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1" r:id="rId4"/>
    <p:sldId id="276" r:id="rId5"/>
    <p:sldId id="277" r:id="rId6"/>
    <p:sldId id="259" r:id="rId7"/>
    <p:sldId id="260" r:id="rId8"/>
    <p:sldId id="272" r:id="rId9"/>
    <p:sldId id="261" r:id="rId10"/>
    <p:sldId id="273" r:id="rId11"/>
    <p:sldId id="262" r:id="rId12"/>
    <p:sldId id="263" r:id="rId13"/>
    <p:sldId id="268" r:id="rId14"/>
    <p:sldId id="264" r:id="rId15"/>
    <p:sldId id="265"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1199D-6102-4F4B-8AC4-58E6F3215899}"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5E324-71DC-4095-BE66-823B4447E0B6}" type="slidenum">
              <a:rPr lang="en-IN" smtClean="0"/>
              <a:t>‹#›</a:t>
            </a:fld>
            <a:endParaRPr lang="en-IN"/>
          </a:p>
        </p:txBody>
      </p:sp>
    </p:spTree>
    <p:extLst>
      <p:ext uri="{BB962C8B-B14F-4D97-AF65-F5344CB8AC3E}">
        <p14:creationId xmlns:p14="http://schemas.microsoft.com/office/powerpoint/2010/main" val="263059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haitanyakumarreddysomu/Projects/tree/main/KrishiMitr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IN" sz="2800" dirty="0" err="1"/>
              <a:t>KrishiMitra</a:t>
            </a:r>
            <a:r>
              <a:rPr lang="en-IN" sz="2800" dirty="0"/>
              <a:t> : Using IoT for Direct Farm-to-Consumer Sales with Quality-Based Pricing</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GB" dirty="0">
                <a:latin typeface="Cambria" panose="02040503050406030204" pitchFamily="18" charset="0"/>
                <a:ea typeface="Cambria" panose="02040503050406030204" pitchFamily="18" charset="0"/>
              </a:rPr>
              <a:t>CIT-G32</a:t>
            </a:r>
          </a:p>
          <a:p>
            <a:pPr algn="l"/>
            <a:endParaRPr lang="en-GB" dirty="0"/>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a:t>
            </a:r>
            <a:r>
              <a:rPr lang="en-GB" sz="1700"/>
              <a:t>N. Syed </a:t>
            </a:r>
            <a:r>
              <a:rPr lang="en-GB" sz="1700" dirty="0"/>
              <a:t>Siraj Ahmed</a:t>
            </a:r>
          </a:p>
          <a:p>
            <a:pPr algn="l"/>
            <a:r>
              <a:rPr lang="en-GB" sz="1700" dirty="0"/>
              <a:t>Associate Professor(selection grade).</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PIP2001 </a:t>
            </a:r>
            <a:r>
              <a:rPr lang="en-GB"/>
              <a:t>University Project</a:t>
            </a:r>
            <a:endParaRPr lang="en-GB" dirty="0"/>
          </a:p>
          <a:p>
            <a:r>
              <a:rPr lang="en-GB" dirty="0"/>
              <a:t>Viva voce</a:t>
            </a:r>
          </a:p>
        </p:txBody>
      </p:sp>
      <p:graphicFrame>
        <p:nvGraphicFramePr>
          <p:cNvPr id="7" name="Table 6">
            <a:extLst>
              <a:ext uri="{FF2B5EF4-FFF2-40B4-BE49-F238E27FC236}">
                <a16:creationId xmlns:a16="http://schemas.microsoft.com/office/drawing/2014/main" id="{3CB957E0-4EB3-3B13-E40C-5B062CD03C25}"/>
              </a:ext>
            </a:extLst>
          </p:cNvPr>
          <p:cNvGraphicFramePr>
            <a:graphicFrameLocks noGrp="1"/>
          </p:cNvGraphicFramePr>
          <p:nvPr>
            <p:extLst>
              <p:ext uri="{D42A27DB-BD31-4B8C-83A1-F6EECF244321}">
                <p14:modId xmlns:p14="http://schemas.microsoft.com/office/powerpoint/2010/main" val="3377167585"/>
              </p:ext>
            </p:extLst>
          </p:nvPr>
        </p:nvGraphicFramePr>
        <p:xfrm>
          <a:off x="879763" y="3206354"/>
          <a:ext cx="4525554" cy="2753360"/>
        </p:xfrm>
        <a:graphic>
          <a:graphicData uri="http://schemas.openxmlformats.org/drawingml/2006/table">
            <a:tbl>
              <a:tblPr firstRow="1" bandRow="1">
                <a:tableStyleId>{5C22544A-7EE6-4342-B048-85BDC9FD1C3A}</a:tableStyleId>
              </a:tblPr>
              <a:tblGrid>
                <a:gridCol w="2262777">
                  <a:extLst>
                    <a:ext uri="{9D8B030D-6E8A-4147-A177-3AD203B41FA5}">
                      <a16:colId xmlns:a16="http://schemas.microsoft.com/office/drawing/2014/main" val="122591143"/>
                    </a:ext>
                  </a:extLst>
                </a:gridCol>
                <a:gridCol w="2262777">
                  <a:extLst>
                    <a:ext uri="{9D8B030D-6E8A-4147-A177-3AD203B41FA5}">
                      <a16:colId xmlns:a16="http://schemas.microsoft.com/office/drawing/2014/main" val="4086472153"/>
                    </a:ext>
                  </a:extLst>
                </a:gridCol>
              </a:tblGrid>
              <a:tr h="370840">
                <a:tc>
                  <a:txBody>
                    <a:bodyPr/>
                    <a:lstStyle/>
                    <a:p>
                      <a:pPr algn="ctr"/>
                      <a:r>
                        <a:rPr lang="en-US" sz="1200" dirty="0"/>
                        <a:t>Name</a:t>
                      </a:r>
                      <a:endParaRPr lang="en-IN" sz="1200" dirty="0"/>
                    </a:p>
                  </a:txBody>
                  <a:tcPr/>
                </a:tc>
                <a:tc>
                  <a:txBody>
                    <a:bodyPr/>
                    <a:lstStyle/>
                    <a:p>
                      <a:pPr algn="ctr"/>
                      <a:r>
                        <a:rPr lang="en-US" sz="1200" dirty="0"/>
                        <a:t>Roll Number</a:t>
                      </a:r>
                      <a:endParaRPr lang="en-IN" sz="1200" dirty="0"/>
                    </a:p>
                  </a:txBody>
                  <a:tcPr/>
                </a:tc>
                <a:extLst>
                  <a:ext uri="{0D108BD9-81ED-4DB2-BD59-A6C34878D82A}">
                    <a16:rowId xmlns:a16="http://schemas.microsoft.com/office/drawing/2014/main" val="852762202"/>
                  </a:ext>
                </a:extLst>
              </a:tr>
              <a:tr h="370840">
                <a:tc>
                  <a:txBody>
                    <a:bodyPr/>
                    <a:lstStyle/>
                    <a:p>
                      <a:pPr algn="ctr"/>
                      <a:r>
                        <a:rPr lang="en-US" sz="1200" b="1" dirty="0"/>
                        <a:t>20211CIT0180</a:t>
                      </a:r>
                      <a:endParaRPr lang="en-IN"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t>NARATI TEJA</a:t>
                      </a:r>
                    </a:p>
                  </a:txBody>
                  <a:tcPr/>
                </a:tc>
                <a:extLst>
                  <a:ext uri="{0D108BD9-81ED-4DB2-BD59-A6C34878D82A}">
                    <a16:rowId xmlns:a16="http://schemas.microsoft.com/office/drawing/2014/main" val="390851149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20211CIT0084</a:t>
                      </a:r>
                      <a:endParaRPr lang="en-IN" sz="1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t>SOMU CHAITANYA KUMAR REDDY </a:t>
                      </a:r>
                    </a:p>
                  </a:txBody>
                  <a:tcPr/>
                </a:tc>
                <a:extLst>
                  <a:ext uri="{0D108BD9-81ED-4DB2-BD59-A6C34878D82A}">
                    <a16:rowId xmlns:a16="http://schemas.microsoft.com/office/drawing/2014/main" val="20696937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20211CIT0022</a:t>
                      </a:r>
                      <a:endParaRPr lang="en-IN" sz="1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t>CHAPARALA JAYAPRAKASH</a:t>
                      </a:r>
                    </a:p>
                  </a:txBody>
                  <a:tcPr/>
                </a:tc>
                <a:extLst>
                  <a:ext uri="{0D108BD9-81ED-4DB2-BD59-A6C34878D82A}">
                    <a16:rowId xmlns:a16="http://schemas.microsoft.com/office/drawing/2014/main" val="3112401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20211CIT0024</a:t>
                      </a:r>
                      <a:endParaRPr lang="en-IN" sz="1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t>TAGARAMPUDI VEERABHADRA SWAMYNADH</a:t>
                      </a:r>
                    </a:p>
                  </a:txBody>
                  <a:tcPr/>
                </a:tc>
                <a:extLst>
                  <a:ext uri="{0D108BD9-81ED-4DB2-BD59-A6C34878D82A}">
                    <a16:rowId xmlns:a16="http://schemas.microsoft.com/office/drawing/2014/main" val="42633777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20211CIT0010</a:t>
                      </a:r>
                      <a:endParaRPr lang="en-IN" sz="1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t>JAMPULA VISHNUVARDHAN</a:t>
                      </a:r>
                    </a:p>
                  </a:txBody>
                  <a:tcPr/>
                </a:tc>
                <a:extLst>
                  <a:ext uri="{0D108BD9-81ED-4DB2-BD59-A6C34878D82A}">
                    <a16:rowId xmlns:a16="http://schemas.microsoft.com/office/drawing/2014/main" val="737021449"/>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D1513-1256-6B6C-52A8-8EBE2C270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2A622-E9AD-5829-CEA4-EA9D4DA98D3F}"/>
              </a:ext>
            </a:extLst>
          </p:cNvPr>
          <p:cNvSpPr>
            <a:spLocks noGrp="1"/>
          </p:cNvSpPr>
          <p:nvPr>
            <p:ph type="title"/>
          </p:nvPr>
        </p:nvSpPr>
        <p:spPr/>
        <p:txBody>
          <a:bodyPr/>
          <a:lstStyle/>
          <a:p>
            <a:r>
              <a:rPr lang="en-IN" b="1" dirty="0"/>
              <a:t>Dynamic Pricing Algorithm</a:t>
            </a:r>
          </a:p>
        </p:txBody>
      </p:sp>
      <p:sp>
        <p:nvSpPr>
          <p:cNvPr id="3" name="Content Placeholder 2">
            <a:extLst>
              <a:ext uri="{FF2B5EF4-FFF2-40B4-BE49-F238E27FC236}">
                <a16:creationId xmlns:a16="http://schemas.microsoft.com/office/drawing/2014/main" id="{956BF9B0-F01A-BD5D-138D-73C219941E94}"/>
              </a:ext>
            </a:extLst>
          </p:cNvPr>
          <p:cNvSpPr>
            <a:spLocks noGrp="1"/>
          </p:cNvSpPr>
          <p:nvPr>
            <p:ph idx="1"/>
          </p:nvPr>
        </p:nvSpPr>
        <p:spPr/>
        <p:txBody>
          <a:bodyPr/>
          <a:lstStyle/>
          <a:p>
            <a:pPr marL="0" indent="0">
              <a:buNone/>
            </a:pPr>
            <a:r>
              <a:rPr lang="en-IN" dirty="0" err="1">
                <a:latin typeface="Times New Roman" panose="02020603050405020304" pitchFamily="18" charset="0"/>
                <a:cs typeface="Times New Roman" panose="02020603050405020304" pitchFamily="18" charset="0"/>
              </a:rPr>
              <a:t>KrishiMitra’s</a:t>
            </a:r>
            <a:r>
              <a:rPr lang="en-IN" dirty="0">
                <a:latin typeface="Times New Roman" panose="02020603050405020304" pitchFamily="18" charset="0"/>
                <a:cs typeface="Times New Roman" panose="02020603050405020304" pitchFamily="18" charset="0"/>
              </a:rPr>
              <a:t> dynamic pricing algorithm is a key feature that adjusts prices in real-time based on the quality of produce. Data from IoT sensors, such as moisture content, gas emissions, and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consistency, feed into this algorithm to determine the fair market price. High-quality produce commands a premium price, while lower-quality items are priced more affordably.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This transparent pricing model benefits both farmers and consumers. Farmers are incentivized to maintain high-quality standards, as better quality leads to higher prices. Consumers, on the other hand, gain confidence in the pricing mechanism, knowing they are paying a fair price that reflects the true value of the produce they are purchasing.</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73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Picture 2">
            <a:extLst>
              <a:ext uri="{FF2B5EF4-FFF2-40B4-BE49-F238E27FC236}">
                <a16:creationId xmlns:a16="http://schemas.microsoft.com/office/drawing/2014/main" id="{3374F83E-615F-1F37-F82E-BFCABE02E3D0}"/>
              </a:ext>
            </a:extLst>
          </p:cNvPr>
          <p:cNvPicPr>
            <a:picLocks noChangeAspect="1"/>
          </p:cNvPicPr>
          <p:nvPr/>
        </p:nvPicPr>
        <p:blipFill rotWithShape="1">
          <a:blip r:embed="rId2">
            <a:extLst>
              <a:ext uri="{28A0092B-C50C-407E-A947-70E740481C1C}">
                <a14:useLocalDpi xmlns:a14="http://schemas.microsoft.com/office/drawing/2010/main" val="0"/>
              </a:ext>
            </a:extLst>
          </a:blip>
          <a:srcRect l="1992" t="19572" b="19351"/>
          <a:stretch/>
        </p:blipFill>
        <p:spPr bwMode="auto">
          <a:xfrm>
            <a:off x="723899" y="1100772"/>
            <a:ext cx="10773371" cy="50333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5" name="Content Placeholder 4">
            <a:extLst>
              <a:ext uri="{FF2B5EF4-FFF2-40B4-BE49-F238E27FC236}">
                <a16:creationId xmlns:a16="http://schemas.microsoft.com/office/drawing/2014/main" id="{27651AB1-B7B5-7776-2A82-F30A2C7C119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implementation of </a:t>
            </a:r>
            <a:r>
              <a:rPr lang="en-IN" dirty="0" err="1">
                <a:latin typeface="Times New Roman" panose="02020603050405020304" pitchFamily="18" charset="0"/>
                <a:cs typeface="Times New Roman" panose="02020603050405020304" pitchFamily="18" charset="0"/>
              </a:rPr>
              <a:t>KrishiMitra</a:t>
            </a:r>
            <a:r>
              <a:rPr lang="en-IN" dirty="0">
                <a:latin typeface="Times New Roman" panose="02020603050405020304" pitchFamily="18" charset="0"/>
                <a:cs typeface="Times New Roman" panose="02020603050405020304" pitchFamily="18" charset="0"/>
              </a:rPr>
              <a:t> has led to significant economic gains for farmers, who now receive a fair share of the sales price without the involvement of middlemen. This increased profitability allows farmers to reinvest in their operations, improving productivity and sustainability. Consumers, on the other hand, benefit from transparent pricing and access to fresh, high-quality produce.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system’s real-time quality checks ensure that only the best produce reaches the market, enhancing consumer satisfaction and reducing waste. By monitoring conditions such as gas emissions, moisture content, and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consistency, </a:t>
            </a:r>
            <a:r>
              <a:rPr lang="en-IN" dirty="0" err="1">
                <a:latin typeface="Times New Roman" panose="02020603050405020304" pitchFamily="18" charset="0"/>
                <a:cs typeface="Times New Roman" panose="02020603050405020304" pitchFamily="18" charset="0"/>
              </a:rPr>
              <a:t>KrishiMitra</a:t>
            </a:r>
            <a:r>
              <a:rPr lang="en-IN" dirty="0">
                <a:latin typeface="Times New Roman" panose="02020603050405020304" pitchFamily="18" charset="0"/>
                <a:cs typeface="Times New Roman" panose="02020603050405020304" pitchFamily="18" charset="0"/>
              </a:rPr>
              <a:t> helps in early detection of spoilage, leading to less waste and fresher products for consumers.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941054"/>
            <a:ext cx="10668000" cy="16033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p>
          <a:p>
            <a:pPr marL="342900" indent="-190500" algn="ctr">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ctr">
              <a:spcBef>
                <a:spcPts val="0"/>
              </a:spcBef>
              <a:buSzPct val="100000"/>
              <a:buFont typeface="Arial"/>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hlinkClick r:id="rId3"/>
              </a:rPr>
              <a:t>Github Link</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143002"/>
            <a:ext cx="11004732" cy="5066210"/>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In conclusion, </a:t>
            </a:r>
            <a:r>
              <a:rPr lang="en-IN" dirty="0" err="1">
                <a:latin typeface="Times New Roman" panose="02020603050405020304" pitchFamily="18" charset="0"/>
                <a:cs typeface="Times New Roman" panose="02020603050405020304" pitchFamily="18" charset="0"/>
              </a:rPr>
              <a:t>KrishiMitra</a:t>
            </a:r>
            <a:r>
              <a:rPr lang="en-IN" dirty="0">
                <a:latin typeface="Times New Roman" panose="02020603050405020304" pitchFamily="18" charset="0"/>
                <a:cs typeface="Times New Roman" panose="02020603050405020304" pitchFamily="18" charset="0"/>
              </a:rPr>
              <a:t> addresses critical challenges in the agricultural supply chain by leveraging IoT for quality monitoring and dynamic pricing. The platform enhances transparency, improves farmer profitability, and ensures consumer satisfaction. The project has demonstrated significant potential in improving the agricultural sector through innovative technology.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Future work will focus on scaling the system to accommodate more users and integrating advanced predictive analytics to further enhance decision-making. Improvements in user experience and interface design will also be prioritized to ensure the platform remains accessible and user-friendly for all stakeholders.</a:t>
            </a: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342900" marR="0" lvl="0" indent="-342900" algn="just">
              <a:buFont typeface="+mj-lt"/>
              <a:buAutoNum type="arabicPeriod"/>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Nagih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Shaalan,Faheem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Ahmed,Osama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Saber and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Shalendra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Gases in Food Production and Monitoring: Recent Advances in Target Chemi resistive Gas Sensors-</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Chemo sensors (Volume 10, Issue 8),</a:t>
            </a:r>
            <a:r>
              <a:rPr lang="en-US"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MQ135 interfacing with Arduino by NIELIT, Gorakhpur (2020).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Development of Arduino Uno-Based TCS3200 Color Sensor by Muhammad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Syukri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Surbakti,Muhammad</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Farhan,Zakaria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,Muhammad Isa (2022).</a:t>
            </a:r>
            <a:r>
              <a:rPr lang="en-US"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Dynamic Pricing for Agricultural Produce in E-commerce Models(2021)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Pricing Strategy and Market Platforms for Agricultural Products(2023)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 Kumar et al: A novel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chemiresistive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gas sensor for detecting low concentrations of ammonia at room temperature was published in the journal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Sensors and Actuators B: Chemical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(Volume 350, 2024).</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3B2F-855C-A5DE-35FB-335CCB89FFC9}"/>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212CEA55-6B75-7187-5E04-9E521CDA02B4}"/>
              </a:ext>
            </a:extLst>
          </p:cNvPr>
          <p:cNvSpPr>
            <a:spLocks noGrp="1"/>
          </p:cNvSpPr>
          <p:nvPr>
            <p:ph idx="1"/>
          </p:nvPr>
        </p:nvSpPr>
        <p:spPr>
          <a:xfrm>
            <a:off x="812800" y="647701"/>
            <a:ext cx="10668000" cy="9232899"/>
          </a:xfrm>
        </p:spPr>
        <p:txBody>
          <a:bodyPr>
            <a:normAutofit/>
          </a:bodyPr>
          <a:lstStyle/>
          <a:p>
            <a:pPr marL="0" marR="0" lvl="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buFont typeface="+mj-lt"/>
              <a:buAutoNum type="arabicPeriod" startAt="7"/>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A.K. Singh et al.: Monitoring indoor air quality using smart integrated gas sensor module (IGSM) for improving health in COPD patients was published in the journal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Environmental Science and Pollution Research International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in March 2023.</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startAt="7"/>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 Lee et al: Recent advances in electronic nose technologies employed for sensing food aroma compounds was published in the journal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Food Chemistry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(Volume 317, 2020).</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startAt="7"/>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by X. Li et al: Advancements in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Chemiresistive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Gas Sensors for Environmental Monitoring: A Comprehensive Review was published in the journal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Sensors and Actuators Chemical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(Volume 350, 2024)</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startAt="7"/>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A.K. Singh et al: Design and Development of a Low-Cost IoT-Based Air Quality Monitoring System was published in the journal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Materials Today: Proceedings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(Volume 51, Part 1, 2024)</a:t>
            </a:r>
          </a:p>
        </p:txBody>
      </p:sp>
    </p:spTree>
    <p:extLst>
      <p:ext uri="{BB962C8B-B14F-4D97-AF65-F5344CB8AC3E}">
        <p14:creationId xmlns:p14="http://schemas.microsoft.com/office/powerpoint/2010/main" val="331875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A545-3FF0-69D9-C37E-DD9AA8976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04866-D864-A3EE-F4A2-DCE6793F3D7E}"/>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72503ABF-FC41-1ED9-265A-B752C2E77952}"/>
              </a:ext>
            </a:extLst>
          </p:cNvPr>
          <p:cNvSpPr>
            <a:spLocks noGrp="1"/>
          </p:cNvSpPr>
          <p:nvPr>
            <p:ph idx="1"/>
          </p:nvPr>
        </p:nvSpPr>
        <p:spPr>
          <a:xfrm>
            <a:off x="812800" y="1143001"/>
            <a:ext cx="10668000" cy="9232899"/>
          </a:xfrm>
        </p:spPr>
        <p:txBody>
          <a:bodyPr>
            <a:normAutofit/>
          </a:bodyPr>
          <a:lstStyle/>
          <a:p>
            <a:pPr marL="457200" indent="-457200" algn="just">
              <a:buFont typeface="+mj-lt"/>
              <a:buAutoNum type="arabicPeriod" startAt="11"/>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Impact of Online Market Platforms on the Pricing and Marketing of Agricultural Products by M.J. Weiss et al. in Agricultural Economics (2016).</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startAt="11"/>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Dr. C. K. Gomathy, V.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Jaswanth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Reddy, and P. Venkatesh: A Study on Ecommerce Agriculture" was published in 2021</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startAt="11"/>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Yaping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Huo and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Huiping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Mu: Research on the Development of E-commerce Model of Agricultural Products" was published in 2017</a:t>
            </a:r>
          </a:p>
          <a:p>
            <a:pPr marL="342900" marR="0" lvl="0" indent="-342900" algn="just">
              <a:buFont typeface="+mj-lt"/>
              <a:buAutoNum type="arabicPeriod" startAt="11"/>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 survey of electronic nose technologies and applications was published in the journal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Sensors and Actuators B: Chemical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(Volume 104, Issue 1, 2005)</a:t>
            </a:r>
          </a:p>
          <a:p>
            <a:pPr marL="342900" marR="0" lvl="0" indent="-342900" algn="just">
              <a:buFont typeface="+mj-lt"/>
              <a:buAutoNum type="arabicPeriod" startAt="11"/>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 Intelligent IoT-Based Food Quality Monitoring Approach Using Low-Cost Sensors" was published in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Symmetry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in March 2019.</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startAt="11"/>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How will the Internet of Things Support Augmented Personalized Health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Volume: 33, Issue: 1, Jan./Feb. 2018)</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44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TextBox 4">
            <a:extLst>
              <a:ext uri="{FF2B5EF4-FFF2-40B4-BE49-F238E27FC236}">
                <a16:creationId xmlns:a16="http://schemas.microsoft.com/office/drawing/2014/main" id="{E7A1D979-0EE5-B8B5-8F9D-A5A5F3805D84}"/>
              </a:ext>
            </a:extLst>
          </p:cNvPr>
          <p:cNvSpPr txBox="1"/>
          <p:nvPr/>
        </p:nvSpPr>
        <p:spPr>
          <a:xfrm>
            <a:off x="812800" y="1083610"/>
            <a:ext cx="11144069" cy="415498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agricultural sector is plagued by a range of issues that negatively impact both farmers and consumers. Key challenges include inefficiencies in the distribution system, price volatility, and significant quality loss due to poor storage and handling practices. Traditional models involving intermediaries reduce the profitability for farmers and compromise the freshness and quality of produce reaching the consumers.</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KrishiMitra</a:t>
            </a:r>
            <a:r>
              <a:rPr lang="en-IN" sz="2400" dirty="0">
                <a:latin typeface="Times New Roman" panose="02020603050405020304" pitchFamily="18" charset="0"/>
                <a:cs typeface="Times New Roman" panose="02020603050405020304" pitchFamily="18" charset="0"/>
              </a:rPr>
              <a:t> offers a solution by leveraging Internet of Things (IoT) technologies to create a streamlined sales process. This platform facilitates direct farm-to-consumer sales, ensuring quality-based pricing through real-time data collection. By removing intermediaries, </a:t>
            </a:r>
            <a:r>
              <a:rPr lang="en-IN" sz="2400" dirty="0" err="1">
                <a:latin typeface="Times New Roman" panose="02020603050405020304" pitchFamily="18" charset="0"/>
                <a:cs typeface="Times New Roman" panose="02020603050405020304" pitchFamily="18" charset="0"/>
              </a:rPr>
              <a:t>KrishiMitra</a:t>
            </a:r>
            <a:r>
              <a:rPr lang="en-IN" sz="2400" dirty="0">
                <a:latin typeface="Times New Roman" panose="02020603050405020304" pitchFamily="18" charset="0"/>
                <a:cs typeface="Times New Roman" panose="02020603050405020304" pitchFamily="18" charset="0"/>
              </a:rPr>
              <a:t> not only improves profitability for farmers but also enhances consumer trust through transparent pricing and quality assurance.</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05F79-A2E1-22F7-322D-499DC9D48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B1C39-7D9B-FBB9-5FED-AB6F72A1FA29}"/>
              </a:ext>
            </a:extLst>
          </p:cNvPr>
          <p:cNvSpPr>
            <a:spLocks noGrp="1"/>
          </p:cNvSpPr>
          <p:nvPr>
            <p:ph type="title"/>
          </p:nvPr>
        </p:nvSpPr>
        <p:spPr/>
        <p:txBody>
          <a:bodyPr/>
          <a:lstStyle/>
          <a:p>
            <a:r>
              <a:rPr lang="en-GB" dirty="0"/>
              <a:t>Literature Review</a:t>
            </a:r>
          </a:p>
        </p:txBody>
      </p:sp>
      <p:sp>
        <p:nvSpPr>
          <p:cNvPr id="6" name="Google Shape;97;p14">
            <a:extLst>
              <a:ext uri="{FF2B5EF4-FFF2-40B4-BE49-F238E27FC236}">
                <a16:creationId xmlns:a16="http://schemas.microsoft.com/office/drawing/2014/main" id="{4EBA9729-BCF2-49B5-62EE-CC08A4B49696}"/>
              </a:ext>
            </a:extLst>
          </p:cNvPr>
          <p:cNvSpPr txBox="1">
            <a:spLocks/>
          </p:cNvSpPr>
          <p:nvPr/>
        </p:nvSpPr>
        <p:spPr>
          <a:xfrm>
            <a:off x="812800" y="1143001"/>
            <a:ext cx="10668000" cy="495300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effectLst/>
                <a:latin typeface="Times New Roman" panose="02020603050405020304" pitchFamily="18" charset="0"/>
                <a:ea typeface="Times New Roman" panose="02020603050405020304" pitchFamily="18" charset="0"/>
              </a:rPr>
              <a:t>This paper titled "Research on the Development of E-commerce Model of Agricultural Products" by </a:t>
            </a:r>
            <a:r>
              <a:rPr lang="en-IN" dirty="0" err="1">
                <a:effectLst/>
                <a:latin typeface="Times New Roman" panose="02020603050405020304" pitchFamily="18" charset="0"/>
                <a:ea typeface="Times New Roman" panose="02020603050405020304" pitchFamily="18" charset="0"/>
              </a:rPr>
              <a:t>Jaswanth</a:t>
            </a:r>
            <a:r>
              <a:rPr lang="en-IN" dirty="0">
                <a:effectLst/>
                <a:latin typeface="Times New Roman" panose="02020603050405020304" pitchFamily="18" charset="0"/>
                <a:ea typeface="Times New Roman" panose="02020603050405020304" pitchFamily="18" charset="0"/>
              </a:rPr>
              <a:t> Reddy </a:t>
            </a:r>
            <a:r>
              <a:rPr lang="en-IN" dirty="0" err="1">
                <a:effectLst/>
                <a:latin typeface="Times New Roman" panose="02020603050405020304" pitchFamily="18" charset="0"/>
                <a:ea typeface="Times New Roman" panose="02020603050405020304" pitchFamily="18" charset="0"/>
              </a:rPr>
              <a:t>Vulchi</a:t>
            </a: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deals with a very evolving area of agricultural e-commerce. The significance of e-commerce in elevating the sales and circulation of agricultural products is presented with a large growth in sales and participants in such platforms as Alibaba. It analyzes a few notable e-commerce models, such as Tootoo Industrial Commune, Original Life, and </a:t>
            </a:r>
            <a:r>
              <a:rPr lang="en-US" dirty="0" err="1">
                <a:effectLst/>
                <a:latin typeface="Times New Roman" panose="02020603050405020304" pitchFamily="18" charset="0"/>
                <a:ea typeface="Times New Roman" panose="02020603050405020304" pitchFamily="18" charset="0"/>
              </a:rPr>
              <a:t>Suichang</a:t>
            </a:r>
            <a:r>
              <a:rPr lang="en-US" dirty="0">
                <a:effectLst/>
                <a:latin typeface="Times New Roman" panose="02020603050405020304" pitchFamily="18" charset="0"/>
                <a:ea typeface="Times New Roman" panose="02020603050405020304" pitchFamily="18" charset="0"/>
              </a:rPr>
              <a:t> Model, with the product-driven, marketing-driven, and service platform-driven e-commerce models respectively. It talks about the framework of their operations, strengths, and weaknesses on seven dimensions such as logistics, quality standards, government support, etc. The authors detect gaps in quality control, farmer engagement, and government intervention from such comparisons. They provide practical advice to farmers, e-commerce companies, and policy makers to improve the quality, availability, and governance of agricultural products in China. The paper explains that e-commerce is very viable in terms of income improvement for farmers, satisfaction of consumers' demands, and establishment of efficient supply chains. </a:t>
            </a:r>
            <a:endParaRPr lang="en-IN" dirty="0">
              <a:effectLst/>
              <a:latin typeface="Times New Roman" panose="02020603050405020304" pitchFamily="18" charset="0"/>
              <a:ea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298990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39BB5-8A8E-E5B6-0865-9970767F1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0515B-81A8-4E28-D5BA-95312815BD32}"/>
              </a:ext>
            </a:extLst>
          </p:cNvPr>
          <p:cNvSpPr>
            <a:spLocks noGrp="1"/>
          </p:cNvSpPr>
          <p:nvPr>
            <p:ph type="title"/>
          </p:nvPr>
        </p:nvSpPr>
        <p:spPr/>
        <p:txBody>
          <a:bodyPr/>
          <a:lstStyle/>
          <a:p>
            <a:r>
              <a:rPr lang="en-GB" dirty="0"/>
              <a:t>Literature Review</a:t>
            </a:r>
          </a:p>
        </p:txBody>
      </p:sp>
      <p:sp>
        <p:nvSpPr>
          <p:cNvPr id="6" name="Google Shape;97;p14">
            <a:extLst>
              <a:ext uri="{FF2B5EF4-FFF2-40B4-BE49-F238E27FC236}">
                <a16:creationId xmlns:a16="http://schemas.microsoft.com/office/drawing/2014/main" id="{5513C778-07D5-B443-00E1-7A9F0604AF28}"/>
              </a:ext>
            </a:extLst>
          </p:cNvPr>
          <p:cNvSpPr txBox="1">
            <a:spLocks/>
          </p:cNvSpPr>
          <p:nvPr/>
        </p:nvSpPr>
        <p:spPr>
          <a:xfrm>
            <a:off x="812800" y="1143001"/>
            <a:ext cx="10668000" cy="495300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just">
              <a:lnSpc>
                <a:spcPct val="150000"/>
              </a:lnSpc>
              <a:buNone/>
            </a:pPr>
            <a:r>
              <a:rPr lang="en-US" dirty="0">
                <a:effectLst/>
                <a:latin typeface="Times New Roman" panose="02020603050405020304" pitchFamily="18" charset="0"/>
                <a:ea typeface="Times New Roman" panose="02020603050405020304" pitchFamily="18" charset="0"/>
              </a:rPr>
              <a:t>The paper, "Key Factors in Forming an E-Marketplace: An Empirical Analysis," is focused on the enhancement of efficiency in Taiwan's floral industry based on the adoption of mechanisms of e-commerce. Its focus is on the literature survey concerning the problems of traditional wholesale markets due to low service quality and problems associated with collecting price information. It identifies the potential of e-marketplaces in enhancing trading efficiency, reducing costs, and simplifying operations for suppliers and retailers. Works done by Ratchford et al. and O'Keefe and </a:t>
            </a:r>
            <a:r>
              <a:rPr lang="en-US" dirty="0" err="1">
                <a:effectLst/>
                <a:latin typeface="Times New Roman" panose="02020603050405020304" pitchFamily="18" charset="0"/>
                <a:ea typeface="Times New Roman" panose="02020603050405020304" pitchFamily="18" charset="0"/>
              </a:rPr>
              <a:t>Loebbecke</a:t>
            </a:r>
            <a:r>
              <a:rPr lang="en-US" dirty="0">
                <a:effectLst/>
                <a:latin typeface="Times New Roman" panose="02020603050405020304" pitchFamily="18" charset="0"/>
                <a:ea typeface="Times New Roman" panose="02020603050405020304" pitchFamily="18" charset="0"/>
              </a:rPr>
              <a:t> have demonstrated that the Internet may have potential utility for other industries for efficient information dissemination, so do not apply virtual solutions unless and until the market preferences have been understood.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69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3529F-DF39-9312-8D33-CB3E179F9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AD697-2FB7-1A3B-9D23-75DCC4AA6768}"/>
              </a:ext>
            </a:extLst>
          </p:cNvPr>
          <p:cNvSpPr>
            <a:spLocks noGrp="1"/>
          </p:cNvSpPr>
          <p:nvPr>
            <p:ph type="title"/>
          </p:nvPr>
        </p:nvSpPr>
        <p:spPr/>
        <p:txBody>
          <a:bodyPr/>
          <a:lstStyle/>
          <a:p>
            <a:r>
              <a:rPr lang="en-GB" dirty="0"/>
              <a:t>Literature Review</a:t>
            </a:r>
          </a:p>
        </p:txBody>
      </p:sp>
      <p:sp>
        <p:nvSpPr>
          <p:cNvPr id="6" name="Google Shape;97;p14">
            <a:extLst>
              <a:ext uri="{FF2B5EF4-FFF2-40B4-BE49-F238E27FC236}">
                <a16:creationId xmlns:a16="http://schemas.microsoft.com/office/drawing/2014/main" id="{0D2BD11A-71AC-BE93-A443-F0AAD33660A6}"/>
              </a:ext>
            </a:extLst>
          </p:cNvPr>
          <p:cNvSpPr txBox="1">
            <a:spLocks/>
          </p:cNvSpPr>
          <p:nvPr/>
        </p:nvSpPr>
        <p:spPr>
          <a:xfrm>
            <a:off x="812800" y="1143001"/>
            <a:ext cx="10668000" cy="495300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just">
              <a:lnSpc>
                <a:spcPct val="150000"/>
              </a:lnSpc>
              <a:buNone/>
            </a:pPr>
            <a:r>
              <a:rPr lang="en-US" dirty="0">
                <a:effectLst/>
                <a:latin typeface="Times New Roman" panose="02020603050405020304" pitchFamily="18" charset="0"/>
                <a:ea typeface="Times New Roman" panose="02020603050405020304" pitchFamily="18" charset="0"/>
              </a:rPr>
              <a:t>The developed work applies advanced decision techniques, such as Fuzzy Delphi and Fuzzy Multiple Criteria Decision Making in the identification of critical factors which include order accuracy, processing efficiency, and collaboration of urgent orders. The insights are combined with cooperation modes like joint price negotiations and active order placement to propose an adaptive operational framework. Taking into account empirical analysis, it extends existing e-commerce study and provides actionable strategies regarding the development of an efficient online marketplace for Taiwan's floral business.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862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Architecture</a:t>
            </a:r>
          </a:p>
        </p:txBody>
      </p:sp>
      <p:pic>
        <p:nvPicPr>
          <p:cNvPr id="3" name="Picture 2">
            <a:extLst>
              <a:ext uri="{FF2B5EF4-FFF2-40B4-BE49-F238E27FC236}">
                <a16:creationId xmlns:a16="http://schemas.microsoft.com/office/drawing/2014/main" id="{E19A20F7-8C29-2D9D-9C85-F5D55F4CDB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339" y="2729230"/>
            <a:ext cx="11093322" cy="780416"/>
          </a:xfrm>
          <a:prstGeom prst="rect">
            <a:avLst/>
          </a:prstGeom>
        </p:spPr>
      </p:pic>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Google Shape;97;p14">
            <a:extLst>
              <a:ext uri="{FF2B5EF4-FFF2-40B4-BE49-F238E27FC236}">
                <a16:creationId xmlns:a16="http://schemas.microsoft.com/office/drawing/2014/main" id="{5194A21A-7365-5FB1-0F63-9E3BF45ED43E}"/>
              </a:ext>
            </a:extLst>
          </p:cNvPr>
          <p:cNvSpPr txBox="1">
            <a:spLocks noGrp="1"/>
          </p:cNvSpPr>
          <p:nvPr>
            <p:ph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76200" indent="0">
              <a:buNone/>
            </a:pPr>
            <a:r>
              <a:rPr lang="en-IN" dirty="0">
                <a:latin typeface="Times New Roman" panose="02020603050405020304" pitchFamily="18" charset="0"/>
                <a:cs typeface="Times New Roman" panose="02020603050405020304" pitchFamily="18" charset="0"/>
              </a:rPr>
              <a:t>The primary objective of </a:t>
            </a:r>
            <a:r>
              <a:rPr lang="en-IN" dirty="0" err="1">
                <a:latin typeface="Times New Roman" panose="02020603050405020304" pitchFamily="18" charset="0"/>
                <a:cs typeface="Times New Roman" panose="02020603050405020304" pitchFamily="18" charset="0"/>
              </a:rPr>
              <a:t>KrishiMitra</a:t>
            </a:r>
            <a:r>
              <a:rPr lang="en-IN" dirty="0">
                <a:latin typeface="Times New Roman" panose="02020603050405020304" pitchFamily="18" charset="0"/>
                <a:cs typeface="Times New Roman" panose="02020603050405020304" pitchFamily="18" charset="0"/>
              </a:rPr>
              <a:t> is to create a transparent and efficient agricultural supply chain by leveraging IoT technology. The platform aims to empower farmers by enabling direct farm-to-consumer sales, thereby eliminating intermediaries and ensuring that farmers receive a fair share of the sales price. This direct sales model not only increases farmers' profit margins but also boosts consumer confidence by providing fresh, high-quality produce at fair prices.</a:t>
            </a:r>
          </a:p>
          <a:p>
            <a:pPr marL="76200" indent="0">
              <a:buNone/>
            </a:pPr>
            <a:endParaRPr lang="en-IN" dirty="0">
              <a:latin typeface="Times New Roman" panose="02020603050405020304" pitchFamily="18" charset="0"/>
              <a:cs typeface="Times New Roman" panose="02020603050405020304" pitchFamily="18" charset="0"/>
            </a:endParaRPr>
          </a:p>
          <a:p>
            <a:pPr marL="76200" indent="0">
              <a:buNone/>
            </a:pPr>
            <a:r>
              <a:rPr lang="en-IN" dirty="0">
                <a:latin typeface="Times New Roman" panose="02020603050405020304" pitchFamily="18" charset="0"/>
                <a:cs typeface="Times New Roman" panose="02020603050405020304" pitchFamily="18" charset="0"/>
              </a:rPr>
              <a:t>Another key objective is to implement real-time dynamic pricing based on the quality of produce. By integrating IoT sensors, </a:t>
            </a:r>
            <a:r>
              <a:rPr lang="en-IN" dirty="0" err="1">
                <a:latin typeface="Times New Roman" panose="02020603050405020304" pitchFamily="18" charset="0"/>
                <a:cs typeface="Times New Roman" panose="02020603050405020304" pitchFamily="18" charset="0"/>
              </a:rPr>
              <a:t>KrishiMitra</a:t>
            </a:r>
            <a:r>
              <a:rPr lang="en-IN" dirty="0">
                <a:latin typeface="Times New Roman" panose="02020603050405020304" pitchFamily="18" charset="0"/>
                <a:cs typeface="Times New Roman" panose="02020603050405020304" pitchFamily="18" charset="0"/>
              </a:rPr>
              <a:t> continuously monitors various quality parameters such as gas emissions,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consistency, and moisture content. This data feeds into a dynamic pricing algorithm that adjusts prices according to real-time quality assessments, ensuring that consumers pay a fair price reflecting the actual value of the produce. Additionally, the platform seeks to enhance sustainability by reducing food waste and optimizing resource usage through continuous quality monitoring and timely interventions.</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22F6-8A13-CCC3-98A2-667246C2B07E}"/>
              </a:ext>
            </a:extLst>
          </p:cNvPr>
          <p:cNvSpPr>
            <a:spLocks noGrp="1"/>
          </p:cNvSpPr>
          <p:nvPr>
            <p:ph type="title"/>
          </p:nvPr>
        </p:nvSpPr>
        <p:spPr/>
        <p:txBody>
          <a:bodyPr/>
          <a:lstStyle/>
          <a:p>
            <a:r>
              <a:rPr lang="en-IN" b="1" dirty="0"/>
              <a:t>IoT Sensor Integration</a:t>
            </a:r>
          </a:p>
        </p:txBody>
      </p:sp>
      <p:sp>
        <p:nvSpPr>
          <p:cNvPr id="3" name="Content Placeholder 2">
            <a:extLst>
              <a:ext uri="{FF2B5EF4-FFF2-40B4-BE49-F238E27FC236}">
                <a16:creationId xmlns:a16="http://schemas.microsoft.com/office/drawing/2014/main" id="{2D280AA4-AEC9-05FE-8E01-7E8660C2E250}"/>
              </a:ext>
            </a:extLst>
          </p:cNvPr>
          <p:cNvSpPr>
            <a:spLocks noGrp="1"/>
          </p:cNvSpPr>
          <p:nvPr>
            <p:ph idx="1"/>
          </p:nvPr>
        </p:nvSpPr>
        <p:spPr/>
        <p:txBody>
          <a:bodyPr/>
          <a:lstStyle/>
          <a:p>
            <a:pPr marL="0" indent="0">
              <a:buNone/>
            </a:pPr>
            <a:r>
              <a:rPr lang="en-IN" dirty="0" err="1">
                <a:latin typeface="Times New Roman" panose="02020603050405020304" pitchFamily="18" charset="0"/>
                <a:cs typeface="Times New Roman" panose="02020603050405020304" pitchFamily="18" charset="0"/>
              </a:rPr>
              <a:t>KrishiMitra</a:t>
            </a:r>
            <a:r>
              <a:rPr lang="en-IN" dirty="0">
                <a:latin typeface="Times New Roman" panose="02020603050405020304" pitchFamily="18" charset="0"/>
                <a:cs typeface="Times New Roman" panose="02020603050405020304" pitchFamily="18" charset="0"/>
              </a:rPr>
              <a:t> employs three key IoT sensors: the MQ-135 gas sensor, TCS3200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sensor, and a capacitive moisture sensor. The MQ-135 detects spoilage gases, such as carbon dioxide and ammonia, which are critical indicators of produce freshness and quality. This helps in early detection of spoilage, allowing farmers to take timely action.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TCS3200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sensor monitors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consistency, providing insights into the ripeness and quality of produce. This is particularly useful for sorting and quality control. The capacitive moisture sensor measures moisture content, a crucial factor for maintaining product freshness and preventing spoilage. Together, these sensors provide a comprehensive quality assessment that supports dynamic pricing and improves product handling.</a:t>
            </a:r>
          </a:p>
        </p:txBody>
      </p:sp>
    </p:spTree>
    <p:extLst>
      <p:ext uri="{BB962C8B-B14F-4D97-AF65-F5344CB8AC3E}">
        <p14:creationId xmlns:p14="http://schemas.microsoft.com/office/powerpoint/2010/main" val="418751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Flow of Methodology:</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Farmers → Upload Product Details</a:t>
            </a:r>
          </a:p>
          <a:p>
            <a:pPr>
              <a:buFont typeface="+mj-lt"/>
              <a:buAutoNum type="arabicPeriod"/>
            </a:pPr>
            <a:r>
              <a:rPr lang="en-IN" dirty="0">
                <a:latin typeface="Times New Roman" panose="02020603050405020304" pitchFamily="18" charset="0"/>
                <a:cs typeface="Times New Roman" panose="02020603050405020304" pitchFamily="18" charset="0"/>
              </a:rPr>
              <a:t>Sensors &amp; Arduino → Measure and Process Quality Data</a:t>
            </a:r>
          </a:p>
          <a:p>
            <a:pPr>
              <a:buFont typeface="+mj-lt"/>
              <a:buAutoNum type="arabicPeriod"/>
            </a:pPr>
            <a:r>
              <a:rPr lang="en-IN" dirty="0">
                <a:latin typeface="Times New Roman" panose="02020603050405020304" pitchFamily="18" charset="0"/>
                <a:cs typeface="Times New Roman" panose="02020603050405020304" pitchFamily="18" charset="0"/>
              </a:rPr>
              <a:t>API → Fetch Market Prices</a:t>
            </a:r>
          </a:p>
          <a:p>
            <a:pPr>
              <a:buFont typeface="+mj-lt"/>
              <a:buAutoNum type="arabicPeriod"/>
            </a:pPr>
            <a:r>
              <a:rPr lang="en-IN" dirty="0">
                <a:latin typeface="Times New Roman" panose="02020603050405020304" pitchFamily="18" charset="0"/>
                <a:cs typeface="Times New Roman" panose="02020603050405020304" pitchFamily="18" charset="0"/>
              </a:rPr>
              <a:t>Consumers → Access Marketplace App</a:t>
            </a:r>
          </a:p>
          <a:p>
            <a:pPr>
              <a:buFont typeface="+mj-lt"/>
              <a:buAutoNum type="arabicPeriod"/>
            </a:pPr>
            <a:r>
              <a:rPr lang="en-IN" dirty="0">
                <a:latin typeface="Times New Roman" panose="02020603050405020304" pitchFamily="18" charset="0"/>
                <a:cs typeface="Times New Roman" panose="02020603050405020304" pitchFamily="18" charset="0"/>
              </a:rPr>
              <a:t>Orders → Managed and Fulfilled by Farmers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661</TotalTime>
  <Words>1730</Words>
  <Application>Microsoft Office PowerPoint</Application>
  <PresentationFormat>Widescreen</PresentationFormat>
  <Paragraphs>94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KrishiMitra : Using IoT for Direct Farm-to-Consumer Sales with Quality-Based Pricing</vt:lpstr>
      <vt:lpstr>Introduction</vt:lpstr>
      <vt:lpstr>Literature Review</vt:lpstr>
      <vt:lpstr>Literature Review</vt:lpstr>
      <vt:lpstr>Literature Review</vt:lpstr>
      <vt:lpstr>System Architecture</vt:lpstr>
      <vt:lpstr>Objectives</vt:lpstr>
      <vt:lpstr>IoT Sensor Integration</vt:lpstr>
      <vt:lpstr>Methodology</vt:lpstr>
      <vt:lpstr>Dynamic Pricing Algorithm</vt:lpstr>
      <vt:lpstr>Timeline of Project</vt:lpstr>
      <vt:lpstr>Outcomes</vt:lpstr>
      <vt:lpstr>Github Link</vt:lpstr>
      <vt:lpstr>Conclusion</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CHAITANYA KUMAR REDDY S</cp:lastModifiedBy>
  <cp:revision>25</cp:revision>
  <dcterms:created xsi:type="dcterms:W3CDTF">2023-03-16T03:26:27Z</dcterms:created>
  <dcterms:modified xsi:type="dcterms:W3CDTF">2025-01-20T06:40:24Z</dcterms:modified>
</cp:coreProperties>
</file>