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55"/>
  </p:notesMasterIdLst>
  <p:sldIdLst>
    <p:sldId id="256" r:id="rId2"/>
    <p:sldId id="259" r:id="rId3"/>
    <p:sldId id="261" r:id="rId4"/>
    <p:sldId id="312" r:id="rId5"/>
    <p:sldId id="313" r:id="rId6"/>
    <p:sldId id="315" r:id="rId7"/>
    <p:sldId id="316" r:id="rId8"/>
    <p:sldId id="334" r:id="rId9"/>
    <p:sldId id="321" r:id="rId10"/>
    <p:sldId id="319" r:id="rId11"/>
    <p:sldId id="323" r:id="rId12"/>
    <p:sldId id="324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58" r:id="rId22"/>
    <p:sldId id="378" r:id="rId23"/>
    <p:sldId id="361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35" r:id="rId36"/>
    <p:sldId id="362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20" r:id="rId52"/>
    <p:sldId id="327" r:id="rId53"/>
    <p:sldId id="278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0000"/>
    <a:srgbClr val="CC6600"/>
    <a:srgbClr val="969696"/>
    <a:srgbClr val="DDDDDD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>
      <p:cViewPr varScale="1">
        <p:scale>
          <a:sx n="69" d="100"/>
          <a:sy n="69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2872A7F-C390-42EC-8923-696A8C1D6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41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E4847-D22A-4F38-AF97-0D56CC04610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0669E-213A-471C-A789-4BD64F8B609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0EA82-2F04-419E-9E18-5A6BE62DC68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9A53AC-94CB-42B2-8132-214A15DE08A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F480F-76CC-4791-8FA8-9F63D5AC3B3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93AE0F-CDD8-408F-84C4-ED434508A3F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86D03-6BFD-4CFD-83FC-846B1AEBCC4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A2313-B7F2-447E-AD6B-0605C6CBA6B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C3689-5A14-4A97-A0E1-1502AED2E63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5B227-7CE6-4512-A019-D4CCDF80FF6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BCDE09-B561-4CE5-92B2-910C51DBB38E}" type="slidenum">
              <a:rPr lang="en-US"/>
              <a:pPr/>
              <a:t>37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E8B70-6E4F-4C69-B1F0-C89C0C14759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E380FD-2A1B-4221-B920-959BEAD7C33E}" type="slidenum">
              <a:rPr lang="en-US"/>
              <a:pPr/>
              <a:t>38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FBCED-804E-48E2-AFB5-2CF123E8889D}" type="slidenum">
              <a:rPr lang="en-US"/>
              <a:pPr/>
              <a:t>39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4671F-0B1E-47D6-A57F-F6DA0332C986}" type="slidenum">
              <a:rPr lang="en-US"/>
              <a:pPr/>
              <a:t>40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8B246-D1B6-4DDB-A48B-9D3EAF7E665E}" type="slidenum">
              <a:rPr lang="en-US"/>
              <a:pPr/>
              <a:t>41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69F773-8D59-4333-94B7-3961D81FA723}" type="slidenum">
              <a:rPr lang="en-US"/>
              <a:pPr/>
              <a:t>42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450D6-9BA5-4AF9-8E6F-7CA59AADD606}" type="slidenum">
              <a:rPr lang="en-US"/>
              <a:pPr/>
              <a:t>43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E973A-5625-43BD-AE2A-03E92A99509B}" type="slidenum">
              <a:rPr lang="en-US"/>
              <a:pPr/>
              <a:t>44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9C7CFB-05CC-4211-9646-0DE6D6723EB5}" type="slidenum">
              <a:rPr lang="en-US"/>
              <a:pPr/>
              <a:t>45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138CA-6BA1-40B2-ACB3-E6E8722E1015}" type="slidenum">
              <a:rPr lang="en-US"/>
              <a:pPr/>
              <a:t>46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7562D-E48C-4366-9BD1-43C7DFD217A6}" type="slidenum">
              <a:rPr lang="en-US"/>
              <a:pPr/>
              <a:t>47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A53AF-9ADE-4C68-B613-7A295631023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84597B-FDAE-47E6-896A-5F57D8E2AC56}" type="slidenum">
              <a:rPr lang="en-US"/>
              <a:pPr/>
              <a:t>48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530F84-D3B3-4438-8516-F65E74DBFDA4}" type="slidenum">
              <a:rPr lang="en-US"/>
              <a:pPr/>
              <a:t>49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AE6B99-9172-4160-8A26-89224C06DB77}" type="slidenum">
              <a:rPr lang="en-US"/>
              <a:pPr/>
              <a:t>50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6DD300-AFED-447D-B4B9-347AA53D2DD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8B390-732E-4AF0-88A3-76B9D43B8BA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E1E9F4-C948-4EB3-B3F2-D8C2F8B1CD6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B59177-3343-4D53-970A-CB06C701227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99EFF1-17A9-4C50-9E0F-28EDF89C911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D8110-B051-43E1-8A0D-0371AD6F3F9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C5199-2341-4767-A9E5-3854AE3FC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796A6-C456-47D4-B7D1-E412B5CFD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15A68-1A75-48F7-9E1D-BD11F03D3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B5AE06-290D-4D7E-B303-42694ADB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62B23-6B96-496C-90E0-F34D012B6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963E3-2CF8-44AE-872E-21BF4FDDC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858A0-CB15-4F90-9E18-457FE9D9D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05F817E-4963-4428-814A-5DC3C12F6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C6FCA-F056-4294-8D8B-D9A8CFE08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9B130AD-6548-453C-8AFF-685A13174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F6CC484-9239-479A-BE11-70FB930EB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688AA6F-D495-4D7F-8F18-601176679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47" r:id="rId4"/>
    <p:sldLayoutId id="2147483748" r:id="rId5"/>
    <p:sldLayoutId id="2147483755" r:id="rId6"/>
    <p:sldLayoutId id="2147483749" r:id="rId7"/>
    <p:sldLayoutId id="2147483756" r:id="rId8"/>
    <p:sldLayoutId id="2147483757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s.indiana.edu/classes/b35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 B551: Elements of Artificial Intelligence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smtClean="0"/>
              <a:t>Instructor: Kris Hauser</a:t>
            </a:r>
          </a:p>
          <a:p>
            <a:pPr eaLnBrk="1" hangingPunct="1"/>
            <a:r>
              <a:rPr lang="en-US" sz="2400" smtClean="0"/>
              <a:t>http://cs.indiana.edu/~hauserk</a:t>
            </a:r>
          </a:p>
        </p:txBody>
      </p:sp>
      <p:sp>
        <p:nvSpPr>
          <p:cNvPr id="8196" name="Rectangle 130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4928748-B5B0-4DD6-B72D-AF61782215B5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State Graph</a:t>
            </a:r>
            <a:endParaRPr lang="en-US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9C5740D-62C9-4996-833B-76702662C28D}" type="slidenum">
              <a:rPr lang="en-US" smtClean="0"/>
              <a:pPr/>
              <a:t>10</a:t>
            </a:fld>
            <a:endParaRPr lang="en-US" smtClean="0"/>
          </a:p>
        </p:txBody>
      </p:sp>
      <p:grpSp>
        <p:nvGrpSpPr>
          <p:cNvPr id="20484" name="Group 78"/>
          <p:cNvGrpSpPr>
            <a:grpSpLocks/>
          </p:cNvGrpSpPr>
          <p:nvPr/>
        </p:nvGrpSpPr>
        <p:grpSpPr bwMode="auto">
          <a:xfrm>
            <a:off x="4495800" y="1981200"/>
            <a:ext cx="4235450" cy="3733800"/>
            <a:chOff x="548" y="288"/>
            <a:chExt cx="4588" cy="3552"/>
          </a:xfrm>
        </p:grpSpPr>
        <p:sp>
          <p:nvSpPr>
            <p:cNvPr id="20486" name="Oval 79"/>
            <p:cNvSpPr>
              <a:spLocks noChangeArrowheads="1"/>
            </p:cNvSpPr>
            <p:nvPr/>
          </p:nvSpPr>
          <p:spPr bwMode="auto">
            <a:xfrm>
              <a:off x="548" y="102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Oval 80"/>
            <p:cNvSpPr>
              <a:spLocks noChangeArrowheads="1"/>
            </p:cNvSpPr>
            <p:nvPr/>
          </p:nvSpPr>
          <p:spPr bwMode="auto">
            <a:xfrm>
              <a:off x="768" y="20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Oval 81"/>
            <p:cNvSpPr>
              <a:spLocks noChangeArrowheads="1"/>
            </p:cNvSpPr>
            <p:nvPr/>
          </p:nvSpPr>
          <p:spPr bwMode="auto">
            <a:xfrm>
              <a:off x="1104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Oval 82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Oval 83"/>
            <p:cNvSpPr>
              <a:spLocks noChangeArrowheads="1"/>
            </p:cNvSpPr>
            <p:nvPr/>
          </p:nvSpPr>
          <p:spPr bwMode="auto">
            <a:xfrm>
              <a:off x="4704" y="120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Oval 84"/>
            <p:cNvSpPr>
              <a:spLocks noChangeArrowheads="1"/>
            </p:cNvSpPr>
            <p:nvPr/>
          </p:nvSpPr>
          <p:spPr bwMode="auto">
            <a:xfrm>
              <a:off x="4800" y="8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Oval 85"/>
            <p:cNvSpPr>
              <a:spLocks noChangeArrowheads="1"/>
            </p:cNvSpPr>
            <p:nvPr/>
          </p:nvSpPr>
          <p:spPr bwMode="auto">
            <a:xfrm>
              <a:off x="4272" y="244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Oval 86"/>
            <p:cNvSpPr>
              <a:spLocks noChangeArrowheads="1"/>
            </p:cNvSpPr>
            <p:nvPr/>
          </p:nvSpPr>
          <p:spPr bwMode="auto">
            <a:xfrm>
              <a:off x="1536" y="25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Oval 87"/>
            <p:cNvSpPr>
              <a:spLocks noChangeArrowheads="1"/>
            </p:cNvSpPr>
            <p:nvPr/>
          </p:nvSpPr>
          <p:spPr bwMode="auto">
            <a:xfrm>
              <a:off x="2640" y="168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Oval 88"/>
            <p:cNvSpPr>
              <a:spLocks noChangeArrowheads="1"/>
            </p:cNvSpPr>
            <p:nvPr/>
          </p:nvSpPr>
          <p:spPr bwMode="auto">
            <a:xfrm>
              <a:off x="2016" y="29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Oval 89"/>
            <p:cNvSpPr>
              <a:spLocks noChangeArrowheads="1"/>
            </p:cNvSpPr>
            <p:nvPr/>
          </p:nvSpPr>
          <p:spPr bwMode="auto">
            <a:xfrm>
              <a:off x="2064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Oval 90"/>
            <p:cNvSpPr>
              <a:spLocks noChangeArrowheads="1"/>
            </p:cNvSpPr>
            <p:nvPr/>
          </p:nvSpPr>
          <p:spPr bwMode="auto">
            <a:xfrm>
              <a:off x="3552" y="29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Oval 91"/>
            <p:cNvSpPr>
              <a:spLocks noChangeArrowheads="1"/>
            </p:cNvSpPr>
            <p:nvPr/>
          </p:nvSpPr>
          <p:spPr bwMode="auto">
            <a:xfrm>
              <a:off x="1152" y="13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Oval 92"/>
            <p:cNvSpPr>
              <a:spLocks noChangeArrowheads="1"/>
            </p:cNvSpPr>
            <p:nvPr/>
          </p:nvSpPr>
          <p:spPr bwMode="auto">
            <a:xfrm>
              <a:off x="2688" y="124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Oval 93"/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Oval 94"/>
            <p:cNvSpPr>
              <a:spLocks noChangeArrowheads="1"/>
            </p:cNvSpPr>
            <p:nvPr/>
          </p:nvSpPr>
          <p:spPr bwMode="auto">
            <a:xfrm>
              <a:off x="1200" y="21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Oval 95"/>
            <p:cNvSpPr>
              <a:spLocks noChangeArrowheads="1"/>
            </p:cNvSpPr>
            <p:nvPr/>
          </p:nvSpPr>
          <p:spPr bwMode="auto">
            <a:xfrm>
              <a:off x="2784" y="72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Oval 96"/>
            <p:cNvSpPr>
              <a:spLocks noChangeArrowheads="1"/>
            </p:cNvSpPr>
            <p:nvPr/>
          </p:nvSpPr>
          <p:spPr bwMode="auto">
            <a:xfrm>
              <a:off x="4992" y="168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Oval 97"/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Oval 98"/>
            <p:cNvSpPr>
              <a:spLocks noChangeArrowheads="1"/>
            </p:cNvSpPr>
            <p:nvPr/>
          </p:nvSpPr>
          <p:spPr bwMode="auto">
            <a:xfrm>
              <a:off x="3216" y="21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Oval 99"/>
            <p:cNvSpPr>
              <a:spLocks noChangeArrowheads="1"/>
            </p:cNvSpPr>
            <p:nvPr/>
          </p:nvSpPr>
          <p:spPr bwMode="auto">
            <a:xfrm>
              <a:off x="2928" y="283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Oval 100"/>
            <p:cNvSpPr>
              <a:spLocks noChangeArrowheads="1"/>
            </p:cNvSpPr>
            <p:nvPr/>
          </p:nvSpPr>
          <p:spPr bwMode="auto">
            <a:xfrm>
              <a:off x="1968" y="254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101"/>
            <p:cNvSpPr>
              <a:spLocks noChangeArrowheads="1"/>
            </p:cNvSpPr>
            <p:nvPr/>
          </p:nvSpPr>
          <p:spPr bwMode="auto">
            <a:xfrm>
              <a:off x="2736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102"/>
            <p:cNvSpPr>
              <a:spLocks noChangeArrowheads="1"/>
            </p:cNvSpPr>
            <p:nvPr/>
          </p:nvSpPr>
          <p:spPr bwMode="auto">
            <a:xfrm>
              <a:off x="2688" y="240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103"/>
            <p:cNvSpPr>
              <a:spLocks noChangeArrowheads="1"/>
            </p:cNvSpPr>
            <p:nvPr/>
          </p:nvSpPr>
          <p:spPr bwMode="auto">
            <a:xfrm>
              <a:off x="1584" y="17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104"/>
            <p:cNvSpPr>
              <a:spLocks noChangeArrowheads="1"/>
            </p:cNvSpPr>
            <p:nvPr/>
          </p:nvSpPr>
          <p:spPr bwMode="auto">
            <a:xfrm>
              <a:off x="1728" y="91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Oval 105"/>
            <p:cNvSpPr>
              <a:spLocks noChangeArrowheads="1"/>
            </p:cNvSpPr>
            <p:nvPr/>
          </p:nvSpPr>
          <p:spPr bwMode="auto">
            <a:xfrm>
              <a:off x="2160" y="120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Oval 106"/>
            <p:cNvSpPr>
              <a:spLocks noChangeArrowheads="1"/>
            </p:cNvSpPr>
            <p:nvPr/>
          </p:nvSpPr>
          <p:spPr bwMode="auto">
            <a:xfrm>
              <a:off x="2352" y="8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Oval 107"/>
            <p:cNvSpPr>
              <a:spLocks noChangeArrowheads="1"/>
            </p:cNvSpPr>
            <p:nvPr/>
          </p:nvSpPr>
          <p:spPr bwMode="auto">
            <a:xfrm>
              <a:off x="4320" y="5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Oval 108"/>
            <p:cNvSpPr>
              <a:spLocks noChangeArrowheads="1"/>
            </p:cNvSpPr>
            <p:nvPr/>
          </p:nvSpPr>
          <p:spPr bwMode="auto">
            <a:xfrm>
              <a:off x="2352" y="28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Oval 109"/>
            <p:cNvSpPr>
              <a:spLocks noChangeArrowheads="1"/>
            </p:cNvSpPr>
            <p:nvPr/>
          </p:nvSpPr>
          <p:spPr bwMode="auto">
            <a:xfrm>
              <a:off x="1776" y="230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110"/>
            <p:cNvSpPr>
              <a:spLocks noChangeArrowheads="1"/>
            </p:cNvSpPr>
            <p:nvPr/>
          </p:nvSpPr>
          <p:spPr bwMode="auto">
            <a:xfrm>
              <a:off x="816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111"/>
            <p:cNvSpPr>
              <a:spLocks noChangeArrowheads="1"/>
            </p:cNvSpPr>
            <p:nvPr/>
          </p:nvSpPr>
          <p:spPr bwMode="auto">
            <a:xfrm>
              <a:off x="1440" y="345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Oval 112"/>
            <p:cNvSpPr>
              <a:spLocks noChangeArrowheads="1"/>
            </p:cNvSpPr>
            <p:nvPr/>
          </p:nvSpPr>
          <p:spPr bwMode="auto">
            <a:xfrm>
              <a:off x="3312" y="374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0" name="Oval 113"/>
            <p:cNvSpPr>
              <a:spLocks noChangeArrowheads="1"/>
            </p:cNvSpPr>
            <p:nvPr/>
          </p:nvSpPr>
          <p:spPr bwMode="auto">
            <a:xfrm>
              <a:off x="3120" y="33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Oval 114"/>
            <p:cNvSpPr>
              <a:spLocks noChangeArrowheads="1"/>
            </p:cNvSpPr>
            <p:nvPr/>
          </p:nvSpPr>
          <p:spPr bwMode="auto">
            <a:xfrm>
              <a:off x="4176" y="360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Oval 115"/>
            <p:cNvSpPr>
              <a:spLocks noChangeArrowheads="1"/>
            </p:cNvSpPr>
            <p:nvPr/>
          </p:nvSpPr>
          <p:spPr bwMode="auto">
            <a:xfrm>
              <a:off x="4704" y="312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Oval 116"/>
            <p:cNvSpPr>
              <a:spLocks noChangeArrowheads="1"/>
            </p:cNvSpPr>
            <p:nvPr/>
          </p:nvSpPr>
          <p:spPr bwMode="auto">
            <a:xfrm>
              <a:off x="4992" y="20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Oval 117"/>
            <p:cNvSpPr>
              <a:spLocks noChangeArrowheads="1"/>
            </p:cNvSpPr>
            <p:nvPr/>
          </p:nvSpPr>
          <p:spPr bwMode="auto">
            <a:xfrm>
              <a:off x="3984" y="6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Oval 118"/>
            <p:cNvSpPr>
              <a:spLocks noChangeArrowheads="1"/>
            </p:cNvSpPr>
            <p:nvPr/>
          </p:nvSpPr>
          <p:spPr bwMode="auto">
            <a:xfrm>
              <a:off x="3120" y="8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Oval 119"/>
            <p:cNvSpPr>
              <a:spLocks noChangeArrowheads="1"/>
            </p:cNvSpPr>
            <p:nvPr/>
          </p:nvSpPr>
          <p:spPr bwMode="auto">
            <a:xfrm>
              <a:off x="4608" y="230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Oval 120"/>
            <p:cNvSpPr>
              <a:spLocks noChangeArrowheads="1"/>
            </p:cNvSpPr>
            <p:nvPr/>
          </p:nvSpPr>
          <p:spPr bwMode="auto">
            <a:xfrm>
              <a:off x="3456" y="7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Oval 121"/>
            <p:cNvSpPr>
              <a:spLocks noChangeArrowheads="1"/>
            </p:cNvSpPr>
            <p:nvPr/>
          </p:nvSpPr>
          <p:spPr bwMode="auto">
            <a:xfrm>
              <a:off x="3696" y="110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Oval 122"/>
            <p:cNvSpPr>
              <a:spLocks noChangeArrowheads="1"/>
            </p:cNvSpPr>
            <p:nvPr/>
          </p:nvSpPr>
          <p:spPr bwMode="auto">
            <a:xfrm>
              <a:off x="3732" y="21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Oval 123"/>
            <p:cNvSpPr>
              <a:spLocks noChangeArrowheads="1"/>
            </p:cNvSpPr>
            <p:nvPr/>
          </p:nvSpPr>
          <p:spPr bwMode="auto">
            <a:xfrm>
              <a:off x="3312" y="148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Oval 124"/>
            <p:cNvSpPr>
              <a:spLocks noChangeArrowheads="1"/>
            </p:cNvSpPr>
            <p:nvPr/>
          </p:nvSpPr>
          <p:spPr bwMode="auto">
            <a:xfrm>
              <a:off x="3984" y="14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Oval 125"/>
            <p:cNvSpPr>
              <a:spLocks noChangeArrowheads="1"/>
            </p:cNvSpPr>
            <p:nvPr/>
          </p:nvSpPr>
          <p:spPr bwMode="auto">
            <a:xfrm>
              <a:off x="3600" y="153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3" name="Oval 126"/>
            <p:cNvSpPr>
              <a:spLocks noChangeArrowheads="1"/>
            </p:cNvSpPr>
            <p:nvPr/>
          </p:nvSpPr>
          <p:spPr bwMode="auto">
            <a:xfrm>
              <a:off x="4272" y="9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Line 127"/>
            <p:cNvSpPr>
              <a:spLocks noChangeShapeType="1"/>
            </p:cNvSpPr>
            <p:nvPr/>
          </p:nvSpPr>
          <p:spPr bwMode="auto">
            <a:xfrm flipH="1" flipV="1">
              <a:off x="732" y="2780"/>
              <a:ext cx="112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5" name="Line 128"/>
            <p:cNvSpPr>
              <a:spLocks noChangeShapeType="1"/>
            </p:cNvSpPr>
            <p:nvPr/>
          </p:nvSpPr>
          <p:spPr bwMode="auto">
            <a:xfrm flipV="1">
              <a:off x="896" y="2860"/>
              <a:ext cx="55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6" name="Line 129"/>
            <p:cNvSpPr>
              <a:spLocks noChangeShapeType="1"/>
            </p:cNvSpPr>
            <p:nvPr/>
          </p:nvSpPr>
          <p:spPr bwMode="auto">
            <a:xfrm flipV="1">
              <a:off x="716" y="2156"/>
              <a:ext cx="92" cy="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7" name="Line 130"/>
            <p:cNvSpPr>
              <a:spLocks noChangeShapeType="1"/>
            </p:cNvSpPr>
            <p:nvPr/>
          </p:nvSpPr>
          <p:spPr bwMode="auto">
            <a:xfrm flipV="1">
              <a:off x="752" y="2248"/>
              <a:ext cx="468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8" name="Line 131"/>
            <p:cNvSpPr>
              <a:spLocks noChangeShapeType="1"/>
            </p:cNvSpPr>
            <p:nvPr/>
          </p:nvSpPr>
          <p:spPr bwMode="auto">
            <a:xfrm flipV="1">
              <a:off x="764" y="2372"/>
              <a:ext cx="1012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9" name="Line 132"/>
            <p:cNvSpPr>
              <a:spLocks noChangeShapeType="1"/>
            </p:cNvSpPr>
            <p:nvPr/>
          </p:nvSpPr>
          <p:spPr bwMode="auto">
            <a:xfrm flipH="1">
              <a:off x="1612" y="2392"/>
              <a:ext cx="18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0" name="Line 133"/>
            <p:cNvSpPr>
              <a:spLocks noChangeShapeType="1"/>
            </p:cNvSpPr>
            <p:nvPr/>
          </p:nvSpPr>
          <p:spPr bwMode="auto">
            <a:xfrm>
              <a:off x="1856" y="2384"/>
              <a:ext cx="13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1" name="Line 134"/>
            <p:cNvSpPr>
              <a:spLocks noChangeShapeType="1"/>
            </p:cNvSpPr>
            <p:nvPr/>
          </p:nvSpPr>
          <p:spPr bwMode="auto">
            <a:xfrm>
              <a:off x="1484" y="288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2" name="Line 135"/>
            <p:cNvSpPr>
              <a:spLocks noChangeShapeType="1"/>
            </p:cNvSpPr>
            <p:nvPr/>
          </p:nvSpPr>
          <p:spPr bwMode="auto">
            <a:xfrm>
              <a:off x="1524" y="2856"/>
              <a:ext cx="55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3" name="Line 136"/>
            <p:cNvSpPr>
              <a:spLocks noChangeShapeType="1"/>
            </p:cNvSpPr>
            <p:nvPr/>
          </p:nvSpPr>
          <p:spPr bwMode="auto">
            <a:xfrm flipH="1" flipV="1">
              <a:off x="2072" y="3020"/>
              <a:ext cx="2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4" name="Line 137"/>
            <p:cNvSpPr>
              <a:spLocks noChangeShapeType="1"/>
            </p:cNvSpPr>
            <p:nvPr/>
          </p:nvSpPr>
          <p:spPr bwMode="auto">
            <a:xfrm flipH="1" flipV="1">
              <a:off x="2028" y="2640"/>
              <a:ext cx="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5" name="Line 138"/>
            <p:cNvSpPr>
              <a:spLocks noChangeShapeType="1"/>
            </p:cNvSpPr>
            <p:nvPr/>
          </p:nvSpPr>
          <p:spPr bwMode="auto">
            <a:xfrm flipV="1">
              <a:off x="2056" y="2460"/>
              <a:ext cx="63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6" name="Line 139"/>
            <p:cNvSpPr>
              <a:spLocks noChangeShapeType="1"/>
            </p:cNvSpPr>
            <p:nvPr/>
          </p:nvSpPr>
          <p:spPr bwMode="auto">
            <a:xfrm flipV="1">
              <a:off x="2024" y="1772"/>
              <a:ext cx="176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7" name="Line 140"/>
            <p:cNvSpPr>
              <a:spLocks noChangeShapeType="1"/>
            </p:cNvSpPr>
            <p:nvPr/>
          </p:nvSpPr>
          <p:spPr bwMode="auto">
            <a:xfrm flipV="1">
              <a:off x="2800" y="2916"/>
              <a:ext cx="148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8" name="Line 141"/>
            <p:cNvSpPr>
              <a:spLocks noChangeShapeType="1"/>
            </p:cNvSpPr>
            <p:nvPr/>
          </p:nvSpPr>
          <p:spPr bwMode="auto">
            <a:xfrm>
              <a:off x="2824" y="3328"/>
              <a:ext cx="292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9" name="Line 142"/>
            <p:cNvSpPr>
              <a:spLocks noChangeShapeType="1"/>
            </p:cNvSpPr>
            <p:nvPr/>
          </p:nvSpPr>
          <p:spPr bwMode="auto">
            <a:xfrm flipH="1" flipV="1">
              <a:off x="2688" y="1776"/>
              <a:ext cx="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0" name="Line 143"/>
            <p:cNvSpPr>
              <a:spLocks noChangeShapeType="1"/>
            </p:cNvSpPr>
            <p:nvPr/>
          </p:nvSpPr>
          <p:spPr bwMode="auto">
            <a:xfrm flipV="1">
              <a:off x="2784" y="2232"/>
              <a:ext cx="44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1" name="Line 144"/>
            <p:cNvSpPr>
              <a:spLocks noChangeShapeType="1"/>
            </p:cNvSpPr>
            <p:nvPr/>
          </p:nvSpPr>
          <p:spPr bwMode="auto">
            <a:xfrm flipH="1" flipV="1">
              <a:off x="1204" y="1488"/>
              <a:ext cx="40" cy="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2" name="Line 145"/>
            <p:cNvSpPr>
              <a:spLocks noChangeShapeType="1"/>
            </p:cNvSpPr>
            <p:nvPr/>
          </p:nvSpPr>
          <p:spPr bwMode="auto">
            <a:xfrm flipH="1">
              <a:off x="1284" y="1816"/>
              <a:ext cx="3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3" name="Line 146"/>
            <p:cNvSpPr>
              <a:spLocks noChangeShapeType="1"/>
            </p:cNvSpPr>
            <p:nvPr/>
          </p:nvSpPr>
          <p:spPr bwMode="auto">
            <a:xfrm>
              <a:off x="1648" y="1820"/>
              <a:ext cx="164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4" name="Line 147"/>
            <p:cNvSpPr>
              <a:spLocks noChangeShapeType="1"/>
            </p:cNvSpPr>
            <p:nvPr/>
          </p:nvSpPr>
          <p:spPr bwMode="auto">
            <a:xfrm flipV="1">
              <a:off x="1676" y="1732"/>
              <a:ext cx="48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5" name="Line 148"/>
            <p:cNvSpPr>
              <a:spLocks noChangeShapeType="1"/>
            </p:cNvSpPr>
            <p:nvPr/>
          </p:nvSpPr>
          <p:spPr bwMode="auto">
            <a:xfrm flipV="1">
              <a:off x="3784" y="1012"/>
              <a:ext cx="49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6" name="Line 149"/>
            <p:cNvSpPr>
              <a:spLocks noChangeShapeType="1"/>
            </p:cNvSpPr>
            <p:nvPr/>
          </p:nvSpPr>
          <p:spPr bwMode="auto">
            <a:xfrm flipV="1">
              <a:off x="3760" y="712"/>
              <a:ext cx="244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7" name="Line 150"/>
            <p:cNvSpPr>
              <a:spLocks noChangeShapeType="1"/>
            </p:cNvSpPr>
            <p:nvPr/>
          </p:nvSpPr>
          <p:spPr bwMode="auto">
            <a:xfrm flipH="1">
              <a:off x="3552" y="676"/>
              <a:ext cx="43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8" name="Line 151"/>
            <p:cNvSpPr>
              <a:spLocks noChangeShapeType="1"/>
            </p:cNvSpPr>
            <p:nvPr/>
          </p:nvSpPr>
          <p:spPr bwMode="auto">
            <a:xfrm flipH="1" flipV="1">
              <a:off x="2440" y="352"/>
              <a:ext cx="1548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9" name="Line 152"/>
            <p:cNvSpPr>
              <a:spLocks noChangeShapeType="1"/>
            </p:cNvSpPr>
            <p:nvPr/>
          </p:nvSpPr>
          <p:spPr bwMode="auto">
            <a:xfrm flipV="1">
              <a:off x="4076" y="636"/>
              <a:ext cx="24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0" name="Line 153"/>
            <p:cNvSpPr>
              <a:spLocks noChangeShapeType="1"/>
            </p:cNvSpPr>
            <p:nvPr/>
          </p:nvSpPr>
          <p:spPr bwMode="auto">
            <a:xfrm>
              <a:off x="4408" y="648"/>
              <a:ext cx="40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1" name="Line 154"/>
            <p:cNvSpPr>
              <a:spLocks noChangeShapeType="1"/>
            </p:cNvSpPr>
            <p:nvPr/>
          </p:nvSpPr>
          <p:spPr bwMode="auto">
            <a:xfrm flipV="1">
              <a:off x="2204" y="12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2" name="Line 155"/>
            <p:cNvSpPr>
              <a:spLocks noChangeShapeType="1"/>
            </p:cNvSpPr>
            <p:nvPr/>
          </p:nvSpPr>
          <p:spPr bwMode="auto">
            <a:xfrm>
              <a:off x="2256" y="1252"/>
              <a:ext cx="43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3" name="Line 156"/>
            <p:cNvSpPr>
              <a:spLocks noChangeShapeType="1"/>
            </p:cNvSpPr>
            <p:nvPr/>
          </p:nvSpPr>
          <p:spPr bwMode="auto">
            <a:xfrm flipV="1">
              <a:off x="2220" y="948"/>
              <a:ext cx="14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4" name="Line 157"/>
            <p:cNvSpPr>
              <a:spLocks noChangeShapeType="1"/>
            </p:cNvSpPr>
            <p:nvPr/>
          </p:nvSpPr>
          <p:spPr bwMode="auto">
            <a:xfrm flipV="1">
              <a:off x="2388" y="384"/>
              <a:ext cx="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5" name="Line 158"/>
            <p:cNvSpPr>
              <a:spLocks noChangeShapeType="1"/>
            </p:cNvSpPr>
            <p:nvPr/>
          </p:nvSpPr>
          <p:spPr bwMode="auto">
            <a:xfrm>
              <a:off x="2424" y="376"/>
              <a:ext cx="3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6" name="Line 159"/>
            <p:cNvSpPr>
              <a:spLocks noChangeShapeType="1"/>
            </p:cNvSpPr>
            <p:nvPr/>
          </p:nvSpPr>
          <p:spPr bwMode="auto">
            <a:xfrm>
              <a:off x="2416" y="384"/>
              <a:ext cx="308" cy="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7" name="Line 160"/>
            <p:cNvSpPr>
              <a:spLocks noChangeShapeType="1"/>
            </p:cNvSpPr>
            <p:nvPr/>
          </p:nvSpPr>
          <p:spPr bwMode="auto">
            <a:xfrm flipV="1">
              <a:off x="2772" y="952"/>
              <a:ext cx="364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8" name="Line 161"/>
            <p:cNvSpPr>
              <a:spLocks noChangeShapeType="1"/>
            </p:cNvSpPr>
            <p:nvPr/>
          </p:nvSpPr>
          <p:spPr bwMode="auto">
            <a:xfrm flipH="1" flipV="1">
              <a:off x="2448" y="912"/>
              <a:ext cx="672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9" name="Line 162"/>
            <p:cNvSpPr>
              <a:spLocks noChangeShapeType="1"/>
            </p:cNvSpPr>
            <p:nvPr/>
          </p:nvSpPr>
          <p:spPr bwMode="auto">
            <a:xfrm>
              <a:off x="2876" y="784"/>
              <a:ext cx="25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0" name="Line 163"/>
            <p:cNvSpPr>
              <a:spLocks noChangeShapeType="1"/>
            </p:cNvSpPr>
            <p:nvPr/>
          </p:nvSpPr>
          <p:spPr bwMode="auto">
            <a:xfrm>
              <a:off x="2872" y="752"/>
              <a:ext cx="584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1" name="Line 164"/>
            <p:cNvSpPr>
              <a:spLocks noChangeShapeType="1"/>
            </p:cNvSpPr>
            <p:nvPr/>
          </p:nvSpPr>
          <p:spPr bwMode="auto">
            <a:xfrm flipV="1">
              <a:off x="3396" y="1184"/>
              <a:ext cx="308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2" name="Line 165"/>
            <p:cNvSpPr>
              <a:spLocks noChangeShapeType="1"/>
            </p:cNvSpPr>
            <p:nvPr/>
          </p:nvSpPr>
          <p:spPr bwMode="auto">
            <a:xfrm>
              <a:off x="4360" y="1036"/>
              <a:ext cx="348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3" name="Line 166"/>
            <p:cNvSpPr>
              <a:spLocks noChangeShapeType="1"/>
            </p:cNvSpPr>
            <p:nvPr/>
          </p:nvSpPr>
          <p:spPr bwMode="auto">
            <a:xfrm flipH="1">
              <a:off x="4312" y="664"/>
              <a:ext cx="6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4" name="Line 167"/>
            <p:cNvSpPr>
              <a:spLocks noChangeShapeType="1"/>
            </p:cNvSpPr>
            <p:nvPr/>
          </p:nvSpPr>
          <p:spPr bwMode="auto">
            <a:xfrm flipV="1">
              <a:off x="4060" y="1048"/>
              <a:ext cx="244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5" name="Line 168"/>
            <p:cNvSpPr>
              <a:spLocks noChangeShapeType="1"/>
            </p:cNvSpPr>
            <p:nvPr/>
          </p:nvSpPr>
          <p:spPr bwMode="auto">
            <a:xfrm flipH="1">
              <a:off x="2716" y="864"/>
              <a:ext cx="78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6" name="Line 169"/>
            <p:cNvSpPr>
              <a:spLocks noChangeShapeType="1"/>
            </p:cNvSpPr>
            <p:nvPr/>
          </p:nvSpPr>
          <p:spPr bwMode="auto">
            <a:xfrm flipH="1">
              <a:off x="3364" y="860"/>
              <a:ext cx="144" cy="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7" name="Line 170"/>
            <p:cNvSpPr>
              <a:spLocks noChangeShapeType="1"/>
            </p:cNvSpPr>
            <p:nvPr/>
          </p:nvSpPr>
          <p:spPr bwMode="auto">
            <a:xfrm flipH="1">
              <a:off x="3272" y="1584"/>
              <a:ext cx="72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8" name="Line 171"/>
            <p:cNvSpPr>
              <a:spLocks noChangeShapeType="1"/>
            </p:cNvSpPr>
            <p:nvPr/>
          </p:nvSpPr>
          <p:spPr bwMode="auto">
            <a:xfrm>
              <a:off x="3396" y="1568"/>
              <a:ext cx="36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9" name="Line 172"/>
            <p:cNvSpPr>
              <a:spLocks noChangeShapeType="1"/>
            </p:cNvSpPr>
            <p:nvPr/>
          </p:nvSpPr>
          <p:spPr bwMode="auto">
            <a:xfrm>
              <a:off x="3408" y="1536"/>
              <a:ext cx="19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0" name="Line 173"/>
            <p:cNvSpPr>
              <a:spLocks noChangeShapeType="1"/>
            </p:cNvSpPr>
            <p:nvPr/>
          </p:nvSpPr>
          <p:spPr bwMode="auto">
            <a:xfrm flipH="1" flipV="1">
              <a:off x="3672" y="1624"/>
              <a:ext cx="628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1" name="Line 174"/>
            <p:cNvSpPr>
              <a:spLocks noChangeShapeType="1"/>
            </p:cNvSpPr>
            <p:nvPr/>
          </p:nvSpPr>
          <p:spPr bwMode="auto">
            <a:xfrm flipH="1" flipV="1">
              <a:off x="4048" y="1532"/>
              <a:ext cx="2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2" name="Line 175"/>
            <p:cNvSpPr>
              <a:spLocks noChangeShapeType="1"/>
            </p:cNvSpPr>
            <p:nvPr/>
          </p:nvSpPr>
          <p:spPr bwMode="auto">
            <a:xfrm flipV="1">
              <a:off x="4356" y="2368"/>
              <a:ext cx="25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3" name="Line 176"/>
            <p:cNvSpPr>
              <a:spLocks noChangeShapeType="1"/>
            </p:cNvSpPr>
            <p:nvPr/>
          </p:nvSpPr>
          <p:spPr bwMode="auto">
            <a:xfrm flipV="1">
              <a:off x="4656" y="1300"/>
              <a:ext cx="96" cy="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4" name="Line 177"/>
            <p:cNvSpPr>
              <a:spLocks noChangeShapeType="1"/>
            </p:cNvSpPr>
            <p:nvPr/>
          </p:nvSpPr>
          <p:spPr bwMode="auto">
            <a:xfrm flipV="1">
              <a:off x="4692" y="2140"/>
              <a:ext cx="300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5" name="Line 178"/>
            <p:cNvSpPr>
              <a:spLocks noChangeShapeType="1"/>
            </p:cNvSpPr>
            <p:nvPr/>
          </p:nvSpPr>
          <p:spPr bwMode="auto">
            <a:xfrm flipV="1">
              <a:off x="4680" y="1764"/>
              <a:ext cx="320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6" name="Line 179"/>
            <p:cNvSpPr>
              <a:spLocks noChangeShapeType="1"/>
            </p:cNvSpPr>
            <p:nvPr/>
          </p:nvSpPr>
          <p:spPr bwMode="auto">
            <a:xfrm flipH="1" flipV="1">
              <a:off x="4864" y="960"/>
              <a:ext cx="1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7" name="Line 180"/>
            <p:cNvSpPr>
              <a:spLocks noChangeShapeType="1"/>
            </p:cNvSpPr>
            <p:nvPr/>
          </p:nvSpPr>
          <p:spPr bwMode="auto">
            <a:xfrm flipH="1" flipV="1">
              <a:off x="4788" y="1288"/>
              <a:ext cx="208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8" name="Line 181"/>
            <p:cNvSpPr>
              <a:spLocks noChangeShapeType="1"/>
            </p:cNvSpPr>
            <p:nvPr/>
          </p:nvSpPr>
          <p:spPr bwMode="auto">
            <a:xfrm>
              <a:off x="3024" y="2888"/>
              <a:ext cx="528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9" name="Line 182"/>
            <p:cNvSpPr>
              <a:spLocks noChangeShapeType="1"/>
            </p:cNvSpPr>
            <p:nvPr/>
          </p:nvSpPr>
          <p:spPr bwMode="auto">
            <a:xfrm flipV="1">
              <a:off x="3212" y="3020"/>
              <a:ext cx="360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0" name="Line 183"/>
            <p:cNvSpPr>
              <a:spLocks noChangeShapeType="1"/>
            </p:cNvSpPr>
            <p:nvPr/>
          </p:nvSpPr>
          <p:spPr bwMode="auto">
            <a:xfrm>
              <a:off x="3620" y="3020"/>
              <a:ext cx="580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1" name="Line 184"/>
            <p:cNvSpPr>
              <a:spLocks noChangeShapeType="1"/>
            </p:cNvSpPr>
            <p:nvPr/>
          </p:nvSpPr>
          <p:spPr bwMode="auto">
            <a:xfrm>
              <a:off x="3648" y="2972"/>
              <a:ext cx="1056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2" name="Line 185"/>
            <p:cNvSpPr>
              <a:spLocks noChangeShapeType="1"/>
            </p:cNvSpPr>
            <p:nvPr/>
          </p:nvSpPr>
          <p:spPr bwMode="auto">
            <a:xfrm flipH="1" flipV="1">
              <a:off x="2808" y="3352"/>
              <a:ext cx="504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3" name="Line 186"/>
            <p:cNvSpPr>
              <a:spLocks noChangeShapeType="1"/>
            </p:cNvSpPr>
            <p:nvPr/>
          </p:nvSpPr>
          <p:spPr bwMode="auto">
            <a:xfrm flipV="1">
              <a:off x="3368" y="3020"/>
              <a:ext cx="224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4" name="Line 187"/>
            <p:cNvSpPr>
              <a:spLocks noChangeShapeType="1"/>
            </p:cNvSpPr>
            <p:nvPr/>
          </p:nvSpPr>
          <p:spPr bwMode="auto">
            <a:xfrm flipH="1">
              <a:off x="3408" y="3648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5" name="Line 188"/>
            <p:cNvSpPr>
              <a:spLocks noChangeShapeType="1"/>
            </p:cNvSpPr>
            <p:nvPr/>
          </p:nvSpPr>
          <p:spPr bwMode="auto">
            <a:xfrm flipV="1">
              <a:off x="4260" y="3196"/>
              <a:ext cx="46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6" name="Oval 189"/>
            <p:cNvSpPr>
              <a:spLocks noChangeArrowheads="1"/>
            </p:cNvSpPr>
            <p:nvPr/>
          </p:nvSpPr>
          <p:spPr bwMode="auto">
            <a:xfrm>
              <a:off x="4848" y="278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7" name="Oval 190"/>
            <p:cNvSpPr>
              <a:spLocks noChangeArrowheads="1"/>
            </p:cNvSpPr>
            <p:nvPr/>
          </p:nvSpPr>
          <p:spPr bwMode="auto">
            <a:xfrm>
              <a:off x="5040" y="360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8" name="Line 191"/>
            <p:cNvSpPr>
              <a:spLocks noChangeShapeType="1"/>
            </p:cNvSpPr>
            <p:nvPr/>
          </p:nvSpPr>
          <p:spPr bwMode="auto">
            <a:xfrm flipV="1">
              <a:off x="4772" y="2876"/>
              <a:ext cx="96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9" name="Line 192"/>
            <p:cNvSpPr>
              <a:spLocks noChangeShapeType="1"/>
            </p:cNvSpPr>
            <p:nvPr/>
          </p:nvSpPr>
          <p:spPr bwMode="auto">
            <a:xfrm>
              <a:off x="4784" y="3208"/>
              <a:ext cx="28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0" name="Line 193"/>
            <p:cNvSpPr>
              <a:spLocks noChangeShapeType="1"/>
            </p:cNvSpPr>
            <p:nvPr/>
          </p:nvSpPr>
          <p:spPr bwMode="auto">
            <a:xfrm>
              <a:off x="1148" y="768"/>
              <a:ext cx="48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1" name="Line 194"/>
            <p:cNvSpPr>
              <a:spLocks noChangeShapeType="1"/>
            </p:cNvSpPr>
            <p:nvPr/>
          </p:nvSpPr>
          <p:spPr bwMode="auto">
            <a:xfrm>
              <a:off x="628" y="1096"/>
              <a:ext cx="524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2" name="Line 195"/>
            <p:cNvSpPr>
              <a:spLocks noChangeShapeType="1"/>
            </p:cNvSpPr>
            <p:nvPr/>
          </p:nvSpPr>
          <p:spPr bwMode="auto">
            <a:xfrm flipH="1">
              <a:off x="1236" y="992"/>
              <a:ext cx="50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3" name="Line 196"/>
            <p:cNvSpPr>
              <a:spLocks noChangeShapeType="1"/>
            </p:cNvSpPr>
            <p:nvPr/>
          </p:nvSpPr>
          <p:spPr bwMode="auto">
            <a:xfrm flipH="1">
              <a:off x="1192" y="340"/>
              <a:ext cx="116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4" name="Line 197"/>
            <p:cNvSpPr>
              <a:spLocks noChangeShapeType="1"/>
            </p:cNvSpPr>
            <p:nvPr/>
          </p:nvSpPr>
          <p:spPr bwMode="auto">
            <a:xfrm flipH="1">
              <a:off x="628" y="744"/>
              <a:ext cx="48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5" name="Line 198"/>
            <p:cNvSpPr>
              <a:spLocks noChangeShapeType="1"/>
            </p:cNvSpPr>
            <p:nvPr/>
          </p:nvSpPr>
          <p:spPr bwMode="auto">
            <a:xfrm flipV="1">
              <a:off x="644" y="960"/>
              <a:ext cx="108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6" name="Line 199"/>
            <p:cNvSpPr>
              <a:spLocks noChangeShapeType="1"/>
            </p:cNvSpPr>
            <p:nvPr/>
          </p:nvSpPr>
          <p:spPr bwMode="auto">
            <a:xfrm>
              <a:off x="600" y="1112"/>
              <a:ext cx="200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7" name="Line 200"/>
            <p:cNvSpPr>
              <a:spLocks noChangeShapeType="1"/>
            </p:cNvSpPr>
            <p:nvPr/>
          </p:nvSpPr>
          <p:spPr bwMode="auto">
            <a:xfrm>
              <a:off x="1808" y="992"/>
              <a:ext cx="36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8" name="Line 201"/>
            <p:cNvSpPr>
              <a:spLocks noChangeShapeType="1"/>
            </p:cNvSpPr>
            <p:nvPr/>
          </p:nvSpPr>
          <p:spPr bwMode="auto">
            <a:xfrm>
              <a:off x="1244" y="1456"/>
              <a:ext cx="92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9" name="Line 202"/>
            <p:cNvSpPr>
              <a:spLocks noChangeShapeType="1"/>
            </p:cNvSpPr>
            <p:nvPr/>
          </p:nvSpPr>
          <p:spPr bwMode="auto">
            <a:xfrm flipV="1">
              <a:off x="2252" y="1720"/>
              <a:ext cx="388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10" name="Line 203"/>
            <p:cNvSpPr>
              <a:spLocks noChangeShapeType="1"/>
            </p:cNvSpPr>
            <p:nvPr/>
          </p:nvSpPr>
          <p:spPr bwMode="auto">
            <a:xfrm flipH="1">
              <a:off x="2048" y="1768"/>
              <a:ext cx="612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11" name="Line 204"/>
            <p:cNvSpPr>
              <a:spLocks noChangeShapeType="1"/>
            </p:cNvSpPr>
            <p:nvPr/>
          </p:nvSpPr>
          <p:spPr bwMode="auto">
            <a:xfrm flipH="1">
              <a:off x="860" y="1744"/>
              <a:ext cx="1788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12" name="Line 205"/>
            <p:cNvSpPr>
              <a:spLocks noChangeShapeType="1"/>
            </p:cNvSpPr>
            <p:nvPr/>
          </p:nvSpPr>
          <p:spPr bwMode="auto">
            <a:xfrm>
              <a:off x="2764" y="1336"/>
              <a:ext cx="468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13" name="Line 206"/>
            <p:cNvSpPr>
              <a:spLocks noChangeShapeType="1"/>
            </p:cNvSpPr>
            <p:nvPr/>
          </p:nvSpPr>
          <p:spPr bwMode="auto">
            <a:xfrm>
              <a:off x="3304" y="2184"/>
              <a:ext cx="424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6991" name="Rectangle 207"/>
          <p:cNvSpPr>
            <a:spLocks noChangeArrowheads="1"/>
          </p:cNvSpPr>
          <p:nvPr/>
        </p:nvSpPr>
        <p:spPr bwMode="auto">
          <a:xfrm>
            <a:off x="174625" y="1600200"/>
            <a:ext cx="449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</a:rPr>
              <a:t>Each state is represented by a distinct node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</a:rPr>
              <a:t>An arc (or edge) connects a node s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to a node s’ if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s’ </a:t>
            </a:r>
            <a:r>
              <a:rPr lang="en-US" sz="2800" dirty="0">
                <a:latin typeface="+mj-lt"/>
                <a:sym typeface="Symbol" pitchFamily="18" charset="2"/>
              </a:rPr>
              <a:t></a:t>
            </a:r>
            <a:r>
              <a:rPr lang="en-US" sz="28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SUCC</a:t>
            </a:r>
            <a:r>
              <a:rPr lang="en-US" sz="2800" dirty="0">
                <a:latin typeface="+mj-lt"/>
              </a:rPr>
              <a:t>(s)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</a:rPr>
              <a:t>The state graph may contain more than one connected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Solution to the Search Problem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71600"/>
            <a:ext cx="3581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A 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solution</a:t>
            </a:r>
            <a:r>
              <a:rPr lang="en-US" dirty="0" smtClean="0">
                <a:latin typeface="+mj-lt"/>
              </a:rPr>
              <a:t> is a path connecting the initial node to a goal node (any one)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cost</a:t>
            </a:r>
            <a:r>
              <a:rPr lang="en-US" dirty="0" smtClean="0">
                <a:latin typeface="+mj-lt"/>
              </a:rPr>
              <a:t> of a path is the sum of the arc costs along this path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An 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optimal</a:t>
            </a:r>
            <a:r>
              <a:rPr lang="en-US" dirty="0" smtClean="0">
                <a:latin typeface="+mj-lt"/>
              </a:rPr>
              <a:t> solution is a solution path of minimum cost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There might be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no solution !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  <a:defRPr/>
            </a:pPr>
            <a:endParaRPr lang="en-US" dirty="0" smtClean="0">
              <a:latin typeface="+mj-lt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239771C-AAB3-47DA-8BCD-75788D1B3F71}" type="slidenum">
              <a:rPr lang="en-US" smtClean="0"/>
              <a:pPr/>
              <a:t>11</a:t>
            </a:fld>
            <a:endParaRPr lang="en-US" smtClean="0"/>
          </a:p>
        </p:txBody>
      </p:sp>
      <p:grpSp>
        <p:nvGrpSpPr>
          <p:cNvPr id="21509" name="Group 135"/>
          <p:cNvGrpSpPr>
            <a:grpSpLocks/>
          </p:cNvGrpSpPr>
          <p:nvPr/>
        </p:nvGrpSpPr>
        <p:grpSpPr bwMode="auto">
          <a:xfrm>
            <a:off x="3810000" y="1676400"/>
            <a:ext cx="5226050" cy="3810000"/>
            <a:chOff x="2256" y="1248"/>
            <a:chExt cx="3292" cy="2400"/>
          </a:xfrm>
        </p:grpSpPr>
        <p:grpSp>
          <p:nvGrpSpPr>
            <p:cNvPr id="21511" name="Group 4"/>
            <p:cNvGrpSpPr>
              <a:grpSpLocks/>
            </p:cNvGrpSpPr>
            <p:nvPr/>
          </p:nvGrpSpPr>
          <p:grpSpPr bwMode="auto">
            <a:xfrm>
              <a:off x="2256" y="1248"/>
              <a:ext cx="3292" cy="2400"/>
              <a:chOff x="548" y="288"/>
              <a:chExt cx="4588" cy="3552"/>
            </a:xfrm>
          </p:grpSpPr>
          <p:sp>
            <p:nvSpPr>
              <p:cNvPr id="21513" name="Oval 5"/>
              <p:cNvSpPr>
                <a:spLocks noChangeArrowheads="1"/>
              </p:cNvSpPr>
              <p:nvPr/>
            </p:nvSpPr>
            <p:spPr bwMode="auto">
              <a:xfrm>
                <a:off x="548" y="102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4" name="Oval 6"/>
              <p:cNvSpPr>
                <a:spLocks noChangeArrowheads="1"/>
              </p:cNvSpPr>
              <p:nvPr/>
            </p:nvSpPr>
            <p:spPr bwMode="auto">
              <a:xfrm>
                <a:off x="768" y="206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5" name="Oval 7"/>
              <p:cNvSpPr>
                <a:spLocks noChangeArrowheads="1"/>
              </p:cNvSpPr>
              <p:nvPr/>
            </p:nvSpPr>
            <p:spPr bwMode="auto">
              <a:xfrm>
                <a:off x="1104" y="672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6" name="Oval 8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7" name="Oval 9"/>
              <p:cNvSpPr>
                <a:spLocks noChangeArrowheads="1"/>
              </p:cNvSpPr>
              <p:nvPr/>
            </p:nvSpPr>
            <p:spPr bwMode="auto">
              <a:xfrm>
                <a:off x="4704" y="120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8" name="Oval 1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9" name="Oval 11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0" name="Oval 12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1" name="Oval 13"/>
              <p:cNvSpPr>
                <a:spLocks noChangeArrowheads="1"/>
              </p:cNvSpPr>
              <p:nvPr/>
            </p:nvSpPr>
            <p:spPr bwMode="auto">
              <a:xfrm>
                <a:off x="2640" y="168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Oval 14"/>
              <p:cNvSpPr>
                <a:spLocks noChangeArrowheads="1"/>
              </p:cNvSpPr>
              <p:nvPr/>
            </p:nvSpPr>
            <p:spPr bwMode="auto">
              <a:xfrm>
                <a:off x="2016" y="2928"/>
                <a:ext cx="96" cy="96"/>
              </a:xfrm>
              <a:prstGeom prst="ellipse">
                <a:avLst/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3" name="Oval 15"/>
              <p:cNvSpPr>
                <a:spLocks noChangeArrowheads="1"/>
              </p:cNvSpPr>
              <p:nvPr/>
            </p:nvSpPr>
            <p:spPr bwMode="auto">
              <a:xfrm>
                <a:off x="2064" y="326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Oval 16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5" name="Oval 17"/>
              <p:cNvSpPr>
                <a:spLocks noChangeArrowheads="1"/>
              </p:cNvSpPr>
              <p:nvPr/>
            </p:nvSpPr>
            <p:spPr bwMode="auto">
              <a:xfrm>
                <a:off x="1152" y="1392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Oval 18"/>
              <p:cNvSpPr>
                <a:spLocks noChangeArrowheads="1"/>
              </p:cNvSpPr>
              <p:nvPr/>
            </p:nvSpPr>
            <p:spPr bwMode="auto">
              <a:xfrm>
                <a:off x="2688" y="124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7" name="Oval 19"/>
              <p:cNvSpPr>
                <a:spLocks noChangeArrowheads="1"/>
              </p:cNvSpPr>
              <p:nvPr/>
            </p:nvSpPr>
            <p:spPr bwMode="auto">
              <a:xfrm>
                <a:off x="672" y="268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Oval 20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Oval 21"/>
              <p:cNvSpPr>
                <a:spLocks noChangeArrowheads="1"/>
              </p:cNvSpPr>
              <p:nvPr/>
            </p:nvSpPr>
            <p:spPr bwMode="auto">
              <a:xfrm>
                <a:off x="2784" y="72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22"/>
              <p:cNvSpPr>
                <a:spLocks noChangeArrowheads="1"/>
              </p:cNvSpPr>
              <p:nvPr/>
            </p:nvSpPr>
            <p:spPr bwMode="auto">
              <a:xfrm>
                <a:off x="4992" y="168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23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2" name="Oval 24"/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96"/>
              </a:xfrm>
              <a:prstGeom prst="ellipse">
                <a:avLst/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3" name="Oval 25"/>
              <p:cNvSpPr>
                <a:spLocks noChangeArrowheads="1"/>
              </p:cNvSpPr>
              <p:nvPr/>
            </p:nvSpPr>
            <p:spPr bwMode="auto">
              <a:xfrm>
                <a:off x="2928" y="2832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4" name="Oval 26"/>
              <p:cNvSpPr>
                <a:spLocks noChangeArrowheads="1"/>
              </p:cNvSpPr>
              <p:nvPr/>
            </p:nvSpPr>
            <p:spPr bwMode="auto">
              <a:xfrm>
                <a:off x="1968" y="2544"/>
                <a:ext cx="96" cy="96"/>
              </a:xfrm>
              <a:prstGeom prst="ellipse">
                <a:avLst/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5" name="Oval 27"/>
              <p:cNvSpPr>
                <a:spLocks noChangeArrowheads="1"/>
              </p:cNvSpPr>
              <p:nvPr/>
            </p:nvSpPr>
            <p:spPr bwMode="auto">
              <a:xfrm>
                <a:off x="2736" y="326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Oval 28"/>
              <p:cNvSpPr>
                <a:spLocks noChangeArrowheads="1"/>
              </p:cNvSpPr>
              <p:nvPr/>
            </p:nvSpPr>
            <p:spPr bwMode="auto">
              <a:xfrm>
                <a:off x="2688" y="2400"/>
                <a:ext cx="96" cy="96"/>
              </a:xfrm>
              <a:prstGeom prst="ellipse">
                <a:avLst/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Oval 29"/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8" name="Oval 30"/>
              <p:cNvSpPr>
                <a:spLocks noChangeArrowheads="1"/>
              </p:cNvSpPr>
              <p:nvPr/>
            </p:nvSpPr>
            <p:spPr bwMode="auto">
              <a:xfrm>
                <a:off x="1728" y="912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Oval 31"/>
              <p:cNvSpPr>
                <a:spLocks noChangeArrowheads="1"/>
              </p:cNvSpPr>
              <p:nvPr/>
            </p:nvSpPr>
            <p:spPr bwMode="auto">
              <a:xfrm>
                <a:off x="2160" y="120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Oval 32"/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1" name="Oval 33"/>
              <p:cNvSpPr>
                <a:spLocks noChangeArrowheads="1"/>
              </p:cNvSpPr>
              <p:nvPr/>
            </p:nvSpPr>
            <p:spPr bwMode="auto">
              <a:xfrm>
                <a:off x="4320" y="576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Oval 34"/>
              <p:cNvSpPr>
                <a:spLocks noChangeArrowheads="1"/>
              </p:cNvSpPr>
              <p:nvPr/>
            </p:nvSpPr>
            <p:spPr bwMode="auto">
              <a:xfrm>
                <a:off x="2352" y="28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Oval 35"/>
              <p:cNvSpPr>
                <a:spLocks noChangeArrowheads="1"/>
              </p:cNvSpPr>
              <p:nvPr/>
            </p:nvSpPr>
            <p:spPr bwMode="auto">
              <a:xfrm>
                <a:off x="1776" y="230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4" name="Oval 36"/>
              <p:cNvSpPr>
                <a:spLocks noChangeArrowheads="1"/>
              </p:cNvSpPr>
              <p:nvPr/>
            </p:nvSpPr>
            <p:spPr bwMode="auto">
              <a:xfrm>
                <a:off x="816" y="326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Oval 37"/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Oval 38"/>
              <p:cNvSpPr>
                <a:spLocks noChangeArrowheads="1"/>
              </p:cNvSpPr>
              <p:nvPr/>
            </p:nvSpPr>
            <p:spPr bwMode="auto">
              <a:xfrm>
                <a:off x="3312" y="374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7" name="Oval 39"/>
              <p:cNvSpPr>
                <a:spLocks noChangeArrowheads="1"/>
              </p:cNvSpPr>
              <p:nvPr/>
            </p:nvSpPr>
            <p:spPr bwMode="auto">
              <a:xfrm>
                <a:off x="3120" y="336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Oval 40"/>
              <p:cNvSpPr>
                <a:spLocks noChangeArrowheads="1"/>
              </p:cNvSpPr>
              <p:nvPr/>
            </p:nvSpPr>
            <p:spPr bwMode="auto">
              <a:xfrm>
                <a:off x="4176" y="360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Oval 41"/>
              <p:cNvSpPr>
                <a:spLocks noChangeArrowheads="1"/>
              </p:cNvSpPr>
              <p:nvPr/>
            </p:nvSpPr>
            <p:spPr bwMode="auto">
              <a:xfrm>
                <a:off x="4704" y="312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0" name="Oval 42"/>
              <p:cNvSpPr>
                <a:spLocks noChangeArrowheads="1"/>
              </p:cNvSpPr>
              <p:nvPr/>
            </p:nvSpPr>
            <p:spPr bwMode="auto">
              <a:xfrm>
                <a:off x="4992" y="206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Oval 43"/>
              <p:cNvSpPr>
                <a:spLocks noChangeArrowheads="1"/>
              </p:cNvSpPr>
              <p:nvPr/>
            </p:nvSpPr>
            <p:spPr bwMode="auto">
              <a:xfrm>
                <a:off x="3984" y="624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Oval 44"/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Oval 45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Oval 46"/>
              <p:cNvSpPr>
                <a:spLocks noChangeArrowheads="1"/>
              </p:cNvSpPr>
              <p:nvPr/>
            </p:nvSpPr>
            <p:spPr bwMode="auto">
              <a:xfrm>
                <a:off x="3456" y="76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Oval 47"/>
              <p:cNvSpPr>
                <a:spLocks noChangeArrowheads="1"/>
              </p:cNvSpPr>
              <p:nvPr/>
            </p:nvSpPr>
            <p:spPr bwMode="auto">
              <a:xfrm>
                <a:off x="3696" y="1104"/>
                <a:ext cx="96" cy="96"/>
              </a:xfrm>
              <a:prstGeom prst="ellipse">
                <a:avLst/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Oval 48"/>
              <p:cNvSpPr>
                <a:spLocks noChangeArrowheads="1"/>
              </p:cNvSpPr>
              <p:nvPr/>
            </p:nvSpPr>
            <p:spPr bwMode="auto">
              <a:xfrm>
                <a:off x="3732" y="2164"/>
                <a:ext cx="96" cy="96"/>
              </a:xfrm>
              <a:prstGeom prst="ellipse">
                <a:avLst/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Oval 49"/>
              <p:cNvSpPr>
                <a:spLocks noChangeArrowheads="1"/>
              </p:cNvSpPr>
              <p:nvPr/>
            </p:nvSpPr>
            <p:spPr bwMode="auto">
              <a:xfrm>
                <a:off x="3312" y="1488"/>
                <a:ext cx="96" cy="96"/>
              </a:xfrm>
              <a:prstGeom prst="ellipse">
                <a:avLst/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Oval 50"/>
              <p:cNvSpPr>
                <a:spLocks noChangeArrowheads="1"/>
              </p:cNvSpPr>
              <p:nvPr/>
            </p:nvSpPr>
            <p:spPr bwMode="auto">
              <a:xfrm>
                <a:off x="3984" y="144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Oval 51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Oval 52"/>
              <p:cNvSpPr>
                <a:spLocks noChangeArrowheads="1"/>
              </p:cNvSpPr>
              <p:nvPr/>
            </p:nvSpPr>
            <p:spPr bwMode="auto">
              <a:xfrm>
                <a:off x="4272" y="96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Line 53"/>
              <p:cNvSpPr>
                <a:spLocks noChangeShapeType="1"/>
              </p:cNvSpPr>
              <p:nvPr/>
            </p:nvSpPr>
            <p:spPr bwMode="auto">
              <a:xfrm flipH="1" flipV="1">
                <a:off x="732" y="2780"/>
                <a:ext cx="112" cy="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2" name="Line 54"/>
              <p:cNvSpPr>
                <a:spLocks noChangeShapeType="1"/>
              </p:cNvSpPr>
              <p:nvPr/>
            </p:nvSpPr>
            <p:spPr bwMode="auto">
              <a:xfrm flipV="1">
                <a:off x="896" y="2860"/>
                <a:ext cx="552" cy="4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3" name="Line 55"/>
              <p:cNvSpPr>
                <a:spLocks noChangeShapeType="1"/>
              </p:cNvSpPr>
              <p:nvPr/>
            </p:nvSpPr>
            <p:spPr bwMode="auto">
              <a:xfrm flipV="1">
                <a:off x="716" y="2156"/>
                <a:ext cx="92" cy="5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4" name="Line 56"/>
              <p:cNvSpPr>
                <a:spLocks noChangeShapeType="1"/>
              </p:cNvSpPr>
              <p:nvPr/>
            </p:nvSpPr>
            <p:spPr bwMode="auto">
              <a:xfrm flipV="1">
                <a:off x="752" y="2248"/>
                <a:ext cx="468" cy="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5" name="Line 57"/>
              <p:cNvSpPr>
                <a:spLocks noChangeShapeType="1"/>
              </p:cNvSpPr>
              <p:nvPr/>
            </p:nvSpPr>
            <p:spPr bwMode="auto">
              <a:xfrm flipV="1">
                <a:off x="764" y="2372"/>
                <a:ext cx="1012" cy="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6" name="Line 58"/>
              <p:cNvSpPr>
                <a:spLocks noChangeShapeType="1"/>
              </p:cNvSpPr>
              <p:nvPr/>
            </p:nvSpPr>
            <p:spPr bwMode="auto">
              <a:xfrm flipH="1">
                <a:off x="1612" y="2392"/>
                <a:ext cx="18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7" name="Line 59"/>
              <p:cNvSpPr>
                <a:spLocks noChangeShapeType="1"/>
              </p:cNvSpPr>
              <p:nvPr/>
            </p:nvSpPr>
            <p:spPr bwMode="auto">
              <a:xfrm>
                <a:off x="1856" y="2384"/>
                <a:ext cx="136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8" name="Line 60"/>
              <p:cNvSpPr>
                <a:spLocks noChangeShapeType="1"/>
              </p:cNvSpPr>
              <p:nvPr/>
            </p:nvSpPr>
            <p:spPr bwMode="auto">
              <a:xfrm>
                <a:off x="1484" y="288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9" name="Line 61"/>
              <p:cNvSpPr>
                <a:spLocks noChangeShapeType="1"/>
              </p:cNvSpPr>
              <p:nvPr/>
            </p:nvSpPr>
            <p:spPr bwMode="auto">
              <a:xfrm>
                <a:off x="1524" y="2856"/>
                <a:ext cx="55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0" name="Line 62"/>
              <p:cNvSpPr>
                <a:spLocks noChangeShapeType="1"/>
              </p:cNvSpPr>
              <p:nvPr/>
            </p:nvSpPr>
            <p:spPr bwMode="auto">
              <a:xfrm flipH="1" flipV="1">
                <a:off x="2072" y="3020"/>
                <a:ext cx="28" cy="248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1" name="Line 63"/>
              <p:cNvSpPr>
                <a:spLocks noChangeShapeType="1"/>
              </p:cNvSpPr>
              <p:nvPr/>
            </p:nvSpPr>
            <p:spPr bwMode="auto">
              <a:xfrm flipH="1" flipV="1">
                <a:off x="2028" y="2640"/>
                <a:ext cx="24" cy="288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2" name="Line 64"/>
              <p:cNvSpPr>
                <a:spLocks noChangeShapeType="1"/>
              </p:cNvSpPr>
              <p:nvPr/>
            </p:nvSpPr>
            <p:spPr bwMode="auto">
              <a:xfrm flipV="1">
                <a:off x="2056" y="2460"/>
                <a:ext cx="636" cy="116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3" name="Line 65"/>
              <p:cNvSpPr>
                <a:spLocks noChangeShapeType="1"/>
              </p:cNvSpPr>
              <p:nvPr/>
            </p:nvSpPr>
            <p:spPr bwMode="auto">
              <a:xfrm flipV="1">
                <a:off x="2024" y="1772"/>
                <a:ext cx="176" cy="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4" name="Line 66"/>
              <p:cNvSpPr>
                <a:spLocks noChangeShapeType="1"/>
              </p:cNvSpPr>
              <p:nvPr/>
            </p:nvSpPr>
            <p:spPr bwMode="auto">
              <a:xfrm flipV="1">
                <a:off x="2800" y="2916"/>
                <a:ext cx="148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5" name="Line 67"/>
              <p:cNvSpPr>
                <a:spLocks noChangeShapeType="1"/>
              </p:cNvSpPr>
              <p:nvPr/>
            </p:nvSpPr>
            <p:spPr bwMode="auto">
              <a:xfrm>
                <a:off x="2824" y="3328"/>
                <a:ext cx="29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6" name="Line 68"/>
              <p:cNvSpPr>
                <a:spLocks noChangeShapeType="1"/>
              </p:cNvSpPr>
              <p:nvPr/>
            </p:nvSpPr>
            <p:spPr bwMode="auto">
              <a:xfrm flipH="1" flipV="1">
                <a:off x="2688" y="1776"/>
                <a:ext cx="4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7" name="Line 69"/>
              <p:cNvSpPr>
                <a:spLocks noChangeShapeType="1"/>
              </p:cNvSpPr>
              <p:nvPr/>
            </p:nvSpPr>
            <p:spPr bwMode="auto">
              <a:xfrm flipV="1">
                <a:off x="2784" y="2232"/>
                <a:ext cx="440" cy="20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8" name="Line 70"/>
              <p:cNvSpPr>
                <a:spLocks noChangeShapeType="1"/>
              </p:cNvSpPr>
              <p:nvPr/>
            </p:nvSpPr>
            <p:spPr bwMode="auto">
              <a:xfrm flipH="1" flipV="1">
                <a:off x="1204" y="1488"/>
                <a:ext cx="40" cy="6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9" name="Line 71"/>
              <p:cNvSpPr>
                <a:spLocks noChangeShapeType="1"/>
              </p:cNvSpPr>
              <p:nvPr/>
            </p:nvSpPr>
            <p:spPr bwMode="auto">
              <a:xfrm flipH="1">
                <a:off x="1284" y="1816"/>
                <a:ext cx="32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0" name="Line 72"/>
              <p:cNvSpPr>
                <a:spLocks noChangeShapeType="1"/>
              </p:cNvSpPr>
              <p:nvPr/>
            </p:nvSpPr>
            <p:spPr bwMode="auto">
              <a:xfrm>
                <a:off x="1648" y="1820"/>
                <a:ext cx="164" cy="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1" name="Line 73"/>
              <p:cNvSpPr>
                <a:spLocks noChangeShapeType="1"/>
              </p:cNvSpPr>
              <p:nvPr/>
            </p:nvSpPr>
            <p:spPr bwMode="auto">
              <a:xfrm flipV="1">
                <a:off x="1676" y="1732"/>
                <a:ext cx="480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2" name="Line 74"/>
              <p:cNvSpPr>
                <a:spLocks noChangeShapeType="1"/>
              </p:cNvSpPr>
              <p:nvPr/>
            </p:nvSpPr>
            <p:spPr bwMode="auto">
              <a:xfrm flipV="1">
                <a:off x="3784" y="1012"/>
                <a:ext cx="492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3" name="Line 75"/>
              <p:cNvSpPr>
                <a:spLocks noChangeShapeType="1"/>
              </p:cNvSpPr>
              <p:nvPr/>
            </p:nvSpPr>
            <p:spPr bwMode="auto">
              <a:xfrm flipV="1">
                <a:off x="3760" y="712"/>
                <a:ext cx="244" cy="3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4" name="Line 76"/>
              <p:cNvSpPr>
                <a:spLocks noChangeShapeType="1"/>
              </p:cNvSpPr>
              <p:nvPr/>
            </p:nvSpPr>
            <p:spPr bwMode="auto">
              <a:xfrm flipH="1">
                <a:off x="3552" y="676"/>
                <a:ext cx="432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5" name="Line 77"/>
              <p:cNvSpPr>
                <a:spLocks noChangeShapeType="1"/>
              </p:cNvSpPr>
              <p:nvPr/>
            </p:nvSpPr>
            <p:spPr bwMode="auto">
              <a:xfrm flipH="1" flipV="1">
                <a:off x="2440" y="352"/>
                <a:ext cx="1548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6" name="Line 78"/>
              <p:cNvSpPr>
                <a:spLocks noChangeShapeType="1"/>
              </p:cNvSpPr>
              <p:nvPr/>
            </p:nvSpPr>
            <p:spPr bwMode="auto">
              <a:xfrm flipV="1">
                <a:off x="4076" y="636"/>
                <a:ext cx="240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7" name="Line 79"/>
              <p:cNvSpPr>
                <a:spLocks noChangeShapeType="1"/>
              </p:cNvSpPr>
              <p:nvPr/>
            </p:nvSpPr>
            <p:spPr bwMode="auto">
              <a:xfrm>
                <a:off x="4408" y="648"/>
                <a:ext cx="400" cy="2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8" name="Line 80"/>
              <p:cNvSpPr>
                <a:spLocks noChangeShapeType="1"/>
              </p:cNvSpPr>
              <p:nvPr/>
            </p:nvSpPr>
            <p:spPr bwMode="auto">
              <a:xfrm flipV="1">
                <a:off x="2204" y="128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9" name="Line 81"/>
              <p:cNvSpPr>
                <a:spLocks noChangeShapeType="1"/>
              </p:cNvSpPr>
              <p:nvPr/>
            </p:nvSpPr>
            <p:spPr bwMode="auto">
              <a:xfrm>
                <a:off x="2256" y="1252"/>
                <a:ext cx="432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0" name="Line 82"/>
              <p:cNvSpPr>
                <a:spLocks noChangeShapeType="1"/>
              </p:cNvSpPr>
              <p:nvPr/>
            </p:nvSpPr>
            <p:spPr bwMode="auto">
              <a:xfrm flipV="1">
                <a:off x="2220" y="948"/>
                <a:ext cx="148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1" name="Line 83"/>
              <p:cNvSpPr>
                <a:spLocks noChangeShapeType="1"/>
              </p:cNvSpPr>
              <p:nvPr/>
            </p:nvSpPr>
            <p:spPr bwMode="auto">
              <a:xfrm flipV="1">
                <a:off x="2388" y="384"/>
                <a:ext cx="1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2" name="Line 84"/>
              <p:cNvSpPr>
                <a:spLocks noChangeShapeType="1"/>
              </p:cNvSpPr>
              <p:nvPr/>
            </p:nvSpPr>
            <p:spPr bwMode="auto">
              <a:xfrm>
                <a:off x="2424" y="376"/>
                <a:ext cx="38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3" name="Line 85"/>
              <p:cNvSpPr>
                <a:spLocks noChangeShapeType="1"/>
              </p:cNvSpPr>
              <p:nvPr/>
            </p:nvSpPr>
            <p:spPr bwMode="auto">
              <a:xfrm>
                <a:off x="2416" y="384"/>
                <a:ext cx="308" cy="8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4" name="Line 86"/>
              <p:cNvSpPr>
                <a:spLocks noChangeShapeType="1"/>
              </p:cNvSpPr>
              <p:nvPr/>
            </p:nvSpPr>
            <p:spPr bwMode="auto">
              <a:xfrm flipV="1">
                <a:off x="2772" y="952"/>
                <a:ext cx="364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5" name="Line 87"/>
              <p:cNvSpPr>
                <a:spLocks noChangeShapeType="1"/>
              </p:cNvSpPr>
              <p:nvPr/>
            </p:nvSpPr>
            <p:spPr bwMode="auto">
              <a:xfrm flipH="1" flipV="1">
                <a:off x="2448" y="912"/>
                <a:ext cx="672" cy="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6" name="Line 88"/>
              <p:cNvSpPr>
                <a:spLocks noChangeShapeType="1"/>
              </p:cNvSpPr>
              <p:nvPr/>
            </p:nvSpPr>
            <p:spPr bwMode="auto">
              <a:xfrm>
                <a:off x="2876" y="784"/>
                <a:ext cx="252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7" name="Line 89"/>
              <p:cNvSpPr>
                <a:spLocks noChangeShapeType="1"/>
              </p:cNvSpPr>
              <p:nvPr/>
            </p:nvSpPr>
            <p:spPr bwMode="auto">
              <a:xfrm>
                <a:off x="2872" y="752"/>
                <a:ext cx="584" cy="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8" name="Line 90"/>
              <p:cNvSpPr>
                <a:spLocks noChangeShapeType="1"/>
              </p:cNvSpPr>
              <p:nvPr/>
            </p:nvSpPr>
            <p:spPr bwMode="auto">
              <a:xfrm flipV="1">
                <a:off x="3396" y="1184"/>
                <a:ext cx="308" cy="324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9" name="Line 91"/>
              <p:cNvSpPr>
                <a:spLocks noChangeShapeType="1"/>
              </p:cNvSpPr>
              <p:nvPr/>
            </p:nvSpPr>
            <p:spPr bwMode="auto">
              <a:xfrm>
                <a:off x="4360" y="1036"/>
                <a:ext cx="348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0" name="Line 92"/>
              <p:cNvSpPr>
                <a:spLocks noChangeShapeType="1"/>
              </p:cNvSpPr>
              <p:nvPr/>
            </p:nvSpPr>
            <p:spPr bwMode="auto">
              <a:xfrm flipH="1">
                <a:off x="4312" y="664"/>
                <a:ext cx="6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1" name="Line 93"/>
              <p:cNvSpPr>
                <a:spLocks noChangeShapeType="1"/>
              </p:cNvSpPr>
              <p:nvPr/>
            </p:nvSpPr>
            <p:spPr bwMode="auto">
              <a:xfrm flipV="1">
                <a:off x="4060" y="1048"/>
                <a:ext cx="244" cy="3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2" name="Line 94"/>
              <p:cNvSpPr>
                <a:spLocks noChangeShapeType="1"/>
              </p:cNvSpPr>
              <p:nvPr/>
            </p:nvSpPr>
            <p:spPr bwMode="auto">
              <a:xfrm flipH="1">
                <a:off x="2716" y="864"/>
                <a:ext cx="780" cy="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3" name="Line 95"/>
              <p:cNvSpPr>
                <a:spLocks noChangeShapeType="1"/>
              </p:cNvSpPr>
              <p:nvPr/>
            </p:nvSpPr>
            <p:spPr bwMode="auto">
              <a:xfrm flipH="1">
                <a:off x="3364" y="860"/>
                <a:ext cx="144" cy="6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4" name="Line 96"/>
              <p:cNvSpPr>
                <a:spLocks noChangeShapeType="1"/>
              </p:cNvSpPr>
              <p:nvPr/>
            </p:nvSpPr>
            <p:spPr bwMode="auto">
              <a:xfrm flipH="1">
                <a:off x="3272" y="1584"/>
                <a:ext cx="72" cy="5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5" name="Line 97"/>
              <p:cNvSpPr>
                <a:spLocks noChangeShapeType="1"/>
              </p:cNvSpPr>
              <p:nvPr/>
            </p:nvSpPr>
            <p:spPr bwMode="auto">
              <a:xfrm>
                <a:off x="3396" y="1568"/>
                <a:ext cx="360" cy="596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6" name="Line 98"/>
              <p:cNvSpPr>
                <a:spLocks noChangeShapeType="1"/>
              </p:cNvSpPr>
              <p:nvPr/>
            </p:nvSpPr>
            <p:spPr bwMode="auto">
              <a:xfrm>
                <a:off x="3408" y="1536"/>
                <a:ext cx="196" cy="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7" name="Line 99"/>
              <p:cNvSpPr>
                <a:spLocks noChangeShapeType="1"/>
              </p:cNvSpPr>
              <p:nvPr/>
            </p:nvSpPr>
            <p:spPr bwMode="auto">
              <a:xfrm flipH="1" flipV="1">
                <a:off x="3672" y="1624"/>
                <a:ext cx="628" cy="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8" name="Line 100"/>
              <p:cNvSpPr>
                <a:spLocks noChangeShapeType="1"/>
              </p:cNvSpPr>
              <p:nvPr/>
            </p:nvSpPr>
            <p:spPr bwMode="auto">
              <a:xfrm flipH="1" flipV="1">
                <a:off x="4048" y="1532"/>
                <a:ext cx="276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9" name="Line 101"/>
              <p:cNvSpPr>
                <a:spLocks noChangeShapeType="1"/>
              </p:cNvSpPr>
              <p:nvPr/>
            </p:nvSpPr>
            <p:spPr bwMode="auto">
              <a:xfrm flipV="1">
                <a:off x="4356" y="2368"/>
                <a:ext cx="252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0" name="Line 102"/>
              <p:cNvSpPr>
                <a:spLocks noChangeShapeType="1"/>
              </p:cNvSpPr>
              <p:nvPr/>
            </p:nvSpPr>
            <p:spPr bwMode="auto">
              <a:xfrm flipV="1">
                <a:off x="4656" y="1300"/>
                <a:ext cx="96" cy="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1" name="Line 103"/>
              <p:cNvSpPr>
                <a:spLocks noChangeShapeType="1"/>
              </p:cNvSpPr>
              <p:nvPr/>
            </p:nvSpPr>
            <p:spPr bwMode="auto">
              <a:xfrm flipV="1">
                <a:off x="4692" y="2140"/>
                <a:ext cx="300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2" name="Line 104"/>
              <p:cNvSpPr>
                <a:spLocks noChangeShapeType="1"/>
              </p:cNvSpPr>
              <p:nvPr/>
            </p:nvSpPr>
            <p:spPr bwMode="auto">
              <a:xfrm flipV="1">
                <a:off x="4680" y="1764"/>
                <a:ext cx="320" cy="5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3" name="Line 105"/>
              <p:cNvSpPr>
                <a:spLocks noChangeShapeType="1"/>
              </p:cNvSpPr>
              <p:nvPr/>
            </p:nvSpPr>
            <p:spPr bwMode="auto">
              <a:xfrm flipH="1" flipV="1">
                <a:off x="4864" y="960"/>
                <a:ext cx="16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4" name="Line 106"/>
              <p:cNvSpPr>
                <a:spLocks noChangeShapeType="1"/>
              </p:cNvSpPr>
              <p:nvPr/>
            </p:nvSpPr>
            <p:spPr bwMode="auto">
              <a:xfrm flipH="1" flipV="1">
                <a:off x="4788" y="1288"/>
                <a:ext cx="208" cy="4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5" name="Line 107"/>
              <p:cNvSpPr>
                <a:spLocks noChangeShapeType="1"/>
              </p:cNvSpPr>
              <p:nvPr/>
            </p:nvSpPr>
            <p:spPr bwMode="auto">
              <a:xfrm>
                <a:off x="3024" y="2888"/>
                <a:ext cx="528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6" name="Line 108"/>
              <p:cNvSpPr>
                <a:spLocks noChangeShapeType="1"/>
              </p:cNvSpPr>
              <p:nvPr/>
            </p:nvSpPr>
            <p:spPr bwMode="auto">
              <a:xfrm flipV="1">
                <a:off x="3212" y="3020"/>
                <a:ext cx="360" cy="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7" name="Line 109"/>
              <p:cNvSpPr>
                <a:spLocks noChangeShapeType="1"/>
              </p:cNvSpPr>
              <p:nvPr/>
            </p:nvSpPr>
            <p:spPr bwMode="auto">
              <a:xfrm>
                <a:off x="3620" y="3020"/>
                <a:ext cx="580" cy="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8" name="Line 110"/>
              <p:cNvSpPr>
                <a:spLocks noChangeShapeType="1"/>
              </p:cNvSpPr>
              <p:nvPr/>
            </p:nvSpPr>
            <p:spPr bwMode="auto">
              <a:xfrm>
                <a:off x="3648" y="2972"/>
                <a:ext cx="1056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9" name="Line 111"/>
              <p:cNvSpPr>
                <a:spLocks noChangeShapeType="1"/>
              </p:cNvSpPr>
              <p:nvPr/>
            </p:nvSpPr>
            <p:spPr bwMode="auto">
              <a:xfrm flipH="1" flipV="1">
                <a:off x="2808" y="3352"/>
                <a:ext cx="504" cy="4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0" name="Line 112"/>
              <p:cNvSpPr>
                <a:spLocks noChangeShapeType="1"/>
              </p:cNvSpPr>
              <p:nvPr/>
            </p:nvSpPr>
            <p:spPr bwMode="auto">
              <a:xfrm flipV="1">
                <a:off x="3368" y="3020"/>
                <a:ext cx="224" cy="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1" name="Line 113"/>
              <p:cNvSpPr>
                <a:spLocks noChangeShapeType="1"/>
              </p:cNvSpPr>
              <p:nvPr/>
            </p:nvSpPr>
            <p:spPr bwMode="auto">
              <a:xfrm flipH="1">
                <a:off x="3408" y="3648"/>
                <a:ext cx="76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2" name="Line 114"/>
              <p:cNvSpPr>
                <a:spLocks noChangeShapeType="1"/>
              </p:cNvSpPr>
              <p:nvPr/>
            </p:nvSpPr>
            <p:spPr bwMode="auto">
              <a:xfrm flipV="1">
                <a:off x="4260" y="3196"/>
                <a:ext cx="460" cy="4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3" name="Oval 115"/>
              <p:cNvSpPr>
                <a:spLocks noChangeArrowheads="1"/>
              </p:cNvSpPr>
              <p:nvPr/>
            </p:nvSpPr>
            <p:spPr bwMode="auto">
              <a:xfrm>
                <a:off x="4848" y="278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24" name="Oval 116"/>
              <p:cNvSpPr>
                <a:spLocks noChangeArrowheads="1"/>
              </p:cNvSpPr>
              <p:nvPr/>
            </p:nvSpPr>
            <p:spPr bwMode="auto">
              <a:xfrm>
                <a:off x="5040" y="360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25" name="Line 117"/>
              <p:cNvSpPr>
                <a:spLocks noChangeShapeType="1"/>
              </p:cNvSpPr>
              <p:nvPr/>
            </p:nvSpPr>
            <p:spPr bwMode="auto">
              <a:xfrm flipV="1">
                <a:off x="4772" y="2876"/>
                <a:ext cx="96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6" name="Line 118"/>
              <p:cNvSpPr>
                <a:spLocks noChangeShapeType="1"/>
              </p:cNvSpPr>
              <p:nvPr/>
            </p:nvSpPr>
            <p:spPr bwMode="auto">
              <a:xfrm>
                <a:off x="4784" y="3208"/>
                <a:ext cx="280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7" name="Line 119"/>
              <p:cNvSpPr>
                <a:spLocks noChangeShapeType="1"/>
              </p:cNvSpPr>
              <p:nvPr/>
            </p:nvSpPr>
            <p:spPr bwMode="auto">
              <a:xfrm>
                <a:off x="1148" y="768"/>
                <a:ext cx="48" cy="6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8" name="Line 120"/>
              <p:cNvSpPr>
                <a:spLocks noChangeShapeType="1"/>
              </p:cNvSpPr>
              <p:nvPr/>
            </p:nvSpPr>
            <p:spPr bwMode="auto">
              <a:xfrm>
                <a:off x="628" y="1096"/>
                <a:ext cx="524" cy="3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9" name="Line 121"/>
              <p:cNvSpPr>
                <a:spLocks noChangeShapeType="1"/>
              </p:cNvSpPr>
              <p:nvPr/>
            </p:nvSpPr>
            <p:spPr bwMode="auto">
              <a:xfrm flipH="1">
                <a:off x="1236" y="992"/>
                <a:ext cx="500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0" name="Line 122"/>
              <p:cNvSpPr>
                <a:spLocks noChangeShapeType="1"/>
              </p:cNvSpPr>
              <p:nvPr/>
            </p:nvSpPr>
            <p:spPr bwMode="auto">
              <a:xfrm flipH="1">
                <a:off x="1192" y="340"/>
                <a:ext cx="116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1" name="Line 123"/>
              <p:cNvSpPr>
                <a:spLocks noChangeShapeType="1"/>
              </p:cNvSpPr>
              <p:nvPr/>
            </p:nvSpPr>
            <p:spPr bwMode="auto">
              <a:xfrm flipH="1">
                <a:off x="628" y="744"/>
                <a:ext cx="480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2" name="Line 124"/>
              <p:cNvSpPr>
                <a:spLocks noChangeShapeType="1"/>
              </p:cNvSpPr>
              <p:nvPr/>
            </p:nvSpPr>
            <p:spPr bwMode="auto">
              <a:xfrm flipV="1">
                <a:off x="644" y="960"/>
                <a:ext cx="108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3" name="Line 125"/>
              <p:cNvSpPr>
                <a:spLocks noChangeShapeType="1"/>
              </p:cNvSpPr>
              <p:nvPr/>
            </p:nvSpPr>
            <p:spPr bwMode="auto">
              <a:xfrm>
                <a:off x="600" y="1112"/>
                <a:ext cx="200" cy="9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4" name="Line 126"/>
              <p:cNvSpPr>
                <a:spLocks noChangeShapeType="1"/>
              </p:cNvSpPr>
              <p:nvPr/>
            </p:nvSpPr>
            <p:spPr bwMode="auto">
              <a:xfrm>
                <a:off x="1808" y="992"/>
                <a:ext cx="360" cy="2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5" name="Line 127"/>
              <p:cNvSpPr>
                <a:spLocks noChangeShapeType="1"/>
              </p:cNvSpPr>
              <p:nvPr/>
            </p:nvSpPr>
            <p:spPr bwMode="auto">
              <a:xfrm>
                <a:off x="1244" y="1456"/>
                <a:ext cx="928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6" name="Line 128"/>
              <p:cNvSpPr>
                <a:spLocks noChangeShapeType="1"/>
              </p:cNvSpPr>
              <p:nvPr/>
            </p:nvSpPr>
            <p:spPr bwMode="auto">
              <a:xfrm flipV="1">
                <a:off x="2252" y="1720"/>
                <a:ext cx="388" cy="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7" name="Line 129"/>
              <p:cNvSpPr>
                <a:spLocks noChangeShapeType="1"/>
              </p:cNvSpPr>
              <p:nvPr/>
            </p:nvSpPr>
            <p:spPr bwMode="auto">
              <a:xfrm flipH="1">
                <a:off x="2048" y="1768"/>
                <a:ext cx="612" cy="7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8" name="Line 130"/>
              <p:cNvSpPr>
                <a:spLocks noChangeShapeType="1"/>
              </p:cNvSpPr>
              <p:nvPr/>
            </p:nvSpPr>
            <p:spPr bwMode="auto">
              <a:xfrm flipH="1">
                <a:off x="860" y="1744"/>
                <a:ext cx="1788" cy="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9" name="Line 131"/>
              <p:cNvSpPr>
                <a:spLocks noChangeShapeType="1"/>
              </p:cNvSpPr>
              <p:nvPr/>
            </p:nvSpPr>
            <p:spPr bwMode="auto">
              <a:xfrm>
                <a:off x="2764" y="1336"/>
                <a:ext cx="468" cy="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40" name="Line 132"/>
              <p:cNvSpPr>
                <a:spLocks noChangeShapeType="1"/>
              </p:cNvSpPr>
              <p:nvPr/>
            </p:nvSpPr>
            <p:spPr bwMode="auto">
              <a:xfrm>
                <a:off x="3304" y="2184"/>
                <a:ext cx="424" cy="28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1512" name="Text Box 133"/>
            <p:cNvSpPr txBox="1">
              <a:spLocks noChangeArrowheads="1"/>
            </p:cNvSpPr>
            <p:nvPr/>
          </p:nvSpPr>
          <p:spPr bwMode="auto">
            <a:xfrm>
              <a:off x="3302" y="329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latin typeface="Comic Sans MS" pitchFamily="66" charset="0"/>
                </a:rPr>
                <a:t>I</a:t>
              </a:r>
            </a:p>
          </p:txBody>
        </p:sp>
      </p:grpSp>
      <p:sp>
        <p:nvSpPr>
          <p:cNvPr id="21510" name="Text Box 134"/>
          <p:cNvSpPr txBox="1">
            <a:spLocks noChangeArrowheads="1"/>
          </p:cNvSpPr>
          <p:nvPr/>
        </p:nvSpPr>
        <p:spPr bwMode="auto">
          <a:xfrm>
            <a:off x="7467600" y="19812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9900"/>
                </a:solidFill>
                <a:latin typeface="Comic Sans MS" pitchFamily="66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Pathless Problems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71600"/>
            <a:ext cx="3581400" cy="4525963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Sometimes the path doesn’t matter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A solution is 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any goal node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Arcs represent potential state transformations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E.g. 8-queens, Simplex for LPs, Map coloring</a:t>
            </a:r>
            <a:endParaRPr lang="en-US" baseline="30000" dirty="0" smtClean="0">
              <a:latin typeface="+mj-lt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5E67AC0-1A0B-4353-9C3A-AD268780E87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2533" name="Oval 6"/>
          <p:cNvSpPr>
            <a:spLocks noChangeArrowheads="1"/>
          </p:cNvSpPr>
          <p:nvPr/>
        </p:nvSpPr>
        <p:spPr bwMode="auto">
          <a:xfrm>
            <a:off x="3810000" y="2462213"/>
            <a:ext cx="109538" cy="10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4060825" y="3581400"/>
            <a:ext cx="109538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4443413" y="2087563"/>
            <a:ext cx="109537" cy="1031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9"/>
          <p:cNvSpPr>
            <a:spLocks noChangeArrowheads="1"/>
          </p:cNvSpPr>
          <p:nvPr/>
        </p:nvSpPr>
        <p:spPr bwMode="auto">
          <a:xfrm>
            <a:off x="5646738" y="3170238"/>
            <a:ext cx="109537" cy="10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Oval 10"/>
          <p:cNvSpPr>
            <a:spLocks noChangeArrowheads="1"/>
          </p:cNvSpPr>
          <p:nvPr/>
        </p:nvSpPr>
        <p:spPr bwMode="auto">
          <a:xfrm>
            <a:off x="8543925" y="2654300"/>
            <a:ext cx="109538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8653463" y="2293938"/>
            <a:ext cx="109537" cy="1031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Oval 12"/>
          <p:cNvSpPr>
            <a:spLocks noChangeArrowheads="1"/>
          </p:cNvSpPr>
          <p:nvPr/>
        </p:nvSpPr>
        <p:spPr bwMode="auto">
          <a:xfrm>
            <a:off x="8051800" y="3992563"/>
            <a:ext cx="109538" cy="1031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Oval 13"/>
          <p:cNvSpPr>
            <a:spLocks noChangeArrowheads="1"/>
          </p:cNvSpPr>
          <p:nvPr/>
        </p:nvSpPr>
        <p:spPr bwMode="auto">
          <a:xfrm>
            <a:off x="4935538" y="4148138"/>
            <a:ext cx="109537" cy="1031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4"/>
          <p:cNvSpPr>
            <a:spLocks noChangeArrowheads="1"/>
          </p:cNvSpPr>
          <p:nvPr/>
        </p:nvSpPr>
        <p:spPr bwMode="auto">
          <a:xfrm>
            <a:off x="6192838" y="3170238"/>
            <a:ext cx="109537" cy="10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5"/>
          <p:cNvSpPr>
            <a:spLocks noChangeArrowheads="1"/>
          </p:cNvSpPr>
          <p:nvPr/>
        </p:nvSpPr>
        <p:spPr bwMode="auto">
          <a:xfrm>
            <a:off x="5481638" y="4508500"/>
            <a:ext cx="109537" cy="103188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Oval 16"/>
          <p:cNvSpPr>
            <a:spLocks noChangeArrowheads="1"/>
          </p:cNvSpPr>
          <p:nvPr/>
        </p:nvSpPr>
        <p:spPr bwMode="auto">
          <a:xfrm>
            <a:off x="5537200" y="4868863"/>
            <a:ext cx="109538" cy="1031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Oval 17"/>
          <p:cNvSpPr>
            <a:spLocks noChangeArrowheads="1"/>
          </p:cNvSpPr>
          <p:nvPr/>
        </p:nvSpPr>
        <p:spPr bwMode="auto">
          <a:xfrm>
            <a:off x="7231063" y="4508500"/>
            <a:ext cx="109537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Oval 18"/>
          <p:cNvSpPr>
            <a:spLocks noChangeArrowheads="1"/>
          </p:cNvSpPr>
          <p:nvPr/>
        </p:nvSpPr>
        <p:spPr bwMode="auto">
          <a:xfrm>
            <a:off x="4497388" y="2860675"/>
            <a:ext cx="109537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Oval 19"/>
          <p:cNvSpPr>
            <a:spLocks noChangeArrowheads="1"/>
          </p:cNvSpPr>
          <p:nvPr/>
        </p:nvSpPr>
        <p:spPr bwMode="auto">
          <a:xfrm>
            <a:off x="6248400" y="2706688"/>
            <a:ext cx="107950" cy="1031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Oval 20"/>
          <p:cNvSpPr>
            <a:spLocks noChangeArrowheads="1"/>
          </p:cNvSpPr>
          <p:nvPr/>
        </p:nvSpPr>
        <p:spPr bwMode="auto">
          <a:xfrm>
            <a:off x="3951288" y="4251325"/>
            <a:ext cx="109537" cy="10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Oval 21"/>
          <p:cNvSpPr>
            <a:spLocks noChangeArrowheads="1"/>
          </p:cNvSpPr>
          <p:nvPr/>
        </p:nvSpPr>
        <p:spPr bwMode="auto">
          <a:xfrm>
            <a:off x="4552950" y="3684588"/>
            <a:ext cx="109538" cy="1031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2"/>
          <p:cNvSpPr>
            <a:spLocks noChangeArrowheads="1"/>
          </p:cNvSpPr>
          <p:nvPr/>
        </p:nvSpPr>
        <p:spPr bwMode="auto">
          <a:xfrm>
            <a:off x="6356350" y="2139950"/>
            <a:ext cx="109538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3"/>
          <p:cNvSpPr>
            <a:spLocks noChangeArrowheads="1"/>
          </p:cNvSpPr>
          <p:nvPr/>
        </p:nvSpPr>
        <p:spPr bwMode="auto">
          <a:xfrm>
            <a:off x="8872538" y="3170238"/>
            <a:ext cx="109537" cy="10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Oval 24"/>
          <p:cNvSpPr>
            <a:spLocks noChangeArrowheads="1"/>
          </p:cNvSpPr>
          <p:nvPr/>
        </p:nvSpPr>
        <p:spPr bwMode="auto">
          <a:xfrm>
            <a:off x="4826000" y="4352925"/>
            <a:ext cx="109538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Oval 25"/>
          <p:cNvSpPr>
            <a:spLocks noChangeArrowheads="1"/>
          </p:cNvSpPr>
          <p:nvPr/>
        </p:nvSpPr>
        <p:spPr bwMode="auto">
          <a:xfrm>
            <a:off x="6848475" y="3684588"/>
            <a:ext cx="109538" cy="103187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Oval 26"/>
          <p:cNvSpPr>
            <a:spLocks noChangeArrowheads="1"/>
          </p:cNvSpPr>
          <p:nvPr/>
        </p:nvSpPr>
        <p:spPr bwMode="auto">
          <a:xfrm>
            <a:off x="6521450" y="4405313"/>
            <a:ext cx="109538" cy="1031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Oval 27"/>
          <p:cNvSpPr>
            <a:spLocks noChangeArrowheads="1"/>
          </p:cNvSpPr>
          <p:nvPr/>
        </p:nvSpPr>
        <p:spPr bwMode="auto">
          <a:xfrm>
            <a:off x="5427663" y="4095750"/>
            <a:ext cx="109537" cy="103188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Oval 28"/>
          <p:cNvSpPr>
            <a:spLocks noChangeArrowheads="1"/>
          </p:cNvSpPr>
          <p:nvPr/>
        </p:nvSpPr>
        <p:spPr bwMode="auto">
          <a:xfrm>
            <a:off x="6302375" y="4868863"/>
            <a:ext cx="109538" cy="1031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9"/>
          <p:cNvSpPr>
            <a:spLocks noChangeArrowheads="1"/>
          </p:cNvSpPr>
          <p:nvPr/>
        </p:nvSpPr>
        <p:spPr bwMode="auto">
          <a:xfrm>
            <a:off x="6248400" y="3941763"/>
            <a:ext cx="107950" cy="103187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30"/>
          <p:cNvSpPr>
            <a:spLocks noChangeArrowheads="1"/>
          </p:cNvSpPr>
          <p:nvPr/>
        </p:nvSpPr>
        <p:spPr bwMode="auto">
          <a:xfrm>
            <a:off x="4989513" y="3221038"/>
            <a:ext cx="109537" cy="1031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Oval 31"/>
          <p:cNvSpPr>
            <a:spLocks noChangeArrowheads="1"/>
          </p:cNvSpPr>
          <p:nvPr/>
        </p:nvSpPr>
        <p:spPr bwMode="auto">
          <a:xfrm>
            <a:off x="5154613" y="2346325"/>
            <a:ext cx="109537" cy="10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Oval 32"/>
          <p:cNvSpPr>
            <a:spLocks noChangeArrowheads="1"/>
          </p:cNvSpPr>
          <p:nvPr/>
        </p:nvSpPr>
        <p:spPr bwMode="auto">
          <a:xfrm>
            <a:off x="5646738" y="2654300"/>
            <a:ext cx="109537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Oval 33"/>
          <p:cNvSpPr>
            <a:spLocks noChangeArrowheads="1"/>
          </p:cNvSpPr>
          <p:nvPr/>
        </p:nvSpPr>
        <p:spPr bwMode="auto">
          <a:xfrm>
            <a:off x="5864225" y="2293938"/>
            <a:ext cx="109538" cy="1031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Oval 34"/>
          <p:cNvSpPr>
            <a:spLocks noChangeArrowheads="1"/>
          </p:cNvSpPr>
          <p:nvPr/>
        </p:nvSpPr>
        <p:spPr bwMode="auto">
          <a:xfrm>
            <a:off x="8107363" y="1985963"/>
            <a:ext cx="107950" cy="10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Oval 35"/>
          <p:cNvSpPr>
            <a:spLocks noChangeArrowheads="1"/>
          </p:cNvSpPr>
          <p:nvPr/>
        </p:nvSpPr>
        <p:spPr bwMode="auto">
          <a:xfrm>
            <a:off x="5864225" y="1676400"/>
            <a:ext cx="109538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Oval 36"/>
          <p:cNvSpPr>
            <a:spLocks noChangeArrowheads="1"/>
          </p:cNvSpPr>
          <p:nvPr/>
        </p:nvSpPr>
        <p:spPr bwMode="auto">
          <a:xfrm>
            <a:off x="5208588" y="3838575"/>
            <a:ext cx="109537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Oval 37"/>
          <p:cNvSpPr>
            <a:spLocks noChangeArrowheads="1"/>
          </p:cNvSpPr>
          <p:nvPr/>
        </p:nvSpPr>
        <p:spPr bwMode="auto">
          <a:xfrm>
            <a:off x="4114800" y="4868863"/>
            <a:ext cx="109538" cy="1031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Oval 38"/>
          <p:cNvSpPr>
            <a:spLocks noChangeArrowheads="1"/>
          </p:cNvSpPr>
          <p:nvPr/>
        </p:nvSpPr>
        <p:spPr bwMode="auto">
          <a:xfrm>
            <a:off x="4826000" y="5075238"/>
            <a:ext cx="109538" cy="10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Oval 39"/>
          <p:cNvSpPr>
            <a:spLocks noChangeArrowheads="1"/>
          </p:cNvSpPr>
          <p:nvPr/>
        </p:nvSpPr>
        <p:spPr bwMode="auto">
          <a:xfrm>
            <a:off x="6958013" y="5383213"/>
            <a:ext cx="109537" cy="1031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Oval 40"/>
          <p:cNvSpPr>
            <a:spLocks noChangeArrowheads="1"/>
          </p:cNvSpPr>
          <p:nvPr/>
        </p:nvSpPr>
        <p:spPr bwMode="auto">
          <a:xfrm>
            <a:off x="6738938" y="4972050"/>
            <a:ext cx="109537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Oval 41"/>
          <p:cNvSpPr>
            <a:spLocks noChangeArrowheads="1"/>
          </p:cNvSpPr>
          <p:nvPr/>
        </p:nvSpPr>
        <p:spPr bwMode="auto">
          <a:xfrm>
            <a:off x="7942263" y="5229225"/>
            <a:ext cx="109537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Oval 42"/>
          <p:cNvSpPr>
            <a:spLocks noChangeArrowheads="1"/>
          </p:cNvSpPr>
          <p:nvPr/>
        </p:nvSpPr>
        <p:spPr bwMode="auto">
          <a:xfrm>
            <a:off x="8543925" y="4714875"/>
            <a:ext cx="109538" cy="10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Oval 43"/>
          <p:cNvSpPr>
            <a:spLocks noChangeArrowheads="1"/>
          </p:cNvSpPr>
          <p:nvPr/>
        </p:nvSpPr>
        <p:spPr bwMode="auto">
          <a:xfrm>
            <a:off x="8872538" y="3581400"/>
            <a:ext cx="109537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1" name="Oval 44"/>
          <p:cNvSpPr>
            <a:spLocks noChangeArrowheads="1"/>
          </p:cNvSpPr>
          <p:nvPr/>
        </p:nvSpPr>
        <p:spPr bwMode="auto">
          <a:xfrm>
            <a:off x="7723188" y="2036763"/>
            <a:ext cx="109537" cy="103187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Oval 45"/>
          <p:cNvSpPr>
            <a:spLocks noChangeArrowheads="1"/>
          </p:cNvSpPr>
          <p:nvPr/>
        </p:nvSpPr>
        <p:spPr bwMode="auto">
          <a:xfrm>
            <a:off x="6738938" y="2293938"/>
            <a:ext cx="109537" cy="1031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Oval 46"/>
          <p:cNvSpPr>
            <a:spLocks noChangeArrowheads="1"/>
          </p:cNvSpPr>
          <p:nvPr/>
        </p:nvSpPr>
        <p:spPr bwMode="auto">
          <a:xfrm>
            <a:off x="8434388" y="3838575"/>
            <a:ext cx="109537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Oval 47"/>
          <p:cNvSpPr>
            <a:spLocks noChangeArrowheads="1"/>
          </p:cNvSpPr>
          <p:nvPr/>
        </p:nvSpPr>
        <p:spPr bwMode="auto">
          <a:xfrm>
            <a:off x="7123113" y="2190750"/>
            <a:ext cx="107950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Oval 48"/>
          <p:cNvSpPr>
            <a:spLocks noChangeArrowheads="1"/>
          </p:cNvSpPr>
          <p:nvPr/>
        </p:nvSpPr>
        <p:spPr bwMode="auto">
          <a:xfrm>
            <a:off x="7396163" y="2551113"/>
            <a:ext cx="109537" cy="103187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Oval 49"/>
          <p:cNvSpPr>
            <a:spLocks noChangeArrowheads="1"/>
          </p:cNvSpPr>
          <p:nvPr/>
        </p:nvSpPr>
        <p:spPr bwMode="auto">
          <a:xfrm>
            <a:off x="7437438" y="3689350"/>
            <a:ext cx="107950" cy="1016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Oval 50"/>
          <p:cNvSpPr>
            <a:spLocks noChangeArrowheads="1"/>
          </p:cNvSpPr>
          <p:nvPr/>
        </p:nvSpPr>
        <p:spPr bwMode="auto">
          <a:xfrm>
            <a:off x="6958013" y="2963863"/>
            <a:ext cx="109537" cy="103187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8" name="Oval 51"/>
          <p:cNvSpPr>
            <a:spLocks noChangeArrowheads="1"/>
          </p:cNvSpPr>
          <p:nvPr/>
        </p:nvSpPr>
        <p:spPr bwMode="auto">
          <a:xfrm>
            <a:off x="7723188" y="2911475"/>
            <a:ext cx="109537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9" name="Oval 52"/>
          <p:cNvSpPr>
            <a:spLocks noChangeArrowheads="1"/>
          </p:cNvSpPr>
          <p:nvPr/>
        </p:nvSpPr>
        <p:spPr bwMode="auto">
          <a:xfrm>
            <a:off x="7286625" y="3014663"/>
            <a:ext cx="109538" cy="1031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Oval 53"/>
          <p:cNvSpPr>
            <a:spLocks noChangeArrowheads="1"/>
          </p:cNvSpPr>
          <p:nvPr/>
        </p:nvSpPr>
        <p:spPr bwMode="auto">
          <a:xfrm>
            <a:off x="8051800" y="2397125"/>
            <a:ext cx="109538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Line 54"/>
          <p:cNvSpPr>
            <a:spLocks noChangeShapeType="1"/>
          </p:cNvSpPr>
          <p:nvPr/>
        </p:nvSpPr>
        <p:spPr bwMode="auto">
          <a:xfrm flipH="1" flipV="1">
            <a:off x="4019550" y="4349750"/>
            <a:ext cx="127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82" name="Line 55"/>
          <p:cNvSpPr>
            <a:spLocks noChangeShapeType="1"/>
          </p:cNvSpPr>
          <p:nvPr/>
        </p:nvSpPr>
        <p:spPr bwMode="auto">
          <a:xfrm flipV="1">
            <a:off x="4206875" y="4435475"/>
            <a:ext cx="628650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83" name="Line 56"/>
          <p:cNvSpPr>
            <a:spLocks noChangeShapeType="1"/>
          </p:cNvSpPr>
          <p:nvPr/>
        </p:nvSpPr>
        <p:spPr bwMode="auto">
          <a:xfrm flipV="1">
            <a:off x="4002088" y="3679825"/>
            <a:ext cx="104775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84" name="Line 57"/>
          <p:cNvSpPr>
            <a:spLocks noChangeShapeType="1"/>
          </p:cNvSpPr>
          <p:nvPr/>
        </p:nvSpPr>
        <p:spPr bwMode="auto">
          <a:xfrm flipV="1">
            <a:off x="4041775" y="3778250"/>
            <a:ext cx="53340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85" name="Line 58"/>
          <p:cNvSpPr>
            <a:spLocks noChangeShapeType="1"/>
          </p:cNvSpPr>
          <p:nvPr/>
        </p:nvSpPr>
        <p:spPr bwMode="auto">
          <a:xfrm flipV="1">
            <a:off x="4056063" y="3911600"/>
            <a:ext cx="1152525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86" name="Line 59"/>
          <p:cNvSpPr>
            <a:spLocks noChangeShapeType="1"/>
          </p:cNvSpPr>
          <p:nvPr/>
        </p:nvSpPr>
        <p:spPr bwMode="auto">
          <a:xfrm flipH="1">
            <a:off x="5021263" y="3933825"/>
            <a:ext cx="206375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87" name="Line 60"/>
          <p:cNvSpPr>
            <a:spLocks noChangeShapeType="1"/>
          </p:cNvSpPr>
          <p:nvPr/>
        </p:nvSpPr>
        <p:spPr bwMode="auto">
          <a:xfrm>
            <a:off x="5300663" y="3924300"/>
            <a:ext cx="15398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88" name="Line 61"/>
          <p:cNvSpPr>
            <a:spLocks noChangeShapeType="1"/>
          </p:cNvSpPr>
          <p:nvPr/>
        </p:nvSpPr>
        <p:spPr bwMode="auto">
          <a:xfrm>
            <a:off x="4876800" y="4456113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89" name="Line 62"/>
          <p:cNvSpPr>
            <a:spLocks noChangeShapeType="1"/>
          </p:cNvSpPr>
          <p:nvPr/>
        </p:nvSpPr>
        <p:spPr bwMode="auto">
          <a:xfrm>
            <a:off x="4921250" y="4430713"/>
            <a:ext cx="62865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90" name="Line 63"/>
          <p:cNvSpPr>
            <a:spLocks noChangeShapeType="1"/>
          </p:cNvSpPr>
          <p:nvPr/>
        </p:nvSpPr>
        <p:spPr bwMode="auto">
          <a:xfrm flipH="1" flipV="1">
            <a:off x="5546725" y="4606925"/>
            <a:ext cx="31750" cy="2667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91" name="Line 64"/>
          <p:cNvSpPr>
            <a:spLocks noChangeShapeType="1"/>
          </p:cNvSpPr>
          <p:nvPr/>
        </p:nvSpPr>
        <p:spPr bwMode="auto">
          <a:xfrm flipH="1" flipV="1">
            <a:off x="5495925" y="4198938"/>
            <a:ext cx="26988" cy="309562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92" name="Line 65"/>
          <p:cNvSpPr>
            <a:spLocks noChangeShapeType="1"/>
          </p:cNvSpPr>
          <p:nvPr/>
        </p:nvSpPr>
        <p:spPr bwMode="auto">
          <a:xfrm flipV="1">
            <a:off x="5527675" y="4006850"/>
            <a:ext cx="723900" cy="123825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93" name="Line 66"/>
          <p:cNvSpPr>
            <a:spLocks noChangeShapeType="1"/>
          </p:cNvSpPr>
          <p:nvPr/>
        </p:nvSpPr>
        <p:spPr bwMode="auto">
          <a:xfrm flipV="1">
            <a:off x="5491163" y="3268663"/>
            <a:ext cx="200025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94" name="Line 67"/>
          <p:cNvSpPr>
            <a:spLocks noChangeShapeType="1"/>
          </p:cNvSpPr>
          <p:nvPr/>
        </p:nvSpPr>
        <p:spPr bwMode="auto">
          <a:xfrm flipV="1">
            <a:off x="6375400" y="4495800"/>
            <a:ext cx="168275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95" name="Line 68"/>
          <p:cNvSpPr>
            <a:spLocks noChangeShapeType="1"/>
          </p:cNvSpPr>
          <p:nvPr/>
        </p:nvSpPr>
        <p:spPr bwMode="auto">
          <a:xfrm>
            <a:off x="6402388" y="4937125"/>
            <a:ext cx="33337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96" name="Line 69"/>
          <p:cNvSpPr>
            <a:spLocks noChangeShapeType="1"/>
          </p:cNvSpPr>
          <p:nvPr/>
        </p:nvSpPr>
        <p:spPr bwMode="auto">
          <a:xfrm flipH="1" flipV="1">
            <a:off x="6248400" y="3271838"/>
            <a:ext cx="53975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97" name="Line 70"/>
          <p:cNvSpPr>
            <a:spLocks noChangeShapeType="1"/>
          </p:cNvSpPr>
          <p:nvPr/>
        </p:nvSpPr>
        <p:spPr bwMode="auto">
          <a:xfrm flipV="1">
            <a:off x="6356350" y="3762375"/>
            <a:ext cx="501650" cy="214313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98" name="Line 71"/>
          <p:cNvSpPr>
            <a:spLocks noChangeShapeType="1"/>
          </p:cNvSpPr>
          <p:nvPr/>
        </p:nvSpPr>
        <p:spPr bwMode="auto">
          <a:xfrm flipH="1" flipV="1">
            <a:off x="4557713" y="2963863"/>
            <a:ext cx="44450" cy="71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99" name="Line 72"/>
          <p:cNvSpPr>
            <a:spLocks noChangeShapeType="1"/>
          </p:cNvSpPr>
          <p:nvPr/>
        </p:nvSpPr>
        <p:spPr bwMode="auto">
          <a:xfrm flipH="1">
            <a:off x="4648200" y="3314700"/>
            <a:ext cx="365125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0" name="Line 73"/>
          <p:cNvSpPr>
            <a:spLocks noChangeShapeType="1"/>
          </p:cNvSpPr>
          <p:nvPr/>
        </p:nvSpPr>
        <p:spPr bwMode="auto">
          <a:xfrm>
            <a:off x="5062538" y="3319463"/>
            <a:ext cx="187325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1" name="Line 74"/>
          <p:cNvSpPr>
            <a:spLocks noChangeShapeType="1"/>
          </p:cNvSpPr>
          <p:nvPr/>
        </p:nvSpPr>
        <p:spPr bwMode="auto">
          <a:xfrm flipV="1">
            <a:off x="5094288" y="3225800"/>
            <a:ext cx="547687" cy="33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2" name="Line 75"/>
          <p:cNvSpPr>
            <a:spLocks noChangeShapeType="1"/>
          </p:cNvSpPr>
          <p:nvPr/>
        </p:nvSpPr>
        <p:spPr bwMode="auto">
          <a:xfrm flipV="1">
            <a:off x="7496175" y="2452688"/>
            <a:ext cx="560388" cy="128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3" name="Line 76"/>
          <p:cNvSpPr>
            <a:spLocks noChangeShapeType="1"/>
          </p:cNvSpPr>
          <p:nvPr/>
        </p:nvSpPr>
        <p:spPr bwMode="auto">
          <a:xfrm flipV="1">
            <a:off x="7469188" y="2130425"/>
            <a:ext cx="277812" cy="420688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4" name="Line 77"/>
          <p:cNvSpPr>
            <a:spLocks noChangeShapeType="1"/>
          </p:cNvSpPr>
          <p:nvPr/>
        </p:nvSpPr>
        <p:spPr bwMode="auto">
          <a:xfrm flipH="1">
            <a:off x="7231063" y="2092325"/>
            <a:ext cx="492125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5" name="Line 78"/>
          <p:cNvSpPr>
            <a:spLocks noChangeShapeType="1"/>
          </p:cNvSpPr>
          <p:nvPr/>
        </p:nvSpPr>
        <p:spPr bwMode="auto">
          <a:xfrm flipH="1" flipV="1">
            <a:off x="5965825" y="1744663"/>
            <a:ext cx="1762125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6" name="Line 79"/>
          <p:cNvSpPr>
            <a:spLocks noChangeShapeType="1"/>
          </p:cNvSpPr>
          <p:nvPr/>
        </p:nvSpPr>
        <p:spPr bwMode="auto">
          <a:xfrm flipV="1">
            <a:off x="7827963" y="2049463"/>
            <a:ext cx="274637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7" name="Line 80"/>
          <p:cNvSpPr>
            <a:spLocks noChangeShapeType="1"/>
          </p:cNvSpPr>
          <p:nvPr/>
        </p:nvSpPr>
        <p:spPr bwMode="auto">
          <a:xfrm>
            <a:off x="8207375" y="2062163"/>
            <a:ext cx="455613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8" name="Line 81"/>
          <p:cNvSpPr>
            <a:spLocks noChangeShapeType="1"/>
          </p:cNvSpPr>
          <p:nvPr/>
        </p:nvSpPr>
        <p:spPr bwMode="auto">
          <a:xfrm flipV="1">
            <a:off x="5695950" y="27495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9" name="Line 82"/>
          <p:cNvSpPr>
            <a:spLocks noChangeShapeType="1"/>
          </p:cNvSpPr>
          <p:nvPr/>
        </p:nvSpPr>
        <p:spPr bwMode="auto">
          <a:xfrm>
            <a:off x="5756275" y="2709863"/>
            <a:ext cx="492125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0" name="Line 83"/>
          <p:cNvSpPr>
            <a:spLocks noChangeShapeType="1"/>
          </p:cNvSpPr>
          <p:nvPr/>
        </p:nvSpPr>
        <p:spPr bwMode="auto">
          <a:xfrm flipV="1">
            <a:off x="5715000" y="2384425"/>
            <a:ext cx="168275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1" name="Line 84"/>
          <p:cNvSpPr>
            <a:spLocks noChangeShapeType="1"/>
          </p:cNvSpPr>
          <p:nvPr/>
        </p:nvSpPr>
        <p:spPr bwMode="auto">
          <a:xfrm flipV="1">
            <a:off x="5905500" y="1779588"/>
            <a:ext cx="14288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2" name="Line 85"/>
          <p:cNvSpPr>
            <a:spLocks noChangeShapeType="1"/>
          </p:cNvSpPr>
          <p:nvPr/>
        </p:nvSpPr>
        <p:spPr bwMode="auto">
          <a:xfrm>
            <a:off x="5946775" y="1770063"/>
            <a:ext cx="4333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3" name="Line 86"/>
          <p:cNvSpPr>
            <a:spLocks noChangeShapeType="1"/>
          </p:cNvSpPr>
          <p:nvPr/>
        </p:nvSpPr>
        <p:spPr bwMode="auto">
          <a:xfrm>
            <a:off x="5937250" y="1779588"/>
            <a:ext cx="350838" cy="930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4" name="Line 87"/>
          <p:cNvSpPr>
            <a:spLocks noChangeShapeType="1"/>
          </p:cNvSpPr>
          <p:nvPr/>
        </p:nvSpPr>
        <p:spPr bwMode="auto">
          <a:xfrm flipV="1">
            <a:off x="6343650" y="2389188"/>
            <a:ext cx="414338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5" name="Line 88"/>
          <p:cNvSpPr>
            <a:spLocks noChangeShapeType="1"/>
          </p:cNvSpPr>
          <p:nvPr/>
        </p:nvSpPr>
        <p:spPr bwMode="auto">
          <a:xfrm flipH="1" flipV="1">
            <a:off x="5973763" y="2346325"/>
            <a:ext cx="7651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6" name="Line 89"/>
          <p:cNvSpPr>
            <a:spLocks noChangeShapeType="1"/>
          </p:cNvSpPr>
          <p:nvPr/>
        </p:nvSpPr>
        <p:spPr bwMode="auto">
          <a:xfrm>
            <a:off x="6461125" y="2208213"/>
            <a:ext cx="287338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7" name="Line 90"/>
          <p:cNvSpPr>
            <a:spLocks noChangeShapeType="1"/>
          </p:cNvSpPr>
          <p:nvPr/>
        </p:nvSpPr>
        <p:spPr bwMode="auto">
          <a:xfrm>
            <a:off x="6457950" y="2174875"/>
            <a:ext cx="665163" cy="58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8" name="Line 91"/>
          <p:cNvSpPr>
            <a:spLocks noChangeShapeType="1"/>
          </p:cNvSpPr>
          <p:nvPr/>
        </p:nvSpPr>
        <p:spPr bwMode="auto">
          <a:xfrm flipV="1">
            <a:off x="7054850" y="2636838"/>
            <a:ext cx="350838" cy="347662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9" name="Line 92"/>
          <p:cNvSpPr>
            <a:spLocks noChangeShapeType="1"/>
          </p:cNvSpPr>
          <p:nvPr/>
        </p:nvSpPr>
        <p:spPr bwMode="auto">
          <a:xfrm>
            <a:off x="8151813" y="2478088"/>
            <a:ext cx="396875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20" name="Line 93"/>
          <p:cNvSpPr>
            <a:spLocks noChangeShapeType="1"/>
          </p:cNvSpPr>
          <p:nvPr/>
        </p:nvSpPr>
        <p:spPr bwMode="auto">
          <a:xfrm flipH="1">
            <a:off x="8097838" y="2079625"/>
            <a:ext cx="68262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21" name="Line 94"/>
          <p:cNvSpPr>
            <a:spLocks noChangeShapeType="1"/>
          </p:cNvSpPr>
          <p:nvPr/>
        </p:nvSpPr>
        <p:spPr bwMode="auto">
          <a:xfrm flipV="1">
            <a:off x="7810500" y="2492375"/>
            <a:ext cx="277813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22" name="Line 95"/>
          <p:cNvSpPr>
            <a:spLocks noChangeShapeType="1"/>
          </p:cNvSpPr>
          <p:nvPr/>
        </p:nvSpPr>
        <p:spPr bwMode="auto">
          <a:xfrm flipH="1">
            <a:off x="6280150" y="2293938"/>
            <a:ext cx="887413" cy="89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23" name="Line 96"/>
          <p:cNvSpPr>
            <a:spLocks noChangeShapeType="1"/>
          </p:cNvSpPr>
          <p:nvPr/>
        </p:nvSpPr>
        <p:spPr bwMode="auto">
          <a:xfrm flipH="1">
            <a:off x="7018338" y="2289175"/>
            <a:ext cx="163512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24" name="Line 97"/>
          <p:cNvSpPr>
            <a:spLocks noChangeShapeType="1"/>
          </p:cNvSpPr>
          <p:nvPr/>
        </p:nvSpPr>
        <p:spPr bwMode="auto">
          <a:xfrm flipH="1">
            <a:off x="6913563" y="3067050"/>
            <a:ext cx="809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25" name="Line 98"/>
          <p:cNvSpPr>
            <a:spLocks noChangeShapeType="1"/>
          </p:cNvSpPr>
          <p:nvPr/>
        </p:nvSpPr>
        <p:spPr bwMode="auto">
          <a:xfrm>
            <a:off x="7054850" y="3049588"/>
            <a:ext cx="409575" cy="639762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26" name="Line 99"/>
          <p:cNvSpPr>
            <a:spLocks noChangeShapeType="1"/>
          </p:cNvSpPr>
          <p:nvPr/>
        </p:nvSpPr>
        <p:spPr bwMode="auto">
          <a:xfrm>
            <a:off x="7067550" y="3014663"/>
            <a:ext cx="223838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27" name="Line 100"/>
          <p:cNvSpPr>
            <a:spLocks noChangeShapeType="1"/>
          </p:cNvSpPr>
          <p:nvPr/>
        </p:nvSpPr>
        <p:spPr bwMode="auto">
          <a:xfrm flipH="1" flipV="1">
            <a:off x="7369175" y="3109913"/>
            <a:ext cx="714375" cy="89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28" name="Line 101"/>
          <p:cNvSpPr>
            <a:spLocks noChangeShapeType="1"/>
          </p:cNvSpPr>
          <p:nvPr/>
        </p:nvSpPr>
        <p:spPr bwMode="auto">
          <a:xfrm flipH="1" flipV="1">
            <a:off x="7796213" y="3011488"/>
            <a:ext cx="314325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29" name="Line 102"/>
          <p:cNvSpPr>
            <a:spLocks noChangeShapeType="1"/>
          </p:cNvSpPr>
          <p:nvPr/>
        </p:nvSpPr>
        <p:spPr bwMode="auto">
          <a:xfrm flipV="1">
            <a:off x="8147050" y="3906838"/>
            <a:ext cx="287338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30" name="Line 103"/>
          <p:cNvSpPr>
            <a:spLocks noChangeShapeType="1"/>
          </p:cNvSpPr>
          <p:nvPr/>
        </p:nvSpPr>
        <p:spPr bwMode="auto">
          <a:xfrm flipV="1">
            <a:off x="8489950" y="2762250"/>
            <a:ext cx="107950" cy="1071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31" name="Line 104"/>
          <p:cNvSpPr>
            <a:spLocks noChangeShapeType="1"/>
          </p:cNvSpPr>
          <p:nvPr/>
        </p:nvSpPr>
        <p:spPr bwMode="auto">
          <a:xfrm flipV="1">
            <a:off x="8529638" y="3662363"/>
            <a:ext cx="342900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32" name="Line 105"/>
          <p:cNvSpPr>
            <a:spLocks noChangeShapeType="1"/>
          </p:cNvSpPr>
          <p:nvPr/>
        </p:nvSpPr>
        <p:spPr bwMode="auto">
          <a:xfrm flipV="1">
            <a:off x="8516938" y="3259138"/>
            <a:ext cx="363537" cy="588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33" name="Line 106"/>
          <p:cNvSpPr>
            <a:spLocks noChangeShapeType="1"/>
          </p:cNvSpPr>
          <p:nvPr/>
        </p:nvSpPr>
        <p:spPr bwMode="auto">
          <a:xfrm flipH="1" flipV="1">
            <a:off x="8726488" y="2397125"/>
            <a:ext cx="190500" cy="77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34" name="Line 107"/>
          <p:cNvSpPr>
            <a:spLocks noChangeShapeType="1"/>
          </p:cNvSpPr>
          <p:nvPr/>
        </p:nvSpPr>
        <p:spPr bwMode="auto">
          <a:xfrm flipH="1" flipV="1">
            <a:off x="8639175" y="2749550"/>
            <a:ext cx="238125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35" name="Line 108"/>
          <p:cNvSpPr>
            <a:spLocks noChangeShapeType="1"/>
          </p:cNvSpPr>
          <p:nvPr/>
        </p:nvSpPr>
        <p:spPr bwMode="auto">
          <a:xfrm>
            <a:off x="6630988" y="4465638"/>
            <a:ext cx="60007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36" name="Line 109"/>
          <p:cNvSpPr>
            <a:spLocks noChangeShapeType="1"/>
          </p:cNvSpPr>
          <p:nvPr/>
        </p:nvSpPr>
        <p:spPr bwMode="auto">
          <a:xfrm flipV="1">
            <a:off x="6843713" y="4606925"/>
            <a:ext cx="411162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37" name="Line 110"/>
          <p:cNvSpPr>
            <a:spLocks noChangeShapeType="1"/>
          </p:cNvSpPr>
          <p:nvPr/>
        </p:nvSpPr>
        <p:spPr bwMode="auto">
          <a:xfrm>
            <a:off x="7308850" y="4606925"/>
            <a:ext cx="66040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38" name="Line 111"/>
          <p:cNvSpPr>
            <a:spLocks noChangeShapeType="1"/>
          </p:cNvSpPr>
          <p:nvPr/>
        </p:nvSpPr>
        <p:spPr bwMode="auto">
          <a:xfrm>
            <a:off x="7340600" y="4556125"/>
            <a:ext cx="1203325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39" name="Line 112"/>
          <p:cNvSpPr>
            <a:spLocks noChangeShapeType="1"/>
          </p:cNvSpPr>
          <p:nvPr/>
        </p:nvSpPr>
        <p:spPr bwMode="auto">
          <a:xfrm flipH="1" flipV="1">
            <a:off x="6384925" y="4962525"/>
            <a:ext cx="573088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40" name="Line 113"/>
          <p:cNvSpPr>
            <a:spLocks noChangeShapeType="1"/>
          </p:cNvSpPr>
          <p:nvPr/>
        </p:nvSpPr>
        <p:spPr bwMode="auto">
          <a:xfrm flipV="1">
            <a:off x="7021513" y="4606925"/>
            <a:ext cx="255587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41" name="Line 114"/>
          <p:cNvSpPr>
            <a:spLocks noChangeShapeType="1"/>
          </p:cNvSpPr>
          <p:nvPr/>
        </p:nvSpPr>
        <p:spPr bwMode="auto">
          <a:xfrm flipH="1">
            <a:off x="7067550" y="5280025"/>
            <a:ext cx="874713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42" name="Line 115"/>
          <p:cNvSpPr>
            <a:spLocks noChangeShapeType="1"/>
          </p:cNvSpPr>
          <p:nvPr/>
        </p:nvSpPr>
        <p:spPr bwMode="auto">
          <a:xfrm flipV="1">
            <a:off x="8037513" y="4795838"/>
            <a:ext cx="525462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43" name="Oval 116"/>
          <p:cNvSpPr>
            <a:spLocks noChangeArrowheads="1"/>
          </p:cNvSpPr>
          <p:nvPr/>
        </p:nvSpPr>
        <p:spPr bwMode="auto">
          <a:xfrm>
            <a:off x="8707438" y="4352925"/>
            <a:ext cx="109537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44" name="Oval 117"/>
          <p:cNvSpPr>
            <a:spLocks noChangeArrowheads="1"/>
          </p:cNvSpPr>
          <p:nvPr/>
        </p:nvSpPr>
        <p:spPr bwMode="auto">
          <a:xfrm>
            <a:off x="8926513" y="5229225"/>
            <a:ext cx="109537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45" name="Line 118"/>
          <p:cNvSpPr>
            <a:spLocks noChangeShapeType="1"/>
          </p:cNvSpPr>
          <p:nvPr/>
        </p:nvSpPr>
        <p:spPr bwMode="auto">
          <a:xfrm flipV="1">
            <a:off x="8621713" y="4452938"/>
            <a:ext cx="109537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46" name="Line 119"/>
          <p:cNvSpPr>
            <a:spLocks noChangeShapeType="1"/>
          </p:cNvSpPr>
          <p:nvPr/>
        </p:nvSpPr>
        <p:spPr bwMode="auto">
          <a:xfrm>
            <a:off x="8634413" y="4808538"/>
            <a:ext cx="319087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47" name="Line 120"/>
          <p:cNvSpPr>
            <a:spLocks noChangeShapeType="1"/>
          </p:cNvSpPr>
          <p:nvPr/>
        </p:nvSpPr>
        <p:spPr bwMode="auto">
          <a:xfrm>
            <a:off x="4494213" y="2190750"/>
            <a:ext cx="53975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48" name="Line 121"/>
          <p:cNvSpPr>
            <a:spLocks noChangeShapeType="1"/>
          </p:cNvSpPr>
          <p:nvPr/>
        </p:nvSpPr>
        <p:spPr bwMode="auto">
          <a:xfrm>
            <a:off x="3900488" y="2543175"/>
            <a:ext cx="596900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49" name="Line 122"/>
          <p:cNvSpPr>
            <a:spLocks noChangeShapeType="1"/>
          </p:cNvSpPr>
          <p:nvPr/>
        </p:nvSpPr>
        <p:spPr bwMode="auto">
          <a:xfrm flipH="1">
            <a:off x="4594225" y="2432050"/>
            <a:ext cx="568325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50" name="Line 123"/>
          <p:cNvSpPr>
            <a:spLocks noChangeShapeType="1"/>
          </p:cNvSpPr>
          <p:nvPr/>
        </p:nvSpPr>
        <p:spPr bwMode="auto">
          <a:xfrm flipH="1">
            <a:off x="4543425" y="1731963"/>
            <a:ext cx="132080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51" name="Line 124"/>
          <p:cNvSpPr>
            <a:spLocks noChangeShapeType="1"/>
          </p:cNvSpPr>
          <p:nvPr/>
        </p:nvSpPr>
        <p:spPr bwMode="auto">
          <a:xfrm flipH="1">
            <a:off x="3900488" y="2165350"/>
            <a:ext cx="5476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52" name="Line 125"/>
          <p:cNvSpPr>
            <a:spLocks noChangeShapeType="1"/>
          </p:cNvSpPr>
          <p:nvPr/>
        </p:nvSpPr>
        <p:spPr bwMode="auto">
          <a:xfrm flipV="1">
            <a:off x="3919538" y="2397125"/>
            <a:ext cx="1230312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53" name="Line 126"/>
          <p:cNvSpPr>
            <a:spLocks noChangeShapeType="1"/>
          </p:cNvSpPr>
          <p:nvPr/>
        </p:nvSpPr>
        <p:spPr bwMode="auto">
          <a:xfrm>
            <a:off x="3868738" y="2560638"/>
            <a:ext cx="228600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54" name="Line 127"/>
          <p:cNvSpPr>
            <a:spLocks noChangeShapeType="1"/>
          </p:cNvSpPr>
          <p:nvPr/>
        </p:nvSpPr>
        <p:spPr bwMode="auto">
          <a:xfrm>
            <a:off x="5245100" y="2432050"/>
            <a:ext cx="4095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55" name="Line 128"/>
          <p:cNvSpPr>
            <a:spLocks noChangeShapeType="1"/>
          </p:cNvSpPr>
          <p:nvPr/>
        </p:nvSpPr>
        <p:spPr bwMode="auto">
          <a:xfrm>
            <a:off x="4602163" y="2928938"/>
            <a:ext cx="1057275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56" name="Line 129"/>
          <p:cNvSpPr>
            <a:spLocks noChangeShapeType="1"/>
          </p:cNvSpPr>
          <p:nvPr/>
        </p:nvSpPr>
        <p:spPr bwMode="auto">
          <a:xfrm flipV="1">
            <a:off x="5751513" y="3213100"/>
            <a:ext cx="44132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57" name="Line 130"/>
          <p:cNvSpPr>
            <a:spLocks noChangeShapeType="1"/>
          </p:cNvSpPr>
          <p:nvPr/>
        </p:nvSpPr>
        <p:spPr bwMode="auto">
          <a:xfrm flipH="1">
            <a:off x="5518150" y="3263900"/>
            <a:ext cx="696913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58" name="Line 131"/>
          <p:cNvSpPr>
            <a:spLocks noChangeShapeType="1"/>
          </p:cNvSpPr>
          <p:nvPr/>
        </p:nvSpPr>
        <p:spPr bwMode="auto">
          <a:xfrm flipH="1">
            <a:off x="4165600" y="3238500"/>
            <a:ext cx="2036763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59" name="Line 132"/>
          <p:cNvSpPr>
            <a:spLocks noChangeShapeType="1"/>
          </p:cNvSpPr>
          <p:nvPr/>
        </p:nvSpPr>
        <p:spPr bwMode="auto">
          <a:xfrm>
            <a:off x="6334125" y="2800350"/>
            <a:ext cx="533400" cy="89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60" name="Line 133"/>
          <p:cNvSpPr>
            <a:spLocks noChangeShapeType="1"/>
          </p:cNvSpPr>
          <p:nvPr/>
        </p:nvSpPr>
        <p:spPr bwMode="auto">
          <a:xfrm>
            <a:off x="6948488" y="3709988"/>
            <a:ext cx="484187" cy="30162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61" name="Text Box 134"/>
          <p:cNvSpPr txBox="1">
            <a:spLocks noChangeArrowheads="1"/>
          </p:cNvSpPr>
          <p:nvPr/>
        </p:nvSpPr>
        <p:spPr bwMode="auto">
          <a:xfrm>
            <a:off x="5470525" y="49180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I</a:t>
            </a:r>
          </a:p>
        </p:txBody>
      </p:sp>
      <p:sp>
        <p:nvSpPr>
          <p:cNvPr id="22662" name="Text Box 135"/>
          <p:cNvSpPr txBox="1">
            <a:spLocks noChangeArrowheads="1"/>
          </p:cNvSpPr>
          <p:nvPr/>
        </p:nvSpPr>
        <p:spPr bwMode="auto">
          <a:xfrm>
            <a:off x="7467600" y="19812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9900"/>
                </a:solidFill>
                <a:latin typeface="Comic Sans MS" pitchFamily="66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Representation 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3434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State: any placement of 0-8 queens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Initial state: 0 queens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Successor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Place queen in empty square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Goal test: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Non-conflicting placement of 8 queens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# of states ~ 64x63x…x57 ~ 3x10</a:t>
            </a:r>
            <a:r>
              <a:rPr lang="en-US" baseline="30000" dirty="0" smtClean="0"/>
              <a:t>14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2C191F3-C811-48F5-B1FB-D8E7B2FBDF54}" type="slidenum">
              <a:rPr lang="en-US" smtClean="0"/>
              <a:pPr/>
              <a:t>13</a:t>
            </a:fld>
            <a:endParaRPr lang="en-US" smtClean="0"/>
          </a:p>
        </p:txBody>
      </p:sp>
      <p:grpSp>
        <p:nvGrpSpPr>
          <p:cNvPr id="23557" name="Group 292"/>
          <p:cNvGrpSpPr>
            <a:grpSpLocks/>
          </p:cNvGrpSpPr>
          <p:nvPr/>
        </p:nvGrpSpPr>
        <p:grpSpPr bwMode="auto">
          <a:xfrm>
            <a:off x="6248400" y="1600200"/>
            <a:ext cx="1219200" cy="1219200"/>
            <a:chOff x="3264" y="1008"/>
            <a:chExt cx="768" cy="768"/>
          </a:xfrm>
        </p:grpSpPr>
        <p:sp>
          <p:nvSpPr>
            <p:cNvPr id="23842" name="Rectangle 166"/>
            <p:cNvSpPr>
              <a:spLocks noChangeArrowheads="1"/>
            </p:cNvSpPr>
            <p:nvPr/>
          </p:nvSpPr>
          <p:spPr bwMode="auto">
            <a:xfrm>
              <a:off x="3264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43" name="Rectangle 167"/>
            <p:cNvSpPr>
              <a:spLocks noChangeArrowheads="1"/>
            </p:cNvSpPr>
            <p:nvPr/>
          </p:nvSpPr>
          <p:spPr bwMode="auto">
            <a:xfrm>
              <a:off x="3360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44" name="Rectangle 174"/>
            <p:cNvSpPr>
              <a:spLocks noChangeArrowheads="1"/>
            </p:cNvSpPr>
            <p:nvPr/>
          </p:nvSpPr>
          <p:spPr bwMode="auto">
            <a:xfrm>
              <a:off x="3360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45" name="Rectangle 182"/>
            <p:cNvSpPr>
              <a:spLocks noChangeArrowheads="1"/>
            </p:cNvSpPr>
            <p:nvPr/>
          </p:nvSpPr>
          <p:spPr bwMode="auto">
            <a:xfrm>
              <a:off x="3264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46" name="Rectangle 232"/>
            <p:cNvSpPr>
              <a:spLocks noChangeArrowheads="1"/>
            </p:cNvSpPr>
            <p:nvPr/>
          </p:nvSpPr>
          <p:spPr bwMode="auto">
            <a:xfrm>
              <a:off x="3456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47" name="Rectangle 233"/>
            <p:cNvSpPr>
              <a:spLocks noChangeArrowheads="1"/>
            </p:cNvSpPr>
            <p:nvPr/>
          </p:nvSpPr>
          <p:spPr bwMode="auto">
            <a:xfrm>
              <a:off x="3552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48" name="Rectangle 234"/>
            <p:cNvSpPr>
              <a:spLocks noChangeArrowheads="1"/>
            </p:cNvSpPr>
            <p:nvPr/>
          </p:nvSpPr>
          <p:spPr bwMode="auto">
            <a:xfrm>
              <a:off x="3552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49" name="Rectangle 235"/>
            <p:cNvSpPr>
              <a:spLocks noChangeArrowheads="1"/>
            </p:cNvSpPr>
            <p:nvPr/>
          </p:nvSpPr>
          <p:spPr bwMode="auto">
            <a:xfrm>
              <a:off x="3456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50" name="Rectangle 236"/>
            <p:cNvSpPr>
              <a:spLocks noChangeArrowheads="1"/>
            </p:cNvSpPr>
            <p:nvPr/>
          </p:nvSpPr>
          <p:spPr bwMode="auto">
            <a:xfrm>
              <a:off x="3648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51" name="Rectangle 237"/>
            <p:cNvSpPr>
              <a:spLocks noChangeArrowheads="1"/>
            </p:cNvSpPr>
            <p:nvPr/>
          </p:nvSpPr>
          <p:spPr bwMode="auto">
            <a:xfrm>
              <a:off x="3744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52" name="Rectangle 238"/>
            <p:cNvSpPr>
              <a:spLocks noChangeArrowheads="1"/>
            </p:cNvSpPr>
            <p:nvPr/>
          </p:nvSpPr>
          <p:spPr bwMode="auto">
            <a:xfrm>
              <a:off x="3744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53" name="Rectangle 239"/>
            <p:cNvSpPr>
              <a:spLocks noChangeArrowheads="1"/>
            </p:cNvSpPr>
            <p:nvPr/>
          </p:nvSpPr>
          <p:spPr bwMode="auto">
            <a:xfrm>
              <a:off x="3648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54" name="Rectangle 240"/>
            <p:cNvSpPr>
              <a:spLocks noChangeArrowheads="1"/>
            </p:cNvSpPr>
            <p:nvPr/>
          </p:nvSpPr>
          <p:spPr bwMode="auto">
            <a:xfrm>
              <a:off x="3840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55" name="Rectangle 241"/>
            <p:cNvSpPr>
              <a:spLocks noChangeArrowheads="1"/>
            </p:cNvSpPr>
            <p:nvPr/>
          </p:nvSpPr>
          <p:spPr bwMode="auto">
            <a:xfrm>
              <a:off x="3936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56" name="Rectangle 242"/>
            <p:cNvSpPr>
              <a:spLocks noChangeArrowheads="1"/>
            </p:cNvSpPr>
            <p:nvPr/>
          </p:nvSpPr>
          <p:spPr bwMode="auto">
            <a:xfrm>
              <a:off x="3936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57" name="Rectangle 243"/>
            <p:cNvSpPr>
              <a:spLocks noChangeArrowheads="1"/>
            </p:cNvSpPr>
            <p:nvPr/>
          </p:nvSpPr>
          <p:spPr bwMode="auto">
            <a:xfrm>
              <a:off x="3840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58" name="Rectangle 244"/>
            <p:cNvSpPr>
              <a:spLocks noChangeArrowheads="1"/>
            </p:cNvSpPr>
            <p:nvPr/>
          </p:nvSpPr>
          <p:spPr bwMode="auto">
            <a:xfrm>
              <a:off x="3264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59" name="Rectangle 245"/>
            <p:cNvSpPr>
              <a:spLocks noChangeArrowheads="1"/>
            </p:cNvSpPr>
            <p:nvPr/>
          </p:nvSpPr>
          <p:spPr bwMode="auto">
            <a:xfrm>
              <a:off x="3360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60" name="Rectangle 246"/>
            <p:cNvSpPr>
              <a:spLocks noChangeArrowheads="1"/>
            </p:cNvSpPr>
            <p:nvPr/>
          </p:nvSpPr>
          <p:spPr bwMode="auto">
            <a:xfrm>
              <a:off x="3360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" name="Rectangle 247"/>
            <p:cNvSpPr>
              <a:spLocks noChangeArrowheads="1"/>
            </p:cNvSpPr>
            <p:nvPr/>
          </p:nvSpPr>
          <p:spPr bwMode="auto">
            <a:xfrm>
              <a:off x="3264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62" name="Rectangle 248"/>
            <p:cNvSpPr>
              <a:spLocks noChangeArrowheads="1"/>
            </p:cNvSpPr>
            <p:nvPr/>
          </p:nvSpPr>
          <p:spPr bwMode="auto">
            <a:xfrm>
              <a:off x="3456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3" name="Rectangle 249"/>
            <p:cNvSpPr>
              <a:spLocks noChangeArrowheads="1"/>
            </p:cNvSpPr>
            <p:nvPr/>
          </p:nvSpPr>
          <p:spPr bwMode="auto">
            <a:xfrm>
              <a:off x="3552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64" name="Rectangle 250"/>
            <p:cNvSpPr>
              <a:spLocks noChangeArrowheads="1"/>
            </p:cNvSpPr>
            <p:nvPr/>
          </p:nvSpPr>
          <p:spPr bwMode="auto">
            <a:xfrm>
              <a:off x="3552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5" name="Rectangle 251"/>
            <p:cNvSpPr>
              <a:spLocks noChangeArrowheads="1"/>
            </p:cNvSpPr>
            <p:nvPr/>
          </p:nvSpPr>
          <p:spPr bwMode="auto">
            <a:xfrm>
              <a:off x="3456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66" name="Rectangle 252"/>
            <p:cNvSpPr>
              <a:spLocks noChangeArrowheads="1"/>
            </p:cNvSpPr>
            <p:nvPr/>
          </p:nvSpPr>
          <p:spPr bwMode="auto">
            <a:xfrm>
              <a:off x="3648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7" name="Rectangle 253"/>
            <p:cNvSpPr>
              <a:spLocks noChangeArrowheads="1"/>
            </p:cNvSpPr>
            <p:nvPr/>
          </p:nvSpPr>
          <p:spPr bwMode="auto">
            <a:xfrm>
              <a:off x="3744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68" name="Rectangle 254"/>
            <p:cNvSpPr>
              <a:spLocks noChangeArrowheads="1"/>
            </p:cNvSpPr>
            <p:nvPr/>
          </p:nvSpPr>
          <p:spPr bwMode="auto">
            <a:xfrm>
              <a:off x="3744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9" name="Rectangle 255"/>
            <p:cNvSpPr>
              <a:spLocks noChangeArrowheads="1"/>
            </p:cNvSpPr>
            <p:nvPr/>
          </p:nvSpPr>
          <p:spPr bwMode="auto">
            <a:xfrm>
              <a:off x="3648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70" name="Rectangle 256"/>
            <p:cNvSpPr>
              <a:spLocks noChangeArrowheads="1"/>
            </p:cNvSpPr>
            <p:nvPr/>
          </p:nvSpPr>
          <p:spPr bwMode="auto">
            <a:xfrm>
              <a:off x="3840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71" name="Rectangle 257"/>
            <p:cNvSpPr>
              <a:spLocks noChangeArrowheads="1"/>
            </p:cNvSpPr>
            <p:nvPr/>
          </p:nvSpPr>
          <p:spPr bwMode="auto">
            <a:xfrm>
              <a:off x="3936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72" name="Rectangle 258"/>
            <p:cNvSpPr>
              <a:spLocks noChangeArrowheads="1"/>
            </p:cNvSpPr>
            <p:nvPr/>
          </p:nvSpPr>
          <p:spPr bwMode="auto">
            <a:xfrm>
              <a:off x="3936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73" name="Rectangle 259"/>
            <p:cNvSpPr>
              <a:spLocks noChangeArrowheads="1"/>
            </p:cNvSpPr>
            <p:nvPr/>
          </p:nvSpPr>
          <p:spPr bwMode="auto">
            <a:xfrm>
              <a:off x="3840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74" name="Rectangle 260"/>
            <p:cNvSpPr>
              <a:spLocks noChangeArrowheads="1"/>
            </p:cNvSpPr>
            <p:nvPr/>
          </p:nvSpPr>
          <p:spPr bwMode="auto">
            <a:xfrm>
              <a:off x="3264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75" name="Rectangle 261"/>
            <p:cNvSpPr>
              <a:spLocks noChangeArrowheads="1"/>
            </p:cNvSpPr>
            <p:nvPr/>
          </p:nvSpPr>
          <p:spPr bwMode="auto">
            <a:xfrm>
              <a:off x="3360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76" name="Rectangle 262"/>
            <p:cNvSpPr>
              <a:spLocks noChangeArrowheads="1"/>
            </p:cNvSpPr>
            <p:nvPr/>
          </p:nvSpPr>
          <p:spPr bwMode="auto">
            <a:xfrm>
              <a:off x="3360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77" name="Rectangle 263"/>
            <p:cNvSpPr>
              <a:spLocks noChangeArrowheads="1"/>
            </p:cNvSpPr>
            <p:nvPr/>
          </p:nvSpPr>
          <p:spPr bwMode="auto">
            <a:xfrm>
              <a:off x="3264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78" name="Rectangle 264"/>
            <p:cNvSpPr>
              <a:spLocks noChangeArrowheads="1"/>
            </p:cNvSpPr>
            <p:nvPr/>
          </p:nvSpPr>
          <p:spPr bwMode="auto">
            <a:xfrm>
              <a:off x="3456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79" name="Rectangle 265"/>
            <p:cNvSpPr>
              <a:spLocks noChangeArrowheads="1"/>
            </p:cNvSpPr>
            <p:nvPr/>
          </p:nvSpPr>
          <p:spPr bwMode="auto">
            <a:xfrm>
              <a:off x="3552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80" name="Rectangle 266"/>
            <p:cNvSpPr>
              <a:spLocks noChangeArrowheads="1"/>
            </p:cNvSpPr>
            <p:nvPr/>
          </p:nvSpPr>
          <p:spPr bwMode="auto">
            <a:xfrm>
              <a:off x="3552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81" name="Rectangle 267"/>
            <p:cNvSpPr>
              <a:spLocks noChangeArrowheads="1"/>
            </p:cNvSpPr>
            <p:nvPr/>
          </p:nvSpPr>
          <p:spPr bwMode="auto">
            <a:xfrm>
              <a:off x="3456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82" name="Rectangle 268"/>
            <p:cNvSpPr>
              <a:spLocks noChangeArrowheads="1"/>
            </p:cNvSpPr>
            <p:nvPr/>
          </p:nvSpPr>
          <p:spPr bwMode="auto">
            <a:xfrm>
              <a:off x="3648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83" name="Rectangle 269"/>
            <p:cNvSpPr>
              <a:spLocks noChangeArrowheads="1"/>
            </p:cNvSpPr>
            <p:nvPr/>
          </p:nvSpPr>
          <p:spPr bwMode="auto">
            <a:xfrm>
              <a:off x="3744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84" name="Rectangle 270"/>
            <p:cNvSpPr>
              <a:spLocks noChangeArrowheads="1"/>
            </p:cNvSpPr>
            <p:nvPr/>
          </p:nvSpPr>
          <p:spPr bwMode="auto">
            <a:xfrm>
              <a:off x="3744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85" name="Rectangle 271"/>
            <p:cNvSpPr>
              <a:spLocks noChangeArrowheads="1"/>
            </p:cNvSpPr>
            <p:nvPr/>
          </p:nvSpPr>
          <p:spPr bwMode="auto">
            <a:xfrm>
              <a:off x="3648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86" name="Rectangle 272"/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87" name="Rectangle 273"/>
            <p:cNvSpPr>
              <a:spLocks noChangeArrowheads="1"/>
            </p:cNvSpPr>
            <p:nvPr/>
          </p:nvSpPr>
          <p:spPr bwMode="auto">
            <a:xfrm>
              <a:off x="3936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88" name="Rectangle 274"/>
            <p:cNvSpPr>
              <a:spLocks noChangeArrowheads="1"/>
            </p:cNvSpPr>
            <p:nvPr/>
          </p:nvSpPr>
          <p:spPr bwMode="auto">
            <a:xfrm>
              <a:off x="3936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89" name="Rectangle 275"/>
            <p:cNvSpPr>
              <a:spLocks noChangeArrowheads="1"/>
            </p:cNvSpPr>
            <p:nvPr/>
          </p:nvSpPr>
          <p:spPr bwMode="auto">
            <a:xfrm>
              <a:off x="3840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90" name="Rectangle 276"/>
            <p:cNvSpPr>
              <a:spLocks noChangeArrowheads="1"/>
            </p:cNvSpPr>
            <p:nvPr/>
          </p:nvSpPr>
          <p:spPr bwMode="auto">
            <a:xfrm>
              <a:off x="3264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91" name="Rectangle 277"/>
            <p:cNvSpPr>
              <a:spLocks noChangeArrowheads="1"/>
            </p:cNvSpPr>
            <p:nvPr/>
          </p:nvSpPr>
          <p:spPr bwMode="auto">
            <a:xfrm>
              <a:off x="3360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92" name="Rectangle 278"/>
            <p:cNvSpPr>
              <a:spLocks noChangeArrowheads="1"/>
            </p:cNvSpPr>
            <p:nvPr/>
          </p:nvSpPr>
          <p:spPr bwMode="auto">
            <a:xfrm>
              <a:off x="3360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93" name="Rectangle 279"/>
            <p:cNvSpPr>
              <a:spLocks noChangeArrowheads="1"/>
            </p:cNvSpPr>
            <p:nvPr/>
          </p:nvSpPr>
          <p:spPr bwMode="auto">
            <a:xfrm>
              <a:off x="3264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94" name="Rectangle 280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95" name="Rectangle 281"/>
            <p:cNvSpPr>
              <a:spLocks noChangeArrowheads="1"/>
            </p:cNvSpPr>
            <p:nvPr/>
          </p:nvSpPr>
          <p:spPr bwMode="auto">
            <a:xfrm>
              <a:off x="3552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96" name="Rectangle 282"/>
            <p:cNvSpPr>
              <a:spLocks noChangeArrowheads="1"/>
            </p:cNvSpPr>
            <p:nvPr/>
          </p:nvSpPr>
          <p:spPr bwMode="auto">
            <a:xfrm>
              <a:off x="3552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97" name="Rectangle 283"/>
            <p:cNvSpPr>
              <a:spLocks noChangeArrowheads="1"/>
            </p:cNvSpPr>
            <p:nvPr/>
          </p:nvSpPr>
          <p:spPr bwMode="auto">
            <a:xfrm>
              <a:off x="3456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98" name="Rectangle 284"/>
            <p:cNvSpPr>
              <a:spLocks noChangeArrowheads="1"/>
            </p:cNvSpPr>
            <p:nvPr/>
          </p:nvSpPr>
          <p:spPr bwMode="auto">
            <a:xfrm>
              <a:off x="3648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99" name="Rectangle 285"/>
            <p:cNvSpPr>
              <a:spLocks noChangeArrowheads="1"/>
            </p:cNvSpPr>
            <p:nvPr/>
          </p:nvSpPr>
          <p:spPr bwMode="auto">
            <a:xfrm>
              <a:off x="3744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900" name="Rectangle 286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01" name="Rectangle 287"/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902" name="Rectangle 288"/>
            <p:cNvSpPr>
              <a:spLocks noChangeArrowheads="1"/>
            </p:cNvSpPr>
            <p:nvPr/>
          </p:nvSpPr>
          <p:spPr bwMode="auto">
            <a:xfrm>
              <a:off x="3840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03" name="Rectangle 289"/>
            <p:cNvSpPr>
              <a:spLocks noChangeArrowheads="1"/>
            </p:cNvSpPr>
            <p:nvPr/>
          </p:nvSpPr>
          <p:spPr bwMode="auto">
            <a:xfrm>
              <a:off x="3936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904" name="Rectangle 290"/>
            <p:cNvSpPr>
              <a:spLocks noChangeArrowheads="1"/>
            </p:cNvSpPr>
            <p:nvPr/>
          </p:nvSpPr>
          <p:spPr bwMode="auto">
            <a:xfrm>
              <a:off x="3936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05" name="Rectangle 291"/>
            <p:cNvSpPr>
              <a:spLocks noChangeArrowheads="1"/>
            </p:cNvSpPr>
            <p:nvPr/>
          </p:nvSpPr>
          <p:spPr bwMode="auto">
            <a:xfrm>
              <a:off x="3840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3558" name="AutoShape 293"/>
          <p:cNvSpPr>
            <a:spLocks noChangeArrowheads="1"/>
          </p:cNvSpPr>
          <p:nvPr/>
        </p:nvSpPr>
        <p:spPr bwMode="auto">
          <a:xfrm>
            <a:off x="6553200" y="17526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9" name="Group 294"/>
          <p:cNvGrpSpPr>
            <a:grpSpLocks/>
          </p:cNvGrpSpPr>
          <p:nvPr/>
        </p:nvGrpSpPr>
        <p:grpSpPr bwMode="auto">
          <a:xfrm>
            <a:off x="5105400" y="3200400"/>
            <a:ext cx="1219200" cy="1219200"/>
            <a:chOff x="3264" y="1008"/>
            <a:chExt cx="768" cy="768"/>
          </a:xfrm>
        </p:grpSpPr>
        <p:sp>
          <p:nvSpPr>
            <p:cNvPr id="23778" name="Rectangle 295"/>
            <p:cNvSpPr>
              <a:spLocks noChangeArrowheads="1"/>
            </p:cNvSpPr>
            <p:nvPr/>
          </p:nvSpPr>
          <p:spPr bwMode="auto">
            <a:xfrm>
              <a:off x="3264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79" name="Rectangle 296"/>
            <p:cNvSpPr>
              <a:spLocks noChangeArrowheads="1"/>
            </p:cNvSpPr>
            <p:nvPr/>
          </p:nvSpPr>
          <p:spPr bwMode="auto">
            <a:xfrm>
              <a:off x="3360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80" name="Rectangle 297"/>
            <p:cNvSpPr>
              <a:spLocks noChangeArrowheads="1"/>
            </p:cNvSpPr>
            <p:nvPr/>
          </p:nvSpPr>
          <p:spPr bwMode="auto">
            <a:xfrm>
              <a:off x="3360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81" name="Rectangle 298"/>
            <p:cNvSpPr>
              <a:spLocks noChangeArrowheads="1"/>
            </p:cNvSpPr>
            <p:nvPr/>
          </p:nvSpPr>
          <p:spPr bwMode="auto">
            <a:xfrm>
              <a:off x="3264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82" name="Rectangle 299"/>
            <p:cNvSpPr>
              <a:spLocks noChangeArrowheads="1"/>
            </p:cNvSpPr>
            <p:nvPr/>
          </p:nvSpPr>
          <p:spPr bwMode="auto">
            <a:xfrm>
              <a:off x="3456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83" name="Rectangle 300"/>
            <p:cNvSpPr>
              <a:spLocks noChangeArrowheads="1"/>
            </p:cNvSpPr>
            <p:nvPr/>
          </p:nvSpPr>
          <p:spPr bwMode="auto">
            <a:xfrm>
              <a:off x="3552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84" name="Rectangle 301"/>
            <p:cNvSpPr>
              <a:spLocks noChangeArrowheads="1"/>
            </p:cNvSpPr>
            <p:nvPr/>
          </p:nvSpPr>
          <p:spPr bwMode="auto">
            <a:xfrm>
              <a:off x="3552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85" name="Rectangle 302"/>
            <p:cNvSpPr>
              <a:spLocks noChangeArrowheads="1"/>
            </p:cNvSpPr>
            <p:nvPr/>
          </p:nvSpPr>
          <p:spPr bwMode="auto">
            <a:xfrm>
              <a:off x="3456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86" name="Rectangle 303"/>
            <p:cNvSpPr>
              <a:spLocks noChangeArrowheads="1"/>
            </p:cNvSpPr>
            <p:nvPr/>
          </p:nvSpPr>
          <p:spPr bwMode="auto">
            <a:xfrm>
              <a:off x="3648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87" name="Rectangle 304"/>
            <p:cNvSpPr>
              <a:spLocks noChangeArrowheads="1"/>
            </p:cNvSpPr>
            <p:nvPr/>
          </p:nvSpPr>
          <p:spPr bwMode="auto">
            <a:xfrm>
              <a:off x="3744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88" name="Rectangle 305"/>
            <p:cNvSpPr>
              <a:spLocks noChangeArrowheads="1"/>
            </p:cNvSpPr>
            <p:nvPr/>
          </p:nvSpPr>
          <p:spPr bwMode="auto">
            <a:xfrm>
              <a:off x="3744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89" name="Rectangle 306"/>
            <p:cNvSpPr>
              <a:spLocks noChangeArrowheads="1"/>
            </p:cNvSpPr>
            <p:nvPr/>
          </p:nvSpPr>
          <p:spPr bwMode="auto">
            <a:xfrm>
              <a:off x="3648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90" name="Rectangle 307"/>
            <p:cNvSpPr>
              <a:spLocks noChangeArrowheads="1"/>
            </p:cNvSpPr>
            <p:nvPr/>
          </p:nvSpPr>
          <p:spPr bwMode="auto">
            <a:xfrm>
              <a:off x="3840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91" name="Rectangle 308"/>
            <p:cNvSpPr>
              <a:spLocks noChangeArrowheads="1"/>
            </p:cNvSpPr>
            <p:nvPr/>
          </p:nvSpPr>
          <p:spPr bwMode="auto">
            <a:xfrm>
              <a:off x="3936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92" name="Rectangle 309"/>
            <p:cNvSpPr>
              <a:spLocks noChangeArrowheads="1"/>
            </p:cNvSpPr>
            <p:nvPr/>
          </p:nvSpPr>
          <p:spPr bwMode="auto">
            <a:xfrm>
              <a:off x="3936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93" name="Rectangle 310"/>
            <p:cNvSpPr>
              <a:spLocks noChangeArrowheads="1"/>
            </p:cNvSpPr>
            <p:nvPr/>
          </p:nvSpPr>
          <p:spPr bwMode="auto">
            <a:xfrm>
              <a:off x="3840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94" name="Rectangle 311"/>
            <p:cNvSpPr>
              <a:spLocks noChangeArrowheads="1"/>
            </p:cNvSpPr>
            <p:nvPr/>
          </p:nvSpPr>
          <p:spPr bwMode="auto">
            <a:xfrm>
              <a:off x="3264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95" name="Rectangle 312"/>
            <p:cNvSpPr>
              <a:spLocks noChangeArrowheads="1"/>
            </p:cNvSpPr>
            <p:nvPr/>
          </p:nvSpPr>
          <p:spPr bwMode="auto">
            <a:xfrm>
              <a:off x="3360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96" name="Rectangle 313"/>
            <p:cNvSpPr>
              <a:spLocks noChangeArrowheads="1"/>
            </p:cNvSpPr>
            <p:nvPr/>
          </p:nvSpPr>
          <p:spPr bwMode="auto">
            <a:xfrm>
              <a:off x="3360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97" name="Rectangle 314"/>
            <p:cNvSpPr>
              <a:spLocks noChangeArrowheads="1"/>
            </p:cNvSpPr>
            <p:nvPr/>
          </p:nvSpPr>
          <p:spPr bwMode="auto">
            <a:xfrm>
              <a:off x="3264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98" name="Rectangle 315"/>
            <p:cNvSpPr>
              <a:spLocks noChangeArrowheads="1"/>
            </p:cNvSpPr>
            <p:nvPr/>
          </p:nvSpPr>
          <p:spPr bwMode="auto">
            <a:xfrm>
              <a:off x="3456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99" name="Rectangle 316"/>
            <p:cNvSpPr>
              <a:spLocks noChangeArrowheads="1"/>
            </p:cNvSpPr>
            <p:nvPr/>
          </p:nvSpPr>
          <p:spPr bwMode="auto">
            <a:xfrm>
              <a:off x="3552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00" name="Rectangle 317"/>
            <p:cNvSpPr>
              <a:spLocks noChangeArrowheads="1"/>
            </p:cNvSpPr>
            <p:nvPr/>
          </p:nvSpPr>
          <p:spPr bwMode="auto">
            <a:xfrm>
              <a:off x="3552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01" name="Rectangle 318"/>
            <p:cNvSpPr>
              <a:spLocks noChangeArrowheads="1"/>
            </p:cNvSpPr>
            <p:nvPr/>
          </p:nvSpPr>
          <p:spPr bwMode="auto">
            <a:xfrm>
              <a:off x="3456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02" name="Rectangle 319"/>
            <p:cNvSpPr>
              <a:spLocks noChangeArrowheads="1"/>
            </p:cNvSpPr>
            <p:nvPr/>
          </p:nvSpPr>
          <p:spPr bwMode="auto">
            <a:xfrm>
              <a:off x="3648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03" name="Rectangle 320"/>
            <p:cNvSpPr>
              <a:spLocks noChangeArrowheads="1"/>
            </p:cNvSpPr>
            <p:nvPr/>
          </p:nvSpPr>
          <p:spPr bwMode="auto">
            <a:xfrm>
              <a:off x="3744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04" name="Rectangle 321"/>
            <p:cNvSpPr>
              <a:spLocks noChangeArrowheads="1"/>
            </p:cNvSpPr>
            <p:nvPr/>
          </p:nvSpPr>
          <p:spPr bwMode="auto">
            <a:xfrm>
              <a:off x="3744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05" name="Rectangle 322"/>
            <p:cNvSpPr>
              <a:spLocks noChangeArrowheads="1"/>
            </p:cNvSpPr>
            <p:nvPr/>
          </p:nvSpPr>
          <p:spPr bwMode="auto">
            <a:xfrm>
              <a:off x="3648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06" name="Rectangle 323"/>
            <p:cNvSpPr>
              <a:spLocks noChangeArrowheads="1"/>
            </p:cNvSpPr>
            <p:nvPr/>
          </p:nvSpPr>
          <p:spPr bwMode="auto">
            <a:xfrm>
              <a:off x="3840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07" name="Rectangle 324"/>
            <p:cNvSpPr>
              <a:spLocks noChangeArrowheads="1"/>
            </p:cNvSpPr>
            <p:nvPr/>
          </p:nvSpPr>
          <p:spPr bwMode="auto">
            <a:xfrm>
              <a:off x="3936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08" name="Rectangle 325"/>
            <p:cNvSpPr>
              <a:spLocks noChangeArrowheads="1"/>
            </p:cNvSpPr>
            <p:nvPr/>
          </p:nvSpPr>
          <p:spPr bwMode="auto">
            <a:xfrm>
              <a:off x="3936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09" name="Rectangle 326"/>
            <p:cNvSpPr>
              <a:spLocks noChangeArrowheads="1"/>
            </p:cNvSpPr>
            <p:nvPr/>
          </p:nvSpPr>
          <p:spPr bwMode="auto">
            <a:xfrm>
              <a:off x="3840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10" name="Rectangle 327"/>
            <p:cNvSpPr>
              <a:spLocks noChangeArrowheads="1"/>
            </p:cNvSpPr>
            <p:nvPr/>
          </p:nvSpPr>
          <p:spPr bwMode="auto">
            <a:xfrm>
              <a:off x="3264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11" name="Rectangle 328"/>
            <p:cNvSpPr>
              <a:spLocks noChangeArrowheads="1"/>
            </p:cNvSpPr>
            <p:nvPr/>
          </p:nvSpPr>
          <p:spPr bwMode="auto">
            <a:xfrm>
              <a:off x="3360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12" name="Rectangle 329"/>
            <p:cNvSpPr>
              <a:spLocks noChangeArrowheads="1"/>
            </p:cNvSpPr>
            <p:nvPr/>
          </p:nvSpPr>
          <p:spPr bwMode="auto">
            <a:xfrm>
              <a:off x="3360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13" name="Rectangle 330"/>
            <p:cNvSpPr>
              <a:spLocks noChangeArrowheads="1"/>
            </p:cNvSpPr>
            <p:nvPr/>
          </p:nvSpPr>
          <p:spPr bwMode="auto">
            <a:xfrm>
              <a:off x="3264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14" name="Rectangle 331"/>
            <p:cNvSpPr>
              <a:spLocks noChangeArrowheads="1"/>
            </p:cNvSpPr>
            <p:nvPr/>
          </p:nvSpPr>
          <p:spPr bwMode="auto">
            <a:xfrm>
              <a:off x="3456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15" name="Rectangle 332"/>
            <p:cNvSpPr>
              <a:spLocks noChangeArrowheads="1"/>
            </p:cNvSpPr>
            <p:nvPr/>
          </p:nvSpPr>
          <p:spPr bwMode="auto">
            <a:xfrm>
              <a:off x="3552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16" name="Rectangle 333"/>
            <p:cNvSpPr>
              <a:spLocks noChangeArrowheads="1"/>
            </p:cNvSpPr>
            <p:nvPr/>
          </p:nvSpPr>
          <p:spPr bwMode="auto">
            <a:xfrm>
              <a:off x="3552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17" name="Rectangle 334"/>
            <p:cNvSpPr>
              <a:spLocks noChangeArrowheads="1"/>
            </p:cNvSpPr>
            <p:nvPr/>
          </p:nvSpPr>
          <p:spPr bwMode="auto">
            <a:xfrm>
              <a:off x="3456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18" name="Rectangle 335"/>
            <p:cNvSpPr>
              <a:spLocks noChangeArrowheads="1"/>
            </p:cNvSpPr>
            <p:nvPr/>
          </p:nvSpPr>
          <p:spPr bwMode="auto">
            <a:xfrm>
              <a:off x="3648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19" name="Rectangle 336"/>
            <p:cNvSpPr>
              <a:spLocks noChangeArrowheads="1"/>
            </p:cNvSpPr>
            <p:nvPr/>
          </p:nvSpPr>
          <p:spPr bwMode="auto">
            <a:xfrm>
              <a:off x="3744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20" name="Rectangle 337"/>
            <p:cNvSpPr>
              <a:spLocks noChangeArrowheads="1"/>
            </p:cNvSpPr>
            <p:nvPr/>
          </p:nvSpPr>
          <p:spPr bwMode="auto">
            <a:xfrm>
              <a:off x="3744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21" name="Rectangle 338"/>
            <p:cNvSpPr>
              <a:spLocks noChangeArrowheads="1"/>
            </p:cNvSpPr>
            <p:nvPr/>
          </p:nvSpPr>
          <p:spPr bwMode="auto">
            <a:xfrm>
              <a:off x="3648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22" name="Rectangle 339"/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23" name="Rectangle 340"/>
            <p:cNvSpPr>
              <a:spLocks noChangeArrowheads="1"/>
            </p:cNvSpPr>
            <p:nvPr/>
          </p:nvSpPr>
          <p:spPr bwMode="auto">
            <a:xfrm>
              <a:off x="3936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24" name="Rectangle 341"/>
            <p:cNvSpPr>
              <a:spLocks noChangeArrowheads="1"/>
            </p:cNvSpPr>
            <p:nvPr/>
          </p:nvSpPr>
          <p:spPr bwMode="auto">
            <a:xfrm>
              <a:off x="3936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25" name="Rectangle 342"/>
            <p:cNvSpPr>
              <a:spLocks noChangeArrowheads="1"/>
            </p:cNvSpPr>
            <p:nvPr/>
          </p:nvSpPr>
          <p:spPr bwMode="auto">
            <a:xfrm>
              <a:off x="3840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26" name="Rectangle 343"/>
            <p:cNvSpPr>
              <a:spLocks noChangeArrowheads="1"/>
            </p:cNvSpPr>
            <p:nvPr/>
          </p:nvSpPr>
          <p:spPr bwMode="auto">
            <a:xfrm>
              <a:off x="3264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27" name="Rectangle 344"/>
            <p:cNvSpPr>
              <a:spLocks noChangeArrowheads="1"/>
            </p:cNvSpPr>
            <p:nvPr/>
          </p:nvSpPr>
          <p:spPr bwMode="auto">
            <a:xfrm>
              <a:off x="3360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28" name="Rectangle 345"/>
            <p:cNvSpPr>
              <a:spLocks noChangeArrowheads="1"/>
            </p:cNvSpPr>
            <p:nvPr/>
          </p:nvSpPr>
          <p:spPr bwMode="auto">
            <a:xfrm>
              <a:off x="3360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29" name="Rectangle 346"/>
            <p:cNvSpPr>
              <a:spLocks noChangeArrowheads="1"/>
            </p:cNvSpPr>
            <p:nvPr/>
          </p:nvSpPr>
          <p:spPr bwMode="auto">
            <a:xfrm>
              <a:off x="3264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30" name="Rectangle 347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31" name="Rectangle 348"/>
            <p:cNvSpPr>
              <a:spLocks noChangeArrowheads="1"/>
            </p:cNvSpPr>
            <p:nvPr/>
          </p:nvSpPr>
          <p:spPr bwMode="auto">
            <a:xfrm>
              <a:off x="3552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32" name="Rectangle 349"/>
            <p:cNvSpPr>
              <a:spLocks noChangeArrowheads="1"/>
            </p:cNvSpPr>
            <p:nvPr/>
          </p:nvSpPr>
          <p:spPr bwMode="auto">
            <a:xfrm>
              <a:off x="3552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33" name="Rectangle 350"/>
            <p:cNvSpPr>
              <a:spLocks noChangeArrowheads="1"/>
            </p:cNvSpPr>
            <p:nvPr/>
          </p:nvSpPr>
          <p:spPr bwMode="auto">
            <a:xfrm>
              <a:off x="3456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34" name="Rectangle 351"/>
            <p:cNvSpPr>
              <a:spLocks noChangeArrowheads="1"/>
            </p:cNvSpPr>
            <p:nvPr/>
          </p:nvSpPr>
          <p:spPr bwMode="auto">
            <a:xfrm>
              <a:off x="3648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35" name="Rectangle 352"/>
            <p:cNvSpPr>
              <a:spLocks noChangeArrowheads="1"/>
            </p:cNvSpPr>
            <p:nvPr/>
          </p:nvSpPr>
          <p:spPr bwMode="auto">
            <a:xfrm>
              <a:off x="3744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36" name="Rectangle 353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37" name="Rectangle 354"/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38" name="Rectangle 355"/>
            <p:cNvSpPr>
              <a:spLocks noChangeArrowheads="1"/>
            </p:cNvSpPr>
            <p:nvPr/>
          </p:nvSpPr>
          <p:spPr bwMode="auto">
            <a:xfrm>
              <a:off x="3840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39" name="Rectangle 356"/>
            <p:cNvSpPr>
              <a:spLocks noChangeArrowheads="1"/>
            </p:cNvSpPr>
            <p:nvPr/>
          </p:nvSpPr>
          <p:spPr bwMode="auto">
            <a:xfrm>
              <a:off x="3936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40" name="Rectangle 357"/>
            <p:cNvSpPr>
              <a:spLocks noChangeArrowheads="1"/>
            </p:cNvSpPr>
            <p:nvPr/>
          </p:nvSpPr>
          <p:spPr bwMode="auto">
            <a:xfrm>
              <a:off x="3936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41" name="Rectangle 358"/>
            <p:cNvSpPr>
              <a:spLocks noChangeArrowheads="1"/>
            </p:cNvSpPr>
            <p:nvPr/>
          </p:nvSpPr>
          <p:spPr bwMode="auto">
            <a:xfrm>
              <a:off x="3840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3560" name="AutoShape 359"/>
          <p:cNvSpPr>
            <a:spLocks noChangeArrowheads="1"/>
          </p:cNvSpPr>
          <p:nvPr/>
        </p:nvSpPr>
        <p:spPr bwMode="auto">
          <a:xfrm>
            <a:off x="5410200" y="33528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1" name="Group 360"/>
          <p:cNvGrpSpPr>
            <a:grpSpLocks/>
          </p:cNvGrpSpPr>
          <p:nvPr/>
        </p:nvGrpSpPr>
        <p:grpSpPr bwMode="auto">
          <a:xfrm>
            <a:off x="7239000" y="3200400"/>
            <a:ext cx="1219200" cy="1219200"/>
            <a:chOff x="3264" y="1008"/>
            <a:chExt cx="768" cy="768"/>
          </a:xfrm>
        </p:grpSpPr>
        <p:sp>
          <p:nvSpPr>
            <p:cNvPr id="23714" name="Rectangle 361"/>
            <p:cNvSpPr>
              <a:spLocks noChangeArrowheads="1"/>
            </p:cNvSpPr>
            <p:nvPr/>
          </p:nvSpPr>
          <p:spPr bwMode="auto">
            <a:xfrm>
              <a:off x="3264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15" name="Rectangle 362"/>
            <p:cNvSpPr>
              <a:spLocks noChangeArrowheads="1"/>
            </p:cNvSpPr>
            <p:nvPr/>
          </p:nvSpPr>
          <p:spPr bwMode="auto">
            <a:xfrm>
              <a:off x="3360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16" name="Rectangle 363"/>
            <p:cNvSpPr>
              <a:spLocks noChangeArrowheads="1"/>
            </p:cNvSpPr>
            <p:nvPr/>
          </p:nvSpPr>
          <p:spPr bwMode="auto">
            <a:xfrm>
              <a:off x="3360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17" name="Rectangle 364"/>
            <p:cNvSpPr>
              <a:spLocks noChangeArrowheads="1"/>
            </p:cNvSpPr>
            <p:nvPr/>
          </p:nvSpPr>
          <p:spPr bwMode="auto">
            <a:xfrm>
              <a:off x="3264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18" name="Rectangle 365"/>
            <p:cNvSpPr>
              <a:spLocks noChangeArrowheads="1"/>
            </p:cNvSpPr>
            <p:nvPr/>
          </p:nvSpPr>
          <p:spPr bwMode="auto">
            <a:xfrm>
              <a:off x="3456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19" name="Rectangle 366"/>
            <p:cNvSpPr>
              <a:spLocks noChangeArrowheads="1"/>
            </p:cNvSpPr>
            <p:nvPr/>
          </p:nvSpPr>
          <p:spPr bwMode="auto">
            <a:xfrm>
              <a:off x="3552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20" name="Rectangle 367"/>
            <p:cNvSpPr>
              <a:spLocks noChangeArrowheads="1"/>
            </p:cNvSpPr>
            <p:nvPr/>
          </p:nvSpPr>
          <p:spPr bwMode="auto">
            <a:xfrm>
              <a:off x="3552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21" name="Rectangle 368"/>
            <p:cNvSpPr>
              <a:spLocks noChangeArrowheads="1"/>
            </p:cNvSpPr>
            <p:nvPr/>
          </p:nvSpPr>
          <p:spPr bwMode="auto">
            <a:xfrm>
              <a:off x="3456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22" name="Rectangle 369"/>
            <p:cNvSpPr>
              <a:spLocks noChangeArrowheads="1"/>
            </p:cNvSpPr>
            <p:nvPr/>
          </p:nvSpPr>
          <p:spPr bwMode="auto">
            <a:xfrm>
              <a:off x="3648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23" name="Rectangle 370"/>
            <p:cNvSpPr>
              <a:spLocks noChangeArrowheads="1"/>
            </p:cNvSpPr>
            <p:nvPr/>
          </p:nvSpPr>
          <p:spPr bwMode="auto">
            <a:xfrm>
              <a:off x="3744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24" name="Rectangle 371"/>
            <p:cNvSpPr>
              <a:spLocks noChangeArrowheads="1"/>
            </p:cNvSpPr>
            <p:nvPr/>
          </p:nvSpPr>
          <p:spPr bwMode="auto">
            <a:xfrm>
              <a:off x="3744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25" name="Rectangle 372"/>
            <p:cNvSpPr>
              <a:spLocks noChangeArrowheads="1"/>
            </p:cNvSpPr>
            <p:nvPr/>
          </p:nvSpPr>
          <p:spPr bwMode="auto">
            <a:xfrm>
              <a:off x="3648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26" name="Rectangle 373"/>
            <p:cNvSpPr>
              <a:spLocks noChangeArrowheads="1"/>
            </p:cNvSpPr>
            <p:nvPr/>
          </p:nvSpPr>
          <p:spPr bwMode="auto">
            <a:xfrm>
              <a:off x="3840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27" name="Rectangle 374"/>
            <p:cNvSpPr>
              <a:spLocks noChangeArrowheads="1"/>
            </p:cNvSpPr>
            <p:nvPr/>
          </p:nvSpPr>
          <p:spPr bwMode="auto">
            <a:xfrm>
              <a:off x="3936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28" name="Rectangle 375"/>
            <p:cNvSpPr>
              <a:spLocks noChangeArrowheads="1"/>
            </p:cNvSpPr>
            <p:nvPr/>
          </p:nvSpPr>
          <p:spPr bwMode="auto">
            <a:xfrm>
              <a:off x="3936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29" name="Rectangle 376"/>
            <p:cNvSpPr>
              <a:spLocks noChangeArrowheads="1"/>
            </p:cNvSpPr>
            <p:nvPr/>
          </p:nvSpPr>
          <p:spPr bwMode="auto">
            <a:xfrm>
              <a:off x="3840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30" name="Rectangle 377"/>
            <p:cNvSpPr>
              <a:spLocks noChangeArrowheads="1"/>
            </p:cNvSpPr>
            <p:nvPr/>
          </p:nvSpPr>
          <p:spPr bwMode="auto">
            <a:xfrm>
              <a:off x="3264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31" name="Rectangle 378"/>
            <p:cNvSpPr>
              <a:spLocks noChangeArrowheads="1"/>
            </p:cNvSpPr>
            <p:nvPr/>
          </p:nvSpPr>
          <p:spPr bwMode="auto">
            <a:xfrm>
              <a:off x="3360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32" name="Rectangle 379"/>
            <p:cNvSpPr>
              <a:spLocks noChangeArrowheads="1"/>
            </p:cNvSpPr>
            <p:nvPr/>
          </p:nvSpPr>
          <p:spPr bwMode="auto">
            <a:xfrm>
              <a:off x="3360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33" name="Rectangle 380"/>
            <p:cNvSpPr>
              <a:spLocks noChangeArrowheads="1"/>
            </p:cNvSpPr>
            <p:nvPr/>
          </p:nvSpPr>
          <p:spPr bwMode="auto">
            <a:xfrm>
              <a:off x="3264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34" name="Rectangle 381"/>
            <p:cNvSpPr>
              <a:spLocks noChangeArrowheads="1"/>
            </p:cNvSpPr>
            <p:nvPr/>
          </p:nvSpPr>
          <p:spPr bwMode="auto">
            <a:xfrm>
              <a:off x="3456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35" name="Rectangle 382"/>
            <p:cNvSpPr>
              <a:spLocks noChangeArrowheads="1"/>
            </p:cNvSpPr>
            <p:nvPr/>
          </p:nvSpPr>
          <p:spPr bwMode="auto">
            <a:xfrm>
              <a:off x="3552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36" name="Rectangle 383"/>
            <p:cNvSpPr>
              <a:spLocks noChangeArrowheads="1"/>
            </p:cNvSpPr>
            <p:nvPr/>
          </p:nvSpPr>
          <p:spPr bwMode="auto">
            <a:xfrm>
              <a:off x="3552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37" name="Rectangle 384"/>
            <p:cNvSpPr>
              <a:spLocks noChangeArrowheads="1"/>
            </p:cNvSpPr>
            <p:nvPr/>
          </p:nvSpPr>
          <p:spPr bwMode="auto">
            <a:xfrm>
              <a:off x="3456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38" name="Rectangle 385"/>
            <p:cNvSpPr>
              <a:spLocks noChangeArrowheads="1"/>
            </p:cNvSpPr>
            <p:nvPr/>
          </p:nvSpPr>
          <p:spPr bwMode="auto">
            <a:xfrm>
              <a:off x="3648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39" name="Rectangle 386"/>
            <p:cNvSpPr>
              <a:spLocks noChangeArrowheads="1"/>
            </p:cNvSpPr>
            <p:nvPr/>
          </p:nvSpPr>
          <p:spPr bwMode="auto">
            <a:xfrm>
              <a:off x="3744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40" name="Rectangle 387"/>
            <p:cNvSpPr>
              <a:spLocks noChangeArrowheads="1"/>
            </p:cNvSpPr>
            <p:nvPr/>
          </p:nvSpPr>
          <p:spPr bwMode="auto">
            <a:xfrm>
              <a:off x="3744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41" name="Rectangle 388"/>
            <p:cNvSpPr>
              <a:spLocks noChangeArrowheads="1"/>
            </p:cNvSpPr>
            <p:nvPr/>
          </p:nvSpPr>
          <p:spPr bwMode="auto">
            <a:xfrm>
              <a:off x="3648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42" name="Rectangle 389"/>
            <p:cNvSpPr>
              <a:spLocks noChangeArrowheads="1"/>
            </p:cNvSpPr>
            <p:nvPr/>
          </p:nvSpPr>
          <p:spPr bwMode="auto">
            <a:xfrm>
              <a:off x="3840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43" name="Rectangle 390"/>
            <p:cNvSpPr>
              <a:spLocks noChangeArrowheads="1"/>
            </p:cNvSpPr>
            <p:nvPr/>
          </p:nvSpPr>
          <p:spPr bwMode="auto">
            <a:xfrm>
              <a:off x="3936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44" name="Rectangle 391"/>
            <p:cNvSpPr>
              <a:spLocks noChangeArrowheads="1"/>
            </p:cNvSpPr>
            <p:nvPr/>
          </p:nvSpPr>
          <p:spPr bwMode="auto">
            <a:xfrm>
              <a:off x="3936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45" name="Rectangle 392"/>
            <p:cNvSpPr>
              <a:spLocks noChangeArrowheads="1"/>
            </p:cNvSpPr>
            <p:nvPr/>
          </p:nvSpPr>
          <p:spPr bwMode="auto">
            <a:xfrm>
              <a:off x="3840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46" name="Rectangle 393"/>
            <p:cNvSpPr>
              <a:spLocks noChangeArrowheads="1"/>
            </p:cNvSpPr>
            <p:nvPr/>
          </p:nvSpPr>
          <p:spPr bwMode="auto">
            <a:xfrm>
              <a:off x="3264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47" name="Rectangle 394"/>
            <p:cNvSpPr>
              <a:spLocks noChangeArrowheads="1"/>
            </p:cNvSpPr>
            <p:nvPr/>
          </p:nvSpPr>
          <p:spPr bwMode="auto">
            <a:xfrm>
              <a:off x="3360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48" name="Rectangle 395"/>
            <p:cNvSpPr>
              <a:spLocks noChangeArrowheads="1"/>
            </p:cNvSpPr>
            <p:nvPr/>
          </p:nvSpPr>
          <p:spPr bwMode="auto">
            <a:xfrm>
              <a:off x="3360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49" name="Rectangle 396"/>
            <p:cNvSpPr>
              <a:spLocks noChangeArrowheads="1"/>
            </p:cNvSpPr>
            <p:nvPr/>
          </p:nvSpPr>
          <p:spPr bwMode="auto">
            <a:xfrm>
              <a:off x="3264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50" name="Rectangle 397"/>
            <p:cNvSpPr>
              <a:spLocks noChangeArrowheads="1"/>
            </p:cNvSpPr>
            <p:nvPr/>
          </p:nvSpPr>
          <p:spPr bwMode="auto">
            <a:xfrm>
              <a:off x="3456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1" name="Rectangle 398"/>
            <p:cNvSpPr>
              <a:spLocks noChangeArrowheads="1"/>
            </p:cNvSpPr>
            <p:nvPr/>
          </p:nvSpPr>
          <p:spPr bwMode="auto">
            <a:xfrm>
              <a:off x="3552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52" name="Rectangle 399"/>
            <p:cNvSpPr>
              <a:spLocks noChangeArrowheads="1"/>
            </p:cNvSpPr>
            <p:nvPr/>
          </p:nvSpPr>
          <p:spPr bwMode="auto">
            <a:xfrm>
              <a:off x="3552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3" name="Rectangle 400"/>
            <p:cNvSpPr>
              <a:spLocks noChangeArrowheads="1"/>
            </p:cNvSpPr>
            <p:nvPr/>
          </p:nvSpPr>
          <p:spPr bwMode="auto">
            <a:xfrm>
              <a:off x="3456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54" name="Rectangle 401"/>
            <p:cNvSpPr>
              <a:spLocks noChangeArrowheads="1"/>
            </p:cNvSpPr>
            <p:nvPr/>
          </p:nvSpPr>
          <p:spPr bwMode="auto">
            <a:xfrm>
              <a:off x="3648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5" name="Rectangle 402"/>
            <p:cNvSpPr>
              <a:spLocks noChangeArrowheads="1"/>
            </p:cNvSpPr>
            <p:nvPr/>
          </p:nvSpPr>
          <p:spPr bwMode="auto">
            <a:xfrm>
              <a:off x="3744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56" name="Rectangle 403"/>
            <p:cNvSpPr>
              <a:spLocks noChangeArrowheads="1"/>
            </p:cNvSpPr>
            <p:nvPr/>
          </p:nvSpPr>
          <p:spPr bwMode="auto">
            <a:xfrm>
              <a:off x="3744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7" name="Rectangle 404"/>
            <p:cNvSpPr>
              <a:spLocks noChangeArrowheads="1"/>
            </p:cNvSpPr>
            <p:nvPr/>
          </p:nvSpPr>
          <p:spPr bwMode="auto">
            <a:xfrm>
              <a:off x="3648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58" name="Rectangle 405"/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9" name="Rectangle 406"/>
            <p:cNvSpPr>
              <a:spLocks noChangeArrowheads="1"/>
            </p:cNvSpPr>
            <p:nvPr/>
          </p:nvSpPr>
          <p:spPr bwMode="auto">
            <a:xfrm>
              <a:off x="3936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60" name="Rectangle 407"/>
            <p:cNvSpPr>
              <a:spLocks noChangeArrowheads="1"/>
            </p:cNvSpPr>
            <p:nvPr/>
          </p:nvSpPr>
          <p:spPr bwMode="auto">
            <a:xfrm>
              <a:off x="3936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1" name="Rectangle 408"/>
            <p:cNvSpPr>
              <a:spLocks noChangeArrowheads="1"/>
            </p:cNvSpPr>
            <p:nvPr/>
          </p:nvSpPr>
          <p:spPr bwMode="auto">
            <a:xfrm>
              <a:off x="3840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62" name="Rectangle 409"/>
            <p:cNvSpPr>
              <a:spLocks noChangeArrowheads="1"/>
            </p:cNvSpPr>
            <p:nvPr/>
          </p:nvSpPr>
          <p:spPr bwMode="auto">
            <a:xfrm>
              <a:off x="3264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3" name="Rectangle 410"/>
            <p:cNvSpPr>
              <a:spLocks noChangeArrowheads="1"/>
            </p:cNvSpPr>
            <p:nvPr/>
          </p:nvSpPr>
          <p:spPr bwMode="auto">
            <a:xfrm>
              <a:off x="3360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64" name="Rectangle 411"/>
            <p:cNvSpPr>
              <a:spLocks noChangeArrowheads="1"/>
            </p:cNvSpPr>
            <p:nvPr/>
          </p:nvSpPr>
          <p:spPr bwMode="auto">
            <a:xfrm>
              <a:off x="3360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5" name="Rectangle 412"/>
            <p:cNvSpPr>
              <a:spLocks noChangeArrowheads="1"/>
            </p:cNvSpPr>
            <p:nvPr/>
          </p:nvSpPr>
          <p:spPr bwMode="auto">
            <a:xfrm>
              <a:off x="3264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66" name="Rectangle 413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7" name="Rectangle 414"/>
            <p:cNvSpPr>
              <a:spLocks noChangeArrowheads="1"/>
            </p:cNvSpPr>
            <p:nvPr/>
          </p:nvSpPr>
          <p:spPr bwMode="auto">
            <a:xfrm>
              <a:off x="3552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68" name="Rectangle 415"/>
            <p:cNvSpPr>
              <a:spLocks noChangeArrowheads="1"/>
            </p:cNvSpPr>
            <p:nvPr/>
          </p:nvSpPr>
          <p:spPr bwMode="auto">
            <a:xfrm>
              <a:off x="3552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9" name="Rectangle 416"/>
            <p:cNvSpPr>
              <a:spLocks noChangeArrowheads="1"/>
            </p:cNvSpPr>
            <p:nvPr/>
          </p:nvSpPr>
          <p:spPr bwMode="auto">
            <a:xfrm>
              <a:off x="3456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70" name="Rectangle 417"/>
            <p:cNvSpPr>
              <a:spLocks noChangeArrowheads="1"/>
            </p:cNvSpPr>
            <p:nvPr/>
          </p:nvSpPr>
          <p:spPr bwMode="auto">
            <a:xfrm>
              <a:off x="3648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71" name="Rectangle 418"/>
            <p:cNvSpPr>
              <a:spLocks noChangeArrowheads="1"/>
            </p:cNvSpPr>
            <p:nvPr/>
          </p:nvSpPr>
          <p:spPr bwMode="auto">
            <a:xfrm>
              <a:off x="3744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72" name="Rectangle 419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73" name="Rectangle 420"/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74" name="Rectangle 421"/>
            <p:cNvSpPr>
              <a:spLocks noChangeArrowheads="1"/>
            </p:cNvSpPr>
            <p:nvPr/>
          </p:nvSpPr>
          <p:spPr bwMode="auto">
            <a:xfrm>
              <a:off x="3840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75" name="Rectangle 422"/>
            <p:cNvSpPr>
              <a:spLocks noChangeArrowheads="1"/>
            </p:cNvSpPr>
            <p:nvPr/>
          </p:nvSpPr>
          <p:spPr bwMode="auto">
            <a:xfrm>
              <a:off x="3936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76" name="Rectangle 423"/>
            <p:cNvSpPr>
              <a:spLocks noChangeArrowheads="1"/>
            </p:cNvSpPr>
            <p:nvPr/>
          </p:nvSpPr>
          <p:spPr bwMode="auto">
            <a:xfrm>
              <a:off x="3936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77" name="Rectangle 424"/>
            <p:cNvSpPr>
              <a:spLocks noChangeArrowheads="1"/>
            </p:cNvSpPr>
            <p:nvPr/>
          </p:nvSpPr>
          <p:spPr bwMode="auto">
            <a:xfrm>
              <a:off x="3840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3562" name="AutoShape 425"/>
          <p:cNvSpPr>
            <a:spLocks noChangeArrowheads="1"/>
          </p:cNvSpPr>
          <p:nvPr/>
        </p:nvSpPr>
        <p:spPr bwMode="auto">
          <a:xfrm>
            <a:off x="7543800" y="33528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AutoShape 426"/>
          <p:cNvSpPr>
            <a:spLocks noChangeArrowheads="1"/>
          </p:cNvSpPr>
          <p:nvPr/>
        </p:nvSpPr>
        <p:spPr bwMode="auto">
          <a:xfrm>
            <a:off x="5715000" y="35052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AutoShape 427"/>
          <p:cNvSpPr>
            <a:spLocks noChangeArrowheads="1"/>
          </p:cNvSpPr>
          <p:nvPr/>
        </p:nvSpPr>
        <p:spPr bwMode="auto">
          <a:xfrm>
            <a:off x="7543800" y="41148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5" name="Group 428"/>
          <p:cNvGrpSpPr>
            <a:grpSpLocks/>
          </p:cNvGrpSpPr>
          <p:nvPr/>
        </p:nvGrpSpPr>
        <p:grpSpPr bwMode="auto">
          <a:xfrm>
            <a:off x="7239000" y="5181600"/>
            <a:ext cx="1219200" cy="1219200"/>
            <a:chOff x="3264" y="1008"/>
            <a:chExt cx="768" cy="768"/>
          </a:xfrm>
        </p:grpSpPr>
        <p:sp>
          <p:nvSpPr>
            <p:cNvPr id="23650" name="Rectangle 429"/>
            <p:cNvSpPr>
              <a:spLocks noChangeArrowheads="1"/>
            </p:cNvSpPr>
            <p:nvPr/>
          </p:nvSpPr>
          <p:spPr bwMode="auto">
            <a:xfrm>
              <a:off x="3264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1" name="Rectangle 430"/>
            <p:cNvSpPr>
              <a:spLocks noChangeArrowheads="1"/>
            </p:cNvSpPr>
            <p:nvPr/>
          </p:nvSpPr>
          <p:spPr bwMode="auto">
            <a:xfrm>
              <a:off x="3360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52" name="Rectangle 431"/>
            <p:cNvSpPr>
              <a:spLocks noChangeArrowheads="1"/>
            </p:cNvSpPr>
            <p:nvPr/>
          </p:nvSpPr>
          <p:spPr bwMode="auto">
            <a:xfrm>
              <a:off x="3360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3" name="Rectangle 432"/>
            <p:cNvSpPr>
              <a:spLocks noChangeArrowheads="1"/>
            </p:cNvSpPr>
            <p:nvPr/>
          </p:nvSpPr>
          <p:spPr bwMode="auto">
            <a:xfrm>
              <a:off x="3264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54" name="Rectangle 433"/>
            <p:cNvSpPr>
              <a:spLocks noChangeArrowheads="1"/>
            </p:cNvSpPr>
            <p:nvPr/>
          </p:nvSpPr>
          <p:spPr bwMode="auto">
            <a:xfrm>
              <a:off x="3456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5" name="Rectangle 434"/>
            <p:cNvSpPr>
              <a:spLocks noChangeArrowheads="1"/>
            </p:cNvSpPr>
            <p:nvPr/>
          </p:nvSpPr>
          <p:spPr bwMode="auto">
            <a:xfrm>
              <a:off x="3552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56" name="Rectangle 435"/>
            <p:cNvSpPr>
              <a:spLocks noChangeArrowheads="1"/>
            </p:cNvSpPr>
            <p:nvPr/>
          </p:nvSpPr>
          <p:spPr bwMode="auto">
            <a:xfrm>
              <a:off x="3552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7" name="Rectangle 436"/>
            <p:cNvSpPr>
              <a:spLocks noChangeArrowheads="1"/>
            </p:cNvSpPr>
            <p:nvPr/>
          </p:nvSpPr>
          <p:spPr bwMode="auto">
            <a:xfrm>
              <a:off x="3456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58" name="Rectangle 437"/>
            <p:cNvSpPr>
              <a:spLocks noChangeArrowheads="1"/>
            </p:cNvSpPr>
            <p:nvPr/>
          </p:nvSpPr>
          <p:spPr bwMode="auto">
            <a:xfrm>
              <a:off x="3648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9" name="Rectangle 438"/>
            <p:cNvSpPr>
              <a:spLocks noChangeArrowheads="1"/>
            </p:cNvSpPr>
            <p:nvPr/>
          </p:nvSpPr>
          <p:spPr bwMode="auto">
            <a:xfrm>
              <a:off x="3744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60" name="Rectangle 439"/>
            <p:cNvSpPr>
              <a:spLocks noChangeArrowheads="1"/>
            </p:cNvSpPr>
            <p:nvPr/>
          </p:nvSpPr>
          <p:spPr bwMode="auto">
            <a:xfrm>
              <a:off x="3744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1" name="Rectangle 440"/>
            <p:cNvSpPr>
              <a:spLocks noChangeArrowheads="1"/>
            </p:cNvSpPr>
            <p:nvPr/>
          </p:nvSpPr>
          <p:spPr bwMode="auto">
            <a:xfrm>
              <a:off x="3648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62" name="Rectangle 441"/>
            <p:cNvSpPr>
              <a:spLocks noChangeArrowheads="1"/>
            </p:cNvSpPr>
            <p:nvPr/>
          </p:nvSpPr>
          <p:spPr bwMode="auto">
            <a:xfrm>
              <a:off x="3840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3" name="Rectangle 442"/>
            <p:cNvSpPr>
              <a:spLocks noChangeArrowheads="1"/>
            </p:cNvSpPr>
            <p:nvPr/>
          </p:nvSpPr>
          <p:spPr bwMode="auto">
            <a:xfrm>
              <a:off x="3936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64" name="Rectangle 443"/>
            <p:cNvSpPr>
              <a:spLocks noChangeArrowheads="1"/>
            </p:cNvSpPr>
            <p:nvPr/>
          </p:nvSpPr>
          <p:spPr bwMode="auto">
            <a:xfrm>
              <a:off x="3936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5" name="Rectangle 444"/>
            <p:cNvSpPr>
              <a:spLocks noChangeArrowheads="1"/>
            </p:cNvSpPr>
            <p:nvPr/>
          </p:nvSpPr>
          <p:spPr bwMode="auto">
            <a:xfrm>
              <a:off x="3840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66" name="Rectangle 445"/>
            <p:cNvSpPr>
              <a:spLocks noChangeArrowheads="1"/>
            </p:cNvSpPr>
            <p:nvPr/>
          </p:nvSpPr>
          <p:spPr bwMode="auto">
            <a:xfrm>
              <a:off x="3264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7" name="Rectangle 446"/>
            <p:cNvSpPr>
              <a:spLocks noChangeArrowheads="1"/>
            </p:cNvSpPr>
            <p:nvPr/>
          </p:nvSpPr>
          <p:spPr bwMode="auto">
            <a:xfrm>
              <a:off x="3360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68" name="Rectangle 447"/>
            <p:cNvSpPr>
              <a:spLocks noChangeArrowheads="1"/>
            </p:cNvSpPr>
            <p:nvPr/>
          </p:nvSpPr>
          <p:spPr bwMode="auto">
            <a:xfrm>
              <a:off x="3360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9" name="Rectangle 448"/>
            <p:cNvSpPr>
              <a:spLocks noChangeArrowheads="1"/>
            </p:cNvSpPr>
            <p:nvPr/>
          </p:nvSpPr>
          <p:spPr bwMode="auto">
            <a:xfrm>
              <a:off x="3264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70" name="Rectangle 449"/>
            <p:cNvSpPr>
              <a:spLocks noChangeArrowheads="1"/>
            </p:cNvSpPr>
            <p:nvPr/>
          </p:nvSpPr>
          <p:spPr bwMode="auto">
            <a:xfrm>
              <a:off x="3456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1" name="Rectangle 450"/>
            <p:cNvSpPr>
              <a:spLocks noChangeArrowheads="1"/>
            </p:cNvSpPr>
            <p:nvPr/>
          </p:nvSpPr>
          <p:spPr bwMode="auto">
            <a:xfrm>
              <a:off x="3552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72" name="Rectangle 451"/>
            <p:cNvSpPr>
              <a:spLocks noChangeArrowheads="1"/>
            </p:cNvSpPr>
            <p:nvPr/>
          </p:nvSpPr>
          <p:spPr bwMode="auto">
            <a:xfrm>
              <a:off x="3552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3" name="Rectangle 452"/>
            <p:cNvSpPr>
              <a:spLocks noChangeArrowheads="1"/>
            </p:cNvSpPr>
            <p:nvPr/>
          </p:nvSpPr>
          <p:spPr bwMode="auto">
            <a:xfrm>
              <a:off x="3456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74" name="Rectangle 453"/>
            <p:cNvSpPr>
              <a:spLocks noChangeArrowheads="1"/>
            </p:cNvSpPr>
            <p:nvPr/>
          </p:nvSpPr>
          <p:spPr bwMode="auto">
            <a:xfrm>
              <a:off x="3648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5" name="Rectangle 454"/>
            <p:cNvSpPr>
              <a:spLocks noChangeArrowheads="1"/>
            </p:cNvSpPr>
            <p:nvPr/>
          </p:nvSpPr>
          <p:spPr bwMode="auto">
            <a:xfrm>
              <a:off x="3744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76" name="Rectangle 455"/>
            <p:cNvSpPr>
              <a:spLocks noChangeArrowheads="1"/>
            </p:cNvSpPr>
            <p:nvPr/>
          </p:nvSpPr>
          <p:spPr bwMode="auto">
            <a:xfrm>
              <a:off x="3744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7" name="Rectangle 456"/>
            <p:cNvSpPr>
              <a:spLocks noChangeArrowheads="1"/>
            </p:cNvSpPr>
            <p:nvPr/>
          </p:nvSpPr>
          <p:spPr bwMode="auto">
            <a:xfrm>
              <a:off x="3648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78" name="Rectangle 457"/>
            <p:cNvSpPr>
              <a:spLocks noChangeArrowheads="1"/>
            </p:cNvSpPr>
            <p:nvPr/>
          </p:nvSpPr>
          <p:spPr bwMode="auto">
            <a:xfrm>
              <a:off x="3840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9" name="Rectangle 458"/>
            <p:cNvSpPr>
              <a:spLocks noChangeArrowheads="1"/>
            </p:cNvSpPr>
            <p:nvPr/>
          </p:nvSpPr>
          <p:spPr bwMode="auto">
            <a:xfrm>
              <a:off x="3936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80" name="Rectangle 459"/>
            <p:cNvSpPr>
              <a:spLocks noChangeArrowheads="1"/>
            </p:cNvSpPr>
            <p:nvPr/>
          </p:nvSpPr>
          <p:spPr bwMode="auto">
            <a:xfrm>
              <a:off x="3936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81" name="Rectangle 460"/>
            <p:cNvSpPr>
              <a:spLocks noChangeArrowheads="1"/>
            </p:cNvSpPr>
            <p:nvPr/>
          </p:nvSpPr>
          <p:spPr bwMode="auto">
            <a:xfrm>
              <a:off x="3840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82" name="Rectangle 461"/>
            <p:cNvSpPr>
              <a:spLocks noChangeArrowheads="1"/>
            </p:cNvSpPr>
            <p:nvPr/>
          </p:nvSpPr>
          <p:spPr bwMode="auto">
            <a:xfrm>
              <a:off x="3264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83" name="Rectangle 462"/>
            <p:cNvSpPr>
              <a:spLocks noChangeArrowheads="1"/>
            </p:cNvSpPr>
            <p:nvPr/>
          </p:nvSpPr>
          <p:spPr bwMode="auto">
            <a:xfrm>
              <a:off x="3360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84" name="Rectangle 463"/>
            <p:cNvSpPr>
              <a:spLocks noChangeArrowheads="1"/>
            </p:cNvSpPr>
            <p:nvPr/>
          </p:nvSpPr>
          <p:spPr bwMode="auto">
            <a:xfrm>
              <a:off x="3360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85" name="Rectangle 464"/>
            <p:cNvSpPr>
              <a:spLocks noChangeArrowheads="1"/>
            </p:cNvSpPr>
            <p:nvPr/>
          </p:nvSpPr>
          <p:spPr bwMode="auto">
            <a:xfrm>
              <a:off x="3264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86" name="Rectangle 465"/>
            <p:cNvSpPr>
              <a:spLocks noChangeArrowheads="1"/>
            </p:cNvSpPr>
            <p:nvPr/>
          </p:nvSpPr>
          <p:spPr bwMode="auto">
            <a:xfrm>
              <a:off x="3456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87" name="Rectangle 466"/>
            <p:cNvSpPr>
              <a:spLocks noChangeArrowheads="1"/>
            </p:cNvSpPr>
            <p:nvPr/>
          </p:nvSpPr>
          <p:spPr bwMode="auto">
            <a:xfrm>
              <a:off x="3552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88" name="Rectangle 467"/>
            <p:cNvSpPr>
              <a:spLocks noChangeArrowheads="1"/>
            </p:cNvSpPr>
            <p:nvPr/>
          </p:nvSpPr>
          <p:spPr bwMode="auto">
            <a:xfrm>
              <a:off x="3552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89" name="Rectangle 468"/>
            <p:cNvSpPr>
              <a:spLocks noChangeArrowheads="1"/>
            </p:cNvSpPr>
            <p:nvPr/>
          </p:nvSpPr>
          <p:spPr bwMode="auto">
            <a:xfrm>
              <a:off x="3456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90" name="Rectangle 469"/>
            <p:cNvSpPr>
              <a:spLocks noChangeArrowheads="1"/>
            </p:cNvSpPr>
            <p:nvPr/>
          </p:nvSpPr>
          <p:spPr bwMode="auto">
            <a:xfrm>
              <a:off x="3648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91" name="Rectangle 470"/>
            <p:cNvSpPr>
              <a:spLocks noChangeArrowheads="1"/>
            </p:cNvSpPr>
            <p:nvPr/>
          </p:nvSpPr>
          <p:spPr bwMode="auto">
            <a:xfrm>
              <a:off x="3744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92" name="Rectangle 471"/>
            <p:cNvSpPr>
              <a:spLocks noChangeArrowheads="1"/>
            </p:cNvSpPr>
            <p:nvPr/>
          </p:nvSpPr>
          <p:spPr bwMode="auto">
            <a:xfrm>
              <a:off x="3744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93" name="Rectangle 472"/>
            <p:cNvSpPr>
              <a:spLocks noChangeArrowheads="1"/>
            </p:cNvSpPr>
            <p:nvPr/>
          </p:nvSpPr>
          <p:spPr bwMode="auto">
            <a:xfrm>
              <a:off x="3648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94" name="Rectangle 473"/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95" name="Rectangle 474"/>
            <p:cNvSpPr>
              <a:spLocks noChangeArrowheads="1"/>
            </p:cNvSpPr>
            <p:nvPr/>
          </p:nvSpPr>
          <p:spPr bwMode="auto">
            <a:xfrm>
              <a:off x="3936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96" name="Rectangle 475"/>
            <p:cNvSpPr>
              <a:spLocks noChangeArrowheads="1"/>
            </p:cNvSpPr>
            <p:nvPr/>
          </p:nvSpPr>
          <p:spPr bwMode="auto">
            <a:xfrm>
              <a:off x="3936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97" name="Rectangle 476"/>
            <p:cNvSpPr>
              <a:spLocks noChangeArrowheads="1"/>
            </p:cNvSpPr>
            <p:nvPr/>
          </p:nvSpPr>
          <p:spPr bwMode="auto">
            <a:xfrm>
              <a:off x="3840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98" name="Rectangle 477"/>
            <p:cNvSpPr>
              <a:spLocks noChangeArrowheads="1"/>
            </p:cNvSpPr>
            <p:nvPr/>
          </p:nvSpPr>
          <p:spPr bwMode="auto">
            <a:xfrm>
              <a:off x="3264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99" name="Rectangle 478"/>
            <p:cNvSpPr>
              <a:spLocks noChangeArrowheads="1"/>
            </p:cNvSpPr>
            <p:nvPr/>
          </p:nvSpPr>
          <p:spPr bwMode="auto">
            <a:xfrm>
              <a:off x="3360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00" name="Rectangle 479"/>
            <p:cNvSpPr>
              <a:spLocks noChangeArrowheads="1"/>
            </p:cNvSpPr>
            <p:nvPr/>
          </p:nvSpPr>
          <p:spPr bwMode="auto">
            <a:xfrm>
              <a:off x="3360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1" name="Rectangle 480"/>
            <p:cNvSpPr>
              <a:spLocks noChangeArrowheads="1"/>
            </p:cNvSpPr>
            <p:nvPr/>
          </p:nvSpPr>
          <p:spPr bwMode="auto">
            <a:xfrm>
              <a:off x="3264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02" name="Rectangle 481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3" name="Rectangle 482"/>
            <p:cNvSpPr>
              <a:spLocks noChangeArrowheads="1"/>
            </p:cNvSpPr>
            <p:nvPr/>
          </p:nvSpPr>
          <p:spPr bwMode="auto">
            <a:xfrm>
              <a:off x="3552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04" name="Rectangle 483"/>
            <p:cNvSpPr>
              <a:spLocks noChangeArrowheads="1"/>
            </p:cNvSpPr>
            <p:nvPr/>
          </p:nvSpPr>
          <p:spPr bwMode="auto">
            <a:xfrm>
              <a:off x="3552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5" name="Rectangle 484"/>
            <p:cNvSpPr>
              <a:spLocks noChangeArrowheads="1"/>
            </p:cNvSpPr>
            <p:nvPr/>
          </p:nvSpPr>
          <p:spPr bwMode="auto">
            <a:xfrm>
              <a:off x="3456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06" name="Rectangle 485"/>
            <p:cNvSpPr>
              <a:spLocks noChangeArrowheads="1"/>
            </p:cNvSpPr>
            <p:nvPr/>
          </p:nvSpPr>
          <p:spPr bwMode="auto">
            <a:xfrm>
              <a:off x="3648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7" name="Rectangle 486"/>
            <p:cNvSpPr>
              <a:spLocks noChangeArrowheads="1"/>
            </p:cNvSpPr>
            <p:nvPr/>
          </p:nvSpPr>
          <p:spPr bwMode="auto">
            <a:xfrm>
              <a:off x="3744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08" name="Rectangle 487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9" name="Rectangle 488"/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10" name="Rectangle 489"/>
            <p:cNvSpPr>
              <a:spLocks noChangeArrowheads="1"/>
            </p:cNvSpPr>
            <p:nvPr/>
          </p:nvSpPr>
          <p:spPr bwMode="auto">
            <a:xfrm>
              <a:off x="3840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11" name="Rectangle 490"/>
            <p:cNvSpPr>
              <a:spLocks noChangeArrowheads="1"/>
            </p:cNvSpPr>
            <p:nvPr/>
          </p:nvSpPr>
          <p:spPr bwMode="auto">
            <a:xfrm>
              <a:off x="3936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12" name="Rectangle 491"/>
            <p:cNvSpPr>
              <a:spLocks noChangeArrowheads="1"/>
            </p:cNvSpPr>
            <p:nvPr/>
          </p:nvSpPr>
          <p:spPr bwMode="auto">
            <a:xfrm>
              <a:off x="3936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13" name="Rectangle 492"/>
            <p:cNvSpPr>
              <a:spLocks noChangeArrowheads="1"/>
            </p:cNvSpPr>
            <p:nvPr/>
          </p:nvSpPr>
          <p:spPr bwMode="auto">
            <a:xfrm>
              <a:off x="3840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3566" name="AutoShape 493"/>
          <p:cNvSpPr>
            <a:spLocks noChangeArrowheads="1"/>
          </p:cNvSpPr>
          <p:nvPr/>
        </p:nvSpPr>
        <p:spPr bwMode="auto">
          <a:xfrm>
            <a:off x="7543800" y="53340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AutoShape 494"/>
          <p:cNvSpPr>
            <a:spLocks noChangeArrowheads="1"/>
          </p:cNvSpPr>
          <p:nvPr/>
        </p:nvSpPr>
        <p:spPr bwMode="auto">
          <a:xfrm>
            <a:off x="7543800" y="60960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8" name="Group 495"/>
          <p:cNvGrpSpPr>
            <a:grpSpLocks/>
          </p:cNvGrpSpPr>
          <p:nvPr/>
        </p:nvGrpSpPr>
        <p:grpSpPr bwMode="auto">
          <a:xfrm>
            <a:off x="5105400" y="5181600"/>
            <a:ext cx="1219200" cy="1219200"/>
            <a:chOff x="3264" y="1008"/>
            <a:chExt cx="768" cy="768"/>
          </a:xfrm>
        </p:grpSpPr>
        <p:sp>
          <p:nvSpPr>
            <p:cNvPr id="23586" name="Rectangle 496"/>
            <p:cNvSpPr>
              <a:spLocks noChangeArrowheads="1"/>
            </p:cNvSpPr>
            <p:nvPr/>
          </p:nvSpPr>
          <p:spPr bwMode="auto">
            <a:xfrm>
              <a:off x="3264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Rectangle 497"/>
            <p:cNvSpPr>
              <a:spLocks noChangeArrowheads="1"/>
            </p:cNvSpPr>
            <p:nvPr/>
          </p:nvSpPr>
          <p:spPr bwMode="auto">
            <a:xfrm>
              <a:off x="3360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588" name="Rectangle 498"/>
            <p:cNvSpPr>
              <a:spLocks noChangeArrowheads="1"/>
            </p:cNvSpPr>
            <p:nvPr/>
          </p:nvSpPr>
          <p:spPr bwMode="auto">
            <a:xfrm>
              <a:off x="3360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499"/>
            <p:cNvSpPr>
              <a:spLocks noChangeArrowheads="1"/>
            </p:cNvSpPr>
            <p:nvPr/>
          </p:nvSpPr>
          <p:spPr bwMode="auto">
            <a:xfrm>
              <a:off x="3264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590" name="Rectangle 500"/>
            <p:cNvSpPr>
              <a:spLocks noChangeArrowheads="1"/>
            </p:cNvSpPr>
            <p:nvPr/>
          </p:nvSpPr>
          <p:spPr bwMode="auto">
            <a:xfrm>
              <a:off x="3456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Rectangle 501"/>
            <p:cNvSpPr>
              <a:spLocks noChangeArrowheads="1"/>
            </p:cNvSpPr>
            <p:nvPr/>
          </p:nvSpPr>
          <p:spPr bwMode="auto">
            <a:xfrm>
              <a:off x="3552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592" name="Rectangle 502"/>
            <p:cNvSpPr>
              <a:spLocks noChangeArrowheads="1"/>
            </p:cNvSpPr>
            <p:nvPr/>
          </p:nvSpPr>
          <p:spPr bwMode="auto">
            <a:xfrm>
              <a:off x="3552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Rectangle 503"/>
            <p:cNvSpPr>
              <a:spLocks noChangeArrowheads="1"/>
            </p:cNvSpPr>
            <p:nvPr/>
          </p:nvSpPr>
          <p:spPr bwMode="auto">
            <a:xfrm>
              <a:off x="3456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594" name="Rectangle 504"/>
            <p:cNvSpPr>
              <a:spLocks noChangeArrowheads="1"/>
            </p:cNvSpPr>
            <p:nvPr/>
          </p:nvSpPr>
          <p:spPr bwMode="auto">
            <a:xfrm>
              <a:off x="3648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Rectangle 505"/>
            <p:cNvSpPr>
              <a:spLocks noChangeArrowheads="1"/>
            </p:cNvSpPr>
            <p:nvPr/>
          </p:nvSpPr>
          <p:spPr bwMode="auto">
            <a:xfrm>
              <a:off x="3744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596" name="Rectangle 506"/>
            <p:cNvSpPr>
              <a:spLocks noChangeArrowheads="1"/>
            </p:cNvSpPr>
            <p:nvPr/>
          </p:nvSpPr>
          <p:spPr bwMode="auto">
            <a:xfrm>
              <a:off x="3744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Rectangle 507"/>
            <p:cNvSpPr>
              <a:spLocks noChangeArrowheads="1"/>
            </p:cNvSpPr>
            <p:nvPr/>
          </p:nvSpPr>
          <p:spPr bwMode="auto">
            <a:xfrm>
              <a:off x="3648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598" name="Rectangle 508"/>
            <p:cNvSpPr>
              <a:spLocks noChangeArrowheads="1"/>
            </p:cNvSpPr>
            <p:nvPr/>
          </p:nvSpPr>
          <p:spPr bwMode="auto">
            <a:xfrm>
              <a:off x="3840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509"/>
            <p:cNvSpPr>
              <a:spLocks noChangeArrowheads="1"/>
            </p:cNvSpPr>
            <p:nvPr/>
          </p:nvSpPr>
          <p:spPr bwMode="auto">
            <a:xfrm>
              <a:off x="3936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00" name="Rectangle 510"/>
            <p:cNvSpPr>
              <a:spLocks noChangeArrowheads="1"/>
            </p:cNvSpPr>
            <p:nvPr/>
          </p:nvSpPr>
          <p:spPr bwMode="auto">
            <a:xfrm>
              <a:off x="3936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Rectangle 511"/>
            <p:cNvSpPr>
              <a:spLocks noChangeArrowheads="1"/>
            </p:cNvSpPr>
            <p:nvPr/>
          </p:nvSpPr>
          <p:spPr bwMode="auto">
            <a:xfrm>
              <a:off x="3840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02" name="Rectangle 512"/>
            <p:cNvSpPr>
              <a:spLocks noChangeArrowheads="1"/>
            </p:cNvSpPr>
            <p:nvPr/>
          </p:nvSpPr>
          <p:spPr bwMode="auto">
            <a:xfrm>
              <a:off x="3264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Rectangle 513"/>
            <p:cNvSpPr>
              <a:spLocks noChangeArrowheads="1"/>
            </p:cNvSpPr>
            <p:nvPr/>
          </p:nvSpPr>
          <p:spPr bwMode="auto">
            <a:xfrm>
              <a:off x="3360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04" name="Rectangle 514"/>
            <p:cNvSpPr>
              <a:spLocks noChangeArrowheads="1"/>
            </p:cNvSpPr>
            <p:nvPr/>
          </p:nvSpPr>
          <p:spPr bwMode="auto">
            <a:xfrm>
              <a:off x="3360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Rectangle 515"/>
            <p:cNvSpPr>
              <a:spLocks noChangeArrowheads="1"/>
            </p:cNvSpPr>
            <p:nvPr/>
          </p:nvSpPr>
          <p:spPr bwMode="auto">
            <a:xfrm>
              <a:off x="3264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06" name="Rectangle 516"/>
            <p:cNvSpPr>
              <a:spLocks noChangeArrowheads="1"/>
            </p:cNvSpPr>
            <p:nvPr/>
          </p:nvSpPr>
          <p:spPr bwMode="auto">
            <a:xfrm>
              <a:off x="3456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Rectangle 517"/>
            <p:cNvSpPr>
              <a:spLocks noChangeArrowheads="1"/>
            </p:cNvSpPr>
            <p:nvPr/>
          </p:nvSpPr>
          <p:spPr bwMode="auto">
            <a:xfrm>
              <a:off x="3552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08" name="Rectangle 518"/>
            <p:cNvSpPr>
              <a:spLocks noChangeArrowheads="1"/>
            </p:cNvSpPr>
            <p:nvPr/>
          </p:nvSpPr>
          <p:spPr bwMode="auto">
            <a:xfrm>
              <a:off x="3552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Rectangle 519"/>
            <p:cNvSpPr>
              <a:spLocks noChangeArrowheads="1"/>
            </p:cNvSpPr>
            <p:nvPr/>
          </p:nvSpPr>
          <p:spPr bwMode="auto">
            <a:xfrm>
              <a:off x="3456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10" name="Rectangle 520"/>
            <p:cNvSpPr>
              <a:spLocks noChangeArrowheads="1"/>
            </p:cNvSpPr>
            <p:nvPr/>
          </p:nvSpPr>
          <p:spPr bwMode="auto">
            <a:xfrm>
              <a:off x="3648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Rectangle 521"/>
            <p:cNvSpPr>
              <a:spLocks noChangeArrowheads="1"/>
            </p:cNvSpPr>
            <p:nvPr/>
          </p:nvSpPr>
          <p:spPr bwMode="auto">
            <a:xfrm>
              <a:off x="3744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12" name="Rectangle 522"/>
            <p:cNvSpPr>
              <a:spLocks noChangeArrowheads="1"/>
            </p:cNvSpPr>
            <p:nvPr/>
          </p:nvSpPr>
          <p:spPr bwMode="auto">
            <a:xfrm>
              <a:off x="3744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Rectangle 523"/>
            <p:cNvSpPr>
              <a:spLocks noChangeArrowheads="1"/>
            </p:cNvSpPr>
            <p:nvPr/>
          </p:nvSpPr>
          <p:spPr bwMode="auto">
            <a:xfrm>
              <a:off x="3648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14" name="Rectangle 524"/>
            <p:cNvSpPr>
              <a:spLocks noChangeArrowheads="1"/>
            </p:cNvSpPr>
            <p:nvPr/>
          </p:nvSpPr>
          <p:spPr bwMode="auto">
            <a:xfrm>
              <a:off x="3840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5" name="Rectangle 525"/>
            <p:cNvSpPr>
              <a:spLocks noChangeArrowheads="1"/>
            </p:cNvSpPr>
            <p:nvPr/>
          </p:nvSpPr>
          <p:spPr bwMode="auto">
            <a:xfrm>
              <a:off x="3936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16" name="Rectangle 526"/>
            <p:cNvSpPr>
              <a:spLocks noChangeArrowheads="1"/>
            </p:cNvSpPr>
            <p:nvPr/>
          </p:nvSpPr>
          <p:spPr bwMode="auto">
            <a:xfrm>
              <a:off x="3936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Rectangle 527"/>
            <p:cNvSpPr>
              <a:spLocks noChangeArrowheads="1"/>
            </p:cNvSpPr>
            <p:nvPr/>
          </p:nvSpPr>
          <p:spPr bwMode="auto">
            <a:xfrm>
              <a:off x="3840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18" name="Rectangle 528"/>
            <p:cNvSpPr>
              <a:spLocks noChangeArrowheads="1"/>
            </p:cNvSpPr>
            <p:nvPr/>
          </p:nvSpPr>
          <p:spPr bwMode="auto">
            <a:xfrm>
              <a:off x="3264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Rectangle 529"/>
            <p:cNvSpPr>
              <a:spLocks noChangeArrowheads="1"/>
            </p:cNvSpPr>
            <p:nvPr/>
          </p:nvSpPr>
          <p:spPr bwMode="auto">
            <a:xfrm>
              <a:off x="3360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20" name="Rectangle 530"/>
            <p:cNvSpPr>
              <a:spLocks noChangeArrowheads="1"/>
            </p:cNvSpPr>
            <p:nvPr/>
          </p:nvSpPr>
          <p:spPr bwMode="auto">
            <a:xfrm>
              <a:off x="3360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1" name="Rectangle 531"/>
            <p:cNvSpPr>
              <a:spLocks noChangeArrowheads="1"/>
            </p:cNvSpPr>
            <p:nvPr/>
          </p:nvSpPr>
          <p:spPr bwMode="auto">
            <a:xfrm>
              <a:off x="3264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22" name="Rectangle 532"/>
            <p:cNvSpPr>
              <a:spLocks noChangeArrowheads="1"/>
            </p:cNvSpPr>
            <p:nvPr/>
          </p:nvSpPr>
          <p:spPr bwMode="auto">
            <a:xfrm>
              <a:off x="3456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3" name="Rectangle 533"/>
            <p:cNvSpPr>
              <a:spLocks noChangeArrowheads="1"/>
            </p:cNvSpPr>
            <p:nvPr/>
          </p:nvSpPr>
          <p:spPr bwMode="auto">
            <a:xfrm>
              <a:off x="3552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24" name="Rectangle 534"/>
            <p:cNvSpPr>
              <a:spLocks noChangeArrowheads="1"/>
            </p:cNvSpPr>
            <p:nvPr/>
          </p:nvSpPr>
          <p:spPr bwMode="auto">
            <a:xfrm>
              <a:off x="3552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5" name="Rectangle 535"/>
            <p:cNvSpPr>
              <a:spLocks noChangeArrowheads="1"/>
            </p:cNvSpPr>
            <p:nvPr/>
          </p:nvSpPr>
          <p:spPr bwMode="auto">
            <a:xfrm>
              <a:off x="3456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26" name="Rectangle 536"/>
            <p:cNvSpPr>
              <a:spLocks noChangeArrowheads="1"/>
            </p:cNvSpPr>
            <p:nvPr/>
          </p:nvSpPr>
          <p:spPr bwMode="auto">
            <a:xfrm>
              <a:off x="3648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Rectangle 537"/>
            <p:cNvSpPr>
              <a:spLocks noChangeArrowheads="1"/>
            </p:cNvSpPr>
            <p:nvPr/>
          </p:nvSpPr>
          <p:spPr bwMode="auto">
            <a:xfrm>
              <a:off x="3744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28" name="Rectangle 538"/>
            <p:cNvSpPr>
              <a:spLocks noChangeArrowheads="1"/>
            </p:cNvSpPr>
            <p:nvPr/>
          </p:nvSpPr>
          <p:spPr bwMode="auto">
            <a:xfrm>
              <a:off x="3744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Rectangle 539"/>
            <p:cNvSpPr>
              <a:spLocks noChangeArrowheads="1"/>
            </p:cNvSpPr>
            <p:nvPr/>
          </p:nvSpPr>
          <p:spPr bwMode="auto">
            <a:xfrm>
              <a:off x="3648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30" name="Rectangle 540"/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1" name="Rectangle 541"/>
            <p:cNvSpPr>
              <a:spLocks noChangeArrowheads="1"/>
            </p:cNvSpPr>
            <p:nvPr/>
          </p:nvSpPr>
          <p:spPr bwMode="auto">
            <a:xfrm>
              <a:off x="3936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32" name="Rectangle 542"/>
            <p:cNvSpPr>
              <a:spLocks noChangeArrowheads="1"/>
            </p:cNvSpPr>
            <p:nvPr/>
          </p:nvSpPr>
          <p:spPr bwMode="auto">
            <a:xfrm>
              <a:off x="3936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3" name="Rectangle 543"/>
            <p:cNvSpPr>
              <a:spLocks noChangeArrowheads="1"/>
            </p:cNvSpPr>
            <p:nvPr/>
          </p:nvSpPr>
          <p:spPr bwMode="auto">
            <a:xfrm>
              <a:off x="3840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34" name="Rectangle 544"/>
            <p:cNvSpPr>
              <a:spLocks noChangeArrowheads="1"/>
            </p:cNvSpPr>
            <p:nvPr/>
          </p:nvSpPr>
          <p:spPr bwMode="auto">
            <a:xfrm>
              <a:off x="3264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5" name="Rectangle 545"/>
            <p:cNvSpPr>
              <a:spLocks noChangeArrowheads="1"/>
            </p:cNvSpPr>
            <p:nvPr/>
          </p:nvSpPr>
          <p:spPr bwMode="auto">
            <a:xfrm>
              <a:off x="3360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36" name="Rectangle 546"/>
            <p:cNvSpPr>
              <a:spLocks noChangeArrowheads="1"/>
            </p:cNvSpPr>
            <p:nvPr/>
          </p:nvSpPr>
          <p:spPr bwMode="auto">
            <a:xfrm>
              <a:off x="3360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7" name="Rectangle 547"/>
            <p:cNvSpPr>
              <a:spLocks noChangeArrowheads="1"/>
            </p:cNvSpPr>
            <p:nvPr/>
          </p:nvSpPr>
          <p:spPr bwMode="auto">
            <a:xfrm>
              <a:off x="3264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38" name="Rectangle 548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9" name="Rectangle 549"/>
            <p:cNvSpPr>
              <a:spLocks noChangeArrowheads="1"/>
            </p:cNvSpPr>
            <p:nvPr/>
          </p:nvSpPr>
          <p:spPr bwMode="auto">
            <a:xfrm>
              <a:off x="3552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40" name="Rectangle 550"/>
            <p:cNvSpPr>
              <a:spLocks noChangeArrowheads="1"/>
            </p:cNvSpPr>
            <p:nvPr/>
          </p:nvSpPr>
          <p:spPr bwMode="auto">
            <a:xfrm>
              <a:off x="3552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Rectangle 551"/>
            <p:cNvSpPr>
              <a:spLocks noChangeArrowheads="1"/>
            </p:cNvSpPr>
            <p:nvPr/>
          </p:nvSpPr>
          <p:spPr bwMode="auto">
            <a:xfrm>
              <a:off x="3456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42" name="Rectangle 552"/>
            <p:cNvSpPr>
              <a:spLocks noChangeArrowheads="1"/>
            </p:cNvSpPr>
            <p:nvPr/>
          </p:nvSpPr>
          <p:spPr bwMode="auto">
            <a:xfrm>
              <a:off x="3648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3" name="Rectangle 553"/>
            <p:cNvSpPr>
              <a:spLocks noChangeArrowheads="1"/>
            </p:cNvSpPr>
            <p:nvPr/>
          </p:nvSpPr>
          <p:spPr bwMode="auto">
            <a:xfrm>
              <a:off x="3744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44" name="Rectangle 554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5" name="Rectangle 555"/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46" name="Rectangle 556"/>
            <p:cNvSpPr>
              <a:spLocks noChangeArrowheads="1"/>
            </p:cNvSpPr>
            <p:nvPr/>
          </p:nvSpPr>
          <p:spPr bwMode="auto">
            <a:xfrm>
              <a:off x="3840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7" name="Rectangle 557"/>
            <p:cNvSpPr>
              <a:spLocks noChangeArrowheads="1"/>
            </p:cNvSpPr>
            <p:nvPr/>
          </p:nvSpPr>
          <p:spPr bwMode="auto">
            <a:xfrm>
              <a:off x="3936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648" name="Rectangle 558"/>
            <p:cNvSpPr>
              <a:spLocks noChangeArrowheads="1"/>
            </p:cNvSpPr>
            <p:nvPr/>
          </p:nvSpPr>
          <p:spPr bwMode="auto">
            <a:xfrm>
              <a:off x="3936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9" name="Rectangle 559"/>
            <p:cNvSpPr>
              <a:spLocks noChangeArrowheads="1"/>
            </p:cNvSpPr>
            <p:nvPr/>
          </p:nvSpPr>
          <p:spPr bwMode="auto">
            <a:xfrm>
              <a:off x="3840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3569" name="AutoShape 560"/>
          <p:cNvSpPr>
            <a:spLocks noChangeArrowheads="1"/>
          </p:cNvSpPr>
          <p:nvPr/>
        </p:nvSpPr>
        <p:spPr bwMode="auto">
          <a:xfrm>
            <a:off x="5410200" y="53340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AutoShape 561"/>
          <p:cNvSpPr>
            <a:spLocks noChangeArrowheads="1"/>
          </p:cNvSpPr>
          <p:nvPr/>
        </p:nvSpPr>
        <p:spPr bwMode="auto">
          <a:xfrm>
            <a:off x="5715000" y="54864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AutoShape 562"/>
          <p:cNvSpPr>
            <a:spLocks noChangeArrowheads="1"/>
          </p:cNvSpPr>
          <p:nvPr/>
        </p:nvSpPr>
        <p:spPr bwMode="auto">
          <a:xfrm>
            <a:off x="8001000" y="59436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AutoShape 563"/>
          <p:cNvSpPr>
            <a:spLocks noChangeArrowheads="1"/>
          </p:cNvSpPr>
          <p:nvPr/>
        </p:nvSpPr>
        <p:spPr bwMode="auto">
          <a:xfrm>
            <a:off x="7696200" y="53340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AutoShape 564"/>
          <p:cNvSpPr>
            <a:spLocks noChangeArrowheads="1"/>
          </p:cNvSpPr>
          <p:nvPr/>
        </p:nvSpPr>
        <p:spPr bwMode="auto">
          <a:xfrm>
            <a:off x="6172200" y="56388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AutoShape 565"/>
          <p:cNvSpPr>
            <a:spLocks noChangeArrowheads="1"/>
          </p:cNvSpPr>
          <p:nvPr/>
        </p:nvSpPr>
        <p:spPr bwMode="auto">
          <a:xfrm>
            <a:off x="5867400" y="51816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AutoShape 566"/>
          <p:cNvSpPr>
            <a:spLocks noChangeArrowheads="1"/>
          </p:cNvSpPr>
          <p:nvPr/>
        </p:nvSpPr>
        <p:spPr bwMode="auto">
          <a:xfrm>
            <a:off x="8153400" y="51816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AutoShape 567"/>
          <p:cNvSpPr>
            <a:spLocks noChangeArrowheads="1"/>
          </p:cNvSpPr>
          <p:nvPr/>
        </p:nvSpPr>
        <p:spPr bwMode="auto">
          <a:xfrm>
            <a:off x="7848600" y="56388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AutoShape 568"/>
          <p:cNvSpPr>
            <a:spLocks noChangeArrowheads="1"/>
          </p:cNvSpPr>
          <p:nvPr/>
        </p:nvSpPr>
        <p:spPr bwMode="auto">
          <a:xfrm>
            <a:off x="7239000" y="59436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AutoShape 569"/>
          <p:cNvSpPr>
            <a:spLocks noChangeArrowheads="1"/>
          </p:cNvSpPr>
          <p:nvPr/>
        </p:nvSpPr>
        <p:spPr bwMode="auto">
          <a:xfrm>
            <a:off x="6019800" y="61722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AutoShape 570"/>
          <p:cNvSpPr>
            <a:spLocks noChangeArrowheads="1"/>
          </p:cNvSpPr>
          <p:nvPr/>
        </p:nvSpPr>
        <p:spPr bwMode="auto">
          <a:xfrm>
            <a:off x="5562600" y="59436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AutoShape 571"/>
          <p:cNvSpPr>
            <a:spLocks noChangeArrowheads="1"/>
          </p:cNvSpPr>
          <p:nvPr/>
        </p:nvSpPr>
        <p:spPr bwMode="auto">
          <a:xfrm>
            <a:off x="5105400" y="57912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AutoShape 572"/>
          <p:cNvSpPr>
            <a:spLocks noChangeArrowheads="1"/>
          </p:cNvSpPr>
          <p:nvPr/>
        </p:nvSpPr>
        <p:spPr bwMode="auto">
          <a:xfrm>
            <a:off x="5257800" y="60960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Line 573"/>
          <p:cNvSpPr>
            <a:spLocks noChangeShapeType="1"/>
          </p:cNvSpPr>
          <p:nvPr/>
        </p:nvSpPr>
        <p:spPr bwMode="auto">
          <a:xfrm flipH="1">
            <a:off x="6019800" y="2819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83" name="Line 574"/>
          <p:cNvSpPr>
            <a:spLocks noChangeShapeType="1"/>
          </p:cNvSpPr>
          <p:nvPr/>
        </p:nvSpPr>
        <p:spPr bwMode="auto">
          <a:xfrm>
            <a:off x="6858000" y="2819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84" name="Line 575"/>
          <p:cNvSpPr>
            <a:spLocks noChangeShapeType="1"/>
          </p:cNvSpPr>
          <p:nvPr/>
        </p:nvSpPr>
        <p:spPr bwMode="auto">
          <a:xfrm flipH="1">
            <a:off x="57150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85" name="Line 576"/>
          <p:cNvSpPr>
            <a:spLocks noChangeShapeType="1"/>
          </p:cNvSpPr>
          <p:nvPr/>
        </p:nvSpPr>
        <p:spPr bwMode="auto">
          <a:xfrm flipH="1">
            <a:off x="78486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Representation 2</a:t>
            </a:r>
            <a:endParaRPr lang="en-US"/>
          </a:p>
        </p:txBody>
      </p:sp>
      <p:sp>
        <p:nvSpPr>
          <p:cNvPr id="357" name="Content Placeholder 35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724400" cy="4873752"/>
          </a:xfrm>
        </p:spPr>
        <p:txBody>
          <a:bodyPr/>
          <a:lstStyle/>
          <a:p>
            <a:r>
              <a:rPr lang="en-US" dirty="0" smtClean="0"/>
              <a:t>State: any placement of </a:t>
            </a:r>
            <a:r>
              <a:rPr lang="en-US" i="1" dirty="0" smtClean="0"/>
              <a:t>non-conflicting</a:t>
            </a:r>
            <a:r>
              <a:rPr lang="en-US" dirty="0" smtClean="0"/>
              <a:t> 0-8 queens in columns starting from left</a:t>
            </a:r>
          </a:p>
          <a:p>
            <a:r>
              <a:rPr lang="en-US" dirty="0" smtClean="0"/>
              <a:t>Initial state: 0 queens</a:t>
            </a:r>
          </a:p>
          <a:p>
            <a:r>
              <a:rPr lang="en-US" dirty="0" smtClean="0"/>
              <a:t>Successor function:</a:t>
            </a:r>
          </a:p>
          <a:p>
            <a:pPr lvl="1"/>
            <a:r>
              <a:rPr lang="en-US" dirty="0" smtClean="0"/>
              <a:t>A queen placed in leftmost empty column such that it causes no conflicts</a:t>
            </a:r>
          </a:p>
          <a:p>
            <a:r>
              <a:rPr lang="en-US" dirty="0" smtClean="0"/>
              <a:t>Goal test:</a:t>
            </a:r>
          </a:p>
          <a:p>
            <a:pPr lvl="1"/>
            <a:r>
              <a:rPr lang="en-US" sz="2000" dirty="0" smtClean="0"/>
              <a:t>Any state with 8 queens</a:t>
            </a:r>
          </a:p>
          <a:p>
            <a:r>
              <a:rPr lang="en-US" dirty="0" smtClean="0"/>
              <a:t># of states = 2057</a:t>
            </a:r>
            <a:endParaRPr lang="en-US" baseline="30000" dirty="0" smtClean="0"/>
          </a:p>
          <a:p>
            <a:endParaRPr lang="en-US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6BC5DE-85D3-4EC2-B57B-9FB01F719952}" type="slidenum">
              <a:rPr lang="en-US" smtClean="0"/>
              <a:pPr/>
              <a:t>14</a:t>
            </a:fld>
            <a:endParaRPr lang="en-US" smtClean="0"/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6248400" y="1600200"/>
            <a:ext cx="1219200" cy="1219200"/>
            <a:chOff x="3264" y="1008"/>
            <a:chExt cx="768" cy="768"/>
          </a:xfrm>
        </p:grpSpPr>
        <p:sp>
          <p:nvSpPr>
            <p:cNvPr id="24864" name="Rectangle 6"/>
            <p:cNvSpPr>
              <a:spLocks noChangeArrowheads="1"/>
            </p:cNvSpPr>
            <p:nvPr/>
          </p:nvSpPr>
          <p:spPr bwMode="auto">
            <a:xfrm>
              <a:off x="3264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5" name="Rectangle 7"/>
            <p:cNvSpPr>
              <a:spLocks noChangeArrowheads="1"/>
            </p:cNvSpPr>
            <p:nvPr/>
          </p:nvSpPr>
          <p:spPr bwMode="auto">
            <a:xfrm>
              <a:off x="3360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66" name="Rectangle 8"/>
            <p:cNvSpPr>
              <a:spLocks noChangeArrowheads="1"/>
            </p:cNvSpPr>
            <p:nvPr/>
          </p:nvSpPr>
          <p:spPr bwMode="auto">
            <a:xfrm>
              <a:off x="3360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7" name="Rectangle 9"/>
            <p:cNvSpPr>
              <a:spLocks noChangeArrowheads="1"/>
            </p:cNvSpPr>
            <p:nvPr/>
          </p:nvSpPr>
          <p:spPr bwMode="auto">
            <a:xfrm>
              <a:off x="3264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68" name="Rectangle 10"/>
            <p:cNvSpPr>
              <a:spLocks noChangeArrowheads="1"/>
            </p:cNvSpPr>
            <p:nvPr/>
          </p:nvSpPr>
          <p:spPr bwMode="auto">
            <a:xfrm>
              <a:off x="3456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9" name="Rectangle 11"/>
            <p:cNvSpPr>
              <a:spLocks noChangeArrowheads="1"/>
            </p:cNvSpPr>
            <p:nvPr/>
          </p:nvSpPr>
          <p:spPr bwMode="auto">
            <a:xfrm>
              <a:off x="3552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70" name="Rectangle 12"/>
            <p:cNvSpPr>
              <a:spLocks noChangeArrowheads="1"/>
            </p:cNvSpPr>
            <p:nvPr/>
          </p:nvSpPr>
          <p:spPr bwMode="auto">
            <a:xfrm>
              <a:off x="3552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1" name="Rectangle 13"/>
            <p:cNvSpPr>
              <a:spLocks noChangeArrowheads="1"/>
            </p:cNvSpPr>
            <p:nvPr/>
          </p:nvSpPr>
          <p:spPr bwMode="auto">
            <a:xfrm>
              <a:off x="3456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72" name="Rectangle 14"/>
            <p:cNvSpPr>
              <a:spLocks noChangeArrowheads="1"/>
            </p:cNvSpPr>
            <p:nvPr/>
          </p:nvSpPr>
          <p:spPr bwMode="auto">
            <a:xfrm>
              <a:off x="3648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3" name="Rectangle 15"/>
            <p:cNvSpPr>
              <a:spLocks noChangeArrowheads="1"/>
            </p:cNvSpPr>
            <p:nvPr/>
          </p:nvSpPr>
          <p:spPr bwMode="auto">
            <a:xfrm>
              <a:off x="3744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74" name="Rectangle 16"/>
            <p:cNvSpPr>
              <a:spLocks noChangeArrowheads="1"/>
            </p:cNvSpPr>
            <p:nvPr/>
          </p:nvSpPr>
          <p:spPr bwMode="auto">
            <a:xfrm>
              <a:off x="3744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5" name="Rectangle 17"/>
            <p:cNvSpPr>
              <a:spLocks noChangeArrowheads="1"/>
            </p:cNvSpPr>
            <p:nvPr/>
          </p:nvSpPr>
          <p:spPr bwMode="auto">
            <a:xfrm>
              <a:off x="3648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76" name="Rectangle 18"/>
            <p:cNvSpPr>
              <a:spLocks noChangeArrowheads="1"/>
            </p:cNvSpPr>
            <p:nvPr/>
          </p:nvSpPr>
          <p:spPr bwMode="auto">
            <a:xfrm>
              <a:off x="3840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7" name="Rectangle 19"/>
            <p:cNvSpPr>
              <a:spLocks noChangeArrowheads="1"/>
            </p:cNvSpPr>
            <p:nvPr/>
          </p:nvSpPr>
          <p:spPr bwMode="auto">
            <a:xfrm>
              <a:off x="3936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78" name="Rectangle 20"/>
            <p:cNvSpPr>
              <a:spLocks noChangeArrowheads="1"/>
            </p:cNvSpPr>
            <p:nvPr/>
          </p:nvSpPr>
          <p:spPr bwMode="auto">
            <a:xfrm>
              <a:off x="3936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9" name="Rectangle 21"/>
            <p:cNvSpPr>
              <a:spLocks noChangeArrowheads="1"/>
            </p:cNvSpPr>
            <p:nvPr/>
          </p:nvSpPr>
          <p:spPr bwMode="auto">
            <a:xfrm>
              <a:off x="3840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80" name="Rectangle 22"/>
            <p:cNvSpPr>
              <a:spLocks noChangeArrowheads="1"/>
            </p:cNvSpPr>
            <p:nvPr/>
          </p:nvSpPr>
          <p:spPr bwMode="auto">
            <a:xfrm>
              <a:off x="3264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1" name="Rectangle 23"/>
            <p:cNvSpPr>
              <a:spLocks noChangeArrowheads="1"/>
            </p:cNvSpPr>
            <p:nvPr/>
          </p:nvSpPr>
          <p:spPr bwMode="auto">
            <a:xfrm>
              <a:off x="3360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82" name="Rectangle 24"/>
            <p:cNvSpPr>
              <a:spLocks noChangeArrowheads="1"/>
            </p:cNvSpPr>
            <p:nvPr/>
          </p:nvSpPr>
          <p:spPr bwMode="auto">
            <a:xfrm>
              <a:off x="3360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3" name="Rectangle 25"/>
            <p:cNvSpPr>
              <a:spLocks noChangeArrowheads="1"/>
            </p:cNvSpPr>
            <p:nvPr/>
          </p:nvSpPr>
          <p:spPr bwMode="auto">
            <a:xfrm>
              <a:off x="3264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84" name="Rectangle 26"/>
            <p:cNvSpPr>
              <a:spLocks noChangeArrowheads="1"/>
            </p:cNvSpPr>
            <p:nvPr/>
          </p:nvSpPr>
          <p:spPr bwMode="auto">
            <a:xfrm>
              <a:off x="3456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" name="Rectangle 27"/>
            <p:cNvSpPr>
              <a:spLocks noChangeArrowheads="1"/>
            </p:cNvSpPr>
            <p:nvPr/>
          </p:nvSpPr>
          <p:spPr bwMode="auto">
            <a:xfrm>
              <a:off x="3552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86" name="Rectangle 28"/>
            <p:cNvSpPr>
              <a:spLocks noChangeArrowheads="1"/>
            </p:cNvSpPr>
            <p:nvPr/>
          </p:nvSpPr>
          <p:spPr bwMode="auto">
            <a:xfrm>
              <a:off x="3552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7" name="Rectangle 29"/>
            <p:cNvSpPr>
              <a:spLocks noChangeArrowheads="1"/>
            </p:cNvSpPr>
            <p:nvPr/>
          </p:nvSpPr>
          <p:spPr bwMode="auto">
            <a:xfrm>
              <a:off x="3456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88" name="Rectangle 30"/>
            <p:cNvSpPr>
              <a:spLocks noChangeArrowheads="1"/>
            </p:cNvSpPr>
            <p:nvPr/>
          </p:nvSpPr>
          <p:spPr bwMode="auto">
            <a:xfrm>
              <a:off x="3648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9" name="Rectangle 31"/>
            <p:cNvSpPr>
              <a:spLocks noChangeArrowheads="1"/>
            </p:cNvSpPr>
            <p:nvPr/>
          </p:nvSpPr>
          <p:spPr bwMode="auto">
            <a:xfrm>
              <a:off x="3744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90" name="Rectangle 32"/>
            <p:cNvSpPr>
              <a:spLocks noChangeArrowheads="1"/>
            </p:cNvSpPr>
            <p:nvPr/>
          </p:nvSpPr>
          <p:spPr bwMode="auto">
            <a:xfrm>
              <a:off x="3744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1" name="Rectangle 33"/>
            <p:cNvSpPr>
              <a:spLocks noChangeArrowheads="1"/>
            </p:cNvSpPr>
            <p:nvPr/>
          </p:nvSpPr>
          <p:spPr bwMode="auto">
            <a:xfrm>
              <a:off x="3648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92" name="Rectangle 34"/>
            <p:cNvSpPr>
              <a:spLocks noChangeArrowheads="1"/>
            </p:cNvSpPr>
            <p:nvPr/>
          </p:nvSpPr>
          <p:spPr bwMode="auto">
            <a:xfrm>
              <a:off x="3840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3" name="Rectangle 35"/>
            <p:cNvSpPr>
              <a:spLocks noChangeArrowheads="1"/>
            </p:cNvSpPr>
            <p:nvPr/>
          </p:nvSpPr>
          <p:spPr bwMode="auto">
            <a:xfrm>
              <a:off x="3936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94" name="Rectangle 36"/>
            <p:cNvSpPr>
              <a:spLocks noChangeArrowheads="1"/>
            </p:cNvSpPr>
            <p:nvPr/>
          </p:nvSpPr>
          <p:spPr bwMode="auto">
            <a:xfrm>
              <a:off x="3936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5" name="Rectangle 37"/>
            <p:cNvSpPr>
              <a:spLocks noChangeArrowheads="1"/>
            </p:cNvSpPr>
            <p:nvPr/>
          </p:nvSpPr>
          <p:spPr bwMode="auto">
            <a:xfrm>
              <a:off x="3840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96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7" name="Rectangle 39"/>
            <p:cNvSpPr>
              <a:spLocks noChangeArrowheads="1"/>
            </p:cNvSpPr>
            <p:nvPr/>
          </p:nvSpPr>
          <p:spPr bwMode="auto">
            <a:xfrm>
              <a:off x="3360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98" name="Rectangle 40"/>
            <p:cNvSpPr>
              <a:spLocks noChangeArrowheads="1"/>
            </p:cNvSpPr>
            <p:nvPr/>
          </p:nvSpPr>
          <p:spPr bwMode="auto">
            <a:xfrm>
              <a:off x="3360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9" name="Rectangle 41"/>
            <p:cNvSpPr>
              <a:spLocks noChangeArrowheads="1"/>
            </p:cNvSpPr>
            <p:nvPr/>
          </p:nvSpPr>
          <p:spPr bwMode="auto">
            <a:xfrm>
              <a:off x="3264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900" name="Rectangle 42"/>
            <p:cNvSpPr>
              <a:spLocks noChangeArrowheads="1"/>
            </p:cNvSpPr>
            <p:nvPr/>
          </p:nvSpPr>
          <p:spPr bwMode="auto">
            <a:xfrm>
              <a:off x="3456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1" name="Rectangle 43"/>
            <p:cNvSpPr>
              <a:spLocks noChangeArrowheads="1"/>
            </p:cNvSpPr>
            <p:nvPr/>
          </p:nvSpPr>
          <p:spPr bwMode="auto">
            <a:xfrm>
              <a:off x="3552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902" name="Rectangle 44"/>
            <p:cNvSpPr>
              <a:spLocks noChangeArrowheads="1"/>
            </p:cNvSpPr>
            <p:nvPr/>
          </p:nvSpPr>
          <p:spPr bwMode="auto">
            <a:xfrm>
              <a:off x="3552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3" name="Rectangle 45"/>
            <p:cNvSpPr>
              <a:spLocks noChangeArrowheads="1"/>
            </p:cNvSpPr>
            <p:nvPr/>
          </p:nvSpPr>
          <p:spPr bwMode="auto">
            <a:xfrm>
              <a:off x="3456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904" name="Rectangle 46"/>
            <p:cNvSpPr>
              <a:spLocks noChangeArrowheads="1"/>
            </p:cNvSpPr>
            <p:nvPr/>
          </p:nvSpPr>
          <p:spPr bwMode="auto">
            <a:xfrm>
              <a:off x="3648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5" name="Rectangle 47"/>
            <p:cNvSpPr>
              <a:spLocks noChangeArrowheads="1"/>
            </p:cNvSpPr>
            <p:nvPr/>
          </p:nvSpPr>
          <p:spPr bwMode="auto">
            <a:xfrm>
              <a:off x="3744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906" name="Rectangle 48"/>
            <p:cNvSpPr>
              <a:spLocks noChangeArrowheads="1"/>
            </p:cNvSpPr>
            <p:nvPr/>
          </p:nvSpPr>
          <p:spPr bwMode="auto">
            <a:xfrm>
              <a:off x="3744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7" name="Rectangle 49"/>
            <p:cNvSpPr>
              <a:spLocks noChangeArrowheads="1"/>
            </p:cNvSpPr>
            <p:nvPr/>
          </p:nvSpPr>
          <p:spPr bwMode="auto">
            <a:xfrm>
              <a:off x="3648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908" name="Rectangle 50"/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9" name="Rectangle 51"/>
            <p:cNvSpPr>
              <a:spLocks noChangeArrowheads="1"/>
            </p:cNvSpPr>
            <p:nvPr/>
          </p:nvSpPr>
          <p:spPr bwMode="auto">
            <a:xfrm>
              <a:off x="3936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910" name="Rectangle 52"/>
            <p:cNvSpPr>
              <a:spLocks noChangeArrowheads="1"/>
            </p:cNvSpPr>
            <p:nvPr/>
          </p:nvSpPr>
          <p:spPr bwMode="auto">
            <a:xfrm>
              <a:off x="3936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1" name="Rectangle 53"/>
            <p:cNvSpPr>
              <a:spLocks noChangeArrowheads="1"/>
            </p:cNvSpPr>
            <p:nvPr/>
          </p:nvSpPr>
          <p:spPr bwMode="auto">
            <a:xfrm>
              <a:off x="3840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912" name="Rectangle 54"/>
            <p:cNvSpPr>
              <a:spLocks noChangeArrowheads="1"/>
            </p:cNvSpPr>
            <p:nvPr/>
          </p:nvSpPr>
          <p:spPr bwMode="auto">
            <a:xfrm>
              <a:off x="3264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3" name="Rectangle 55"/>
            <p:cNvSpPr>
              <a:spLocks noChangeArrowheads="1"/>
            </p:cNvSpPr>
            <p:nvPr/>
          </p:nvSpPr>
          <p:spPr bwMode="auto">
            <a:xfrm>
              <a:off x="3360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914" name="Rectangle 56"/>
            <p:cNvSpPr>
              <a:spLocks noChangeArrowheads="1"/>
            </p:cNvSpPr>
            <p:nvPr/>
          </p:nvSpPr>
          <p:spPr bwMode="auto">
            <a:xfrm>
              <a:off x="3360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5" name="Rectangle 57"/>
            <p:cNvSpPr>
              <a:spLocks noChangeArrowheads="1"/>
            </p:cNvSpPr>
            <p:nvPr/>
          </p:nvSpPr>
          <p:spPr bwMode="auto">
            <a:xfrm>
              <a:off x="3264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916" name="Rectangle 58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7" name="Rectangle 59"/>
            <p:cNvSpPr>
              <a:spLocks noChangeArrowheads="1"/>
            </p:cNvSpPr>
            <p:nvPr/>
          </p:nvSpPr>
          <p:spPr bwMode="auto">
            <a:xfrm>
              <a:off x="3552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918" name="Rectangle 60"/>
            <p:cNvSpPr>
              <a:spLocks noChangeArrowheads="1"/>
            </p:cNvSpPr>
            <p:nvPr/>
          </p:nvSpPr>
          <p:spPr bwMode="auto">
            <a:xfrm>
              <a:off x="3552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9" name="Rectangle 61"/>
            <p:cNvSpPr>
              <a:spLocks noChangeArrowheads="1"/>
            </p:cNvSpPr>
            <p:nvPr/>
          </p:nvSpPr>
          <p:spPr bwMode="auto">
            <a:xfrm>
              <a:off x="3456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920" name="Rectangle 62"/>
            <p:cNvSpPr>
              <a:spLocks noChangeArrowheads="1"/>
            </p:cNvSpPr>
            <p:nvPr/>
          </p:nvSpPr>
          <p:spPr bwMode="auto">
            <a:xfrm>
              <a:off x="3648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21" name="Rectangle 63"/>
            <p:cNvSpPr>
              <a:spLocks noChangeArrowheads="1"/>
            </p:cNvSpPr>
            <p:nvPr/>
          </p:nvSpPr>
          <p:spPr bwMode="auto">
            <a:xfrm>
              <a:off x="3744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922" name="Rectangle 64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23" name="Rectangle 65"/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924" name="Rectangle 66"/>
            <p:cNvSpPr>
              <a:spLocks noChangeArrowheads="1"/>
            </p:cNvSpPr>
            <p:nvPr/>
          </p:nvSpPr>
          <p:spPr bwMode="auto">
            <a:xfrm>
              <a:off x="3840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25" name="Rectangle 67"/>
            <p:cNvSpPr>
              <a:spLocks noChangeArrowheads="1"/>
            </p:cNvSpPr>
            <p:nvPr/>
          </p:nvSpPr>
          <p:spPr bwMode="auto">
            <a:xfrm>
              <a:off x="3936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926" name="Rectangle 68"/>
            <p:cNvSpPr>
              <a:spLocks noChangeArrowheads="1"/>
            </p:cNvSpPr>
            <p:nvPr/>
          </p:nvSpPr>
          <p:spPr bwMode="auto">
            <a:xfrm>
              <a:off x="3936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27" name="Rectangle 69"/>
            <p:cNvSpPr>
              <a:spLocks noChangeArrowheads="1"/>
            </p:cNvSpPr>
            <p:nvPr/>
          </p:nvSpPr>
          <p:spPr bwMode="auto">
            <a:xfrm>
              <a:off x="3840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4582" name="AutoShape 70"/>
          <p:cNvSpPr>
            <a:spLocks noChangeArrowheads="1"/>
          </p:cNvSpPr>
          <p:nvPr/>
        </p:nvSpPr>
        <p:spPr bwMode="auto">
          <a:xfrm>
            <a:off x="6248400" y="22098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3" name="Group 71"/>
          <p:cNvGrpSpPr>
            <a:grpSpLocks/>
          </p:cNvGrpSpPr>
          <p:nvPr/>
        </p:nvGrpSpPr>
        <p:grpSpPr bwMode="auto">
          <a:xfrm>
            <a:off x="5105400" y="3200400"/>
            <a:ext cx="1219200" cy="1219200"/>
            <a:chOff x="3264" y="1008"/>
            <a:chExt cx="768" cy="768"/>
          </a:xfrm>
        </p:grpSpPr>
        <p:sp>
          <p:nvSpPr>
            <p:cNvPr id="24800" name="Rectangle 72"/>
            <p:cNvSpPr>
              <a:spLocks noChangeArrowheads="1"/>
            </p:cNvSpPr>
            <p:nvPr/>
          </p:nvSpPr>
          <p:spPr bwMode="auto">
            <a:xfrm>
              <a:off x="3264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01" name="Rectangle 73"/>
            <p:cNvSpPr>
              <a:spLocks noChangeArrowheads="1"/>
            </p:cNvSpPr>
            <p:nvPr/>
          </p:nvSpPr>
          <p:spPr bwMode="auto">
            <a:xfrm>
              <a:off x="3360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02" name="Rectangle 74"/>
            <p:cNvSpPr>
              <a:spLocks noChangeArrowheads="1"/>
            </p:cNvSpPr>
            <p:nvPr/>
          </p:nvSpPr>
          <p:spPr bwMode="auto">
            <a:xfrm>
              <a:off x="3360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03" name="Rectangle 75"/>
            <p:cNvSpPr>
              <a:spLocks noChangeArrowheads="1"/>
            </p:cNvSpPr>
            <p:nvPr/>
          </p:nvSpPr>
          <p:spPr bwMode="auto">
            <a:xfrm>
              <a:off x="3264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04" name="Rectangle 76"/>
            <p:cNvSpPr>
              <a:spLocks noChangeArrowheads="1"/>
            </p:cNvSpPr>
            <p:nvPr/>
          </p:nvSpPr>
          <p:spPr bwMode="auto">
            <a:xfrm>
              <a:off x="3456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05" name="Rectangle 77"/>
            <p:cNvSpPr>
              <a:spLocks noChangeArrowheads="1"/>
            </p:cNvSpPr>
            <p:nvPr/>
          </p:nvSpPr>
          <p:spPr bwMode="auto">
            <a:xfrm>
              <a:off x="3552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06" name="Rectangle 78"/>
            <p:cNvSpPr>
              <a:spLocks noChangeArrowheads="1"/>
            </p:cNvSpPr>
            <p:nvPr/>
          </p:nvSpPr>
          <p:spPr bwMode="auto">
            <a:xfrm>
              <a:off x="3552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07" name="Rectangle 79"/>
            <p:cNvSpPr>
              <a:spLocks noChangeArrowheads="1"/>
            </p:cNvSpPr>
            <p:nvPr/>
          </p:nvSpPr>
          <p:spPr bwMode="auto">
            <a:xfrm>
              <a:off x="3456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08" name="Rectangle 80"/>
            <p:cNvSpPr>
              <a:spLocks noChangeArrowheads="1"/>
            </p:cNvSpPr>
            <p:nvPr/>
          </p:nvSpPr>
          <p:spPr bwMode="auto">
            <a:xfrm>
              <a:off x="3648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09" name="Rectangle 81"/>
            <p:cNvSpPr>
              <a:spLocks noChangeArrowheads="1"/>
            </p:cNvSpPr>
            <p:nvPr/>
          </p:nvSpPr>
          <p:spPr bwMode="auto">
            <a:xfrm>
              <a:off x="3744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10" name="Rectangle 82"/>
            <p:cNvSpPr>
              <a:spLocks noChangeArrowheads="1"/>
            </p:cNvSpPr>
            <p:nvPr/>
          </p:nvSpPr>
          <p:spPr bwMode="auto">
            <a:xfrm>
              <a:off x="3744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1" name="Rectangle 83"/>
            <p:cNvSpPr>
              <a:spLocks noChangeArrowheads="1"/>
            </p:cNvSpPr>
            <p:nvPr/>
          </p:nvSpPr>
          <p:spPr bwMode="auto">
            <a:xfrm>
              <a:off x="3648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12" name="Rectangle 84"/>
            <p:cNvSpPr>
              <a:spLocks noChangeArrowheads="1"/>
            </p:cNvSpPr>
            <p:nvPr/>
          </p:nvSpPr>
          <p:spPr bwMode="auto">
            <a:xfrm>
              <a:off x="3840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3" name="Rectangle 85"/>
            <p:cNvSpPr>
              <a:spLocks noChangeArrowheads="1"/>
            </p:cNvSpPr>
            <p:nvPr/>
          </p:nvSpPr>
          <p:spPr bwMode="auto">
            <a:xfrm>
              <a:off x="3936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14" name="Rectangle 86"/>
            <p:cNvSpPr>
              <a:spLocks noChangeArrowheads="1"/>
            </p:cNvSpPr>
            <p:nvPr/>
          </p:nvSpPr>
          <p:spPr bwMode="auto">
            <a:xfrm>
              <a:off x="3936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5" name="Rectangle 87"/>
            <p:cNvSpPr>
              <a:spLocks noChangeArrowheads="1"/>
            </p:cNvSpPr>
            <p:nvPr/>
          </p:nvSpPr>
          <p:spPr bwMode="auto">
            <a:xfrm>
              <a:off x="3840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16" name="Rectangle 88"/>
            <p:cNvSpPr>
              <a:spLocks noChangeArrowheads="1"/>
            </p:cNvSpPr>
            <p:nvPr/>
          </p:nvSpPr>
          <p:spPr bwMode="auto">
            <a:xfrm>
              <a:off x="3264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7" name="Rectangle 89"/>
            <p:cNvSpPr>
              <a:spLocks noChangeArrowheads="1"/>
            </p:cNvSpPr>
            <p:nvPr/>
          </p:nvSpPr>
          <p:spPr bwMode="auto">
            <a:xfrm>
              <a:off x="3360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18" name="Rectangle 90"/>
            <p:cNvSpPr>
              <a:spLocks noChangeArrowheads="1"/>
            </p:cNvSpPr>
            <p:nvPr/>
          </p:nvSpPr>
          <p:spPr bwMode="auto">
            <a:xfrm>
              <a:off x="3360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9" name="Rectangle 91"/>
            <p:cNvSpPr>
              <a:spLocks noChangeArrowheads="1"/>
            </p:cNvSpPr>
            <p:nvPr/>
          </p:nvSpPr>
          <p:spPr bwMode="auto">
            <a:xfrm>
              <a:off x="3264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20" name="Rectangle 92"/>
            <p:cNvSpPr>
              <a:spLocks noChangeArrowheads="1"/>
            </p:cNvSpPr>
            <p:nvPr/>
          </p:nvSpPr>
          <p:spPr bwMode="auto">
            <a:xfrm>
              <a:off x="3456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1" name="Rectangle 93"/>
            <p:cNvSpPr>
              <a:spLocks noChangeArrowheads="1"/>
            </p:cNvSpPr>
            <p:nvPr/>
          </p:nvSpPr>
          <p:spPr bwMode="auto">
            <a:xfrm>
              <a:off x="3552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22" name="Rectangle 94"/>
            <p:cNvSpPr>
              <a:spLocks noChangeArrowheads="1"/>
            </p:cNvSpPr>
            <p:nvPr/>
          </p:nvSpPr>
          <p:spPr bwMode="auto">
            <a:xfrm>
              <a:off x="3552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3" name="Rectangle 95"/>
            <p:cNvSpPr>
              <a:spLocks noChangeArrowheads="1"/>
            </p:cNvSpPr>
            <p:nvPr/>
          </p:nvSpPr>
          <p:spPr bwMode="auto">
            <a:xfrm>
              <a:off x="3456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24" name="Rectangle 96"/>
            <p:cNvSpPr>
              <a:spLocks noChangeArrowheads="1"/>
            </p:cNvSpPr>
            <p:nvPr/>
          </p:nvSpPr>
          <p:spPr bwMode="auto">
            <a:xfrm>
              <a:off x="3648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5" name="Rectangle 97"/>
            <p:cNvSpPr>
              <a:spLocks noChangeArrowheads="1"/>
            </p:cNvSpPr>
            <p:nvPr/>
          </p:nvSpPr>
          <p:spPr bwMode="auto">
            <a:xfrm>
              <a:off x="3744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26" name="Rectangle 98"/>
            <p:cNvSpPr>
              <a:spLocks noChangeArrowheads="1"/>
            </p:cNvSpPr>
            <p:nvPr/>
          </p:nvSpPr>
          <p:spPr bwMode="auto">
            <a:xfrm>
              <a:off x="3744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7" name="Rectangle 99"/>
            <p:cNvSpPr>
              <a:spLocks noChangeArrowheads="1"/>
            </p:cNvSpPr>
            <p:nvPr/>
          </p:nvSpPr>
          <p:spPr bwMode="auto">
            <a:xfrm>
              <a:off x="3648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28" name="Rectangle 100"/>
            <p:cNvSpPr>
              <a:spLocks noChangeArrowheads="1"/>
            </p:cNvSpPr>
            <p:nvPr/>
          </p:nvSpPr>
          <p:spPr bwMode="auto">
            <a:xfrm>
              <a:off x="3840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9" name="Rectangle 101"/>
            <p:cNvSpPr>
              <a:spLocks noChangeArrowheads="1"/>
            </p:cNvSpPr>
            <p:nvPr/>
          </p:nvSpPr>
          <p:spPr bwMode="auto">
            <a:xfrm>
              <a:off x="3936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30" name="Rectangle 102"/>
            <p:cNvSpPr>
              <a:spLocks noChangeArrowheads="1"/>
            </p:cNvSpPr>
            <p:nvPr/>
          </p:nvSpPr>
          <p:spPr bwMode="auto">
            <a:xfrm>
              <a:off x="3936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1" name="Rectangle 103"/>
            <p:cNvSpPr>
              <a:spLocks noChangeArrowheads="1"/>
            </p:cNvSpPr>
            <p:nvPr/>
          </p:nvSpPr>
          <p:spPr bwMode="auto">
            <a:xfrm>
              <a:off x="3840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32" name="Rectangle 104"/>
            <p:cNvSpPr>
              <a:spLocks noChangeArrowheads="1"/>
            </p:cNvSpPr>
            <p:nvPr/>
          </p:nvSpPr>
          <p:spPr bwMode="auto">
            <a:xfrm>
              <a:off x="3264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3" name="Rectangle 105"/>
            <p:cNvSpPr>
              <a:spLocks noChangeArrowheads="1"/>
            </p:cNvSpPr>
            <p:nvPr/>
          </p:nvSpPr>
          <p:spPr bwMode="auto">
            <a:xfrm>
              <a:off x="3360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34" name="Rectangle 106"/>
            <p:cNvSpPr>
              <a:spLocks noChangeArrowheads="1"/>
            </p:cNvSpPr>
            <p:nvPr/>
          </p:nvSpPr>
          <p:spPr bwMode="auto">
            <a:xfrm>
              <a:off x="3360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5" name="Rectangle 107"/>
            <p:cNvSpPr>
              <a:spLocks noChangeArrowheads="1"/>
            </p:cNvSpPr>
            <p:nvPr/>
          </p:nvSpPr>
          <p:spPr bwMode="auto">
            <a:xfrm>
              <a:off x="3264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36" name="Rectangle 108"/>
            <p:cNvSpPr>
              <a:spLocks noChangeArrowheads="1"/>
            </p:cNvSpPr>
            <p:nvPr/>
          </p:nvSpPr>
          <p:spPr bwMode="auto">
            <a:xfrm>
              <a:off x="3456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7" name="Rectangle 109"/>
            <p:cNvSpPr>
              <a:spLocks noChangeArrowheads="1"/>
            </p:cNvSpPr>
            <p:nvPr/>
          </p:nvSpPr>
          <p:spPr bwMode="auto">
            <a:xfrm>
              <a:off x="3552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38" name="Rectangle 110"/>
            <p:cNvSpPr>
              <a:spLocks noChangeArrowheads="1"/>
            </p:cNvSpPr>
            <p:nvPr/>
          </p:nvSpPr>
          <p:spPr bwMode="auto">
            <a:xfrm>
              <a:off x="3552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9" name="Rectangle 111"/>
            <p:cNvSpPr>
              <a:spLocks noChangeArrowheads="1"/>
            </p:cNvSpPr>
            <p:nvPr/>
          </p:nvSpPr>
          <p:spPr bwMode="auto">
            <a:xfrm>
              <a:off x="3456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40" name="Rectangle 112"/>
            <p:cNvSpPr>
              <a:spLocks noChangeArrowheads="1"/>
            </p:cNvSpPr>
            <p:nvPr/>
          </p:nvSpPr>
          <p:spPr bwMode="auto">
            <a:xfrm>
              <a:off x="3648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1" name="Rectangle 113"/>
            <p:cNvSpPr>
              <a:spLocks noChangeArrowheads="1"/>
            </p:cNvSpPr>
            <p:nvPr/>
          </p:nvSpPr>
          <p:spPr bwMode="auto">
            <a:xfrm>
              <a:off x="3744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42" name="Rectangle 114"/>
            <p:cNvSpPr>
              <a:spLocks noChangeArrowheads="1"/>
            </p:cNvSpPr>
            <p:nvPr/>
          </p:nvSpPr>
          <p:spPr bwMode="auto">
            <a:xfrm>
              <a:off x="3744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3" name="Rectangle 115"/>
            <p:cNvSpPr>
              <a:spLocks noChangeArrowheads="1"/>
            </p:cNvSpPr>
            <p:nvPr/>
          </p:nvSpPr>
          <p:spPr bwMode="auto">
            <a:xfrm>
              <a:off x="3648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44" name="Rectangle 116"/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5" name="Rectangle 117"/>
            <p:cNvSpPr>
              <a:spLocks noChangeArrowheads="1"/>
            </p:cNvSpPr>
            <p:nvPr/>
          </p:nvSpPr>
          <p:spPr bwMode="auto">
            <a:xfrm>
              <a:off x="3936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46" name="Rectangle 118"/>
            <p:cNvSpPr>
              <a:spLocks noChangeArrowheads="1"/>
            </p:cNvSpPr>
            <p:nvPr/>
          </p:nvSpPr>
          <p:spPr bwMode="auto">
            <a:xfrm>
              <a:off x="3936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7" name="Rectangle 119"/>
            <p:cNvSpPr>
              <a:spLocks noChangeArrowheads="1"/>
            </p:cNvSpPr>
            <p:nvPr/>
          </p:nvSpPr>
          <p:spPr bwMode="auto">
            <a:xfrm>
              <a:off x="3840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48" name="Rectangle 120"/>
            <p:cNvSpPr>
              <a:spLocks noChangeArrowheads="1"/>
            </p:cNvSpPr>
            <p:nvPr/>
          </p:nvSpPr>
          <p:spPr bwMode="auto">
            <a:xfrm>
              <a:off x="3264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9" name="Rectangle 121"/>
            <p:cNvSpPr>
              <a:spLocks noChangeArrowheads="1"/>
            </p:cNvSpPr>
            <p:nvPr/>
          </p:nvSpPr>
          <p:spPr bwMode="auto">
            <a:xfrm>
              <a:off x="3360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50" name="Rectangle 122"/>
            <p:cNvSpPr>
              <a:spLocks noChangeArrowheads="1"/>
            </p:cNvSpPr>
            <p:nvPr/>
          </p:nvSpPr>
          <p:spPr bwMode="auto">
            <a:xfrm>
              <a:off x="3360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1" name="Rectangle 123"/>
            <p:cNvSpPr>
              <a:spLocks noChangeArrowheads="1"/>
            </p:cNvSpPr>
            <p:nvPr/>
          </p:nvSpPr>
          <p:spPr bwMode="auto">
            <a:xfrm>
              <a:off x="3264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52" name="Rectangle 124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3" name="Rectangle 125"/>
            <p:cNvSpPr>
              <a:spLocks noChangeArrowheads="1"/>
            </p:cNvSpPr>
            <p:nvPr/>
          </p:nvSpPr>
          <p:spPr bwMode="auto">
            <a:xfrm>
              <a:off x="3552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54" name="Rectangle 126"/>
            <p:cNvSpPr>
              <a:spLocks noChangeArrowheads="1"/>
            </p:cNvSpPr>
            <p:nvPr/>
          </p:nvSpPr>
          <p:spPr bwMode="auto">
            <a:xfrm>
              <a:off x="3552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5" name="Rectangle 127"/>
            <p:cNvSpPr>
              <a:spLocks noChangeArrowheads="1"/>
            </p:cNvSpPr>
            <p:nvPr/>
          </p:nvSpPr>
          <p:spPr bwMode="auto">
            <a:xfrm>
              <a:off x="3456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56" name="Rectangle 128"/>
            <p:cNvSpPr>
              <a:spLocks noChangeArrowheads="1"/>
            </p:cNvSpPr>
            <p:nvPr/>
          </p:nvSpPr>
          <p:spPr bwMode="auto">
            <a:xfrm>
              <a:off x="3648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7" name="Rectangle 129"/>
            <p:cNvSpPr>
              <a:spLocks noChangeArrowheads="1"/>
            </p:cNvSpPr>
            <p:nvPr/>
          </p:nvSpPr>
          <p:spPr bwMode="auto">
            <a:xfrm>
              <a:off x="3744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58" name="Rectangle 130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9" name="Rectangle 131"/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60" name="Rectangle 132"/>
            <p:cNvSpPr>
              <a:spLocks noChangeArrowheads="1"/>
            </p:cNvSpPr>
            <p:nvPr/>
          </p:nvSpPr>
          <p:spPr bwMode="auto">
            <a:xfrm>
              <a:off x="3840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1" name="Rectangle 133"/>
            <p:cNvSpPr>
              <a:spLocks noChangeArrowheads="1"/>
            </p:cNvSpPr>
            <p:nvPr/>
          </p:nvSpPr>
          <p:spPr bwMode="auto">
            <a:xfrm>
              <a:off x="3936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862" name="Rectangle 134"/>
            <p:cNvSpPr>
              <a:spLocks noChangeArrowheads="1"/>
            </p:cNvSpPr>
            <p:nvPr/>
          </p:nvSpPr>
          <p:spPr bwMode="auto">
            <a:xfrm>
              <a:off x="3936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3" name="Rectangle 135"/>
            <p:cNvSpPr>
              <a:spLocks noChangeArrowheads="1"/>
            </p:cNvSpPr>
            <p:nvPr/>
          </p:nvSpPr>
          <p:spPr bwMode="auto">
            <a:xfrm>
              <a:off x="3840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4584" name="AutoShape 136"/>
          <p:cNvSpPr>
            <a:spLocks noChangeArrowheads="1"/>
          </p:cNvSpPr>
          <p:nvPr/>
        </p:nvSpPr>
        <p:spPr bwMode="auto">
          <a:xfrm>
            <a:off x="5105400" y="38100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5" name="Group 137"/>
          <p:cNvGrpSpPr>
            <a:grpSpLocks/>
          </p:cNvGrpSpPr>
          <p:nvPr/>
        </p:nvGrpSpPr>
        <p:grpSpPr bwMode="auto">
          <a:xfrm>
            <a:off x="7239000" y="3200400"/>
            <a:ext cx="1219200" cy="1219200"/>
            <a:chOff x="3264" y="1008"/>
            <a:chExt cx="768" cy="768"/>
          </a:xfrm>
        </p:grpSpPr>
        <p:sp>
          <p:nvSpPr>
            <p:cNvPr id="24736" name="Rectangle 138"/>
            <p:cNvSpPr>
              <a:spLocks noChangeArrowheads="1"/>
            </p:cNvSpPr>
            <p:nvPr/>
          </p:nvSpPr>
          <p:spPr bwMode="auto">
            <a:xfrm>
              <a:off x="3264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7" name="Rectangle 139"/>
            <p:cNvSpPr>
              <a:spLocks noChangeArrowheads="1"/>
            </p:cNvSpPr>
            <p:nvPr/>
          </p:nvSpPr>
          <p:spPr bwMode="auto">
            <a:xfrm>
              <a:off x="3360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38" name="Rectangle 140"/>
            <p:cNvSpPr>
              <a:spLocks noChangeArrowheads="1"/>
            </p:cNvSpPr>
            <p:nvPr/>
          </p:nvSpPr>
          <p:spPr bwMode="auto">
            <a:xfrm>
              <a:off x="3360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9" name="Rectangle 141"/>
            <p:cNvSpPr>
              <a:spLocks noChangeArrowheads="1"/>
            </p:cNvSpPr>
            <p:nvPr/>
          </p:nvSpPr>
          <p:spPr bwMode="auto">
            <a:xfrm>
              <a:off x="3264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40" name="Rectangle 142"/>
            <p:cNvSpPr>
              <a:spLocks noChangeArrowheads="1"/>
            </p:cNvSpPr>
            <p:nvPr/>
          </p:nvSpPr>
          <p:spPr bwMode="auto">
            <a:xfrm>
              <a:off x="3456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1" name="Rectangle 143"/>
            <p:cNvSpPr>
              <a:spLocks noChangeArrowheads="1"/>
            </p:cNvSpPr>
            <p:nvPr/>
          </p:nvSpPr>
          <p:spPr bwMode="auto">
            <a:xfrm>
              <a:off x="3552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42" name="Rectangle 144"/>
            <p:cNvSpPr>
              <a:spLocks noChangeArrowheads="1"/>
            </p:cNvSpPr>
            <p:nvPr/>
          </p:nvSpPr>
          <p:spPr bwMode="auto">
            <a:xfrm>
              <a:off x="3552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3" name="Rectangle 145"/>
            <p:cNvSpPr>
              <a:spLocks noChangeArrowheads="1"/>
            </p:cNvSpPr>
            <p:nvPr/>
          </p:nvSpPr>
          <p:spPr bwMode="auto">
            <a:xfrm>
              <a:off x="3456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44" name="Rectangle 146"/>
            <p:cNvSpPr>
              <a:spLocks noChangeArrowheads="1"/>
            </p:cNvSpPr>
            <p:nvPr/>
          </p:nvSpPr>
          <p:spPr bwMode="auto">
            <a:xfrm>
              <a:off x="3648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5" name="Rectangle 147"/>
            <p:cNvSpPr>
              <a:spLocks noChangeArrowheads="1"/>
            </p:cNvSpPr>
            <p:nvPr/>
          </p:nvSpPr>
          <p:spPr bwMode="auto">
            <a:xfrm>
              <a:off x="3744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46" name="Rectangle 148"/>
            <p:cNvSpPr>
              <a:spLocks noChangeArrowheads="1"/>
            </p:cNvSpPr>
            <p:nvPr/>
          </p:nvSpPr>
          <p:spPr bwMode="auto">
            <a:xfrm>
              <a:off x="3744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7" name="Rectangle 149"/>
            <p:cNvSpPr>
              <a:spLocks noChangeArrowheads="1"/>
            </p:cNvSpPr>
            <p:nvPr/>
          </p:nvSpPr>
          <p:spPr bwMode="auto">
            <a:xfrm>
              <a:off x="3648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48" name="Rectangle 150"/>
            <p:cNvSpPr>
              <a:spLocks noChangeArrowheads="1"/>
            </p:cNvSpPr>
            <p:nvPr/>
          </p:nvSpPr>
          <p:spPr bwMode="auto">
            <a:xfrm>
              <a:off x="3840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9" name="Rectangle 151"/>
            <p:cNvSpPr>
              <a:spLocks noChangeArrowheads="1"/>
            </p:cNvSpPr>
            <p:nvPr/>
          </p:nvSpPr>
          <p:spPr bwMode="auto">
            <a:xfrm>
              <a:off x="3936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50" name="Rectangle 152"/>
            <p:cNvSpPr>
              <a:spLocks noChangeArrowheads="1"/>
            </p:cNvSpPr>
            <p:nvPr/>
          </p:nvSpPr>
          <p:spPr bwMode="auto">
            <a:xfrm>
              <a:off x="3936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1" name="Rectangle 153"/>
            <p:cNvSpPr>
              <a:spLocks noChangeArrowheads="1"/>
            </p:cNvSpPr>
            <p:nvPr/>
          </p:nvSpPr>
          <p:spPr bwMode="auto">
            <a:xfrm>
              <a:off x="3840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52" name="Rectangle 154"/>
            <p:cNvSpPr>
              <a:spLocks noChangeArrowheads="1"/>
            </p:cNvSpPr>
            <p:nvPr/>
          </p:nvSpPr>
          <p:spPr bwMode="auto">
            <a:xfrm>
              <a:off x="3264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3" name="Rectangle 155"/>
            <p:cNvSpPr>
              <a:spLocks noChangeArrowheads="1"/>
            </p:cNvSpPr>
            <p:nvPr/>
          </p:nvSpPr>
          <p:spPr bwMode="auto">
            <a:xfrm>
              <a:off x="3360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54" name="Rectangle 156"/>
            <p:cNvSpPr>
              <a:spLocks noChangeArrowheads="1"/>
            </p:cNvSpPr>
            <p:nvPr/>
          </p:nvSpPr>
          <p:spPr bwMode="auto">
            <a:xfrm>
              <a:off x="3360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5" name="Rectangle 157"/>
            <p:cNvSpPr>
              <a:spLocks noChangeArrowheads="1"/>
            </p:cNvSpPr>
            <p:nvPr/>
          </p:nvSpPr>
          <p:spPr bwMode="auto">
            <a:xfrm>
              <a:off x="3264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56" name="Rectangle 158"/>
            <p:cNvSpPr>
              <a:spLocks noChangeArrowheads="1"/>
            </p:cNvSpPr>
            <p:nvPr/>
          </p:nvSpPr>
          <p:spPr bwMode="auto">
            <a:xfrm>
              <a:off x="3456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7" name="Rectangle 159"/>
            <p:cNvSpPr>
              <a:spLocks noChangeArrowheads="1"/>
            </p:cNvSpPr>
            <p:nvPr/>
          </p:nvSpPr>
          <p:spPr bwMode="auto">
            <a:xfrm>
              <a:off x="3552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58" name="Rectangle 160"/>
            <p:cNvSpPr>
              <a:spLocks noChangeArrowheads="1"/>
            </p:cNvSpPr>
            <p:nvPr/>
          </p:nvSpPr>
          <p:spPr bwMode="auto">
            <a:xfrm>
              <a:off x="3552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9" name="Rectangle 161"/>
            <p:cNvSpPr>
              <a:spLocks noChangeArrowheads="1"/>
            </p:cNvSpPr>
            <p:nvPr/>
          </p:nvSpPr>
          <p:spPr bwMode="auto">
            <a:xfrm>
              <a:off x="3456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60" name="Rectangle 162"/>
            <p:cNvSpPr>
              <a:spLocks noChangeArrowheads="1"/>
            </p:cNvSpPr>
            <p:nvPr/>
          </p:nvSpPr>
          <p:spPr bwMode="auto">
            <a:xfrm>
              <a:off x="3648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1" name="Rectangle 163"/>
            <p:cNvSpPr>
              <a:spLocks noChangeArrowheads="1"/>
            </p:cNvSpPr>
            <p:nvPr/>
          </p:nvSpPr>
          <p:spPr bwMode="auto">
            <a:xfrm>
              <a:off x="3744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62" name="Rectangle 164"/>
            <p:cNvSpPr>
              <a:spLocks noChangeArrowheads="1"/>
            </p:cNvSpPr>
            <p:nvPr/>
          </p:nvSpPr>
          <p:spPr bwMode="auto">
            <a:xfrm>
              <a:off x="3744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3" name="Rectangle 165"/>
            <p:cNvSpPr>
              <a:spLocks noChangeArrowheads="1"/>
            </p:cNvSpPr>
            <p:nvPr/>
          </p:nvSpPr>
          <p:spPr bwMode="auto">
            <a:xfrm>
              <a:off x="3648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64" name="Rectangle 166"/>
            <p:cNvSpPr>
              <a:spLocks noChangeArrowheads="1"/>
            </p:cNvSpPr>
            <p:nvPr/>
          </p:nvSpPr>
          <p:spPr bwMode="auto">
            <a:xfrm>
              <a:off x="3840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5" name="Rectangle 167"/>
            <p:cNvSpPr>
              <a:spLocks noChangeArrowheads="1"/>
            </p:cNvSpPr>
            <p:nvPr/>
          </p:nvSpPr>
          <p:spPr bwMode="auto">
            <a:xfrm>
              <a:off x="3936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66" name="Rectangle 168"/>
            <p:cNvSpPr>
              <a:spLocks noChangeArrowheads="1"/>
            </p:cNvSpPr>
            <p:nvPr/>
          </p:nvSpPr>
          <p:spPr bwMode="auto">
            <a:xfrm>
              <a:off x="3936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7" name="Rectangle 169"/>
            <p:cNvSpPr>
              <a:spLocks noChangeArrowheads="1"/>
            </p:cNvSpPr>
            <p:nvPr/>
          </p:nvSpPr>
          <p:spPr bwMode="auto">
            <a:xfrm>
              <a:off x="3840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68" name="Rectangle 170"/>
            <p:cNvSpPr>
              <a:spLocks noChangeArrowheads="1"/>
            </p:cNvSpPr>
            <p:nvPr/>
          </p:nvSpPr>
          <p:spPr bwMode="auto">
            <a:xfrm>
              <a:off x="3264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69" name="Rectangle 171"/>
            <p:cNvSpPr>
              <a:spLocks noChangeArrowheads="1"/>
            </p:cNvSpPr>
            <p:nvPr/>
          </p:nvSpPr>
          <p:spPr bwMode="auto">
            <a:xfrm>
              <a:off x="3360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70" name="Rectangle 172"/>
            <p:cNvSpPr>
              <a:spLocks noChangeArrowheads="1"/>
            </p:cNvSpPr>
            <p:nvPr/>
          </p:nvSpPr>
          <p:spPr bwMode="auto">
            <a:xfrm>
              <a:off x="3360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1" name="Rectangle 173"/>
            <p:cNvSpPr>
              <a:spLocks noChangeArrowheads="1"/>
            </p:cNvSpPr>
            <p:nvPr/>
          </p:nvSpPr>
          <p:spPr bwMode="auto">
            <a:xfrm>
              <a:off x="3264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72" name="Rectangle 174"/>
            <p:cNvSpPr>
              <a:spLocks noChangeArrowheads="1"/>
            </p:cNvSpPr>
            <p:nvPr/>
          </p:nvSpPr>
          <p:spPr bwMode="auto">
            <a:xfrm>
              <a:off x="3456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3" name="Rectangle 175"/>
            <p:cNvSpPr>
              <a:spLocks noChangeArrowheads="1"/>
            </p:cNvSpPr>
            <p:nvPr/>
          </p:nvSpPr>
          <p:spPr bwMode="auto">
            <a:xfrm>
              <a:off x="3552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74" name="Rectangle 176"/>
            <p:cNvSpPr>
              <a:spLocks noChangeArrowheads="1"/>
            </p:cNvSpPr>
            <p:nvPr/>
          </p:nvSpPr>
          <p:spPr bwMode="auto">
            <a:xfrm>
              <a:off x="3552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5" name="Rectangle 177"/>
            <p:cNvSpPr>
              <a:spLocks noChangeArrowheads="1"/>
            </p:cNvSpPr>
            <p:nvPr/>
          </p:nvSpPr>
          <p:spPr bwMode="auto">
            <a:xfrm>
              <a:off x="3456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76" name="Rectangle 178"/>
            <p:cNvSpPr>
              <a:spLocks noChangeArrowheads="1"/>
            </p:cNvSpPr>
            <p:nvPr/>
          </p:nvSpPr>
          <p:spPr bwMode="auto">
            <a:xfrm>
              <a:off x="3648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7" name="Rectangle 179"/>
            <p:cNvSpPr>
              <a:spLocks noChangeArrowheads="1"/>
            </p:cNvSpPr>
            <p:nvPr/>
          </p:nvSpPr>
          <p:spPr bwMode="auto">
            <a:xfrm>
              <a:off x="3744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78" name="Rectangle 180"/>
            <p:cNvSpPr>
              <a:spLocks noChangeArrowheads="1"/>
            </p:cNvSpPr>
            <p:nvPr/>
          </p:nvSpPr>
          <p:spPr bwMode="auto">
            <a:xfrm>
              <a:off x="3744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9" name="Rectangle 181"/>
            <p:cNvSpPr>
              <a:spLocks noChangeArrowheads="1"/>
            </p:cNvSpPr>
            <p:nvPr/>
          </p:nvSpPr>
          <p:spPr bwMode="auto">
            <a:xfrm>
              <a:off x="3648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80" name="Rectangle 182"/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" name="Rectangle 183"/>
            <p:cNvSpPr>
              <a:spLocks noChangeArrowheads="1"/>
            </p:cNvSpPr>
            <p:nvPr/>
          </p:nvSpPr>
          <p:spPr bwMode="auto">
            <a:xfrm>
              <a:off x="3936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82" name="Rectangle 184"/>
            <p:cNvSpPr>
              <a:spLocks noChangeArrowheads="1"/>
            </p:cNvSpPr>
            <p:nvPr/>
          </p:nvSpPr>
          <p:spPr bwMode="auto">
            <a:xfrm>
              <a:off x="3936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3" name="Rectangle 185"/>
            <p:cNvSpPr>
              <a:spLocks noChangeArrowheads="1"/>
            </p:cNvSpPr>
            <p:nvPr/>
          </p:nvSpPr>
          <p:spPr bwMode="auto">
            <a:xfrm>
              <a:off x="3840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84" name="Rectangle 186"/>
            <p:cNvSpPr>
              <a:spLocks noChangeArrowheads="1"/>
            </p:cNvSpPr>
            <p:nvPr/>
          </p:nvSpPr>
          <p:spPr bwMode="auto">
            <a:xfrm>
              <a:off x="3264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5" name="Rectangle 187"/>
            <p:cNvSpPr>
              <a:spLocks noChangeArrowheads="1"/>
            </p:cNvSpPr>
            <p:nvPr/>
          </p:nvSpPr>
          <p:spPr bwMode="auto">
            <a:xfrm>
              <a:off x="3360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86" name="Rectangle 188"/>
            <p:cNvSpPr>
              <a:spLocks noChangeArrowheads="1"/>
            </p:cNvSpPr>
            <p:nvPr/>
          </p:nvSpPr>
          <p:spPr bwMode="auto">
            <a:xfrm>
              <a:off x="3360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7" name="Rectangle 189"/>
            <p:cNvSpPr>
              <a:spLocks noChangeArrowheads="1"/>
            </p:cNvSpPr>
            <p:nvPr/>
          </p:nvSpPr>
          <p:spPr bwMode="auto">
            <a:xfrm>
              <a:off x="3264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88" name="Rectangle 190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9" name="Rectangle 191"/>
            <p:cNvSpPr>
              <a:spLocks noChangeArrowheads="1"/>
            </p:cNvSpPr>
            <p:nvPr/>
          </p:nvSpPr>
          <p:spPr bwMode="auto">
            <a:xfrm>
              <a:off x="3552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90" name="Rectangle 192"/>
            <p:cNvSpPr>
              <a:spLocks noChangeArrowheads="1"/>
            </p:cNvSpPr>
            <p:nvPr/>
          </p:nvSpPr>
          <p:spPr bwMode="auto">
            <a:xfrm>
              <a:off x="3552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" name="Rectangle 193"/>
            <p:cNvSpPr>
              <a:spLocks noChangeArrowheads="1"/>
            </p:cNvSpPr>
            <p:nvPr/>
          </p:nvSpPr>
          <p:spPr bwMode="auto">
            <a:xfrm>
              <a:off x="3456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92" name="Rectangle 194"/>
            <p:cNvSpPr>
              <a:spLocks noChangeArrowheads="1"/>
            </p:cNvSpPr>
            <p:nvPr/>
          </p:nvSpPr>
          <p:spPr bwMode="auto">
            <a:xfrm>
              <a:off x="3648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3" name="Rectangle 195"/>
            <p:cNvSpPr>
              <a:spLocks noChangeArrowheads="1"/>
            </p:cNvSpPr>
            <p:nvPr/>
          </p:nvSpPr>
          <p:spPr bwMode="auto">
            <a:xfrm>
              <a:off x="3744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94" name="Rectangle 196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5" name="Rectangle 197"/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96" name="Rectangle 198"/>
            <p:cNvSpPr>
              <a:spLocks noChangeArrowheads="1"/>
            </p:cNvSpPr>
            <p:nvPr/>
          </p:nvSpPr>
          <p:spPr bwMode="auto">
            <a:xfrm>
              <a:off x="3840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7" name="Rectangle 199"/>
            <p:cNvSpPr>
              <a:spLocks noChangeArrowheads="1"/>
            </p:cNvSpPr>
            <p:nvPr/>
          </p:nvSpPr>
          <p:spPr bwMode="auto">
            <a:xfrm>
              <a:off x="3936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98" name="Rectangle 200"/>
            <p:cNvSpPr>
              <a:spLocks noChangeArrowheads="1"/>
            </p:cNvSpPr>
            <p:nvPr/>
          </p:nvSpPr>
          <p:spPr bwMode="auto">
            <a:xfrm>
              <a:off x="3936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9" name="Rectangle 201"/>
            <p:cNvSpPr>
              <a:spLocks noChangeArrowheads="1"/>
            </p:cNvSpPr>
            <p:nvPr/>
          </p:nvSpPr>
          <p:spPr bwMode="auto">
            <a:xfrm>
              <a:off x="3840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4586" name="AutoShape 202"/>
          <p:cNvSpPr>
            <a:spLocks noChangeArrowheads="1"/>
          </p:cNvSpPr>
          <p:nvPr/>
        </p:nvSpPr>
        <p:spPr bwMode="auto">
          <a:xfrm>
            <a:off x="7239000" y="38100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AutoShape 203"/>
          <p:cNvSpPr>
            <a:spLocks noChangeArrowheads="1"/>
          </p:cNvSpPr>
          <p:nvPr/>
        </p:nvSpPr>
        <p:spPr bwMode="auto">
          <a:xfrm>
            <a:off x="5257800" y="41148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AutoShape 204"/>
          <p:cNvSpPr>
            <a:spLocks noChangeArrowheads="1"/>
          </p:cNvSpPr>
          <p:nvPr/>
        </p:nvSpPr>
        <p:spPr bwMode="auto">
          <a:xfrm>
            <a:off x="7391400" y="32004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9" name="Group 205"/>
          <p:cNvGrpSpPr>
            <a:grpSpLocks/>
          </p:cNvGrpSpPr>
          <p:nvPr/>
        </p:nvGrpSpPr>
        <p:grpSpPr bwMode="auto">
          <a:xfrm>
            <a:off x="7239000" y="5181600"/>
            <a:ext cx="1219200" cy="1219200"/>
            <a:chOff x="3264" y="1008"/>
            <a:chExt cx="768" cy="768"/>
          </a:xfrm>
        </p:grpSpPr>
        <p:sp>
          <p:nvSpPr>
            <p:cNvPr id="24672" name="Rectangle 206"/>
            <p:cNvSpPr>
              <a:spLocks noChangeArrowheads="1"/>
            </p:cNvSpPr>
            <p:nvPr/>
          </p:nvSpPr>
          <p:spPr bwMode="auto">
            <a:xfrm>
              <a:off x="3264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3" name="Rectangle 207"/>
            <p:cNvSpPr>
              <a:spLocks noChangeArrowheads="1"/>
            </p:cNvSpPr>
            <p:nvPr/>
          </p:nvSpPr>
          <p:spPr bwMode="auto">
            <a:xfrm>
              <a:off x="3360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74" name="Rectangle 208"/>
            <p:cNvSpPr>
              <a:spLocks noChangeArrowheads="1"/>
            </p:cNvSpPr>
            <p:nvPr/>
          </p:nvSpPr>
          <p:spPr bwMode="auto">
            <a:xfrm>
              <a:off x="3360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5" name="Rectangle 209"/>
            <p:cNvSpPr>
              <a:spLocks noChangeArrowheads="1"/>
            </p:cNvSpPr>
            <p:nvPr/>
          </p:nvSpPr>
          <p:spPr bwMode="auto">
            <a:xfrm>
              <a:off x="3264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76" name="Rectangle 210"/>
            <p:cNvSpPr>
              <a:spLocks noChangeArrowheads="1"/>
            </p:cNvSpPr>
            <p:nvPr/>
          </p:nvSpPr>
          <p:spPr bwMode="auto">
            <a:xfrm>
              <a:off x="3456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7" name="Rectangle 211"/>
            <p:cNvSpPr>
              <a:spLocks noChangeArrowheads="1"/>
            </p:cNvSpPr>
            <p:nvPr/>
          </p:nvSpPr>
          <p:spPr bwMode="auto">
            <a:xfrm>
              <a:off x="3552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78" name="Rectangle 212"/>
            <p:cNvSpPr>
              <a:spLocks noChangeArrowheads="1"/>
            </p:cNvSpPr>
            <p:nvPr/>
          </p:nvSpPr>
          <p:spPr bwMode="auto">
            <a:xfrm>
              <a:off x="3552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9" name="Rectangle 213"/>
            <p:cNvSpPr>
              <a:spLocks noChangeArrowheads="1"/>
            </p:cNvSpPr>
            <p:nvPr/>
          </p:nvSpPr>
          <p:spPr bwMode="auto">
            <a:xfrm>
              <a:off x="3456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80" name="Rectangle 214"/>
            <p:cNvSpPr>
              <a:spLocks noChangeArrowheads="1"/>
            </p:cNvSpPr>
            <p:nvPr/>
          </p:nvSpPr>
          <p:spPr bwMode="auto">
            <a:xfrm>
              <a:off x="3648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1" name="Rectangle 215"/>
            <p:cNvSpPr>
              <a:spLocks noChangeArrowheads="1"/>
            </p:cNvSpPr>
            <p:nvPr/>
          </p:nvSpPr>
          <p:spPr bwMode="auto">
            <a:xfrm>
              <a:off x="3744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82" name="Rectangle 216"/>
            <p:cNvSpPr>
              <a:spLocks noChangeArrowheads="1"/>
            </p:cNvSpPr>
            <p:nvPr/>
          </p:nvSpPr>
          <p:spPr bwMode="auto">
            <a:xfrm>
              <a:off x="3744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3" name="Rectangle 217"/>
            <p:cNvSpPr>
              <a:spLocks noChangeArrowheads="1"/>
            </p:cNvSpPr>
            <p:nvPr/>
          </p:nvSpPr>
          <p:spPr bwMode="auto">
            <a:xfrm>
              <a:off x="3648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84" name="Rectangle 218"/>
            <p:cNvSpPr>
              <a:spLocks noChangeArrowheads="1"/>
            </p:cNvSpPr>
            <p:nvPr/>
          </p:nvSpPr>
          <p:spPr bwMode="auto">
            <a:xfrm>
              <a:off x="3840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5" name="Rectangle 219"/>
            <p:cNvSpPr>
              <a:spLocks noChangeArrowheads="1"/>
            </p:cNvSpPr>
            <p:nvPr/>
          </p:nvSpPr>
          <p:spPr bwMode="auto">
            <a:xfrm>
              <a:off x="3936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86" name="Rectangle 220"/>
            <p:cNvSpPr>
              <a:spLocks noChangeArrowheads="1"/>
            </p:cNvSpPr>
            <p:nvPr/>
          </p:nvSpPr>
          <p:spPr bwMode="auto">
            <a:xfrm>
              <a:off x="3936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7" name="Rectangle 221"/>
            <p:cNvSpPr>
              <a:spLocks noChangeArrowheads="1"/>
            </p:cNvSpPr>
            <p:nvPr/>
          </p:nvSpPr>
          <p:spPr bwMode="auto">
            <a:xfrm>
              <a:off x="3840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88" name="Rectangle 222"/>
            <p:cNvSpPr>
              <a:spLocks noChangeArrowheads="1"/>
            </p:cNvSpPr>
            <p:nvPr/>
          </p:nvSpPr>
          <p:spPr bwMode="auto">
            <a:xfrm>
              <a:off x="3264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" name="Rectangle 223"/>
            <p:cNvSpPr>
              <a:spLocks noChangeArrowheads="1"/>
            </p:cNvSpPr>
            <p:nvPr/>
          </p:nvSpPr>
          <p:spPr bwMode="auto">
            <a:xfrm>
              <a:off x="3360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90" name="Rectangle 224"/>
            <p:cNvSpPr>
              <a:spLocks noChangeArrowheads="1"/>
            </p:cNvSpPr>
            <p:nvPr/>
          </p:nvSpPr>
          <p:spPr bwMode="auto">
            <a:xfrm>
              <a:off x="3360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1" name="Rectangle 225"/>
            <p:cNvSpPr>
              <a:spLocks noChangeArrowheads="1"/>
            </p:cNvSpPr>
            <p:nvPr/>
          </p:nvSpPr>
          <p:spPr bwMode="auto">
            <a:xfrm>
              <a:off x="3264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92" name="Rectangle 226"/>
            <p:cNvSpPr>
              <a:spLocks noChangeArrowheads="1"/>
            </p:cNvSpPr>
            <p:nvPr/>
          </p:nvSpPr>
          <p:spPr bwMode="auto">
            <a:xfrm>
              <a:off x="3456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3" name="Rectangle 227"/>
            <p:cNvSpPr>
              <a:spLocks noChangeArrowheads="1"/>
            </p:cNvSpPr>
            <p:nvPr/>
          </p:nvSpPr>
          <p:spPr bwMode="auto">
            <a:xfrm>
              <a:off x="3552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94" name="Rectangle 228"/>
            <p:cNvSpPr>
              <a:spLocks noChangeArrowheads="1"/>
            </p:cNvSpPr>
            <p:nvPr/>
          </p:nvSpPr>
          <p:spPr bwMode="auto">
            <a:xfrm>
              <a:off x="3552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5" name="Rectangle 229"/>
            <p:cNvSpPr>
              <a:spLocks noChangeArrowheads="1"/>
            </p:cNvSpPr>
            <p:nvPr/>
          </p:nvSpPr>
          <p:spPr bwMode="auto">
            <a:xfrm>
              <a:off x="3456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96" name="Rectangle 230"/>
            <p:cNvSpPr>
              <a:spLocks noChangeArrowheads="1"/>
            </p:cNvSpPr>
            <p:nvPr/>
          </p:nvSpPr>
          <p:spPr bwMode="auto">
            <a:xfrm>
              <a:off x="3648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7" name="Rectangle 231"/>
            <p:cNvSpPr>
              <a:spLocks noChangeArrowheads="1"/>
            </p:cNvSpPr>
            <p:nvPr/>
          </p:nvSpPr>
          <p:spPr bwMode="auto">
            <a:xfrm>
              <a:off x="3744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98" name="Rectangle 232"/>
            <p:cNvSpPr>
              <a:spLocks noChangeArrowheads="1"/>
            </p:cNvSpPr>
            <p:nvPr/>
          </p:nvSpPr>
          <p:spPr bwMode="auto">
            <a:xfrm>
              <a:off x="3744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9" name="Rectangle 233"/>
            <p:cNvSpPr>
              <a:spLocks noChangeArrowheads="1"/>
            </p:cNvSpPr>
            <p:nvPr/>
          </p:nvSpPr>
          <p:spPr bwMode="auto">
            <a:xfrm>
              <a:off x="3648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00" name="Rectangle 234"/>
            <p:cNvSpPr>
              <a:spLocks noChangeArrowheads="1"/>
            </p:cNvSpPr>
            <p:nvPr/>
          </p:nvSpPr>
          <p:spPr bwMode="auto">
            <a:xfrm>
              <a:off x="3840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1" name="Rectangle 235"/>
            <p:cNvSpPr>
              <a:spLocks noChangeArrowheads="1"/>
            </p:cNvSpPr>
            <p:nvPr/>
          </p:nvSpPr>
          <p:spPr bwMode="auto">
            <a:xfrm>
              <a:off x="3936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02" name="Rectangle 236"/>
            <p:cNvSpPr>
              <a:spLocks noChangeArrowheads="1"/>
            </p:cNvSpPr>
            <p:nvPr/>
          </p:nvSpPr>
          <p:spPr bwMode="auto">
            <a:xfrm>
              <a:off x="3936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3" name="Rectangle 237"/>
            <p:cNvSpPr>
              <a:spLocks noChangeArrowheads="1"/>
            </p:cNvSpPr>
            <p:nvPr/>
          </p:nvSpPr>
          <p:spPr bwMode="auto">
            <a:xfrm>
              <a:off x="3840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04" name="Rectangle 238"/>
            <p:cNvSpPr>
              <a:spLocks noChangeArrowheads="1"/>
            </p:cNvSpPr>
            <p:nvPr/>
          </p:nvSpPr>
          <p:spPr bwMode="auto">
            <a:xfrm>
              <a:off x="3264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5" name="Rectangle 239"/>
            <p:cNvSpPr>
              <a:spLocks noChangeArrowheads="1"/>
            </p:cNvSpPr>
            <p:nvPr/>
          </p:nvSpPr>
          <p:spPr bwMode="auto">
            <a:xfrm>
              <a:off x="3360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06" name="Rectangle 240"/>
            <p:cNvSpPr>
              <a:spLocks noChangeArrowheads="1"/>
            </p:cNvSpPr>
            <p:nvPr/>
          </p:nvSpPr>
          <p:spPr bwMode="auto">
            <a:xfrm>
              <a:off x="3360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7" name="Rectangle 241"/>
            <p:cNvSpPr>
              <a:spLocks noChangeArrowheads="1"/>
            </p:cNvSpPr>
            <p:nvPr/>
          </p:nvSpPr>
          <p:spPr bwMode="auto">
            <a:xfrm>
              <a:off x="3264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08" name="Rectangle 242"/>
            <p:cNvSpPr>
              <a:spLocks noChangeArrowheads="1"/>
            </p:cNvSpPr>
            <p:nvPr/>
          </p:nvSpPr>
          <p:spPr bwMode="auto">
            <a:xfrm>
              <a:off x="3456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" name="Rectangle 243"/>
            <p:cNvSpPr>
              <a:spLocks noChangeArrowheads="1"/>
            </p:cNvSpPr>
            <p:nvPr/>
          </p:nvSpPr>
          <p:spPr bwMode="auto">
            <a:xfrm>
              <a:off x="3552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10" name="Rectangle 244"/>
            <p:cNvSpPr>
              <a:spLocks noChangeArrowheads="1"/>
            </p:cNvSpPr>
            <p:nvPr/>
          </p:nvSpPr>
          <p:spPr bwMode="auto">
            <a:xfrm>
              <a:off x="3552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1" name="Rectangle 245"/>
            <p:cNvSpPr>
              <a:spLocks noChangeArrowheads="1"/>
            </p:cNvSpPr>
            <p:nvPr/>
          </p:nvSpPr>
          <p:spPr bwMode="auto">
            <a:xfrm>
              <a:off x="3456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12" name="Rectangle 246"/>
            <p:cNvSpPr>
              <a:spLocks noChangeArrowheads="1"/>
            </p:cNvSpPr>
            <p:nvPr/>
          </p:nvSpPr>
          <p:spPr bwMode="auto">
            <a:xfrm>
              <a:off x="3648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3" name="Rectangle 247"/>
            <p:cNvSpPr>
              <a:spLocks noChangeArrowheads="1"/>
            </p:cNvSpPr>
            <p:nvPr/>
          </p:nvSpPr>
          <p:spPr bwMode="auto">
            <a:xfrm>
              <a:off x="3744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14" name="Rectangle 248"/>
            <p:cNvSpPr>
              <a:spLocks noChangeArrowheads="1"/>
            </p:cNvSpPr>
            <p:nvPr/>
          </p:nvSpPr>
          <p:spPr bwMode="auto">
            <a:xfrm>
              <a:off x="3744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5" name="Rectangle 249"/>
            <p:cNvSpPr>
              <a:spLocks noChangeArrowheads="1"/>
            </p:cNvSpPr>
            <p:nvPr/>
          </p:nvSpPr>
          <p:spPr bwMode="auto">
            <a:xfrm>
              <a:off x="3648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16" name="Rectangle 250"/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7" name="Rectangle 251"/>
            <p:cNvSpPr>
              <a:spLocks noChangeArrowheads="1"/>
            </p:cNvSpPr>
            <p:nvPr/>
          </p:nvSpPr>
          <p:spPr bwMode="auto">
            <a:xfrm>
              <a:off x="3936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18" name="Rectangle 252"/>
            <p:cNvSpPr>
              <a:spLocks noChangeArrowheads="1"/>
            </p:cNvSpPr>
            <p:nvPr/>
          </p:nvSpPr>
          <p:spPr bwMode="auto">
            <a:xfrm>
              <a:off x="3936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9" name="Rectangle 253"/>
            <p:cNvSpPr>
              <a:spLocks noChangeArrowheads="1"/>
            </p:cNvSpPr>
            <p:nvPr/>
          </p:nvSpPr>
          <p:spPr bwMode="auto">
            <a:xfrm>
              <a:off x="3840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20" name="Rectangle 254"/>
            <p:cNvSpPr>
              <a:spLocks noChangeArrowheads="1"/>
            </p:cNvSpPr>
            <p:nvPr/>
          </p:nvSpPr>
          <p:spPr bwMode="auto">
            <a:xfrm>
              <a:off x="3264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1" name="Rectangle 255"/>
            <p:cNvSpPr>
              <a:spLocks noChangeArrowheads="1"/>
            </p:cNvSpPr>
            <p:nvPr/>
          </p:nvSpPr>
          <p:spPr bwMode="auto">
            <a:xfrm>
              <a:off x="3360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22" name="Rectangle 256"/>
            <p:cNvSpPr>
              <a:spLocks noChangeArrowheads="1"/>
            </p:cNvSpPr>
            <p:nvPr/>
          </p:nvSpPr>
          <p:spPr bwMode="auto">
            <a:xfrm>
              <a:off x="3360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3" name="Rectangle 257"/>
            <p:cNvSpPr>
              <a:spLocks noChangeArrowheads="1"/>
            </p:cNvSpPr>
            <p:nvPr/>
          </p:nvSpPr>
          <p:spPr bwMode="auto">
            <a:xfrm>
              <a:off x="3264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24" name="Rectangle 258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5" name="Rectangle 259"/>
            <p:cNvSpPr>
              <a:spLocks noChangeArrowheads="1"/>
            </p:cNvSpPr>
            <p:nvPr/>
          </p:nvSpPr>
          <p:spPr bwMode="auto">
            <a:xfrm>
              <a:off x="3552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26" name="Rectangle 260"/>
            <p:cNvSpPr>
              <a:spLocks noChangeArrowheads="1"/>
            </p:cNvSpPr>
            <p:nvPr/>
          </p:nvSpPr>
          <p:spPr bwMode="auto">
            <a:xfrm>
              <a:off x="3552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7" name="Rectangle 261"/>
            <p:cNvSpPr>
              <a:spLocks noChangeArrowheads="1"/>
            </p:cNvSpPr>
            <p:nvPr/>
          </p:nvSpPr>
          <p:spPr bwMode="auto">
            <a:xfrm>
              <a:off x="3456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28" name="Rectangle 262"/>
            <p:cNvSpPr>
              <a:spLocks noChangeArrowheads="1"/>
            </p:cNvSpPr>
            <p:nvPr/>
          </p:nvSpPr>
          <p:spPr bwMode="auto">
            <a:xfrm>
              <a:off x="3648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9" name="Rectangle 263"/>
            <p:cNvSpPr>
              <a:spLocks noChangeArrowheads="1"/>
            </p:cNvSpPr>
            <p:nvPr/>
          </p:nvSpPr>
          <p:spPr bwMode="auto">
            <a:xfrm>
              <a:off x="3744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30" name="Rectangle 264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1" name="Rectangle 265"/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32" name="Rectangle 266"/>
            <p:cNvSpPr>
              <a:spLocks noChangeArrowheads="1"/>
            </p:cNvSpPr>
            <p:nvPr/>
          </p:nvSpPr>
          <p:spPr bwMode="auto">
            <a:xfrm>
              <a:off x="3840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3" name="Rectangle 267"/>
            <p:cNvSpPr>
              <a:spLocks noChangeArrowheads="1"/>
            </p:cNvSpPr>
            <p:nvPr/>
          </p:nvSpPr>
          <p:spPr bwMode="auto">
            <a:xfrm>
              <a:off x="3936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734" name="Rectangle 268"/>
            <p:cNvSpPr>
              <a:spLocks noChangeArrowheads="1"/>
            </p:cNvSpPr>
            <p:nvPr/>
          </p:nvSpPr>
          <p:spPr bwMode="auto">
            <a:xfrm>
              <a:off x="3936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5" name="Rectangle 269"/>
            <p:cNvSpPr>
              <a:spLocks noChangeArrowheads="1"/>
            </p:cNvSpPr>
            <p:nvPr/>
          </p:nvSpPr>
          <p:spPr bwMode="auto">
            <a:xfrm>
              <a:off x="3840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4590" name="AutoShape 270"/>
          <p:cNvSpPr>
            <a:spLocks noChangeArrowheads="1"/>
          </p:cNvSpPr>
          <p:nvPr/>
        </p:nvSpPr>
        <p:spPr bwMode="auto">
          <a:xfrm>
            <a:off x="7543800" y="54864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AutoShape 271"/>
          <p:cNvSpPr>
            <a:spLocks noChangeArrowheads="1"/>
          </p:cNvSpPr>
          <p:nvPr/>
        </p:nvSpPr>
        <p:spPr bwMode="auto">
          <a:xfrm>
            <a:off x="7696200" y="59436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92" name="Group 272"/>
          <p:cNvGrpSpPr>
            <a:grpSpLocks/>
          </p:cNvGrpSpPr>
          <p:nvPr/>
        </p:nvGrpSpPr>
        <p:grpSpPr bwMode="auto">
          <a:xfrm>
            <a:off x="5105400" y="5181600"/>
            <a:ext cx="1219200" cy="1219200"/>
            <a:chOff x="3264" y="1008"/>
            <a:chExt cx="768" cy="768"/>
          </a:xfrm>
        </p:grpSpPr>
        <p:sp>
          <p:nvSpPr>
            <p:cNvPr id="24608" name="Rectangle 273"/>
            <p:cNvSpPr>
              <a:spLocks noChangeArrowheads="1"/>
            </p:cNvSpPr>
            <p:nvPr/>
          </p:nvSpPr>
          <p:spPr bwMode="auto">
            <a:xfrm>
              <a:off x="3264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Rectangle 274"/>
            <p:cNvSpPr>
              <a:spLocks noChangeArrowheads="1"/>
            </p:cNvSpPr>
            <p:nvPr/>
          </p:nvSpPr>
          <p:spPr bwMode="auto">
            <a:xfrm>
              <a:off x="3360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10" name="Rectangle 275"/>
            <p:cNvSpPr>
              <a:spLocks noChangeArrowheads="1"/>
            </p:cNvSpPr>
            <p:nvPr/>
          </p:nvSpPr>
          <p:spPr bwMode="auto">
            <a:xfrm>
              <a:off x="3360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276"/>
            <p:cNvSpPr>
              <a:spLocks noChangeArrowheads="1"/>
            </p:cNvSpPr>
            <p:nvPr/>
          </p:nvSpPr>
          <p:spPr bwMode="auto">
            <a:xfrm>
              <a:off x="3264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12" name="Rectangle 277"/>
            <p:cNvSpPr>
              <a:spLocks noChangeArrowheads="1"/>
            </p:cNvSpPr>
            <p:nvPr/>
          </p:nvSpPr>
          <p:spPr bwMode="auto">
            <a:xfrm>
              <a:off x="3456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278"/>
            <p:cNvSpPr>
              <a:spLocks noChangeArrowheads="1"/>
            </p:cNvSpPr>
            <p:nvPr/>
          </p:nvSpPr>
          <p:spPr bwMode="auto">
            <a:xfrm>
              <a:off x="3552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14" name="Rectangle 279"/>
            <p:cNvSpPr>
              <a:spLocks noChangeArrowheads="1"/>
            </p:cNvSpPr>
            <p:nvPr/>
          </p:nvSpPr>
          <p:spPr bwMode="auto">
            <a:xfrm>
              <a:off x="3552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Rectangle 280"/>
            <p:cNvSpPr>
              <a:spLocks noChangeArrowheads="1"/>
            </p:cNvSpPr>
            <p:nvPr/>
          </p:nvSpPr>
          <p:spPr bwMode="auto">
            <a:xfrm>
              <a:off x="3456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16" name="Rectangle 281"/>
            <p:cNvSpPr>
              <a:spLocks noChangeArrowheads="1"/>
            </p:cNvSpPr>
            <p:nvPr/>
          </p:nvSpPr>
          <p:spPr bwMode="auto">
            <a:xfrm>
              <a:off x="3648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282"/>
            <p:cNvSpPr>
              <a:spLocks noChangeArrowheads="1"/>
            </p:cNvSpPr>
            <p:nvPr/>
          </p:nvSpPr>
          <p:spPr bwMode="auto">
            <a:xfrm>
              <a:off x="3744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18" name="Rectangle 283"/>
            <p:cNvSpPr>
              <a:spLocks noChangeArrowheads="1"/>
            </p:cNvSpPr>
            <p:nvPr/>
          </p:nvSpPr>
          <p:spPr bwMode="auto">
            <a:xfrm>
              <a:off x="3744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284"/>
            <p:cNvSpPr>
              <a:spLocks noChangeArrowheads="1"/>
            </p:cNvSpPr>
            <p:nvPr/>
          </p:nvSpPr>
          <p:spPr bwMode="auto">
            <a:xfrm>
              <a:off x="3648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20" name="Rectangle 285"/>
            <p:cNvSpPr>
              <a:spLocks noChangeArrowheads="1"/>
            </p:cNvSpPr>
            <p:nvPr/>
          </p:nvSpPr>
          <p:spPr bwMode="auto">
            <a:xfrm>
              <a:off x="3840" y="100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286"/>
            <p:cNvSpPr>
              <a:spLocks noChangeArrowheads="1"/>
            </p:cNvSpPr>
            <p:nvPr/>
          </p:nvSpPr>
          <p:spPr bwMode="auto">
            <a:xfrm>
              <a:off x="3936" y="100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22" name="Rectangle 287"/>
            <p:cNvSpPr>
              <a:spLocks noChangeArrowheads="1"/>
            </p:cNvSpPr>
            <p:nvPr/>
          </p:nvSpPr>
          <p:spPr bwMode="auto">
            <a:xfrm>
              <a:off x="3936" y="110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3" name="Rectangle 288"/>
            <p:cNvSpPr>
              <a:spLocks noChangeArrowheads="1"/>
            </p:cNvSpPr>
            <p:nvPr/>
          </p:nvSpPr>
          <p:spPr bwMode="auto">
            <a:xfrm>
              <a:off x="3840" y="110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24" name="Rectangle 289"/>
            <p:cNvSpPr>
              <a:spLocks noChangeArrowheads="1"/>
            </p:cNvSpPr>
            <p:nvPr/>
          </p:nvSpPr>
          <p:spPr bwMode="auto">
            <a:xfrm>
              <a:off x="3264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5" name="Rectangle 290"/>
            <p:cNvSpPr>
              <a:spLocks noChangeArrowheads="1"/>
            </p:cNvSpPr>
            <p:nvPr/>
          </p:nvSpPr>
          <p:spPr bwMode="auto">
            <a:xfrm>
              <a:off x="3360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26" name="Rectangle 291"/>
            <p:cNvSpPr>
              <a:spLocks noChangeArrowheads="1"/>
            </p:cNvSpPr>
            <p:nvPr/>
          </p:nvSpPr>
          <p:spPr bwMode="auto">
            <a:xfrm>
              <a:off x="3360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7" name="Rectangle 292"/>
            <p:cNvSpPr>
              <a:spLocks noChangeArrowheads="1"/>
            </p:cNvSpPr>
            <p:nvPr/>
          </p:nvSpPr>
          <p:spPr bwMode="auto">
            <a:xfrm>
              <a:off x="3264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28" name="Rectangle 293"/>
            <p:cNvSpPr>
              <a:spLocks noChangeArrowheads="1"/>
            </p:cNvSpPr>
            <p:nvPr/>
          </p:nvSpPr>
          <p:spPr bwMode="auto">
            <a:xfrm>
              <a:off x="3456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9" name="Rectangle 294"/>
            <p:cNvSpPr>
              <a:spLocks noChangeArrowheads="1"/>
            </p:cNvSpPr>
            <p:nvPr/>
          </p:nvSpPr>
          <p:spPr bwMode="auto">
            <a:xfrm>
              <a:off x="3552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30" name="Rectangle 295"/>
            <p:cNvSpPr>
              <a:spLocks noChangeArrowheads="1"/>
            </p:cNvSpPr>
            <p:nvPr/>
          </p:nvSpPr>
          <p:spPr bwMode="auto">
            <a:xfrm>
              <a:off x="3552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1" name="Rectangle 296"/>
            <p:cNvSpPr>
              <a:spLocks noChangeArrowheads="1"/>
            </p:cNvSpPr>
            <p:nvPr/>
          </p:nvSpPr>
          <p:spPr bwMode="auto">
            <a:xfrm>
              <a:off x="3456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32" name="Rectangle 297"/>
            <p:cNvSpPr>
              <a:spLocks noChangeArrowheads="1"/>
            </p:cNvSpPr>
            <p:nvPr/>
          </p:nvSpPr>
          <p:spPr bwMode="auto">
            <a:xfrm>
              <a:off x="3648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3" name="Rectangle 298"/>
            <p:cNvSpPr>
              <a:spLocks noChangeArrowheads="1"/>
            </p:cNvSpPr>
            <p:nvPr/>
          </p:nvSpPr>
          <p:spPr bwMode="auto">
            <a:xfrm>
              <a:off x="3744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34" name="Rectangle 299"/>
            <p:cNvSpPr>
              <a:spLocks noChangeArrowheads="1"/>
            </p:cNvSpPr>
            <p:nvPr/>
          </p:nvSpPr>
          <p:spPr bwMode="auto">
            <a:xfrm>
              <a:off x="3744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5" name="Rectangle 300"/>
            <p:cNvSpPr>
              <a:spLocks noChangeArrowheads="1"/>
            </p:cNvSpPr>
            <p:nvPr/>
          </p:nvSpPr>
          <p:spPr bwMode="auto">
            <a:xfrm>
              <a:off x="3648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36" name="Rectangle 301"/>
            <p:cNvSpPr>
              <a:spLocks noChangeArrowheads="1"/>
            </p:cNvSpPr>
            <p:nvPr/>
          </p:nvSpPr>
          <p:spPr bwMode="auto">
            <a:xfrm>
              <a:off x="3840" y="120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7" name="Rectangle 302"/>
            <p:cNvSpPr>
              <a:spLocks noChangeArrowheads="1"/>
            </p:cNvSpPr>
            <p:nvPr/>
          </p:nvSpPr>
          <p:spPr bwMode="auto">
            <a:xfrm>
              <a:off x="3936" y="120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38" name="Rectangle 303"/>
            <p:cNvSpPr>
              <a:spLocks noChangeArrowheads="1"/>
            </p:cNvSpPr>
            <p:nvPr/>
          </p:nvSpPr>
          <p:spPr bwMode="auto">
            <a:xfrm>
              <a:off x="3936" y="1296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9" name="Rectangle 304"/>
            <p:cNvSpPr>
              <a:spLocks noChangeArrowheads="1"/>
            </p:cNvSpPr>
            <p:nvPr/>
          </p:nvSpPr>
          <p:spPr bwMode="auto">
            <a:xfrm>
              <a:off x="3840" y="1296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40" name="Rectangle 305"/>
            <p:cNvSpPr>
              <a:spLocks noChangeArrowheads="1"/>
            </p:cNvSpPr>
            <p:nvPr/>
          </p:nvSpPr>
          <p:spPr bwMode="auto">
            <a:xfrm>
              <a:off x="3264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1" name="Rectangle 306"/>
            <p:cNvSpPr>
              <a:spLocks noChangeArrowheads="1"/>
            </p:cNvSpPr>
            <p:nvPr/>
          </p:nvSpPr>
          <p:spPr bwMode="auto">
            <a:xfrm>
              <a:off x="3360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42" name="Rectangle 307"/>
            <p:cNvSpPr>
              <a:spLocks noChangeArrowheads="1"/>
            </p:cNvSpPr>
            <p:nvPr/>
          </p:nvSpPr>
          <p:spPr bwMode="auto">
            <a:xfrm>
              <a:off x="3360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3" name="Rectangle 308"/>
            <p:cNvSpPr>
              <a:spLocks noChangeArrowheads="1"/>
            </p:cNvSpPr>
            <p:nvPr/>
          </p:nvSpPr>
          <p:spPr bwMode="auto">
            <a:xfrm>
              <a:off x="3264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44" name="Rectangle 309"/>
            <p:cNvSpPr>
              <a:spLocks noChangeArrowheads="1"/>
            </p:cNvSpPr>
            <p:nvPr/>
          </p:nvSpPr>
          <p:spPr bwMode="auto">
            <a:xfrm>
              <a:off x="3456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5" name="Rectangle 310"/>
            <p:cNvSpPr>
              <a:spLocks noChangeArrowheads="1"/>
            </p:cNvSpPr>
            <p:nvPr/>
          </p:nvSpPr>
          <p:spPr bwMode="auto">
            <a:xfrm>
              <a:off x="3552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46" name="Rectangle 311"/>
            <p:cNvSpPr>
              <a:spLocks noChangeArrowheads="1"/>
            </p:cNvSpPr>
            <p:nvPr/>
          </p:nvSpPr>
          <p:spPr bwMode="auto">
            <a:xfrm>
              <a:off x="3552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7" name="Rectangle 312"/>
            <p:cNvSpPr>
              <a:spLocks noChangeArrowheads="1"/>
            </p:cNvSpPr>
            <p:nvPr/>
          </p:nvSpPr>
          <p:spPr bwMode="auto">
            <a:xfrm>
              <a:off x="3456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48" name="Rectangle 313"/>
            <p:cNvSpPr>
              <a:spLocks noChangeArrowheads="1"/>
            </p:cNvSpPr>
            <p:nvPr/>
          </p:nvSpPr>
          <p:spPr bwMode="auto">
            <a:xfrm>
              <a:off x="3648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Rectangle 314"/>
            <p:cNvSpPr>
              <a:spLocks noChangeArrowheads="1"/>
            </p:cNvSpPr>
            <p:nvPr/>
          </p:nvSpPr>
          <p:spPr bwMode="auto">
            <a:xfrm>
              <a:off x="3744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50" name="Rectangle 315"/>
            <p:cNvSpPr>
              <a:spLocks noChangeArrowheads="1"/>
            </p:cNvSpPr>
            <p:nvPr/>
          </p:nvSpPr>
          <p:spPr bwMode="auto">
            <a:xfrm>
              <a:off x="3744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1" name="Rectangle 316"/>
            <p:cNvSpPr>
              <a:spLocks noChangeArrowheads="1"/>
            </p:cNvSpPr>
            <p:nvPr/>
          </p:nvSpPr>
          <p:spPr bwMode="auto">
            <a:xfrm>
              <a:off x="3648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52" name="Rectangle 317"/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Rectangle 318"/>
            <p:cNvSpPr>
              <a:spLocks noChangeArrowheads="1"/>
            </p:cNvSpPr>
            <p:nvPr/>
          </p:nvSpPr>
          <p:spPr bwMode="auto">
            <a:xfrm>
              <a:off x="3936" y="1392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54" name="Rectangle 319"/>
            <p:cNvSpPr>
              <a:spLocks noChangeArrowheads="1"/>
            </p:cNvSpPr>
            <p:nvPr/>
          </p:nvSpPr>
          <p:spPr bwMode="auto">
            <a:xfrm>
              <a:off x="3936" y="148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Rectangle 320"/>
            <p:cNvSpPr>
              <a:spLocks noChangeArrowheads="1"/>
            </p:cNvSpPr>
            <p:nvPr/>
          </p:nvSpPr>
          <p:spPr bwMode="auto">
            <a:xfrm>
              <a:off x="3840" y="1488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56" name="Rectangle 321"/>
            <p:cNvSpPr>
              <a:spLocks noChangeArrowheads="1"/>
            </p:cNvSpPr>
            <p:nvPr/>
          </p:nvSpPr>
          <p:spPr bwMode="auto">
            <a:xfrm>
              <a:off x="3264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7" name="Rectangle 322"/>
            <p:cNvSpPr>
              <a:spLocks noChangeArrowheads="1"/>
            </p:cNvSpPr>
            <p:nvPr/>
          </p:nvSpPr>
          <p:spPr bwMode="auto">
            <a:xfrm>
              <a:off x="3360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58" name="Rectangle 323"/>
            <p:cNvSpPr>
              <a:spLocks noChangeArrowheads="1"/>
            </p:cNvSpPr>
            <p:nvPr/>
          </p:nvSpPr>
          <p:spPr bwMode="auto">
            <a:xfrm>
              <a:off x="3360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9" name="Rectangle 324"/>
            <p:cNvSpPr>
              <a:spLocks noChangeArrowheads="1"/>
            </p:cNvSpPr>
            <p:nvPr/>
          </p:nvSpPr>
          <p:spPr bwMode="auto">
            <a:xfrm>
              <a:off x="3264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60" name="Rectangle 325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1" name="Rectangle 326"/>
            <p:cNvSpPr>
              <a:spLocks noChangeArrowheads="1"/>
            </p:cNvSpPr>
            <p:nvPr/>
          </p:nvSpPr>
          <p:spPr bwMode="auto">
            <a:xfrm>
              <a:off x="3552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62" name="Rectangle 327"/>
            <p:cNvSpPr>
              <a:spLocks noChangeArrowheads="1"/>
            </p:cNvSpPr>
            <p:nvPr/>
          </p:nvSpPr>
          <p:spPr bwMode="auto">
            <a:xfrm>
              <a:off x="3552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3" name="Rectangle 328"/>
            <p:cNvSpPr>
              <a:spLocks noChangeArrowheads="1"/>
            </p:cNvSpPr>
            <p:nvPr/>
          </p:nvSpPr>
          <p:spPr bwMode="auto">
            <a:xfrm>
              <a:off x="3456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64" name="Rectangle 329"/>
            <p:cNvSpPr>
              <a:spLocks noChangeArrowheads="1"/>
            </p:cNvSpPr>
            <p:nvPr/>
          </p:nvSpPr>
          <p:spPr bwMode="auto">
            <a:xfrm>
              <a:off x="3648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Rectangle 330"/>
            <p:cNvSpPr>
              <a:spLocks noChangeArrowheads="1"/>
            </p:cNvSpPr>
            <p:nvPr/>
          </p:nvSpPr>
          <p:spPr bwMode="auto">
            <a:xfrm>
              <a:off x="3744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66" name="Rectangle 331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7" name="Rectangle 332"/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68" name="Rectangle 333"/>
            <p:cNvSpPr>
              <a:spLocks noChangeArrowheads="1"/>
            </p:cNvSpPr>
            <p:nvPr/>
          </p:nvSpPr>
          <p:spPr bwMode="auto">
            <a:xfrm>
              <a:off x="3840" y="1584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9" name="Rectangle 334"/>
            <p:cNvSpPr>
              <a:spLocks noChangeArrowheads="1"/>
            </p:cNvSpPr>
            <p:nvPr/>
          </p:nvSpPr>
          <p:spPr bwMode="auto">
            <a:xfrm>
              <a:off x="3936" y="1584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70" name="Rectangle 335"/>
            <p:cNvSpPr>
              <a:spLocks noChangeArrowheads="1"/>
            </p:cNvSpPr>
            <p:nvPr/>
          </p:nvSpPr>
          <p:spPr bwMode="auto">
            <a:xfrm>
              <a:off x="3936" y="1680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1" name="Rectangle 336"/>
            <p:cNvSpPr>
              <a:spLocks noChangeArrowheads="1"/>
            </p:cNvSpPr>
            <p:nvPr/>
          </p:nvSpPr>
          <p:spPr bwMode="auto">
            <a:xfrm>
              <a:off x="3840" y="1680"/>
              <a:ext cx="96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4593" name="AutoShape 337"/>
          <p:cNvSpPr>
            <a:spLocks noChangeArrowheads="1"/>
          </p:cNvSpPr>
          <p:nvPr/>
        </p:nvSpPr>
        <p:spPr bwMode="auto">
          <a:xfrm>
            <a:off x="5410200" y="53340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AutoShape 338"/>
          <p:cNvSpPr>
            <a:spLocks noChangeArrowheads="1"/>
          </p:cNvSpPr>
          <p:nvPr/>
        </p:nvSpPr>
        <p:spPr bwMode="auto">
          <a:xfrm>
            <a:off x="5715000" y="54864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AutoShape 340"/>
          <p:cNvSpPr>
            <a:spLocks noChangeArrowheads="1"/>
          </p:cNvSpPr>
          <p:nvPr/>
        </p:nvSpPr>
        <p:spPr bwMode="auto">
          <a:xfrm>
            <a:off x="7391400" y="51816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AutoShape 341"/>
          <p:cNvSpPr>
            <a:spLocks noChangeArrowheads="1"/>
          </p:cNvSpPr>
          <p:nvPr/>
        </p:nvSpPr>
        <p:spPr bwMode="auto">
          <a:xfrm>
            <a:off x="6172200" y="56388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AutoShape 342"/>
          <p:cNvSpPr>
            <a:spLocks noChangeArrowheads="1"/>
          </p:cNvSpPr>
          <p:nvPr/>
        </p:nvSpPr>
        <p:spPr bwMode="auto">
          <a:xfrm>
            <a:off x="5867400" y="51816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AutoShape 344"/>
          <p:cNvSpPr>
            <a:spLocks noChangeArrowheads="1"/>
          </p:cNvSpPr>
          <p:nvPr/>
        </p:nvSpPr>
        <p:spPr bwMode="auto">
          <a:xfrm>
            <a:off x="7848600" y="62484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AutoShape 345"/>
          <p:cNvSpPr>
            <a:spLocks noChangeArrowheads="1"/>
          </p:cNvSpPr>
          <p:nvPr/>
        </p:nvSpPr>
        <p:spPr bwMode="auto">
          <a:xfrm>
            <a:off x="7239000" y="57912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AutoShape 346"/>
          <p:cNvSpPr>
            <a:spLocks noChangeArrowheads="1"/>
          </p:cNvSpPr>
          <p:nvPr/>
        </p:nvSpPr>
        <p:spPr bwMode="auto">
          <a:xfrm>
            <a:off x="6019800" y="61722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AutoShape 347"/>
          <p:cNvSpPr>
            <a:spLocks noChangeArrowheads="1"/>
          </p:cNvSpPr>
          <p:nvPr/>
        </p:nvSpPr>
        <p:spPr bwMode="auto">
          <a:xfrm>
            <a:off x="5562600" y="59436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AutoShape 348"/>
          <p:cNvSpPr>
            <a:spLocks noChangeArrowheads="1"/>
          </p:cNvSpPr>
          <p:nvPr/>
        </p:nvSpPr>
        <p:spPr bwMode="auto">
          <a:xfrm>
            <a:off x="5105400" y="57912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AutoShape 349"/>
          <p:cNvSpPr>
            <a:spLocks noChangeArrowheads="1"/>
          </p:cNvSpPr>
          <p:nvPr/>
        </p:nvSpPr>
        <p:spPr bwMode="auto">
          <a:xfrm>
            <a:off x="5257800" y="60960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350"/>
          <p:cNvSpPr>
            <a:spLocks noChangeShapeType="1"/>
          </p:cNvSpPr>
          <p:nvPr/>
        </p:nvSpPr>
        <p:spPr bwMode="auto">
          <a:xfrm flipH="1">
            <a:off x="6019800" y="2819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Line 351"/>
          <p:cNvSpPr>
            <a:spLocks noChangeShapeType="1"/>
          </p:cNvSpPr>
          <p:nvPr/>
        </p:nvSpPr>
        <p:spPr bwMode="auto">
          <a:xfrm>
            <a:off x="6858000" y="2819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6" name="Line 352"/>
          <p:cNvSpPr>
            <a:spLocks noChangeShapeType="1"/>
          </p:cNvSpPr>
          <p:nvPr/>
        </p:nvSpPr>
        <p:spPr bwMode="auto">
          <a:xfrm flipH="1">
            <a:off x="57150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Line 353"/>
          <p:cNvSpPr>
            <a:spLocks noChangeShapeType="1"/>
          </p:cNvSpPr>
          <p:nvPr/>
        </p:nvSpPr>
        <p:spPr bwMode="auto">
          <a:xfrm flipH="1">
            <a:off x="78486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Path Planning</a:t>
            </a:r>
            <a:endParaRPr lang="en-US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21AFC3A-6A59-4777-82B3-DEDED9AABA79}" type="slidenum">
              <a:rPr lang="en-US" smtClean="0"/>
              <a:pPr/>
              <a:t>15</a:t>
            </a:fld>
            <a:endParaRPr lang="en-US" smtClean="0"/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1524000" y="1828800"/>
            <a:ext cx="6096000" cy="3657600"/>
            <a:chOff x="960" y="1344"/>
            <a:chExt cx="3840" cy="2304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Freeform 5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08" name="Oval 6"/>
            <p:cNvSpPr>
              <a:spLocks noChangeArrowheads="1"/>
            </p:cNvSpPr>
            <p:nvPr/>
          </p:nvSpPr>
          <p:spPr bwMode="auto">
            <a:xfrm>
              <a:off x="1296" y="2256"/>
              <a:ext cx="96" cy="96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Freeform 7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0" name="Oval 8"/>
            <p:cNvSpPr>
              <a:spLocks noChangeArrowheads="1"/>
            </p:cNvSpPr>
            <p:nvPr/>
          </p:nvSpPr>
          <p:spPr bwMode="auto">
            <a:xfrm>
              <a:off x="4560" y="2832"/>
              <a:ext cx="96" cy="96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1447800" y="5607050"/>
            <a:ext cx="4946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990033"/>
                </a:solidFill>
                <a:latin typeface="+mj-lt"/>
              </a:rPr>
              <a:t>What is the state space</a:t>
            </a:r>
            <a:r>
              <a:rPr lang="en-US" sz="2800" dirty="0">
                <a:solidFill>
                  <a:srgbClr val="990033"/>
                </a:solidFill>
                <a:latin typeface="+mj-lt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Formulation #1</a:t>
            </a:r>
            <a:endParaRPr lang="en-US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7F578D6-CF3A-4510-ABFF-684737A0C1D4}" type="slidenum">
              <a:rPr lang="en-US" smtClean="0"/>
              <a:pPr/>
              <a:t>16</a:t>
            </a:fld>
            <a:endParaRPr lang="en-US" smtClean="0"/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1524000" y="1828800"/>
            <a:ext cx="6096000" cy="3657600"/>
            <a:chOff x="960" y="1344"/>
            <a:chExt cx="3840" cy="2304"/>
          </a:xfrm>
        </p:grpSpPr>
        <p:grpSp>
          <p:nvGrpSpPr>
            <p:cNvPr id="26639" name="Group 4"/>
            <p:cNvGrpSpPr>
              <a:grpSpLocks/>
            </p:cNvGrpSpPr>
            <p:nvPr/>
          </p:nvGrpSpPr>
          <p:grpSpPr bwMode="auto">
            <a:xfrm>
              <a:off x="960" y="1344"/>
              <a:ext cx="3840" cy="2304"/>
              <a:chOff x="960" y="1344"/>
              <a:chExt cx="3840" cy="2304"/>
            </a:xfrm>
          </p:grpSpPr>
          <p:sp>
            <p:nvSpPr>
              <p:cNvPr id="26670" name="Rectangle 5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3840" cy="23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1" name="Freeform 6"/>
              <p:cNvSpPr>
                <a:spLocks/>
              </p:cNvSpPr>
              <p:nvPr/>
            </p:nvSpPr>
            <p:spPr bwMode="auto">
              <a:xfrm>
                <a:off x="1536" y="1728"/>
                <a:ext cx="768" cy="1152"/>
              </a:xfrm>
              <a:custGeom>
                <a:avLst/>
                <a:gdLst>
                  <a:gd name="T0" fmla="*/ 0 w 768"/>
                  <a:gd name="T1" fmla="*/ 192 h 1152"/>
                  <a:gd name="T2" fmla="*/ 384 w 768"/>
                  <a:gd name="T3" fmla="*/ 576 h 1152"/>
                  <a:gd name="T4" fmla="*/ 192 w 768"/>
                  <a:gd name="T5" fmla="*/ 768 h 1152"/>
                  <a:gd name="T6" fmla="*/ 192 w 768"/>
                  <a:gd name="T7" fmla="*/ 1152 h 1152"/>
                  <a:gd name="T8" fmla="*/ 768 w 768"/>
                  <a:gd name="T9" fmla="*/ 1152 h 1152"/>
                  <a:gd name="T10" fmla="*/ 768 w 768"/>
                  <a:gd name="T11" fmla="*/ 192 h 1152"/>
                  <a:gd name="T12" fmla="*/ 144 w 768"/>
                  <a:gd name="T13" fmla="*/ 0 h 1152"/>
                  <a:gd name="T14" fmla="*/ 0 w 768"/>
                  <a:gd name="T15" fmla="*/ 192 h 11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8"/>
                  <a:gd name="T25" fmla="*/ 0 h 1152"/>
                  <a:gd name="T26" fmla="*/ 768 w 768"/>
                  <a:gd name="T27" fmla="*/ 1152 h 11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8" h="1152">
                    <a:moveTo>
                      <a:pt x="0" y="192"/>
                    </a:moveTo>
                    <a:lnTo>
                      <a:pt x="384" y="576"/>
                    </a:lnTo>
                    <a:lnTo>
                      <a:pt x="192" y="768"/>
                    </a:lnTo>
                    <a:lnTo>
                      <a:pt x="192" y="1152"/>
                    </a:lnTo>
                    <a:lnTo>
                      <a:pt x="768" y="1152"/>
                    </a:lnTo>
                    <a:lnTo>
                      <a:pt x="768" y="192"/>
                    </a:lnTo>
                    <a:lnTo>
                      <a:pt x="144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996600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72" name="Oval 7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96" cy="96"/>
              </a:xfrm>
              <a:prstGeom prst="ellipse">
                <a:avLst/>
              </a:prstGeom>
              <a:solidFill>
                <a:srgbClr val="F81706"/>
              </a:solidFill>
              <a:ln w="9525">
                <a:solidFill>
                  <a:srgbClr val="F8170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3" name="Freeform 8"/>
              <p:cNvSpPr>
                <a:spLocks/>
              </p:cNvSpPr>
              <p:nvPr/>
            </p:nvSpPr>
            <p:spPr bwMode="auto">
              <a:xfrm>
                <a:off x="3264" y="1920"/>
                <a:ext cx="960" cy="1152"/>
              </a:xfrm>
              <a:custGeom>
                <a:avLst/>
                <a:gdLst>
                  <a:gd name="T0" fmla="*/ 0 w 960"/>
                  <a:gd name="T1" fmla="*/ 960 h 1152"/>
                  <a:gd name="T2" fmla="*/ 0 w 960"/>
                  <a:gd name="T3" fmla="*/ 1152 h 1152"/>
                  <a:gd name="T4" fmla="*/ 960 w 960"/>
                  <a:gd name="T5" fmla="*/ 1152 h 1152"/>
                  <a:gd name="T6" fmla="*/ 960 w 960"/>
                  <a:gd name="T7" fmla="*/ 0 h 1152"/>
                  <a:gd name="T8" fmla="*/ 768 w 960"/>
                  <a:gd name="T9" fmla="*/ 0 h 1152"/>
                  <a:gd name="T10" fmla="*/ 768 w 960"/>
                  <a:gd name="T11" fmla="*/ 960 h 1152"/>
                  <a:gd name="T12" fmla="*/ 0 w 960"/>
                  <a:gd name="T13" fmla="*/ 960 h 1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0"/>
                  <a:gd name="T22" fmla="*/ 0 h 1152"/>
                  <a:gd name="T23" fmla="*/ 960 w 960"/>
                  <a:gd name="T24" fmla="*/ 1152 h 11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0" h="1152">
                    <a:moveTo>
                      <a:pt x="0" y="960"/>
                    </a:moveTo>
                    <a:lnTo>
                      <a:pt x="0" y="1152"/>
                    </a:lnTo>
                    <a:lnTo>
                      <a:pt x="960" y="1152"/>
                    </a:lnTo>
                    <a:lnTo>
                      <a:pt x="960" y="0"/>
                    </a:lnTo>
                    <a:lnTo>
                      <a:pt x="768" y="0"/>
                    </a:lnTo>
                    <a:lnTo>
                      <a:pt x="768" y="960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996600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74" name="Oval 9"/>
              <p:cNvSpPr>
                <a:spLocks noChangeArrowheads="1"/>
              </p:cNvSpPr>
              <p:nvPr/>
            </p:nvSpPr>
            <p:spPr bwMode="auto">
              <a:xfrm>
                <a:off x="4560" y="2832"/>
                <a:ext cx="96" cy="96"/>
              </a:xfrm>
              <a:prstGeom prst="ellipse">
                <a:avLst/>
              </a:prstGeom>
              <a:solidFill>
                <a:srgbClr val="45D628"/>
              </a:solidFill>
              <a:ln w="9525">
                <a:solidFill>
                  <a:srgbClr val="45D62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40" name="Line 10"/>
            <p:cNvSpPr>
              <a:spLocks noChangeShapeType="1"/>
            </p:cNvSpPr>
            <p:nvPr/>
          </p:nvSpPr>
          <p:spPr bwMode="auto">
            <a:xfrm>
              <a:off x="960" y="153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1" name="Line 11"/>
            <p:cNvSpPr>
              <a:spLocks noChangeShapeType="1"/>
            </p:cNvSpPr>
            <p:nvPr/>
          </p:nvSpPr>
          <p:spPr bwMode="auto">
            <a:xfrm>
              <a:off x="960" y="1728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2" name="Line 12"/>
            <p:cNvSpPr>
              <a:spLocks noChangeShapeType="1"/>
            </p:cNvSpPr>
            <p:nvPr/>
          </p:nvSpPr>
          <p:spPr bwMode="auto">
            <a:xfrm>
              <a:off x="960" y="1920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3" name="Line 13"/>
            <p:cNvSpPr>
              <a:spLocks noChangeShapeType="1"/>
            </p:cNvSpPr>
            <p:nvPr/>
          </p:nvSpPr>
          <p:spPr bwMode="auto">
            <a:xfrm>
              <a:off x="960" y="2112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4" name="Line 14"/>
            <p:cNvSpPr>
              <a:spLocks noChangeShapeType="1"/>
            </p:cNvSpPr>
            <p:nvPr/>
          </p:nvSpPr>
          <p:spPr bwMode="auto">
            <a:xfrm>
              <a:off x="960" y="230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5" name="Line 15"/>
            <p:cNvSpPr>
              <a:spLocks noChangeShapeType="1"/>
            </p:cNvSpPr>
            <p:nvPr/>
          </p:nvSpPr>
          <p:spPr bwMode="auto">
            <a:xfrm>
              <a:off x="960" y="249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6" name="Line 16"/>
            <p:cNvSpPr>
              <a:spLocks noChangeShapeType="1"/>
            </p:cNvSpPr>
            <p:nvPr/>
          </p:nvSpPr>
          <p:spPr bwMode="auto">
            <a:xfrm>
              <a:off x="960" y="2688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7" name="Line 17"/>
            <p:cNvSpPr>
              <a:spLocks noChangeShapeType="1"/>
            </p:cNvSpPr>
            <p:nvPr/>
          </p:nvSpPr>
          <p:spPr bwMode="auto">
            <a:xfrm>
              <a:off x="960" y="2880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8" name="Line 18"/>
            <p:cNvSpPr>
              <a:spLocks noChangeShapeType="1"/>
            </p:cNvSpPr>
            <p:nvPr/>
          </p:nvSpPr>
          <p:spPr bwMode="auto">
            <a:xfrm>
              <a:off x="960" y="3072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9" name="Line 19"/>
            <p:cNvSpPr>
              <a:spLocks noChangeShapeType="1"/>
            </p:cNvSpPr>
            <p:nvPr/>
          </p:nvSpPr>
          <p:spPr bwMode="auto">
            <a:xfrm>
              <a:off x="960" y="326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0" name="Line 20"/>
            <p:cNvSpPr>
              <a:spLocks noChangeShapeType="1"/>
            </p:cNvSpPr>
            <p:nvPr/>
          </p:nvSpPr>
          <p:spPr bwMode="auto">
            <a:xfrm>
              <a:off x="960" y="345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1" name="Line 21"/>
            <p:cNvSpPr>
              <a:spLocks noChangeShapeType="1"/>
            </p:cNvSpPr>
            <p:nvPr/>
          </p:nvSpPr>
          <p:spPr bwMode="auto">
            <a:xfrm>
              <a:off x="1152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>
              <a:off x="1536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3" name="Line 23"/>
            <p:cNvSpPr>
              <a:spLocks noChangeShapeType="1"/>
            </p:cNvSpPr>
            <p:nvPr/>
          </p:nvSpPr>
          <p:spPr bwMode="auto">
            <a:xfrm>
              <a:off x="1728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1920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5" name="Line 25"/>
            <p:cNvSpPr>
              <a:spLocks noChangeShapeType="1"/>
            </p:cNvSpPr>
            <p:nvPr/>
          </p:nvSpPr>
          <p:spPr bwMode="auto">
            <a:xfrm>
              <a:off x="2112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6" name="Line 26"/>
            <p:cNvSpPr>
              <a:spLocks noChangeShapeType="1"/>
            </p:cNvSpPr>
            <p:nvPr/>
          </p:nvSpPr>
          <p:spPr bwMode="auto">
            <a:xfrm>
              <a:off x="2304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7" name="Line 27"/>
            <p:cNvSpPr>
              <a:spLocks noChangeShapeType="1"/>
            </p:cNvSpPr>
            <p:nvPr/>
          </p:nvSpPr>
          <p:spPr bwMode="auto">
            <a:xfrm>
              <a:off x="2496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8" name="Line 28"/>
            <p:cNvSpPr>
              <a:spLocks noChangeShapeType="1"/>
            </p:cNvSpPr>
            <p:nvPr/>
          </p:nvSpPr>
          <p:spPr bwMode="auto">
            <a:xfrm>
              <a:off x="2688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9" name="Line 29"/>
            <p:cNvSpPr>
              <a:spLocks noChangeShapeType="1"/>
            </p:cNvSpPr>
            <p:nvPr/>
          </p:nvSpPr>
          <p:spPr bwMode="auto">
            <a:xfrm>
              <a:off x="2880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0" name="Line 30"/>
            <p:cNvSpPr>
              <a:spLocks noChangeShapeType="1"/>
            </p:cNvSpPr>
            <p:nvPr/>
          </p:nvSpPr>
          <p:spPr bwMode="auto">
            <a:xfrm>
              <a:off x="3072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1" name="Line 31"/>
            <p:cNvSpPr>
              <a:spLocks noChangeShapeType="1"/>
            </p:cNvSpPr>
            <p:nvPr/>
          </p:nvSpPr>
          <p:spPr bwMode="auto">
            <a:xfrm>
              <a:off x="3264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3456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3648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4" name="Line 34"/>
            <p:cNvSpPr>
              <a:spLocks noChangeShapeType="1"/>
            </p:cNvSpPr>
            <p:nvPr/>
          </p:nvSpPr>
          <p:spPr bwMode="auto">
            <a:xfrm>
              <a:off x="3840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5" name="Line 35"/>
            <p:cNvSpPr>
              <a:spLocks noChangeShapeType="1"/>
            </p:cNvSpPr>
            <p:nvPr/>
          </p:nvSpPr>
          <p:spPr bwMode="auto">
            <a:xfrm>
              <a:off x="4032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4224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7" name="Line 37"/>
            <p:cNvSpPr>
              <a:spLocks noChangeShapeType="1"/>
            </p:cNvSpPr>
            <p:nvPr/>
          </p:nvSpPr>
          <p:spPr bwMode="auto">
            <a:xfrm>
              <a:off x="4416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4608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9" name="Line 39"/>
            <p:cNvSpPr>
              <a:spLocks noChangeShapeType="1"/>
            </p:cNvSpPr>
            <p:nvPr/>
          </p:nvSpPr>
          <p:spPr bwMode="auto">
            <a:xfrm>
              <a:off x="1344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447800" y="3048000"/>
            <a:ext cx="6699250" cy="3424238"/>
            <a:chOff x="912" y="1920"/>
            <a:chExt cx="4220" cy="2157"/>
          </a:xfrm>
        </p:grpSpPr>
        <p:grpSp>
          <p:nvGrpSpPr>
            <p:cNvPr id="26630" name="Group 41"/>
            <p:cNvGrpSpPr>
              <a:grpSpLocks/>
            </p:cNvGrpSpPr>
            <p:nvPr/>
          </p:nvGrpSpPr>
          <p:grpSpPr bwMode="auto">
            <a:xfrm>
              <a:off x="1152" y="1920"/>
              <a:ext cx="384" cy="384"/>
              <a:chOff x="384" y="2112"/>
              <a:chExt cx="384" cy="384"/>
            </a:xfrm>
          </p:grpSpPr>
          <p:sp>
            <p:nvSpPr>
              <p:cNvPr id="26634" name="Line 42"/>
              <p:cNvSpPr>
                <a:spLocks noChangeShapeType="1"/>
              </p:cNvSpPr>
              <p:nvPr/>
            </p:nvSpPr>
            <p:spPr bwMode="auto">
              <a:xfrm flipV="1">
                <a:off x="576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35" name="Line 43"/>
              <p:cNvSpPr>
                <a:spLocks noChangeShapeType="1"/>
              </p:cNvSpPr>
              <p:nvPr/>
            </p:nvSpPr>
            <p:spPr bwMode="auto">
              <a:xfrm>
                <a:off x="576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36" name="Line 44"/>
              <p:cNvSpPr>
                <a:spLocks noChangeShapeType="1"/>
              </p:cNvSpPr>
              <p:nvPr/>
            </p:nvSpPr>
            <p:spPr bwMode="auto">
              <a:xfrm>
                <a:off x="384" y="230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37" name="Line 45"/>
              <p:cNvSpPr>
                <a:spLocks noChangeShapeType="1"/>
              </p:cNvSpPr>
              <p:nvPr/>
            </p:nvSpPr>
            <p:spPr bwMode="auto">
              <a:xfrm flipH="1">
                <a:off x="384" y="2112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38" name="Line 46"/>
              <p:cNvSpPr>
                <a:spLocks noChangeShapeType="1"/>
              </p:cNvSpPr>
              <p:nvPr/>
            </p:nvSpPr>
            <p:spPr bwMode="auto">
              <a:xfrm>
                <a:off x="384" y="2112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631" name="Group 47"/>
            <p:cNvGrpSpPr>
              <a:grpSpLocks/>
            </p:cNvGrpSpPr>
            <p:nvPr/>
          </p:nvGrpSpPr>
          <p:grpSpPr bwMode="auto">
            <a:xfrm>
              <a:off x="912" y="3481"/>
              <a:ext cx="4220" cy="596"/>
              <a:chOff x="864" y="3546"/>
              <a:chExt cx="4220" cy="596"/>
            </a:xfrm>
          </p:grpSpPr>
          <p:sp>
            <p:nvSpPr>
              <p:cNvPr id="25608" name="Text Box 48"/>
              <p:cNvSpPr txBox="1">
                <a:spLocks noChangeArrowheads="1"/>
              </p:cNvSpPr>
              <p:nvPr/>
            </p:nvSpPr>
            <p:spPr bwMode="auto">
              <a:xfrm>
                <a:off x="864" y="3546"/>
                <a:ext cx="4220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+mj-lt"/>
                  </a:rPr>
                  <a:t>Cost of one horizontal/vertical step = 1</a:t>
                </a:r>
              </a:p>
              <a:p>
                <a:pPr>
                  <a:defRPr/>
                </a:pPr>
                <a:r>
                  <a:rPr lang="en-US" sz="2800" dirty="0">
                    <a:latin typeface="+mj-lt"/>
                  </a:rPr>
                  <a:t>Cost of one diagonal step = </a:t>
                </a:r>
                <a:r>
                  <a:rPr lang="en-US" sz="2800" dirty="0">
                    <a:latin typeface="+mj-lt"/>
                    <a:cs typeface="Times New Roman" pitchFamily="18" charset="0"/>
                    <a:sym typeface="Symbol" pitchFamily="18" charset="2"/>
                  </a:rPr>
                  <a:t></a:t>
                </a:r>
                <a:r>
                  <a:rPr lang="en-US" sz="2800" dirty="0">
                    <a:latin typeface="+mj-lt"/>
                    <a:cs typeface="Times New Roman" pitchFamily="18" charset="0"/>
                  </a:rPr>
                  <a:t>2</a:t>
                </a:r>
                <a:r>
                  <a:rPr lang="en-US" sz="2800" dirty="0">
                    <a:latin typeface="+mj-lt"/>
                  </a:rPr>
                  <a:t> </a:t>
                </a:r>
              </a:p>
            </p:txBody>
          </p:sp>
          <p:sp>
            <p:nvSpPr>
              <p:cNvPr id="26633" name="Line 49"/>
              <p:cNvSpPr>
                <a:spLocks noChangeShapeType="1"/>
              </p:cNvSpPr>
              <p:nvPr/>
            </p:nvSpPr>
            <p:spPr bwMode="auto">
              <a:xfrm>
                <a:off x="3456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Optimal Solution</a:t>
            </a:r>
            <a:endParaRPr lang="en-US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D42CAA5-2A15-4B03-A6C7-0B2EAD656896}" type="slidenum">
              <a:rPr lang="en-US" smtClean="0"/>
              <a:pPr/>
              <a:t>17</a:t>
            </a:fld>
            <a:endParaRPr lang="en-US" smtClean="0"/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1524000" y="1828800"/>
            <a:ext cx="6096000" cy="3657600"/>
            <a:chOff x="960" y="1344"/>
            <a:chExt cx="3840" cy="2304"/>
          </a:xfrm>
        </p:grpSpPr>
        <p:grpSp>
          <p:nvGrpSpPr>
            <p:cNvPr id="27655" name="Group 4"/>
            <p:cNvGrpSpPr>
              <a:grpSpLocks/>
            </p:cNvGrpSpPr>
            <p:nvPr/>
          </p:nvGrpSpPr>
          <p:grpSpPr bwMode="auto">
            <a:xfrm>
              <a:off x="960" y="1344"/>
              <a:ext cx="3840" cy="2304"/>
              <a:chOff x="960" y="1344"/>
              <a:chExt cx="3840" cy="2304"/>
            </a:xfrm>
          </p:grpSpPr>
          <p:sp>
            <p:nvSpPr>
              <p:cNvPr id="27686" name="Rectangle 5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3840" cy="23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Freeform 6"/>
              <p:cNvSpPr>
                <a:spLocks/>
              </p:cNvSpPr>
              <p:nvPr/>
            </p:nvSpPr>
            <p:spPr bwMode="auto">
              <a:xfrm>
                <a:off x="1536" y="1728"/>
                <a:ext cx="768" cy="1152"/>
              </a:xfrm>
              <a:custGeom>
                <a:avLst/>
                <a:gdLst>
                  <a:gd name="T0" fmla="*/ 0 w 768"/>
                  <a:gd name="T1" fmla="*/ 192 h 1152"/>
                  <a:gd name="T2" fmla="*/ 384 w 768"/>
                  <a:gd name="T3" fmla="*/ 576 h 1152"/>
                  <a:gd name="T4" fmla="*/ 192 w 768"/>
                  <a:gd name="T5" fmla="*/ 768 h 1152"/>
                  <a:gd name="T6" fmla="*/ 192 w 768"/>
                  <a:gd name="T7" fmla="*/ 1152 h 1152"/>
                  <a:gd name="T8" fmla="*/ 768 w 768"/>
                  <a:gd name="T9" fmla="*/ 1152 h 1152"/>
                  <a:gd name="T10" fmla="*/ 768 w 768"/>
                  <a:gd name="T11" fmla="*/ 192 h 1152"/>
                  <a:gd name="T12" fmla="*/ 144 w 768"/>
                  <a:gd name="T13" fmla="*/ 0 h 1152"/>
                  <a:gd name="T14" fmla="*/ 0 w 768"/>
                  <a:gd name="T15" fmla="*/ 192 h 11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8"/>
                  <a:gd name="T25" fmla="*/ 0 h 1152"/>
                  <a:gd name="T26" fmla="*/ 768 w 768"/>
                  <a:gd name="T27" fmla="*/ 1152 h 11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8" h="1152">
                    <a:moveTo>
                      <a:pt x="0" y="192"/>
                    </a:moveTo>
                    <a:lnTo>
                      <a:pt x="384" y="576"/>
                    </a:lnTo>
                    <a:lnTo>
                      <a:pt x="192" y="768"/>
                    </a:lnTo>
                    <a:lnTo>
                      <a:pt x="192" y="1152"/>
                    </a:lnTo>
                    <a:lnTo>
                      <a:pt x="768" y="1152"/>
                    </a:lnTo>
                    <a:lnTo>
                      <a:pt x="768" y="192"/>
                    </a:lnTo>
                    <a:lnTo>
                      <a:pt x="144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996600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88" name="Oval 7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96" cy="96"/>
              </a:xfrm>
              <a:prstGeom prst="ellipse">
                <a:avLst/>
              </a:prstGeom>
              <a:solidFill>
                <a:srgbClr val="F81706"/>
              </a:solidFill>
              <a:ln w="9525">
                <a:solidFill>
                  <a:srgbClr val="F8170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9" name="Freeform 8"/>
              <p:cNvSpPr>
                <a:spLocks/>
              </p:cNvSpPr>
              <p:nvPr/>
            </p:nvSpPr>
            <p:spPr bwMode="auto">
              <a:xfrm>
                <a:off x="3264" y="1920"/>
                <a:ext cx="960" cy="1152"/>
              </a:xfrm>
              <a:custGeom>
                <a:avLst/>
                <a:gdLst>
                  <a:gd name="T0" fmla="*/ 0 w 960"/>
                  <a:gd name="T1" fmla="*/ 960 h 1152"/>
                  <a:gd name="T2" fmla="*/ 0 w 960"/>
                  <a:gd name="T3" fmla="*/ 1152 h 1152"/>
                  <a:gd name="T4" fmla="*/ 960 w 960"/>
                  <a:gd name="T5" fmla="*/ 1152 h 1152"/>
                  <a:gd name="T6" fmla="*/ 960 w 960"/>
                  <a:gd name="T7" fmla="*/ 0 h 1152"/>
                  <a:gd name="T8" fmla="*/ 768 w 960"/>
                  <a:gd name="T9" fmla="*/ 0 h 1152"/>
                  <a:gd name="T10" fmla="*/ 768 w 960"/>
                  <a:gd name="T11" fmla="*/ 960 h 1152"/>
                  <a:gd name="T12" fmla="*/ 0 w 960"/>
                  <a:gd name="T13" fmla="*/ 960 h 1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0"/>
                  <a:gd name="T22" fmla="*/ 0 h 1152"/>
                  <a:gd name="T23" fmla="*/ 960 w 960"/>
                  <a:gd name="T24" fmla="*/ 1152 h 11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0" h="1152">
                    <a:moveTo>
                      <a:pt x="0" y="960"/>
                    </a:moveTo>
                    <a:lnTo>
                      <a:pt x="0" y="1152"/>
                    </a:lnTo>
                    <a:lnTo>
                      <a:pt x="960" y="1152"/>
                    </a:lnTo>
                    <a:lnTo>
                      <a:pt x="960" y="0"/>
                    </a:lnTo>
                    <a:lnTo>
                      <a:pt x="768" y="0"/>
                    </a:lnTo>
                    <a:lnTo>
                      <a:pt x="768" y="960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996600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90" name="Oval 9"/>
              <p:cNvSpPr>
                <a:spLocks noChangeArrowheads="1"/>
              </p:cNvSpPr>
              <p:nvPr/>
            </p:nvSpPr>
            <p:spPr bwMode="auto">
              <a:xfrm>
                <a:off x="4560" y="2832"/>
                <a:ext cx="96" cy="96"/>
              </a:xfrm>
              <a:prstGeom prst="ellipse">
                <a:avLst/>
              </a:prstGeom>
              <a:solidFill>
                <a:srgbClr val="45D628"/>
              </a:solidFill>
              <a:ln w="9525">
                <a:solidFill>
                  <a:srgbClr val="45D62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56" name="Line 10"/>
            <p:cNvSpPr>
              <a:spLocks noChangeShapeType="1"/>
            </p:cNvSpPr>
            <p:nvPr/>
          </p:nvSpPr>
          <p:spPr bwMode="auto">
            <a:xfrm>
              <a:off x="960" y="153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7" name="Line 11"/>
            <p:cNvSpPr>
              <a:spLocks noChangeShapeType="1"/>
            </p:cNvSpPr>
            <p:nvPr/>
          </p:nvSpPr>
          <p:spPr bwMode="auto">
            <a:xfrm>
              <a:off x="960" y="1728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8" name="Line 12"/>
            <p:cNvSpPr>
              <a:spLocks noChangeShapeType="1"/>
            </p:cNvSpPr>
            <p:nvPr/>
          </p:nvSpPr>
          <p:spPr bwMode="auto">
            <a:xfrm>
              <a:off x="960" y="1920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9" name="Line 13"/>
            <p:cNvSpPr>
              <a:spLocks noChangeShapeType="1"/>
            </p:cNvSpPr>
            <p:nvPr/>
          </p:nvSpPr>
          <p:spPr bwMode="auto">
            <a:xfrm>
              <a:off x="960" y="2112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0" name="Line 14"/>
            <p:cNvSpPr>
              <a:spLocks noChangeShapeType="1"/>
            </p:cNvSpPr>
            <p:nvPr/>
          </p:nvSpPr>
          <p:spPr bwMode="auto">
            <a:xfrm>
              <a:off x="960" y="230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1" name="Line 15"/>
            <p:cNvSpPr>
              <a:spLocks noChangeShapeType="1"/>
            </p:cNvSpPr>
            <p:nvPr/>
          </p:nvSpPr>
          <p:spPr bwMode="auto">
            <a:xfrm>
              <a:off x="960" y="249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2" name="Line 16"/>
            <p:cNvSpPr>
              <a:spLocks noChangeShapeType="1"/>
            </p:cNvSpPr>
            <p:nvPr/>
          </p:nvSpPr>
          <p:spPr bwMode="auto">
            <a:xfrm>
              <a:off x="960" y="2688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3" name="Line 17"/>
            <p:cNvSpPr>
              <a:spLocks noChangeShapeType="1"/>
            </p:cNvSpPr>
            <p:nvPr/>
          </p:nvSpPr>
          <p:spPr bwMode="auto">
            <a:xfrm>
              <a:off x="960" y="2880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4" name="Line 18"/>
            <p:cNvSpPr>
              <a:spLocks noChangeShapeType="1"/>
            </p:cNvSpPr>
            <p:nvPr/>
          </p:nvSpPr>
          <p:spPr bwMode="auto">
            <a:xfrm>
              <a:off x="960" y="3072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5" name="Line 19"/>
            <p:cNvSpPr>
              <a:spLocks noChangeShapeType="1"/>
            </p:cNvSpPr>
            <p:nvPr/>
          </p:nvSpPr>
          <p:spPr bwMode="auto">
            <a:xfrm>
              <a:off x="960" y="326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6" name="Line 20"/>
            <p:cNvSpPr>
              <a:spLocks noChangeShapeType="1"/>
            </p:cNvSpPr>
            <p:nvPr/>
          </p:nvSpPr>
          <p:spPr bwMode="auto">
            <a:xfrm>
              <a:off x="960" y="345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7" name="Line 21"/>
            <p:cNvSpPr>
              <a:spLocks noChangeShapeType="1"/>
            </p:cNvSpPr>
            <p:nvPr/>
          </p:nvSpPr>
          <p:spPr bwMode="auto">
            <a:xfrm>
              <a:off x="1152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8" name="Line 22"/>
            <p:cNvSpPr>
              <a:spLocks noChangeShapeType="1"/>
            </p:cNvSpPr>
            <p:nvPr/>
          </p:nvSpPr>
          <p:spPr bwMode="auto">
            <a:xfrm>
              <a:off x="1536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9" name="Line 23"/>
            <p:cNvSpPr>
              <a:spLocks noChangeShapeType="1"/>
            </p:cNvSpPr>
            <p:nvPr/>
          </p:nvSpPr>
          <p:spPr bwMode="auto">
            <a:xfrm>
              <a:off x="1728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0" name="Line 24"/>
            <p:cNvSpPr>
              <a:spLocks noChangeShapeType="1"/>
            </p:cNvSpPr>
            <p:nvPr/>
          </p:nvSpPr>
          <p:spPr bwMode="auto">
            <a:xfrm>
              <a:off x="1920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1" name="Line 25"/>
            <p:cNvSpPr>
              <a:spLocks noChangeShapeType="1"/>
            </p:cNvSpPr>
            <p:nvPr/>
          </p:nvSpPr>
          <p:spPr bwMode="auto">
            <a:xfrm>
              <a:off x="2112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2" name="Line 26"/>
            <p:cNvSpPr>
              <a:spLocks noChangeShapeType="1"/>
            </p:cNvSpPr>
            <p:nvPr/>
          </p:nvSpPr>
          <p:spPr bwMode="auto">
            <a:xfrm>
              <a:off x="2304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3" name="Line 27"/>
            <p:cNvSpPr>
              <a:spLocks noChangeShapeType="1"/>
            </p:cNvSpPr>
            <p:nvPr/>
          </p:nvSpPr>
          <p:spPr bwMode="auto">
            <a:xfrm>
              <a:off x="2496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4" name="Line 28"/>
            <p:cNvSpPr>
              <a:spLocks noChangeShapeType="1"/>
            </p:cNvSpPr>
            <p:nvPr/>
          </p:nvSpPr>
          <p:spPr bwMode="auto">
            <a:xfrm>
              <a:off x="2688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5" name="Line 29"/>
            <p:cNvSpPr>
              <a:spLocks noChangeShapeType="1"/>
            </p:cNvSpPr>
            <p:nvPr/>
          </p:nvSpPr>
          <p:spPr bwMode="auto">
            <a:xfrm>
              <a:off x="2880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6" name="Line 30"/>
            <p:cNvSpPr>
              <a:spLocks noChangeShapeType="1"/>
            </p:cNvSpPr>
            <p:nvPr/>
          </p:nvSpPr>
          <p:spPr bwMode="auto">
            <a:xfrm>
              <a:off x="3072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7" name="Line 31"/>
            <p:cNvSpPr>
              <a:spLocks noChangeShapeType="1"/>
            </p:cNvSpPr>
            <p:nvPr/>
          </p:nvSpPr>
          <p:spPr bwMode="auto">
            <a:xfrm>
              <a:off x="3264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8" name="Line 32"/>
            <p:cNvSpPr>
              <a:spLocks noChangeShapeType="1"/>
            </p:cNvSpPr>
            <p:nvPr/>
          </p:nvSpPr>
          <p:spPr bwMode="auto">
            <a:xfrm>
              <a:off x="3456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9" name="Line 33"/>
            <p:cNvSpPr>
              <a:spLocks noChangeShapeType="1"/>
            </p:cNvSpPr>
            <p:nvPr/>
          </p:nvSpPr>
          <p:spPr bwMode="auto">
            <a:xfrm>
              <a:off x="3648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0" name="Line 34"/>
            <p:cNvSpPr>
              <a:spLocks noChangeShapeType="1"/>
            </p:cNvSpPr>
            <p:nvPr/>
          </p:nvSpPr>
          <p:spPr bwMode="auto">
            <a:xfrm>
              <a:off x="3840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1" name="Line 35"/>
            <p:cNvSpPr>
              <a:spLocks noChangeShapeType="1"/>
            </p:cNvSpPr>
            <p:nvPr/>
          </p:nvSpPr>
          <p:spPr bwMode="auto">
            <a:xfrm>
              <a:off x="4032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2" name="Line 36"/>
            <p:cNvSpPr>
              <a:spLocks noChangeShapeType="1"/>
            </p:cNvSpPr>
            <p:nvPr/>
          </p:nvSpPr>
          <p:spPr bwMode="auto">
            <a:xfrm>
              <a:off x="4224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3" name="Line 37"/>
            <p:cNvSpPr>
              <a:spLocks noChangeShapeType="1"/>
            </p:cNvSpPr>
            <p:nvPr/>
          </p:nvSpPr>
          <p:spPr bwMode="auto">
            <a:xfrm>
              <a:off x="4416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4" name="Line 38"/>
            <p:cNvSpPr>
              <a:spLocks noChangeShapeType="1"/>
            </p:cNvSpPr>
            <p:nvPr/>
          </p:nvSpPr>
          <p:spPr bwMode="auto">
            <a:xfrm>
              <a:off x="4608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5" name="Line 39"/>
            <p:cNvSpPr>
              <a:spLocks noChangeShapeType="1"/>
            </p:cNvSpPr>
            <p:nvPr/>
          </p:nvSpPr>
          <p:spPr bwMode="auto">
            <a:xfrm>
              <a:off x="1344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653" name="Freeform 40"/>
          <p:cNvSpPr>
            <a:spLocks/>
          </p:cNvSpPr>
          <p:nvPr/>
        </p:nvSpPr>
        <p:spPr bwMode="auto">
          <a:xfrm>
            <a:off x="2116138" y="3344863"/>
            <a:ext cx="5199062" cy="1531937"/>
          </a:xfrm>
          <a:custGeom>
            <a:avLst/>
            <a:gdLst>
              <a:gd name="T0" fmla="*/ 0 w 3275"/>
              <a:gd name="T1" fmla="*/ 0 h 965"/>
              <a:gd name="T2" fmla="*/ 83165942 w 3275"/>
              <a:gd name="T3" fmla="*/ 80644978 h 965"/>
              <a:gd name="T4" fmla="*/ 146169054 w 3275"/>
              <a:gd name="T5" fmla="*/ 123486841 h 965"/>
              <a:gd name="T6" fmla="*/ 511590922 w 3275"/>
              <a:gd name="T7" fmla="*/ 496469898 h 965"/>
              <a:gd name="T8" fmla="*/ 511590922 w 3275"/>
              <a:gd name="T9" fmla="*/ 1464209536 h 965"/>
              <a:gd name="T10" fmla="*/ 995460929 w 3275"/>
              <a:gd name="T11" fmla="*/ 1948079653 h 965"/>
              <a:gd name="T12" fmla="*/ 2147483647 w 3275"/>
              <a:gd name="T13" fmla="*/ 1948079653 h 965"/>
              <a:gd name="T14" fmla="*/ 2147483647 w 3275"/>
              <a:gd name="T15" fmla="*/ 2147483647 h 965"/>
              <a:gd name="T16" fmla="*/ 2147483647 w 3275"/>
              <a:gd name="T17" fmla="*/ 2147483647 h 965"/>
              <a:gd name="T18" fmla="*/ 2147483647 w 3275"/>
              <a:gd name="T19" fmla="*/ 1464209536 h 9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275"/>
              <a:gd name="T31" fmla="*/ 0 h 965"/>
              <a:gd name="T32" fmla="*/ 3275 w 3275"/>
              <a:gd name="T33" fmla="*/ 965 h 96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275" h="965">
                <a:moveTo>
                  <a:pt x="0" y="0"/>
                </a:moveTo>
                <a:cubicBezTo>
                  <a:pt x="11" y="11"/>
                  <a:pt x="21" y="22"/>
                  <a:pt x="33" y="32"/>
                </a:cubicBezTo>
                <a:cubicBezTo>
                  <a:pt x="41" y="39"/>
                  <a:pt x="58" y="49"/>
                  <a:pt x="58" y="49"/>
                </a:cubicBezTo>
                <a:lnTo>
                  <a:pt x="203" y="197"/>
                </a:lnTo>
                <a:lnTo>
                  <a:pt x="203" y="581"/>
                </a:lnTo>
                <a:lnTo>
                  <a:pt x="395" y="773"/>
                </a:lnTo>
                <a:lnTo>
                  <a:pt x="1739" y="773"/>
                </a:lnTo>
                <a:lnTo>
                  <a:pt x="1931" y="965"/>
                </a:lnTo>
                <a:lnTo>
                  <a:pt x="2891" y="965"/>
                </a:lnTo>
                <a:lnTo>
                  <a:pt x="3275" y="581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0" name="Text Box 41"/>
          <p:cNvSpPr txBox="1">
            <a:spLocks noChangeArrowheads="1"/>
          </p:cNvSpPr>
          <p:nvPr/>
        </p:nvSpPr>
        <p:spPr bwMode="auto">
          <a:xfrm>
            <a:off x="1295400" y="5572125"/>
            <a:ext cx="7083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This path is the shortest in the </a:t>
            </a:r>
            <a:r>
              <a:rPr lang="en-US" sz="2400" dirty="0" err="1">
                <a:latin typeface="+mj-lt"/>
              </a:rPr>
              <a:t>discretized</a:t>
            </a:r>
            <a:r>
              <a:rPr lang="en-US" sz="2400" dirty="0">
                <a:latin typeface="+mj-lt"/>
              </a:rPr>
              <a:t> state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space, but not in the original continuous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Formulation #2</a:t>
            </a:r>
            <a:endParaRPr lang="en-US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B54BCB9-5AC3-4C0D-979E-A170655E13DF}" type="slidenum">
              <a:rPr lang="en-US" smtClean="0"/>
              <a:pPr/>
              <a:t>18</a:t>
            </a:fld>
            <a:endParaRPr lang="en-US" smtClean="0"/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1524000" y="1828800"/>
            <a:ext cx="6096000" cy="3657600"/>
            <a:chOff x="960" y="1344"/>
            <a:chExt cx="3840" cy="2304"/>
          </a:xfrm>
        </p:grpSpPr>
        <p:sp>
          <p:nvSpPr>
            <p:cNvPr id="28709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Freeform 5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11" name="Oval 6"/>
            <p:cNvSpPr>
              <a:spLocks noChangeArrowheads="1"/>
            </p:cNvSpPr>
            <p:nvPr/>
          </p:nvSpPr>
          <p:spPr bwMode="auto">
            <a:xfrm>
              <a:off x="1296" y="2256"/>
              <a:ext cx="96" cy="96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Freeform 7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13" name="Oval 8"/>
            <p:cNvSpPr>
              <a:spLocks noChangeArrowheads="1"/>
            </p:cNvSpPr>
            <p:nvPr/>
          </p:nvSpPr>
          <p:spPr bwMode="auto">
            <a:xfrm>
              <a:off x="4560" y="2832"/>
              <a:ext cx="96" cy="96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77" name="Group 9"/>
          <p:cNvGrpSpPr>
            <a:grpSpLocks/>
          </p:cNvGrpSpPr>
          <p:nvPr/>
        </p:nvGrpSpPr>
        <p:grpSpPr bwMode="auto">
          <a:xfrm>
            <a:off x="2362200" y="2362200"/>
            <a:ext cx="4419600" cy="2286000"/>
            <a:chOff x="1488" y="1488"/>
            <a:chExt cx="2784" cy="1440"/>
          </a:xfrm>
        </p:grpSpPr>
        <p:sp>
          <p:nvSpPr>
            <p:cNvPr id="28696" name="Oval 10"/>
            <p:cNvSpPr>
              <a:spLocks noChangeArrowheads="1"/>
            </p:cNvSpPr>
            <p:nvPr/>
          </p:nvSpPr>
          <p:spPr bwMode="auto">
            <a:xfrm>
              <a:off x="1680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Oval 11"/>
            <p:cNvSpPr>
              <a:spLocks noChangeArrowheads="1"/>
            </p:cNvSpPr>
            <p:nvPr/>
          </p:nvSpPr>
          <p:spPr bwMode="auto">
            <a:xfrm>
              <a:off x="2256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Oval 12"/>
            <p:cNvSpPr>
              <a:spLocks noChangeArrowheads="1"/>
            </p:cNvSpPr>
            <p:nvPr/>
          </p:nvSpPr>
          <p:spPr bwMode="auto">
            <a:xfrm>
              <a:off x="3216" y="283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Oval 13"/>
            <p:cNvSpPr>
              <a:spLocks noChangeArrowheads="1"/>
            </p:cNvSpPr>
            <p:nvPr/>
          </p:nvSpPr>
          <p:spPr bwMode="auto">
            <a:xfrm>
              <a:off x="1680" y="2256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Oval 14"/>
            <p:cNvSpPr>
              <a:spLocks noChangeArrowheads="1"/>
            </p:cNvSpPr>
            <p:nvPr/>
          </p:nvSpPr>
          <p:spPr bwMode="auto">
            <a:xfrm>
              <a:off x="1488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Oval 15"/>
            <p:cNvSpPr>
              <a:spLocks noChangeArrowheads="1"/>
            </p:cNvSpPr>
            <p:nvPr/>
          </p:nvSpPr>
          <p:spPr bwMode="auto">
            <a:xfrm>
              <a:off x="1632" y="148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Oval 16"/>
            <p:cNvSpPr>
              <a:spLocks noChangeArrowheads="1"/>
            </p:cNvSpPr>
            <p:nvPr/>
          </p:nvSpPr>
          <p:spPr bwMode="auto">
            <a:xfrm>
              <a:off x="2256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Oval 17"/>
            <p:cNvSpPr>
              <a:spLocks noChangeArrowheads="1"/>
            </p:cNvSpPr>
            <p:nvPr/>
          </p:nvSpPr>
          <p:spPr bwMode="auto">
            <a:xfrm>
              <a:off x="3216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Oval 18"/>
            <p:cNvSpPr>
              <a:spLocks noChangeArrowheads="1"/>
            </p:cNvSpPr>
            <p:nvPr/>
          </p:nvSpPr>
          <p:spPr bwMode="auto">
            <a:xfrm>
              <a:off x="3984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Oval 19"/>
            <p:cNvSpPr>
              <a:spLocks noChangeArrowheads="1"/>
            </p:cNvSpPr>
            <p:nvPr/>
          </p:nvSpPr>
          <p:spPr bwMode="auto">
            <a:xfrm>
              <a:off x="4176" y="283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Oval 20"/>
            <p:cNvSpPr>
              <a:spLocks noChangeArrowheads="1"/>
            </p:cNvSpPr>
            <p:nvPr/>
          </p:nvSpPr>
          <p:spPr bwMode="auto">
            <a:xfrm>
              <a:off x="4176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Oval 21"/>
            <p:cNvSpPr>
              <a:spLocks noChangeArrowheads="1"/>
            </p:cNvSpPr>
            <p:nvPr/>
          </p:nvSpPr>
          <p:spPr bwMode="auto">
            <a:xfrm>
              <a:off x="3984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22"/>
            <p:cNvSpPr>
              <a:spLocks noChangeArrowheads="1"/>
            </p:cNvSpPr>
            <p:nvPr/>
          </p:nvSpPr>
          <p:spPr bwMode="auto">
            <a:xfrm>
              <a:off x="1872" y="2064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819400" y="2768600"/>
            <a:ext cx="3505200" cy="1803400"/>
            <a:chOff x="1776" y="1744"/>
            <a:chExt cx="2208" cy="1136"/>
          </a:xfrm>
        </p:grpSpPr>
        <p:grpSp>
          <p:nvGrpSpPr>
            <p:cNvPr id="28687" name="Group 24"/>
            <p:cNvGrpSpPr>
              <a:grpSpLocks/>
            </p:cNvGrpSpPr>
            <p:nvPr/>
          </p:nvGrpSpPr>
          <p:grpSpPr bwMode="auto">
            <a:xfrm>
              <a:off x="1776" y="1744"/>
              <a:ext cx="2207" cy="1136"/>
              <a:chOff x="1776" y="1744"/>
              <a:chExt cx="2207" cy="1136"/>
            </a:xfrm>
          </p:grpSpPr>
          <p:grpSp>
            <p:nvGrpSpPr>
              <p:cNvPr id="28689" name="Group 25"/>
              <p:cNvGrpSpPr>
                <a:grpSpLocks/>
              </p:cNvGrpSpPr>
              <p:nvPr/>
            </p:nvGrpSpPr>
            <p:grpSpPr bwMode="auto">
              <a:xfrm>
                <a:off x="1776" y="1744"/>
                <a:ext cx="2207" cy="1136"/>
                <a:chOff x="1776" y="1744"/>
                <a:chExt cx="2207" cy="1136"/>
              </a:xfrm>
            </p:grpSpPr>
            <p:grpSp>
              <p:nvGrpSpPr>
                <p:cNvPr id="28691" name="Group 26"/>
                <p:cNvGrpSpPr>
                  <a:grpSpLocks/>
                </p:cNvGrpSpPr>
                <p:nvPr/>
              </p:nvGrpSpPr>
              <p:grpSpPr bwMode="auto">
                <a:xfrm>
                  <a:off x="2329" y="1744"/>
                  <a:ext cx="1654" cy="1136"/>
                  <a:chOff x="2329" y="1744"/>
                  <a:chExt cx="1654" cy="1136"/>
                </a:xfrm>
              </p:grpSpPr>
              <p:sp>
                <p:nvSpPr>
                  <p:cNvPr id="2869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688"/>
                    <a:ext cx="86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8694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29" y="1744"/>
                    <a:ext cx="1654" cy="91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869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337" y="2724"/>
                    <a:ext cx="889" cy="15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69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776" y="2688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8690" name="Line 31"/>
              <p:cNvSpPr>
                <a:spLocks noChangeShapeType="1"/>
              </p:cNvSpPr>
              <p:nvPr/>
            </p:nvSpPr>
            <p:spPr bwMode="auto">
              <a:xfrm flipV="1">
                <a:off x="2304" y="1776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8688" name="Line 32"/>
            <p:cNvSpPr>
              <a:spLocks noChangeShapeType="1"/>
            </p:cNvSpPr>
            <p:nvPr/>
          </p:nvSpPr>
          <p:spPr bwMode="auto">
            <a:xfrm>
              <a:off x="2352" y="2688"/>
              <a:ext cx="16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1752600" y="2819400"/>
            <a:ext cx="6126163" cy="3422650"/>
            <a:chOff x="1104" y="1776"/>
            <a:chExt cx="3859" cy="2156"/>
          </a:xfrm>
        </p:grpSpPr>
        <p:grpSp>
          <p:nvGrpSpPr>
            <p:cNvPr id="28680" name="Group 34"/>
            <p:cNvGrpSpPr>
              <a:grpSpLocks/>
            </p:cNvGrpSpPr>
            <p:nvPr/>
          </p:nvGrpSpPr>
          <p:grpSpPr bwMode="auto">
            <a:xfrm>
              <a:off x="1104" y="1776"/>
              <a:ext cx="3859" cy="2156"/>
              <a:chOff x="1094" y="1769"/>
              <a:chExt cx="3859" cy="2156"/>
            </a:xfrm>
          </p:grpSpPr>
          <p:grpSp>
            <p:nvGrpSpPr>
              <p:cNvPr id="28682" name="Group 35"/>
              <p:cNvGrpSpPr>
                <a:grpSpLocks/>
              </p:cNvGrpSpPr>
              <p:nvPr/>
            </p:nvGrpSpPr>
            <p:grpSpPr bwMode="auto">
              <a:xfrm>
                <a:off x="1344" y="1769"/>
                <a:ext cx="528" cy="524"/>
                <a:chOff x="1344" y="1769"/>
                <a:chExt cx="528" cy="524"/>
              </a:xfrm>
            </p:grpSpPr>
            <p:sp>
              <p:nvSpPr>
                <p:cNvPr id="28684" name="Line 36"/>
                <p:cNvSpPr>
                  <a:spLocks noChangeShapeType="1"/>
                </p:cNvSpPr>
                <p:nvPr/>
              </p:nvSpPr>
              <p:spPr bwMode="auto">
                <a:xfrm>
                  <a:off x="1344" y="2112"/>
                  <a:ext cx="330" cy="18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85" name="Line 37"/>
                <p:cNvSpPr>
                  <a:spLocks noChangeShapeType="1"/>
                </p:cNvSpPr>
                <p:nvPr/>
              </p:nvSpPr>
              <p:spPr bwMode="auto">
                <a:xfrm>
                  <a:off x="1344" y="2112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8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344" y="1769"/>
                  <a:ext cx="178" cy="343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8683" name="Text Box 39"/>
              <p:cNvSpPr txBox="1">
                <a:spLocks noChangeArrowheads="1"/>
              </p:cNvSpPr>
              <p:nvPr/>
            </p:nvSpPr>
            <p:spPr bwMode="auto">
              <a:xfrm>
                <a:off x="1094" y="3598"/>
                <a:ext cx="385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+mn-lt"/>
                  </a:rPr>
                  <a:t>Cost of one step: length of segment</a:t>
                </a:r>
              </a:p>
            </p:txBody>
          </p:sp>
        </p:grpSp>
        <p:sp>
          <p:nvSpPr>
            <p:cNvPr id="28681" name="Line 40"/>
            <p:cNvSpPr>
              <a:spLocks noChangeShapeType="1"/>
            </p:cNvSpPr>
            <p:nvPr/>
          </p:nvSpPr>
          <p:spPr bwMode="auto">
            <a:xfrm>
              <a:off x="1374" y="2149"/>
              <a:ext cx="316" cy="49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Formulation #2</a:t>
            </a:r>
            <a:endParaRPr lang="en-US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82225E3-7EFF-4853-BA03-255E044B805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524000" y="1828800"/>
            <a:ext cx="6096000" cy="3657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Freeform 4"/>
          <p:cNvSpPr>
            <a:spLocks/>
          </p:cNvSpPr>
          <p:nvPr/>
        </p:nvSpPr>
        <p:spPr bwMode="auto">
          <a:xfrm>
            <a:off x="2438400" y="2438400"/>
            <a:ext cx="1219200" cy="1828800"/>
          </a:xfrm>
          <a:custGeom>
            <a:avLst/>
            <a:gdLst>
              <a:gd name="T0" fmla="*/ 0 w 768"/>
              <a:gd name="T1" fmla="*/ 483869993 h 1152"/>
              <a:gd name="T2" fmla="*/ 967740089 w 768"/>
              <a:gd name="T3" fmla="*/ 1451609782 h 1152"/>
              <a:gd name="T4" fmla="*/ 483870045 w 768"/>
              <a:gd name="T5" fmla="*/ 1935479973 h 1152"/>
              <a:gd name="T6" fmla="*/ 483870045 w 768"/>
              <a:gd name="T7" fmla="*/ 2147483647 h 1152"/>
              <a:gd name="T8" fmla="*/ 1935480178 w 768"/>
              <a:gd name="T9" fmla="*/ 2147483647 h 1152"/>
              <a:gd name="T10" fmla="*/ 1935480178 w 768"/>
              <a:gd name="T11" fmla="*/ 483869993 h 1152"/>
              <a:gd name="T12" fmla="*/ 362902484 w 768"/>
              <a:gd name="T13" fmla="*/ 0 h 1152"/>
              <a:gd name="T14" fmla="*/ 0 w 768"/>
              <a:gd name="T15" fmla="*/ 483869993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38100" cmpd="sng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2057400" y="3276600"/>
            <a:ext cx="152400" cy="152400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Freeform 6"/>
          <p:cNvSpPr>
            <a:spLocks/>
          </p:cNvSpPr>
          <p:nvPr/>
        </p:nvSpPr>
        <p:spPr bwMode="auto">
          <a:xfrm>
            <a:off x="5181600" y="2743200"/>
            <a:ext cx="1524000" cy="1828800"/>
          </a:xfrm>
          <a:custGeom>
            <a:avLst/>
            <a:gdLst>
              <a:gd name="T0" fmla="*/ 0 w 960"/>
              <a:gd name="T1" fmla="*/ 2147483647 h 1152"/>
              <a:gd name="T2" fmla="*/ 0 w 960"/>
              <a:gd name="T3" fmla="*/ 2147483647 h 1152"/>
              <a:gd name="T4" fmla="*/ 2147483647 w 960"/>
              <a:gd name="T5" fmla="*/ 2147483647 h 1152"/>
              <a:gd name="T6" fmla="*/ 2147483647 w 960"/>
              <a:gd name="T7" fmla="*/ 0 h 1152"/>
              <a:gd name="T8" fmla="*/ 1935480302 w 960"/>
              <a:gd name="T9" fmla="*/ 0 h 1152"/>
              <a:gd name="T10" fmla="*/ 1935480302 w 960"/>
              <a:gd name="T11" fmla="*/ 2147483647 h 1152"/>
              <a:gd name="T12" fmla="*/ 0 w 960"/>
              <a:gd name="T13" fmla="*/ 2147483647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38100" cmpd="sng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7239000" y="4191000"/>
            <a:ext cx="152400" cy="152400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2667000" y="4191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3581400" y="4191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5105400" y="4495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667000" y="3581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Oval 12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Oval 13"/>
          <p:cNvSpPr>
            <a:spLocks noChangeArrowheads="1"/>
          </p:cNvSpPr>
          <p:nvPr/>
        </p:nvSpPr>
        <p:spPr bwMode="auto">
          <a:xfrm>
            <a:off x="2590800" y="2362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3581400" y="2667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15"/>
          <p:cNvSpPr>
            <a:spLocks noChangeArrowheads="1"/>
          </p:cNvSpPr>
          <p:nvPr/>
        </p:nvSpPr>
        <p:spPr bwMode="auto">
          <a:xfrm>
            <a:off x="6324600" y="4191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6629400" y="4495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17"/>
          <p:cNvSpPr>
            <a:spLocks noChangeArrowheads="1"/>
          </p:cNvSpPr>
          <p:nvPr/>
        </p:nvSpPr>
        <p:spPr bwMode="auto">
          <a:xfrm>
            <a:off x="2971800" y="3276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15" name="Group 18"/>
          <p:cNvGrpSpPr>
            <a:grpSpLocks/>
          </p:cNvGrpSpPr>
          <p:nvPr/>
        </p:nvGrpSpPr>
        <p:grpSpPr bwMode="auto">
          <a:xfrm>
            <a:off x="2819400" y="2768600"/>
            <a:ext cx="3503613" cy="1803400"/>
            <a:chOff x="1776" y="1744"/>
            <a:chExt cx="2207" cy="1136"/>
          </a:xfrm>
        </p:grpSpPr>
        <p:grpSp>
          <p:nvGrpSpPr>
            <p:cNvPr id="29739" name="Group 19"/>
            <p:cNvGrpSpPr>
              <a:grpSpLocks/>
            </p:cNvGrpSpPr>
            <p:nvPr/>
          </p:nvGrpSpPr>
          <p:grpSpPr bwMode="auto">
            <a:xfrm>
              <a:off x="1776" y="1744"/>
              <a:ext cx="2207" cy="1136"/>
              <a:chOff x="1776" y="1744"/>
              <a:chExt cx="2207" cy="1136"/>
            </a:xfrm>
          </p:grpSpPr>
          <p:grpSp>
            <p:nvGrpSpPr>
              <p:cNvPr id="29741" name="Group 20"/>
              <p:cNvGrpSpPr>
                <a:grpSpLocks/>
              </p:cNvGrpSpPr>
              <p:nvPr/>
            </p:nvGrpSpPr>
            <p:grpSpPr bwMode="auto">
              <a:xfrm>
                <a:off x="2329" y="1744"/>
                <a:ext cx="1654" cy="1136"/>
                <a:chOff x="2329" y="1744"/>
                <a:chExt cx="1654" cy="1136"/>
              </a:xfrm>
            </p:grpSpPr>
            <p:sp>
              <p:nvSpPr>
                <p:cNvPr id="29743" name="Line 21"/>
                <p:cNvSpPr>
                  <a:spLocks noChangeShapeType="1"/>
                </p:cNvSpPr>
                <p:nvPr/>
              </p:nvSpPr>
              <p:spPr bwMode="auto">
                <a:xfrm>
                  <a:off x="2352" y="2688"/>
                  <a:ext cx="864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4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329" y="1744"/>
                  <a:ext cx="1654" cy="91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45" name="Line 23"/>
                <p:cNvSpPr>
                  <a:spLocks noChangeShapeType="1"/>
                </p:cNvSpPr>
                <p:nvPr/>
              </p:nvSpPr>
              <p:spPr bwMode="auto">
                <a:xfrm>
                  <a:off x="2337" y="2724"/>
                  <a:ext cx="889" cy="15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9742" name="Line 24"/>
              <p:cNvSpPr>
                <a:spLocks noChangeShapeType="1"/>
              </p:cNvSpPr>
              <p:nvPr/>
            </p:nvSpPr>
            <p:spPr bwMode="auto">
              <a:xfrm flipH="1">
                <a:off x="1776" y="268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40" name="Line 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86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9716" name="Line 26"/>
          <p:cNvSpPr>
            <a:spLocks noChangeShapeType="1"/>
          </p:cNvSpPr>
          <p:nvPr/>
        </p:nvSpPr>
        <p:spPr bwMode="auto">
          <a:xfrm>
            <a:off x="3733800" y="4267200"/>
            <a:ext cx="2590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9717" name="Group 27"/>
          <p:cNvGrpSpPr>
            <a:grpSpLocks/>
          </p:cNvGrpSpPr>
          <p:nvPr/>
        </p:nvGrpSpPr>
        <p:grpSpPr bwMode="auto">
          <a:xfrm>
            <a:off x="1752600" y="2819400"/>
            <a:ext cx="6135688" cy="3432175"/>
            <a:chOff x="1104" y="1776"/>
            <a:chExt cx="3865" cy="2162"/>
          </a:xfrm>
        </p:grpSpPr>
        <p:grpSp>
          <p:nvGrpSpPr>
            <p:cNvPr id="29732" name="Group 28"/>
            <p:cNvGrpSpPr>
              <a:grpSpLocks/>
            </p:cNvGrpSpPr>
            <p:nvPr/>
          </p:nvGrpSpPr>
          <p:grpSpPr bwMode="auto">
            <a:xfrm>
              <a:off x="1104" y="1776"/>
              <a:ext cx="3865" cy="2162"/>
              <a:chOff x="1094" y="1769"/>
              <a:chExt cx="3865" cy="2162"/>
            </a:xfrm>
          </p:grpSpPr>
          <p:grpSp>
            <p:nvGrpSpPr>
              <p:cNvPr id="29734" name="Group 29"/>
              <p:cNvGrpSpPr>
                <a:grpSpLocks/>
              </p:cNvGrpSpPr>
              <p:nvPr/>
            </p:nvGrpSpPr>
            <p:grpSpPr bwMode="auto">
              <a:xfrm>
                <a:off x="1344" y="1769"/>
                <a:ext cx="528" cy="524"/>
                <a:chOff x="1344" y="1769"/>
                <a:chExt cx="528" cy="524"/>
              </a:xfrm>
            </p:grpSpPr>
            <p:sp>
              <p:nvSpPr>
                <p:cNvPr id="29736" name="Line 30"/>
                <p:cNvSpPr>
                  <a:spLocks noChangeShapeType="1"/>
                </p:cNvSpPr>
                <p:nvPr/>
              </p:nvSpPr>
              <p:spPr bwMode="auto">
                <a:xfrm>
                  <a:off x="1344" y="2112"/>
                  <a:ext cx="330" cy="18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37" name="Line 31"/>
                <p:cNvSpPr>
                  <a:spLocks noChangeShapeType="1"/>
                </p:cNvSpPr>
                <p:nvPr/>
              </p:nvSpPr>
              <p:spPr bwMode="auto">
                <a:xfrm>
                  <a:off x="1344" y="2112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3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344" y="1769"/>
                  <a:ext cx="178" cy="343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9735" name="Text Box 33"/>
              <p:cNvSpPr txBox="1">
                <a:spLocks noChangeArrowheads="1"/>
              </p:cNvSpPr>
              <p:nvPr/>
            </p:nvSpPr>
            <p:spPr bwMode="auto">
              <a:xfrm>
                <a:off x="1094" y="3598"/>
                <a:ext cx="3865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+mn-lt"/>
                  </a:rPr>
                  <a:t>Cost of one step: length of segment</a:t>
                </a:r>
              </a:p>
            </p:txBody>
          </p:sp>
        </p:grpSp>
        <p:sp>
          <p:nvSpPr>
            <p:cNvPr id="29733" name="Line 34"/>
            <p:cNvSpPr>
              <a:spLocks noChangeShapeType="1"/>
            </p:cNvSpPr>
            <p:nvPr/>
          </p:nvSpPr>
          <p:spPr bwMode="auto">
            <a:xfrm>
              <a:off x="1374" y="2149"/>
              <a:ext cx="316" cy="49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9718" name="Line 35"/>
          <p:cNvSpPr>
            <a:spLocks noChangeShapeType="1"/>
          </p:cNvSpPr>
          <p:nvPr/>
        </p:nvSpPr>
        <p:spPr bwMode="auto">
          <a:xfrm>
            <a:off x="3733800" y="2743200"/>
            <a:ext cx="2590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9" name="Line 36"/>
          <p:cNvSpPr>
            <a:spLocks noChangeShapeType="1"/>
          </p:cNvSpPr>
          <p:nvPr/>
        </p:nvSpPr>
        <p:spPr bwMode="auto">
          <a:xfrm>
            <a:off x="3733800" y="2743200"/>
            <a:ext cx="2619375" cy="14763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0" name="Line 37"/>
          <p:cNvSpPr>
            <a:spLocks noChangeShapeType="1"/>
          </p:cNvSpPr>
          <p:nvPr/>
        </p:nvSpPr>
        <p:spPr bwMode="auto">
          <a:xfrm>
            <a:off x="2743200" y="2438400"/>
            <a:ext cx="358140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1" name="Line 38"/>
          <p:cNvSpPr>
            <a:spLocks noChangeShapeType="1"/>
          </p:cNvSpPr>
          <p:nvPr/>
        </p:nvSpPr>
        <p:spPr bwMode="auto">
          <a:xfrm>
            <a:off x="2743200" y="2438400"/>
            <a:ext cx="3905250" cy="2571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2" name="Line 39"/>
          <p:cNvSpPr>
            <a:spLocks noChangeShapeType="1"/>
          </p:cNvSpPr>
          <p:nvPr/>
        </p:nvSpPr>
        <p:spPr bwMode="auto">
          <a:xfrm>
            <a:off x="3733800" y="2819400"/>
            <a:ext cx="1400175" cy="13811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3" name="Line 40"/>
          <p:cNvSpPr>
            <a:spLocks noChangeShapeType="1"/>
          </p:cNvSpPr>
          <p:nvPr/>
        </p:nvSpPr>
        <p:spPr bwMode="auto">
          <a:xfrm>
            <a:off x="2819400" y="4267200"/>
            <a:ext cx="220980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4" name="Line 41"/>
          <p:cNvSpPr>
            <a:spLocks noChangeShapeType="1"/>
          </p:cNvSpPr>
          <p:nvPr/>
        </p:nvSpPr>
        <p:spPr bwMode="auto">
          <a:xfrm>
            <a:off x="3705225" y="2790825"/>
            <a:ext cx="1419225" cy="17240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5" name="Line 42"/>
          <p:cNvSpPr>
            <a:spLocks noChangeShapeType="1"/>
          </p:cNvSpPr>
          <p:nvPr/>
        </p:nvSpPr>
        <p:spPr bwMode="auto">
          <a:xfrm flipH="1">
            <a:off x="5210175" y="2800350"/>
            <a:ext cx="1133475" cy="1409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6" name="Line 43"/>
          <p:cNvSpPr>
            <a:spLocks noChangeShapeType="1"/>
          </p:cNvSpPr>
          <p:nvPr/>
        </p:nvSpPr>
        <p:spPr bwMode="auto">
          <a:xfrm flipH="1">
            <a:off x="6781800" y="4267200"/>
            <a:ext cx="457200" cy="2476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7" name="Line 44"/>
          <p:cNvSpPr>
            <a:spLocks noChangeShapeType="1"/>
          </p:cNvSpPr>
          <p:nvPr/>
        </p:nvSpPr>
        <p:spPr bwMode="auto">
          <a:xfrm flipH="1" flipV="1">
            <a:off x="6705600" y="2743200"/>
            <a:ext cx="590550" cy="14573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8" name="Oval 45"/>
          <p:cNvSpPr>
            <a:spLocks noChangeArrowheads="1"/>
          </p:cNvSpPr>
          <p:nvPr/>
        </p:nvSpPr>
        <p:spPr bwMode="auto">
          <a:xfrm>
            <a:off x="5105400" y="4191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Oval 46"/>
          <p:cNvSpPr>
            <a:spLocks noChangeArrowheads="1"/>
          </p:cNvSpPr>
          <p:nvPr/>
        </p:nvSpPr>
        <p:spPr bwMode="auto">
          <a:xfrm>
            <a:off x="6629400" y="2667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Oval 47"/>
          <p:cNvSpPr>
            <a:spLocks noChangeArrowheads="1"/>
          </p:cNvSpPr>
          <p:nvPr/>
        </p:nvSpPr>
        <p:spPr bwMode="auto">
          <a:xfrm>
            <a:off x="6324600" y="2667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Text Box 48"/>
          <p:cNvSpPr txBox="1">
            <a:spLocks noChangeArrowheads="1"/>
          </p:cNvSpPr>
          <p:nvPr/>
        </p:nvSpPr>
        <p:spPr bwMode="auto">
          <a:xfrm>
            <a:off x="1524000" y="5076825"/>
            <a:ext cx="197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Visibility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Recap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>
                <a:hlinkClick r:id="rId2"/>
              </a:rPr>
              <a:t>http://www.cs.indiana.edu/classes/b551</a:t>
            </a:r>
            <a:endParaRPr lang="en-US" dirty="0" smtClean="0"/>
          </a:p>
          <a:p>
            <a:pPr eaLnBrk="1" hangingPunct="1"/>
            <a:r>
              <a:rPr lang="en-US" dirty="0" smtClean="0"/>
              <a:t>Brief history and philosophy of AI</a:t>
            </a:r>
          </a:p>
          <a:p>
            <a:pPr eaLnBrk="1" hangingPunct="1"/>
            <a:r>
              <a:rPr lang="en-US" dirty="0" smtClean="0"/>
              <a:t>What is intelligence?  Can a machine act/think intelligently?</a:t>
            </a:r>
          </a:p>
          <a:p>
            <a:pPr lvl="1" eaLnBrk="1" hangingPunct="1"/>
            <a:r>
              <a:rPr lang="en-US" dirty="0" smtClean="0"/>
              <a:t>Turing machine, Chinese room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7736DF6-9583-4A52-96D7-753A3E22277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Solution Path</a:t>
            </a:r>
            <a:endParaRPr lang="en-US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C9FD352-C4D6-4312-8686-F161E78BBA35}" type="slidenum">
              <a:rPr lang="en-US" smtClean="0"/>
              <a:pPr/>
              <a:t>20</a:t>
            </a:fld>
            <a:endParaRPr lang="en-US" smtClean="0"/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2362200" y="2362200"/>
            <a:ext cx="4419600" cy="2286000"/>
            <a:chOff x="1488" y="1488"/>
            <a:chExt cx="2784" cy="1440"/>
          </a:xfrm>
        </p:grpSpPr>
        <p:sp>
          <p:nvSpPr>
            <p:cNvPr id="30733" name="Oval 4"/>
            <p:cNvSpPr>
              <a:spLocks noChangeArrowheads="1"/>
            </p:cNvSpPr>
            <p:nvPr/>
          </p:nvSpPr>
          <p:spPr bwMode="auto">
            <a:xfrm>
              <a:off x="1680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Oval 5"/>
            <p:cNvSpPr>
              <a:spLocks noChangeArrowheads="1"/>
            </p:cNvSpPr>
            <p:nvPr/>
          </p:nvSpPr>
          <p:spPr bwMode="auto">
            <a:xfrm>
              <a:off x="2256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Oval 6"/>
            <p:cNvSpPr>
              <a:spLocks noChangeArrowheads="1"/>
            </p:cNvSpPr>
            <p:nvPr/>
          </p:nvSpPr>
          <p:spPr bwMode="auto">
            <a:xfrm>
              <a:off x="3216" y="283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Oval 7"/>
            <p:cNvSpPr>
              <a:spLocks noChangeArrowheads="1"/>
            </p:cNvSpPr>
            <p:nvPr/>
          </p:nvSpPr>
          <p:spPr bwMode="auto">
            <a:xfrm>
              <a:off x="1680" y="2256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Oval 8"/>
            <p:cNvSpPr>
              <a:spLocks noChangeArrowheads="1"/>
            </p:cNvSpPr>
            <p:nvPr/>
          </p:nvSpPr>
          <p:spPr bwMode="auto">
            <a:xfrm>
              <a:off x="1488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Oval 9"/>
            <p:cNvSpPr>
              <a:spLocks noChangeArrowheads="1"/>
            </p:cNvSpPr>
            <p:nvPr/>
          </p:nvSpPr>
          <p:spPr bwMode="auto">
            <a:xfrm>
              <a:off x="1632" y="148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Oval 10"/>
            <p:cNvSpPr>
              <a:spLocks noChangeArrowheads="1"/>
            </p:cNvSpPr>
            <p:nvPr/>
          </p:nvSpPr>
          <p:spPr bwMode="auto">
            <a:xfrm>
              <a:off x="2256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Oval 11"/>
            <p:cNvSpPr>
              <a:spLocks noChangeArrowheads="1"/>
            </p:cNvSpPr>
            <p:nvPr/>
          </p:nvSpPr>
          <p:spPr bwMode="auto">
            <a:xfrm>
              <a:off x="3216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Oval 12"/>
            <p:cNvSpPr>
              <a:spLocks noChangeArrowheads="1"/>
            </p:cNvSpPr>
            <p:nvPr/>
          </p:nvSpPr>
          <p:spPr bwMode="auto">
            <a:xfrm>
              <a:off x="3984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Oval 13"/>
            <p:cNvSpPr>
              <a:spLocks noChangeArrowheads="1"/>
            </p:cNvSpPr>
            <p:nvPr/>
          </p:nvSpPr>
          <p:spPr bwMode="auto">
            <a:xfrm>
              <a:off x="4176" y="283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Oval 14"/>
            <p:cNvSpPr>
              <a:spLocks noChangeArrowheads="1"/>
            </p:cNvSpPr>
            <p:nvPr/>
          </p:nvSpPr>
          <p:spPr bwMode="auto">
            <a:xfrm>
              <a:off x="4176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Oval 15"/>
            <p:cNvSpPr>
              <a:spLocks noChangeArrowheads="1"/>
            </p:cNvSpPr>
            <p:nvPr/>
          </p:nvSpPr>
          <p:spPr bwMode="auto">
            <a:xfrm>
              <a:off x="3984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Oval 16"/>
            <p:cNvSpPr>
              <a:spLocks noChangeArrowheads="1"/>
            </p:cNvSpPr>
            <p:nvPr/>
          </p:nvSpPr>
          <p:spPr bwMode="auto">
            <a:xfrm>
              <a:off x="1872" y="2064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5" name="Group 17"/>
          <p:cNvGrpSpPr>
            <a:grpSpLocks/>
          </p:cNvGrpSpPr>
          <p:nvPr/>
        </p:nvGrpSpPr>
        <p:grpSpPr bwMode="auto">
          <a:xfrm>
            <a:off x="1524000" y="1828800"/>
            <a:ext cx="6096000" cy="3657600"/>
            <a:chOff x="960" y="1344"/>
            <a:chExt cx="3840" cy="2304"/>
          </a:xfrm>
        </p:grpSpPr>
        <p:sp>
          <p:nvSpPr>
            <p:cNvPr id="30728" name="Rectangle 18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Freeform 19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0" name="Oval 20"/>
            <p:cNvSpPr>
              <a:spLocks noChangeArrowheads="1"/>
            </p:cNvSpPr>
            <p:nvPr/>
          </p:nvSpPr>
          <p:spPr bwMode="auto">
            <a:xfrm>
              <a:off x="1296" y="2256"/>
              <a:ext cx="96" cy="96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Freeform 21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2" name="Oval 22"/>
            <p:cNvSpPr>
              <a:spLocks noChangeArrowheads="1"/>
            </p:cNvSpPr>
            <p:nvPr/>
          </p:nvSpPr>
          <p:spPr bwMode="auto">
            <a:xfrm>
              <a:off x="4560" y="2832"/>
              <a:ext cx="96" cy="96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6" name="Freeform 23"/>
          <p:cNvSpPr>
            <a:spLocks/>
          </p:cNvSpPr>
          <p:nvPr/>
        </p:nvSpPr>
        <p:spPr bwMode="auto">
          <a:xfrm>
            <a:off x="2133600" y="3352800"/>
            <a:ext cx="5181600" cy="1219200"/>
          </a:xfrm>
          <a:custGeom>
            <a:avLst/>
            <a:gdLst>
              <a:gd name="T0" fmla="*/ 2147483647 w 3264"/>
              <a:gd name="T1" fmla="*/ 1451609935 h 768"/>
              <a:gd name="T2" fmla="*/ 2147483647 w 3264"/>
              <a:gd name="T3" fmla="*/ 1935480178 h 768"/>
              <a:gd name="T4" fmla="*/ 2147483647 w 3264"/>
              <a:gd name="T5" fmla="*/ 1935480178 h 768"/>
              <a:gd name="T6" fmla="*/ 967740107 w 3264"/>
              <a:gd name="T7" fmla="*/ 1451609935 h 768"/>
              <a:gd name="T8" fmla="*/ 0 w 3264"/>
              <a:gd name="T9" fmla="*/ 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64"/>
              <a:gd name="T16" fmla="*/ 0 h 768"/>
              <a:gd name="T17" fmla="*/ 3264 w 3264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64" h="768">
                <a:moveTo>
                  <a:pt x="3264" y="576"/>
                </a:moveTo>
                <a:lnTo>
                  <a:pt x="2880" y="768"/>
                </a:lnTo>
                <a:lnTo>
                  <a:pt x="1920" y="768"/>
                </a:lnTo>
                <a:lnTo>
                  <a:pt x="384" y="576"/>
                </a:ln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7" name="Text Box 24"/>
          <p:cNvSpPr txBox="1">
            <a:spLocks noChangeArrowheads="1"/>
          </p:cNvSpPr>
          <p:nvPr/>
        </p:nvSpPr>
        <p:spPr bwMode="auto">
          <a:xfrm>
            <a:off x="1508125" y="5684838"/>
            <a:ext cx="69781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The shortest path in this state space is also the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shortest in the original continuous space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a State?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b="1" dirty="0" smtClean="0"/>
              <a:t>A state does:</a:t>
            </a:r>
          </a:p>
          <a:p>
            <a:pPr lvl="1" eaLnBrk="1" hangingPunct="1"/>
            <a:r>
              <a:rPr lang="en-US" dirty="0" smtClean="0"/>
              <a:t>Represent all information meaningful to the problem at a given “instant in time” – </a:t>
            </a:r>
            <a:r>
              <a:rPr lang="en-US" dirty="0" smtClean="0"/>
              <a:t>past, present, or future</a:t>
            </a:r>
            <a:endParaRPr lang="en-US" dirty="0" smtClean="0"/>
          </a:p>
          <a:p>
            <a:pPr lvl="1" eaLnBrk="1" hangingPunct="1"/>
            <a:r>
              <a:rPr lang="en-US" dirty="0" smtClean="0"/>
              <a:t>Exist in an </a:t>
            </a:r>
            <a:r>
              <a:rPr lang="en-US" i="1" dirty="0" smtClean="0"/>
              <a:t>abstract</a:t>
            </a:r>
            <a:r>
              <a:rPr lang="en-US" dirty="0" smtClean="0"/>
              <a:t>, </a:t>
            </a:r>
            <a:r>
              <a:rPr lang="en-US" i="1" dirty="0" smtClean="0"/>
              <a:t>mathematical </a:t>
            </a:r>
            <a:r>
              <a:rPr lang="en-US" dirty="0" smtClean="0"/>
              <a:t>sense</a:t>
            </a:r>
          </a:p>
          <a:p>
            <a:pPr eaLnBrk="1" hangingPunct="1"/>
            <a:r>
              <a:rPr lang="en-US" b="1" dirty="0" smtClean="0"/>
              <a:t>A state DOES NOT:</a:t>
            </a:r>
          </a:p>
          <a:p>
            <a:pPr lvl="1" eaLnBrk="1" hangingPunct="1"/>
            <a:r>
              <a:rPr lang="en-US" dirty="0" smtClean="0"/>
              <a:t>Necessarily exist in the computer’s memory</a:t>
            </a:r>
          </a:p>
          <a:p>
            <a:pPr lvl="1" eaLnBrk="1" hangingPunct="1"/>
            <a:r>
              <a:rPr lang="en-US" dirty="0" smtClean="0"/>
              <a:t>Tell the computer how it arrived at the state</a:t>
            </a:r>
          </a:p>
          <a:p>
            <a:pPr lvl="1" eaLnBrk="1" hangingPunct="1"/>
            <a:r>
              <a:rPr lang="en-US" dirty="0" smtClean="0"/>
              <a:t>Tell the computer how to choose the next </a:t>
            </a:r>
            <a:r>
              <a:rPr lang="en-US" dirty="0" smtClean="0"/>
              <a:t>state</a:t>
            </a:r>
            <a:endParaRPr lang="en-US" dirty="0" smtClean="0"/>
          </a:p>
          <a:p>
            <a:pPr lvl="1" eaLnBrk="1" hangingPunct="1"/>
            <a:r>
              <a:rPr lang="en-US" dirty="0" smtClean="0"/>
              <a:t>Need to be a unique representation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6A448C5-C2D3-47E4-9A47-30ECC753E1DD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State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abstract mathematical object</a:t>
            </a:r>
          </a:p>
          <a:p>
            <a:pPr lvl="1"/>
            <a:r>
              <a:rPr lang="en-US" dirty="0" smtClean="0"/>
              <a:t>E.g., the set of all permutations of (1,…,8,empty)</a:t>
            </a:r>
          </a:p>
          <a:p>
            <a:r>
              <a:rPr lang="en-US" dirty="0" smtClean="0"/>
              <a:t>Membership should be </a:t>
            </a:r>
            <a:r>
              <a:rPr lang="en-US" dirty="0" smtClean="0">
                <a:solidFill>
                  <a:srgbClr val="FF0000"/>
                </a:solidFill>
              </a:rPr>
              <a:t>trivially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testable</a:t>
            </a:r>
          </a:p>
          <a:p>
            <a:pPr lvl="1"/>
            <a:r>
              <a:rPr lang="en-US" dirty="0" smtClean="0"/>
              <a:t>E.g., S = { s | s is reachable from the start state through transformations of the successor function } is </a:t>
            </a:r>
            <a:r>
              <a:rPr lang="en-US" i="1" dirty="0" smtClean="0"/>
              <a:t>not</a:t>
            </a:r>
            <a:r>
              <a:rPr lang="en-US" dirty="0" smtClean="0"/>
              <a:t> easily testable</a:t>
            </a:r>
          </a:p>
          <a:p>
            <a:r>
              <a:rPr lang="en-US" dirty="0" smtClean="0"/>
              <a:t>Arcs should be </a:t>
            </a:r>
            <a:r>
              <a:rPr lang="en-US" dirty="0" smtClean="0">
                <a:solidFill>
                  <a:srgbClr val="FF0000"/>
                </a:solidFill>
              </a:rPr>
              <a:t>easily generated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i="1" dirty="0" smtClean="0"/>
              <a:t>Again: the state space does NOT contain information about which arc to take (or not to take) in a given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B5AE06-290D-4D7E-B303-42694ADBD10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0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Formulate 2x2 </a:t>
            </a:r>
            <a:r>
              <a:rPr lang="en-US" dirty="0" smtClean="0"/>
              <a:t>Tic-Tac-Toe, where you play both </a:t>
            </a:r>
            <a:r>
              <a:rPr lang="en-US" dirty="0" smtClean="0"/>
              <a:t>X and O’s actions, </a:t>
            </a:r>
            <a:r>
              <a:rPr lang="en-US" dirty="0"/>
              <a:t>as a search </a:t>
            </a:r>
            <a:r>
              <a:rPr lang="en-US" dirty="0" smtClean="0"/>
              <a:t>problem.  The goal state is any state with two in a line.  Assume </a:t>
            </a:r>
            <a:r>
              <a:rPr lang="en-US" dirty="0" smtClean="0"/>
              <a:t>O </a:t>
            </a:r>
            <a:r>
              <a:rPr lang="en-US" dirty="0" smtClean="0"/>
              <a:t>goes first.</a:t>
            </a:r>
          </a:p>
          <a:p>
            <a:pPr lvl="1"/>
            <a:r>
              <a:rPr lang="en-US" dirty="0" smtClean="0"/>
              <a:t>Draw entire state graph.  For compactness’s sake, eliminate symmetrical states</a:t>
            </a:r>
          </a:p>
          <a:p>
            <a:pPr lvl="1"/>
            <a:r>
              <a:rPr lang="en-US" dirty="0" smtClean="0"/>
              <a:t>Indicate initial and goal states on this graph</a:t>
            </a:r>
          </a:p>
          <a:p>
            <a:r>
              <a:rPr lang="en-US" dirty="0" smtClean="0"/>
              <a:t>Suppose one side is allowed to pass. How does the state graph change?  Do you need to change anything to the problem definition?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E8B359-1511-4B16-AC9F-409C47070C7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Example: 8-Puzzle</a:t>
            </a:r>
            <a:endParaRPr lang="en-US"/>
          </a:p>
        </p:txBody>
      </p:sp>
      <p:sp>
        <p:nvSpPr>
          <p:cNvPr id="31747" name="Content Placeholder 4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>
              <a:latin typeface="Comic Sans MS" pitchFamily="66" charset="0"/>
              <a:cs typeface="Arial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EE90A6F-2875-4E99-8948-A35D84B22DD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1585913" y="2133600"/>
            <a:ext cx="1828800" cy="1828800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1585913" y="21336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1585913" y="27432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1585913" y="33528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2195513" y="21336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2195513" y="27432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2805113" y="27432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13"/>
          <p:cNvSpPr>
            <a:spLocks noChangeArrowheads="1"/>
          </p:cNvSpPr>
          <p:nvPr/>
        </p:nvSpPr>
        <p:spPr bwMode="auto">
          <a:xfrm>
            <a:off x="2195513" y="33528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2805113" y="33528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Text Box 15"/>
          <p:cNvSpPr txBox="1">
            <a:spLocks noChangeArrowheads="1"/>
          </p:cNvSpPr>
          <p:nvPr/>
        </p:nvSpPr>
        <p:spPr bwMode="auto">
          <a:xfrm>
            <a:off x="2347913" y="3441700"/>
            <a:ext cx="32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2347913" y="22225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1738313" y="28321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3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2347913" y="28321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4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1738313" y="34417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5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2957513" y="34417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6</a:t>
            </a:r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2957513" y="28321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7</a:t>
            </a:r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1738313" y="22225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8</a:t>
            </a:r>
          </a:p>
        </p:txBody>
      </p:sp>
      <p:sp>
        <p:nvSpPr>
          <p:cNvPr id="31766" name="Rectangle 24"/>
          <p:cNvSpPr>
            <a:spLocks noChangeArrowheads="1"/>
          </p:cNvSpPr>
          <p:nvPr/>
        </p:nvSpPr>
        <p:spPr bwMode="auto">
          <a:xfrm>
            <a:off x="5700713" y="2133600"/>
            <a:ext cx="1828800" cy="1828800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Rectangle 25"/>
          <p:cNvSpPr>
            <a:spLocks noChangeArrowheads="1"/>
          </p:cNvSpPr>
          <p:nvPr/>
        </p:nvSpPr>
        <p:spPr bwMode="auto">
          <a:xfrm>
            <a:off x="5700713" y="21336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Rectangle 26"/>
          <p:cNvSpPr>
            <a:spLocks noChangeArrowheads="1"/>
          </p:cNvSpPr>
          <p:nvPr/>
        </p:nvSpPr>
        <p:spPr bwMode="auto">
          <a:xfrm>
            <a:off x="5700713" y="27432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27"/>
          <p:cNvSpPr>
            <a:spLocks noChangeArrowheads="1"/>
          </p:cNvSpPr>
          <p:nvPr/>
        </p:nvSpPr>
        <p:spPr bwMode="auto">
          <a:xfrm>
            <a:off x="5700713" y="33528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Rectangle 28"/>
          <p:cNvSpPr>
            <a:spLocks noChangeArrowheads="1"/>
          </p:cNvSpPr>
          <p:nvPr/>
        </p:nvSpPr>
        <p:spPr bwMode="auto">
          <a:xfrm>
            <a:off x="6310313" y="21336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6310313" y="27432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Rectangle 30"/>
          <p:cNvSpPr>
            <a:spLocks noChangeArrowheads="1"/>
          </p:cNvSpPr>
          <p:nvPr/>
        </p:nvSpPr>
        <p:spPr bwMode="auto">
          <a:xfrm>
            <a:off x="6919913" y="27432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Rectangle 31"/>
          <p:cNvSpPr>
            <a:spLocks noChangeArrowheads="1"/>
          </p:cNvSpPr>
          <p:nvPr/>
        </p:nvSpPr>
        <p:spPr bwMode="auto">
          <a:xfrm>
            <a:off x="6310313" y="33528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Rectangle 32"/>
          <p:cNvSpPr>
            <a:spLocks noChangeArrowheads="1"/>
          </p:cNvSpPr>
          <p:nvPr/>
        </p:nvSpPr>
        <p:spPr bwMode="auto">
          <a:xfrm>
            <a:off x="6919913" y="21336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Text Box 33"/>
          <p:cNvSpPr txBox="1">
            <a:spLocks noChangeArrowheads="1"/>
          </p:cNvSpPr>
          <p:nvPr/>
        </p:nvSpPr>
        <p:spPr bwMode="auto">
          <a:xfrm>
            <a:off x="5853113" y="2222500"/>
            <a:ext cx="32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</p:txBody>
      </p:sp>
      <p:sp>
        <p:nvSpPr>
          <p:cNvPr id="31776" name="Text Box 34"/>
          <p:cNvSpPr txBox="1">
            <a:spLocks noChangeArrowheads="1"/>
          </p:cNvSpPr>
          <p:nvPr/>
        </p:nvSpPr>
        <p:spPr bwMode="auto">
          <a:xfrm>
            <a:off x="6462713" y="22225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31777" name="Text Box 35"/>
          <p:cNvSpPr txBox="1">
            <a:spLocks noChangeArrowheads="1"/>
          </p:cNvSpPr>
          <p:nvPr/>
        </p:nvSpPr>
        <p:spPr bwMode="auto">
          <a:xfrm>
            <a:off x="7072313" y="22225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3</a:t>
            </a:r>
          </a:p>
        </p:txBody>
      </p:sp>
      <p:sp>
        <p:nvSpPr>
          <p:cNvPr id="31778" name="Text Box 36"/>
          <p:cNvSpPr txBox="1">
            <a:spLocks noChangeArrowheads="1"/>
          </p:cNvSpPr>
          <p:nvPr/>
        </p:nvSpPr>
        <p:spPr bwMode="auto">
          <a:xfrm>
            <a:off x="5853113" y="28321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4</a:t>
            </a:r>
          </a:p>
        </p:txBody>
      </p:sp>
      <p:sp>
        <p:nvSpPr>
          <p:cNvPr id="31779" name="Text Box 37"/>
          <p:cNvSpPr txBox="1">
            <a:spLocks noChangeArrowheads="1"/>
          </p:cNvSpPr>
          <p:nvPr/>
        </p:nvSpPr>
        <p:spPr bwMode="auto">
          <a:xfrm>
            <a:off x="6462713" y="28321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5</a:t>
            </a:r>
          </a:p>
        </p:txBody>
      </p:sp>
      <p:sp>
        <p:nvSpPr>
          <p:cNvPr id="31780" name="Text Box 38"/>
          <p:cNvSpPr txBox="1">
            <a:spLocks noChangeArrowheads="1"/>
          </p:cNvSpPr>
          <p:nvPr/>
        </p:nvSpPr>
        <p:spPr bwMode="auto">
          <a:xfrm>
            <a:off x="7072313" y="28321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6</a:t>
            </a:r>
          </a:p>
        </p:txBody>
      </p:sp>
      <p:sp>
        <p:nvSpPr>
          <p:cNvPr id="31781" name="Text Box 39"/>
          <p:cNvSpPr txBox="1">
            <a:spLocks noChangeArrowheads="1"/>
          </p:cNvSpPr>
          <p:nvPr/>
        </p:nvSpPr>
        <p:spPr bwMode="auto">
          <a:xfrm>
            <a:off x="5853113" y="34417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7</a:t>
            </a:r>
          </a:p>
        </p:txBody>
      </p:sp>
      <p:sp>
        <p:nvSpPr>
          <p:cNvPr id="31782" name="Text Box 40"/>
          <p:cNvSpPr txBox="1">
            <a:spLocks noChangeArrowheads="1"/>
          </p:cNvSpPr>
          <p:nvPr/>
        </p:nvSpPr>
        <p:spPr bwMode="auto">
          <a:xfrm>
            <a:off x="6462713" y="34417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8</a:t>
            </a:r>
          </a:p>
        </p:txBody>
      </p:sp>
      <p:sp>
        <p:nvSpPr>
          <p:cNvPr id="31783" name="Text Box 41"/>
          <p:cNvSpPr txBox="1">
            <a:spLocks noChangeArrowheads="1"/>
          </p:cNvSpPr>
          <p:nvPr/>
        </p:nvSpPr>
        <p:spPr bwMode="auto">
          <a:xfrm>
            <a:off x="1524000" y="4191000"/>
            <a:ext cx="191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Initial state</a:t>
            </a:r>
          </a:p>
        </p:txBody>
      </p:sp>
      <p:sp>
        <p:nvSpPr>
          <p:cNvPr id="31784" name="Text Box 42"/>
          <p:cNvSpPr txBox="1">
            <a:spLocks noChangeArrowheads="1"/>
          </p:cNvSpPr>
          <p:nvPr/>
        </p:nvSpPr>
        <p:spPr bwMode="auto">
          <a:xfrm>
            <a:off x="5776913" y="4191000"/>
            <a:ext cx="163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Goal state</a:t>
            </a:r>
          </a:p>
        </p:txBody>
      </p:sp>
      <p:sp>
        <p:nvSpPr>
          <p:cNvPr id="31785" name="Text Box 43"/>
          <p:cNvSpPr txBox="1">
            <a:spLocks noChangeArrowheads="1"/>
          </p:cNvSpPr>
          <p:nvPr/>
        </p:nvSpPr>
        <p:spPr bwMode="auto">
          <a:xfrm>
            <a:off x="457200" y="5334000"/>
            <a:ext cx="8480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State</a:t>
            </a:r>
            <a:r>
              <a:rPr lang="en-US">
                <a:latin typeface="Comic Sans MS" pitchFamily="66" charset="0"/>
              </a:rPr>
              <a:t>: Any arrangement of 8 numbered tiles and an empty tile on a 3x3 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15-Puzzle</a:t>
            </a:r>
            <a:endParaRPr lang="en-US" dirty="0"/>
          </a:p>
        </p:txBody>
      </p:sp>
      <p:sp>
        <p:nvSpPr>
          <p:cNvPr id="3277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	Introduced (?) in 1878 by Sam Loyd, who dubbed himself “America’s greatest puzzle-expert”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F8993CF-871C-43A0-847A-A7CA975DB365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32773" name="Picture 2" descr="loydpap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057400"/>
            <a:ext cx="43592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5" descr="Loyd"/>
          <p:cNvPicPr>
            <a:picLocks noChangeAspect="1" noChangeArrowheads="1"/>
          </p:cNvPicPr>
          <p:nvPr/>
        </p:nvPicPr>
        <p:blipFill>
          <a:blip r:embed="rId4" cstate="print">
            <a:lum bright="12000"/>
          </a:blip>
          <a:srcRect/>
          <a:stretch>
            <a:fillRect/>
          </a:stretch>
        </p:blipFill>
        <p:spPr bwMode="auto">
          <a:xfrm>
            <a:off x="762000" y="2438400"/>
            <a:ext cx="311943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105400" y="5181600"/>
            <a:ext cx="1295400" cy="228600"/>
          </a:xfrm>
          <a:prstGeom prst="rect">
            <a:avLst/>
          </a:prstGeom>
          <a:gradFill rotWithShape="1">
            <a:gsLst>
              <a:gs pos="0">
                <a:srgbClr val="FF9900">
                  <a:alpha val="53998"/>
                </a:srgbClr>
              </a:gs>
              <a:gs pos="100000">
                <a:srgbClr val="FF9900">
                  <a:alpha val="53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 flipV="1">
            <a:off x="4800600" y="5410200"/>
            <a:ext cx="304800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4495800" y="2057400"/>
            <a:ext cx="4284663" cy="476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15-Puzzle</a:t>
            </a: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Sam </a:t>
            </a:r>
            <a:r>
              <a:rPr lang="en-US" dirty="0" err="1" smtClean="0"/>
              <a:t>Loyd</a:t>
            </a:r>
            <a:r>
              <a:rPr lang="en-US" dirty="0" smtClean="0"/>
              <a:t> offered $1,000 of his own money to the first person who would solve the following problem: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F1D6683-4E36-4640-A3E4-132F0BC346D9}" type="slidenum">
              <a:rPr lang="en-US" smtClean="0"/>
              <a:pPr/>
              <a:t>26</a:t>
            </a:fld>
            <a:endParaRPr lang="en-US" smtClean="0"/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5181600" y="3352800"/>
            <a:ext cx="3048000" cy="3048000"/>
            <a:chOff x="1440" y="1296"/>
            <a:chExt cx="1920" cy="1920"/>
          </a:xfrm>
        </p:grpSpPr>
        <p:sp>
          <p:nvSpPr>
            <p:cNvPr id="33818" name="Rectangle 5"/>
            <p:cNvSpPr>
              <a:spLocks noChangeArrowheads="1"/>
            </p:cNvSpPr>
            <p:nvPr/>
          </p:nvSpPr>
          <p:spPr bwMode="auto">
            <a:xfrm>
              <a:off x="1440" y="1296"/>
              <a:ext cx="192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Rectangle 6"/>
            <p:cNvSpPr>
              <a:spLocks noChangeArrowheads="1"/>
            </p:cNvSpPr>
            <p:nvPr/>
          </p:nvSpPr>
          <p:spPr bwMode="auto">
            <a:xfrm>
              <a:off x="288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33820" name="Rectangle 7"/>
            <p:cNvSpPr>
              <a:spLocks noChangeArrowheads="1"/>
            </p:cNvSpPr>
            <p:nvPr/>
          </p:nvSpPr>
          <p:spPr bwMode="auto">
            <a:xfrm>
              <a:off x="2400" y="273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solidFill>
                    <a:srgbClr val="990033"/>
                  </a:solidFill>
                  <a:latin typeface="Comic Sans MS" pitchFamily="66" charset="0"/>
                </a:rPr>
                <a:t>14</a:t>
              </a:r>
            </a:p>
          </p:txBody>
        </p:sp>
        <p:sp>
          <p:nvSpPr>
            <p:cNvPr id="33821" name="Rectangle 8"/>
            <p:cNvSpPr>
              <a:spLocks noChangeArrowheads="1"/>
            </p:cNvSpPr>
            <p:nvPr/>
          </p:nvSpPr>
          <p:spPr bwMode="auto">
            <a:xfrm>
              <a:off x="240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33822" name="Rectangle 9"/>
            <p:cNvSpPr>
              <a:spLocks noChangeArrowheads="1"/>
            </p:cNvSpPr>
            <p:nvPr/>
          </p:nvSpPr>
          <p:spPr bwMode="auto">
            <a:xfrm>
              <a:off x="1920" y="273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solidFill>
                    <a:srgbClr val="990033"/>
                  </a:solidFill>
                  <a:latin typeface="Comic Sans MS" pitchFamily="66" charset="0"/>
                </a:rPr>
                <a:t>15</a:t>
              </a:r>
            </a:p>
          </p:txBody>
        </p:sp>
        <p:sp>
          <p:nvSpPr>
            <p:cNvPr id="33823" name="Rectangle 10"/>
            <p:cNvSpPr>
              <a:spLocks noChangeArrowheads="1"/>
            </p:cNvSpPr>
            <p:nvPr/>
          </p:nvSpPr>
          <p:spPr bwMode="auto">
            <a:xfrm>
              <a:off x="192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3824" name="Rectangle 11"/>
            <p:cNvSpPr>
              <a:spLocks noChangeArrowheads="1"/>
            </p:cNvSpPr>
            <p:nvPr/>
          </p:nvSpPr>
          <p:spPr bwMode="auto">
            <a:xfrm>
              <a:off x="1440" y="273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13</a:t>
              </a:r>
            </a:p>
          </p:txBody>
        </p:sp>
        <p:sp>
          <p:nvSpPr>
            <p:cNvPr id="33825" name="Rectangle 12"/>
            <p:cNvSpPr>
              <a:spLocks noChangeArrowheads="1"/>
            </p:cNvSpPr>
            <p:nvPr/>
          </p:nvSpPr>
          <p:spPr bwMode="auto">
            <a:xfrm>
              <a:off x="144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144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192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240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288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288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240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192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833" name="Rectangle 20"/>
            <p:cNvSpPr>
              <a:spLocks noChangeArrowheads="1"/>
            </p:cNvSpPr>
            <p:nvPr/>
          </p:nvSpPr>
          <p:spPr bwMode="auto">
            <a:xfrm>
              <a:off x="144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3798" name="Group 21"/>
          <p:cNvGrpSpPr>
            <a:grpSpLocks/>
          </p:cNvGrpSpPr>
          <p:nvPr/>
        </p:nvGrpSpPr>
        <p:grpSpPr bwMode="auto">
          <a:xfrm>
            <a:off x="685800" y="3352800"/>
            <a:ext cx="4191000" cy="3048000"/>
            <a:chOff x="432" y="2112"/>
            <a:chExt cx="2640" cy="1920"/>
          </a:xfrm>
        </p:grpSpPr>
        <p:grpSp>
          <p:nvGrpSpPr>
            <p:cNvPr id="33799" name="Group 22"/>
            <p:cNvGrpSpPr>
              <a:grpSpLocks/>
            </p:cNvGrpSpPr>
            <p:nvPr/>
          </p:nvGrpSpPr>
          <p:grpSpPr bwMode="auto">
            <a:xfrm>
              <a:off x="432" y="2112"/>
              <a:ext cx="1920" cy="1920"/>
              <a:chOff x="1440" y="1296"/>
              <a:chExt cx="1920" cy="1920"/>
            </a:xfrm>
          </p:grpSpPr>
          <p:sp>
            <p:nvSpPr>
              <p:cNvPr id="33802" name="Rectangle 23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1920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3" name="Rectangle 24"/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12</a:t>
                </a:r>
              </a:p>
            </p:txBody>
          </p:sp>
          <p:sp>
            <p:nvSpPr>
              <p:cNvPr id="33804" name="Rectangle 25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solidFill>
                      <a:srgbClr val="990033"/>
                    </a:solidFill>
                    <a:latin typeface="Comic Sans MS" pitchFamily="66" charset="0"/>
                  </a:rPr>
                  <a:t>15</a:t>
                </a:r>
              </a:p>
            </p:txBody>
          </p:sp>
          <p:sp>
            <p:nvSpPr>
              <p:cNvPr id="33805" name="Rectangle 26"/>
              <p:cNvSpPr>
                <a:spLocks noChangeArrowheads="1"/>
              </p:cNvSpPr>
              <p:nvPr/>
            </p:nvSpPr>
            <p:spPr bwMode="auto">
              <a:xfrm>
                <a:off x="2400" y="225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11</a:t>
                </a:r>
              </a:p>
            </p:txBody>
          </p:sp>
          <p:sp>
            <p:nvSpPr>
              <p:cNvPr id="33806" name="Rectangle 27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solidFill>
                      <a:srgbClr val="990033"/>
                    </a:solidFill>
                    <a:latin typeface="Comic Sans MS" pitchFamily="66" charset="0"/>
                  </a:rPr>
                  <a:t>14</a:t>
                </a:r>
              </a:p>
            </p:txBody>
          </p:sp>
          <p:sp>
            <p:nvSpPr>
              <p:cNvPr id="33807" name="Rectangle 28"/>
              <p:cNvSpPr>
                <a:spLocks noChangeArrowheads="1"/>
              </p:cNvSpPr>
              <p:nvPr/>
            </p:nvSpPr>
            <p:spPr bwMode="auto">
              <a:xfrm>
                <a:off x="1920" y="225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33808" name="Rectangle 29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13</a:t>
                </a:r>
              </a:p>
            </p:txBody>
          </p:sp>
          <p:sp>
            <p:nvSpPr>
              <p:cNvPr id="33809" name="Rectangle 30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9</a:t>
                </a:r>
              </a:p>
            </p:txBody>
          </p:sp>
          <p:sp>
            <p:nvSpPr>
              <p:cNvPr id="33810" name="Rectangle 3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33811" name="Rectangle 32"/>
              <p:cNvSpPr>
                <a:spLocks noChangeArrowheads="1"/>
              </p:cNvSpPr>
              <p:nvPr/>
            </p:nvSpPr>
            <p:spPr bwMode="auto">
              <a:xfrm>
                <a:off x="1920" y="177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33812" name="Rectangle 33"/>
              <p:cNvSpPr>
                <a:spLocks noChangeArrowheads="1"/>
              </p:cNvSpPr>
              <p:nvPr/>
            </p:nvSpPr>
            <p:spPr bwMode="auto">
              <a:xfrm>
                <a:off x="2400" y="177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33813" name="Rectangle 34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33814" name="Rectangle 35"/>
              <p:cNvSpPr>
                <a:spLocks noChangeArrowheads="1"/>
              </p:cNvSpPr>
              <p:nvPr/>
            </p:nvSpPr>
            <p:spPr bwMode="auto">
              <a:xfrm>
                <a:off x="2880" y="129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33815" name="Rectangle 36"/>
              <p:cNvSpPr>
                <a:spLocks noChangeArrowheads="1"/>
              </p:cNvSpPr>
              <p:nvPr/>
            </p:nvSpPr>
            <p:spPr bwMode="auto">
              <a:xfrm>
                <a:off x="2400" y="129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33816" name="Rectangle 37"/>
              <p:cNvSpPr>
                <a:spLocks noChangeArrowheads="1"/>
              </p:cNvSpPr>
              <p:nvPr/>
            </p:nvSpPr>
            <p:spPr bwMode="auto">
              <a:xfrm>
                <a:off x="1920" y="129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33817" name="Rectangle 38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33800" name="AutoShape 39"/>
            <p:cNvSpPr>
              <a:spLocks noChangeArrowheads="1"/>
            </p:cNvSpPr>
            <p:nvPr/>
          </p:nvSpPr>
          <p:spPr bwMode="auto">
            <a:xfrm>
              <a:off x="2592" y="3024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3801" name="Text Box 40"/>
            <p:cNvSpPr txBox="1">
              <a:spLocks noChangeArrowheads="1"/>
            </p:cNvSpPr>
            <p:nvPr/>
          </p:nvSpPr>
          <p:spPr bwMode="auto">
            <a:xfrm>
              <a:off x="2688" y="2688"/>
              <a:ext cx="26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mic Sans MS" pitchFamily="66" charset="0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946775"/>
            <a:ext cx="7467600" cy="758825"/>
          </a:xfrm>
        </p:spPr>
        <p:txBody>
          <a:bodyPr/>
          <a:lstStyle/>
          <a:p>
            <a:pPr eaLnBrk="1" hangingPunct="1"/>
            <a:r>
              <a:rPr lang="en-US" dirty="0" smtClean="0"/>
              <a:t>But no one ever won the prize !!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6F1BDD9-D669-4496-8B64-14EB3184905A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34821" name="Picture 2" descr="puzzleland"/>
          <p:cNvPicPr>
            <a:picLocks noChangeAspect="1" noChangeArrowheads="1"/>
          </p:cNvPicPr>
          <p:nvPr/>
        </p:nvPicPr>
        <p:blipFill>
          <a:blip r:embed="rId3" cstate="print">
            <a:lum bright="-12000"/>
          </a:blip>
          <a:srcRect/>
          <a:stretch>
            <a:fillRect/>
          </a:stretch>
        </p:blipFill>
        <p:spPr bwMode="auto">
          <a:xfrm>
            <a:off x="0" y="0"/>
            <a:ext cx="9144000" cy="56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How big is the state space of the (n</a:t>
            </a:r>
            <a:r>
              <a:rPr lang="en-US" baseline="30000" dirty="0" smtClean="0"/>
              <a:t>2</a:t>
            </a:r>
            <a:r>
              <a:rPr lang="en-US" dirty="0" smtClean="0"/>
              <a:t>-1)-puzzle?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8-puzzle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?? states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EF4D61A-4D2A-4DF6-BC58-1C9403ACEDCE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How big is the state space of the (n</a:t>
            </a:r>
            <a:r>
              <a:rPr lang="en-US" baseline="30000" dirty="0" smtClean="0"/>
              <a:t>2</a:t>
            </a:r>
            <a:r>
              <a:rPr lang="en-US" dirty="0" smtClean="0"/>
              <a:t>-1)-puzzle?</a:t>
            </a:r>
            <a:endParaRPr lang="en-US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8-puzzle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9! = 362,880 states</a:t>
            </a:r>
          </a:p>
          <a:p>
            <a:pPr eaLnBrk="1" hangingPunct="1"/>
            <a:r>
              <a:rPr lang="en-US" dirty="0" smtClean="0"/>
              <a:t>15-puzzle </a:t>
            </a:r>
            <a:r>
              <a:rPr lang="en-US" dirty="0" smtClean="0">
                <a:sym typeface="Wingdings" pitchFamily="2" charset="2"/>
              </a:rPr>
              <a:t> 16! ~ 2.09 x 10</a:t>
            </a:r>
            <a:r>
              <a:rPr lang="en-US" baseline="30000" dirty="0" smtClean="0">
                <a:sym typeface="Wingdings" pitchFamily="2" charset="2"/>
              </a:rPr>
              <a:t>13</a:t>
            </a:r>
            <a:r>
              <a:rPr lang="en-US" dirty="0" smtClean="0"/>
              <a:t> states</a:t>
            </a:r>
          </a:p>
          <a:p>
            <a:pPr eaLnBrk="1" hangingPunct="1"/>
            <a:r>
              <a:rPr lang="en-US" dirty="0" smtClean="0"/>
              <a:t>24-puzzle </a:t>
            </a:r>
            <a:r>
              <a:rPr lang="en-US" dirty="0" smtClean="0">
                <a:sym typeface="Wingdings" pitchFamily="2" charset="2"/>
              </a:rPr>
              <a:t> 25! ~ </a:t>
            </a:r>
            <a:r>
              <a:rPr lang="en-US" dirty="0" smtClean="0"/>
              <a:t>10</a:t>
            </a:r>
            <a:r>
              <a:rPr lang="en-US" baseline="30000" dirty="0" smtClean="0"/>
              <a:t>25</a:t>
            </a:r>
            <a:r>
              <a:rPr lang="en-US" dirty="0" smtClean="0"/>
              <a:t> states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But only half of these states are reachable from any given state</a:t>
            </a:r>
            <a:br>
              <a:rPr lang="en-US" dirty="0" smtClean="0"/>
            </a:br>
            <a:r>
              <a:rPr lang="en-US" dirty="0" smtClean="0"/>
              <a:t>(but you may not know that in advance)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FB3295D-CECA-41A7-8EDD-D4C8BA7DCE0A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Problem Solving using Search</a:t>
            </a:r>
          </a:p>
          <a:p>
            <a:pPr eaLnBrk="1" hangingPunct="1"/>
            <a:r>
              <a:rPr lang="en-US" dirty="0" smtClean="0"/>
              <a:t>Search Algorithms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F47AB32-77A4-426E-B17F-3ADF923648C6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Permutation Inversions</a:t>
            </a:r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7467600" cy="4873625"/>
          </a:xfrm>
        </p:spPr>
        <p:txBody>
          <a:bodyPr/>
          <a:lstStyle/>
          <a:p>
            <a:pPr eaLnBrk="1" hangingPunct="1"/>
            <a:r>
              <a:rPr lang="en-US" sz="1800" smtClean="0"/>
              <a:t>Wlg, let the goal be:</a:t>
            </a:r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endParaRPr lang="en-US" sz="1800" smtClean="0"/>
          </a:p>
          <a:p>
            <a:pPr eaLnBrk="1" hangingPunct="1"/>
            <a:r>
              <a:rPr lang="en-US" sz="1800" smtClean="0"/>
              <a:t>A tile j appears after a tile i if either j appears on the same row as i to the right of i, or on another row below the row of i.</a:t>
            </a:r>
          </a:p>
          <a:p>
            <a:pPr eaLnBrk="1" hangingPunct="1"/>
            <a:r>
              <a:rPr lang="en-US" sz="1800" smtClean="0"/>
              <a:t>For every i = 1, 2, ..., 15, let ni be the number of tiles j &lt; i that appear after tile i (permutation inversions)</a:t>
            </a:r>
          </a:p>
          <a:p>
            <a:pPr eaLnBrk="1" hangingPunct="1"/>
            <a:r>
              <a:rPr lang="en-US" sz="1800" smtClean="0"/>
              <a:t>N = n2 + n3 + </a:t>
            </a:r>
            <a:r>
              <a:rPr lang="en-US" sz="1800" smtClean="0">
                <a:sym typeface="Symbol" pitchFamily="18" charset="2"/>
              </a:rPr>
              <a:t></a:t>
            </a:r>
            <a:r>
              <a:rPr lang="en-US" sz="1800" smtClean="0"/>
              <a:t> + n15 + row number of empty tile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862D25-9048-410E-9693-9CFB11D95EE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505200" y="1676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4648200" y="2438400"/>
            <a:ext cx="381000" cy="38100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12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267200" y="2819400"/>
            <a:ext cx="381000" cy="38100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15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11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886200" y="2819400"/>
            <a:ext cx="381000" cy="38100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14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886200" y="2438400"/>
            <a:ext cx="381000" cy="38100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10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3505200" y="2819400"/>
            <a:ext cx="381000" cy="38100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13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505200" y="2438400"/>
            <a:ext cx="381000" cy="38100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9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505200" y="2057400"/>
            <a:ext cx="381000" cy="38100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5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3886200" y="2057400"/>
            <a:ext cx="381000" cy="38100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6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7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648200" y="2057400"/>
            <a:ext cx="381000" cy="38100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8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4648200" y="1676400"/>
            <a:ext cx="381000" cy="38100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4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267200" y="1676400"/>
            <a:ext cx="381000" cy="38100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886200" y="1676400"/>
            <a:ext cx="381000" cy="38100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3505200" y="1676400"/>
            <a:ext cx="381000" cy="38100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37909" name="Rectangle 22"/>
          <p:cNvSpPr>
            <a:spLocks noChangeArrowheads="1"/>
          </p:cNvSpPr>
          <p:nvPr/>
        </p:nvSpPr>
        <p:spPr bwMode="auto">
          <a:xfrm>
            <a:off x="914400" y="4953000"/>
            <a:ext cx="1828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3"/>
          <p:cNvSpPr>
            <a:spLocks noChangeArrowheads="1"/>
          </p:cNvSpPr>
          <p:nvPr/>
        </p:nvSpPr>
        <p:spPr bwMode="auto">
          <a:xfrm>
            <a:off x="2286000" y="5829300"/>
            <a:ext cx="457200" cy="43815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12</a:t>
            </a:r>
          </a:p>
        </p:txBody>
      </p:sp>
      <p:sp>
        <p:nvSpPr>
          <p:cNvPr id="37911" name="Rectangle 24"/>
          <p:cNvSpPr>
            <a:spLocks noChangeArrowheads="1"/>
          </p:cNvSpPr>
          <p:nvPr/>
        </p:nvSpPr>
        <p:spPr bwMode="auto">
          <a:xfrm>
            <a:off x="1828800" y="6267450"/>
            <a:ext cx="457200" cy="43815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15</a:t>
            </a:r>
          </a:p>
        </p:txBody>
      </p:sp>
      <p:sp>
        <p:nvSpPr>
          <p:cNvPr id="37912" name="Rectangle 25"/>
          <p:cNvSpPr>
            <a:spLocks noChangeArrowheads="1"/>
          </p:cNvSpPr>
          <p:nvPr/>
        </p:nvSpPr>
        <p:spPr bwMode="auto">
          <a:xfrm>
            <a:off x="1828800" y="5829300"/>
            <a:ext cx="457200" cy="43815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11</a:t>
            </a:r>
          </a:p>
        </p:txBody>
      </p:sp>
      <p:sp>
        <p:nvSpPr>
          <p:cNvPr id="37913" name="Rectangle 26"/>
          <p:cNvSpPr>
            <a:spLocks noChangeArrowheads="1"/>
          </p:cNvSpPr>
          <p:nvPr/>
        </p:nvSpPr>
        <p:spPr bwMode="auto">
          <a:xfrm>
            <a:off x="1371600" y="6267450"/>
            <a:ext cx="457200" cy="43815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14</a:t>
            </a:r>
          </a:p>
        </p:txBody>
      </p:sp>
      <p:sp>
        <p:nvSpPr>
          <p:cNvPr id="37914" name="Rectangle 27"/>
          <p:cNvSpPr>
            <a:spLocks noChangeArrowheads="1"/>
          </p:cNvSpPr>
          <p:nvPr/>
        </p:nvSpPr>
        <p:spPr bwMode="auto">
          <a:xfrm>
            <a:off x="1371600" y="5829300"/>
            <a:ext cx="457200" cy="43815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37915" name="Rectangle 28"/>
          <p:cNvSpPr>
            <a:spLocks noChangeArrowheads="1"/>
          </p:cNvSpPr>
          <p:nvPr/>
        </p:nvSpPr>
        <p:spPr bwMode="auto">
          <a:xfrm>
            <a:off x="914400" y="6267450"/>
            <a:ext cx="457200" cy="43815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13</a:t>
            </a:r>
          </a:p>
        </p:txBody>
      </p:sp>
      <p:sp>
        <p:nvSpPr>
          <p:cNvPr id="37916" name="Rectangle 29"/>
          <p:cNvSpPr>
            <a:spLocks noChangeArrowheads="1"/>
          </p:cNvSpPr>
          <p:nvPr/>
        </p:nvSpPr>
        <p:spPr bwMode="auto">
          <a:xfrm>
            <a:off x="914400" y="5829300"/>
            <a:ext cx="457200" cy="43815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9</a:t>
            </a:r>
          </a:p>
        </p:txBody>
      </p:sp>
      <p:sp>
        <p:nvSpPr>
          <p:cNvPr id="37917" name="Rectangle 30"/>
          <p:cNvSpPr>
            <a:spLocks noChangeArrowheads="1"/>
          </p:cNvSpPr>
          <p:nvPr/>
        </p:nvSpPr>
        <p:spPr bwMode="auto">
          <a:xfrm>
            <a:off x="914400" y="5391150"/>
            <a:ext cx="457200" cy="43815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5</a:t>
            </a:r>
          </a:p>
        </p:txBody>
      </p:sp>
      <p:sp>
        <p:nvSpPr>
          <p:cNvPr id="37918" name="Rectangle 31"/>
          <p:cNvSpPr>
            <a:spLocks noChangeArrowheads="1"/>
          </p:cNvSpPr>
          <p:nvPr/>
        </p:nvSpPr>
        <p:spPr bwMode="auto">
          <a:xfrm>
            <a:off x="1371600" y="5391150"/>
            <a:ext cx="457200" cy="43815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37919" name="Rectangle 32"/>
          <p:cNvSpPr>
            <a:spLocks noChangeArrowheads="1"/>
          </p:cNvSpPr>
          <p:nvPr/>
        </p:nvSpPr>
        <p:spPr bwMode="auto">
          <a:xfrm>
            <a:off x="1828800" y="5391150"/>
            <a:ext cx="457200" cy="43815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7</a:t>
            </a:r>
          </a:p>
        </p:txBody>
      </p:sp>
      <p:sp>
        <p:nvSpPr>
          <p:cNvPr id="37920" name="Rectangle 33"/>
          <p:cNvSpPr>
            <a:spLocks noChangeArrowheads="1"/>
          </p:cNvSpPr>
          <p:nvPr/>
        </p:nvSpPr>
        <p:spPr bwMode="auto">
          <a:xfrm>
            <a:off x="2286000" y="5391150"/>
            <a:ext cx="457200" cy="43815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8</a:t>
            </a:r>
          </a:p>
        </p:txBody>
      </p:sp>
      <p:sp>
        <p:nvSpPr>
          <p:cNvPr id="37921" name="Rectangle 34"/>
          <p:cNvSpPr>
            <a:spLocks noChangeArrowheads="1"/>
          </p:cNvSpPr>
          <p:nvPr/>
        </p:nvSpPr>
        <p:spPr bwMode="auto">
          <a:xfrm>
            <a:off x="2286000" y="4953000"/>
            <a:ext cx="457200" cy="43815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4</a:t>
            </a:r>
          </a:p>
        </p:txBody>
      </p:sp>
      <p:sp>
        <p:nvSpPr>
          <p:cNvPr id="37922" name="Rectangle 35"/>
          <p:cNvSpPr>
            <a:spLocks noChangeArrowheads="1"/>
          </p:cNvSpPr>
          <p:nvPr/>
        </p:nvSpPr>
        <p:spPr bwMode="auto">
          <a:xfrm>
            <a:off x="1828800" y="4953000"/>
            <a:ext cx="457200" cy="43815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37923" name="Rectangle 36"/>
          <p:cNvSpPr>
            <a:spLocks noChangeArrowheads="1"/>
          </p:cNvSpPr>
          <p:nvPr/>
        </p:nvSpPr>
        <p:spPr bwMode="auto">
          <a:xfrm>
            <a:off x="1371600" y="4953000"/>
            <a:ext cx="457200" cy="43815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37924" name="Rectangle 37"/>
          <p:cNvSpPr>
            <a:spLocks noChangeArrowheads="1"/>
          </p:cNvSpPr>
          <p:nvPr/>
        </p:nvSpPr>
        <p:spPr bwMode="auto">
          <a:xfrm>
            <a:off x="914400" y="4953000"/>
            <a:ext cx="457200" cy="438150"/>
          </a:xfrm>
          <a:prstGeom prst="rect">
            <a:avLst/>
          </a:prstGeom>
          <a:solidFill>
            <a:srgbClr val="DAE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286758" name="Text Box 38"/>
          <p:cNvSpPr txBox="1">
            <a:spLocks noChangeArrowheads="1"/>
          </p:cNvSpPr>
          <p:nvPr/>
        </p:nvSpPr>
        <p:spPr bwMode="auto">
          <a:xfrm>
            <a:off x="2819400" y="4997450"/>
            <a:ext cx="278923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n</a:t>
            </a:r>
            <a:r>
              <a:rPr lang="en-US" sz="2000" baseline="-25000">
                <a:latin typeface="Comic Sans MS" pitchFamily="66" charset="0"/>
              </a:rPr>
              <a:t>2</a:t>
            </a:r>
            <a:r>
              <a:rPr lang="en-US" sz="2000">
                <a:latin typeface="Comic Sans MS" pitchFamily="66" charset="0"/>
              </a:rPr>
              <a:t> = 0	n</a:t>
            </a:r>
            <a:r>
              <a:rPr lang="en-US" sz="2000" baseline="-25000">
                <a:latin typeface="Comic Sans MS" pitchFamily="66" charset="0"/>
              </a:rPr>
              <a:t>3</a:t>
            </a:r>
            <a:r>
              <a:rPr lang="en-US" sz="2000">
                <a:latin typeface="Comic Sans MS" pitchFamily="66" charset="0"/>
              </a:rPr>
              <a:t> = 0	n</a:t>
            </a:r>
            <a:r>
              <a:rPr lang="en-US" sz="2000" baseline="-25000">
                <a:latin typeface="Comic Sans MS" pitchFamily="66" charset="0"/>
              </a:rPr>
              <a:t>4</a:t>
            </a:r>
            <a:r>
              <a:rPr lang="en-US" sz="2000">
                <a:latin typeface="Comic Sans MS" pitchFamily="66" charset="0"/>
              </a:rPr>
              <a:t> = 0</a:t>
            </a:r>
          </a:p>
          <a:p>
            <a:r>
              <a:rPr lang="en-US" sz="2000">
                <a:latin typeface="Comic Sans MS" pitchFamily="66" charset="0"/>
              </a:rPr>
              <a:t>n</a:t>
            </a:r>
            <a:r>
              <a:rPr lang="en-US" sz="2000" baseline="-25000">
                <a:latin typeface="Comic Sans MS" pitchFamily="66" charset="0"/>
              </a:rPr>
              <a:t>5</a:t>
            </a:r>
            <a:r>
              <a:rPr lang="en-US" sz="2000">
                <a:latin typeface="Comic Sans MS" pitchFamily="66" charset="0"/>
              </a:rPr>
              <a:t> = 0	n</a:t>
            </a:r>
            <a:r>
              <a:rPr lang="en-US" sz="2000" baseline="-25000">
                <a:latin typeface="Comic Sans MS" pitchFamily="66" charset="0"/>
              </a:rPr>
              <a:t>6</a:t>
            </a:r>
            <a:r>
              <a:rPr lang="en-US" sz="2000">
                <a:latin typeface="Comic Sans MS" pitchFamily="66" charset="0"/>
              </a:rPr>
              <a:t> = 0	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US" sz="2000" baseline="-25000">
                <a:solidFill>
                  <a:srgbClr val="FF0000"/>
                </a:solidFill>
                <a:latin typeface="Comic Sans MS" pitchFamily="66" charset="0"/>
              </a:rPr>
              <a:t>7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 = 1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US" sz="2000" baseline="-25000">
                <a:solidFill>
                  <a:srgbClr val="FF0000"/>
                </a:solidFill>
                <a:latin typeface="Comic Sans MS" pitchFamily="66" charset="0"/>
              </a:rPr>
              <a:t>8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 = 1	n</a:t>
            </a:r>
            <a:r>
              <a:rPr lang="en-US" sz="2000" baseline="-25000">
                <a:solidFill>
                  <a:srgbClr val="FF0000"/>
                </a:solidFill>
                <a:latin typeface="Comic Sans MS" pitchFamily="66" charset="0"/>
              </a:rPr>
              <a:t>9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 = 1	n</a:t>
            </a:r>
            <a:r>
              <a:rPr lang="en-US" sz="2000" baseline="-25000">
                <a:solidFill>
                  <a:srgbClr val="FF0000"/>
                </a:solidFill>
                <a:latin typeface="Comic Sans MS" pitchFamily="66" charset="0"/>
              </a:rPr>
              <a:t>10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 = 4</a:t>
            </a:r>
          </a:p>
          <a:p>
            <a:r>
              <a:rPr lang="en-US" sz="2000">
                <a:latin typeface="Comic Sans MS" pitchFamily="66" charset="0"/>
              </a:rPr>
              <a:t>n</a:t>
            </a:r>
            <a:r>
              <a:rPr lang="en-US" sz="2000" baseline="-25000">
                <a:latin typeface="Comic Sans MS" pitchFamily="66" charset="0"/>
              </a:rPr>
              <a:t>11</a:t>
            </a:r>
            <a:r>
              <a:rPr lang="en-US" sz="2000">
                <a:latin typeface="Comic Sans MS" pitchFamily="66" charset="0"/>
              </a:rPr>
              <a:t> = 0	n</a:t>
            </a:r>
            <a:r>
              <a:rPr lang="en-US" sz="2000" baseline="-25000">
                <a:latin typeface="Comic Sans MS" pitchFamily="66" charset="0"/>
              </a:rPr>
              <a:t>12</a:t>
            </a:r>
            <a:r>
              <a:rPr lang="en-US" sz="2000">
                <a:latin typeface="Comic Sans MS" pitchFamily="66" charset="0"/>
              </a:rPr>
              <a:t> = 0	n</a:t>
            </a:r>
            <a:r>
              <a:rPr lang="en-US" sz="2000" baseline="-25000">
                <a:latin typeface="Comic Sans MS" pitchFamily="66" charset="0"/>
              </a:rPr>
              <a:t>13</a:t>
            </a:r>
            <a:r>
              <a:rPr lang="en-US" sz="2000">
                <a:latin typeface="Comic Sans MS" pitchFamily="66" charset="0"/>
              </a:rPr>
              <a:t> = 0</a:t>
            </a:r>
          </a:p>
          <a:p>
            <a:r>
              <a:rPr lang="en-US" sz="2000">
                <a:latin typeface="Comic Sans MS" pitchFamily="66" charset="0"/>
              </a:rPr>
              <a:t>n</a:t>
            </a:r>
            <a:r>
              <a:rPr lang="en-US" sz="2000" baseline="-25000">
                <a:latin typeface="Comic Sans MS" pitchFamily="66" charset="0"/>
              </a:rPr>
              <a:t>14</a:t>
            </a:r>
            <a:r>
              <a:rPr lang="en-US" sz="2000">
                <a:latin typeface="Comic Sans MS" pitchFamily="66" charset="0"/>
              </a:rPr>
              <a:t> = 0	n</a:t>
            </a:r>
            <a:r>
              <a:rPr lang="en-US" sz="2000" baseline="-25000">
                <a:latin typeface="Comic Sans MS" pitchFamily="66" charset="0"/>
              </a:rPr>
              <a:t>15</a:t>
            </a:r>
            <a:r>
              <a:rPr lang="en-US" sz="2000">
                <a:latin typeface="Comic Sans MS" pitchFamily="66" charset="0"/>
              </a:rPr>
              <a:t> = 0</a:t>
            </a:r>
          </a:p>
        </p:txBody>
      </p:sp>
      <p:sp>
        <p:nvSpPr>
          <p:cNvPr id="286759" name="Text Box 39"/>
          <p:cNvSpPr txBox="1">
            <a:spLocks noChangeArrowheads="1"/>
          </p:cNvSpPr>
          <p:nvPr/>
        </p:nvSpPr>
        <p:spPr bwMode="auto">
          <a:xfrm>
            <a:off x="6248400" y="5486400"/>
            <a:ext cx="185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400">
                <a:latin typeface="Comic Sans MS" pitchFamily="66" charset="0"/>
              </a:rPr>
              <a:t>N = 7 + 4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8" grpId="0"/>
      <p:bldP spid="2867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Proposition: (N mod 2) is invariant under any legal move of the empty tile</a:t>
            </a:r>
          </a:p>
          <a:p>
            <a:pPr eaLnBrk="1" hangingPunct="1"/>
            <a:r>
              <a:rPr lang="en-US" smtClean="0"/>
              <a:t>Proof:</a:t>
            </a:r>
          </a:p>
          <a:p>
            <a:pPr lvl="1" eaLnBrk="1" hangingPunct="1"/>
            <a:r>
              <a:rPr lang="en-US" smtClean="0"/>
              <a:t>Any horizontal move of the empty tile leaves N unchanged</a:t>
            </a:r>
          </a:p>
          <a:p>
            <a:pPr lvl="1" eaLnBrk="1" hangingPunct="1"/>
            <a:r>
              <a:rPr lang="en-US" smtClean="0"/>
              <a:t>A vertical move of the empty tile changes N by an even increment (</a:t>
            </a:r>
            <a:r>
              <a:rPr lang="en-US" smtClean="0">
                <a:sym typeface="Symbol" pitchFamily="18" charset="2"/>
              </a:rPr>
              <a:t> 1  1  1  1)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E749508-4114-4C4B-AA8C-D55C5D9C0183}" type="slidenum">
              <a:rPr lang="en-US" smtClean="0"/>
              <a:pPr/>
              <a:t>31</a:t>
            </a:fld>
            <a:endParaRPr lang="en-US" smtClean="0"/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1066800" y="4267200"/>
            <a:ext cx="1981200" cy="1981200"/>
            <a:chOff x="432" y="2112"/>
            <a:chExt cx="1920" cy="1920"/>
          </a:xfrm>
        </p:grpSpPr>
        <p:sp>
          <p:nvSpPr>
            <p:cNvPr id="38939" name="Rectangle 5"/>
            <p:cNvSpPr>
              <a:spLocks noChangeArrowheads="1"/>
            </p:cNvSpPr>
            <p:nvPr/>
          </p:nvSpPr>
          <p:spPr bwMode="auto">
            <a:xfrm>
              <a:off x="432" y="2112"/>
              <a:ext cx="192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0" name="Rectangle 6"/>
            <p:cNvSpPr>
              <a:spLocks noChangeArrowheads="1"/>
            </p:cNvSpPr>
            <p:nvPr/>
          </p:nvSpPr>
          <p:spPr bwMode="auto">
            <a:xfrm>
              <a:off x="1872" y="3552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38941" name="Rectangle 7"/>
            <p:cNvSpPr>
              <a:spLocks noChangeArrowheads="1"/>
            </p:cNvSpPr>
            <p:nvPr/>
          </p:nvSpPr>
          <p:spPr bwMode="auto">
            <a:xfrm>
              <a:off x="1392" y="3552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15</a:t>
              </a:r>
            </a:p>
          </p:txBody>
        </p:sp>
        <p:sp>
          <p:nvSpPr>
            <p:cNvPr id="38942" name="Rectangle 8"/>
            <p:cNvSpPr>
              <a:spLocks noChangeArrowheads="1"/>
            </p:cNvSpPr>
            <p:nvPr/>
          </p:nvSpPr>
          <p:spPr bwMode="auto">
            <a:xfrm>
              <a:off x="1392" y="3072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38943" name="Rectangle 9"/>
            <p:cNvSpPr>
              <a:spLocks noChangeArrowheads="1"/>
            </p:cNvSpPr>
            <p:nvPr/>
          </p:nvSpPr>
          <p:spPr bwMode="auto">
            <a:xfrm>
              <a:off x="912" y="3552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38944" name="Rectangle 10"/>
            <p:cNvSpPr>
              <a:spLocks noChangeArrowheads="1"/>
            </p:cNvSpPr>
            <p:nvPr/>
          </p:nvSpPr>
          <p:spPr bwMode="auto">
            <a:xfrm>
              <a:off x="912" y="3072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8945" name="Rectangle 11"/>
            <p:cNvSpPr>
              <a:spLocks noChangeArrowheads="1"/>
            </p:cNvSpPr>
            <p:nvPr/>
          </p:nvSpPr>
          <p:spPr bwMode="auto">
            <a:xfrm>
              <a:off x="432" y="3552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13</a:t>
              </a:r>
            </a:p>
          </p:txBody>
        </p:sp>
        <p:sp>
          <p:nvSpPr>
            <p:cNvPr id="38946" name="Rectangle 12"/>
            <p:cNvSpPr>
              <a:spLocks noChangeArrowheads="1"/>
            </p:cNvSpPr>
            <p:nvPr/>
          </p:nvSpPr>
          <p:spPr bwMode="auto">
            <a:xfrm>
              <a:off x="432" y="3072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38947" name="Rectangle 13"/>
            <p:cNvSpPr>
              <a:spLocks noChangeArrowheads="1"/>
            </p:cNvSpPr>
            <p:nvPr/>
          </p:nvSpPr>
          <p:spPr bwMode="auto">
            <a:xfrm>
              <a:off x="432" y="2592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8948" name="Rectangle 14"/>
            <p:cNvSpPr>
              <a:spLocks noChangeArrowheads="1"/>
            </p:cNvSpPr>
            <p:nvPr/>
          </p:nvSpPr>
          <p:spPr bwMode="auto">
            <a:xfrm>
              <a:off x="912" y="2592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8949" name="Rectangle 15"/>
            <p:cNvSpPr>
              <a:spLocks noChangeArrowheads="1"/>
            </p:cNvSpPr>
            <p:nvPr/>
          </p:nvSpPr>
          <p:spPr bwMode="auto">
            <a:xfrm>
              <a:off x="1872" y="2592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8950" name="Rectangle 16"/>
            <p:cNvSpPr>
              <a:spLocks noChangeArrowheads="1"/>
            </p:cNvSpPr>
            <p:nvPr/>
          </p:nvSpPr>
          <p:spPr bwMode="auto">
            <a:xfrm>
              <a:off x="1872" y="3072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8951" name="Rectangle 17"/>
            <p:cNvSpPr>
              <a:spLocks noChangeArrowheads="1"/>
            </p:cNvSpPr>
            <p:nvPr/>
          </p:nvSpPr>
          <p:spPr bwMode="auto">
            <a:xfrm>
              <a:off x="1872" y="2112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8952" name="Rectangle 18"/>
            <p:cNvSpPr>
              <a:spLocks noChangeArrowheads="1"/>
            </p:cNvSpPr>
            <p:nvPr/>
          </p:nvSpPr>
          <p:spPr bwMode="auto">
            <a:xfrm>
              <a:off x="1392" y="2112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8953" name="Rectangle 19"/>
            <p:cNvSpPr>
              <a:spLocks noChangeArrowheads="1"/>
            </p:cNvSpPr>
            <p:nvPr/>
          </p:nvSpPr>
          <p:spPr bwMode="auto">
            <a:xfrm>
              <a:off x="912" y="2112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8954" name="Rectangle 20"/>
            <p:cNvSpPr>
              <a:spLocks noChangeArrowheads="1"/>
            </p:cNvSpPr>
            <p:nvPr/>
          </p:nvSpPr>
          <p:spPr bwMode="auto">
            <a:xfrm>
              <a:off x="432" y="2112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8918" name="Text Box 21"/>
          <p:cNvSpPr txBox="1">
            <a:spLocks noChangeArrowheads="1"/>
          </p:cNvSpPr>
          <p:nvPr/>
        </p:nvSpPr>
        <p:spPr bwMode="auto">
          <a:xfrm>
            <a:off x="457200" y="4979988"/>
            <a:ext cx="644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s =</a:t>
            </a:r>
          </a:p>
        </p:txBody>
      </p:sp>
      <p:grpSp>
        <p:nvGrpSpPr>
          <p:cNvPr id="38919" name="Group 22"/>
          <p:cNvGrpSpPr>
            <a:grpSpLocks/>
          </p:cNvGrpSpPr>
          <p:nvPr/>
        </p:nvGrpSpPr>
        <p:grpSpPr bwMode="auto">
          <a:xfrm>
            <a:off x="3429000" y="4267200"/>
            <a:ext cx="2590800" cy="1981200"/>
            <a:chOff x="3552" y="2784"/>
            <a:chExt cx="1632" cy="1248"/>
          </a:xfrm>
        </p:grpSpPr>
        <p:grpSp>
          <p:nvGrpSpPr>
            <p:cNvPr id="38921" name="Group 23"/>
            <p:cNvGrpSpPr>
              <a:grpSpLocks/>
            </p:cNvGrpSpPr>
            <p:nvPr/>
          </p:nvGrpSpPr>
          <p:grpSpPr bwMode="auto">
            <a:xfrm>
              <a:off x="3936" y="2784"/>
              <a:ext cx="1248" cy="1248"/>
              <a:chOff x="3024" y="2112"/>
              <a:chExt cx="1920" cy="1920"/>
            </a:xfrm>
          </p:grpSpPr>
          <p:sp>
            <p:nvSpPr>
              <p:cNvPr id="38923" name="Rectangle 24"/>
              <p:cNvSpPr>
                <a:spLocks noChangeArrowheads="1"/>
              </p:cNvSpPr>
              <p:nvPr/>
            </p:nvSpPr>
            <p:spPr bwMode="auto">
              <a:xfrm>
                <a:off x="3024" y="2112"/>
                <a:ext cx="1920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4" name="Rectangle 25"/>
              <p:cNvSpPr>
                <a:spLocks noChangeArrowheads="1"/>
              </p:cNvSpPr>
              <p:nvPr/>
            </p:nvSpPr>
            <p:spPr bwMode="auto">
              <a:xfrm>
                <a:off x="4464" y="355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12</a:t>
                </a:r>
              </a:p>
            </p:txBody>
          </p:sp>
          <p:sp>
            <p:nvSpPr>
              <p:cNvPr id="38925" name="Rectangle 26"/>
              <p:cNvSpPr>
                <a:spLocks noChangeArrowheads="1"/>
              </p:cNvSpPr>
              <p:nvPr/>
            </p:nvSpPr>
            <p:spPr bwMode="auto">
              <a:xfrm>
                <a:off x="3984" y="355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15</a:t>
                </a:r>
              </a:p>
            </p:txBody>
          </p:sp>
          <p:sp>
            <p:nvSpPr>
              <p:cNvPr id="38926" name="Rectangle 27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11</a:t>
                </a:r>
              </a:p>
            </p:txBody>
          </p:sp>
          <p:sp>
            <p:nvSpPr>
              <p:cNvPr id="38927" name="Rectangle 28"/>
              <p:cNvSpPr>
                <a:spLocks noChangeArrowheads="1"/>
              </p:cNvSpPr>
              <p:nvPr/>
            </p:nvSpPr>
            <p:spPr bwMode="auto">
              <a:xfrm>
                <a:off x="3504" y="355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14</a:t>
                </a:r>
              </a:p>
            </p:txBody>
          </p:sp>
          <p:sp>
            <p:nvSpPr>
              <p:cNvPr id="38928" name="Rectangle 29"/>
              <p:cNvSpPr>
                <a:spLocks noChangeArrowheads="1"/>
              </p:cNvSpPr>
              <p:nvPr/>
            </p:nvSpPr>
            <p:spPr bwMode="auto">
              <a:xfrm>
                <a:off x="3504" y="307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38929" name="Rectangle 30"/>
              <p:cNvSpPr>
                <a:spLocks noChangeArrowheads="1"/>
              </p:cNvSpPr>
              <p:nvPr/>
            </p:nvSpPr>
            <p:spPr bwMode="auto">
              <a:xfrm>
                <a:off x="3024" y="355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13</a:t>
                </a:r>
              </a:p>
            </p:txBody>
          </p:sp>
          <p:sp>
            <p:nvSpPr>
              <p:cNvPr id="38930" name="Rectangle 31"/>
              <p:cNvSpPr>
                <a:spLocks noChangeArrowheads="1"/>
              </p:cNvSpPr>
              <p:nvPr/>
            </p:nvSpPr>
            <p:spPr bwMode="auto">
              <a:xfrm>
                <a:off x="3024" y="307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9</a:t>
                </a:r>
              </a:p>
            </p:txBody>
          </p:sp>
          <p:sp>
            <p:nvSpPr>
              <p:cNvPr id="38931" name="Rectangle 32"/>
              <p:cNvSpPr>
                <a:spLocks noChangeArrowheads="1"/>
              </p:cNvSpPr>
              <p:nvPr/>
            </p:nvSpPr>
            <p:spPr bwMode="auto">
              <a:xfrm>
                <a:off x="3024" y="259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38932" name="Rectangle 33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38933" name="Rectangle 34"/>
              <p:cNvSpPr>
                <a:spLocks noChangeArrowheads="1"/>
              </p:cNvSpPr>
              <p:nvPr/>
            </p:nvSpPr>
            <p:spPr bwMode="auto">
              <a:xfrm>
                <a:off x="4464" y="259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38934" name="Rectangle 35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38935" name="Rectangle 36"/>
              <p:cNvSpPr>
                <a:spLocks noChangeArrowheads="1"/>
              </p:cNvSpPr>
              <p:nvPr/>
            </p:nvSpPr>
            <p:spPr bwMode="auto">
              <a:xfrm>
                <a:off x="4464" y="211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38936" name="Rectangle 37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38937" name="Rectangle 38"/>
              <p:cNvSpPr>
                <a:spLocks noChangeArrowheads="1"/>
              </p:cNvSpPr>
              <p:nvPr/>
            </p:nvSpPr>
            <p:spPr bwMode="auto">
              <a:xfrm>
                <a:off x="3504" y="211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38938" name="Rectangle 39"/>
              <p:cNvSpPr>
                <a:spLocks noChangeArrowheads="1"/>
              </p:cNvSpPr>
              <p:nvPr/>
            </p:nvSpPr>
            <p:spPr bwMode="auto">
              <a:xfrm>
                <a:off x="3024" y="211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38922" name="Text Box 40"/>
            <p:cNvSpPr txBox="1">
              <a:spLocks noChangeArrowheads="1"/>
            </p:cNvSpPr>
            <p:nvPr/>
          </p:nvSpPr>
          <p:spPr bwMode="auto">
            <a:xfrm>
              <a:off x="3552" y="326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s’ =</a:t>
              </a:r>
            </a:p>
          </p:txBody>
        </p:sp>
      </p:grpSp>
      <p:sp>
        <p:nvSpPr>
          <p:cNvPr id="38920" name="Text Box 41"/>
          <p:cNvSpPr txBox="1">
            <a:spLocks noChangeArrowheads="1"/>
          </p:cNvSpPr>
          <p:nvPr/>
        </p:nvSpPr>
        <p:spPr bwMode="auto">
          <a:xfrm>
            <a:off x="6400800" y="5035550"/>
            <a:ext cx="2360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N(s’) = N(s) + 3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Proposition: (N mod 2) is invariant under any legal move of the empty tile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For a goal state g to be reachable from a state s, a necessary condition is that N(g) and N(s) have the same parity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It can be shown that this is also a sufficient condition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sym typeface="Wingdings" pitchFamily="2" charset="2"/>
              </a:rPr>
              <a:t> The state graph consists of two connected components of equal size</a:t>
            </a:r>
            <a:endParaRPr lang="en-US" smtClean="0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A37DA5E-9205-47D5-98F9-7BEE04A3AB54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Searching the State Space</a:t>
            </a: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It is often not feasible (or too expensive) to build a complete representation of the state graph</a:t>
            </a:r>
          </a:p>
          <a:p>
            <a:pPr eaLnBrk="1" hangingPunct="1"/>
            <a:endParaRPr lang="en-US" smtClean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BCB4253-AA93-492C-86D1-7F748E5B0C55}" type="slidenum">
              <a:rPr lang="en-US" smtClean="0"/>
              <a:pPr/>
              <a:t>33</a:t>
            </a:fld>
            <a:endParaRPr lang="en-US" smtClean="0"/>
          </a:p>
        </p:txBody>
      </p:sp>
      <p:grpSp>
        <p:nvGrpSpPr>
          <p:cNvPr id="40965" name="Group 4"/>
          <p:cNvGrpSpPr>
            <a:grpSpLocks/>
          </p:cNvGrpSpPr>
          <p:nvPr/>
        </p:nvGrpSpPr>
        <p:grpSpPr bwMode="auto">
          <a:xfrm>
            <a:off x="1371600" y="2590800"/>
            <a:ext cx="5607050" cy="3962400"/>
            <a:chOff x="288" y="1392"/>
            <a:chExt cx="3532" cy="2496"/>
          </a:xfrm>
        </p:grpSpPr>
        <p:sp>
          <p:nvSpPr>
            <p:cNvPr id="40967" name="Oval 5"/>
            <p:cNvSpPr>
              <a:spLocks noChangeArrowheads="1"/>
            </p:cNvSpPr>
            <p:nvPr/>
          </p:nvSpPr>
          <p:spPr bwMode="auto">
            <a:xfrm>
              <a:off x="288" y="21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Oval 6"/>
            <p:cNvSpPr>
              <a:spLocks noChangeArrowheads="1"/>
            </p:cNvSpPr>
            <p:nvPr/>
          </p:nvSpPr>
          <p:spPr bwMode="auto">
            <a:xfrm>
              <a:off x="508" y="31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7"/>
            <p:cNvSpPr>
              <a:spLocks noChangeArrowheads="1"/>
            </p:cNvSpPr>
            <p:nvPr/>
          </p:nvSpPr>
          <p:spPr bwMode="auto">
            <a:xfrm>
              <a:off x="844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8"/>
            <p:cNvSpPr>
              <a:spLocks noChangeArrowheads="1"/>
            </p:cNvSpPr>
            <p:nvPr/>
          </p:nvSpPr>
          <p:spPr bwMode="auto">
            <a:xfrm>
              <a:off x="1900" y="278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9"/>
            <p:cNvSpPr>
              <a:spLocks noChangeArrowheads="1"/>
            </p:cNvSpPr>
            <p:nvPr/>
          </p:nvSpPr>
          <p:spPr bwMode="auto">
            <a:xfrm>
              <a:off x="1276" y="36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10"/>
            <p:cNvSpPr>
              <a:spLocks noChangeArrowheads="1"/>
            </p:cNvSpPr>
            <p:nvPr/>
          </p:nvSpPr>
          <p:spPr bwMode="auto">
            <a:xfrm>
              <a:off x="2380" y="278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11"/>
            <p:cNvSpPr>
              <a:spLocks noChangeArrowheads="1"/>
            </p:cNvSpPr>
            <p:nvPr/>
          </p:nvSpPr>
          <p:spPr bwMode="auto">
            <a:xfrm>
              <a:off x="892" y="24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12"/>
            <p:cNvSpPr>
              <a:spLocks noChangeArrowheads="1"/>
            </p:cNvSpPr>
            <p:nvPr/>
          </p:nvSpPr>
          <p:spPr bwMode="auto">
            <a:xfrm>
              <a:off x="2428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13"/>
            <p:cNvSpPr>
              <a:spLocks noChangeArrowheads="1"/>
            </p:cNvSpPr>
            <p:nvPr/>
          </p:nvSpPr>
          <p:spPr bwMode="auto">
            <a:xfrm>
              <a:off x="412" y="37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4"/>
            <p:cNvSpPr>
              <a:spLocks noChangeArrowheads="1"/>
            </p:cNvSpPr>
            <p:nvPr/>
          </p:nvSpPr>
          <p:spPr bwMode="auto">
            <a:xfrm>
              <a:off x="940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5"/>
            <p:cNvSpPr>
              <a:spLocks noChangeArrowheads="1"/>
            </p:cNvSpPr>
            <p:nvPr/>
          </p:nvSpPr>
          <p:spPr bwMode="auto">
            <a:xfrm>
              <a:off x="2524" y="18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6"/>
            <p:cNvSpPr>
              <a:spLocks noChangeArrowheads="1"/>
            </p:cNvSpPr>
            <p:nvPr/>
          </p:nvSpPr>
          <p:spPr bwMode="auto">
            <a:xfrm>
              <a:off x="2956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7"/>
            <p:cNvSpPr>
              <a:spLocks noChangeArrowheads="1"/>
            </p:cNvSpPr>
            <p:nvPr/>
          </p:nvSpPr>
          <p:spPr bwMode="auto">
            <a:xfrm>
              <a:off x="1708" y="364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Oval 18"/>
            <p:cNvSpPr>
              <a:spLocks noChangeArrowheads="1"/>
            </p:cNvSpPr>
            <p:nvPr/>
          </p:nvSpPr>
          <p:spPr bwMode="auto">
            <a:xfrm>
              <a:off x="2428" y="350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Oval 19"/>
            <p:cNvSpPr>
              <a:spLocks noChangeArrowheads="1"/>
            </p:cNvSpPr>
            <p:nvPr/>
          </p:nvSpPr>
          <p:spPr bwMode="auto">
            <a:xfrm>
              <a:off x="1324" y="283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Oval 20"/>
            <p:cNvSpPr>
              <a:spLocks noChangeArrowheads="1"/>
            </p:cNvSpPr>
            <p:nvPr/>
          </p:nvSpPr>
          <p:spPr bwMode="auto">
            <a:xfrm>
              <a:off x="1468" y="201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Oval 21"/>
            <p:cNvSpPr>
              <a:spLocks noChangeArrowheads="1"/>
            </p:cNvSpPr>
            <p:nvPr/>
          </p:nvSpPr>
          <p:spPr bwMode="auto">
            <a:xfrm>
              <a:off x="1900" y="230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Oval 22"/>
            <p:cNvSpPr>
              <a:spLocks noChangeArrowheads="1"/>
            </p:cNvSpPr>
            <p:nvPr/>
          </p:nvSpPr>
          <p:spPr bwMode="auto">
            <a:xfrm>
              <a:off x="2092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Oval 23"/>
            <p:cNvSpPr>
              <a:spLocks noChangeArrowheads="1"/>
            </p:cNvSpPr>
            <p:nvPr/>
          </p:nvSpPr>
          <p:spPr bwMode="auto">
            <a:xfrm>
              <a:off x="2092" y="13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Oval 24"/>
            <p:cNvSpPr>
              <a:spLocks noChangeArrowheads="1"/>
            </p:cNvSpPr>
            <p:nvPr/>
          </p:nvSpPr>
          <p:spPr bwMode="auto">
            <a:xfrm>
              <a:off x="1516" y="34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Oval 25"/>
            <p:cNvSpPr>
              <a:spLocks noChangeArrowheads="1"/>
            </p:cNvSpPr>
            <p:nvPr/>
          </p:nvSpPr>
          <p:spPr bwMode="auto">
            <a:xfrm>
              <a:off x="3724" y="17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8" name="Oval 26"/>
            <p:cNvSpPr>
              <a:spLocks noChangeArrowheads="1"/>
            </p:cNvSpPr>
            <p:nvPr/>
          </p:nvSpPr>
          <p:spPr bwMode="auto">
            <a:xfrm>
              <a:off x="2860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9" name="Oval 27"/>
            <p:cNvSpPr>
              <a:spLocks noChangeArrowheads="1"/>
            </p:cNvSpPr>
            <p:nvPr/>
          </p:nvSpPr>
          <p:spPr bwMode="auto">
            <a:xfrm>
              <a:off x="3196" y="18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Oval 28"/>
            <p:cNvSpPr>
              <a:spLocks noChangeArrowheads="1"/>
            </p:cNvSpPr>
            <p:nvPr/>
          </p:nvSpPr>
          <p:spPr bwMode="auto">
            <a:xfrm>
              <a:off x="3436" y="22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Oval 29"/>
            <p:cNvSpPr>
              <a:spLocks noChangeArrowheads="1"/>
            </p:cNvSpPr>
            <p:nvPr/>
          </p:nvSpPr>
          <p:spPr bwMode="auto">
            <a:xfrm>
              <a:off x="3472" y="32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2" name="Oval 30"/>
            <p:cNvSpPr>
              <a:spLocks noChangeArrowheads="1"/>
            </p:cNvSpPr>
            <p:nvPr/>
          </p:nvSpPr>
          <p:spPr bwMode="auto">
            <a:xfrm>
              <a:off x="3052" y="2592"/>
              <a:ext cx="96" cy="96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Oval 31"/>
            <p:cNvSpPr>
              <a:spLocks noChangeArrowheads="1"/>
            </p:cNvSpPr>
            <p:nvPr/>
          </p:nvSpPr>
          <p:spPr bwMode="auto">
            <a:xfrm>
              <a:off x="3340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Line 32"/>
            <p:cNvSpPr>
              <a:spLocks noChangeShapeType="1"/>
            </p:cNvSpPr>
            <p:nvPr/>
          </p:nvSpPr>
          <p:spPr bwMode="auto">
            <a:xfrm flipV="1">
              <a:off x="456" y="3260"/>
              <a:ext cx="92" cy="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5" name="Line 33"/>
            <p:cNvSpPr>
              <a:spLocks noChangeShapeType="1"/>
            </p:cNvSpPr>
            <p:nvPr/>
          </p:nvSpPr>
          <p:spPr bwMode="auto">
            <a:xfrm flipV="1">
              <a:off x="492" y="3352"/>
              <a:ext cx="468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6" name="Line 34"/>
            <p:cNvSpPr>
              <a:spLocks noChangeShapeType="1"/>
            </p:cNvSpPr>
            <p:nvPr/>
          </p:nvSpPr>
          <p:spPr bwMode="auto">
            <a:xfrm flipV="1">
              <a:off x="504" y="3476"/>
              <a:ext cx="1012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7" name="Line 35"/>
            <p:cNvSpPr>
              <a:spLocks noChangeShapeType="1"/>
            </p:cNvSpPr>
            <p:nvPr/>
          </p:nvSpPr>
          <p:spPr bwMode="auto">
            <a:xfrm flipH="1">
              <a:off x="1352" y="3496"/>
              <a:ext cx="18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8" name="Line 36"/>
            <p:cNvSpPr>
              <a:spLocks noChangeShapeType="1"/>
            </p:cNvSpPr>
            <p:nvPr/>
          </p:nvSpPr>
          <p:spPr bwMode="auto">
            <a:xfrm>
              <a:off x="1596" y="3488"/>
              <a:ext cx="13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9" name="Line 37"/>
            <p:cNvSpPr>
              <a:spLocks noChangeShapeType="1"/>
            </p:cNvSpPr>
            <p:nvPr/>
          </p:nvSpPr>
          <p:spPr bwMode="auto">
            <a:xfrm flipV="1">
              <a:off x="1796" y="3564"/>
              <a:ext cx="63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00" name="Line 38"/>
            <p:cNvSpPr>
              <a:spLocks noChangeShapeType="1"/>
            </p:cNvSpPr>
            <p:nvPr/>
          </p:nvSpPr>
          <p:spPr bwMode="auto">
            <a:xfrm flipV="1">
              <a:off x="1764" y="2876"/>
              <a:ext cx="176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01" name="Line 39"/>
            <p:cNvSpPr>
              <a:spLocks noChangeShapeType="1"/>
            </p:cNvSpPr>
            <p:nvPr/>
          </p:nvSpPr>
          <p:spPr bwMode="auto">
            <a:xfrm flipH="1" flipV="1">
              <a:off x="2428" y="2880"/>
              <a:ext cx="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02" name="Line 40"/>
            <p:cNvSpPr>
              <a:spLocks noChangeShapeType="1"/>
            </p:cNvSpPr>
            <p:nvPr/>
          </p:nvSpPr>
          <p:spPr bwMode="auto">
            <a:xfrm flipV="1">
              <a:off x="2524" y="3336"/>
              <a:ext cx="44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03" name="Line 41"/>
            <p:cNvSpPr>
              <a:spLocks noChangeShapeType="1"/>
            </p:cNvSpPr>
            <p:nvPr/>
          </p:nvSpPr>
          <p:spPr bwMode="auto">
            <a:xfrm flipH="1" flipV="1">
              <a:off x="944" y="2592"/>
              <a:ext cx="40" cy="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04" name="Line 42"/>
            <p:cNvSpPr>
              <a:spLocks noChangeShapeType="1"/>
            </p:cNvSpPr>
            <p:nvPr/>
          </p:nvSpPr>
          <p:spPr bwMode="auto">
            <a:xfrm flipH="1">
              <a:off x="1024" y="2920"/>
              <a:ext cx="3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05" name="Line 43"/>
            <p:cNvSpPr>
              <a:spLocks noChangeShapeType="1"/>
            </p:cNvSpPr>
            <p:nvPr/>
          </p:nvSpPr>
          <p:spPr bwMode="auto">
            <a:xfrm>
              <a:off x="1388" y="2924"/>
              <a:ext cx="164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06" name="Line 44"/>
            <p:cNvSpPr>
              <a:spLocks noChangeShapeType="1"/>
            </p:cNvSpPr>
            <p:nvPr/>
          </p:nvSpPr>
          <p:spPr bwMode="auto">
            <a:xfrm flipV="1">
              <a:off x="1416" y="2836"/>
              <a:ext cx="48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07" name="Line 45"/>
            <p:cNvSpPr>
              <a:spLocks noChangeShapeType="1"/>
            </p:cNvSpPr>
            <p:nvPr/>
          </p:nvSpPr>
          <p:spPr bwMode="auto">
            <a:xfrm flipV="1">
              <a:off x="3500" y="1816"/>
              <a:ext cx="244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08" name="Line 46"/>
            <p:cNvSpPr>
              <a:spLocks noChangeShapeType="1"/>
            </p:cNvSpPr>
            <p:nvPr/>
          </p:nvSpPr>
          <p:spPr bwMode="auto">
            <a:xfrm flipH="1">
              <a:off x="3292" y="1780"/>
              <a:ext cx="43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09" name="Line 47"/>
            <p:cNvSpPr>
              <a:spLocks noChangeShapeType="1"/>
            </p:cNvSpPr>
            <p:nvPr/>
          </p:nvSpPr>
          <p:spPr bwMode="auto">
            <a:xfrm flipH="1" flipV="1">
              <a:off x="2180" y="1456"/>
              <a:ext cx="1548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10" name="Line 48"/>
            <p:cNvSpPr>
              <a:spLocks noChangeShapeType="1"/>
            </p:cNvSpPr>
            <p:nvPr/>
          </p:nvSpPr>
          <p:spPr bwMode="auto">
            <a:xfrm flipV="1">
              <a:off x="1944" y="2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11" name="Line 49"/>
            <p:cNvSpPr>
              <a:spLocks noChangeShapeType="1"/>
            </p:cNvSpPr>
            <p:nvPr/>
          </p:nvSpPr>
          <p:spPr bwMode="auto">
            <a:xfrm>
              <a:off x="1996" y="2356"/>
              <a:ext cx="43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12" name="Line 50"/>
            <p:cNvSpPr>
              <a:spLocks noChangeShapeType="1"/>
            </p:cNvSpPr>
            <p:nvPr/>
          </p:nvSpPr>
          <p:spPr bwMode="auto">
            <a:xfrm flipV="1">
              <a:off x="1960" y="2052"/>
              <a:ext cx="14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13" name="Line 51"/>
            <p:cNvSpPr>
              <a:spLocks noChangeShapeType="1"/>
            </p:cNvSpPr>
            <p:nvPr/>
          </p:nvSpPr>
          <p:spPr bwMode="auto">
            <a:xfrm flipV="1">
              <a:off x="2128" y="1488"/>
              <a:ext cx="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14" name="Line 52"/>
            <p:cNvSpPr>
              <a:spLocks noChangeShapeType="1"/>
            </p:cNvSpPr>
            <p:nvPr/>
          </p:nvSpPr>
          <p:spPr bwMode="auto">
            <a:xfrm>
              <a:off x="2164" y="1480"/>
              <a:ext cx="3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15" name="Line 53"/>
            <p:cNvSpPr>
              <a:spLocks noChangeShapeType="1"/>
            </p:cNvSpPr>
            <p:nvPr/>
          </p:nvSpPr>
          <p:spPr bwMode="auto">
            <a:xfrm>
              <a:off x="2156" y="1488"/>
              <a:ext cx="308" cy="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16" name="Line 54"/>
            <p:cNvSpPr>
              <a:spLocks noChangeShapeType="1"/>
            </p:cNvSpPr>
            <p:nvPr/>
          </p:nvSpPr>
          <p:spPr bwMode="auto">
            <a:xfrm flipV="1">
              <a:off x="2512" y="2056"/>
              <a:ext cx="364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17" name="Line 55"/>
            <p:cNvSpPr>
              <a:spLocks noChangeShapeType="1"/>
            </p:cNvSpPr>
            <p:nvPr/>
          </p:nvSpPr>
          <p:spPr bwMode="auto">
            <a:xfrm flipH="1" flipV="1">
              <a:off x="2188" y="2016"/>
              <a:ext cx="672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18" name="Line 56"/>
            <p:cNvSpPr>
              <a:spLocks noChangeShapeType="1"/>
            </p:cNvSpPr>
            <p:nvPr/>
          </p:nvSpPr>
          <p:spPr bwMode="auto">
            <a:xfrm>
              <a:off x="2616" y="1888"/>
              <a:ext cx="25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19" name="Line 57"/>
            <p:cNvSpPr>
              <a:spLocks noChangeShapeType="1"/>
            </p:cNvSpPr>
            <p:nvPr/>
          </p:nvSpPr>
          <p:spPr bwMode="auto">
            <a:xfrm>
              <a:off x="2612" y="1856"/>
              <a:ext cx="584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0" name="Line 58"/>
            <p:cNvSpPr>
              <a:spLocks noChangeShapeType="1"/>
            </p:cNvSpPr>
            <p:nvPr/>
          </p:nvSpPr>
          <p:spPr bwMode="auto">
            <a:xfrm flipV="1">
              <a:off x="3136" y="2288"/>
              <a:ext cx="308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1" name="Line 59"/>
            <p:cNvSpPr>
              <a:spLocks noChangeShapeType="1"/>
            </p:cNvSpPr>
            <p:nvPr/>
          </p:nvSpPr>
          <p:spPr bwMode="auto">
            <a:xfrm flipH="1">
              <a:off x="2456" y="1968"/>
              <a:ext cx="78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2" name="Line 60"/>
            <p:cNvSpPr>
              <a:spLocks noChangeShapeType="1"/>
            </p:cNvSpPr>
            <p:nvPr/>
          </p:nvSpPr>
          <p:spPr bwMode="auto">
            <a:xfrm flipH="1">
              <a:off x="3104" y="1964"/>
              <a:ext cx="144" cy="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3" name="Line 61"/>
            <p:cNvSpPr>
              <a:spLocks noChangeShapeType="1"/>
            </p:cNvSpPr>
            <p:nvPr/>
          </p:nvSpPr>
          <p:spPr bwMode="auto">
            <a:xfrm flipH="1">
              <a:off x="3012" y="2688"/>
              <a:ext cx="72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4" name="Line 62"/>
            <p:cNvSpPr>
              <a:spLocks noChangeShapeType="1"/>
            </p:cNvSpPr>
            <p:nvPr/>
          </p:nvSpPr>
          <p:spPr bwMode="auto">
            <a:xfrm>
              <a:off x="3136" y="2672"/>
              <a:ext cx="36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5" name="Line 63"/>
            <p:cNvSpPr>
              <a:spLocks noChangeShapeType="1"/>
            </p:cNvSpPr>
            <p:nvPr/>
          </p:nvSpPr>
          <p:spPr bwMode="auto">
            <a:xfrm>
              <a:off x="3148" y="2640"/>
              <a:ext cx="19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6" name="Line 64"/>
            <p:cNvSpPr>
              <a:spLocks noChangeShapeType="1"/>
            </p:cNvSpPr>
            <p:nvPr/>
          </p:nvSpPr>
          <p:spPr bwMode="auto">
            <a:xfrm>
              <a:off x="888" y="1872"/>
              <a:ext cx="48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7" name="Line 65"/>
            <p:cNvSpPr>
              <a:spLocks noChangeShapeType="1"/>
            </p:cNvSpPr>
            <p:nvPr/>
          </p:nvSpPr>
          <p:spPr bwMode="auto">
            <a:xfrm>
              <a:off x="368" y="2200"/>
              <a:ext cx="524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8" name="Line 66"/>
            <p:cNvSpPr>
              <a:spLocks noChangeShapeType="1"/>
            </p:cNvSpPr>
            <p:nvPr/>
          </p:nvSpPr>
          <p:spPr bwMode="auto">
            <a:xfrm flipH="1">
              <a:off x="976" y="2096"/>
              <a:ext cx="50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9" name="Line 67"/>
            <p:cNvSpPr>
              <a:spLocks noChangeShapeType="1"/>
            </p:cNvSpPr>
            <p:nvPr/>
          </p:nvSpPr>
          <p:spPr bwMode="auto">
            <a:xfrm flipH="1">
              <a:off x="932" y="1444"/>
              <a:ext cx="116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0" name="Line 68"/>
            <p:cNvSpPr>
              <a:spLocks noChangeShapeType="1"/>
            </p:cNvSpPr>
            <p:nvPr/>
          </p:nvSpPr>
          <p:spPr bwMode="auto">
            <a:xfrm flipH="1">
              <a:off x="368" y="1848"/>
              <a:ext cx="48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1" name="Line 69"/>
            <p:cNvSpPr>
              <a:spLocks noChangeShapeType="1"/>
            </p:cNvSpPr>
            <p:nvPr/>
          </p:nvSpPr>
          <p:spPr bwMode="auto">
            <a:xfrm flipV="1">
              <a:off x="384" y="2064"/>
              <a:ext cx="108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2" name="Line 70"/>
            <p:cNvSpPr>
              <a:spLocks noChangeShapeType="1"/>
            </p:cNvSpPr>
            <p:nvPr/>
          </p:nvSpPr>
          <p:spPr bwMode="auto">
            <a:xfrm>
              <a:off x="340" y="2216"/>
              <a:ext cx="200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3" name="Line 71"/>
            <p:cNvSpPr>
              <a:spLocks noChangeShapeType="1"/>
            </p:cNvSpPr>
            <p:nvPr/>
          </p:nvSpPr>
          <p:spPr bwMode="auto">
            <a:xfrm>
              <a:off x="1548" y="2096"/>
              <a:ext cx="36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4" name="Line 72"/>
            <p:cNvSpPr>
              <a:spLocks noChangeShapeType="1"/>
            </p:cNvSpPr>
            <p:nvPr/>
          </p:nvSpPr>
          <p:spPr bwMode="auto">
            <a:xfrm>
              <a:off x="984" y="2560"/>
              <a:ext cx="92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5" name="Line 73"/>
            <p:cNvSpPr>
              <a:spLocks noChangeShapeType="1"/>
            </p:cNvSpPr>
            <p:nvPr/>
          </p:nvSpPr>
          <p:spPr bwMode="auto">
            <a:xfrm flipV="1">
              <a:off x="1992" y="2824"/>
              <a:ext cx="388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6" name="Line 74"/>
            <p:cNvSpPr>
              <a:spLocks noChangeShapeType="1"/>
            </p:cNvSpPr>
            <p:nvPr/>
          </p:nvSpPr>
          <p:spPr bwMode="auto">
            <a:xfrm flipH="1">
              <a:off x="1788" y="2872"/>
              <a:ext cx="612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7" name="Line 75"/>
            <p:cNvSpPr>
              <a:spLocks noChangeShapeType="1"/>
            </p:cNvSpPr>
            <p:nvPr/>
          </p:nvSpPr>
          <p:spPr bwMode="auto">
            <a:xfrm flipH="1">
              <a:off x="600" y="2848"/>
              <a:ext cx="1788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8" name="Line 76"/>
            <p:cNvSpPr>
              <a:spLocks noChangeShapeType="1"/>
            </p:cNvSpPr>
            <p:nvPr/>
          </p:nvSpPr>
          <p:spPr bwMode="auto">
            <a:xfrm>
              <a:off x="2504" y="2440"/>
              <a:ext cx="468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9" name="Line 77"/>
            <p:cNvSpPr>
              <a:spLocks noChangeShapeType="1"/>
            </p:cNvSpPr>
            <p:nvPr/>
          </p:nvSpPr>
          <p:spPr bwMode="auto">
            <a:xfrm>
              <a:off x="3044" y="3288"/>
              <a:ext cx="424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966" name="Line 78"/>
          <p:cNvSpPr>
            <a:spLocks noChangeShapeType="1"/>
          </p:cNvSpPr>
          <p:nvPr/>
        </p:nvSpPr>
        <p:spPr bwMode="auto">
          <a:xfrm>
            <a:off x="7315200" y="1828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2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8-, 15-, 24-Puzzles</a:t>
            </a:r>
            <a:endParaRPr lang="en-US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99942D5-E8EE-4222-B832-32FAA9CCD4F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68770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Comic Sans MS" pitchFamily="66" charset="0"/>
              </a:rPr>
              <a:t>	         		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8-puzzle 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 362,880 states</a:t>
            </a:r>
          </a:p>
          <a:p>
            <a:pPr>
              <a:defRPr/>
            </a:pPr>
            <a:endParaRPr lang="en-US" sz="2400" dirty="0">
              <a:latin typeface="Comic Sans MS" pitchFamily="66" charset="0"/>
            </a:endParaRPr>
          </a:p>
          <a:p>
            <a:pPr>
              <a:defRPr/>
            </a:pPr>
            <a:endParaRPr lang="en-US" sz="2400" dirty="0">
              <a:latin typeface="Comic Sans MS" pitchFamily="66" charset="0"/>
            </a:endParaRPr>
          </a:p>
          <a:p>
            <a:pPr>
              <a:defRPr/>
            </a:pPr>
            <a:endParaRPr lang="en-US" sz="2400" dirty="0">
              <a:latin typeface="Comic Sans MS" pitchFamily="66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CC6600"/>
                </a:solidFill>
                <a:latin typeface="Comic Sans MS" pitchFamily="66" charset="0"/>
              </a:rPr>
              <a:t>            </a:t>
            </a: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15-puzzle </a:t>
            </a:r>
            <a:r>
              <a:rPr lang="en-US" sz="2400" dirty="0">
                <a:solidFill>
                  <a:schemeClr val="tx2"/>
                </a:solidFill>
                <a:latin typeface="Comic Sans MS" pitchFamily="66" charset="0"/>
                <a:sym typeface="Wingdings" pitchFamily="2" charset="2"/>
              </a:rPr>
              <a:t> 2.09 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  <a:sym typeface="Wingdings" pitchFamily="2" charset="2"/>
              </a:rPr>
              <a:t>x</a:t>
            </a:r>
            <a:r>
              <a:rPr lang="en-US" sz="2400" dirty="0">
                <a:solidFill>
                  <a:schemeClr val="tx2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10</a:t>
            </a:r>
            <a:r>
              <a:rPr lang="en-US" sz="2400" baseline="30000" dirty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13</a:t>
            </a:r>
            <a:r>
              <a:rPr lang="en-US" sz="2400" dirty="0">
                <a:solidFill>
                  <a:schemeClr val="tx2"/>
                </a:solidFill>
                <a:latin typeface="Comic Sans MS" pitchFamily="66" charset="0"/>
                <a:sym typeface="Wingdings" pitchFamily="2" charset="2"/>
              </a:rPr>
              <a:t> states</a:t>
            </a:r>
          </a:p>
          <a:p>
            <a:pPr>
              <a:defRPr/>
            </a:pPr>
            <a:endParaRPr lang="en-US" sz="2400" dirty="0">
              <a:solidFill>
                <a:schemeClr val="tx2"/>
              </a:solidFill>
              <a:latin typeface="Comic Sans MS" pitchFamily="66" charset="0"/>
              <a:sym typeface="Wingdings" pitchFamily="2" charset="2"/>
            </a:endParaRPr>
          </a:p>
          <a:p>
            <a:pPr>
              <a:defRPr/>
            </a:pPr>
            <a:endParaRPr lang="en-US" sz="2400" dirty="0">
              <a:latin typeface="Comic Sans MS" pitchFamily="66" charset="0"/>
            </a:endParaRPr>
          </a:p>
          <a:p>
            <a:pPr>
              <a:defRPr/>
            </a:pPr>
            <a:endParaRPr lang="en-US" sz="2400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  <a:latin typeface="Comic Sans MS" pitchFamily="66" charset="0"/>
              </a:rPr>
              <a:t>24-puzzle </a:t>
            </a:r>
            <a:r>
              <a:rPr lang="en-US" sz="2400" dirty="0">
                <a:solidFill>
                  <a:schemeClr val="accent3"/>
                </a:solidFill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400" dirty="0">
                <a:solidFill>
                  <a:schemeClr val="accent3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10</a:t>
            </a:r>
            <a:r>
              <a:rPr lang="en-US" sz="2400" baseline="30000" dirty="0">
                <a:solidFill>
                  <a:schemeClr val="accent3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25</a:t>
            </a:r>
            <a:r>
              <a:rPr lang="en-US" sz="2400" dirty="0">
                <a:solidFill>
                  <a:schemeClr val="accent3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 states</a:t>
            </a: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4800600" y="5638800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100 millions states/sec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83275" y="2163763"/>
            <a:ext cx="1476375" cy="3551237"/>
            <a:chOff x="5883275" y="2163763"/>
            <a:chExt cx="1476375" cy="3551237"/>
          </a:xfrm>
        </p:grpSpPr>
        <p:sp>
          <p:nvSpPr>
            <p:cNvPr id="41990" name="Line 5"/>
            <p:cNvSpPr>
              <a:spLocks noChangeShapeType="1"/>
            </p:cNvSpPr>
            <p:nvPr/>
          </p:nvSpPr>
          <p:spPr bwMode="auto">
            <a:xfrm flipH="1" flipV="1">
              <a:off x="5883275" y="2163763"/>
              <a:ext cx="822325" cy="355123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1" name="Text Box 6"/>
            <p:cNvSpPr txBox="1">
              <a:spLocks noChangeArrowheads="1"/>
            </p:cNvSpPr>
            <p:nvPr/>
          </p:nvSpPr>
          <p:spPr bwMode="auto">
            <a:xfrm>
              <a:off x="6019800" y="2438400"/>
              <a:ext cx="13398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Comic Sans MS" pitchFamily="66" charset="0"/>
                </a:rPr>
                <a:t>0.036 sec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33800" y="3581400"/>
            <a:ext cx="2971800" cy="2133600"/>
            <a:chOff x="3733800" y="3581400"/>
            <a:chExt cx="2971800" cy="2133600"/>
          </a:xfrm>
        </p:grpSpPr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 flipH="1" flipV="1">
              <a:off x="3733800" y="3581400"/>
              <a:ext cx="2971800" cy="2133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4495800" y="3810000"/>
              <a:ext cx="14573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Comic Sans MS" pitchFamily="66" charset="0"/>
                </a:rPr>
                <a:t>~ 55 hours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8400" y="4876800"/>
            <a:ext cx="4267200" cy="838200"/>
            <a:chOff x="2438400" y="4876800"/>
            <a:chExt cx="4267200" cy="838200"/>
          </a:xfrm>
        </p:grpSpPr>
        <p:sp>
          <p:nvSpPr>
            <p:cNvPr id="41994" name="Line 11"/>
            <p:cNvSpPr>
              <a:spLocks noChangeShapeType="1"/>
            </p:cNvSpPr>
            <p:nvPr/>
          </p:nvSpPr>
          <p:spPr bwMode="auto">
            <a:xfrm flipH="1" flipV="1">
              <a:off x="2438400" y="5029200"/>
              <a:ext cx="4267200" cy="68580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5" name="Text Box 12"/>
            <p:cNvSpPr txBox="1">
              <a:spLocks noChangeArrowheads="1"/>
            </p:cNvSpPr>
            <p:nvPr/>
          </p:nvSpPr>
          <p:spPr bwMode="auto">
            <a:xfrm>
              <a:off x="3657600" y="4876800"/>
              <a:ext cx="14668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3"/>
                  </a:solidFill>
                  <a:latin typeface="Comic Sans MS" pitchFamily="66" charset="0"/>
                </a:rPr>
                <a:t>&gt; 10</a:t>
              </a:r>
              <a:r>
                <a:rPr lang="en-US" sz="2000" baseline="30000" dirty="0">
                  <a:solidFill>
                    <a:schemeClr val="accent3"/>
                  </a:solidFill>
                  <a:latin typeface="Comic Sans MS" pitchFamily="66" charset="0"/>
                </a:rPr>
                <a:t>9</a:t>
              </a:r>
              <a:r>
                <a:rPr lang="en-US" sz="2000" dirty="0">
                  <a:solidFill>
                    <a:schemeClr val="accent3"/>
                  </a:solidFill>
                  <a:latin typeface="Comic Sans MS" pitchFamily="66" charset="0"/>
                </a:rPr>
                <a:t> years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Intractability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Constructing the full state graph is intractable for most interesting problems</a:t>
            </a:r>
          </a:p>
          <a:p>
            <a:pPr eaLnBrk="1" hangingPunct="1"/>
            <a:r>
              <a:rPr lang="en-US" dirty="0" smtClean="0"/>
              <a:t>n-puzzle: (n+1)! states</a:t>
            </a:r>
          </a:p>
          <a:p>
            <a:pPr eaLnBrk="1" hangingPunct="1"/>
            <a:r>
              <a:rPr lang="en-US" dirty="0" smtClean="0"/>
              <a:t>k-queens:</a:t>
            </a:r>
            <a:br>
              <a:rPr lang="en-US" dirty="0" smtClean="0"/>
            </a:br>
            <a:r>
              <a:rPr lang="en-US" dirty="0" err="1" smtClean="0"/>
              <a:t>k</a:t>
            </a:r>
            <a:r>
              <a:rPr lang="en-US" baseline="30000" dirty="0" err="1" smtClean="0"/>
              <a:t>k</a:t>
            </a:r>
            <a:r>
              <a:rPr lang="en-US" dirty="0" smtClean="0"/>
              <a:t> states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2E209E0-F8CB-4AC0-8977-41588E4D78B3}" type="slidenum">
              <a:rPr lang="en-US" smtClean="0"/>
              <a:pPr/>
              <a:t>35</a:t>
            </a:fld>
            <a:endParaRPr lang="en-US" smtClean="0"/>
          </a:p>
        </p:txBody>
      </p:sp>
      <p:grpSp>
        <p:nvGrpSpPr>
          <p:cNvPr id="43013" name="Group 4"/>
          <p:cNvGrpSpPr>
            <a:grpSpLocks/>
          </p:cNvGrpSpPr>
          <p:nvPr/>
        </p:nvGrpSpPr>
        <p:grpSpPr bwMode="auto">
          <a:xfrm>
            <a:off x="2286000" y="2514600"/>
            <a:ext cx="5607050" cy="3962400"/>
            <a:chOff x="288" y="1392"/>
            <a:chExt cx="3532" cy="2496"/>
          </a:xfrm>
        </p:grpSpPr>
        <p:sp>
          <p:nvSpPr>
            <p:cNvPr id="43014" name="Oval 5"/>
            <p:cNvSpPr>
              <a:spLocks noChangeArrowheads="1"/>
            </p:cNvSpPr>
            <p:nvPr/>
          </p:nvSpPr>
          <p:spPr bwMode="auto">
            <a:xfrm>
              <a:off x="288" y="21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5" name="Oval 6"/>
            <p:cNvSpPr>
              <a:spLocks noChangeArrowheads="1"/>
            </p:cNvSpPr>
            <p:nvPr/>
          </p:nvSpPr>
          <p:spPr bwMode="auto">
            <a:xfrm>
              <a:off x="508" y="31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6" name="Oval 7"/>
            <p:cNvSpPr>
              <a:spLocks noChangeArrowheads="1"/>
            </p:cNvSpPr>
            <p:nvPr/>
          </p:nvSpPr>
          <p:spPr bwMode="auto">
            <a:xfrm>
              <a:off x="844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Oval 8"/>
            <p:cNvSpPr>
              <a:spLocks noChangeArrowheads="1"/>
            </p:cNvSpPr>
            <p:nvPr/>
          </p:nvSpPr>
          <p:spPr bwMode="auto">
            <a:xfrm>
              <a:off x="1900" y="278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8" name="Oval 9"/>
            <p:cNvSpPr>
              <a:spLocks noChangeArrowheads="1"/>
            </p:cNvSpPr>
            <p:nvPr/>
          </p:nvSpPr>
          <p:spPr bwMode="auto">
            <a:xfrm>
              <a:off x="1276" y="36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9" name="Oval 10"/>
            <p:cNvSpPr>
              <a:spLocks noChangeArrowheads="1"/>
            </p:cNvSpPr>
            <p:nvPr/>
          </p:nvSpPr>
          <p:spPr bwMode="auto">
            <a:xfrm>
              <a:off x="2380" y="278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Oval 11"/>
            <p:cNvSpPr>
              <a:spLocks noChangeArrowheads="1"/>
            </p:cNvSpPr>
            <p:nvPr/>
          </p:nvSpPr>
          <p:spPr bwMode="auto">
            <a:xfrm>
              <a:off x="892" y="24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1" name="Oval 12"/>
            <p:cNvSpPr>
              <a:spLocks noChangeArrowheads="1"/>
            </p:cNvSpPr>
            <p:nvPr/>
          </p:nvSpPr>
          <p:spPr bwMode="auto">
            <a:xfrm>
              <a:off x="2428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Oval 13"/>
            <p:cNvSpPr>
              <a:spLocks noChangeArrowheads="1"/>
            </p:cNvSpPr>
            <p:nvPr/>
          </p:nvSpPr>
          <p:spPr bwMode="auto">
            <a:xfrm>
              <a:off x="412" y="37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Oval 14"/>
            <p:cNvSpPr>
              <a:spLocks noChangeArrowheads="1"/>
            </p:cNvSpPr>
            <p:nvPr/>
          </p:nvSpPr>
          <p:spPr bwMode="auto">
            <a:xfrm>
              <a:off x="940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Oval 15"/>
            <p:cNvSpPr>
              <a:spLocks noChangeArrowheads="1"/>
            </p:cNvSpPr>
            <p:nvPr/>
          </p:nvSpPr>
          <p:spPr bwMode="auto">
            <a:xfrm>
              <a:off x="2524" y="18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Oval 16"/>
            <p:cNvSpPr>
              <a:spLocks noChangeArrowheads="1"/>
            </p:cNvSpPr>
            <p:nvPr/>
          </p:nvSpPr>
          <p:spPr bwMode="auto">
            <a:xfrm>
              <a:off x="2956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Oval 17"/>
            <p:cNvSpPr>
              <a:spLocks noChangeArrowheads="1"/>
            </p:cNvSpPr>
            <p:nvPr/>
          </p:nvSpPr>
          <p:spPr bwMode="auto">
            <a:xfrm>
              <a:off x="1708" y="364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Oval 18"/>
            <p:cNvSpPr>
              <a:spLocks noChangeArrowheads="1"/>
            </p:cNvSpPr>
            <p:nvPr/>
          </p:nvSpPr>
          <p:spPr bwMode="auto">
            <a:xfrm>
              <a:off x="2428" y="350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19"/>
            <p:cNvSpPr>
              <a:spLocks noChangeArrowheads="1"/>
            </p:cNvSpPr>
            <p:nvPr/>
          </p:nvSpPr>
          <p:spPr bwMode="auto">
            <a:xfrm>
              <a:off x="1324" y="283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Oval 20"/>
            <p:cNvSpPr>
              <a:spLocks noChangeArrowheads="1"/>
            </p:cNvSpPr>
            <p:nvPr/>
          </p:nvSpPr>
          <p:spPr bwMode="auto">
            <a:xfrm>
              <a:off x="1468" y="201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Oval 21"/>
            <p:cNvSpPr>
              <a:spLocks noChangeArrowheads="1"/>
            </p:cNvSpPr>
            <p:nvPr/>
          </p:nvSpPr>
          <p:spPr bwMode="auto">
            <a:xfrm>
              <a:off x="1900" y="230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Oval 22"/>
            <p:cNvSpPr>
              <a:spLocks noChangeArrowheads="1"/>
            </p:cNvSpPr>
            <p:nvPr/>
          </p:nvSpPr>
          <p:spPr bwMode="auto">
            <a:xfrm>
              <a:off x="2092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Oval 23"/>
            <p:cNvSpPr>
              <a:spLocks noChangeArrowheads="1"/>
            </p:cNvSpPr>
            <p:nvPr/>
          </p:nvSpPr>
          <p:spPr bwMode="auto">
            <a:xfrm>
              <a:off x="2092" y="13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Oval 24"/>
            <p:cNvSpPr>
              <a:spLocks noChangeArrowheads="1"/>
            </p:cNvSpPr>
            <p:nvPr/>
          </p:nvSpPr>
          <p:spPr bwMode="auto">
            <a:xfrm>
              <a:off x="1516" y="34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Oval 25"/>
            <p:cNvSpPr>
              <a:spLocks noChangeArrowheads="1"/>
            </p:cNvSpPr>
            <p:nvPr/>
          </p:nvSpPr>
          <p:spPr bwMode="auto">
            <a:xfrm>
              <a:off x="3724" y="17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Oval 26"/>
            <p:cNvSpPr>
              <a:spLocks noChangeArrowheads="1"/>
            </p:cNvSpPr>
            <p:nvPr/>
          </p:nvSpPr>
          <p:spPr bwMode="auto">
            <a:xfrm>
              <a:off x="2860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Oval 27"/>
            <p:cNvSpPr>
              <a:spLocks noChangeArrowheads="1"/>
            </p:cNvSpPr>
            <p:nvPr/>
          </p:nvSpPr>
          <p:spPr bwMode="auto">
            <a:xfrm>
              <a:off x="3196" y="18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Oval 28"/>
            <p:cNvSpPr>
              <a:spLocks noChangeArrowheads="1"/>
            </p:cNvSpPr>
            <p:nvPr/>
          </p:nvSpPr>
          <p:spPr bwMode="auto">
            <a:xfrm>
              <a:off x="3436" y="22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Oval 29"/>
            <p:cNvSpPr>
              <a:spLocks noChangeArrowheads="1"/>
            </p:cNvSpPr>
            <p:nvPr/>
          </p:nvSpPr>
          <p:spPr bwMode="auto">
            <a:xfrm>
              <a:off x="3472" y="32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Oval 30"/>
            <p:cNvSpPr>
              <a:spLocks noChangeArrowheads="1"/>
            </p:cNvSpPr>
            <p:nvPr/>
          </p:nvSpPr>
          <p:spPr bwMode="auto">
            <a:xfrm>
              <a:off x="3052" y="2592"/>
              <a:ext cx="96" cy="96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Oval 31"/>
            <p:cNvSpPr>
              <a:spLocks noChangeArrowheads="1"/>
            </p:cNvSpPr>
            <p:nvPr/>
          </p:nvSpPr>
          <p:spPr bwMode="auto">
            <a:xfrm>
              <a:off x="3340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Line 32"/>
            <p:cNvSpPr>
              <a:spLocks noChangeShapeType="1"/>
            </p:cNvSpPr>
            <p:nvPr/>
          </p:nvSpPr>
          <p:spPr bwMode="auto">
            <a:xfrm flipV="1">
              <a:off x="456" y="3260"/>
              <a:ext cx="92" cy="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2" name="Line 33"/>
            <p:cNvSpPr>
              <a:spLocks noChangeShapeType="1"/>
            </p:cNvSpPr>
            <p:nvPr/>
          </p:nvSpPr>
          <p:spPr bwMode="auto">
            <a:xfrm flipV="1">
              <a:off x="492" y="3352"/>
              <a:ext cx="468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3" name="Line 34"/>
            <p:cNvSpPr>
              <a:spLocks noChangeShapeType="1"/>
            </p:cNvSpPr>
            <p:nvPr/>
          </p:nvSpPr>
          <p:spPr bwMode="auto">
            <a:xfrm flipV="1">
              <a:off x="504" y="3476"/>
              <a:ext cx="1012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4" name="Line 35"/>
            <p:cNvSpPr>
              <a:spLocks noChangeShapeType="1"/>
            </p:cNvSpPr>
            <p:nvPr/>
          </p:nvSpPr>
          <p:spPr bwMode="auto">
            <a:xfrm flipH="1">
              <a:off x="1352" y="3496"/>
              <a:ext cx="18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5" name="Line 36"/>
            <p:cNvSpPr>
              <a:spLocks noChangeShapeType="1"/>
            </p:cNvSpPr>
            <p:nvPr/>
          </p:nvSpPr>
          <p:spPr bwMode="auto">
            <a:xfrm>
              <a:off x="1596" y="3488"/>
              <a:ext cx="13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6" name="Line 37"/>
            <p:cNvSpPr>
              <a:spLocks noChangeShapeType="1"/>
            </p:cNvSpPr>
            <p:nvPr/>
          </p:nvSpPr>
          <p:spPr bwMode="auto">
            <a:xfrm flipV="1">
              <a:off x="1796" y="3564"/>
              <a:ext cx="63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7" name="Line 38"/>
            <p:cNvSpPr>
              <a:spLocks noChangeShapeType="1"/>
            </p:cNvSpPr>
            <p:nvPr/>
          </p:nvSpPr>
          <p:spPr bwMode="auto">
            <a:xfrm flipV="1">
              <a:off x="1764" y="2876"/>
              <a:ext cx="176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8" name="Line 39"/>
            <p:cNvSpPr>
              <a:spLocks noChangeShapeType="1"/>
            </p:cNvSpPr>
            <p:nvPr/>
          </p:nvSpPr>
          <p:spPr bwMode="auto">
            <a:xfrm flipH="1" flipV="1">
              <a:off x="2428" y="2880"/>
              <a:ext cx="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9" name="Line 40"/>
            <p:cNvSpPr>
              <a:spLocks noChangeShapeType="1"/>
            </p:cNvSpPr>
            <p:nvPr/>
          </p:nvSpPr>
          <p:spPr bwMode="auto">
            <a:xfrm flipV="1">
              <a:off x="2524" y="3336"/>
              <a:ext cx="44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0" name="Line 41"/>
            <p:cNvSpPr>
              <a:spLocks noChangeShapeType="1"/>
            </p:cNvSpPr>
            <p:nvPr/>
          </p:nvSpPr>
          <p:spPr bwMode="auto">
            <a:xfrm flipH="1" flipV="1">
              <a:off x="944" y="2592"/>
              <a:ext cx="40" cy="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1" name="Line 42"/>
            <p:cNvSpPr>
              <a:spLocks noChangeShapeType="1"/>
            </p:cNvSpPr>
            <p:nvPr/>
          </p:nvSpPr>
          <p:spPr bwMode="auto">
            <a:xfrm flipH="1">
              <a:off x="1024" y="2920"/>
              <a:ext cx="3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2" name="Line 43"/>
            <p:cNvSpPr>
              <a:spLocks noChangeShapeType="1"/>
            </p:cNvSpPr>
            <p:nvPr/>
          </p:nvSpPr>
          <p:spPr bwMode="auto">
            <a:xfrm>
              <a:off x="1388" y="2924"/>
              <a:ext cx="164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3" name="Line 44"/>
            <p:cNvSpPr>
              <a:spLocks noChangeShapeType="1"/>
            </p:cNvSpPr>
            <p:nvPr/>
          </p:nvSpPr>
          <p:spPr bwMode="auto">
            <a:xfrm flipV="1">
              <a:off x="1416" y="2836"/>
              <a:ext cx="48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4" name="Line 45"/>
            <p:cNvSpPr>
              <a:spLocks noChangeShapeType="1"/>
            </p:cNvSpPr>
            <p:nvPr/>
          </p:nvSpPr>
          <p:spPr bwMode="auto">
            <a:xfrm flipV="1">
              <a:off x="3500" y="1816"/>
              <a:ext cx="244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5" name="Line 46"/>
            <p:cNvSpPr>
              <a:spLocks noChangeShapeType="1"/>
            </p:cNvSpPr>
            <p:nvPr/>
          </p:nvSpPr>
          <p:spPr bwMode="auto">
            <a:xfrm flipH="1">
              <a:off x="3292" y="1780"/>
              <a:ext cx="43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6" name="Line 47"/>
            <p:cNvSpPr>
              <a:spLocks noChangeShapeType="1"/>
            </p:cNvSpPr>
            <p:nvPr/>
          </p:nvSpPr>
          <p:spPr bwMode="auto">
            <a:xfrm flipH="1" flipV="1">
              <a:off x="2180" y="1456"/>
              <a:ext cx="1548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7" name="Line 48"/>
            <p:cNvSpPr>
              <a:spLocks noChangeShapeType="1"/>
            </p:cNvSpPr>
            <p:nvPr/>
          </p:nvSpPr>
          <p:spPr bwMode="auto">
            <a:xfrm flipV="1">
              <a:off x="1944" y="2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8" name="Line 49"/>
            <p:cNvSpPr>
              <a:spLocks noChangeShapeType="1"/>
            </p:cNvSpPr>
            <p:nvPr/>
          </p:nvSpPr>
          <p:spPr bwMode="auto">
            <a:xfrm>
              <a:off x="1996" y="2356"/>
              <a:ext cx="43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9" name="Line 50"/>
            <p:cNvSpPr>
              <a:spLocks noChangeShapeType="1"/>
            </p:cNvSpPr>
            <p:nvPr/>
          </p:nvSpPr>
          <p:spPr bwMode="auto">
            <a:xfrm flipV="1">
              <a:off x="1960" y="2052"/>
              <a:ext cx="14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0" name="Line 51"/>
            <p:cNvSpPr>
              <a:spLocks noChangeShapeType="1"/>
            </p:cNvSpPr>
            <p:nvPr/>
          </p:nvSpPr>
          <p:spPr bwMode="auto">
            <a:xfrm flipV="1">
              <a:off x="2128" y="1488"/>
              <a:ext cx="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1" name="Line 52"/>
            <p:cNvSpPr>
              <a:spLocks noChangeShapeType="1"/>
            </p:cNvSpPr>
            <p:nvPr/>
          </p:nvSpPr>
          <p:spPr bwMode="auto">
            <a:xfrm>
              <a:off x="2164" y="1480"/>
              <a:ext cx="3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2" name="Line 53"/>
            <p:cNvSpPr>
              <a:spLocks noChangeShapeType="1"/>
            </p:cNvSpPr>
            <p:nvPr/>
          </p:nvSpPr>
          <p:spPr bwMode="auto">
            <a:xfrm>
              <a:off x="2156" y="1488"/>
              <a:ext cx="308" cy="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3" name="Line 54"/>
            <p:cNvSpPr>
              <a:spLocks noChangeShapeType="1"/>
            </p:cNvSpPr>
            <p:nvPr/>
          </p:nvSpPr>
          <p:spPr bwMode="auto">
            <a:xfrm flipV="1">
              <a:off x="2512" y="2056"/>
              <a:ext cx="364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4" name="Line 55"/>
            <p:cNvSpPr>
              <a:spLocks noChangeShapeType="1"/>
            </p:cNvSpPr>
            <p:nvPr/>
          </p:nvSpPr>
          <p:spPr bwMode="auto">
            <a:xfrm flipH="1" flipV="1">
              <a:off x="2188" y="2016"/>
              <a:ext cx="672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5" name="Line 56"/>
            <p:cNvSpPr>
              <a:spLocks noChangeShapeType="1"/>
            </p:cNvSpPr>
            <p:nvPr/>
          </p:nvSpPr>
          <p:spPr bwMode="auto">
            <a:xfrm>
              <a:off x="2616" y="1888"/>
              <a:ext cx="25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6" name="Line 57"/>
            <p:cNvSpPr>
              <a:spLocks noChangeShapeType="1"/>
            </p:cNvSpPr>
            <p:nvPr/>
          </p:nvSpPr>
          <p:spPr bwMode="auto">
            <a:xfrm>
              <a:off x="2612" y="1856"/>
              <a:ext cx="584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7" name="Line 58"/>
            <p:cNvSpPr>
              <a:spLocks noChangeShapeType="1"/>
            </p:cNvSpPr>
            <p:nvPr/>
          </p:nvSpPr>
          <p:spPr bwMode="auto">
            <a:xfrm flipV="1">
              <a:off x="3136" y="2288"/>
              <a:ext cx="308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8" name="Line 59"/>
            <p:cNvSpPr>
              <a:spLocks noChangeShapeType="1"/>
            </p:cNvSpPr>
            <p:nvPr/>
          </p:nvSpPr>
          <p:spPr bwMode="auto">
            <a:xfrm flipH="1">
              <a:off x="2456" y="1968"/>
              <a:ext cx="78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9" name="Line 60"/>
            <p:cNvSpPr>
              <a:spLocks noChangeShapeType="1"/>
            </p:cNvSpPr>
            <p:nvPr/>
          </p:nvSpPr>
          <p:spPr bwMode="auto">
            <a:xfrm flipH="1">
              <a:off x="3104" y="1964"/>
              <a:ext cx="144" cy="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70" name="Line 61"/>
            <p:cNvSpPr>
              <a:spLocks noChangeShapeType="1"/>
            </p:cNvSpPr>
            <p:nvPr/>
          </p:nvSpPr>
          <p:spPr bwMode="auto">
            <a:xfrm flipH="1">
              <a:off x="3012" y="2688"/>
              <a:ext cx="72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71" name="Line 62"/>
            <p:cNvSpPr>
              <a:spLocks noChangeShapeType="1"/>
            </p:cNvSpPr>
            <p:nvPr/>
          </p:nvSpPr>
          <p:spPr bwMode="auto">
            <a:xfrm>
              <a:off x="3136" y="2672"/>
              <a:ext cx="36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72" name="Line 63"/>
            <p:cNvSpPr>
              <a:spLocks noChangeShapeType="1"/>
            </p:cNvSpPr>
            <p:nvPr/>
          </p:nvSpPr>
          <p:spPr bwMode="auto">
            <a:xfrm>
              <a:off x="3148" y="2640"/>
              <a:ext cx="19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73" name="Line 64"/>
            <p:cNvSpPr>
              <a:spLocks noChangeShapeType="1"/>
            </p:cNvSpPr>
            <p:nvPr/>
          </p:nvSpPr>
          <p:spPr bwMode="auto">
            <a:xfrm>
              <a:off x="888" y="1872"/>
              <a:ext cx="48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74" name="Line 65"/>
            <p:cNvSpPr>
              <a:spLocks noChangeShapeType="1"/>
            </p:cNvSpPr>
            <p:nvPr/>
          </p:nvSpPr>
          <p:spPr bwMode="auto">
            <a:xfrm>
              <a:off x="368" y="2200"/>
              <a:ext cx="524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75" name="Line 66"/>
            <p:cNvSpPr>
              <a:spLocks noChangeShapeType="1"/>
            </p:cNvSpPr>
            <p:nvPr/>
          </p:nvSpPr>
          <p:spPr bwMode="auto">
            <a:xfrm flipH="1">
              <a:off x="976" y="2096"/>
              <a:ext cx="50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76" name="Line 67"/>
            <p:cNvSpPr>
              <a:spLocks noChangeShapeType="1"/>
            </p:cNvSpPr>
            <p:nvPr/>
          </p:nvSpPr>
          <p:spPr bwMode="auto">
            <a:xfrm flipH="1">
              <a:off x="932" y="1444"/>
              <a:ext cx="116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77" name="Line 68"/>
            <p:cNvSpPr>
              <a:spLocks noChangeShapeType="1"/>
            </p:cNvSpPr>
            <p:nvPr/>
          </p:nvSpPr>
          <p:spPr bwMode="auto">
            <a:xfrm flipH="1">
              <a:off x="368" y="1848"/>
              <a:ext cx="48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78" name="Line 69"/>
            <p:cNvSpPr>
              <a:spLocks noChangeShapeType="1"/>
            </p:cNvSpPr>
            <p:nvPr/>
          </p:nvSpPr>
          <p:spPr bwMode="auto">
            <a:xfrm flipV="1">
              <a:off x="384" y="2064"/>
              <a:ext cx="108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79" name="Line 70"/>
            <p:cNvSpPr>
              <a:spLocks noChangeShapeType="1"/>
            </p:cNvSpPr>
            <p:nvPr/>
          </p:nvSpPr>
          <p:spPr bwMode="auto">
            <a:xfrm>
              <a:off x="340" y="2216"/>
              <a:ext cx="200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80" name="Line 71"/>
            <p:cNvSpPr>
              <a:spLocks noChangeShapeType="1"/>
            </p:cNvSpPr>
            <p:nvPr/>
          </p:nvSpPr>
          <p:spPr bwMode="auto">
            <a:xfrm>
              <a:off x="1548" y="2096"/>
              <a:ext cx="36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81" name="Line 72"/>
            <p:cNvSpPr>
              <a:spLocks noChangeShapeType="1"/>
            </p:cNvSpPr>
            <p:nvPr/>
          </p:nvSpPr>
          <p:spPr bwMode="auto">
            <a:xfrm>
              <a:off x="984" y="2560"/>
              <a:ext cx="92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82" name="Line 73"/>
            <p:cNvSpPr>
              <a:spLocks noChangeShapeType="1"/>
            </p:cNvSpPr>
            <p:nvPr/>
          </p:nvSpPr>
          <p:spPr bwMode="auto">
            <a:xfrm flipV="1">
              <a:off x="1992" y="2824"/>
              <a:ext cx="388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83" name="Line 74"/>
            <p:cNvSpPr>
              <a:spLocks noChangeShapeType="1"/>
            </p:cNvSpPr>
            <p:nvPr/>
          </p:nvSpPr>
          <p:spPr bwMode="auto">
            <a:xfrm flipH="1">
              <a:off x="1788" y="2872"/>
              <a:ext cx="612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84" name="Line 75"/>
            <p:cNvSpPr>
              <a:spLocks noChangeShapeType="1"/>
            </p:cNvSpPr>
            <p:nvPr/>
          </p:nvSpPr>
          <p:spPr bwMode="auto">
            <a:xfrm flipH="1">
              <a:off x="600" y="2848"/>
              <a:ext cx="1788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85" name="Line 76"/>
            <p:cNvSpPr>
              <a:spLocks noChangeShapeType="1"/>
            </p:cNvSpPr>
            <p:nvPr/>
          </p:nvSpPr>
          <p:spPr bwMode="auto">
            <a:xfrm>
              <a:off x="2504" y="2440"/>
              <a:ext cx="468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86" name="Line 77"/>
            <p:cNvSpPr>
              <a:spLocks noChangeShapeType="1"/>
            </p:cNvSpPr>
            <p:nvPr/>
          </p:nvSpPr>
          <p:spPr bwMode="auto">
            <a:xfrm>
              <a:off x="3044" y="3288"/>
              <a:ext cx="424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31642" y="5019676"/>
            <a:ext cx="6113608" cy="1372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Tractability of search hinges on the ability to explore only a tiny portion of the state graph!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Searching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34820" name="Rectangle 130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DD0475B-8365-49ED-B4A4-FE9ED8F3F0A8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the State Space</a:t>
            </a:r>
            <a:endParaRPr lang="en-US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FED8E4-CBF3-4A10-A872-BEABE47748F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6172200" y="1524000"/>
            <a:ext cx="2362200" cy="3810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304800" y="1828800"/>
            <a:ext cx="5607050" cy="3962400"/>
            <a:chOff x="288" y="1392"/>
            <a:chExt cx="3532" cy="2496"/>
          </a:xfrm>
        </p:grpSpPr>
        <p:sp>
          <p:nvSpPr>
            <p:cNvPr id="36873" name="Oval 5"/>
            <p:cNvSpPr>
              <a:spLocks noChangeArrowheads="1"/>
            </p:cNvSpPr>
            <p:nvPr/>
          </p:nvSpPr>
          <p:spPr bwMode="auto">
            <a:xfrm>
              <a:off x="288" y="21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Oval 6"/>
            <p:cNvSpPr>
              <a:spLocks noChangeArrowheads="1"/>
            </p:cNvSpPr>
            <p:nvPr/>
          </p:nvSpPr>
          <p:spPr bwMode="auto">
            <a:xfrm>
              <a:off x="508" y="31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Oval 7"/>
            <p:cNvSpPr>
              <a:spLocks noChangeArrowheads="1"/>
            </p:cNvSpPr>
            <p:nvPr/>
          </p:nvSpPr>
          <p:spPr bwMode="auto">
            <a:xfrm>
              <a:off x="844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Oval 8"/>
            <p:cNvSpPr>
              <a:spLocks noChangeArrowheads="1"/>
            </p:cNvSpPr>
            <p:nvPr/>
          </p:nvSpPr>
          <p:spPr bwMode="auto">
            <a:xfrm>
              <a:off x="1900" y="278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Oval 9"/>
            <p:cNvSpPr>
              <a:spLocks noChangeArrowheads="1"/>
            </p:cNvSpPr>
            <p:nvPr/>
          </p:nvSpPr>
          <p:spPr bwMode="auto">
            <a:xfrm>
              <a:off x="1276" y="36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Oval 10"/>
            <p:cNvSpPr>
              <a:spLocks noChangeArrowheads="1"/>
            </p:cNvSpPr>
            <p:nvPr/>
          </p:nvSpPr>
          <p:spPr bwMode="auto">
            <a:xfrm>
              <a:off x="2380" y="278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Oval 11"/>
            <p:cNvSpPr>
              <a:spLocks noChangeArrowheads="1"/>
            </p:cNvSpPr>
            <p:nvPr/>
          </p:nvSpPr>
          <p:spPr bwMode="auto">
            <a:xfrm>
              <a:off x="892" y="24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Oval 12"/>
            <p:cNvSpPr>
              <a:spLocks noChangeArrowheads="1"/>
            </p:cNvSpPr>
            <p:nvPr/>
          </p:nvSpPr>
          <p:spPr bwMode="auto">
            <a:xfrm>
              <a:off x="2428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Oval 13"/>
            <p:cNvSpPr>
              <a:spLocks noChangeArrowheads="1"/>
            </p:cNvSpPr>
            <p:nvPr/>
          </p:nvSpPr>
          <p:spPr bwMode="auto">
            <a:xfrm>
              <a:off x="412" y="37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Oval 14"/>
            <p:cNvSpPr>
              <a:spLocks noChangeArrowheads="1"/>
            </p:cNvSpPr>
            <p:nvPr/>
          </p:nvSpPr>
          <p:spPr bwMode="auto">
            <a:xfrm>
              <a:off x="940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Oval 15"/>
            <p:cNvSpPr>
              <a:spLocks noChangeArrowheads="1"/>
            </p:cNvSpPr>
            <p:nvPr/>
          </p:nvSpPr>
          <p:spPr bwMode="auto">
            <a:xfrm>
              <a:off x="2524" y="18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4" name="Oval 16"/>
            <p:cNvSpPr>
              <a:spLocks noChangeArrowheads="1"/>
            </p:cNvSpPr>
            <p:nvPr/>
          </p:nvSpPr>
          <p:spPr bwMode="auto">
            <a:xfrm>
              <a:off x="2956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Oval 17"/>
            <p:cNvSpPr>
              <a:spLocks noChangeArrowheads="1"/>
            </p:cNvSpPr>
            <p:nvPr/>
          </p:nvSpPr>
          <p:spPr bwMode="auto">
            <a:xfrm>
              <a:off x="1708" y="364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Oval 18"/>
            <p:cNvSpPr>
              <a:spLocks noChangeArrowheads="1"/>
            </p:cNvSpPr>
            <p:nvPr/>
          </p:nvSpPr>
          <p:spPr bwMode="auto">
            <a:xfrm>
              <a:off x="2428" y="350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Oval 19"/>
            <p:cNvSpPr>
              <a:spLocks noChangeArrowheads="1"/>
            </p:cNvSpPr>
            <p:nvPr/>
          </p:nvSpPr>
          <p:spPr bwMode="auto">
            <a:xfrm>
              <a:off x="1324" y="283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Oval 20"/>
            <p:cNvSpPr>
              <a:spLocks noChangeArrowheads="1"/>
            </p:cNvSpPr>
            <p:nvPr/>
          </p:nvSpPr>
          <p:spPr bwMode="auto">
            <a:xfrm>
              <a:off x="1468" y="201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Oval 21"/>
            <p:cNvSpPr>
              <a:spLocks noChangeArrowheads="1"/>
            </p:cNvSpPr>
            <p:nvPr/>
          </p:nvSpPr>
          <p:spPr bwMode="auto">
            <a:xfrm>
              <a:off x="1900" y="230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Oval 22"/>
            <p:cNvSpPr>
              <a:spLocks noChangeArrowheads="1"/>
            </p:cNvSpPr>
            <p:nvPr/>
          </p:nvSpPr>
          <p:spPr bwMode="auto">
            <a:xfrm>
              <a:off x="2092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Oval 23"/>
            <p:cNvSpPr>
              <a:spLocks noChangeArrowheads="1"/>
            </p:cNvSpPr>
            <p:nvPr/>
          </p:nvSpPr>
          <p:spPr bwMode="auto">
            <a:xfrm>
              <a:off x="2092" y="13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Oval 24"/>
            <p:cNvSpPr>
              <a:spLocks noChangeArrowheads="1"/>
            </p:cNvSpPr>
            <p:nvPr/>
          </p:nvSpPr>
          <p:spPr bwMode="auto">
            <a:xfrm>
              <a:off x="1516" y="34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Oval 25"/>
            <p:cNvSpPr>
              <a:spLocks noChangeArrowheads="1"/>
            </p:cNvSpPr>
            <p:nvPr/>
          </p:nvSpPr>
          <p:spPr bwMode="auto">
            <a:xfrm>
              <a:off x="3724" y="17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Oval 26"/>
            <p:cNvSpPr>
              <a:spLocks noChangeArrowheads="1"/>
            </p:cNvSpPr>
            <p:nvPr/>
          </p:nvSpPr>
          <p:spPr bwMode="auto">
            <a:xfrm>
              <a:off x="2860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Oval 27"/>
            <p:cNvSpPr>
              <a:spLocks noChangeArrowheads="1"/>
            </p:cNvSpPr>
            <p:nvPr/>
          </p:nvSpPr>
          <p:spPr bwMode="auto">
            <a:xfrm>
              <a:off x="3196" y="18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Oval 28"/>
            <p:cNvSpPr>
              <a:spLocks noChangeArrowheads="1"/>
            </p:cNvSpPr>
            <p:nvPr/>
          </p:nvSpPr>
          <p:spPr bwMode="auto">
            <a:xfrm>
              <a:off x="3436" y="22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Oval 29"/>
            <p:cNvSpPr>
              <a:spLocks noChangeArrowheads="1"/>
            </p:cNvSpPr>
            <p:nvPr/>
          </p:nvSpPr>
          <p:spPr bwMode="auto">
            <a:xfrm>
              <a:off x="3472" y="32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Oval 30"/>
            <p:cNvSpPr>
              <a:spLocks noChangeArrowheads="1"/>
            </p:cNvSpPr>
            <p:nvPr/>
          </p:nvSpPr>
          <p:spPr bwMode="auto">
            <a:xfrm>
              <a:off x="3052" y="2592"/>
              <a:ext cx="96" cy="96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9" name="Oval 31"/>
            <p:cNvSpPr>
              <a:spLocks noChangeArrowheads="1"/>
            </p:cNvSpPr>
            <p:nvPr/>
          </p:nvSpPr>
          <p:spPr bwMode="auto">
            <a:xfrm>
              <a:off x="3340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Line 32"/>
            <p:cNvSpPr>
              <a:spLocks noChangeShapeType="1"/>
            </p:cNvSpPr>
            <p:nvPr/>
          </p:nvSpPr>
          <p:spPr bwMode="auto">
            <a:xfrm flipV="1">
              <a:off x="456" y="3260"/>
              <a:ext cx="92" cy="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1" name="Line 33"/>
            <p:cNvSpPr>
              <a:spLocks noChangeShapeType="1"/>
            </p:cNvSpPr>
            <p:nvPr/>
          </p:nvSpPr>
          <p:spPr bwMode="auto">
            <a:xfrm flipV="1">
              <a:off x="492" y="3352"/>
              <a:ext cx="468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2" name="Line 34"/>
            <p:cNvSpPr>
              <a:spLocks noChangeShapeType="1"/>
            </p:cNvSpPr>
            <p:nvPr/>
          </p:nvSpPr>
          <p:spPr bwMode="auto">
            <a:xfrm flipV="1">
              <a:off x="504" y="3476"/>
              <a:ext cx="1012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3" name="Line 35"/>
            <p:cNvSpPr>
              <a:spLocks noChangeShapeType="1"/>
            </p:cNvSpPr>
            <p:nvPr/>
          </p:nvSpPr>
          <p:spPr bwMode="auto">
            <a:xfrm flipH="1">
              <a:off x="1352" y="3496"/>
              <a:ext cx="18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4" name="Line 36"/>
            <p:cNvSpPr>
              <a:spLocks noChangeShapeType="1"/>
            </p:cNvSpPr>
            <p:nvPr/>
          </p:nvSpPr>
          <p:spPr bwMode="auto">
            <a:xfrm>
              <a:off x="1596" y="3488"/>
              <a:ext cx="13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5" name="Line 37"/>
            <p:cNvSpPr>
              <a:spLocks noChangeShapeType="1"/>
            </p:cNvSpPr>
            <p:nvPr/>
          </p:nvSpPr>
          <p:spPr bwMode="auto">
            <a:xfrm flipV="1">
              <a:off x="1796" y="3564"/>
              <a:ext cx="63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6" name="Line 38"/>
            <p:cNvSpPr>
              <a:spLocks noChangeShapeType="1"/>
            </p:cNvSpPr>
            <p:nvPr/>
          </p:nvSpPr>
          <p:spPr bwMode="auto">
            <a:xfrm flipV="1">
              <a:off x="1764" y="2876"/>
              <a:ext cx="176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7" name="Line 39"/>
            <p:cNvSpPr>
              <a:spLocks noChangeShapeType="1"/>
            </p:cNvSpPr>
            <p:nvPr/>
          </p:nvSpPr>
          <p:spPr bwMode="auto">
            <a:xfrm flipH="1" flipV="1">
              <a:off x="2428" y="2880"/>
              <a:ext cx="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8" name="Line 40"/>
            <p:cNvSpPr>
              <a:spLocks noChangeShapeType="1"/>
            </p:cNvSpPr>
            <p:nvPr/>
          </p:nvSpPr>
          <p:spPr bwMode="auto">
            <a:xfrm flipV="1">
              <a:off x="2524" y="3336"/>
              <a:ext cx="44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9" name="Line 41"/>
            <p:cNvSpPr>
              <a:spLocks noChangeShapeType="1"/>
            </p:cNvSpPr>
            <p:nvPr/>
          </p:nvSpPr>
          <p:spPr bwMode="auto">
            <a:xfrm flipH="1" flipV="1">
              <a:off x="944" y="2592"/>
              <a:ext cx="40" cy="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10" name="Line 42"/>
            <p:cNvSpPr>
              <a:spLocks noChangeShapeType="1"/>
            </p:cNvSpPr>
            <p:nvPr/>
          </p:nvSpPr>
          <p:spPr bwMode="auto">
            <a:xfrm flipH="1">
              <a:off x="1024" y="2920"/>
              <a:ext cx="3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11" name="Line 43"/>
            <p:cNvSpPr>
              <a:spLocks noChangeShapeType="1"/>
            </p:cNvSpPr>
            <p:nvPr/>
          </p:nvSpPr>
          <p:spPr bwMode="auto">
            <a:xfrm>
              <a:off x="1388" y="2924"/>
              <a:ext cx="164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12" name="Line 44"/>
            <p:cNvSpPr>
              <a:spLocks noChangeShapeType="1"/>
            </p:cNvSpPr>
            <p:nvPr/>
          </p:nvSpPr>
          <p:spPr bwMode="auto">
            <a:xfrm flipV="1">
              <a:off x="1416" y="2836"/>
              <a:ext cx="48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13" name="Line 45"/>
            <p:cNvSpPr>
              <a:spLocks noChangeShapeType="1"/>
            </p:cNvSpPr>
            <p:nvPr/>
          </p:nvSpPr>
          <p:spPr bwMode="auto">
            <a:xfrm flipV="1">
              <a:off x="3500" y="1816"/>
              <a:ext cx="244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14" name="Line 46"/>
            <p:cNvSpPr>
              <a:spLocks noChangeShapeType="1"/>
            </p:cNvSpPr>
            <p:nvPr/>
          </p:nvSpPr>
          <p:spPr bwMode="auto">
            <a:xfrm flipH="1">
              <a:off x="3292" y="1780"/>
              <a:ext cx="43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15" name="Line 47"/>
            <p:cNvSpPr>
              <a:spLocks noChangeShapeType="1"/>
            </p:cNvSpPr>
            <p:nvPr/>
          </p:nvSpPr>
          <p:spPr bwMode="auto">
            <a:xfrm flipH="1" flipV="1">
              <a:off x="2180" y="1456"/>
              <a:ext cx="1548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16" name="Line 48"/>
            <p:cNvSpPr>
              <a:spLocks noChangeShapeType="1"/>
            </p:cNvSpPr>
            <p:nvPr/>
          </p:nvSpPr>
          <p:spPr bwMode="auto">
            <a:xfrm flipV="1">
              <a:off x="1944" y="2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17" name="Line 49"/>
            <p:cNvSpPr>
              <a:spLocks noChangeShapeType="1"/>
            </p:cNvSpPr>
            <p:nvPr/>
          </p:nvSpPr>
          <p:spPr bwMode="auto">
            <a:xfrm>
              <a:off x="1996" y="2356"/>
              <a:ext cx="43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18" name="Line 50"/>
            <p:cNvSpPr>
              <a:spLocks noChangeShapeType="1"/>
            </p:cNvSpPr>
            <p:nvPr/>
          </p:nvSpPr>
          <p:spPr bwMode="auto">
            <a:xfrm flipV="1">
              <a:off x="1960" y="2052"/>
              <a:ext cx="14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19" name="Line 51"/>
            <p:cNvSpPr>
              <a:spLocks noChangeShapeType="1"/>
            </p:cNvSpPr>
            <p:nvPr/>
          </p:nvSpPr>
          <p:spPr bwMode="auto">
            <a:xfrm flipV="1">
              <a:off x="2128" y="1488"/>
              <a:ext cx="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20" name="Line 52"/>
            <p:cNvSpPr>
              <a:spLocks noChangeShapeType="1"/>
            </p:cNvSpPr>
            <p:nvPr/>
          </p:nvSpPr>
          <p:spPr bwMode="auto">
            <a:xfrm>
              <a:off x="2164" y="1480"/>
              <a:ext cx="3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21" name="Line 53"/>
            <p:cNvSpPr>
              <a:spLocks noChangeShapeType="1"/>
            </p:cNvSpPr>
            <p:nvPr/>
          </p:nvSpPr>
          <p:spPr bwMode="auto">
            <a:xfrm>
              <a:off x="2156" y="1488"/>
              <a:ext cx="308" cy="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22" name="Line 54"/>
            <p:cNvSpPr>
              <a:spLocks noChangeShapeType="1"/>
            </p:cNvSpPr>
            <p:nvPr/>
          </p:nvSpPr>
          <p:spPr bwMode="auto">
            <a:xfrm flipV="1">
              <a:off x="2512" y="2056"/>
              <a:ext cx="364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23" name="Line 55"/>
            <p:cNvSpPr>
              <a:spLocks noChangeShapeType="1"/>
            </p:cNvSpPr>
            <p:nvPr/>
          </p:nvSpPr>
          <p:spPr bwMode="auto">
            <a:xfrm flipH="1" flipV="1">
              <a:off x="2188" y="2016"/>
              <a:ext cx="672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24" name="Line 56"/>
            <p:cNvSpPr>
              <a:spLocks noChangeShapeType="1"/>
            </p:cNvSpPr>
            <p:nvPr/>
          </p:nvSpPr>
          <p:spPr bwMode="auto">
            <a:xfrm>
              <a:off x="2616" y="1888"/>
              <a:ext cx="25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25" name="Line 57"/>
            <p:cNvSpPr>
              <a:spLocks noChangeShapeType="1"/>
            </p:cNvSpPr>
            <p:nvPr/>
          </p:nvSpPr>
          <p:spPr bwMode="auto">
            <a:xfrm>
              <a:off x="2612" y="1856"/>
              <a:ext cx="584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26" name="Line 58"/>
            <p:cNvSpPr>
              <a:spLocks noChangeShapeType="1"/>
            </p:cNvSpPr>
            <p:nvPr/>
          </p:nvSpPr>
          <p:spPr bwMode="auto">
            <a:xfrm flipV="1">
              <a:off x="3136" y="2288"/>
              <a:ext cx="308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27" name="Line 59"/>
            <p:cNvSpPr>
              <a:spLocks noChangeShapeType="1"/>
            </p:cNvSpPr>
            <p:nvPr/>
          </p:nvSpPr>
          <p:spPr bwMode="auto">
            <a:xfrm flipH="1">
              <a:off x="2456" y="1968"/>
              <a:ext cx="78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28" name="Line 60"/>
            <p:cNvSpPr>
              <a:spLocks noChangeShapeType="1"/>
            </p:cNvSpPr>
            <p:nvPr/>
          </p:nvSpPr>
          <p:spPr bwMode="auto">
            <a:xfrm flipH="1">
              <a:off x="3104" y="1964"/>
              <a:ext cx="144" cy="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29" name="Line 61"/>
            <p:cNvSpPr>
              <a:spLocks noChangeShapeType="1"/>
            </p:cNvSpPr>
            <p:nvPr/>
          </p:nvSpPr>
          <p:spPr bwMode="auto">
            <a:xfrm flipH="1">
              <a:off x="3012" y="2688"/>
              <a:ext cx="72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30" name="Line 62"/>
            <p:cNvSpPr>
              <a:spLocks noChangeShapeType="1"/>
            </p:cNvSpPr>
            <p:nvPr/>
          </p:nvSpPr>
          <p:spPr bwMode="auto">
            <a:xfrm>
              <a:off x="3136" y="2672"/>
              <a:ext cx="36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31" name="Line 63"/>
            <p:cNvSpPr>
              <a:spLocks noChangeShapeType="1"/>
            </p:cNvSpPr>
            <p:nvPr/>
          </p:nvSpPr>
          <p:spPr bwMode="auto">
            <a:xfrm>
              <a:off x="3148" y="2640"/>
              <a:ext cx="19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32" name="Line 64"/>
            <p:cNvSpPr>
              <a:spLocks noChangeShapeType="1"/>
            </p:cNvSpPr>
            <p:nvPr/>
          </p:nvSpPr>
          <p:spPr bwMode="auto">
            <a:xfrm>
              <a:off x="888" y="1872"/>
              <a:ext cx="48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33" name="Line 65"/>
            <p:cNvSpPr>
              <a:spLocks noChangeShapeType="1"/>
            </p:cNvSpPr>
            <p:nvPr/>
          </p:nvSpPr>
          <p:spPr bwMode="auto">
            <a:xfrm>
              <a:off x="368" y="2200"/>
              <a:ext cx="524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34" name="Line 66"/>
            <p:cNvSpPr>
              <a:spLocks noChangeShapeType="1"/>
            </p:cNvSpPr>
            <p:nvPr/>
          </p:nvSpPr>
          <p:spPr bwMode="auto">
            <a:xfrm flipH="1">
              <a:off x="976" y="2096"/>
              <a:ext cx="50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35" name="Line 67"/>
            <p:cNvSpPr>
              <a:spLocks noChangeShapeType="1"/>
            </p:cNvSpPr>
            <p:nvPr/>
          </p:nvSpPr>
          <p:spPr bwMode="auto">
            <a:xfrm flipH="1">
              <a:off x="932" y="1444"/>
              <a:ext cx="116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36" name="Line 68"/>
            <p:cNvSpPr>
              <a:spLocks noChangeShapeType="1"/>
            </p:cNvSpPr>
            <p:nvPr/>
          </p:nvSpPr>
          <p:spPr bwMode="auto">
            <a:xfrm flipH="1">
              <a:off x="368" y="1848"/>
              <a:ext cx="48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37" name="Line 69"/>
            <p:cNvSpPr>
              <a:spLocks noChangeShapeType="1"/>
            </p:cNvSpPr>
            <p:nvPr/>
          </p:nvSpPr>
          <p:spPr bwMode="auto">
            <a:xfrm flipV="1">
              <a:off x="384" y="2064"/>
              <a:ext cx="108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38" name="Line 70"/>
            <p:cNvSpPr>
              <a:spLocks noChangeShapeType="1"/>
            </p:cNvSpPr>
            <p:nvPr/>
          </p:nvSpPr>
          <p:spPr bwMode="auto">
            <a:xfrm>
              <a:off x="340" y="2216"/>
              <a:ext cx="200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39" name="Line 71"/>
            <p:cNvSpPr>
              <a:spLocks noChangeShapeType="1"/>
            </p:cNvSpPr>
            <p:nvPr/>
          </p:nvSpPr>
          <p:spPr bwMode="auto">
            <a:xfrm>
              <a:off x="1548" y="2096"/>
              <a:ext cx="36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40" name="Line 72"/>
            <p:cNvSpPr>
              <a:spLocks noChangeShapeType="1"/>
            </p:cNvSpPr>
            <p:nvPr/>
          </p:nvSpPr>
          <p:spPr bwMode="auto">
            <a:xfrm>
              <a:off x="984" y="2560"/>
              <a:ext cx="92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41" name="Line 73"/>
            <p:cNvSpPr>
              <a:spLocks noChangeShapeType="1"/>
            </p:cNvSpPr>
            <p:nvPr/>
          </p:nvSpPr>
          <p:spPr bwMode="auto">
            <a:xfrm flipV="1">
              <a:off x="1992" y="2824"/>
              <a:ext cx="388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42" name="Line 74"/>
            <p:cNvSpPr>
              <a:spLocks noChangeShapeType="1"/>
            </p:cNvSpPr>
            <p:nvPr/>
          </p:nvSpPr>
          <p:spPr bwMode="auto">
            <a:xfrm flipH="1">
              <a:off x="1788" y="2872"/>
              <a:ext cx="612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43" name="Line 75"/>
            <p:cNvSpPr>
              <a:spLocks noChangeShapeType="1"/>
            </p:cNvSpPr>
            <p:nvPr/>
          </p:nvSpPr>
          <p:spPr bwMode="auto">
            <a:xfrm flipH="1">
              <a:off x="600" y="2848"/>
              <a:ext cx="1788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44" name="Line 76"/>
            <p:cNvSpPr>
              <a:spLocks noChangeShapeType="1"/>
            </p:cNvSpPr>
            <p:nvPr/>
          </p:nvSpPr>
          <p:spPr bwMode="auto">
            <a:xfrm>
              <a:off x="2504" y="2440"/>
              <a:ext cx="468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45" name="Line 77"/>
            <p:cNvSpPr>
              <a:spLocks noChangeShapeType="1"/>
            </p:cNvSpPr>
            <p:nvPr/>
          </p:nvSpPr>
          <p:spPr bwMode="auto">
            <a:xfrm>
              <a:off x="3044" y="3288"/>
              <a:ext cx="424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870" name="Oval 7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9"/>
          <p:cNvSpPr>
            <a:spLocks noChangeShapeType="1"/>
          </p:cNvSpPr>
          <p:nvPr/>
        </p:nvSpPr>
        <p:spPr bwMode="auto">
          <a:xfrm>
            <a:off x="7315200" y="1828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72" name="Text Box 80"/>
          <p:cNvSpPr txBox="1">
            <a:spLocks noChangeArrowheads="1"/>
          </p:cNvSpPr>
          <p:nvPr/>
        </p:nvSpPr>
        <p:spPr bwMode="auto">
          <a:xfrm>
            <a:off x="6172200" y="4953000"/>
            <a:ext cx="1481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Search tree</a:t>
            </a:r>
          </a:p>
        </p:txBody>
      </p:sp>
    </p:spTree>
    <p:extLst>
      <p:ext uri="{BB962C8B-B14F-4D97-AF65-F5344CB8AC3E}">
        <p14:creationId xmlns:p14="http://schemas.microsoft.com/office/powerpoint/2010/main" val="37185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the State Space</a:t>
            </a:r>
            <a:endParaRPr lang="en-US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3ECA80-4149-4E09-8C83-8EABF8001AC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6172200" y="1524000"/>
            <a:ext cx="2362200" cy="3810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304800" y="1828800"/>
            <a:ext cx="5607050" cy="3962400"/>
            <a:chOff x="288" y="1392"/>
            <a:chExt cx="3532" cy="2496"/>
          </a:xfrm>
        </p:grpSpPr>
        <p:sp>
          <p:nvSpPr>
            <p:cNvPr id="37902" name="Oval 5"/>
            <p:cNvSpPr>
              <a:spLocks noChangeArrowheads="1"/>
            </p:cNvSpPr>
            <p:nvPr/>
          </p:nvSpPr>
          <p:spPr bwMode="auto">
            <a:xfrm>
              <a:off x="288" y="21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6"/>
            <p:cNvSpPr>
              <a:spLocks noChangeArrowheads="1"/>
            </p:cNvSpPr>
            <p:nvPr/>
          </p:nvSpPr>
          <p:spPr bwMode="auto">
            <a:xfrm>
              <a:off x="508" y="31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7"/>
            <p:cNvSpPr>
              <a:spLocks noChangeArrowheads="1"/>
            </p:cNvSpPr>
            <p:nvPr/>
          </p:nvSpPr>
          <p:spPr bwMode="auto">
            <a:xfrm>
              <a:off x="844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Oval 8"/>
            <p:cNvSpPr>
              <a:spLocks noChangeArrowheads="1"/>
            </p:cNvSpPr>
            <p:nvPr/>
          </p:nvSpPr>
          <p:spPr bwMode="auto">
            <a:xfrm>
              <a:off x="1900" y="2784"/>
              <a:ext cx="96" cy="96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9"/>
            <p:cNvSpPr>
              <a:spLocks noChangeArrowheads="1"/>
            </p:cNvSpPr>
            <p:nvPr/>
          </p:nvSpPr>
          <p:spPr bwMode="auto">
            <a:xfrm>
              <a:off x="1276" y="36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10"/>
            <p:cNvSpPr>
              <a:spLocks noChangeArrowheads="1"/>
            </p:cNvSpPr>
            <p:nvPr/>
          </p:nvSpPr>
          <p:spPr bwMode="auto">
            <a:xfrm>
              <a:off x="2380" y="278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Oval 11"/>
            <p:cNvSpPr>
              <a:spLocks noChangeArrowheads="1"/>
            </p:cNvSpPr>
            <p:nvPr/>
          </p:nvSpPr>
          <p:spPr bwMode="auto">
            <a:xfrm>
              <a:off x="892" y="24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9" name="Oval 12"/>
            <p:cNvSpPr>
              <a:spLocks noChangeArrowheads="1"/>
            </p:cNvSpPr>
            <p:nvPr/>
          </p:nvSpPr>
          <p:spPr bwMode="auto">
            <a:xfrm>
              <a:off x="2428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13"/>
            <p:cNvSpPr>
              <a:spLocks noChangeArrowheads="1"/>
            </p:cNvSpPr>
            <p:nvPr/>
          </p:nvSpPr>
          <p:spPr bwMode="auto">
            <a:xfrm>
              <a:off x="412" y="37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14"/>
            <p:cNvSpPr>
              <a:spLocks noChangeArrowheads="1"/>
            </p:cNvSpPr>
            <p:nvPr/>
          </p:nvSpPr>
          <p:spPr bwMode="auto">
            <a:xfrm>
              <a:off x="940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15"/>
            <p:cNvSpPr>
              <a:spLocks noChangeArrowheads="1"/>
            </p:cNvSpPr>
            <p:nvPr/>
          </p:nvSpPr>
          <p:spPr bwMode="auto">
            <a:xfrm>
              <a:off x="2524" y="18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16"/>
            <p:cNvSpPr>
              <a:spLocks noChangeArrowheads="1"/>
            </p:cNvSpPr>
            <p:nvPr/>
          </p:nvSpPr>
          <p:spPr bwMode="auto">
            <a:xfrm>
              <a:off x="2956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17"/>
            <p:cNvSpPr>
              <a:spLocks noChangeArrowheads="1"/>
            </p:cNvSpPr>
            <p:nvPr/>
          </p:nvSpPr>
          <p:spPr bwMode="auto">
            <a:xfrm>
              <a:off x="1708" y="364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18"/>
            <p:cNvSpPr>
              <a:spLocks noChangeArrowheads="1"/>
            </p:cNvSpPr>
            <p:nvPr/>
          </p:nvSpPr>
          <p:spPr bwMode="auto">
            <a:xfrm>
              <a:off x="2428" y="3504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19"/>
            <p:cNvSpPr>
              <a:spLocks noChangeArrowheads="1"/>
            </p:cNvSpPr>
            <p:nvPr/>
          </p:nvSpPr>
          <p:spPr bwMode="auto">
            <a:xfrm>
              <a:off x="1324" y="283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7" name="Oval 20"/>
            <p:cNvSpPr>
              <a:spLocks noChangeArrowheads="1"/>
            </p:cNvSpPr>
            <p:nvPr/>
          </p:nvSpPr>
          <p:spPr bwMode="auto">
            <a:xfrm>
              <a:off x="1468" y="201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8" name="Oval 21"/>
            <p:cNvSpPr>
              <a:spLocks noChangeArrowheads="1"/>
            </p:cNvSpPr>
            <p:nvPr/>
          </p:nvSpPr>
          <p:spPr bwMode="auto">
            <a:xfrm>
              <a:off x="1900" y="230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9" name="Oval 22"/>
            <p:cNvSpPr>
              <a:spLocks noChangeArrowheads="1"/>
            </p:cNvSpPr>
            <p:nvPr/>
          </p:nvSpPr>
          <p:spPr bwMode="auto">
            <a:xfrm>
              <a:off x="2092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0" name="Oval 23"/>
            <p:cNvSpPr>
              <a:spLocks noChangeArrowheads="1"/>
            </p:cNvSpPr>
            <p:nvPr/>
          </p:nvSpPr>
          <p:spPr bwMode="auto">
            <a:xfrm>
              <a:off x="2092" y="13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1" name="Oval 24"/>
            <p:cNvSpPr>
              <a:spLocks noChangeArrowheads="1"/>
            </p:cNvSpPr>
            <p:nvPr/>
          </p:nvSpPr>
          <p:spPr bwMode="auto">
            <a:xfrm>
              <a:off x="1516" y="34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2" name="Oval 25"/>
            <p:cNvSpPr>
              <a:spLocks noChangeArrowheads="1"/>
            </p:cNvSpPr>
            <p:nvPr/>
          </p:nvSpPr>
          <p:spPr bwMode="auto">
            <a:xfrm>
              <a:off x="3724" y="17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3" name="Oval 26"/>
            <p:cNvSpPr>
              <a:spLocks noChangeArrowheads="1"/>
            </p:cNvSpPr>
            <p:nvPr/>
          </p:nvSpPr>
          <p:spPr bwMode="auto">
            <a:xfrm>
              <a:off x="2860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4" name="Oval 27"/>
            <p:cNvSpPr>
              <a:spLocks noChangeArrowheads="1"/>
            </p:cNvSpPr>
            <p:nvPr/>
          </p:nvSpPr>
          <p:spPr bwMode="auto">
            <a:xfrm>
              <a:off x="3196" y="18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5" name="Oval 28"/>
            <p:cNvSpPr>
              <a:spLocks noChangeArrowheads="1"/>
            </p:cNvSpPr>
            <p:nvPr/>
          </p:nvSpPr>
          <p:spPr bwMode="auto">
            <a:xfrm>
              <a:off x="3436" y="22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6" name="Oval 29"/>
            <p:cNvSpPr>
              <a:spLocks noChangeArrowheads="1"/>
            </p:cNvSpPr>
            <p:nvPr/>
          </p:nvSpPr>
          <p:spPr bwMode="auto">
            <a:xfrm>
              <a:off x="3472" y="32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7" name="Oval 30"/>
            <p:cNvSpPr>
              <a:spLocks noChangeArrowheads="1"/>
            </p:cNvSpPr>
            <p:nvPr/>
          </p:nvSpPr>
          <p:spPr bwMode="auto">
            <a:xfrm>
              <a:off x="3052" y="2592"/>
              <a:ext cx="96" cy="96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8" name="Oval 31"/>
            <p:cNvSpPr>
              <a:spLocks noChangeArrowheads="1"/>
            </p:cNvSpPr>
            <p:nvPr/>
          </p:nvSpPr>
          <p:spPr bwMode="auto">
            <a:xfrm>
              <a:off x="3340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9" name="Line 32"/>
            <p:cNvSpPr>
              <a:spLocks noChangeShapeType="1"/>
            </p:cNvSpPr>
            <p:nvPr/>
          </p:nvSpPr>
          <p:spPr bwMode="auto">
            <a:xfrm flipV="1">
              <a:off x="456" y="3260"/>
              <a:ext cx="92" cy="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0" name="Line 33"/>
            <p:cNvSpPr>
              <a:spLocks noChangeShapeType="1"/>
            </p:cNvSpPr>
            <p:nvPr/>
          </p:nvSpPr>
          <p:spPr bwMode="auto">
            <a:xfrm flipV="1">
              <a:off x="492" y="3352"/>
              <a:ext cx="468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1" name="Line 34"/>
            <p:cNvSpPr>
              <a:spLocks noChangeShapeType="1"/>
            </p:cNvSpPr>
            <p:nvPr/>
          </p:nvSpPr>
          <p:spPr bwMode="auto">
            <a:xfrm flipV="1">
              <a:off x="504" y="3476"/>
              <a:ext cx="1012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2" name="Line 35"/>
            <p:cNvSpPr>
              <a:spLocks noChangeShapeType="1"/>
            </p:cNvSpPr>
            <p:nvPr/>
          </p:nvSpPr>
          <p:spPr bwMode="auto">
            <a:xfrm flipH="1">
              <a:off x="1352" y="3496"/>
              <a:ext cx="18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3" name="Line 36"/>
            <p:cNvSpPr>
              <a:spLocks noChangeShapeType="1"/>
            </p:cNvSpPr>
            <p:nvPr/>
          </p:nvSpPr>
          <p:spPr bwMode="auto">
            <a:xfrm>
              <a:off x="1596" y="3488"/>
              <a:ext cx="13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4" name="Line 37"/>
            <p:cNvSpPr>
              <a:spLocks noChangeShapeType="1"/>
            </p:cNvSpPr>
            <p:nvPr/>
          </p:nvSpPr>
          <p:spPr bwMode="auto">
            <a:xfrm flipV="1">
              <a:off x="1796" y="3564"/>
              <a:ext cx="636" cy="11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5" name="Line 38"/>
            <p:cNvSpPr>
              <a:spLocks noChangeShapeType="1"/>
            </p:cNvSpPr>
            <p:nvPr/>
          </p:nvSpPr>
          <p:spPr bwMode="auto">
            <a:xfrm flipV="1">
              <a:off x="1764" y="2876"/>
              <a:ext cx="176" cy="7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6" name="Line 39"/>
            <p:cNvSpPr>
              <a:spLocks noChangeShapeType="1"/>
            </p:cNvSpPr>
            <p:nvPr/>
          </p:nvSpPr>
          <p:spPr bwMode="auto">
            <a:xfrm flipH="1" flipV="1">
              <a:off x="2428" y="2880"/>
              <a:ext cx="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7" name="Line 40"/>
            <p:cNvSpPr>
              <a:spLocks noChangeShapeType="1"/>
            </p:cNvSpPr>
            <p:nvPr/>
          </p:nvSpPr>
          <p:spPr bwMode="auto">
            <a:xfrm flipV="1">
              <a:off x="2524" y="3336"/>
              <a:ext cx="44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8" name="Line 41"/>
            <p:cNvSpPr>
              <a:spLocks noChangeShapeType="1"/>
            </p:cNvSpPr>
            <p:nvPr/>
          </p:nvSpPr>
          <p:spPr bwMode="auto">
            <a:xfrm flipH="1" flipV="1">
              <a:off x="944" y="2592"/>
              <a:ext cx="40" cy="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9" name="Line 42"/>
            <p:cNvSpPr>
              <a:spLocks noChangeShapeType="1"/>
            </p:cNvSpPr>
            <p:nvPr/>
          </p:nvSpPr>
          <p:spPr bwMode="auto">
            <a:xfrm flipH="1">
              <a:off x="1024" y="2920"/>
              <a:ext cx="3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0" name="Line 43"/>
            <p:cNvSpPr>
              <a:spLocks noChangeShapeType="1"/>
            </p:cNvSpPr>
            <p:nvPr/>
          </p:nvSpPr>
          <p:spPr bwMode="auto">
            <a:xfrm>
              <a:off x="1388" y="2924"/>
              <a:ext cx="164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1" name="Line 44"/>
            <p:cNvSpPr>
              <a:spLocks noChangeShapeType="1"/>
            </p:cNvSpPr>
            <p:nvPr/>
          </p:nvSpPr>
          <p:spPr bwMode="auto">
            <a:xfrm flipV="1">
              <a:off x="1416" y="2836"/>
              <a:ext cx="48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2" name="Line 45"/>
            <p:cNvSpPr>
              <a:spLocks noChangeShapeType="1"/>
            </p:cNvSpPr>
            <p:nvPr/>
          </p:nvSpPr>
          <p:spPr bwMode="auto">
            <a:xfrm flipV="1">
              <a:off x="3500" y="1816"/>
              <a:ext cx="244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3" name="Line 46"/>
            <p:cNvSpPr>
              <a:spLocks noChangeShapeType="1"/>
            </p:cNvSpPr>
            <p:nvPr/>
          </p:nvSpPr>
          <p:spPr bwMode="auto">
            <a:xfrm flipH="1">
              <a:off x="3292" y="1780"/>
              <a:ext cx="43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4" name="Line 47"/>
            <p:cNvSpPr>
              <a:spLocks noChangeShapeType="1"/>
            </p:cNvSpPr>
            <p:nvPr/>
          </p:nvSpPr>
          <p:spPr bwMode="auto">
            <a:xfrm flipH="1" flipV="1">
              <a:off x="2180" y="1456"/>
              <a:ext cx="1548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5" name="Line 48"/>
            <p:cNvSpPr>
              <a:spLocks noChangeShapeType="1"/>
            </p:cNvSpPr>
            <p:nvPr/>
          </p:nvSpPr>
          <p:spPr bwMode="auto">
            <a:xfrm flipV="1">
              <a:off x="1944" y="2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6" name="Line 49"/>
            <p:cNvSpPr>
              <a:spLocks noChangeShapeType="1"/>
            </p:cNvSpPr>
            <p:nvPr/>
          </p:nvSpPr>
          <p:spPr bwMode="auto">
            <a:xfrm>
              <a:off x="1996" y="2356"/>
              <a:ext cx="43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7" name="Line 50"/>
            <p:cNvSpPr>
              <a:spLocks noChangeShapeType="1"/>
            </p:cNvSpPr>
            <p:nvPr/>
          </p:nvSpPr>
          <p:spPr bwMode="auto">
            <a:xfrm flipV="1">
              <a:off x="1960" y="2052"/>
              <a:ext cx="14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8" name="Line 51"/>
            <p:cNvSpPr>
              <a:spLocks noChangeShapeType="1"/>
            </p:cNvSpPr>
            <p:nvPr/>
          </p:nvSpPr>
          <p:spPr bwMode="auto">
            <a:xfrm flipV="1">
              <a:off x="2128" y="1488"/>
              <a:ext cx="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9" name="Line 52"/>
            <p:cNvSpPr>
              <a:spLocks noChangeShapeType="1"/>
            </p:cNvSpPr>
            <p:nvPr/>
          </p:nvSpPr>
          <p:spPr bwMode="auto">
            <a:xfrm>
              <a:off x="2164" y="1480"/>
              <a:ext cx="3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50" name="Line 53"/>
            <p:cNvSpPr>
              <a:spLocks noChangeShapeType="1"/>
            </p:cNvSpPr>
            <p:nvPr/>
          </p:nvSpPr>
          <p:spPr bwMode="auto">
            <a:xfrm>
              <a:off x="2156" y="1488"/>
              <a:ext cx="308" cy="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51" name="Line 54"/>
            <p:cNvSpPr>
              <a:spLocks noChangeShapeType="1"/>
            </p:cNvSpPr>
            <p:nvPr/>
          </p:nvSpPr>
          <p:spPr bwMode="auto">
            <a:xfrm flipV="1">
              <a:off x="2512" y="2056"/>
              <a:ext cx="364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52" name="Line 55"/>
            <p:cNvSpPr>
              <a:spLocks noChangeShapeType="1"/>
            </p:cNvSpPr>
            <p:nvPr/>
          </p:nvSpPr>
          <p:spPr bwMode="auto">
            <a:xfrm flipH="1" flipV="1">
              <a:off x="2188" y="2016"/>
              <a:ext cx="672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53" name="Line 56"/>
            <p:cNvSpPr>
              <a:spLocks noChangeShapeType="1"/>
            </p:cNvSpPr>
            <p:nvPr/>
          </p:nvSpPr>
          <p:spPr bwMode="auto">
            <a:xfrm>
              <a:off x="2616" y="1888"/>
              <a:ext cx="25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54" name="Line 57"/>
            <p:cNvSpPr>
              <a:spLocks noChangeShapeType="1"/>
            </p:cNvSpPr>
            <p:nvPr/>
          </p:nvSpPr>
          <p:spPr bwMode="auto">
            <a:xfrm>
              <a:off x="2612" y="1856"/>
              <a:ext cx="584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55" name="Line 58"/>
            <p:cNvSpPr>
              <a:spLocks noChangeShapeType="1"/>
            </p:cNvSpPr>
            <p:nvPr/>
          </p:nvSpPr>
          <p:spPr bwMode="auto">
            <a:xfrm flipV="1">
              <a:off x="3136" y="2288"/>
              <a:ext cx="308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56" name="Line 59"/>
            <p:cNvSpPr>
              <a:spLocks noChangeShapeType="1"/>
            </p:cNvSpPr>
            <p:nvPr/>
          </p:nvSpPr>
          <p:spPr bwMode="auto">
            <a:xfrm flipH="1">
              <a:off x="2456" y="1968"/>
              <a:ext cx="78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57" name="Line 60"/>
            <p:cNvSpPr>
              <a:spLocks noChangeShapeType="1"/>
            </p:cNvSpPr>
            <p:nvPr/>
          </p:nvSpPr>
          <p:spPr bwMode="auto">
            <a:xfrm flipH="1">
              <a:off x="3104" y="1964"/>
              <a:ext cx="144" cy="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58" name="Line 61"/>
            <p:cNvSpPr>
              <a:spLocks noChangeShapeType="1"/>
            </p:cNvSpPr>
            <p:nvPr/>
          </p:nvSpPr>
          <p:spPr bwMode="auto">
            <a:xfrm flipH="1">
              <a:off x="3012" y="2688"/>
              <a:ext cx="72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59" name="Line 62"/>
            <p:cNvSpPr>
              <a:spLocks noChangeShapeType="1"/>
            </p:cNvSpPr>
            <p:nvPr/>
          </p:nvSpPr>
          <p:spPr bwMode="auto">
            <a:xfrm>
              <a:off x="3136" y="2672"/>
              <a:ext cx="36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60" name="Line 63"/>
            <p:cNvSpPr>
              <a:spLocks noChangeShapeType="1"/>
            </p:cNvSpPr>
            <p:nvPr/>
          </p:nvSpPr>
          <p:spPr bwMode="auto">
            <a:xfrm>
              <a:off x="3148" y="2640"/>
              <a:ext cx="19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61" name="Line 64"/>
            <p:cNvSpPr>
              <a:spLocks noChangeShapeType="1"/>
            </p:cNvSpPr>
            <p:nvPr/>
          </p:nvSpPr>
          <p:spPr bwMode="auto">
            <a:xfrm>
              <a:off x="888" y="1872"/>
              <a:ext cx="48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62" name="Line 65"/>
            <p:cNvSpPr>
              <a:spLocks noChangeShapeType="1"/>
            </p:cNvSpPr>
            <p:nvPr/>
          </p:nvSpPr>
          <p:spPr bwMode="auto">
            <a:xfrm>
              <a:off x="368" y="2200"/>
              <a:ext cx="524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63" name="Line 66"/>
            <p:cNvSpPr>
              <a:spLocks noChangeShapeType="1"/>
            </p:cNvSpPr>
            <p:nvPr/>
          </p:nvSpPr>
          <p:spPr bwMode="auto">
            <a:xfrm flipH="1">
              <a:off x="976" y="2096"/>
              <a:ext cx="50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64" name="Line 67"/>
            <p:cNvSpPr>
              <a:spLocks noChangeShapeType="1"/>
            </p:cNvSpPr>
            <p:nvPr/>
          </p:nvSpPr>
          <p:spPr bwMode="auto">
            <a:xfrm flipH="1">
              <a:off x="932" y="1444"/>
              <a:ext cx="116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65" name="Line 68"/>
            <p:cNvSpPr>
              <a:spLocks noChangeShapeType="1"/>
            </p:cNvSpPr>
            <p:nvPr/>
          </p:nvSpPr>
          <p:spPr bwMode="auto">
            <a:xfrm flipH="1">
              <a:off x="368" y="1848"/>
              <a:ext cx="48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66" name="Line 69"/>
            <p:cNvSpPr>
              <a:spLocks noChangeShapeType="1"/>
            </p:cNvSpPr>
            <p:nvPr/>
          </p:nvSpPr>
          <p:spPr bwMode="auto">
            <a:xfrm flipV="1">
              <a:off x="384" y="2064"/>
              <a:ext cx="108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67" name="Line 70"/>
            <p:cNvSpPr>
              <a:spLocks noChangeShapeType="1"/>
            </p:cNvSpPr>
            <p:nvPr/>
          </p:nvSpPr>
          <p:spPr bwMode="auto">
            <a:xfrm>
              <a:off x="340" y="2216"/>
              <a:ext cx="200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68" name="Line 71"/>
            <p:cNvSpPr>
              <a:spLocks noChangeShapeType="1"/>
            </p:cNvSpPr>
            <p:nvPr/>
          </p:nvSpPr>
          <p:spPr bwMode="auto">
            <a:xfrm>
              <a:off x="1548" y="2096"/>
              <a:ext cx="36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69" name="Line 72"/>
            <p:cNvSpPr>
              <a:spLocks noChangeShapeType="1"/>
            </p:cNvSpPr>
            <p:nvPr/>
          </p:nvSpPr>
          <p:spPr bwMode="auto">
            <a:xfrm>
              <a:off x="984" y="2560"/>
              <a:ext cx="92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70" name="Line 73"/>
            <p:cNvSpPr>
              <a:spLocks noChangeShapeType="1"/>
            </p:cNvSpPr>
            <p:nvPr/>
          </p:nvSpPr>
          <p:spPr bwMode="auto">
            <a:xfrm flipV="1">
              <a:off x="1992" y="2824"/>
              <a:ext cx="388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71" name="Line 74"/>
            <p:cNvSpPr>
              <a:spLocks noChangeShapeType="1"/>
            </p:cNvSpPr>
            <p:nvPr/>
          </p:nvSpPr>
          <p:spPr bwMode="auto">
            <a:xfrm flipH="1">
              <a:off x="1788" y="2872"/>
              <a:ext cx="612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72" name="Line 75"/>
            <p:cNvSpPr>
              <a:spLocks noChangeShapeType="1"/>
            </p:cNvSpPr>
            <p:nvPr/>
          </p:nvSpPr>
          <p:spPr bwMode="auto">
            <a:xfrm flipH="1">
              <a:off x="600" y="2848"/>
              <a:ext cx="1788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73" name="Line 76"/>
            <p:cNvSpPr>
              <a:spLocks noChangeShapeType="1"/>
            </p:cNvSpPr>
            <p:nvPr/>
          </p:nvSpPr>
          <p:spPr bwMode="auto">
            <a:xfrm>
              <a:off x="2504" y="2440"/>
              <a:ext cx="468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74" name="Line 77"/>
            <p:cNvSpPr>
              <a:spLocks noChangeShapeType="1"/>
            </p:cNvSpPr>
            <p:nvPr/>
          </p:nvSpPr>
          <p:spPr bwMode="auto">
            <a:xfrm>
              <a:off x="3044" y="3288"/>
              <a:ext cx="424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894" name="Group 78"/>
          <p:cNvGrpSpPr>
            <a:grpSpLocks/>
          </p:cNvGrpSpPr>
          <p:nvPr/>
        </p:nvGrpSpPr>
        <p:grpSpPr bwMode="auto">
          <a:xfrm>
            <a:off x="6781800" y="1828800"/>
            <a:ext cx="1066800" cy="914400"/>
            <a:chOff x="4272" y="1152"/>
            <a:chExt cx="672" cy="576"/>
          </a:xfrm>
        </p:grpSpPr>
        <p:sp>
          <p:nvSpPr>
            <p:cNvPr id="37896" name="Oval 79"/>
            <p:cNvSpPr>
              <a:spLocks noChangeArrowheads="1"/>
            </p:cNvSpPr>
            <p:nvPr/>
          </p:nvSpPr>
          <p:spPr bwMode="auto">
            <a:xfrm>
              <a:off x="4560" y="115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80"/>
            <p:cNvSpPr>
              <a:spLocks noChangeShapeType="1"/>
            </p:cNvSpPr>
            <p:nvPr/>
          </p:nvSpPr>
          <p:spPr bwMode="auto">
            <a:xfrm>
              <a:off x="4608" y="115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8" name="Line 81"/>
            <p:cNvSpPr>
              <a:spLocks noChangeShapeType="1"/>
            </p:cNvSpPr>
            <p:nvPr/>
          </p:nvSpPr>
          <p:spPr bwMode="auto">
            <a:xfrm flipH="1">
              <a:off x="4320" y="124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9" name="Line 82"/>
            <p:cNvSpPr>
              <a:spLocks noChangeShapeType="1"/>
            </p:cNvSpPr>
            <p:nvPr/>
          </p:nvSpPr>
          <p:spPr bwMode="auto">
            <a:xfrm>
              <a:off x="4608" y="124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0" name="Oval 83"/>
            <p:cNvSpPr>
              <a:spLocks noChangeArrowheads="1"/>
            </p:cNvSpPr>
            <p:nvPr/>
          </p:nvSpPr>
          <p:spPr bwMode="auto">
            <a:xfrm>
              <a:off x="4272" y="1632"/>
              <a:ext cx="96" cy="96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Oval 84"/>
            <p:cNvSpPr>
              <a:spLocks noChangeArrowheads="1"/>
            </p:cNvSpPr>
            <p:nvPr/>
          </p:nvSpPr>
          <p:spPr bwMode="auto">
            <a:xfrm>
              <a:off x="4848" y="1632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5" name="Text Box 85"/>
          <p:cNvSpPr txBox="1">
            <a:spLocks noChangeArrowheads="1"/>
          </p:cNvSpPr>
          <p:nvPr/>
        </p:nvSpPr>
        <p:spPr bwMode="auto">
          <a:xfrm>
            <a:off x="6172200" y="4953000"/>
            <a:ext cx="1481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Search tree</a:t>
            </a:r>
          </a:p>
        </p:txBody>
      </p:sp>
    </p:spTree>
    <p:extLst>
      <p:ext uri="{BB962C8B-B14F-4D97-AF65-F5344CB8AC3E}">
        <p14:creationId xmlns:p14="http://schemas.microsoft.com/office/powerpoint/2010/main" val="4905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the State Space</a:t>
            </a:r>
            <a:endParaRPr lang="en-US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F14E0C-A01F-4DD6-8E45-2B34FA1882B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172200" y="1524000"/>
            <a:ext cx="2362200" cy="3810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304800" y="1828800"/>
            <a:ext cx="5607050" cy="3962400"/>
            <a:chOff x="288" y="1392"/>
            <a:chExt cx="3532" cy="2496"/>
          </a:xfrm>
        </p:grpSpPr>
        <p:sp>
          <p:nvSpPr>
            <p:cNvPr id="38930" name="Oval 5"/>
            <p:cNvSpPr>
              <a:spLocks noChangeArrowheads="1"/>
            </p:cNvSpPr>
            <p:nvPr/>
          </p:nvSpPr>
          <p:spPr bwMode="auto">
            <a:xfrm>
              <a:off x="288" y="21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Oval 6"/>
            <p:cNvSpPr>
              <a:spLocks noChangeArrowheads="1"/>
            </p:cNvSpPr>
            <p:nvPr/>
          </p:nvSpPr>
          <p:spPr bwMode="auto">
            <a:xfrm>
              <a:off x="508" y="31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Oval 7"/>
            <p:cNvSpPr>
              <a:spLocks noChangeArrowheads="1"/>
            </p:cNvSpPr>
            <p:nvPr/>
          </p:nvSpPr>
          <p:spPr bwMode="auto">
            <a:xfrm>
              <a:off x="844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Oval 8"/>
            <p:cNvSpPr>
              <a:spLocks noChangeArrowheads="1"/>
            </p:cNvSpPr>
            <p:nvPr/>
          </p:nvSpPr>
          <p:spPr bwMode="auto">
            <a:xfrm>
              <a:off x="1900" y="2784"/>
              <a:ext cx="96" cy="96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4" name="Oval 9"/>
            <p:cNvSpPr>
              <a:spLocks noChangeArrowheads="1"/>
            </p:cNvSpPr>
            <p:nvPr/>
          </p:nvSpPr>
          <p:spPr bwMode="auto">
            <a:xfrm>
              <a:off x="1276" y="36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5" name="Oval 10"/>
            <p:cNvSpPr>
              <a:spLocks noChangeArrowheads="1"/>
            </p:cNvSpPr>
            <p:nvPr/>
          </p:nvSpPr>
          <p:spPr bwMode="auto">
            <a:xfrm>
              <a:off x="2380" y="2784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6" name="Oval 11"/>
            <p:cNvSpPr>
              <a:spLocks noChangeArrowheads="1"/>
            </p:cNvSpPr>
            <p:nvPr/>
          </p:nvSpPr>
          <p:spPr bwMode="auto">
            <a:xfrm>
              <a:off x="892" y="24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Oval 12"/>
            <p:cNvSpPr>
              <a:spLocks noChangeArrowheads="1"/>
            </p:cNvSpPr>
            <p:nvPr/>
          </p:nvSpPr>
          <p:spPr bwMode="auto">
            <a:xfrm>
              <a:off x="2428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Oval 13"/>
            <p:cNvSpPr>
              <a:spLocks noChangeArrowheads="1"/>
            </p:cNvSpPr>
            <p:nvPr/>
          </p:nvSpPr>
          <p:spPr bwMode="auto">
            <a:xfrm>
              <a:off x="412" y="37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9" name="Oval 14"/>
            <p:cNvSpPr>
              <a:spLocks noChangeArrowheads="1"/>
            </p:cNvSpPr>
            <p:nvPr/>
          </p:nvSpPr>
          <p:spPr bwMode="auto">
            <a:xfrm>
              <a:off x="940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0" name="Oval 15"/>
            <p:cNvSpPr>
              <a:spLocks noChangeArrowheads="1"/>
            </p:cNvSpPr>
            <p:nvPr/>
          </p:nvSpPr>
          <p:spPr bwMode="auto">
            <a:xfrm>
              <a:off x="2524" y="18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1" name="Oval 16"/>
            <p:cNvSpPr>
              <a:spLocks noChangeArrowheads="1"/>
            </p:cNvSpPr>
            <p:nvPr/>
          </p:nvSpPr>
          <p:spPr bwMode="auto">
            <a:xfrm>
              <a:off x="2956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2" name="Oval 17"/>
            <p:cNvSpPr>
              <a:spLocks noChangeArrowheads="1"/>
            </p:cNvSpPr>
            <p:nvPr/>
          </p:nvSpPr>
          <p:spPr bwMode="auto">
            <a:xfrm>
              <a:off x="1708" y="364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Oval 18"/>
            <p:cNvSpPr>
              <a:spLocks noChangeArrowheads="1"/>
            </p:cNvSpPr>
            <p:nvPr/>
          </p:nvSpPr>
          <p:spPr bwMode="auto">
            <a:xfrm>
              <a:off x="2428" y="3504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Oval 19"/>
            <p:cNvSpPr>
              <a:spLocks noChangeArrowheads="1"/>
            </p:cNvSpPr>
            <p:nvPr/>
          </p:nvSpPr>
          <p:spPr bwMode="auto">
            <a:xfrm>
              <a:off x="1324" y="283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5" name="Oval 20"/>
            <p:cNvSpPr>
              <a:spLocks noChangeArrowheads="1"/>
            </p:cNvSpPr>
            <p:nvPr/>
          </p:nvSpPr>
          <p:spPr bwMode="auto">
            <a:xfrm>
              <a:off x="1468" y="201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6" name="Oval 21"/>
            <p:cNvSpPr>
              <a:spLocks noChangeArrowheads="1"/>
            </p:cNvSpPr>
            <p:nvPr/>
          </p:nvSpPr>
          <p:spPr bwMode="auto">
            <a:xfrm>
              <a:off x="1900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Oval 22"/>
            <p:cNvSpPr>
              <a:spLocks noChangeArrowheads="1"/>
            </p:cNvSpPr>
            <p:nvPr/>
          </p:nvSpPr>
          <p:spPr bwMode="auto">
            <a:xfrm>
              <a:off x="2092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Oval 23"/>
            <p:cNvSpPr>
              <a:spLocks noChangeArrowheads="1"/>
            </p:cNvSpPr>
            <p:nvPr/>
          </p:nvSpPr>
          <p:spPr bwMode="auto">
            <a:xfrm>
              <a:off x="2092" y="13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Oval 24"/>
            <p:cNvSpPr>
              <a:spLocks noChangeArrowheads="1"/>
            </p:cNvSpPr>
            <p:nvPr/>
          </p:nvSpPr>
          <p:spPr bwMode="auto">
            <a:xfrm>
              <a:off x="1516" y="34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Oval 25"/>
            <p:cNvSpPr>
              <a:spLocks noChangeArrowheads="1"/>
            </p:cNvSpPr>
            <p:nvPr/>
          </p:nvSpPr>
          <p:spPr bwMode="auto">
            <a:xfrm>
              <a:off x="3724" y="17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1" name="Oval 26"/>
            <p:cNvSpPr>
              <a:spLocks noChangeArrowheads="1"/>
            </p:cNvSpPr>
            <p:nvPr/>
          </p:nvSpPr>
          <p:spPr bwMode="auto">
            <a:xfrm>
              <a:off x="2860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Oval 27"/>
            <p:cNvSpPr>
              <a:spLocks noChangeArrowheads="1"/>
            </p:cNvSpPr>
            <p:nvPr/>
          </p:nvSpPr>
          <p:spPr bwMode="auto">
            <a:xfrm>
              <a:off x="3196" y="18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Oval 28"/>
            <p:cNvSpPr>
              <a:spLocks noChangeArrowheads="1"/>
            </p:cNvSpPr>
            <p:nvPr/>
          </p:nvSpPr>
          <p:spPr bwMode="auto">
            <a:xfrm>
              <a:off x="3436" y="22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Oval 29"/>
            <p:cNvSpPr>
              <a:spLocks noChangeArrowheads="1"/>
            </p:cNvSpPr>
            <p:nvPr/>
          </p:nvSpPr>
          <p:spPr bwMode="auto">
            <a:xfrm>
              <a:off x="3472" y="32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5" name="Oval 30"/>
            <p:cNvSpPr>
              <a:spLocks noChangeArrowheads="1"/>
            </p:cNvSpPr>
            <p:nvPr/>
          </p:nvSpPr>
          <p:spPr bwMode="auto">
            <a:xfrm>
              <a:off x="3052" y="2592"/>
              <a:ext cx="96" cy="96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6" name="Oval 31"/>
            <p:cNvSpPr>
              <a:spLocks noChangeArrowheads="1"/>
            </p:cNvSpPr>
            <p:nvPr/>
          </p:nvSpPr>
          <p:spPr bwMode="auto">
            <a:xfrm>
              <a:off x="3340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7" name="Line 32"/>
            <p:cNvSpPr>
              <a:spLocks noChangeShapeType="1"/>
            </p:cNvSpPr>
            <p:nvPr/>
          </p:nvSpPr>
          <p:spPr bwMode="auto">
            <a:xfrm flipV="1">
              <a:off x="456" y="3260"/>
              <a:ext cx="92" cy="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58" name="Line 33"/>
            <p:cNvSpPr>
              <a:spLocks noChangeShapeType="1"/>
            </p:cNvSpPr>
            <p:nvPr/>
          </p:nvSpPr>
          <p:spPr bwMode="auto">
            <a:xfrm flipV="1">
              <a:off x="492" y="3352"/>
              <a:ext cx="468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59" name="Line 34"/>
            <p:cNvSpPr>
              <a:spLocks noChangeShapeType="1"/>
            </p:cNvSpPr>
            <p:nvPr/>
          </p:nvSpPr>
          <p:spPr bwMode="auto">
            <a:xfrm flipV="1">
              <a:off x="504" y="3476"/>
              <a:ext cx="1012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60" name="Line 35"/>
            <p:cNvSpPr>
              <a:spLocks noChangeShapeType="1"/>
            </p:cNvSpPr>
            <p:nvPr/>
          </p:nvSpPr>
          <p:spPr bwMode="auto">
            <a:xfrm flipH="1">
              <a:off x="1352" y="3496"/>
              <a:ext cx="18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61" name="Line 36"/>
            <p:cNvSpPr>
              <a:spLocks noChangeShapeType="1"/>
            </p:cNvSpPr>
            <p:nvPr/>
          </p:nvSpPr>
          <p:spPr bwMode="auto">
            <a:xfrm>
              <a:off x="1596" y="3488"/>
              <a:ext cx="13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62" name="Line 37"/>
            <p:cNvSpPr>
              <a:spLocks noChangeShapeType="1"/>
            </p:cNvSpPr>
            <p:nvPr/>
          </p:nvSpPr>
          <p:spPr bwMode="auto">
            <a:xfrm flipV="1">
              <a:off x="1796" y="3564"/>
              <a:ext cx="636" cy="11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63" name="Line 38"/>
            <p:cNvSpPr>
              <a:spLocks noChangeShapeType="1"/>
            </p:cNvSpPr>
            <p:nvPr/>
          </p:nvSpPr>
          <p:spPr bwMode="auto">
            <a:xfrm flipV="1">
              <a:off x="1764" y="2876"/>
              <a:ext cx="176" cy="7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64" name="Line 39"/>
            <p:cNvSpPr>
              <a:spLocks noChangeShapeType="1"/>
            </p:cNvSpPr>
            <p:nvPr/>
          </p:nvSpPr>
          <p:spPr bwMode="auto">
            <a:xfrm flipH="1" flipV="1">
              <a:off x="2428" y="2880"/>
              <a:ext cx="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65" name="Line 40"/>
            <p:cNvSpPr>
              <a:spLocks noChangeShapeType="1"/>
            </p:cNvSpPr>
            <p:nvPr/>
          </p:nvSpPr>
          <p:spPr bwMode="auto">
            <a:xfrm flipV="1">
              <a:off x="2524" y="3336"/>
              <a:ext cx="44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66" name="Line 41"/>
            <p:cNvSpPr>
              <a:spLocks noChangeShapeType="1"/>
            </p:cNvSpPr>
            <p:nvPr/>
          </p:nvSpPr>
          <p:spPr bwMode="auto">
            <a:xfrm flipH="1" flipV="1">
              <a:off x="944" y="2592"/>
              <a:ext cx="40" cy="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67" name="Line 42"/>
            <p:cNvSpPr>
              <a:spLocks noChangeShapeType="1"/>
            </p:cNvSpPr>
            <p:nvPr/>
          </p:nvSpPr>
          <p:spPr bwMode="auto">
            <a:xfrm flipH="1">
              <a:off x="1024" y="2920"/>
              <a:ext cx="3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68" name="Line 43"/>
            <p:cNvSpPr>
              <a:spLocks noChangeShapeType="1"/>
            </p:cNvSpPr>
            <p:nvPr/>
          </p:nvSpPr>
          <p:spPr bwMode="auto">
            <a:xfrm>
              <a:off x="1388" y="2924"/>
              <a:ext cx="164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69" name="Line 44"/>
            <p:cNvSpPr>
              <a:spLocks noChangeShapeType="1"/>
            </p:cNvSpPr>
            <p:nvPr/>
          </p:nvSpPr>
          <p:spPr bwMode="auto">
            <a:xfrm flipV="1">
              <a:off x="1416" y="2836"/>
              <a:ext cx="48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70" name="Line 45"/>
            <p:cNvSpPr>
              <a:spLocks noChangeShapeType="1"/>
            </p:cNvSpPr>
            <p:nvPr/>
          </p:nvSpPr>
          <p:spPr bwMode="auto">
            <a:xfrm flipV="1">
              <a:off x="3500" y="1816"/>
              <a:ext cx="244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71" name="Line 46"/>
            <p:cNvSpPr>
              <a:spLocks noChangeShapeType="1"/>
            </p:cNvSpPr>
            <p:nvPr/>
          </p:nvSpPr>
          <p:spPr bwMode="auto">
            <a:xfrm flipH="1">
              <a:off x="3292" y="1780"/>
              <a:ext cx="43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72" name="Line 47"/>
            <p:cNvSpPr>
              <a:spLocks noChangeShapeType="1"/>
            </p:cNvSpPr>
            <p:nvPr/>
          </p:nvSpPr>
          <p:spPr bwMode="auto">
            <a:xfrm flipH="1" flipV="1">
              <a:off x="2180" y="1456"/>
              <a:ext cx="1548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73" name="Line 48"/>
            <p:cNvSpPr>
              <a:spLocks noChangeShapeType="1"/>
            </p:cNvSpPr>
            <p:nvPr/>
          </p:nvSpPr>
          <p:spPr bwMode="auto">
            <a:xfrm flipV="1">
              <a:off x="1944" y="2392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74" name="Line 49"/>
            <p:cNvSpPr>
              <a:spLocks noChangeShapeType="1"/>
            </p:cNvSpPr>
            <p:nvPr/>
          </p:nvSpPr>
          <p:spPr bwMode="auto">
            <a:xfrm>
              <a:off x="1996" y="2356"/>
              <a:ext cx="43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75" name="Line 50"/>
            <p:cNvSpPr>
              <a:spLocks noChangeShapeType="1"/>
            </p:cNvSpPr>
            <p:nvPr/>
          </p:nvSpPr>
          <p:spPr bwMode="auto">
            <a:xfrm flipV="1">
              <a:off x="1960" y="2052"/>
              <a:ext cx="14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76" name="Line 51"/>
            <p:cNvSpPr>
              <a:spLocks noChangeShapeType="1"/>
            </p:cNvSpPr>
            <p:nvPr/>
          </p:nvSpPr>
          <p:spPr bwMode="auto">
            <a:xfrm flipV="1">
              <a:off x="2128" y="1488"/>
              <a:ext cx="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77" name="Line 52"/>
            <p:cNvSpPr>
              <a:spLocks noChangeShapeType="1"/>
            </p:cNvSpPr>
            <p:nvPr/>
          </p:nvSpPr>
          <p:spPr bwMode="auto">
            <a:xfrm>
              <a:off x="2164" y="1480"/>
              <a:ext cx="3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78" name="Line 53"/>
            <p:cNvSpPr>
              <a:spLocks noChangeShapeType="1"/>
            </p:cNvSpPr>
            <p:nvPr/>
          </p:nvSpPr>
          <p:spPr bwMode="auto">
            <a:xfrm>
              <a:off x="2156" y="1488"/>
              <a:ext cx="308" cy="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79" name="Line 54"/>
            <p:cNvSpPr>
              <a:spLocks noChangeShapeType="1"/>
            </p:cNvSpPr>
            <p:nvPr/>
          </p:nvSpPr>
          <p:spPr bwMode="auto">
            <a:xfrm flipV="1">
              <a:off x="2512" y="2056"/>
              <a:ext cx="364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80" name="Line 55"/>
            <p:cNvSpPr>
              <a:spLocks noChangeShapeType="1"/>
            </p:cNvSpPr>
            <p:nvPr/>
          </p:nvSpPr>
          <p:spPr bwMode="auto">
            <a:xfrm flipH="1" flipV="1">
              <a:off x="2188" y="2016"/>
              <a:ext cx="672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81" name="Line 56"/>
            <p:cNvSpPr>
              <a:spLocks noChangeShapeType="1"/>
            </p:cNvSpPr>
            <p:nvPr/>
          </p:nvSpPr>
          <p:spPr bwMode="auto">
            <a:xfrm>
              <a:off x="2616" y="1888"/>
              <a:ext cx="25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82" name="Line 57"/>
            <p:cNvSpPr>
              <a:spLocks noChangeShapeType="1"/>
            </p:cNvSpPr>
            <p:nvPr/>
          </p:nvSpPr>
          <p:spPr bwMode="auto">
            <a:xfrm>
              <a:off x="2612" y="1856"/>
              <a:ext cx="584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83" name="Line 58"/>
            <p:cNvSpPr>
              <a:spLocks noChangeShapeType="1"/>
            </p:cNvSpPr>
            <p:nvPr/>
          </p:nvSpPr>
          <p:spPr bwMode="auto">
            <a:xfrm flipV="1">
              <a:off x="3136" y="2288"/>
              <a:ext cx="308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84" name="Line 59"/>
            <p:cNvSpPr>
              <a:spLocks noChangeShapeType="1"/>
            </p:cNvSpPr>
            <p:nvPr/>
          </p:nvSpPr>
          <p:spPr bwMode="auto">
            <a:xfrm flipH="1">
              <a:off x="2456" y="1968"/>
              <a:ext cx="78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85" name="Line 60"/>
            <p:cNvSpPr>
              <a:spLocks noChangeShapeType="1"/>
            </p:cNvSpPr>
            <p:nvPr/>
          </p:nvSpPr>
          <p:spPr bwMode="auto">
            <a:xfrm flipH="1">
              <a:off x="3104" y="1964"/>
              <a:ext cx="144" cy="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86" name="Line 61"/>
            <p:cNvSpPr>
              <a:spLocks noChangeShapeType="1"/>
            </p:cNvSpPr>
            <p:nvPr/>
          </p:nvSpPr>
          <p:spPr bwMode="auto">
            <a:xfrm flipH="1">
              <a:off x="3012" y="2688"/>
              <a:ext cx="72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87" name="Line 62"/>
            <p:cNvSpPr>
              <a:spLocks noChangeShapeType="1"/>
            </p:cNvSpPr>
            <p:nvPr/>
          </p:nvSpPr>
          <p:spPr bwMode="auto">
            <a:xfrm>
              <a:off x="3136" y="2672"/>
              <a:ext cx="36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88" name="Line 63"/>
            <p:cNvSpPr>
              <a:spLocks noChangeShapeType="1"/>
            </p:cNvSpPr>
            <p:nvPr/>
          </p:nvSpPr>
          <p:spPr bwMode="auto">
            <a:xfrm>
              <a:off x="3148" y="2640"/>
              <a:ext cx="19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89" name="Line 64"/>
            <p:cNvSpPr>
              <a:spLocks noChangeShapeType="1"/>
            </p:cNvSpPr>
            <p:nvPr/>
          </p:nvSpPr>
          <p:spPr bwMode="auto">
            <a:xfrm>
              <a:off x="888" y="1872"/>
              <a:ext cx="48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90" name="Line 65"/>
            <p:cNvSpPr>
              <a:spLocks noChangeShapeType="1"/>
            </p:cNvSpPr>
            <p:nvPr/>
          </p:nvSpPr>
          <p:spPr bwMode="auto">
            <a:xfrm>
              <a:off x="368" y="2200"/>
              <a:ext cx="524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91" name="Line 66"/>
            <p:cNvSpPr>
              <a:spLocks noChangeShapeType="1"/>
            </p:cNvSpPr>
            <p:nvPr/>
          </p:nvSpPr>
          <p:spPr bwMode="auto">
            <a:xfrm flipH="1">
              <a:off x="976" y="2096"/>
              <a:ext cx="50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92" name="Line 67"/>
            <p:cNvSpPr>
              <a:spLocks noChangeShapeType="1"/>
            </p:cNvSpPr>
            <p:nvPr/>
          </p:nvSpPr>
          <p:spPr bwMode="auto">
            <a:xfrm flipH="1">
              <a:off x="932" y="1444"/>
              <a:ext cx="116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93" name="Line 68"/>
            <p:cNvSpPr>
              <a:spLocks noChangeShapeType="1"/>
            </p:cNvSpPr>
            <p:nvPr/>
          </p:nvSpPr>
          <p:spPr bwMode="auto">
            <a:xfrm flipH="1">
              <a:off x="368" y="1848"/>
              <a:ext cx="48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94" name="Line 69"/>
            <p:cNvSpPr>
              <a:spLocks noChangeShapeType="1"/>
            </p:cNvSpPr>
            <p:nvPr/>
          </p:nvSpPr>
          <p:spPr bwMode="auto">
            <a:xfrm flipV="1">
              <a:off x="384" y="2064"/>
              <a:ext cx="108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95" name="Line 70"/>
            <p:cNvSpPr>
              <a:spLocks noChangeShapeType="1"/>
            </p:cNvSpPr>
            <p:nvPr/>
          </p:nvSpPr>
          <p:spPr bwMode="auto">
            <a:xfrm>
              <a:off x="340" y="2216"/>
              <a:ext cx="200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96" name="Line 71"/>
            <p:cNvSpPr>
              <a:spLocks noChangeShapeType="1"/>
            </p:cNvSpPr>
            <p:nvPr/>
          </p:nvSpPr>
          <p:spPr bwMode="auto">
            <a:xfrm>
              <a:off x="1548" y="2096"/>
              <a:ext cx="36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97" name="Line 72"/>
            <p:cNvSpPr>
              <a:spLocks noChangeShapeType="1"/>
            </p:cNvSpPr>
            <p:nvPr/>
          </p:nvSpPr>
          <p:spPr bwMode="auto">
            <a:xfrm>
              <a:off x="984" y="2560"/>
              <a:ext cx="92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98" name="Line 73"/>
            <p:cNvSpPr>
              <a:spLocks noChangeShapeType="1"/>
            </p:cNvSpPr>
            <p:nvPr/>
          </p:nvSpPr>
          <p:spPr bwMode="auto">
            <a:xfrm flipV="1">
              <a:off x="1992" y="2824"/>
              <a:ext cx="388" cy="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99" name="Line 74"/>
            <p:cNvSpPr>
              <a:spLocks noChangeShapeType="1"/>
            </p:cNvSpPr>
            <p:nvPr/>
          </p:nvSpPr>
          <p:spPr bwMode="auto">
            <a:xfrm flipH="1">
              <a:off x="1788" y="2872"/>
              <a:ext cx="612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000" name="Line 75"/>
            <p:cNvSpPr>
              <a:spLocks noChangeShapeType="1"/>
            </p:cNvSpPr>
            <p:nvPr/>
          </p:nvSpPr>
          <p:spPr bwMode="auto">
            <a:xfrm flipH="1">
              <a:off x="600" y="2848"/>
              <a:ext cx="1788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001" name="Line 76"/>
            <p:cNvSpPr>
              <a:spLocks noChangeShapeType="1"/>
            </p:cNvSpPr>
            <p:nvPr/>
          </p:nvSpPr>
          <p:spPr bwMode="auto">
            <a:xfrm>
              <a:off x="2504" y="2440"/>
              <a:ext cx="468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002" name="Line 77"/>
            <p:cNvSpPr>
              <a:spLocks noChangeShapeType="1"/>
            </p:cNvSpPr>
            <p:nvPr/>
          </p:nvSpPr>
          <p:spPr bwMode="auto">
            <a:xfrm>
              <a:off x="3044" y="3288"/>
              <a:ext cx="424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918" name="Oval 7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9"/>
          <p:cNvSpPr>
            <a:spLocks noChangeShapeType="1"/>
          </p:cNvSpPr>
          <p:nvPr/>
        </p:nvSpPr>
        <p:spPr bwMode="auto">
          <a:xfrm>
            <a:off x="7315200" y="1828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0" name="Line 80"/>
          <p:cNvSpPr>
            <a:spLocks noChangeShapeType="1"/>
          </p:cNvSpPr>
          <p:nvPr/>
        </p:nvSpPr>
        <p:spPr bwMode="auto">
          <a:xfrm flipH="1">
            <a:off x="6858000" y="1981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1" name="Line 81"/>
          <p:cNvSpPr>
            <a:spLocks noChangeShapeType="1"/>
          </p:cNvSpPr>
          <p:nvPr/>
        </p:nvSpPr>
        <p:spPr bwMode="auto">
          <a:xfrm>
            <a:off x="7315200" y="1981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2" name="Oval 82"/>
          <p:cNvSpPr>
            <a:spLocks noChangeArrowheads="1"/>
          </p:cNvSpPr>
          <p:nvPr/>
        </p:nvSpPr>
        <p:spPr bwMode="auto">
          <a:xfrm>
            <a:off x="6781800" y="25908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Oval 83"/>
          <p:cNvSpPr>
            <a:spLocks noChangeArrowheads="1"/>
          </p:cNvSpPr>
          <p:nvPr/>
        </p:nvSpPr>
        <p:spPr bwMode="auto">
          <a:xfrm>
            <a:off x="7696200" y="2590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4" name="Group 84"/>
          <p:cNvGrpSpPr>
            <a:grpSpLocks/>
          </p:cNvGrpSpPr>
          <p:nvPr/>
        </p:nvGrpSpPr>
        <p:grpSpPr bwMode="auto">
          <a:xfrm>
            <a:off x="6629400" y="2743200"/>
            <a:ext cx="457200" cy="609600"/>
            <a:chOff x="4176" y="1728"/>
            <a:chExt cx="288" cy="384"/>
          </a:xfrm>
        </p:grpSpPr>
        <p:sp>
          <p:nvSpPr>
            <p:cNvPr id="38928" name="Line 85"/>
            <p:cNvSpPr>
              <a:spLocks noChangeShapeType="1"/>
            </p:cNvSpPr>
            <p:nvPr/>
          </p:nvSpPr>
          <p:spPr bwMode="auto">
            <a:xfrm flipH="1">
              <a:off x="4176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9" name="Line 86"/>
            <p:cNvSpPr>
              <a:spLocks noChangeShapeType="1"/>
            </p:cNvSpPr>
            <p:nvPr/>
          </p:nvSpPr>
          <p:spPr bwMode="auto">
            <a:xfrm>
              <a:off x="4320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925" name="Oval 87"/>
          <p:cNvSpPr>
            <a:spLocks noChangeArrowheads="1"/>
          </p:cNvSpPr>
          <p:nvPr/>
        </p:nvSpPr>
        <p:spPr bwMode="auto">
          <a:xfrm>
            <a:off x="6553200" y="3352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Oval 88"/>
          <p:cNvSpPr>
            <a:spLocks noChangeArrowheads="1"/>
          </p:cNvSpPr>
          <p:nvPr/>
        </p:nvSpPr>
        <p:spPr bwMode="auto">
          <a:xfrm>
            <a:off x="70104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Text Box 89"/>
          <p:cNvSpPr txBox="1">
            <a:spLocks noChangeArrowheads="1"/>
          </p:cNvSpPr>
          <p:nvPr/>
        </p:nvSpPr>
        <p:spPr bwMode="auto">
          <a:xfrm>
            <a:off x="6172200" y="4953000"/>
            <a:ext cx="1481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Search tree</a:t>
            </a:r>
          </a:p>
        </p:txBody>
      </p:sp>
    </p:spTree>
    <p:extLst>
      <p:ext uri="{BB962C8B-B14F-4D97-AF65-F5344CB8AC3E}">
        <p14:creationId xmlns:p14="http://schemas.microsoft.com/office/powerpoint/2010/main" val="23536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Example: 8-Puzzle</a:t>
            </a:r>
            <a:endParaRPr lang="en-US"/>
          </a:p>
        </p:txBody>
      </p:sp>
      <p:sp>
        <p:nvSpPr>
          <p:cNvPr id="12291" name="Content Placeholder 4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D498D1B-7189-4EAD-AB59-728047D2524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1585913" y="2133600"/>
            <a:ext cx="1828800" cy="1828800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1585913" y="21336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1585913" y="27432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1585913" y="33528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2195513" y="21336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2195513" y="27432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2805113" y="27432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2195513" y="33528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>
            <a:off x="2805113" y="33528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>
            <a:off x="2347913" y="3441700"/>
            <a:ext cx="355600" cy="4619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1</a:t>
            </a:r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2347913" y="22225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2</a:t>
            </a:r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>
            <a:off x="1738313" y="28321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3</a:t>
            </a:r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2347913" y="28321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4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1738313" y="34417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5</a:t>
            </a:r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2957513" y="34417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6</a:t>
            </a:r>
          </a:p>
        </p:txBody>
      </p:sp>
      <p:sp>
        <p:nvSpPr>
          <p:cNvPr id="12308" name="Text Box 21"/>
          <p:cNvSpPr txBox="1">
            <a:spLocks noChangeArrowheads="1"/>
          </p:cNvSpPr>
          <p:nvPr/>
        </p:nvSpPr>
        <p:spPr bwMode="auto">
          <a:xfrm>
            <a:off x="2957513" y="28321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7</a:t>
            </a:r>
          </a:p>
        </p:txBody>
      </p:sp>
      <p:sp>
        <p:nvSpPr>
          <p:cNvPr id="12309" name="Text Box 22"/>
          <p:cNvSpPr txBox="1">
            <a:spLocks noChangeArrowheads="1"/>
          </p:cNvSpPr>
          <p:nvPr/>
        </p:nvSpPr>
        <p:spPr bwMode="auto">
          <a:xfrm>
            <a:off x="1738313" y="22225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8</a:t>
            </a:r>
          </a:p>
        </p:txBody>
      </p:sp>
      <p:sp>
        <p:nvSpPr>
          <p:cNvPr id="12310" name="Rectangle 24"/>
          <p:cNvSpPr>
            <a:spLocks noChangeArrowheads="1"/>
          </p:cNvSpPr>
          <p:nvPr/>
        </p:nvSpPr>
        <p:spPr bwMode="auto">
          <a:xfrm>
            <a:off x="5700713" y="2133600"/>
            <a:ext cx="1828800" cy="1828800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311" name="Rectangle 25"/>
          <p:cNvSpPr>
            <a:spLocks noChangeArrowheads="1"/>
          </p:cNvSpPr>
          <p:nvPr/>
        </p:nvSpPr>
        <p:spPr bwMode="auto">
          <a:xfrm>
            <a:off x="5700713" y="21336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312" name="Rectangle 26"/>
          <p:cNvSpPr>
            <a:spLocks noChangeArrowheads="1"/>
          </p:cNvSpPr>
          <p:nvPr/>
        </p:nvSpPr>
        <p:spPr bwMode="auto">
          <a:xfrm>
            <a:off x="5700713" y="27432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313" name="Rectangle 27"/>
          <p:cNvSpPr>
            <a:spLocks noChangeArrowheads="1"/>
          </p:cNvSpPr>
          <p:nvPr/>
        </p:nvSpPr>
        <p:spPr bwMode="auto">
          <a:xfrm>
            <a:off x="5700713" y="33528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314" name="Rectangle 28"/>
          <p:cNvSpPr>
            <a:spLocks noChangeArrowheads="1"/>
          </p:cNvSpPr>
          <p:nvPr/>
        </p:nvSpPr>
        <p:spPr bwMode="auto">
          <a:xfrm>
            <a:off x="6310313" y="21336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315" name="Rectangle 29"/>
          <p:cNvSpPr>
            <a:spLocks noChangeArrowheads="1"/>
          </p:cNvSpPr>
          <p:nvPr/>
        </p:nvSpPr>
        <p:spPr bwMode="auto">
          <a:xfrm>
            <a:off x="6310313" y="27432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316" name="Rectangle 30"/>
          <p:cNvSpPr>
            <a:spLocks noChangeArrowheads="1"/>
          </p:cNvSpPr>
          <p:nvPr/>
        </p:nvSpPr>
        <p:spPr bwMode="auto">
          <a:xfrm>
            <a:off x="6919913" y="27432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317" name="Rectangle 31"/>
          <p:cNvSpPr>
            <a:spLocks noChangeArrowheads="1"/>
          </p:cNvSpPr>
          <p:nvPr/>
        </p:nvSpPr>
        <p:spPr bwMode="auto">
          <a:xfrm>
            <a:off x="6310313" y="33528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318" name="Rectangle 32"/>
          <p:cNvSpPr>
            <a:spLocks noChangeArrowheads="1"/>
          </p:cNvSpPr>
          <p:nvPr/>
        </p:nvSpPr>
        <p:spPr bwMode="auto">
          <a:xfrm>
            <a:off x="6919913" y="2133600"/>
            <a:ext cx="6096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319" name="Text Box 33"/>
          <p:cNvSpPr txBox="1">
            <a:spLocks noChangeArrowheads="1"/>
          </p:cNvSpPr>
          <p:nvPr/>
        </p:nvSpPr>
        <p:spPr bwMode="auto">
          <a:xfrm>
            <a:off x="5853113" y="2222500"/>
            <a:ext cx="355600" cy="4619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1</a:t>
            </a:r>
          </a:p>
        </p:txBody>
      </p:sp>
      <p:sp>
        <p:nvSpPr>
          <p:cNvPr id="12320" name="Text Box 34"/>
          <p:cNvSpPr txBox="1">
            <a:spLocks noChangeArrowheads="1"/>
          </p:cNvSpPr>
          <p:nvPr/>
        </p:nvSpPr>
        <p:spPr bwMode="auto">
          <a:xfrm>
            <a:off x="6462713" y="22225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2</a:t>
            </a:r>
          </a:p>
        </p:txBody>
      </p:sp>
      <p:sp>
        <p:nvSpPr>
          <p:cNvPr id="12321" name="Text Box 35"/>
          <p:cNvSpPr txBox="1">
            <a:spLocks noChangeArrowheads="1"/>
          </p:cNvSpPr>
          <p:nvPr/>
        </p:nvSpPr>
        <p:spPr bwMode="auto">
          <a:xfrm>
            <a:off x="7072313" y="22225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3</a:t>
            </a:r>
          </a:p>
        </p:txBody>
      </p:sp>
      <p:sp>
        <p:nvSpPr>
          <p:cNvPr id="12322" name="Text Box 36"/>
          <p:cNvSpPr txBox="1">
            <a:spLocks noChangeArrowheads="1"/>
          </p:cNvSpPr>
          <p:nvPr/>
        </p:nvSpPr>
        <p:spPr bwMode="auto">
          <a:xfrm>
            <a:off x="5853113" y="28321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4</a:t>
            </a:r>
          </a:p>
        </p:txBody>
      </p:sp>
      <p:sp>
        <p:nvSpPr>
          <p:cNvPr id="12323" name="Text Box 37"/>
          <p:cNvSpPr txBox="1">
            <a:spLocks noChangeArrowheads="1"/>
          </p:cNvSpPr>
          <p:nvPr/>
        </p:nvSpPr>
        <p:spPr bwMode="auto">
          <a:xfrm>
            <a:off x="6462713" y="28321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5</a:t>
            </a:r>
          </a:p>
        </p:txBody>
      </p:sp>
      <p:sp>
        <p:nvSpPr>
          <p:cNvPr id="12324" name="Text Box 38"/>
          <p:cNvSpPr txBox="1">
            <a:spLocks noChangeArrowheads="1"/>
          </p:cNvSpPr>
          <p:nvPr/>
        </p:nvSpPr>
        <p:spPr bwMode="auto">
          <a:xfrm>
            <a:off x="7072313" y="28321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6</a:t>
            </a:r>
          </a:p>
        </p:txBody>
      </p:sp>
      <p:sp>
        <p:nvSpPr>
          <p:cNvPr id="12325" name="Text Box 39"/>
          <p:cNvSpPr txBox="1">
            <a:spLocks noChangeArrowheads="1"/>
          </p:cNvSpPr>
          <p:nvPr/>
        </p:nvSpPr>
        <p:spPr bwMode="auto">
          <a:xfrm>
            <a:off x="5853113" y="34417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7</a:t>
            </a:r>
          </a:p>
        </p:txBody>
      </p:sp>
      <p:sp>
        <p:nvSpPr>
          <p:cNvPr id="12326" name="Text Box 40"/>
          <p:cNvSpPr txBox="1">
            <a:spLocks noChangeArrowheads="1"/>
          </p:cNvSpPr>
          <p:nvPr/>
        </p:nvSpPr>
        <p:spPr bwMode="auto">
          <a:xfrm>
            <a:off x="6462713" y="3441700"/>
            <a:ext cx="369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8</a:t>
            </a:r>
          </a:p>
        </p:txBody>
      </p:sp>
      <p:sp>
        <p:nvSpPr>
          <p:cNvPr id="12327" name="Text Box 41"/>
          <p:cNvSpPr txBox="1">
            <a:spLocks noChangeArrowheads="1"/>
          </p:cNvSpPr>
          <p:nvPr/>
        </p:nvSpPr>
        <p:spPr bwMode="auto">
          <a:xfrm>
            <a:off x="1524000" y="4191000"/>
            <a:ext cx="191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Initial state</a:t>
            </a:r>
          </a:p>
        </p:txBody>
      </p:sp>
      <p:sp>
        <p:nvSpPr>
          <p:cNvPr id="12328" name="Text Box 42"/>
          <p:cNvSpPr txBox="1">
            <a:spLocks noChangeArrowheads="1"/>
          </p:cNvSpPr>
          <p:nvPr/>
        </p:nvSpPr>
        <p:spPr bwMode="auto">
          <a:xfrm>
            <a:off x="5776913" y="4191000"/>
            <a:ext cx="163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Goal state</a:t>
            </a:r>
          </a:p>
        </p:txBody>
      </p:sp>
      <p:sp>
        <p:nvSpPr>
          <p:cNvPr id="12329" name="Text Box 43"/>
          <p:cNvSpPr txBox="1">
            <a:spLocks noChangeArrowheads="1"/>
          </p:cNvSpPr>
          <p:nvPr/>
        </p:nvSpPr>
        <p:spPr bwMode="auto">
          <a:xfrm>
            <a:off x="457200" y="5334000"/>
            <a:ext cx="8480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hlink"/>
                </a:solidFill>
                <a:latin typeface="+mj-lt"/>
              </a:rPr>
              <a:t>State</a:t>
            </a:r>
            <a:r>
              <a:rPr lang="en-US">
                <a:latin typeface="+mj-lt"/>
              </a:rPr>
              <a:t>: Any arrangement of 8 numbered tiles and an empty tile on a 3x3 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the State Space</a:t>
            </a:r>
            <a:endParaRPr lang="en-US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4F3078-BB46-46A3-8C3F-54559232057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6172200" y="1524000"/>
            <a:ext cx="2362200" cy="3810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304800" y="1828800"/>
            <a:ext cx="5607050" cy="3962400"/>
            <a:chOff x="288" y="1392"/>
            <a:chExt cx="3532" cy="2496"/>
          </a:xfrm>
        </p:grpSpPr>
        <p:sp>
          <p:nvSpPr>
            <p:cNvPr id="39964" name="Oval 5"/>
            <p:cNvSpPr>
              <a:spLocks noChangeArrowheads="1"/>
            </p:cNvSpPr>
            <p:nvPr/>
          </p:nvSpPr>
          <p:spPr bwMode="auto">
            <a:xfrm>
              <a:off x="288" y="21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Oval 6"/>
            <p:cNvSpPr>
              <a:spLocks noChangeArrowheads="1"/>
            </p:cNvSpPr>
            <p:nvPr/>
          </p:nvSpPr>
          <p:spPr bwMode="auto">
            <a:xfrm>
              <a:off x="508" y="3168"/>
              <a:ext cx="96" cy="9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Oval 7"/>
            <p:cNvSpPr>
              <a:spLocks noChangeArrowheads="1"/>
            </p:cNvSpPr>
            <p:nvPr/>
          </p:nvSpPr>
          <p:spPr bwMode="auto">
            <a:xfrm>
              <a:off x="844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Oval 8"/>
            <p:cNvSpPr>
              <a:spLocks noChangeArrowheads="1"/>
            </p:cNvSpPr>
            <p:nvPr/>
          </p:nvSpPr>
          <p:spPr bwMode="auto">
            <a:xfrm>
              <a:off x="1900" y="2784"/>
              <a:ext cx="96" cy="96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Oval 9"/>
            <p:cNvSpPr>
              <a:spLocks noChangeArrowheads="1"/>
            </p:cNvSpPr>
            <p:nvPr/>
          </p:nvSpPr>
          <p:spPr bwMode="auto">
            <a:xfrm>
              <a:off x="1276" y="36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Oval 10"/>
            <p:cNvSpPr>
              <a:spLocks noChangeArrowheads="1"/>
            </p:cNvSpPr>
            <p:nvPr/>
          </p:nvSpPr>
          <p:spPr bwMode="auto">
            <a:xfrm>
              <a:off x="2380" y="2784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Oval 11"/>
            <p:cNvSpPr>
              <a:spLocks noChangeArrowheads="1"/>
            </p:cNvSpPr>
            <p:nvPr/>
          </p:nvSpPr>
          <p:spPr bwMode="auto">
            <a:xfrm>
              <a:off x="892" y="24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Oval 12"/>
            <p:cNvSpPr>
              <a:spLocks noChangeArrowheads="1"/>
            </p:cNvSpPr>
            <p:nvPr/>
          </p:nvSpPr>
          <p:spPr bwMode="auto">
            <a:xfrm>
              <a:off x="2428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Oval 13"/>
            <p:cNvSpPr>
              <a:spLocks noChangeArrowheads="1"/>
            </p:cNvSpPr>
            <p:nvPr/>
          </p:nvSpPr>
          <p:spPr bwMode="auto">
            <a:xfrm>
              <a:off x="412" y="37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Oval 14"/>
            <p:cNvSpPr>
              <a:spLocks noChangeArrowheads="1"/>
            </p:cNvSpPr>
            <p:nvPr/>
          </p:nvSpPr>
          <p:spPr bwMode="auto">
            <a:xfrm>
              <a:off x="940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Oval 15"/>
            <p:cNvSpPr>
              <a:spLocks noChangeArrowheads="1"/>
            </p:cNvSpPr>
            <p:nvPr/>
          </p:nvSpPr>
          <p:spPr bwMode="auto">
            <a:xfrm>
              <a:off x="2524" y="18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Oval 16"/>
            <p:cNvSpPr>
              <a:spLocks noChangeArrowheads="1"/>
            </p:cNvSpPr>
            <p:nvPr/>
          </p:nvSpPr>
          <p:spPr bwMode="auto">
            <a:xfrm>
              <a:off x="2956" y="3264"/>
              <a:ext cx="96" cy="96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Oval 17"/>
            <p:cNvSpPr>
              <a:spLocks noChangeArrowheads="1"/>
            </p:cNvSpPr>
            <p:nvPr/>
          </p:nvSpPr>
          <p:spPr bwMode="auto">
            <a:xfrm>
              <a:off x="1708" y="364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Oval 18"/>
            <p:cNvSpPr>
              <a:spLocks noChangeArrowheads="1"/>
            </p:cNvSpPr>
            <p:nvPr/>
          </p:nvSpPr>
          <p:spPr bwMode="auto">
            <a:xfrm>
              <a:off x="2428" y="3504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Oval 19"/>
            <p:cNvSpPr>
              <a:spLocks noChangeArrowheads="1"/>
            </p:cNvSpPr>
            <p:nvPr/>
          </p:nvSpPr>
          <p:spPr bwMode="auto">
            <a:xfrm>
              <a:off x="1324" y="283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Oval 20"/>
            <p:cNvSpPr>
              <a:spLocks noChangeArrowheads="1"/>
            </p:cNvSpPr>
            <p:nvPr/>
          </p:nvSpPr>
          <p:spPr bwMode="auto">
            <a:xfrm>
              <a:off x="1468" y="201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Oval 21"/>
            <p:cNvSpPr>
              <a:spLocks noChangeArrowheads="1"/>
            </p:cNvSpPr>
            <p:nvPr/>
          </p:nvSpPr>
          <p:spPr bwMode="auto">
            <a:xfrm>
              <a:off x="1900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Oval 22"/>
            <p:cNvSpPr>
              <a:spLocks noChangeArrowheads="1"/>
            </p:cNvSpPr>
            <p:nvPr/>
          </p:nvSpPr>
          <p:spPr bwMode="auto">
            <a:xfrm>
              <a:off x="2092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Oval 23"/>
            <p:cNvSpPr>
              <a:spLocks noChangeArrowheads="1"/>
            </p:cNvSpPr>
            <p:nvPr/>
          </p:nvSpPr>
          <p:spPr bwMode="auto">
            <a:xfrm>
              <a:off x="2092" y="13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3" name="Oval 24"/>
            <p:cNvSpPr>
              <a:spLocks noChangeArrowheads="1"/>
            </p:cNvSpPr>
            <p:nvPr/>
          </p:nvSpPr>
          <p:spPr bwMode="auto">
            <a:xfrm>
              <a:off x="1516" y="34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4" name="Oval 25"/>
            <p:cNvSpPr>
              <a:spLocks noChangeArrowheads="1"/>
            </p:cNvSpPr>
            <p:nvPr/>
          </p:nvSpPr>
          <p:spPr bwMode="auto">
            <a:xfrm>
              <a:off x="3724" y="17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5" name="Oval 26"/>
            <p:cNvSpPr>
              <a:spLocks noChangeArrowheads="1"/>
            </p:cNvSpPr>
            <p:nvPr/>
          </p:nvSpPr>
          <p:spPr bwMode="auto">
            <a:xfrm>
              <a:off x="2860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Oval 27"/>
            <p:cNvSpPr>
              <a:spLocks noChangeArrowheads="1"/>
            </p:cNvSpPr>
            <p:nvPr/>
          </p:nvSpPr>
          <p:spPr bwMode="auto">
            <a:xfrm>
              <a:off x="3196" y="18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7" name="Oval 28"/>
            <p:cNvSpPr>
              <a:spLocks noChangeArrowheads="1"/>
            </p:cNvSpPr>
            <p:nvPr/>
          </p:nvSpPr>
          <p:spPr bwMode="auto">
            <a:xfrm>
              <a:off x="3436" y="22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8" name="Oval 29"/>
            <p:cNvSpPr>
              <a:spLocks noChangeArrowheads="1"/>
            </p:cNvSpPr>
            <p:nvPr/>
          </p:nvSpPr>
          <p:spPr bwMode="auto">
            <a:xfrm>
              <a:off x="3472" y="32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9" name="Oval 30"/>
            <p:cNvSpPr>
              <a:spLocks noChangeArrowheads="1"/>
            </p:cNvSpPr>
            <p:nvPr/>
          </p:nvSpPr>
          <p:spPr bwMode="auto">
            <a:xfrm>
              <a:off x="3052" y="2592"/>
              <a:ext cx="96" cy="96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0" name="Oval 31"/>
            <p:cNvSpPr>
              <a:spLocks noChangeArrowheads="1"/>
            </p:cNvSpPr>
            <p:nvPr/>
          </p:nvSpPr>
          <p:spPr bwMode="auto">
            <a:xfrm>
              <a:off x="3340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1" name="Line 32"/>
            <p:cNvSpPr>
              <a:spLocks noChangeShapeType="1"/>
            </p:cNvSpPr>
            <p:nvPr/>
          </p:nvSpPr>
          <p:spPr bwMode="auto">
            <a:xfrm flipV="1">
              <a:off x="456" y="3260"/>
              <a:ext cx="92" cy="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92" name="Line 33"/>
            <p:cNvSpPr>
              <a:spLocks noChangeShapeType="1"/>
            </p:cNvSpPr>
            <p:nvPr/>
          </p:nvSpPr>
          <p:spPr bwMode="auto">
            <a:xfrm flipV="1">
              <a:off x="492" y="3352"/>
              <a:ext cx="468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93" name="Line 34"/>
            <p:cNvSpPr>
              <a:spLocks noChangeShapeType="1"/>
            </p:cNvSpPr>
            <p:nvPr/>
          </p:nvSpPr>
          <p:spPr bwMode="auto">
            <a:xfrm flipV="1">
              <a:off x="504" y="3476"/>
              <a:ext cx="1012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94" name="Line 35"/>
            <p:cNvSpPr>
              <a:spLocks noChangeShapeType="1"/>
            </p:cNvSpPr>
            <p:nvPr/>
          </p:nvSpPr>
          <p:spPr bwMode="auto">
            <a:xfrm flipH="1">
              <a:off x="1352" y="3496"/>
              <a:ext cx="18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95" name="Line 36"/>
            <p:cNvSpPr>
              <a:spLocks noChangeShapeType="1"/>
            </p:cNvSpPr>
            <p:nvPr/>
          </p:nvSpPr>
          <p:spPr bwMode="auto">
            <a:xfrm>
              <a:off x="1596" y="3488"/>
              <a:ext cx="13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96" name="Line 37"/>
            <p:cNvSpPr>
              <a:spLocks noChangeShapeType="1"/>
            </p:cNvSpPr>
            <p:nvPr/>
          </p:nvSpPr>
          <p:spPr bwMode="auto">
            <a:xfrm flipV="1">
              <a:off x="1796" y="3564"/>
              <a:ext cx="636" cy="11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97" name="Line 38"/>
            <p:cNvSpPr>
              <a:spLocks noChangeShapeType="1"/>
            </p:cNvSpPr>
            <p:nvPr/>
          </p:nvSpPr>
          <p:spPr bwMode="auto">
            <a:xfrm flipV="1">
              <a:off x="1764" y="2876"/>
              <a:ext cx="176" cy="7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98" name="Line 39"/>
            <p:cNvSpPr>
              <a:spLocks noChangeShapeType="1"/>
            </p:cNvSpPr>
            <p:nvPr/>
          </p:nvSpPr>
          <p:spPr bwMode="auto">
            <a:xfrm flipH="1" flipV="1">
              <a:off x="2428" y="2880"/>
              <a:ext cx="48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99" name="Line 40"/>
            <p:cNvSpPr>
              <a:spLocks noChangeShapeType="1"/>
            </p:cNvSpPr>
            <p:nvPr/>
          </p:nvSpPr>
          <p:spPr bwMode="auto">
            <a:xfrm flipV="1">
              <a:off x="2524" y="3336"/>
              <a:ext cx="440" cy="2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00" name="Line 41"/>
            <p:cNvSpPr>
              <a:spLocks noChangeShapeType="1"/>
            </p:cNvSpPr>
            <p:nvPr/>
          </p:nvSpPr>
          <p:spPr bwMode="auto">
            <a:xfrm flipH="1" flipV="1">
              <a:off x="944" y="2592"/>
              <a:ext cx="40" cy="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01" name="Line 42"/>
            <p:cNvSpPr>
              <a:spLocks noChangeShapeType="1"/>
            </p:cNvSpPr>
            <p:nvPr/>
          </p:nvSpPr>
          <p:spPr bwMode="auto">
            <a:xfrm flipH="1">
              <a:off x="1024" y="2920"/>
              <a:ext cx="3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02" name="Line 43"/>
            <p:cNvSpPr>
              <a:spLocks noChangeShapeType="1"/>
            </p:cNvSpPr>
            <p:nvPr/>
          </p:nvSpPr>
          <p:spPr bwMode="auto">
            <a:xfrm>
              <a:off x="1388" y="2924"/>
              <a:ext cx="164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03" name="Line 44"/>
            <p:cNvSpPr>
              <a:spLocks noChangeShapeType="1"/>
            </p:cNvSpPr>
            <p:nvPr/>
          </p:nvSpPr>
          <p:spPr bwMode="auto">
            <a:xfrm flipV="1">
              <a:off x="1416" y="2836"/>
              <a:ext cx="48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04" name="Line 45"/>
            <p:cNvSpPr>
              <a:spLocks noChangeShapeType="1"/>
            </p:cNvSpPr>
            <p:nvPr/>
          </p:nvSpPr>
          <p:spPr bwMode="auto">
            <a:xfrm flipV="1">
              <a:off x="3500" y="1816"/>
              <a:ext cx="244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05" name="Line 46"/>
            <p:cNvSpPr>
              <a:spLocks noChangeShapeType="1"/>
            </p:cNvSpPr>
            <p:nvPr/>
          </p:nvSpPr>
          <p:spPr bwMode="auto">
            <a:xfrm flipH="1">
              <a:off x="3292" y="1780"/>
              <a:ext cx="43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06" name="Line 47"/>
            <p:cNvSpPr>
              <a:spLocks noChangeShapeType="1"/>
            </p:cNvSpPr>
            <p:nvPr/>
          </p:nvSpPr>
          <p:spPr bwMode="auto">
            <a:xfrm flipH="1" flipV="1">
              <a:off x="2180" y="1456"/>
              <a:ext cx="1548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07" name="Line 48"/>
            <p:cNvSpPr>
              <a:spLocks noChangeShapeType="1"/>
            </p:cNvSpPr>
            <p:nvPr/>
          </p:nvSpPr>
          <p:spPr bwMode="auto">
            <a:xfrm flipV="1">
              <a:off x="1944" y="2392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08" name="Line 49"/>
            <p:cNvSpPr>
              <a:spLocks noChangeShapeType="1"/>
            </p:cNvSpPr>
            <p:nvPr/>
          </p:nvSpPr>
          <p:spPr bwMode="auto">
            <a:xfrm>
              <a:off x="1996" y="2356"/>
              <a:ext cx="43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09" name="Line 50"/>
            <p:cNvSpPr>
              <a:spLocks noChangeShapeType="1"/>
            </p:cNvSpPr>
            <p:nvPr/>
          </p:nvSpPr>
          <p:spPr bwMode="auto">
            <a:xfrm flipV="1">
              <a:off x="1960" y="2052"/>
              <a:ext cx="14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0" name="Line 51"/>
            <p:cNvSpPr>
              <a:spLocks noChangeShapeType="1"/>
            </p:cNvSpPr>
            <p:nvPr/>
          </p:nvSpPr>
          <p:spPr bwMode="auto">
            <a:xfrm flipV="1">
              <a:off x="2128" y="1488"/>
              <a:ext cx="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1" name="Line 52"/>
            <p:cNvSpPr>
              <a:spLocks noChangeShapeType="1"/>
            </p:cNvSpPr>
            <p:nvPr/>
          </p:nvSpPr>
          <p:spPr bwMode="auto">
            <a:xfrm>
              <a:off x="2164" y="1480"/>
              <a:ext cx="3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2" name="Line 53"/>
            <p:cNvSpPr>
              <a:spLocks noChangeShapeType="1"/>
            </p:cNvSpPr>
            <p:nvPr/>
          </p:nvSpPr>
          <p:spPr bwMode="auto">
            <a:xfrm>
              <a:off x="2156" y="1488"/>
              <a:ext cx="308" cy="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3" name="Line 54"/>
            <p:cNvSpPr>
              <a:spLocks noChangeShapeType="1"/>
            </p:cNvSpPr>
            <p:nvPr/>
          </p:nvSpPr>
          <p:spPr bwMode="auto">
            <a:xfrm flipV="1">
              <a:off x="2512" y="2056"/>
              <a:ext cx="364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4" name="Line 55"/>
            <p:cNvSpPr>
              <a:spLocks noChangeShapeType="1"/>
            </p:cNvSpPr>
            <p:nvPr/>
          </p:nvSpPr>
          <p:spPr bwMode="auto">
            <a:xfrm flipH="1" flipV="1">
              <a:off x="2188" y="2016"/>
              <a:ext cx="672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5" name="Line 56"/>
            <p:cNvSpPr>
              <a:spLocks noChangeShapeType="1"/>
            </p:cNvSpPr>
            <p:nvPr/>
          </p:nvSpPr>
          <p:spPr bwMode="auto">
            <a:xfrm>
              <a:off x="2616" y="1888"/>
              <a:ext cx="25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6" name="Line 57"/>
            <p:cNvSpPr>
              <a:spLocks noChangeShapeType="1"/>
            </p:cNvSpPr>
            <p:nvPr/>
          </p:nvSpPr>
          <p:spPr bwMode="auto">
            <a:xfrm>
              <a:off x="2612" y="1856"/>
              <a:ext cx="584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7" name="Line 58"/>
            <p:cNvSpPr>
              <a:spLocks noChangeShapeType="1"/>
            </p:cNvSpPr>
            <p:nvPr/>
          </p:nvSpPr>
          <p:spPr bwMode="auto">
            <a:xfrm flipV="1">
              <a:off x="3136" y="2288"/>
              <a:ext cx="308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8" name="Line 59"/>
            <p:cNvSpPr>
              <a:spLocks noChangeShapeType="1"/>
            </p:cNvSpPr>
            <p:nvPr/>
          </p:nvSpPr>
          <p:spPr bwMode="auto">
            <a:xfrm flipH="1">
              <a:off x="2456" y="1968"/>
              <a:ext cx="78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9" name="Line 60"/>
            <p:cNvSpPr>
              <a:spLocks noChangeShapeType="1"/>
            </p:cNvSpPr>
            <p:nvPr/>
          </p:nvSpPr>
          <p:spPr bwMode="auto">
            <a:xfrm flipH="1">
              <a:off x="3104" y="1964"/>
              <a:ext cx="144" cy="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20" name="Line 61"/>
            <p:cNvSpPr>
              <a:spLocks noChangeShapeType="1"/>
            </p:cNvSpPr>
            <p:nvPr/>
          </p:nvSpPr>
          <p:spPr bwMode="auto">
            <a:xfrm flipH="1">
              <a:off x="3012" y="2688"/>
              <a:ext cx="72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21" name="Line 62"/>
            <p:cNvSpPr>
              <a:spLocks noChangeShapeType="1"/>
            </p:cNvSpPr>
            <p:nvPr/>
          </p:nvSpPr>
          <p:spPr bwMode="auto">
            <a:xfrm>
              <a:off x="3136" y="2672"/>
              <a:ext cx="36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22" name="Line 63"/>
            <p:cNvSpPr>
              <a:spLocks noChangeShapeType="1"/>
            </p:cNvSpPr>
            <p:nvPr/>
          </p:nvSpPr>
          <p:spPr bwMode="auto">
            <a:xfrm>
              <a:off x="3148" y="2640"/>
              <a:ext cx="19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23" name="Line 64"/>
            <p:cNvSpPr>
              <a:spLocks noChangeShapeType="1"/>
            </p:cNvSpPr>
            <p:nvPr/>
          </p:nvSpPr>
          <p:spPr bwMode="auto">
            <a:xfrm>
              <a:off x="888" y="1872"/>
              <a:ext cx="48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24" name="Line 65"/>
            <p:cNvSpPr>
              <a:spLocks noChangeShapeType="1"/>
            </p:cNvSpPr>
            <p:nvPr/>
          </p:nvSpPr>
          <p:spPr bwMode="auto">
            <a:xfrm>
              <a:off x="368" y="2200"/>
              <a:ext cx="524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25" name="Line 66"/>
            <p:cNvSpPr>
              <a:spLocks noChangeShapeType="1"/>
            </p:cNvSpPr>
            <p:nvPr/>
          </p:nvSpPr>
          <p:spPr bwMode="auto">
            <a:xfrm flipH="1">
              <a:off x="976" y="2096"/>
              <a:ext cx="50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26" name="Line 67"/>
            <p:cNvSpPr>
              <a:spLocks noChangeShapeType="1"/>
            </p:cNvSpPr>
            <p:nvPr/>
          </p:nvSpPr>
          <p:spPr bwMode="auto">
            <a:xfrm flipH="1">
              <a:off x="932" y="1444"/>
              <a:ext cx="116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27" name="Line 68"/>
            <p:cNvSpPr>
              <a:spLocks noChangeShapeType="1"/>
            </p:cNvSpPr>
            <p:nvPr/>
          </p:nvSpPr>
          <p:spPr bwMode="auto">
            <a:xfrm flipH="1">
              <a:off x="368" y="1848"/>
              <a:ext cx="48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28" name="Line 69"/>
            <p:cNvSpPr>
              <a:spLocks noChangeShapeType="1"/>
            </p:cNvSpPr>
            <p:nvPr/>
          </p:nvSpPr>
          <p:spPr bwMode="auto">
            <a:xfrm flipV="1">
              <a:off x="384" y="2064"/>
              <a:ext cx="108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29" name="Line 70"/>
            <p:cNvSpPr>
              <a:spLocks noChangeShapeType="1"/>
            </p:cNvSpPr>
            <p:nvPr/>
          </p:nvSpPr>
          <p:spPr bwMode="auto">
            <a:xfrm>
              <a:off x="340" y="2216"/>
              <a:ext cx="200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30" name="Line 71"/>
            <p:cNvSpPr>
              <a:spLocks noChangeShapeType="1"/>
            </p:cNvSpPr>
            <p:nvPr/>
          </p:nvSpPr>
          <p:spPr bwMode="auto">
            <a:xfrm>
              <a:off x="1548" y="2096"/>
              <a:ext cx="36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31" name="Line 72"/>
            <p:cNvSpPr>
              <a:spLocks noChangeShapeType="1"/>
            </p:cNvSpPr>
            <p:nvPr/>
          </p:nvSpPr>
          <p:spPr bwMode="auto">
            <a:xfrm>
              <a:off x="984" y="2560"/>
              <a:ext cx="92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32" name="Line 73"/>
            <p:cNvSpPr>
              <a:spLocks noChangeShapeType="1"/>
            </p:cNvSpPr>
            <p:nvPr/>
          </p:nvSpPr>
          <p:spPr bwMode="auto">
            <a:xfrm flipV="1">
              <a:off x="1992" y="2824"/>
              <a:ext cx="388" cy="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33" name="Line 74"/>
            <p:cNvSpPr>
              <a:spLocks noChangeShapeType="1"/>
            </p:cNvSpPr>
            <p:nvPr/>
          </p:nvSpPr>
          <p:spPr bwMode="auto">
            <a:xfrm flipH="1">
              <a:off x="1788" y="2872"/>
              <a:ext cx="612" cy="7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34" name="Line 75"/>
            <p:cNvSpPr>
              <a:spLocks noChangeShapeType="1"/>
            </p:cNvSpPr>
            <p:nvPr/>
          </p:nvSpPr>
          <p:spPr bwMode="auto">
            <a:xfrm flipH="1">
              <a:off x="600" y="2848"/>
              <a:ext cx="1788" cy="3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35" name="Line 76"/>
            <p:cNvSpPr>
              <a:spLocks noChangeShapeType="1"/>
            </p:cNvSpPr>
            <p:nvPr/>
          </p:nvSpPr>
          <p:spPr bwMode="auto">
            <a:xfrm>
              <a:off x="2504" y="2440"/>
              <a:ext cx="468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36" name="Line 77"/>
            <p:cNvSpPr>
              <a:spLocks noChangeShapeType="1"/>
            </p:cNvSpPr>
            <p:nvPr/>
          </p:nvSpPr>
          <p:spPr bwMode="auto">
            <a:xfrm>
              <a:off x="3044" y="3288"/>
              <a:ext cx="424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42" name="Oval 7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79"/>
          <p:cNvSpPr>
            <a:spLocks noChangeShapeType="1"/>
          </p:cNvSpPr>
          <p:nvPr/>
        </p:nvSpPr>
        <p:spPr bwMode="auto">
          <a:xfrm>
            <a:off x="7315200" y="1828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4" name="Line 80"/>
          <p:cNvSpPr>
            <a:spLocks noChangeShapeType="1"/>
          </p:cNvSpPr>
          <p:nvPr/>
        </p:nvSpPr>
        <p:spPr bwMode="auto">
          <a:xfrm flipH="1">
            <a:off x="6858000" y="1981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5" name="Line 81"/>
          <p:cNvSpPr>
            <a:spLocks noChangeShapeType="1"/>
          </p:cNvSpPr>
          <p:nvPr/>
        </p:nvSpPr>
        <p:spPr bwMode="auto">
          <a:xfrm>
            <a:off x="7315200" y="1981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6" name="Oval 82"/>
          <p:cNvSpPr>
            <a:spLocks noChangeArrowheads="1"/>
          </p:cNvSpPr>
          <p:nvPr/>
        </p:nvSpPr>
        <p:spPr bwMode="auto">
          <a:xfrm>
            <a:off x="6781800" y="25908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Oval 83"/>
          <p:cNvSpPr>
            <a:spLocks noChangeArrowheads="1"/>
          </p:cNvSpPr>
          <p:nvPr/>
        </p:nvSpPr>
        <p:spPr bwMode="auto">
          <a:xfrm>
            <a:off x="7696200" y="2590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48" name="Group 84"/>
          <p:cNvGrpSpPr>
            <a:grpSpLocks/>
          </p:cNvGrpSpPr>
          <p:nvPr/>
        </p:nvGrpSpPr>
        <p:grpSpPr bwMode="auto">
          <a:xfrm>
            <a:off x="6629400" y="2743200"/>
            <a:ext cx="457200" cy="609600"/>
            <a:chOff x="4176" y="1728"/>
            <a:chExt cx="288" cy="384"/>
          </a:xfrm>
        </p:grpSpPr>
        <p:sp>
          <p:nvSpPr>
            <p:cNvPr id="39962" name="Line 85"/>
            <p:cNvSpPr>
              <a:spLocks noChangeShapeType="1"/>
            </p:cNvSpPr>
            <p:nvPr/>
          </p:nvSpPr>
          <p:spPr bwMode="auto">
            <a:xfrm flipH="1">
              <a:off x="4176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3" name="Line 86"/>
            <p:cNvSpPr>
              <a:spLocks noChangeShapeType="1"/>
            </p:cNvSpPr>
            <p:nvPr/>
          </p:nvSpPr>
          <p:spPr bwMode="auto">
            <a:xfrm>
              <a:off x="4320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49" name="Line 87"/>
          <p:cNvSpPr>
            <a:spLocks noChangeShapeType="1"/>
          </p:cNvSpPr>
          <p:nvPr/>
        </p:nvSpPr>
        <p:spPr bwMode="auto">
          <a:xfrm flipH="1">
            <a:off x="7543800" y="2743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0" name="Line 88"/>
          <p:cNvSpPr>
            <a:spLocks noChangeShapeType="1"/>
          </p:cNvSpPr>
          <p:nvPr/>
        </p:nvSpPr>
        <p:spPr bwMode="auto">
          <a:xfrm>
            <a:off x="7772400" y="2743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1" name="Oval 89"/>
          <p:cNvSpPr>
            <a:spLocks noChangeArrowheads="1"/>
          </p:cNvSpPr>
          <p:nvPr/>
        </p:nvSpPr>
        <p:spPr bwMode="auto">
          <a:xfrm>
            <a:off x="6553200" y="3352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Oval 90"/>
          <p:cNvSpPr>
            <a:spLocks noChangeArrowheads="1"/>
          </p:cNvSpPr>
          <p:nvPr/>
        </p:nvSpPr>
        <p:spPr bwMode="auto">
          <a:xfrm>
            <a:off x="70104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Oval 91"/>
          <p:cNvSpPr>
            <a:spLocks noChangeArrowheads="1"/>
          </p:cNvSpPr>
          <p:nvPr/>
        </p:nvSpPr>
        <p:spPr bwMode="auto">
          <a:xfrm>
            <a:off x="8001000" y="3352800"/>
            <a:ext cx="152400" cy="152400"/>
          </a:xfrm>
          <a:prstGeom prst="ellipse">
            <a:avLst/>
          </a:prstGeom>
          <a:solidFill>
            <a:srgbClr val="FF33CC"/>
          </a:solidFill>
          <a:ln w="9525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Oval 92"/>
          <p:cNvSpPr>
            <a:spLocks noChangeArrowheads="1"/>
          </p:cNvSpPr>
          <p:nvPr/>
        </p:nvSpPr>
        <p:spPr bwMode="auto">
          <a:xfrm>
            <a:off x="74676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6781800" y="3505200"/>
            <a:ext cx="609600" cy="762000"/>
            <a:chOff x="4272" y="2208"/>
            <a:chExt cx="384" cy="480"/>
          </a:xfrm>
        </p:grpSpPr>
        <p:grpSp>
          <p:nvGrpSpPr>
            <p:cNvPr id="39957" name="Group 94"/>
            <p:cNvGrpSpPr>
              <a:grpSpLocks/>
            </p:cNvGrpSpPr>
            <p:nvPr/>
          </p:nvGrpSpPr>
          <p:grpSpPr bwMode="auto">
            <a:xfrm>
              <a:off x="4320" y="2208"/>
              <a:ext cx="288" cy="384"/>
              <a:chOff x="4176" y="1728"/>
              <a:chExt cx="288" cy="384"/>
            </a:xfrm>
          </p:grpSpPr>
          <p:sp>
            <p:nvSpPr>
              <p:cNvPr id="39960" name="Line 95"/>
              <p:cNvSpPr>
                <a:spLocks noChangeShapeType="1"/>
              </p:cNvSpPr>
              <p:nvPr/>
            </p:nvSpPr>
            <p:spPr bwMode="auto">
              <a:xfrm flipH="1">
                <a:off x="4176" y="1728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61" name="Line 96"/>
              <p:cNvSpPr>
                <a:spLocks noChangeShapeType="1"/>
              </p:cNvSpPr>
              <p:nvPr/>
            </p:nvSpPr>
            <p:spPr bwMode="auto">
              <a:xfrm>
                <a:off x="4320" y="1728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9958" name="Oval 97"/>
            <p:cNvSpPr>
              <a:spLocks noChangeArrowheads="1"/>
            </p:cNvSpPr>
            <p:nvPr/>
          </p:nvSpPr>
          <p:spPr bwMode="auto">
            <a:xfrm>
              <a:off x="4560" y="259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Oval 98"/>
            <p:cNvSpPr>
              <a:spLocks noChangeArrowheads="1"/>
            </p:cNvSpPr>
            <p:nvPr/>
          </p:nvSpPr>
          <p:spPr bwMode="auto">
            <a:xfrm>
              <a:off x="4272" y="2592"/>
              <a:ext cx="96" cy="9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56" name="Text Box 99"/>
          <p:cNvSpPr txBox="1">
            <a:spLocks noChangeArrowheads="1"/>
          </p:cNvSpPr>
          <p:nvPr/>
        </p:nvSpPr>
        <p:spPr bwMode="auto">
          <a:xfrm>
            <a:off x="6172200" y="4953000"/>
            <a:ext cx="1481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Search tree</a:t>
            </a:r>
          </a:p>
        </p:txBody>
      </p:sp>
    </p:spTree>
    <p:extLst>
      <p:ext uri="{BB962C8B-B14F-4D97-AF65-F5344CB8AC3E}">
        <p14:creationId xmlns:p14="http://schemas.microsoft.com/office/powerpoint/2010/main" val="310353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the State Space</a:t>
            </a:r>
            <a:endParaRPr lang="en-US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6991FD-941C-46D5-8FEB-9D4297C4DC2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6172200" y="1524000"/>
            <a:ext cx="2362200" cy="3810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grpSp>
        <p:nvGrpSpPr>
          <p:cNvPr id="40965" name="Group 4"/>
          <p:cNvGrpSpPr>
            <a:grpSpLocks/>
          </p:cNvGrpSpPr>
          <p:nvPr/>
        </p:nvGrpSpPr>
        <p:grpSpPr bwMode="auto">
          <a:xfrm>
            <a:off x="304800" y="1828800"/>
            <a:ext cx="5607050" cy="3962400"/>
            <a:chOff x="288" y="1392"/>
            <a:chExt cx="3532" cy="2496"/>
          </a:xfrm>
        </p:grpSpPr>
        <p:sp>
          <p:nvSpPr>
            <p:cNvPr id="40992" name="Oval 5"/>
            <p:cNvSpPr>
              <a:spLocks noChangeArrowheads="1"/>
            </p:cNvSpPr>
            <p:nvPr/>
          </p:nvSpPr>
          <p:spPr bwMode="auto">
            <a:xfrm>
              <a:off x="288" y="21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Oval 6"/>
            <p:cNvSpPr>
              <a:spLocks noChangeArrowheads="1"/>
            </p:cNvSpPr>
            <p:nvPr/>
          </p:nvSpPr>
          <p:spPr bwMode="auto">
            <a:xfrm>
              <a:off x="508" y="3168"/>
              <a:ext cx="96" cy="9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Oval 7"/>
            <p:cNvSpPr>
              <a:spLocks noChangeArrowheads="1"/>
            </p:cNvSpPr>
            <p:nvPr/>
          </p:nvSpPr>
          <p:spPr bwMode="auto">
            <a:xfrm>
              <a:off x="844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5" name="Oval 8"/>
            <p:cNvSpPr>
              <a:spLocks noChangeArrowheads="1"/>
            </p:cNvSpPr>
            <p:nvPr/>
          </p:nvSpPr>
          <p:spPr bwMode="auto">
            <a:xfrm>
              <a:off x="1900" y="2784"/>
              <a:ext cx="96" cy="96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Oval 9"/>
            <p:cNvSpPr>
              <a:spLocks noChangeArrowheads="1"/>
            </p:cNvSpPr>
            <p:nvPr/>
          </p:nvSpPr>
          <p:spPr bwMode="auto">
            <a:xfrm>
              <a:off x="1276" y="36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7" name="Oval 10"/>
            <p:cNvSpPr>
              <a:spLocks noChangeArrowheads="1"/>
            </p:cNvSpPr>
            <p:nvPr/>
          </p:nvSpPr>
          <p:spPr bwMode="auto">
            <a:xfrm>
              <a:off x="2380" y="2784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Oval 11"/>
            <p:cNvSpPr>
              <a:spLocks noChangeArrowheads="1"/>
            </p:cNvSpPr>
            <p:nvPr/>
          </p:nvSpPr>
          <p:spPr bwMode="auto">
            <a:xfrm>
              <a:off x="892" y="24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9" name="Oval 12"/>
            <p:cNvSpPr>
              <a:spLocks noChangeArrowheads="1"/>
            </p:cNvSpPr>
            <p:nvPr/>
          </p:nvSpPr>
          <p:spPr bwMode="auto">
            <a:xfrm>
              <a:off x="2428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Oval 13"/>
            <p:cNvSpPr>
              <a:spLocks noChangeArrowheads="1"/>
            </p:cNvSpPr>
            <p:nvPr/>
          </p:nvSpPr>
          <p:spPr bwMode="auto">
            <a:xfrm>
              <a:off x="412" y="37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Oval 14"/>
            <p:cNvSpPr>
              <a:spLocks noChangeArrowheads="1"/>
            </p:cNvSpPr>
            <p:nvPr/>
          </p:nvSpPr>
          <p:spPr bwMode="auto">
            <a:xfrm>
              <a:off x="940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Oval 15"/>
            <p:cNvSpPr>
              <a:spLocks noChangeArrowheads="1"/>
            </p:cNvSpPr>
            <p:nvPr/>
          </p:nvSpPr>
          <p:spPr bwMode="auto">
            <a:xfrm>
              <a:off x="2524" y="18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Oval 16"/>
            <p:cNvSpPr>
              <a:spLocks noChangeArrowheads="1"/>
            </p:cNvSpPr>
            <p:nvPr/>
          </p:nvSpPr>
          <p:spPr bwMode="auto">
            <a:xfrm>
              <a:off x="2956" y="3264"/>
              <a:ext cx="96" cy="96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Oval 17"/>
            <p:cNvSpPr>
              <a:spLocks noChangeArrowheads="1"/>
            </p:cNvSpPr>
            <p:nvPr/>
          </p:nvSpPr>
          <p:spPr bwMode="auto">
            <a:xfrm>
              <a:off x="1708" y="364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Oval 18"/>
            <p:cNvSpPr>
              <a:spLocks noChangeArrowheads="1"/>
            </p:cNvSpPr>
            <p:nvPr/>
          </p:nvSpPr>
          <p:spPr bwMode="auto">
            <a:xfrm>
              <a:off x="2428" y="3504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Oval 19"/>
            <p:cNvSpPr>
              <a:spLocks noChangeArrowheads="1"/>
            </p:cNvSpPr>
            <p:nvPr/>
          </p:nvSpPr>
          <p:spPr bwMode="auto">
            <a:xfrm>
              <a:off x="1324" y="283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7" name="Oval 20"/>
            <p:cNvSpPr>
              <a:spLocks noChangeArrowheads="1"/>
            </p:cNvSpPr>
            <p:nvPr/>
          </p:nvSpPr>
          <p:spPr bwMode="auto">
            <a:xfrm>
              <a:off x="1468" y="201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Oval 21"/>
            <p:cNvSpPr>
              <a:spLocks noChangeArrowheads="1"/>
            </p:cNvSpPr>
            <p:nvPr/>
          </p:nvSpPr>
          <p:spPr bwMode="auto">
            <a:xfrm>
              <a:off x="1900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9" name="Oval 22"/>
            <p:cNvSpPr>
              <a:spLocks noChangeArrowheads="1"/>
            </p:cNvSpPr>
            <p:nvPr/>
          </p:nvSpPr>
          <p:spPr bwMode="auto">
            <a:xfrm>
              <a:off x="2092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0" name="Oval 23"/>
            <p:cNvSpPr>
              <a:spLocks noChangeArrowheads="1"/>
            </p:cNvSpPr>
            <p:nvPr/>
          </p:nvSpPr>
          <p:spPr bwMode="auto">
            <a:xfrm>
              <a:off x="2092" y="13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1" name="Oval 24"/>
            <p:cNvSpPr>
              <a:spLocks noChangeArrowheads="1"/>
            </p:cNvSpPr>
            <p:nvPr/>
          </p:nvSpPr>
          <p:spPr bwMode="auto">
            <a:xfrm>
              <a:off x="1516" y="34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2" name="Oval 25"/>
            <p:cNvSpPr>
              <a:spLocks noChangeArrowheads="1"/>
            </p:cNvSpPr>
            <p:nvPr/>
          </p:nvSpPr>
          <p:spPr bwMode="auto">
            <a:xfrm>
              <a:off x="3724" y="17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3" name="Oval 26"/>
            <p:cNvSpPr>
              <a:spLocks noChangeArrowheads="1"/>
            </p:cNvSpPr>
            <p:nvPr/>
          </p:nvSpPr>
          <p:spPr bwMode="auto">
            <a:xfrm>
              <a:off x="2860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4" name="Oval 27"/>
            <p:cNvSpPr>
              <a:spLocks noChangeArrowheads="1"/>
            </p:cNvSpPr>
            <p:nvPr/>
          </p:nvSpPr>
          <p:spPr bwMode="auto">
            <a:xfrm>
              <a:off x="3196" y="18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5" name="Oval 28"/>
            <p:cNvSpPr>
              <a:spLocks noChangeArrowheads="1"/>
            </p:cNvSpPr>
            <p:nvPr/>
          </p:nvSpPr>
          <p:spPr bwMode="auto">
            <a:xfrm>
              <a:off x="3436" y="22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6" name="Oval 29"/>
            <p:cNvSpPr>
              <a:spLocks noChangeArrowheads="1"/>
            </p:cNvSpPr>
            <p:nvPr/>
          </p:nvSpPr>
          <p:spPr bwMode="auto">
            <a:xfrm>
              <a:off x="3472" y="3268"/>
              <a:ext cx="96" cy="96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7" name="Oval 30"/>
            <p:cNvSpPr>
              <a:spLocks noChangeArrowheads="1"/>
            </p:cNvSpPr>
            <p:nvPr/>
          </p:nvSpPr>
          <p:spPr bwMode="auto">
            <a:xfrm>
              <a:off x="3052" y="2592"/>
              <a:ext cx="96" cy="96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8" name="Oval 31"/>
            <p:cNvSpPr>
              <a:spLocks noChangeArrowheads="1"/>
            </p:cNvSpPr>
            <p:nvPr/>
          </p:nvSpPr>
          <p:spPr bwMode="auto">
            <a:xfrm>
              <a:off x="3340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9" name="Line 32"/>
            <p:cNvSpPr>
              <a:spLocks noChangeShapeType="1"/>
            </p:cNvSpPr>
            <p:nvPr/>
          </p:nvSpPr>
          <p:spPr bwMode="auto">
            <a:xfrm flipV="1">
              <a:off x="456" y="3260"/>
              <a:ext cx="92" cy="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0" name="Line 33"/>
            <p:cNvSpPr>
              <a:spLocks noChangeShapeType="1"/>
            </p:cNvSpPr>
            <p:nvPr/>
          </p:nvSpPr>
          <p:spPr bwMode="auto">
            <a:xfrm flipV="1">
              <a:off x="492" y="3352"/>
              <a:ext cx="468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1" name="Line 34"/>
            <p:cNvSpPr>
              <a:spLocks noChangeShapeType="1"/>
            </p:cNvSpPr>
            <p:nvPr/>
          </p:nvSpPr>
          <p:spPr bwMode="auto">
            <a:xfrm flipV="1">
              <a:off x="504" y="3476"/>
              <a:ext cx="1012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2" name="Line 35"/>
            <p:cNvSpPr>
              <a:spLocks noChangeShapeType="1"/>
            </p:cNvSpPr>
            <p:nvPr/>
          </p:nvSpPr>
          <p:spPr bwMode="auto">
            <a:xfrm flipH="1">
              <a:off x="1352" y="3496"/>
              <a:ext cx="18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3" name="Line 36"/>
            <p:cNvSpPr>
              <a:spLocks noChangeShapeType="1"/>
            </p:cNvSpPr>
            <p:nvPr/>
          </p:nvSpPr>
          <p:spPr bwMode="auto">
            <a:xfrm>
              <a:off x="1596" y="3488"/>
              <a:ext cx="13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4" name="Line 37"/>
            <p:cNvSpPr>
              <a:spLocks noChangeShapeType="1"/>
            </p:cNvSpPr>
            <p:nvPr/>
          </p:nvSpPr>
          <p:spPr bwMode="auto">
            <a:xfrm flipV="1">
              <a:off x="1796" y="3564"/>
              <a:ext cx="636" cy="11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5" name="Line 38"/>
            <p:cNvSpPr>
              <a:spLocks noChangeShapeType="1"/>
            </p:cNvSpPr>
            <p:nvPr/>
          </p:nvSpPr>
          <p:spPr bwMode="auto">
            <a:xfrm flipV="1">
              <a:off x="1764" y="2876"/>
              <a:ext cx="176" cy="7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6" name="Line 39"/>
            <p:cNvSpPr>
              <a:spLocks noChangeShapeType="1"/>
            </p:cNvSpPr>
            <p:nvPr/>
          </p:nvSpPr>
          <p:spPr bwMode="auto">
            <a:xfrm flipH="1" flipV="1">
              <a:off x="2428" y="2880"/>
              <a:ext cx="48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7" name="Line 40"/>
            <p:cNvSpPr>
              <a:spLocks noChangeShapeType="1"/>
            </p:cNvSpPr>
            <p:nvPr/>
          </p:nvSpPr>
          <p:spPr bwMode="auto">
            <a:xfrm flipV="1">
              <a:off x="2524" y="3336"/>
              <a:ext cx="440" cy="2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8" name="Line 41"/>
            <p:cNvSpPr>
              <a:spLocks noChangeShapeType="1"/>
            </p:cNvSpPr>
            <p:nvPr/>
          </p:nvSpPr>
          <p:spPr bwMode="auto">
            <a:xfrm flipH="1" flipV="1">
              <a:off x="944" y="2592"/>
              <a:ext cx="40" cy="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9" name="Line 42"/>
            <p:cNvSpPr>
              <a:spLocks noChangeShapeType="1"/>
            </p:cNvSpPr>
            <p:nvPr/>
          </p:nvSpPr>
          <p:spPr bwMode="auto">
            <a:xfrm flipH="1">
              <a:off x="1024" y="2920"/>
              <a:ext cx="3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0" name="Line 43"/>
            <p:cNvSpPr>
              <a:spLocks noChangeShapeType="1"/>
            </p:cNvSpPr>
            <p:nvPr/>
          </p:nvSpPr>
          <p:spPr bwMode="auto">
            <a:xfrm>
              <a:off x="1388" y="2924"/>
              <a:ext cx="164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1" name="Line 44"/>
            <p:cNvSpPr>
              <a:spLocks noChangeShapeType="1"/>
            </p:cNvSpPr>
            <p:nvPr/>
          </p:nvSpPr>
          <p:spPr bwMode="auto">
            <a:xfrm flipV="1">
              <a:off x="1416" y="2836"/>
              <a:ext cx="48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2" name="Line 45"/>
            <p:cNvSpPr>
              <a:spLocks noChangeShapeType="1"/>
            </p:cNvSpPr>
            <p:nvPr/>
          </p:nvSpPr>
          <p:spPr bwMode="auto">
            <a:xfrm flipV="1">
              <a:off x="3500" y="1816"/>
              <a:ext cx="244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3" name="Line 46"/>
            <p:cNvSpPr>
              <a:spLocks noChangeShapeType="1"/>
            </p:cNvSpPr>
            <p:nvPr/>
          </p:nvSpPr>
          <p:spPr bwMode="auto">
            <a:xfrm flipH="1">
              <a:off x="3292" y="1780"/>
              <a:ext cx="43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4" name="Line 47"/>
            <p:cNvSpPr>
              <a:spLocks noChangeShapeType="1"/>
            </p:cNvSpPr>
            <p:nvPr/>
          </p:nvSpPr>
          <p:spPr bwMode="auto">
            <a:xfrm flipH="1" flipV="1">
              <a:off x="2180" y="1456"/>
              <a:ext cx="1548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5" name="Line 48"/>
            <p:cNvSpPr>
              <a:spLocks noChangeShapeType="1"/>
            </p:cNvSpPr>
            <p:nvPr/>
          </p:nvSpPr>
          <p:spPr bwMode="auto">
            <a:xfrm flipV="1">
              <a:off x="1944" y="2392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6" name="Line 49"/>
            <p:cNvSpPr>
              <a:spLocks noChangeShapeType="1"/>
            </p:cNvSpPr>
            <p:nvPr/>
          </p:nvSpPr>
          <p:spPr bwMode="auto">
            <a:xfrm>
              <a:off x="1996" y="2356"/>
              <a:ext cx="43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7" name="Line 50"/>
            <p:cNvSpPr>
              <a:spLocks noChangeShapeType="1"/>
            </p:cNvSpPr>
            <p:nvPr/>
          </p:nvSpPr>
          <p:spPr bwMode="auto">
            <a:xfrm flipV="1">
              <a:off x="1960" y="2052"/>
              <a:ext cx="14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8" name="Line 51"/>
            <p:cNvSpPr>
              <a:spLocks noChangeShapeType="1"/>
            </p:cNvSpPr>
            <p:nvPr/>
          </p:nvSpPr>
          <p:spPr bwMode="auto">
            <a:xfrm flipV="1">
              <a:off x="2128" y="1488"/>
              <a:ext cx="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9" name="Line 52"/>
            <p:cNvSpPr>
              <a:spLocks noChangeShapeType="1"/>
            </p:cNvSpPr>
            <p:nvPr/>
          </p:nvSpPr>
          <p:spPr bwMode="auto">
            <a:xfrm>
              <a:off x="2164" y="1480"/>
              <a:ext cx="3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40" name="Line 53"/>
            <p:cNvSpPr>
              <a:spLocks noChangeShapeType="1"/>
            </p:cNvSpPr>
            <p:nvPr/>
          </p:nvSpPr>
          <p:spPr bwMode="auto">
            <a:xfrm>
              <a:off x="2156" y="1488"/>
              <a:ext cx="308" cy="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41" name="Line 54"/>
            <p:cNvSpPr>
              <a:spLocks noChangeShapeType="1"/>
            </p:cNvSpPr>
            <p:nvPr/>
          </p:nvSpPr>
          <p:spPr bwMode="auto">
            <a:xfrm flipV="1">
              <a:off x="2512" y="2056"/>
              <a:ext cx="364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42" name="Line 55"/>
            <p:cNvSpPr>
              <a:spLocks noChangeShapeType="1"/>
            </p:cNvSpPr>
            <p:nvPr/>
          </p:nvSpPr>
          <p:spPr bwMode="auto">
            <a:xfrm flipH="1" flipV="1">
              <a:off x="2188" y="2016"/>
              <a:ext cx="672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43" name="Line 56"/>
            <p:cNvSpPr>
              <a:spLocks noChangeShapeType="1"/>
            </p:cNvSpPr>
            <p:nvPr/>
          </p:nvSpPr>
          <p:spPr bwMode="auto">
            <a:xfrm>
              <a:off x="2616" y="1888"/>
              <a:ext cx="25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44" name="Line 57"/>
            <p:cNvSpPr>
              <a:spLocks noChangeShapeType="1"/>
            </p:cNvSpPr>
            <p:nvPr/>
          </p:nvSpPr>
          <p:spPr bwMode="auto">
            <a:xfrm>
              <a:off x="2612" y="1856"/>
              <a:ext cx="584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45" name="Line 58"/>
            <p:cNvSpPr>
              <a:spLocks noChangeShapeType="1"/>
            </p:cNvSpPr>
            <p:nvPr/>
          </p:nvSpPr>
          <p:spPr bwMode="auto">
            <a:xfrm flipV="1">
              <a:off x="3136" y="2288"/>
              <a:ext cx="308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46" name="Line 59"/>
            <p:cNvSpPr>
              <a:spLocks noChangeShapeType="1"/>
            </p:cNvSpPr>
            <p:nvPr/>
          </p:nvSpPr>
          <p:spPr bwMode="auto">
            <a:xfrm flipH="1">
              <a:off x="2456" y="1968"/>
              <a:ext cx="78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47" name="Line 60"/>
            <p:cNvSpPr>
              <a:spLocks noChangeShapeType="1"/>
            </p:cNvSpPr>
            <p:nvPr/>
          </p:nvSpPr>
          <p:spPr bwMode="auto">
            <a:xfrm flipH="1">
              <a:off x="3104" y="1964"/>
              <a:ext cx="144" cy="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48" name="Line 61"/>
            <p:cNvSpPr>
              <a:spLocks noChangeShapeType="1"/>
            </p:cNvSpPr>
            <p:nvPr/>
          </p:nvSpPr>
          <p:spPr bwMode="auto">
            <a:xfrm flipH="1">
              <a:off x="3012" y="2688"/>
              <a:ext cx="72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49" name="Line 62"/>
            <p:cNvSpPr>
              <a:spLocks noChangeShapeType="1"/>
            </p:cNvSpPr>
            <p:nvPr/>
          </p:nvSpPr>
          <p:spPr bwMode="auto">
            <a:xfrm>
              <a:off x="3136" y="2672"/>
              <a:ext cx="360" cy="5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50" name="Line 63"/>
            <p:cNvSpPr>
              <a:spLocks noChangeShapeType="1"/>
            </p:cNvSpPr>
            <p:nvPr/>
          </p:nvSpPr>
          <p:spPr bwMode="auto">
            <a:xfrm>
              <a:off x="3148" y="2640"/>
              <a:ext cx="19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51" name="Line 64"/>
            <p:cNvSpPr>
              <a:spLocks noChangeShapeType="1"/>
            </p:cNvSpPr>
            <p:nvPr/>
          </p:nvSpPr>
          <p:spPr bwMode="auto">
            <a:xfrm>
              <a:off x="888" y="1872"/>
              <a:ext cx="48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52" name="Line 65"/>
            <p:cNvSpPr>
              <a:spLocks noChangeShapeType="1"/>
            </p:cNvSpPr>
            <p:nvPr/>
          </p:nvSpPr>
          <p:spPr bwMode="auto">
            <a:xfrm>
              <a:off x="368" y="2200"/>
              <a:ext cx="524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53" name="Line 66"/>
            <p:cNvSpPr>
              <a:spLocks noChangeShapeType="1"/>
            </p:cNvSpPr>
            <p:nvPr/>
          </p:nvSpPr>
          <p:spPr bwMode="auto">
            <a:xfrm flipH="1">
              <a:off x="976" y="2096"/>
              <a:ext cx="50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54" name="Line 67"/>
            <p:cNvSpPr>
              <a:spLocks noChangeShapeType="1"/>
            </p:cNvSpPr>
            <p:nvPr/>
          </p:nvSpPr>
          <p:spPr bwMode="auto">
            <a:xfrm flipH="1">
              <a:off x="932" y="1444"/>
              <a:ext cx="116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55" name="Line 68"/>
            <p:cNvSpPr>
              <a:spLocks noChangeShapeType="1"/>
            </p:cNvSpPr>
            <p:nvPr/>
          </p:nvSpPr>
          <p:spPr bwMode="auto">
            <a:xfrm flipH="1">
              <a:off x="368" y="1848"/>
              <a:ext cx="48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56" name="Line 69"/>
            <p:cNvSpPr>
              <a:spLocks noChangeShapeType="1"/>
            </p:cNvSpPr>
            <p:nvPr/>
          </p:nvSpPr>
          <p:spPr bwMode="auto">
            <a:xfrm flipV="1">
              <a:off x="384" y="2064"/>
              <a:ext cx="108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57" name="Line 70"/>
            <p:cNvSpPr>
              <a:spLocks noChangeShapeType="1"/>
            </p:cNvSpPr>
            <p:nvPr/>
          </p:nvSpPr>
          <p:spPr bwMode="auto">
            <a:xfrm>
              <a:off x="340" y="2216"/>
              <a:ext cx="200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58" name="Line 71"/>
            <p:cNvSpPr>
              <a:spLocks noChangeShapeType="1"/>
            </p:cNvSpPr>
            <p:nvPr/>
          </p:nvSpPr>
          <p:spPr bwMode="auto">
            <a:xfrm>
              <a:off x="1548" y="2096"/>
              <a:ext cx="36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59" name="Line 72"/>
            <p:cNvSpPr>
              <a:spLocks noChangeShapeType="1"/>
            </p:cNvSpPr>
            <p:nvPr/>
          </p:nvSpPr>
          <p:spPr bwMode="auto">
            <a:xfrm>
              <a:off x="984" y="2560"/>
              <a:ext cx="92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60" name="Line 73"/>
            <p:cNvSpPr>
              <a:spLocks noChangeShapeType="1"/>
            </p:cNvSpPr>
            <p:nvPr/>
          </p:nvSpPr>
          <p:spPr bwMode="auto">
            <a:xfrm flipV="1">
              <a:off x="1992" y="2824"/>
              <a:ext cx="388" cy="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61" name="Line 74"/>
            <p:cNvSpPr>
              <a:spLocks noChangeShapeType="1"/>
            </p:cNvSpPr>
            <p:nvPr/>
          </p:nvSpPr>
          <p:spPr bwMode="auto">
            <a:xfrm flipH="1">
              <a:off x="1788" y="2872"/>
              <a:ext cx="612" cy="7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62" name="Line 75"/>
            <p:cNvSpPr>
              <a:spLocks noChangeShapeType="1"/>
            </p:cNvSpPr>
            <p:nvPr/>
          </p:nvSpPr>
          <p:spPr bwMode="auto">
            <a:xfrm flipH="1">
              <a:off x="600" y="2848"/>
              <a:ext cx="1788" cy="3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63" name="Line 76"/>
            <p:cNvSpPr>
              <a:spLocks noChangeShapeType="1"/>
            </p:cNvSpPr>
            <p:nvPr/>
          </p:nvSpPr>
          <p:spPr bwMode="auto">
            <a:xfrm>
              <a:off x="2504" y="2440"/>
              <a:ext cx="468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64" name="Line 77"/>
            <p:cNvSpPr>
              <a:spLocks noChangeShapeType="1"/>
            </p:cNvSpPr>
            <p:nvPr/>
          </p:nvSpPr>
          <p:spPr bwMode="auto">
            <a:xfrm>
              <a:off x="3044" y="3288"/>
              <a:ext cx="424" cy="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966" name="Oval 7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79"/>
          <p:cNvSpPr>
            <a:spLocks noChangeShapeType="1"/>
          </p:cNvSpPr>
          <p:nvPr/>
        </p:nvSpPr>
        <p:spPr bwMode="auto">
          <a:xfrm>
            <a:off x="7315200" y="1828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68" name="Line 80"/>
          <p:cNvSpPr>
            <a:spLocks noChangeShapeType="1"/>
          </p:cNvSpPr>
          <p:nvPr/>
        </p:nvSpPr>
        <p:spPr bwMode="auto">
          <a:xfrm flipH="1">
            <a:off x="6858000" y="1981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69" name="Line 81"/>
          <p:cNvSpPr>
            <a:spLocks noChangeShapeType="1"/>
          </p:cNvSpPr>
          <p:nvPr/>
        </p:nvSpPr>
        <p:spPr bwMode="auto">
          <a:xfrm>
            <a:off x="7315200" y="1981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70" name="Oval 82"/>
          <p:cNvSpPr>
            <a:spLocks noChangeArrowheads="1"/>
          </p:cNvSpPr>
          <p:nvPr/>
        </p:nvSpPr>
        <p:spPr bwMode="auto">
          <a:xfrm>
            <a:off x="6781800" y="25908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Oval 83"/>
          <p:cNvSpPr>
            <a:spLocks noChangeArrowheads="1"/>
          </p:cNvSpPr>
          <p:nvPr/>
        </p:nvSpPr>
        <p:spPr bwMode="auto">
          <a:xfrm>
            <a:off x="7696200" y="2590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2" name="Group 84"/>
          <p:cNvGrpSpPr>
            <a:grpSpLocks/>
          </p:cNvGrpSpPr>
          <p:nvPr/>
        </p:nvGrpSpPr>
        <p:grpSpPr bwMode="auto">
          <a:xfrm>
            <a:off x="6629400" y="2743200"/>
            <a:ext cx="457200" cy="609600"/>
            <a:chOff x="4176" y="1728"/>
            <a:chExt cx="288" cy="384"/>
          </a:xfrm>
        </p:grpSpPr>
        <p:sp>
          <p:nvSpPr>
            <p:cNvPr id="40990" name="Line 85"/>
            <p:cNvSpPr>
              <a:spLocks noChangeShapeType="1"/>
            </p:cNvSpPr>
            <p:nvPr/>
          </p:nvSpPr>
          <p:spPr bwMode="auto">
            <a:xfrm flipH="1">
              <a:off x="4176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1" name="Line 86"/>
            <p:cNvSpPr>
              <a:spLocks noChangeShapeType="1"/>
            </p:cNvSpPr>
            <p:nvPr/>
          </p:nvSpPr>
          <p:spPr bwMode="auto">
            <a:xfrm>
              <a:off x="4320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973" name="Line 87"/>
          <p:cNvSpPr>
            <a:spLocks noChangeShapeType="1"/>
          </p:cNvSpPr>
          <p:nvPr/>
        </p:nvSpPr>
        <p:spPr bwMode="auto">
          <a:xfrm flipH="1">
            <a:off x="7543800" y="2743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74" name="Line 88"/>
          <p:cNvSpPr>
            <a:spLocks noChangeShapeType="1"/>
          </p:cNvSpPr>
          <p:nvPr/>
        </p:nvSpPr>
        <p:spPr bwMode="auto">
          <a:xfrm>
            <a:off x="7772400" y="2743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75" name="Oval 89"/>
          <p:cNvSpPr>
            <a:spLocks noChangeArrowheads="1"/>
          </p:cNvSpPr>
          <p:nvPr/>
        </p:nvSpPr>
        <p:spPr bwMode="auto">
          <a:xfrm>
            <a:off x="6553200" y="3352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Oval 90"/>
          <p:cNvSpPr>
            <a:spLocks noChangeArrowheads="1"/>
          </p:cNvSpPr>
          <p:nvPr/>
        </p:nvSpPr>
        <p:spPr bwMode="auto">
          <a:xfrm>
            <a:off x="70104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Oval 91"/>
          <p:cNvSpPr>
            <a:spLocks noChangeArrowheads="1"/>
          </p:cNvSpPr>
          <p:nvPr/>
        </p:nvSpPr>
        <p:spPr bwMode="auto">
          <a:xfrm>
            <a:off x="8001000" y="3352800"/>
            <a:ext cx="152400" cy="152400"/>
          </a:xfrm>
          <a:prstGeom prst="ellipse">
            <a:avLst/>
          </a:prstGeom>
          <a:solidFill>
            <a:srgbClr val="FF33CC"/>
          </a:solidFill>
          <a:ln w="9525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Oval 92"/>
          <p:cNvSpPr>
            <a:spLocks noChangeArrowheads="1"/>
          </p:cNvSpPr>
          <p:nvPr/>
        </p:nvSpPr>
        <p:spPr bwMode="auto">
          <a:xfrm>
            <a:off x="74676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9" name="Group 93"/>
          <p:cNvGrpSpPr>
            <a:grpSpLocks/>
          </p:cNvGrpSpPr>
          <p:nvPr/>
        </p:nvGrpSpPr>
        <p:grpSpPr bwMode="auto">
          <a:xfrm>
            <a:off x="6858000" y="3505200"/>
            <a:ext cx="457200" cy="609600"/>
            <a:chOff x="4176" y="1728"/>
            <a:chExt cx="288" cy="384"/>
          </a:xfrm>
        </p:grpSpPr>
        <p:sp>
          <p:nvSpPr>
            <p:cNvPr id="40988" name="Line 94"/>
            <p:cNvSpPr>
              <a:spLocks noChangeShapeType="1"/>
            </p:cNvSpPr>
            <p:nvPr/>
          </p:nvSpPr>
          <p:spPr bwMode="auto">
            <a:xfrm flipH="1">
              <a:off x="4176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9" name="Line 95"/>
            <p:cNvSpPr>
              <a:spLocks noChangeShapeType="1"/>
            </p:cNvSpPr>
            <p:nvPr/>
          </p:nvSpPr>
          <p:spPr bwMode="auto">
            <a:xfrm>
              <a:off x="4320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980" name="Line 96"/>
          <p:cNvSpPr>
            <a:spLocks noChangeShapeType="1"/>
          </p:cNvSpPr>
          <p:nvPr/>
        </p:nvSpPr>
        <p:spPr bwMode="auto">
          <a:xfrm>
            <a:off x="80772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81" name="Oval 97"/>
          <p:cNvSpPr>
            <a:spLocks noChangeArrowheads="1"/>
          </p:cNvSpPr>
          <p:nvPr/>
        </p:nvSpPr>
        <p:spPr bwMode="auto">
          <a:xfrm>
            <a:off x="7239000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Oval 98"/>
          <p:cNvSpPr>
            <a:spLocks noChangeArrowheads="1"/>
          </p:cNvSpPr>
          <p:nvPr/>
        </p:nvSpPr>
        <p:spPr bwMode="auto">
          <a:xfrm>
            <a:off x="6781800" y="4114800"/>
            <a:ext cx="152400" cy="152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Oval 99"/>
          <p:cNvSpPr>
            <a:spLocks noChangeArrowheads="1"/>
          </p:cNvSpPr>
          <p:nvPr/>
        </p:nvSpPr>
        <p:spPr bwMode="auto">
          <a:xfrm>
            <a:off x="8001000" y="4114800"/>
            <a:ext cx="152400" cy="15240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8001000" y="4267200"/>
            <a:ext cx="152400" cy="762000"/>
            <a:chOff x="5040" y="2688"/>
            <a:chExt cx="96" cy="480"/>
          </a:xfrm>
        </p:grpSpPr>
        <p:sp>
          <p:nvSpPr>
            <p:cNvPr id="40986" name="Line 101"/>
            <p:cNvSpPr>
              <a:spLocks noChangeShapeType="1"/>
            </p:cNvSpPr>
            <p:nvPr/>
          </p:nvSpPr>
          <p:spPr bwMode="auto">
            <a:xfrm>
              <a:off x="508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7" name="Oval 102"/>
            <p:cNvSpPr>
              <a:spLocks noChangeArrowheads="1"/>
            </p:cNvSpPr>
            <p:nvPr/>
          </p:nvSpPr>
          <p:spPr bwMode="auto">
            <a:xfrm>
              <a:off x="5040" y="3072"/>
              <a:ext cx="96" cy="96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Text Box 103"/>
          <p:cNvSpPr txBox="1">
            <a:spLocks noChangeArrowheads="1"/>
          </p:cNvSpPr>
          <p:nvPr/>
        </p:nvSpPr>
        <p:spPr bwMode="auto">
          <a:xfrm>
            <a:off x="6172200" y="4953000"/>
            <a:ext cx="1481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Search tree</a:t>
            </a:r>
          </a:p>
        </p:txBody>
      </p:sp>
      <p:sp>
        <p:nvSpPr>
          <p:cNvPr id="105" name="Line 62"/>
          <p:cNvSpPr>
            <a:spLocks noChangeShapeType="1"/>
          </p:cNvSpPr>
          <p:nvPr/>
        </p:nvSpPr>
        <p:spPr bwMode="auto">
          <a:xfrm>
            <a:off x="4914900" y="3886200"/>
            <a:ext cx="57150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the State Space</a:t>
            </a:r>
            <a:endParaRPr lang="en-US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348CE-3F47-4286-92A0-FC3BB3CC622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6172200" y="1524000"/>
            <a:ext cx="2362200" cy="3810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grpSp>
        <p:nvGrpSpPr>
          <p:cNvPr id="41989" name="Group 4"/>
          <p:cNvGrpSpPr>
            <a:grpSpLocks/>
          </p:cNvGrpSpPr>
          <p:nvPr/>
        </p:nvGrpSpPr>
        <p:grpSpPr bwMode="auto">
          <a:xfrm>
            <a:off x="304800" y="1828800"/>
            <a:ext cx="5607050" cy="3962400"/>
            <a:chOff x="288" y="1392"/>
            <a:chExt cx="3532" cy="2496"/>
          </a:xfrm>
        </p:grpSpPr>
        <p:sp>
          <p:nvSpPr>
            <p:cNvPr id="42015" name="Oval 5"/>
            <p:cNvSpPr>
              <a:spLocks noChangeArrowheads="1"/>
            </p:cNvSpPr>
            <p:nvPr/>
          </p:nvSpPr>
          <p:spPr bwMode="auto">
            <a:xfrm>
              <a:off x="288" y="21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Oval 6"/>
            <p:cNvSpPr>
              <a:spLocks noChangeArrowheads="1"/>
            </p:cNvSpPr>
            <p:nvPr/>
          </p:nvSpPr>
          <p:spPr bwMode="auto">
            <a:xfrm>
              <a:off x="508" y="3168"/>
              <a:ext cx="96" cy="9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Oval 7"/>
            <p:cNvSpPr>
              <a:spLocks noChangeArrowheads="1"/>
            </p:cNvSpPr>
            <p:nvPr/>
          </p:nvSpPr>
          <p:spPr bwMode="auto">
            <a:xfrm>
              <a:off x="844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Oval 8"/>
            <p:cNvSpPr>
              <a:spLocks noChangeArrowheads="1"/>
            </p:cNvSpPr>
            <p:nvPr/>
          </p:nvSpPr>
          <p:spPr bwMode="auto">
            <a:xfrm>
              <a:off x="1900" y="2784"/>
              <a:ext cx="96" cy="96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Oval 9"/>
            <p:cNvSpPr>
              <a:spLocks noChangeArrowheads="1"/>
            </p:cNvSpPr>
            <p:nvPr/>
          </p:nvSpPr>
          <p:spPr bwMode="auto">
            <a:xfrm>
              <a:off x="1276" y="36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Oval 10"/>
            <p:cNvSpPr>
              <a:spLocks noChangeArrowheads="1"/>
            </p:cNvSpPr>
            <p:nvPr/>
          </p:nvSpPr>
          <p:spPr bwMode="auto">
            <a:xfrm>
              <a:off x="2380" y="2784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Oval 11"/>
            <p:cNvSpPr>
              <a:spLocks noChangeArrowheads="1"/>
            </p:cNvSpPr>
            <p:nvPr/>
          </p:nvSpPr>
          <p:spPr bwMode="auto">
            <a:xfrm>
              <a:off x="892" y="24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Oval 12"/>
            <p:cNvSpPr>
              <a:spLocks noChangeArrowheads="1"/>
            </p:cNvSpPr>
            <p:nvPr/>
          </p:nvSpPr>
          <p:spPr bwMode="auto">
            <a:xfrm>
              <a:off x="2428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Oval 13"/>
            <p:cNvSpPr>
              <a:spLocks noChangeArrowheads="1"/>
            </p:cNvSpPr>
            <p:nvPr/>
          </p:nvSpPr>
          <p:spPr bwMode="auto">
            <a:xfrm>
              <a:off x="412" y="37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Oval 14"/>
            <p:cNvSpPr>
              <a:spLocks noChangeArrowheads="1"/>
            </p:cNvSpPr>
            <p:nvPr/>
          </p:nvSpPr>
          <p:spPr bwMode="auto">
            <a:xfrm>
              <a:off x="940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Oval 15"/>
            <p:cNvSpPr>
              <a:spLocks noChangeArrowheads="1"/>
            </p:cNvSpPr>
            <p:nvPr/>
          </p:nvSpPr>
          <p:spPr bwMode="auto">
            <a:xfrm>
              <a:off x="2524" y="18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Oval 16"/>
            <p:cNvSpPr>
              <a:spLocks noChangeArrowheads="1"/>
            </p:cNvSpPr>
            <p:nvPr/>
          </p:nvSpPr>
          <p:spPr bwMode="auto">
            <a:xfrm>
              <a:off x="2956" y="3264"/>
              <a:ext cx="96" cy="96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7" name="Oval 17"/>
            <p:cNvSpPr>
              <a:spLocks noChangeArrowheads="1"/>
            </p:cNvSpPr>
            <p:nvPr/>
          </p:nvSpPr>
          <p:spPr bwMode="auto">
            <a:xfrm>
              <a:off x="1708" y="364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Oval 18"/>
            <p:cNvSpPr>
              <a:spLocks noChangeArrowheads="1"/>
            </p:cNvSpPr>
            <p:nvPr/>
          </p:nvSpPr>
          <p:spPr bwMode="auto">
            <a:xfrm>
              <a:off x="2428" y="3504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9" name="Oval 19"/>
            <p:cNvSpPr>
              <a:spLocks noChangeArrowheads="1"/>
            </p:cNvSpPr>
            <p:nvPr/>
          </p:nvSpPr>
          <p:spPr bwMode="auto">
            <a:xfrm>
              <a:off x="1324" y="283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Oval 20"/>
            <p:cNvSpPr>
              <a:spLocks noChangeArrowheads="1"/>
            </p:cNvSpPr>
            <p:nvPr/>
          </p:nvSpPr>
          <p:spPr bwMode="auto">
            <a:xfrm>
              <a:off x="1468" y="201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1" name="Oval 21"/>
            <p:cNvSpPr>
              <a:spLocks noChangeArrowheads="1"/>
            </p:cNvSpPr>
            <p:nvPr/>
          </p:nvSpPr>
          <p:spPr bwMode="auto">
            <a:xfrm>
              <a:off x="1900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2" name="Oval 22"/>
            <p:cNvSpPr>
              <a:spLocks noChangeArrowheads="1"/>
            </p:cNvSpPr>
            <p:nvPr/>
          </p:nvSpPr>
          <p:spPr bwMode="auto">
            <a:xfrm>
              <a:off x="2092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3" name="Oval 23"/>
            <p:cNvSpPr>
              <a:spLocks noChangeArrowheads="1"/>
            </p:cNvSpPr>
            <p:nvPr/>
          </p:nvSpPr>
          <p:spPr bwMode="auto">
            <a:xfrm>
              <a:off x="2092" y="13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Oval 24"/>
            <p:cNvSpPr>
              <a:spLocks noChangeArrowheads="1"/>
            </p:cNvSpPr>
            <p:nvPr/>
          </p:nvSpPr>
          <p:spPr bwMode="auto">
            <a:xfrm>
              <a:off x="1516" y="34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5" name="Oval 25"/>
            <p:cNvSpPr>
              <a:spLocks noChangeArrowheads="1"/>
            </p:cNvSpPr>
            <p:nvPr/>
          </p:nvSpPr>
          <p:spPr bwMode="auto">
            <a:xfrm>
              <a:off x="3724" y="17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6" name="Oval 26"/>
            <p:cNvSpPr>
              <a:spLocks noChangeArrowheads="1"/>
            </p:cNvSpPr>
            <p:nvPr/>
          </p:nvSpPr>
          <p:spPr bwMode="auto">
            <a:xfrm>
              <a:off x="2860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Oval 27"/>
            <p:cNvSpPr>
              <a:spLocks noChangeArrowheads="1"/>
            </p:cNvSpPr>
            <p:nvPr/>
          </p:nvSpPr>
          <p:spPr bwMode="auto">
            <a:xfrm>
              <a:off x="3196" y="18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8" name="Oval 28"/>
            <p:cNvSpPr>
              <a:spLocks noChangeArrowheads="1"/>
            </p:cNvSpPr>
            <p:nvPr/>
          </p:nvSpPr>
          <p:spPr bwMode="auto">
            <a:xfrm>
              <a:off x="3436" y="22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9" name="Oval 29"/>
            <p:cNvSpPr>
              <a:spLocks noChangeArrowheads="1"/>
            </p:cNvSpPr>
            <p:nvPr/>
          </p:nvSpPr>
          <p:spPr bwMode="auto">
            <a:xfrm>
              <a:off x="3472" y="3268"/>
              <a:ext cx="96" cy="96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0" name="Oval 30"/>
            <p:cNvSpPr>
              <a:spLocks noChangeArrowheads="1"/>
            </p:cNvSpPr>
            <p:nvPr/>
          </p:nvSpPr>
          <p:spPr bwMode="auto">
            <a:xfrm>
              <a:off x="3052" y="2592"/>
              <a:ext cx="96" cy="96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1" name="Oval 31"/>
            <p:cNvSpPr>
              <a:spLocks noChangeArrowheads="1"/>
            </p:cNvSpPr>
            <p:nvPr/>
          </p:nvSpPr>
          <p:spPr bwMode="auto">
            <a:xfrm>
              <a:off x="3340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2" name="Line 32"/>
            <p:cNvSpPr>
              <a:spLocks noChangeShapeType="1"/>
            </p:cNvSpPr>
            <p:nvPr/>
          </p:nvSpPr>
          <p:spPr bwMode="auto">
            <a:xfrm flipV="1">
              <a:off x="456" y="3260"/>
              <a:ext cx="92" cy="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43" name="Line 33"/>
            <p:cNvSpPr>
              <a:spLocks noChangeShapeType="1"/>
            </p:cNvSpPr>
            <p:nvPr/>
          </p:nvSpPr>
          <p:spPr bwMode="auto">
            <a:xfrm flipV="1">
              <a:off x="492" y="3352"/>
              <a:ext cx="468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44" name="Line 34"/>
            <p:cNvSpPr>
              <a:spLocks noChangeShapeType="1"/>
            </p:cNvSpPr>
            <p:nvPr/>
          </p:nvSpPr>
          <p:spPr bwMode="auto">
            <a:xfrm flipV="1">
              <a:off x="504" y="3476"/>
              <a:ext cx="1012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45" name="Line 35"/>
            <p:cNvSpPr>
              <a:spLocks noChangeShapeType="1"/>
            </p:cNvSpPr>
            <p:nvPr/>
          </p:nvSpPr>
          <p:spPr bwMode="auto">
            <a:xfrm flipH="1">
              <a:off x="1352" y="3496"/>
              <a:ext cx="18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46" name="Line 36"/>
            <p:cNvSpPr>
              <a:spLocks noChangeShapeType="1"/>
            </p:cNvSpPr>
            <p:nvPr/>
          </p:nvSpPr>
          <p:spPr bwMode="auto">
            <a:xfrm>
              <a:off x="1596" y="3488"/>
              <a:ext cx="13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47" name="Line 37"/>
            <p:cNvSpPr>
              <a:spLocks noChangeShapeType="1"/>
            </p:cNvSpPr>
            <p:nvPr/>
          </p:nvSpPr>
          <p:spPr bwMode="auto">
            <a:xfrm flipV="1">
              <a:off x="1796" y="3564"/>
              <a:ext cx="636" cy="11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48" name="Line 38"/>
            <p:cNvSpPr>
              <a:spLocks noChangeShapeType="1"/>
            </p:cNvSpPr>
            <p:nvPr/>
          </p:nvSpPr>
          <p:spPr bwMode="auto">
            <a:xfrm flipV="1">
              <a:off x="1764" y="2876"/>
              <a:ext cx="176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49" name="Line 39"/>
            <p:cNvSpPr>
              <a:spLocks noChangeShapeType="1"/>
            </p:cNvSpPr>
            <p:nvPr/>
          </p:nvSpPr>
          <p:spPr bwMode="auto">
            <a:xfrm flipH="1" flipV="1">
              <a:off x="2428" y="2880"/>
              <a:ext cx="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50" name="Line 40"/>
            <p:cNvSpPr>
              <a:spLocks noChangeShapeType="1"/>
            </p:cNvSpPr>
            <p:nvPr/>
          </p:nvSpPr>
          <p:spPr bwMode="auto">
            <a:xfrm flipV="1">
              <a:off x="2524" y="3336"/>
              <a:ext cx="440" cy="20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51" name="Line 41"/>
            <p:cNvSpPr>
              <a:spLocks noChangeShapeType="1"/>
            </p:cNvSpPr>
            <p:nvPr/>
          </p:nvSpPr>
          <p:spPr bwMode="auto">
            <a:xfrm flipH="1" flipV="1">
              <a:off x="944" y="2592"/>
              <a:ext cx="40" cy="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52" name="Line 42"/>
            <p:cNvSpPr>
              <a:spLocks noChangeShapeType="1"/>
            </p:cNvSpPr>
            <p:nvPr/>
          </p:nvSpPr>
          <p:spPr bwMode="auto">
            <a:xfrm flipH="1">
              <a:off x="1024" y="2920"/>
              <a:ext cx="3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53" name="Line 43"/>
            <p:cNvSpPr>
              <a:spLocks noChangeShapeType="1"/>
            </p:cNvSpPr>
            <p:nvPr/>
          </p:nvSpPr>
          <p:spPr bwMode="auto">
            <a:xfrm>
              <a:off x="1388" y="2924"/>
              <a:ext cx="164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54" name="Line 44"/>
            <p:cNvSpPr>
              <a:spLocks noChangeShapeType="1"/>
            </p:cNvSpPr>
            <p:nvPr/>
          </p:nvSpPr>
          <p:spPr bwMode="auto">
            <a:xfrm flipV="1">
              <a:off x="1416" y="2836"/>
              <a:ext cx="48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55" name="Line 45"/>
            <p:cNvSpPr>
              <a:spLocks noChangeShapeType="1"/>
            </p:cNvSpPr>
            <p:nvPr/>
          </p:nvSpPr>
          <p:spPr bwMode="auto">
            <a:xfrm flipV="1">
              <a:off x="3500" y="1816"/>
              <a:ext cx="244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56" name="Line 46"/>
            <p:cNvSpPr>
              <a:spLocks noChangeShapeType="1"/>
            </p:cNvSpPr>
            <p:nvPr/>
          </p:nvSpPr>
          <p:spPr bwMode="auto">
            <a:xfrm flipH="1">
              <a:off x="3292" y="1780"/>
              <a:ext cx="43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57" name="Line 47"/>
            <p:cNvSpPr>
              <a:spLocks noChangeShapeType="1"/>
            </p:cNvSpPr>
            <p:nvPr/>
          </p:nvSpPr>
          <p:spPr bwMode="auto">
            <a:xfrm flipH="1" flipV="1">
              <a:off x="2180" y="1456"/>
              <a:ext cx="1548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58" name="Line 48"/>
            <p:cNvSpPr>
              <a:spLocks noChangeShapeType="1"/>
            </p:cNvSpPr>
            <p:nvPr/>
          </p:nvSpPr>
          <p:spPr bwMode="auto">
            <a:xfrm flipV="1">
              <a:off x="1944" y="2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59" name="Line 49"/>
            <p:cNvSpPr>
              <a:spLocks noChangeShapeType="1"/>
            </p:cNvSpPr>
            <p:nvPr/>
          </p:nvSpPr>
          <p:spPr bwMode="auto">
            <a:xfrm>
              <a:off x="1996" y="2356"/>
              <a:ext cx="43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60" name="Line 50"/>
            <p:cNvSpPr>
              <a:spLocks noChangeShapeType="1"/>
            </p:cNvSpPr>
            <p:nvPr/>
          </p:nvSpPr>
          <p:spPr bwMode="auto">
            <a:xfrm flipV="1">
              <a:off x="1960" y="2052"/>
              <a:ext cx="14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61" name="Line 51"/>
            <p:cNvSpPr>
              <a:spLocks noChangeShapeType="1"/>
            </p:cNvSpPr>
            <p:nvPr/>
          </p:nvSpPr>
          <p:spPr bwMode="auto">
            <a:xfrm flipV="1">
              <a:off x="2128" y="1488"/>
              <a:ext cx="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62" name="Line 52"/>
            <p:cNvSpPr>
              <a:spLocks noChangeShapeType="1"/>
            </p:cNvSpPr>
            <p:nvPr/>
          </p:nvSpPr>
          <p:spPr bwMode="auto">
            <a:xfrm>
              <a:off x="2164" y="1480"/>
              <a:ext cx="3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63" name="Line 53"/>
            <p:cNvSpPr>
              <a:spLocks noChangeShapeType="1"/>
            </p:cNvSpPr>
            <p:nvPr/>
          </p:nvSpPr>
          <p:spPr bwMode="auto">
            <a:xfrm>
              <a:off x="2156" y="1488"/>
              <a:ext cx="308" cy="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64" name="Line 54"/>
            <p:cNvSpPr>
              <a:spLocks noChangeShapeType="1"/>
            </p:cNvSpPr>
            <p:nvPr/>
          </p:nvSpPr>
          <p:spPr bwMode="auto">
            <a:xfrm flipV="1">
              <a:off x="2512" y="2056"/>
              <a:ext cx="364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65" name="Line 55"/>
            <p:cNvSpPr>
              <a:spLocks noChangeShapeType="1"/>
            </p:cNvSpPr>
            <p:nvPr/>
          </p:nvSpPr>
          <p:spPr bwMode="auto">
            <a:xfrm flipH="1" flipV="1">
              <a:off x="2188" y="2016"/>
              <a:ext cx="672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66" name="Line 56"/>
            <p:cNvSpPr>
              <a:spLocks noChangeShapeType="1"/>
            </p:cNvSpPr>
            <p:nvPr/>
          </p:nvSpPr>
          <p:spPr bwMode="auto">
            <a:xfrm>
              <a:off x="2616" y="1888"/>
              <a:ext cx="25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67" name="Line 57"/>
            <p:cNvSpPr>
              <a:spLocks noChangeShapeType="1"/>
            </p:cNvSpPr>
            <p:nvPr/>
          </p:nvSpPr>
          <p:spPr bwMode="auto">
            <a:xfrm>
              <a:off x="2612" y="1856"/>
              <a:ext cx="584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68" name="Line 58"/>
            <p:cNvSpPr>
              <a:spLocks noChangeShapeType="1"/>
            </p:cNvSpPr>
            <p:nvPr/>
          </p:nvSpPr>
          <p:spPr bwMode="auto">
            <a:xfrm flipV="1">
              <a:off x="3136" y="2288"/>
              <a:ext cx="308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69" name="Line 59"/>
            <p:cNvSpPr>
              <a:spLocks noChangeShapeType="1"/>
            </p:cNvSpPr>
            <p:nvPr/>
          </p:nvSpPr>
          <p:spPr bwMode="auto">
            <a:xfrm flipH="1">
              <a:off x="2456" y="1968"/>
              <a:ext cx="78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70" name="Line 60"/>
            <p:cNvSpPr>
              <a:spLocks noChangeShapeType="1"/>
            </p:cNvSpPr>
            <p:nvPr/>
          </p:nvSpPr>
          <p:spPr bwMode="auto">
            <a:xfrm flipH="1">
              <a:off x="3104" y="1964"/>
              <a:ext cx="144" cy="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71" name="Line 61"/>
            <p:cNvSpPr>
              <a:spLocks noChangeShapeType="1"/>
            </p:cNvSpPr>
            <p:nvPr/>
          </p:nvSpPr>
          <p:spPr bwMode="auto">
            <a:xfrm flipH="1">
              <a:off x="3012" y="2688"/>
              <a:ext cx="72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72" name="Line 62"/>
            <p:cNvSpPr>
              <a:spLocks noChangeShapeType="1"/>
            </p:cNvSpPr>
            <p:nvPr/>
          </p:nvSpPr>
          <p:spPr bwMode="auto">
            <a:xfrm>
              <a:off x="3136" y="2672"/>
              <a:ext cx="360" cy="59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73" name="Line 63"/>
            <p:cNvSpPr>
              <a:spLocks noChangeShapeType="1"/>
            </p:cNvSpPr>
            <p:nvPr/>
          </p:nvSpPr>
          <p:spPr bwMode="auto">
            <a:xfrm>
              <a:off x="3148" y="2640"/>
              <a:ext cx="19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74" name="Line 64"/>
            <p:cNvSpPr>
              <a:spLocks noChangeShapeType="1"/>
            </p:cNvSpPr>
            <p:nvPr/>
          </p:nvSpPr>
          <p:spPr bwMode="auto">
            <a:xfrm>
              <a:off x="888" y="1872"/>
              <a:ext cx="48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75" name="Line 65"/>
            <p:cNvSpPr>
              <a:spLocks noChangeShapeType="1"/>
            </p:cNvSpPr>
            <p:nvPr/>
          </p:nvSpPr>
          <p:spPr bwMode="auto">
            <a:xfrm>
              <a:off x="368" y="2200"/>
              <a:ext cx="524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76" name="Line 66"/>
            <p:cNvSpPr>
              <a:spLocks noChangeShapeType="1"/>
            </p:cNvSpPr>
            <p:nvPr/>
          </p:nvSpPr>
          <p:spPr bwMode="auto">
            <a:xfrm flipH="1">
              <a:off x="976" y="2096"/>
              <a:ext cx="50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77" name="Line 67"/>
            <p:cNvSpPr>
              <a:spLocks noChangeShapeType="1"/>
            </p:cNvSpPr>
            <p:nvPr/>
          </p:nvSpPr>
          <p:spPr bwMode="auto">
            <a:xfrm flipH="1">
              <a:off x="932" y="1444"/>
              <a:ext cx="116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78" name="Line 68"/>
            <p:cNvSpPr>
              <a:spLocks noChangeShapeType="1"/>
            </p:cNvSpPr>
            <p:nvPr/>
          </p:nvSpPr>
          <p:spPr bwMode="auto">
            <a:xfrm flipH="1">
              <a:off x="368" y="1848"/>
              <a:ext cx="48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79" name="Line 69"/>
            <p:cNvSpPr>
              <a:spLocks noChangeShapeType="1"/>
            </p:cNvSpPr>
            <p:nvPr/>
          </p:nvSpPr>
          <p:spPr bwMode="auto">
            <a:xfrm flipV="1">
              <a:off x="384" y="2064"/>
              <a:ext cx="108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80" name="Line 70"/>
            <p:cNvSpPr>
              <a:spLocks noChangeShapeType="1"/>
            </p:cNvSpPr>
            <p:nvPr/>
          </p:nvSpPr>
          <p:spPr bwMode="auto">
            <a:xfrm>
              <a:off x="340" y="2216"/>
              <a:ext cx="200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81" name="Line 71"/>
            <p:cNvSpPr>
              <a:spLocks noChangeShapeType="1"/>
            </p:cNvSpPr>
            <p:nvPr/>
          </p:nvSpPr>
          <p:spPr bwMode="auto">
            <a:xfrm>
              <a:off x="1548" y="2096"/>
              <a:ext cx="36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82" name="Line 72"/>
            <p:cNvSpPr>
              <a:spLocks noChangeShapeType="1"/>
            </p:cNvSpPr>
            <p:nvPr/>
          </p:nvSpPr>
          <p:spPr bwMode="auto">
            <a:xfrm>
              <a:off x="984" y="2560"/>
              <a:ext cx="92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83" name="Line 73"/>
            <p:cNvSpPr>
              <a:spLocks noChangeShapeType="1"/>
            </p:cNvSpPr>
            <p:nvPr/>
          </p:nvSpPr>
          <p:spPr bwMode="auto">
            <a:xfrm flipV="1">
              <a:off x="1992" y="2824"/>
              <a:ext cx="388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84" name="Line 74"/>
            <p:cNvSpPr>
              <a:spLocks noChangeShapeType="1"/>
            </p:cNvSpPr>
            <p:nvPr/>
          </p:nvSpPr>
          <p:spPr bwMode="auto">
            <a:xfrm flipH="1">
              <a:off x="1788" y="2872"/>
              <a:ext cx="612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85" name="Line 75"/>
            <p:cNvSpPr>
              <a:spLocks noChangeShapeType="1"/>
            </p:cNvSpPr>
            <p:nvPr/>
          </p:nvSpPr>
          <p:spPr bwMode="auto">
            <a:xfrm flipH="1">
              <a:off x="600" y="2848"/>
              <a:ext cx="1788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86" name="Line 76"/>
            <p:cNvSpPr>
              <a:spLocks noChangeShapeType="1"/>
            </p:cNvSpPr>
            <p:nvPr/>
          </p:nvSpPr>
          <p:spPr bwMode="auto">
            <a:xfrm>
              <a:off x="2504" y="2440"/>
              <a:ext cx="468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87" name="Line 77"/>
            <p:cNvSpPr>
              <a:spLocks noChangeShapeType="1"/>
            </p:cNvSpPr>
            <p:nvPr/>
          </p:nvSpPr>
          <p:spPr bwMode="auto">
            <a:xfrm>
              <a:off x="3044" y="3288"/>
              <a:ext cx="424" cy="28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990" name="Oval 7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79"/>
          <p:cNvSpPr>
            <a:spLocks noChangeShapeType="1"/>
          </p:cNvSpPr>
          <p:nvPr/>
        </p:nvSpPr>
        <p:spPr bwMode="auto">
          <a:xfrm>
            <a:off x="7315200" y="1828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2" name="Line 80"/>
          <p:cNvSpPr>
            <a:spLocks noChangeShapeType="1"/>
          </p:cNvSpPr>
          <p:nvPr/>
        </p:nvSpPr>
        <p:spPr bwMode="auto">
          <a:xfrm flipH="1">
            <a:off x="6858000" y="1981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3" name="Line 81"/>
          <p:cNvSpPr>
            <a:spLocks noChangeShapeType="1"/>
          </p:cNvSpPr>
          <p:nvPr/>
        </p:nvSpPr>
        <p:spPr bwMode="auto">
          <a:xfrm>
            <a:off x="7315200" y="1981200"/>
            <a:ext cx="457200" cy="609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4" name="Oval 82"/>
          <p:cNvSpPr>
            <a:spLocks noChangeArrowheads="1"/>
          </p:cNvSpPr>
          <p:nvPr/>
        </p:nvSpPr>
        <p:spPr bwMode="auto">
          <a:xfrm>
            <a:off x="6781800" y="25908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Oval 83"/>
          <p:cNvSpPr>
            <a:spLocks noChangeArrowheads="1"/>
          </p:cNvSpPr>
          <p:nvPr/>
        </p:nvSpPr>
        <p:spPr bwMode="auto">
          <a:xfrm>
            <a:off x="7696200" y="2590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996" name="Group 84"/>
          <p:cNvGrpSpPr>
            <a:grpSpLocks/>
          </p:cNvGrpSpPr>
          <p:nvPr/>
        </p:nvGrpSpPr>
        <p:grpSpPr bwMode="auto">
          <a:xfrm>
            <a:off x="6629400" y="2743200"/>
            <a:ext cx="457200" cy="609600"/>
            <a:chOff x="4176" y="1728"/>
            <a:chExt cx="288" cy="384"/>
          </a:xfrm>
        </p:grpSpPr>
        <p:sp>
          <p:nvSpPr>
            <p:cNvPr id="42013" name="Line 85"/>
            <p:cNvSpPr>
              <a:spLocks noChangeShapeType="1"/>
            </p:cNvSpPr>
            <p:nvPr/>
          </p:nvSpPr>
          <p:spPr bwMode="auto">
            <a:xfrm flipH="1">
              <a:off x="4176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4" name="Line 86"/>
            <p:cNvSpPr>
              <a:spLocks noChangeShapeType="1"/>
            </p:cNvSpPr>
            <p:nvPr/>
          </p:nvSpPr>
          <p:spPr bwMode="auto">
            <a:xfrm>
              <a:off x="4320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997" name="Line 87"/>
          <p:cNvSpPr>
            <a:spLocks noChangeShapeType="1"/>
          </p:cNvSpPr>
          <p:nvPr/>
        </p:nvSpPr>
        <p:spPr bwMode="auto">
          <a:xfrm flipH="1">
            <a:off x="7543800" y="2743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8" name="Line 88"/>
          <p:cNvSpPr>
            <a:spLocks noChangeShapeType="1"/>
          </p:cNvSpPr>
          <p:nvPr/>
        </p:nvSpPr>
        <p:spPr bwMode="auto">
          <a:xfrm>
            <a:off x="7772400" y="2743200"/>
            <a:ext cx="304800" cy="609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9" name="Oval 89"/>
          <p:cNvSpPr>
            <a:spLocks noChangeArrowheads="1"/>
          </p:cNvSpPr>
          <p:nvPr/>
        </p:nvSpPr>
        <p:spPr bwMode="auto">
          <a:xfrm>
            <a:off x="6553200" y="3352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Oval 90"/>
          <p:cNvSpPr>
            <a:spLocks noChangeArrowheads="1"/>
          </p:cNvSpPr>
          <p:nvPr/>
        </p:nvSpPr>
        <p:spPr bwMode="auto">
          <a:xfrm>
            <a:off x="70104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Oval 91"/>
          <p:cNvSpPr>
            <a:spLocks noChangeArrowheads="1"/>
          </p:cNvSpPr>
          <p:nvPr/>
        </p:nvSpPr>
        <p:spPr bwMode="auto">
          <a:xfrm>
            <a:off x="8001000" y="3352800"/>
            <a:ext cx="152400" cy="152400"/>
          </a:xfrm>
          <a:prstGeom prst="ellipse">
            <a:avLst/>
          </a:prstGeom>
          <a:solidFill>
            <a:srgbClr val="FF33CC"/>
          </a:solidFill>
          <a:ln w="9525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Oval 92"/>
          <p:cNvSpPr>
            <a:spLocks noChangeArrowheads="1"/>
          </p:cNvSpPr>
          <p:nvPr/>
        </p:nvSpPr>
        <p:spPr bwMode="auto">
          <a:xfrm>
            <a:off x="74676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3" name="Group 93"/>
          <p:cNvGrpSpPr>
            <a:grpSpLocks/>
          </p:cNvGrpSpPr>
          <p:nvPr/>
        </p:nvGrpSpPr>
        <p:grpSpPr bwMode="auto">
          <a:xfrm>
            <a:off x="6858000" y="3505200"/>
            <a:ext cx="457200" cy="609600"/>
            <a:chOff x="4176" y="1728"/>
            <a:chExt cx="288" cy="384"/>
          </a:xfrm>
        </p:grpSpPr>
        <p:sp>
          <p:nvSpPr>
            <p:cNvPr id="42011" name="Line 94"/>
            <p:cNvSpPr>
              <a:spLocks noChangeShapeType="1"/>
            </p:cNvSpPr>
            <p:nvPr/>
          </p:nvSpPr>
          <p:spPr bwMode="auto">
            <a:xfrm flipH="1">
              <a:off x="4176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2" name="Line 95"/>
            <p:cNvSpPr>
              <a:spLocks noChangeShapeType="1"/>
            </p:cNvSpPr>
            <p:nvPr/>
          </p:nvSpPr>
          <p:spPr bwMode="auto">
            <a:xfrm>
              <a:off x="4320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004" name="Line 96"/>
          <p:cNvSpPr>
            <a:spLocks noChangeShapeType="1"/>
          </p:cNvSpPr>
          <p:nvPr/>
        </p:nvSpPr>
        <p:spPr bwMode="auto">
          <a:xfrm>
            <a:off x="8077200" y="3505200"/>
            <a:ext cx="0" cy="609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005" name="Oval 97"/>
          <p:cNvSpPr>
            <a:spLocks noChangeArrowheads="1"/>
          </p:cNvSpPr>
          <p:nvPr/>
        </p:nvSpPr>
        <p:spPr bwMode="auto">
          <a:xfrm>
            <a:off x="7239000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Oval 98"/>
          <p:cNvSpPr>
            <a:spLocks noChangeArrowheads="1"/>
          </p:cNvSpPr>
          <p:nvPr/>
        </p:nvSpPr>
        <p:spPr bwMode="auto">
          <a:xfrm>
            <a:off x="6781800" y="4114800"/>
            <a:ext cx="152400" cy="152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Oval 99"/>
          <p:cNvSpPr>
            <a:spLocks noChangeArrowheads="1"/>
          </p:cNvSpPr>
          <p:nvPr/>
        </p:nvSpPr>
        <p:spPr bwMode="auto">
          <a:xfrm>
            <a:off x="8001000" y="4114800"/>
            <a:ext cx="152400" cy="15240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100"/>
          <p:cNvSpPr>
            <a:spLocks noChangeShapeType="1"/>
          </p:cNvSpPr>
          <p:nvPr/>
        </p:nvSpPr>
        <p:spPr bwMode="auto">
          <a:xfrm>
            <a:off x="8077200" y="4267200"/>
            <a:ext cx="0" cy="609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009" name="Oval 101"/>
          <p:cNvSpPr>
            <a:spLocks noChangeArrowheads="1"/>
          </p:cNvSpPr>
          <p:nvPr/>
        </p:nvSpPr>
        <p:spPr bwMode="auto">
          <a:xfrm>
            <a:off x="8001000" y="48768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Text Box 102"/>
          <p:cNvSpPr txBox="1">
            <a:spLocks noChangeArrowheads="1"/>
          </p:cNvSpPr>
          <p:nvPr/>
        </p:nvSpPr>
        <p:spPr bwMode="auto">
          <a:xfrm>
            <a:off x="6172200" y="4953000"/>
            <a:ext cx="1481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Search tree</a:t>
            </a:r>
          </a:p>
        </p:txBody>
      </p:sp>
      <p:sp>
        <p:nvSpPr>
          <p:cNvPr id="105" name="Line 62"/>
          <p:cNvSpPr>
            <a:spLocks noChangeShapeType="1"/>
          </p:cNvSpPr>
          <p:nvPr/>
        </p:nvSpPr>
        <p:spPr bwMode="auto">
          <a:xfrm>
            <a:off x="4876800" y="3810000"/>
            <a:ext cx="57150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Nodes </a:t>
            </a:r>
            <a:r>
              <a:rPr lang="en-US" smtClean="0">
                <a:sym typeface="Symbol" pitchFamily="18" charset="2"/>
              </a:rPr>
              <a:t>and</a:t>
            </a:r>
            <a:r>
              <a:rPr lang="en-US" smtClean="0"/>
              <a:t> States</a:t>
            </a:r>
            <a:endParaRPr lang="en-US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777F4-B68D-4FF8-B46A-544661B51F51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43012" name="Group 3"/>
          <p:cNvGrpSpPr>
            <a:grpSpLocks/>
          </p:cNvGrpSpPr>
          <p:nvPr/>
        </p:nvGrpSpPr>
        <p:grpSpPr bwMode="auto">
          <a:xfrm>
            <a:off x="990600" y="1676401"/>
            <a:ext cx="5486400" cy="1370013"/>
            <a:chOff x="624" y="1056"/>
            <a:chExt cx="3456" cy="863"/>
          </a:xfrm>
        </p:grpSpPr>
        <p:grpSp>
          <p:nvGrpSpPr>
            <p:cNvPr id="43122" name="Group 4"/>
            <p:cNvGrpSpPr>
              <a:grpSpLocks/>
            </p:cNvGrpSpPr>
            <p:nvPr/>
          </p:nvGrpSpPr>
          <p:grpSpPr bwMode="auto">
            <a:xfrm>
              <a:off x="624" y="1152"/>
              <a:ext cx="767" cy="767"/>
              <a:chOff x="768" y="1152"/>
              <a:chExt cx="1152" cy="1152"/>
            </a:xfrm>
          </p:grpSpPr>
          <p:sp>
            <p:nvSpPr>
              <p:cNvPr id="43126" name="Rectangle 5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27" name="Rectangle 6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8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28" name="Rectangle 7"/>
              <p:cNvSpPr>
                <a:spLocks noChangeArrowheads="1"/>
              </p:cNvSpPr>
              <p:nvPr/>
            </p:nvSpPr>
            <p:spPr bwMode="auto">
              <a:xfrm>
                <a:off x="768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3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29" name="Rectangle 8"/>
              <p:cNvSpPr>
                <a:spLocks noChangeArrowheads="1"/>
              </p:cNvSpPr>
              <p:nvPr/>
            </p:nvSpPr>
            <p:spPr bwMode="auto">
              <a:xfrm>
                <a:off x="768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5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30" name="Rectangle 9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2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31" name="Rectangle 10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4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32" name="Rectangle 11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7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33" name="Rectangle 12"/>
              <p:cNvSpPr>
                <a:spLocks noChangeArrowheads="1"/>
              </p:cNvSpPr>
              <p:nvPr/>
            </p:nvSpPr>
            <p:spPr bwMode="auto">
              <a:xfrm>
                <a:off x="1152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1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34" name="Rectangle 1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6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43123" name="Group 22"/>
            <p:cNvGrpSpPr>
              <a:grpSpLocks/>
            </p:cNvGrpSpPr>
            <p:nvPr/>
          </p:nvGrpSpPr>
          <p:grpSpPr bwMode="auto">
            <a:xfrm>
              <a:off x="1392" y="1056"/>
              <a:ext cx="2688" cy="480"/>
              <a:chOff x="1392" y="1056"/>
              <a:chExt cx="2688" cy="480"/>
            </a:xfrm>
          </p:grpSpPr>
          <p:sp>
            <p:nvSpPr>
              <p:cNvPr id="43124" name="Oval 23"/>
              <p:cNvSpPr>
                <a:spLocks noChangeArrowheads="1"/>
              </p:cNvSpPr>
              <p:nvPr/>
            </p:nvSpPr>
            <p:spPr bwMode="auto">
              <a:xfrm>
                <a:off x="3936" y="1056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2857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25" name="Line 24"/>
              <p:cNvSpPr>
                <a:spLocks noChangeShapeType="1"/>
              </p:cNvSpPr>
              <p:nvPr/>
            </p:nvSpPr>
            <p:spPr bwMode="auto">
              <a:xfrm flipH="1">
                <a:off x="1392" y="1152"/>
                <a:ext cx="2544" cy="384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3013" name="Group 25"/>
          <p:cNvGrpSpPr>
            <a:grpSpLocks/>
          </p:cNvGrpSpPr>
          <p:nvPr/>
        </p:nvGrpSpPr>
        <p:grpSpPr bwMode="auto">
          <a:xfrm>
            <a:off x="992188" y="1905000"/>
            <a:ext cx="7008813" cy="4264025"/>
            <a:chOff x="625" y="1200"/>
            <a:chExt cx="4415" cy="2686"/>
          </a:xfrm>
        </p:grpSpPr>
        <p:grpSp>
          <p:nvGrpSpPr>
            <p:cNvPr id="43079" name="Group 26"/>
            <p:cNvGrpSpPr>
              <a:grpSpLocks/>
            </p:cNvGrpSpPr>
            <p:nvPr/>
          </p:nvGrpSpPr>
          <p:grpSpPr bwMode="auto">
            <a:xfrm>
              <a:off x="1009" y="3119"/>
              <a:ext cx="784" cy="767"/>
              <a:chOff x="2112" y="2688"/>
              <a:chExt cx="1152" cy="1152"/>
            </a:xfrm>
          </p:grpSpPr>
          <p:sp>
            <p:nvSpPr>
              <p:cNvPr id="43105" name="Rectangle 27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6" name="Rectangle 28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8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07" name="Rectangle 29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3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08" name="Rectangle 30"/>
              <p:cNvSpPr>
                <a:spLocks noChangeArrowheads="1"/>
              </p:cNvSpPr>
              <p:nvPr/>
            </p:nvSpPr>
            <p:spPr bwMode="auto">
              <a:xfrm>
                <a:off x="2112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5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09" name="Rectangle 3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3110" name="Rectangle 32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4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11" name="Rectangle 33"/>
              <p:cNvSpPr>
                <a:spLocks noChangeArrowheads="1"/>
              </p:cNvSpPr>
              <p:nvPr/>
            </p:nvSpPr>
            <p:spPr bwMode="auto">
              <a:xfrm>
                <a:off x="288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3112" name="Rectangle 34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1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13" name="Rectangle 35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6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43080" name="Group 44"/>
            <p:cNvGrpSpPr>
              <a:grpSpLocks/>
            </p:cNvGrpSpPr>
            <p:nvPr/>
          </p:nvGrpSpPr>
          <p:grpSpPr bwMode="auto">
            <a:xfrm>
              <a:off x="625" y="2112"/>
              <a:ext cx="784" cy="767"/>
              <a:chOff x="2112" y="1152"/>
              <a:chExt cx="1152" cy="1152"/>
            </a:xfrm>
          </p:grpSpPr>
          <p:sp>
            <p:nvSpPr>
              <p:cNvPr id="43088" name="Rectangle 45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9" name="Rectangle 46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8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90" name="Rectangle 47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3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91" name="Rectangle 48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5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92" name="Rectangle 49"/>
              <p:cNvSpPr>
                <a:spLocks noChangeArrowheads="1"/>
              </p:cNvSpPr>
              <p:nvPr/>
            </p:nvSpPr>
            <p:spPr bwMode="auto">
              <a:xfrm>
                <a:off x="2496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2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93" name="Rectangle 50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4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94" name="Rectangle 51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7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95" name="Rectangle 52"/>
              <p:cNvSpPr>
                <a:spLocks noChangeArrowheads="1"/>
              </p:cNvSpPr>
              <p:nvPr/>
            </p:nvSpPr>
            <p:spPr bwMode="auto">
              <a:xfrm>
                <a:off x="249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1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96" name="Rectangle 53"/>
              <p:cNvSpPr>
                <a:spLocks noChangeArrowheads="1"/>
              </p:cNvSpPr>
              <p:nvPr/>
            </p:nvSpPr>
            <p:spPr bwMode="auto">
              <a:xfrm>
                <a:off x="2880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6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43081" name="Group 62"/>
            <p:cNvGrpSpPr>
              <a:grpSpLocks/>
            </p:cNvGrpSpPr>
            <p:nvPr/>
          </p:nvGrpSpPr>
          <p:grpSpPr bwMode="auto">
            <a:xfrm>
              <a:off x="1440" y="1200"/>
              <a:ext cx="3600" cy="1920"/>
              <a:chOff x="1440" y="1200"/>
              <a:chExt cx="3600" cy="1920"/>
            </a:xfrm>
          </p:grpSpPr>
          <p:sp>
            <p:nvSpPr>
              <p:cNvPr id="43082" name="Oval 63"/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144" cy="144"/>
              </a:xfrm>
              <a:prstGeom prst="ellipse">
                <a:avLst/>
              </a:prstGeom>
              <a:solidFill>
                <a:srgbClr val="339933"/>
              </a:solidFill>
              <a:ln w="28575">
                <a:solidFill>
                  <a:srgbClr val="33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3" name="Oval 64"/>
              <p:cNvSpPr>
                <a:spLocks noChangeArrowheads="1"/>
              </p:cNvSpPr>
              <p:nvPr/>
            </p:nvSpPr>
            <p:spPr bwMode="auto">
              <a:xfrm>
                <a:off x="4896" y="1488"/>
                <a:ext cx="144" cy="144"/>
              </a:xfrm>
              <a:prstGeom prst="ellipse">
                <a:avLst/>
              </a:prstGeom>
              <a:solidFill>
                <a:srgbClr val="339933"/>
              </a:solidFill>
              <a:ln w="28575">
                <a:solidFill>
                  <a:srgbClr val="33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4" name="Line 65"/>
              <p:cNvSpPr>
                <a:spLocks noChangeShapeType="1"/>
              </p:cNvSpPr>
              <p:nvPr/>
            </p:nvSpPr>
            <p:spPr bwMode="auto">
              <a:xfrm flipH="1">
                <a:off x="1440" y="1584"/>
                <a:ext cx="1536" cy="912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85" name="Line 66"/>
              <p:cNvSpPr>
                <a:spLocks noChangeShapeType="1"/>
              </p:cNvSpPr>
              <p:nvPr/>
            </p:nvSpPr>
            <p:spPr bwMode="auto">
              <a:xfrm flipH="1">
                <a:off x="1776" y="1584"/>
                <a:ext cx="3120" cy="1536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86" name="Line 67"/>
              <p:cNvSpPr>
                <a:spLocks noChangeShapeType="1"/>
              </p:cNvSpPr>
              <p:nvPr/>
            </p:nvSpPr>
            <p:spPr bwMode="auto">
              <a:xfrm flipH="1">
                <a:off x="3120" y="1200"/>
                <a:ext cx="86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87" name="Line 68"/>
              <p:cNvSpPr>
                <a:spLocks noChangeShapeType="1"/>
              </p:cNvSpPr>
              <p:nvPr/>
            </p:nvSpPr>
            <p:spPr bwMode="auto">
              <a:xfrm>
                <a:off x="3984" y="1200"/>
                <a:ext cx="945" cy="3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3014" name="Group 69"/>
          <p:cNvGrpSpPr>
            <a:grpSpLocks/>
          </p:cNvGrpSpPr>
          <p:nvPr/>
        </p:nvGrpSpPr>
        <p:grpSpPr bwMode="auto">
          <a:xfrm>
            <a:off x="3657600" y="2586038"/>
            <a:ext cx="5180013" cy="3586162"/>
            <a:chOff x="2304" y="1629"/>
            <a:chExt cx="3263" cy="2259"/>
          </a:xfrm>
        </p:grpSpPr>
        <p:grpSp>
          <p:nvGrpSpPr>
            <p:cNvPr id="43016" name="Group 70"/>
            <p:cNvGrpSpPr>
              <a:grpSpLocks/>
            </p:cNvGrpSpPr>
            <p:nvPr/>
          </p:nvGrpSpPr>
          <p:grpSpPr bwMode="auto">
            <a:xfrm>
              <a:off x="2304" y="3120"/>
              <a:ext cx="2128" cy="768"/>
              <a:chOff x="2304" y="3120"/>
              <a:chExt cx="2128" cy="768"/>
            </a:xfrm>
          </p:grpSpPr>
          <p:sp>
            <p:nvSpPr>
              <p:cNvPr id="43051" name="Rectangle 71"/>
              <p:cNvSpPr>
                <a:spLocks noChangeArrowheads="1"/>
              </p:cNvSpPr>
              <p:nvPr/>
            </p:nvSpPr>
            <p:spPr bwMode="auto">
              <a:xfrm>
                <a:off x="2565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8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52" name="Rectangle 72"/>
              <p:cNvSpPr>
                <a:spLocks noChangeArrowheads="1"/>
              </p:cNvSpPr>
              <p:nvPr/>
            </p:nvSpPr>
            <p:spPr bwMode="auto">
              <a:xfrm>
                <a:off x="2304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3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53" name="Rectangle 73"/>
              <p:cNvSpPr>
                <a:spLocks noChangeArrowheads="1"/>
              </p:cNvSpPr>
              <p:nvPr/>
            </p:nvSpPr>
            <p:spPr bwMode="auto">
              <a:xfrm>
                <a:off x="2304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3054" name="Rectangle 74"/>
              <p:cNvSpPr>
                <a:spLocks noChangeArrowheads="1"/>
              </p:cNvSpPr>
              <p:nvPr/>
            </p:nvSpPr>
            <p:spPr bwMode="auto">
              <a:xfrm>
                <a:off x="2826" y="3120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2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55" name="Rectangle 75"/>
              <p:cNvSpPr>
                <a:spLocks noChangeArrowheads="1"/>
              </p:cNvSpPr>
              <p:nvPr/>
            </p:nvSpPr>
            <p:spPr bwMode="auto">
              <a:xfrm>
                <a:off x="2565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4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56" name="Rectangle 76"/>
              <p:cNvSpPr>
                <a:spLocks noChangeArrowheads="1"/>
              </p:cNvSpPr>
              <p:nvPr/>
            </p:nvSpPr>
            <p:spPr bwMode="auto">
              <a:xfrm>
                <a:off x="2826" y="3376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7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57" name="Rectangle 77"/>
              <p:cNvSpPr>
                <a:spLocks noChangeArrowheads="1"/>
              </p:cNvSpPr>
              <p:nvPr/>
            </p:nvSpPr>
            <p:spPr bwMode="auto">
              <a:xfrm>
                <a:off x="2565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1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58" name="Rectangle 78"/>
              <p:cNvSpPr>
                <a:spLocks noChangeArrowheads="1"/>
              </p:cNvSpPr>
              <p:nvPr/>
            </p:nvSpPr>
            <p:spPr bwMode="auto">
              <a:xfrm>
                <a:off x="2826" y="3632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6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64" name="Rectangle 84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8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65" name="Rectangle 85"/>
              <p:cNvSpPr>
                <a:spLocks noChangeArrowheads="1"/>
              </p:cNvSpPr>
              <p:nvPr/>
            </p:nvSpPr>
            <p:spPr bwMode="auto">
              <a:xfrm>
                <a:off x="3648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3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66" name="Rectangle 86"/>
              <p:cNvSpPr>
                <a:spLocks noChangeArrowheads="1"/>
              </p:cNvSpPr>
              <p:nvPr/>
            </p:nvSpPr>
            <p:spPr bwMode="auto">
              <a:xfrm>
                <a:off x="3648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5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67" name="Rectangle 87"/>
              <p:cNvSpPr>
                <a:spLocks noChangeArrowheads="1"/>
              </p:cNvSpPr>
              <p:nvPr/>
            </p:nvSpPr>
            <p:spPr bwMode="auto">
              <a:xfrm>
                <a:off x="4170" y="3120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2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68" name="Rectangle 88"/>
              <p:cNvSpPr>
                <a:spLocks noChangeArrowheads="1"/>
              </p:cNvSpPr>
              <p:nvPr/>
            </p:nvSpPr>
            <p:spPr bwMode="auto">
              <a:xfrm>
                <a:off x="3912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4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69" name="Rectangle 89"/>
              <p:cNvSpPr>
                <a:spLocks noChangeArrowheads="1"/>
              </p:cNvSpPr>
              <p:nvPr/>
            </p:nvSpPr>
            <p:spPr bwMode="auto">
              <a:xfrm>
                <a:off x="4170" y="3376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7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70" name="Rectangle 90"/>
              <p:cNvSpPr>
                <a:spLocks noChangeArrowheads="1"/>
              </p:cNvSpPr>
              <p:nvPr/>
            </p:nvSpPr>
            <p:spPr bwMode="auto">
              <a:xfrm>
                <a:off x="3909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1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71" name="Rectangle 91"/>
              <p:cNvSpPr>
                <a:spLocks noChangeArrowheads="1"/>
              </p:cNvSpPr>
              <p:nvPr/>
            </p:nvSpPr>
            <p:spPr bwMode="auto">
              <a:xfrm>
                <a:off x="4170" y="3632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6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43017" name="Group 99"/>
            <p:cNvGrpSpPr>
              <a:grpSpLocks/>
            </p:cNvGrpSpPr>
            <p:nvPr/>
          </p:nvGrpSpPr>
          <p:grpSpPr bwMode="auto">
            <a:xfrm>
              <a:off x="2304" y="1629"/>
              <a:ext cx="3263" cy="2259"/>
              <a:chOff x="2304" y="1629"/>
              <a:chExt cx="3263" cy="2259"/>
            </a:xfrm>
          </p:grpSpPr>
          <p:sp>
            <p:nvSpPr>
              <p:cNvPr id="43018" name="Rectangle 100"/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784" cy="76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22" name="Rectangle 104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784" cy="76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24" name="Oval 106"/>
              <p:cNvSpPr>
                <a:spLocks noChangeArrowheads="1"/>
              </p:cNvSpPr>
              <p:nvPr/>
            </p:nvSpPr>
            <p:spPr bwMode="auto">
              <a:xfrm>
                <a:off x="5328" y="2016"/>
                <a:ext cx="144" cy="144"/>
              </a:xfrm>
              <a:prstGeom prst="ellipse">
                <a:avLst/>
              </a:prstGeom>
              <a:solidFill>
                <a:srgbClr val="F81706"/>
              </a:solidFill>
              <a:ln w="28575">
                <a:solidFill>
                  <a:srgbClr val="F8170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25" name="Oval 107"/>
              <p:cNvSpPr>
                <a:spLocks noChangeArrowheads="1"/>
              </p:cNvSpPr>
              <p:nvPr/>
            </p:nvSpPr>
            <p:spPr bwMode="auto">
              <a:xfrm>
                <a:off x="4512" y="2016"/>
                <a:ext cx="144" cy="144"/>
              </a:xfrm>
              <a:prstGeom prst="ellipse">
                <a:avLst/>
              </a:prstGeom>
              <a:solidFill>
                <a:srgbClr val="F81706"/>
              </a:solidFill>
              <a:ln w="28575">
                <a:solidFill>
                  <a:srgbClr val="F8170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26" name="Line 108"/>
              <p:cNvSpPr>
                <a:spLocks noChangeShapeType="1"/>
              </p:cNvSpPr>
              <p:nvPr/>
            </p:nvSpPr>
            <p:spPr bwMode="auto">
              <a:xfrm flipH="1">
                <a:off x="4633" y="1629"/>
                <a:ext cx="345" cy="4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27" name="Line 109"/>
              <p:cNvSpPr>
                <a:spLocks noChangeShapeType="1"/>
              </p:cNvSpPr>
              <p:nvPr/>
            </p:nvSpPr>
            <p:spPr bwMode="auto">
              <a:xfrm>
                <a:off x="4978" y="1629"/>
                <a:ext cx="379" cy="3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28" name="Line 110"/>
              <p:cNvSpPr>
                <a:spLocks noChangeShapeType="1"/>
              </p:cNvSpPr>
              <p:nvPr/>
            </p:nvSpPr>
            <p:spPr bwMode="auto">
              <a:xfrm flipH="1">
                <a:off x="2688" y="2112"/>
                <a:ext cx="1824" cy="1008"/>
              </a:xfrm>
              <a:prstGeom prst="line">
                <a:avLst/>
              </a:prstGeom>
              <a:noFill/>
              <a:ln w="9525">
                <a:solidFill>
                  <a:srgbClr val="F8170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29" name="Line 111"/>
              <p:cNvSpPr>
                <a:spLocks noChangeShapeType="1"/>
              </p:cNvSpPr>
              <p:nvPr/>
            </p:nvSpPr>
            <p:spPr bwMode="auto">
              <a:xfrm flipH="1">
                <a:off x="4032" y="2160"/>
                <a:ext cx="960" cy="960"/>
              </a:xfrm>
              <a:prstGeom prst="line">
                <a:avLst/>
              </a:prstGeom>
              <a:noFill/>
              <a:ln w="9525">
                <a:solidFill>
                  <a:srgbClr val="F8170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30" name="Oval 112"/>
              <p:cNvSpPr>
                <a:spLocks noChangeArrowheads="1"/>
              </p:cNvSpPr>
              <p:nvPr/>
            </p:nvSpPr>
            <p:spPr bwMode="auto">
              <a:xfrm>
                <a:off x="4944" y="2016"/>
                <a:ext cx="144" cy="144"/>
              </a:xfrm>
              <a:prstGeom prst="ellipse">
                <a:avLst/>
              </a:prstGeom>
              <a:solidFill>
                <a:srgbClr val="F81706"/>
              </a:solidFill>
              <a:ln w="28575">
                <a:solidFill>
                  <a:srgbClr val="F8170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31" name="Line 113"/>
              <p:cNvSpPr>
                <a:spLocks noChangeShapeType="1"/>
              </p:cNvSpPr>
              <p:nvPr/>
            </p:nvSpPr>
            <p:spPr bwMode="auto">
              <a:xfrm flipH="1">
                <a:off x="5232" y="2135"/>
                <a:ext cx="129" cy="93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32" name="Line 114"/>
              <p:cNvSpPr>
                <a:spLocks noChangeShapeType="1"/>
              </p:cNvSpPr>
              <p:nvPr/>
            </p:nvSpPr>
            <p:spPr bwMode="auto">
              <a:xfrm>
                <a:off x="4983" y="1632"/>
                <a:ext cx="28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43033" name="Group 115"/>
              <p:cNvGrpSpPr>
                <a:grpSpLocks/>
              </p:cNvGrpSpPr>
              <p:nvPr/>
            </p:nvGrpSpPr>
            <p:grpSpPr bwMode="auto">
              <a:xfrm>
                <a:off x="4800" y="3072"/>
                <a:ext cx="767" cy="767"/>
                <a:chOff x="768" y="1152"/>
                <a:chExt cx="1152" cy="1152"/>
              </a:xfrm>
            </p:grpSpPr>
            <p:sp>
              <p:nvSpPr>
                <p:cNvPr id="43034" name="Rectangle 116"/>
                <p:cNvSpPr>
                  <a:spLocks noChangeArrowheads="1"/>
                </p:cNvSpPr>
                <p:nvPr/>
              </p:nvSpPr>
              <p:spPr bwMode="auto">
                <a:xfrm>
                  <a:off x="768" y="1152"/>
                  <a:ext cx="1152" cy="1152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035" name="Rectangle 117"/>
                <p:cNvSpPr>
                  <a:spLocks noChangeArrowheads="1"/>
                </p:cNvSpPr>
                <p:nvPr/>
              </p:nvSpPr>
              <p:spPr bwMode="auto">
                <a:xfrm>
                  <a:off x="768" y="1152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>
                      <a:latin typeface="Comic Sans MS" pitchFamily="66" charset="0"/>
                    </a:rPr>
                    <a:t>8</a:t>
                  </a:r>
                  <a:endParaRPr lang="en-US" dirty="0">
                    <a:latin typeface="Comic Sans MS" pitchFamily="66" charset="0"/>
                  </a:endParaRPr>
                </a:p>
              </p:txBody>
            </p:sp>
            <p:sp>
              <p:nvSpPr>
                <p:cNvPr id="43036" name="Rectangle 118"/>
                <p:cNvSpPr>
                  <a:spLocks noChangeArrowheads="1"/>
                </p:cNvSpPr>
                <p:nvPr/>
              </p:nvSpPr>
              <p:spPr bwMode="auto">
                <a:xfrm>
                  <a:off x="768" y="1536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>
                      <a:latin typeface="Comic Sans MS" pitchFamily="66" charset="0"/>
                    </a:rPr>
                    <a:t>3</a:t>
                  </a:r>
                  <a:endParaRPr lang="en-US" dirty="0">
                    <a:latin typeface="Comic Sans MS" pitchFamily="66" charset="0"/>
                  </a:endParaRPr>
                </a:p>
              </p:txBody>
            </p:sp>
            <p:sp>
              <p:nvSpPr>
                <p:cNvPr id="43037" name="Rectangle 119"/>
                <p:cNvSpPr>
                  <a:spLocks noChangeArrowheads="1"/>
                </p:cNvSpPr>
                <p:nvPr/>
              </p:nvSpPr>
              <p:spPr bwMode="auto">
                <a:xfrm>
                  <a:off x="768" y="1920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>
                      <a:latin typeface="Comic Sans MS" pitchFamily="66" charset="0"/>
                    </a:rPr>
                    <a:t>5</a:t>
                  </a:r>
                  <a:endParaRPr lang="en-US" dirty="0">
                    <a:latin typeface="Comic Sans MS" pitchFamily="66" charset="0"/>
                  </a:endParaRPr>
                </a:p>
              </p:txBody>
            </p:sp>
            <p:sp>
              <p:nvSpPr>
                <p:cNvPr id="430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152" y="1152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>
                      <a:latin typeface="Comic Sans MS" pitchFamily="66" charset="0"/>
                    </a:rPr>
                    <a:t>2</a:t>
                  </a:r>
                  <a:endParaRPr lang="en-US" dirty="0">
                    <a:latin typeface="Comic Sans MS" pitchFamily="66" charset="0"/>
                  </a:endParaRPr>
                </a:p>
              </p:txBody>
            </p:sp>
            <p:sp>
              <p:nvSpPr>
                <p:cNvPr id="43039" name="Rectangle 121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>
                      <a:latin typeface="Comic Sans MS" pitchFamily="66" charset="0"/>
                    </a:rPr>
                    <a:t>4</a:t>
                  </a:r>
                  <a:endParaRPr lang="en-US" dirty="0">
                    <a:latin typeface="Comic Sans MS" pitchFamily="66" charset="0"/>
                  </a:endParaRPr>
                </a:p>
              </p:txBody>
            </p:sp>
            <p:sp>
              <p:nvSpPr>
                <p:cNvPr id="43040" name="Rectangle 122"/>
                <p:cNvSpPr>
                  <a:spLocks noChangeArrowheads="1"/>
                </p:cNvSpPr>
                <p:nvPr/>
              </p:nvSpPr>
              <p:spPr bwMode="auto">
                <a:xfrm>
                  <a:off x="1536" y="1536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>
                      <a:latin typeface="Comic Sans MS" pitchFamily="66" charset="0"/>
                    </a:rPr>
                    <a:t>7</a:t>
                  </a:r>
                  <a:endParaRPr lang="en-US" dirty="0">
                    <a:latin typeface="Comic Sans MS" pitchFamily="66" charset="0"/>
                  </a:endParaRPr>
                </a:p>
              </p:txBody>
            </p:sp>
            <p:sp>
              <p:nvSpPr>
                <p:cNvPr id="4304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152" y="1920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>
                      <a:latin typeface="Comic Sans MS" pitchFamily="66" charset="0"/>
                    </a:rPr>
                    <a:t>1</a:t>
                  </a:r>
                  <a:endParaRPr lang="en-US" dirty="0">
                    <a:latin typeface="Comic Sans MS" pitchFamily="66" charset="0"/>
                  </a:endParaRPr>
                </a:p>
              </p:txBody>
            </p:sp>
            <p:sp>
              <p:nvSpPr>
                <p:cNvPr id="43042" name="Rectangle 124"/>
                <p:cNvSpPr>
                  <a:spLocks noChangeArrowheads="1"/>
                </p:cNvSpPr>
                <p:nvPr/>
              </p:nvSpPr>
              <p:spPr bwMode="auto">
                <a:xfrm>
                  <a:off x="1536" y="1920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>
                      <a:latin typeface="Comic Sans MS" pitchFamily="66" charset="0"/>
                    </a:rPr>
                    <a:t>6</a:t>
                  </a:r>
                  <a:endParaRPr lang="en-US" dirty="0">
                    <a:latin typeface="Comic Sans MS" pitchFamily="66" charset="0"/>
                  </a:endParaRPr>
                </a:p>
              </p:txBody>
            </p:sp>
          </p:grpSp>
        </p:grpSp>
      </p:grpSp>
      <p:sp>
        <p:nvSpPr>
          <p:cNvPr id="313477" name="Text Box 133"/>
          <p:cNvSpPr txBox="1">
            <a:spLocks noChangeArrowheads="1"/>
          </p:cNvSpPr>
          <p:nvPr/>
        </p:nvSpPr>
        <p:spPr bwMode="auto">
          <a:xfrm>
            <a:off x="2578100" y="3594100"/>
            <a:ext cx="5462588" cy="118745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dirty="0">
                <a:latin typeface="Comic Sans MS" pitchFamily="66" charset="0"/>
              </a:rPr>
              <a:t>If states are allowed to be revisited,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the search tree may be infinite even</a:t>
            </a:r>
          </a:p>
          <a:p>
            <a:pPr algn="ctr">
              <a:defRPr/>
            </a:pPr>
            <a:r>
              <a:rPr lang="en-US" sz="2400" dirty="0">
                <a:latin typeface="Comic Sans MS" pitchFamily="66" charset="0"/>
              </a:rPr>
              <a:t>when the state space is finite</a:t>
            </a:r>
          </a:p>
        </p:txBody>
      </p:sp>
    </p:spTree>
    <p:extLst>
      <p:ext uri="{BB962C8B-B14F-4D97-AF65-F5344CB8AC3E}">
        <p14:creationId xmlns:p14="http://schemas.microsoft.com/office/powerpoint/2010/main" val="283059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47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Data Structure of a Node</a:t>
            </a:r>
            <a:endParaRPr lang="en-US" dirty="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87DD51-0223-4655-95FA-B8B3A64CCE0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4036" name="Oval 3"/>
          <p:cNvSpPr>
            <a:spLocks noChangeArrowheads="1"/>
          </p:cNvSpPr>
          <p:nvPr/>
        </p:nvSpPr>
        <p:spPr bwMode="auto">
          <a:xfrm>
            <a:off x="4267200" y="2819400"/>
            <a:ext cx="457200" cy="457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4632325" y="1295400"/>
            <a:ext cx="2411413" cy="1584325"/>
            <a:chOff x="2918" y="816"/>
            <a:chExt cx="1519" cy="998"/>
          </a:xfrm>
        </p:grpSpPr>
        <p:sp>
          <p:nvSpPr>
            <p:cNvPr id="44089" name="Oval 5"/>
            <p:cNvSpPr>
              <a:spLocks noChangeArrowheads="1"/>
            </p:cNvSpPr>
            <p:nvPr/>
          </p:nvSpPr>
          <p:spPr bwMode="auto">
            <a:xfrm>
              <a:off x="3408" y="816"/>
              <a:ext cx="288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0" name="Line 6"/>
            <p:cNvSpPr>
              <a:spLocks noChangeShapeType="1"/>
            </p:cNvSpPr>
            <p:nvPr/>
          </p:nvSpPr>
          <p:spPr bwMode="auto">
            <a:xfrm flipV="1">
              <a:off x="2918" y="1056"/>
              <a:ext cx="538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91" name="Text Box 7"/>
            <p:cNvSpPr txBox="1">
              <a:spLocks noChangeArrowheads="1"/>
            </p:cNvSpPr>
            <p:nvPr/>
          </p:nvSpPr>
          <p:spPr bwMode="auto">
            <a:xfrm>
              <a:off x="3264" y="1248"/>
              <a:ext cx="11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  <a:cs typeface="Times New Roman" pitchFamily="18" charset="0"/>
                </a:rPr>
                <a:t>PARENT-NODE</a:t>
              </a:r>
              <a:endParaRPr lang="en-US">
                <a:solidFill>
                  <a:srgbClr val="333333"/>
                </a:solidFill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4038" name="Group 8"/>
          <p:cNvGrpSpPr>
            <a:grpSpLocks/>
          </p:cNvGrpSpPr>
          <p:nvPr/>
        </p:nvGrpSpPr>
        <p:grpSpPr bwMode="auto">
          <a:xfrm>
            <a:off x="1447800" y="1524001"/>
            <a:ext cx="2955925" cy="1309688"/>
            <a:chOff x="1104" y="1776"/>
            <a:chExt cx="1862" cy="825"/>
          </a:xfrm>
        </p:grpSpPr>
        <p:grpSp>
          <p:nvGrpSpPr>
            <p:cNvPr id="44069" name="Group 9"/>
            <p:cNvGrpSpPr>
              <a:grpSpLocks/>
            </p:cNvGrpSpPr>
            <p:nvPr/>
          </p:nvGrpSpPr>
          <p:grpSpPr bwMode="auto">
            <a:xfrm>
              <a:off x="1104" y="1776"/>
              <a:ext cx="767" cy="767"/>
              <a:chOff x="768" y="1152"/>
              <a:chExt cx="1152" cy="1152"/>
            </a:xfrm>
          </p:grpSpPr>
          <p:sp>
            <p:nvSpPr>
              <p:cNvPr id="44072" name="Rectangle 10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3" name="Rectangle 11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8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4074" name="Rectangle 12"/>
              <p:cNvSpPr>
                <a:spLocks noChangeArrowheads="1"/>
              </p:cNvSpPr>
              <p:nvPr/>
            </p:nvSpPr>
            <p:spPr bwMode="auto">
              <a:xfrm>
                <a:off x="768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3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4075" name="Rectangle 13"/>
              <p:cNvSpPr>
                <a:spLocks noChangeArrowheads="1"/>
              </p:cNvSpPr>
              <p:nvPr/>
            </p:nvSpPr>
            <p:spPr bwMode="auto">
              <a:xfrm>
                <a:off x="768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5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4076" name="Rectangle 14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2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4077" name="Rectangle 15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4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4078" name="Rectangle 16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7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4079" name="Rectangle 17"/>
              <p:cNvSpPr>
                <a:spLocks noChangeArrowheads="1"/>
              </p:cNvSpPr>
              <p:nvPr/>
            </p:nvSpPr>
            <p:spPr bwMode="auto">
              <a:xfrm>
                <a:off x="1152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4080" name="Rectangle 18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6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44070" name="Freeform 27"/>
            <p:cNvSpPr>
              <a:spLocks/>
            </p:cNvSpPr>
            <p:nvPr/>
          </p:nvSpPr>
          <p:spPr bwMode="auto">
            <a:xfrm>
              <a:off x="1882" y="2170"/>
              <a:ext cx="1084" cy="431"/>
            </a:xfrm>
            <a:custGeom>
              <a:avLst/>
              <a:gdLst>
                <a:gd name="T0" fmla="*/ 1046 w 1046"/>
                <a:gd name="T1" fmla="*/ 470 h 470"/>
                <a:gd name="T2" fmla="*/ 816 w 1046"/>
                <a:gd name="T3" fmla="*/ 115 h 470"/>
                <a:gd name="T4" fmla="*/ 0 w 1046"/>
                <a:gd name="T5" fmla="*/ 0 h 470"/>
                <a:gd name="T6" fmla="*/ 0 60000 65536"/>
                <a:gd name="T7" fmla="*/ 0 60000 65536"/>
                <a:gd name="T8" fmla="*/ 0 60000 65536"/>
                <a:gd name="T9" fmla="*/ 0 w 1046"/>
                <a:gd name="T10" fmla="*/ 0 h 470"/>
                <a:gd name="T11" fmla="*/ 1046 w 1046"/>
                <a:gd name="T12" fmla="*/ 470 h 4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6" h="470">
                  <a:moveTo>
                    <a:pt x="1046" y="470"/>
                  </a:moveTo>
                  <a:cubicBezTo>
                    <a:pt x="1018" y="331"/>
                    <a:pt x="990" y="193"/>
                    <a:pt x="816" y="115"/>
                  </a:cubicBezTo>
                  <a:cubicBezTo>
                    <a:pt x="642" y="37"/>
                    <a:pt x="321" y="1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1" name="Text Box 28"/>
            <p:cNvSpPr txBox="1">
              <a:spLocks noChangeArrowheads="1"/>
            </p:cNvSpPr>
            <p:nvPr/>
          </p:nvSpPr>
          <p:spPr bwMode="auto">
            <a:xfrm>
              <a:off x="2160" y="1970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  <a:cs typeface="Times New Roman" pitchFamily="18" charset="0"/>
                </a:rPr>
                <a:t>STATE</a:t>
              </a:r>
            </a:p>
          </p:txBody>
        </p:sp>
      </p:grpSp>
      <p:sp>
        <p:nvSpPr>
          <p:cNvPr id="44039" name="Text Box 29"/>
          <p:cNvSpPr txBox="1">
            <a:spLocks noChangeArrowheads="1"/>
          </p:cNvSpPr>
          <p:nvPr/>
        </p:nvSpPr>
        <p:spPr bwMode="auto">
          <a:xfrm>
            <a:off x="3581400" y="5486400"/>
            <a:ext cx="461486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Depth of a node N  </a:t>
            </a:r>
            <a:br>
              <a:rPr lang="en-US" sz="2000">
                <a:solidFill>
                  <a:srgbClr val="990000"/>
                </a:solidFill>
                <a:latin typeface="Comic Sans MS" pitchFamily="66" charset="0"/>
              </a:rPr>
            </a:b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        = length of path from root to N </a:t>
            </a:r>
            <a:endParaRPr lang="en-US" sz="800">
              <a:solidFill>
                <a:srgbClr val="990000"/>
              </a:solidFill>
              <a:latin typeface="Comic Sans MS" pitchFamily="66" charset="0"/>
            </a:endParaRPr>
          </a:p>
          <a:p>
            <a:endParaRPr lang="en-US" sz="800">
              <a:solidFill>
                <a:srgbClr val="990000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(depth of the root = 0)</a:t>
            </a:r>
            <a:r>
              <a:rPr lang="en-US" sz="2000">
                <a:solidFill>
                  <a:srgbClr val="996600"/>
                </a:solidFill>
                <a:latin typeface="Comic Sans MS" pitchFamily="66" charset="0"/>
              </a:rPr>
              <a:t> </a:t>
            </a:r>
          </a:p>
        </p:txBody>
      </p:sp>
      <p:grpSp>
        <p:nvGrpSpPr>
          <p:cNvPr id="44040" name="Group 30"/>
          <p:cNvGrpSpPr>
            <a:grpSpLocks/>
          </p:cNvGrpSpPr>
          <p:nvPr/>
        </p:nvGrpSpPr>
        <p:grpSpPr bwMode="auto">
          <a:xfrm>
            <a:off x="4724400" y="2921000"/>
            <a:ext cx="3746500" cy="2336800"/>
            <a:chOff x="2976" y="1840"/>
            <a:chExt cx="2360" cy="1472"/>
          </a:xfrm>
        </p:grpSpPr>
        <p:sp>
          <p:nvSpPr>
            <p:cNvPr id="44050" name="Freeform 31"/>
            <p:cNvSpPr>
              <a:spLocks/>
            </p:cNvSpPr>
            <p:nvPr/>
          </p:nvSpPr>
          <p:spPr bwMode="auto">
            <a:xfrm>
              <a:off x="2976" y="1912"/>
              <a:ext cx="1488" cy="392"/>
            </a:xfrm>
            <a:custGeom>
              <a:avLst/>
              <a:gdLst>
                <a:gd name="T0" fmla="*/ 0 w 1488"/>
                <a:gd name="T1" fmla="*/ 8 h 392"/>
                <a:gd name="T2" fmla="*/ 720 w 1488"/>
                <a:gd name="T3" fmla="*/ 8 h 392"/>
                <a:gd name="T4" fmla="*/ 1104 w 1488"/>
                <a:gd name="T5" fmla="*/ 56 h 392"/>
                <a:gd name="T6" fmla="*/ 1392 w 1488"/>
                <a:gd name="T7" fmla="*/ 200 h 392"/>
                <a:gd name="T8" fmla="*/ 1488 w 1488"/>
                <a:gd name="T9" fmla="*/ 392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8"/>
                <a:gd name="T16" fmla="*/ 0 h 392"/>
                <a:gd name="T17" fmla="*/ 1488 w 1488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8" h="392">
                  <a:moveTo>
                    <a:pt x="0" y="8"/>
                  </a:moveTo>
                  <a:cubicBezTo>
                    <a:pt x="268" y="4"/>
                    <a:pt x="536" y="0"/>
                    <a:pt x="720" y="8"/>
                  </a:cubicBezTo>
                  <a:cubicBezTo>
                    <a:pt x="904" y="16"/>
                    <a:pt x="992" y="24"/>
                    <a:pt x="1104" y="56"/>
                  </a:cubicBezTo>
                  <a:cubicBezTo>
                    <a:pt x="1216" y="88"/>
                    <a:pt x="1328" y="144"/>
                    <a:pt x="1392" y="200"/>
                  </a:cubicBezTo>
                  <a:cubicBezTo>
                    <a:pt x="1456" y="256"/>
                    <a:pt x="1472" y="324"/>
                    <a:pt x="1488" y="3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1" name="Text Box 32"/>
            <p:cNvSpPr txBox="1">
              <a:spLocks noChangeArrowheads="1"/>
            </p:cNvSpPr>
            <p:nvPr/>
          </p:nvSpPr>
          <p:spPr bwMode="auto">
            <a:xfrm>
              <a:off x="4176" y="1840"/>
              <a:ext cx="11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  <a:cs typeface="Times New Roman" pitchFamily="18" charset="0"/>
                </a:rPr>
                <a:t>BOOKKEEPING</a:t>
              </a:r>
            </a:p>
          </p:txBody>
        </p:sp>
        <p:grpSp>
          <p:nvGrpSpPr>
            <p:cNvPr id="44052" name="Group 33"/>
            <p:cNvGrpSpPr>
              <a:grpSpLocks/>
            </p:cNvGrpSpPr>
            <p:nvPr/>
          </p:nvGrpSpPr>
          <p:grpSpPr bwMode="auto">
            <a:xfrm>
              <a:off x="3600" y="2304"/>
              <a:ext cx="1728" cy="1008"/>
              <a:chOff x="3600" y="2304"/>
              <a:chExt cx="1728" cy="1008"/>
            </a:xfrm>
          </p:grpSpPr>
          <p:sp>
            <p:nvSpPr>
              <p:cNvPr id="315426" name="Rectangle 34"/>
              <p:cNvSpPr>
                <a:spLocks noChangeArrowheads="1"/>
              </p:cNvSpPr>
              <p:nvPr/>
            </p:nvSpPr>
            <p:spPr bwMode="auto">
              <a:xfrm>
                <a:off x="4464" y="2809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315427" name="Rectangle 35"/>
              <p:cNvSpPr>
                <a:spLocks noChangeArrowheads="1"/>
              </p:cNvSpPr>
              <p:nvPr/>
            </p:nvSpPr>
            <p:spPr bwMode="auto">
              <a:xfrm>
                <a:off x="3600" y="2809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2000">
                    <a:latin typeface="Comic Sans MS" pitchFamily="66" charset="0"/>
                  </a:rPr>
                  <a:t>Path-Cost</a:t>
                </a:r>
              </a:p>
            </p:txBody>
          </p:sp>
          <p:sp>
            <p:nvSpPr>
              <p:cNvPr id="315428" name="Rectangle 36"/>
              <p:cNvSpPr>
                <a:spLocks noChangeArrowheads="1"/>
              </p:cNvSpPr>
              <p:nvPr/>
            </p:nvSpPr>
            <p:spPr bwMode="auto">
              <a:xfrm>
                <a:off x="4464" y="2553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315429" name="Rectangle 37"/>
              <p:cNvSpPr>
                <a:spLocks noChangeArrowheads="1"/>
              </p:cNvSpPr>
              <p:nvPr/>
            </p:nvSpPr>
            <p:spPr bwMode="auto">
              <a:xfrm>
                <a:off x="3600" y="2553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2000">
                    <a:latin typeface="Comic Sans MS" pitchFamily="66" charset="0"/>
                  </a:rPr>
                  <a:t>Depth</a:t>
                </a:r>
              </a:p>
            </p:txBody>
          </p:sp>
          <p:sp>
            <p:nvSpPr>
              <p:cNvPr id="315430" name="Rectangle 38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86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2000">
                    <a:latin typeface="Comic Sans MS" pitchFamily="66" charset="0"/>
                  </a:rPr>
                  <a:t>Right</a:t>
                </a:r>
              </a:p>
            </p:txBody>
          </p:sp>
          <p:sp>
            <p:nvSpPr>
              <p:cNvPr id="315431" name="Rectangle 39"/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86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2000">
                    <a:latin typeface="Comic Sans MS" pitchFamily="66" charset="0"/>
                  </a:rPr>
                  <a:t>Action</a:t>
                </a:r>
              </a:p>
            </p:txBody>
          </p:sp>
          <p:sp>
            <p:nvSpPr>
              <p:cNvPr id="44059" name="Line 40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7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60" name="Line 41"/>
              <p:cNvSpPr>
                <a:spLocks noChangeShapeType="1"/>
              </p:cNvSpPr>
              <p:nvPr/>
            </p:nvSpPr>
            <p:spPr bwMode="auto">
              <a:xfrm>
                <a:off x="3600" y="2553"/>
                <a:ext cx="1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61" name="Line 42"/>
              <p:cNvSpPr>
                <a:spLocks noChangeShapeType="1"/>
              </p:cNvSpPr>
              <p:nvPr/>
            </p:nvSpPr>
            <p:spPr bwMode="auto">
              <a:xfrm>
                <a:off x="3600" y="2809"/>
                <a:ext cx="1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62" name="Line 43"/>
              <p:cNvSpPr>
                <a:spLocks noChangeShapeType="1"/>
              </p:cNvSpPr>
              <p:nvPr/>
            </p:nvSpPr>
            <p:spPr bwMode="auto">
              <a:xfrm>
                <a:off x="3600" y="3312"/>
                <a:ext cx="17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63" name="Line 44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0" cy="100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64" name="Line 45"/>
              <p:cNvSpPr>
                <a:spLocks noChangeShapeType="1"/>
              </p:cNvSpPr>
              <p:nvPr/>
            </p:nvSpPr>
            <p:spPr bwMode="auto">
              <a:xfrm>
                <a:off x="4464" y="230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65" name="Line 46"/>
              <p:cNvSpPr>
                <a:spLocks noChangeShapeType="1"/>
              </p:cNvSpPr>
              <p:nvPr/>
            </p:nvSpPr>
            <p:spPr bwMode="auto">
              <a:xfrm>
                <a:off x="5328" y="2304"/>
                <a:ext cx="0" cy="100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66" name="Line 47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67" name="Text Box 48"/>
              <p:cNvSpPr txBox="1">
                <a:spLocks noChangeArrowheads="1"/>
              </p:cNvSpPr>
              <p:nvPr/>
            </p:nvSpPr>
            <p:spPr bwMode="auto">
              <a:xfrm>
                <a:off x="3600" y="3075"/>
                <a:ext cx="76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Expanded</a:t>
                </a:r>
              </a:p>
            </p:txBody>
          </p:sp>
          <p:sp>
            <p:nvSpPr>
              <p:cNvPr id="44068" name="Text Box 49"/>
              <p:cNvSpPr txBox="1">
                <a:spLocks noChangeArrowheads="1"/>
              </p:cNvSpPr>
              <p:nvPr/>
            </p:nvSpPr>
            <p:spPr bwMode="auto">
              <a:xfrm>
                <a:off x="4502" y="3050"/>
                <a:ext cx="3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yes</a:t>
                </a:r>
              </a:p>
            </p:txBody>
          </p:sp>
        </p:grpSp>
      </p:grpSp>
      <p:grpSp>
        <p:nvGrpSpPr>
          <p:cNvPr id="44041" name="Group 50"/>
          <p:cNvGrpSpPr>
            <a:grpSpLocks/>
          </p:cNvGrpSpPr>
          <p:nvPr/>
        </p:nvGrpSpPr>
        <p:grpSpPr bwMode="auto">
          <a:xfrm>
            <a:off x="2819400" y="3276600"/>
            <a:ext cx="2286000" cy="1738313"/>
            <a:chOff x="1776" y="2064"/>
            <a:chExt cx="1440" cy="1095"/>
          </a:xfrm>
        </p:grpSpPr>
        <p:grpSp>
          <p:nvGrpSpPr>
            <p:cNvPr id="44042" name="Group 51"/>
            <p:cNvGrpSpPr>
              <a:grpSpLocks/>
            </p:cNvGrpSpPr>
            <p:nvPr/>
          </p:nvGrpSpPr>
          <p:grpSpPr bwMode="auto">
            <a:xfrm>
              <a:off x="1776" y="2064"/>
              <a:ext cx="1440" cy="1095"/>
              <a:chOff x="1776" y="2064"/>
              <a:chExt cx="1440" cy="1095"/>
            </a:xfrm>
          </p:grpSpPr>
          <p:grpSp>
            <p:nvGrpSpPr>
              <p:cNvPr id="44044" name="Group 52"/>
              <p:cNvGrpSpPr>
                <a:grpSpLocks/>
              </p:cNvGrpSpPr>
              <p:nvPr/>
            </p:nvGrpSpPr>
            <p:grpSpPr bwMode="auto">
              <a:xfrm>
                <a:off x="1776" y="2640"/>
                <a:ext cx="1440" cy="519"/>
                <a:chOff x="1776" y="2640"/>
                <a:chExt cx="1440" cy="519"/>
              </a:xfrm>
            </p:grpSpPr>
            <p:sp>
              <p:nvSpPr>
                <p:cNvPr id="44047" name="Oval 53"/>
                <p:cNvSpPr>
                  <a:spLocks noChangeArrowheads="1"/>
                </p:cNvSpPr>
                <p:nvPr/>
              </p:nvSpPr>
              <p:spPr bwMode="auto">
                <a:xfrm>
                  <a:off x="1776" y="2832"/>
                  <a:ext cx="288" cy="28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8" name="Oval 54"/>
                <p:cNvSpPr>
                  <a:spLocks noChangeArrowheads="1"/>
                </p:cNvSpPr>
                <p:nvPr/>
              </p:nvSpPr>
              <p:spPr bwMode="auto">
                <a:xfrm>
                  <a:off x="2928" y="2832"/>
                  <a:ext cx="288" cy="28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304" y="2640"/>
                  <a:ext cx="437" cy="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800" b="1">
                      <a:latin typeface="Arial" charset="0"/>
                    </a:rPr>
                    <a:t>...</a:t>
                  </a:r>
                </a:p>
              </p:txBody>
            </p:sp>
          </p:grpSp>
          <p:sp>
            <p:nvSpPr>
              <p:cNvPr id="44045" name="Freeform 56"/>
              <p:cNvSpPr>
                <a:spLocks/>
              </p:cNvSpPr>
              <p:nvPr/>
            </p:nvSpPr>
            <p:spPr bwMode="auto">
              <a:xfrm>
                <a:off x="2016" y="2064"/>
                <a:ext cx="768" cy="816"/>
              </a:xfrm>
              <a:custGeom>
                <a:avLst/>
                <a:gdLst>
                  <a:gd name="T0" fmla="*/ 768 w 768"/>
                  <a:gd name="T1" fmla="*/ 0 h 816"/>
                  <a:gd name="T2" fmla="*/ 528 w 768"/>
                  <a:gd name="T3" fmla="*/ 384 h 816"/>
                  <a:gd name="T4" fmla="*/ 0 w 768"/>
                  <a:gd name="T5" fmla="*/ 816 h 816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816"/>
                  <a:gd name="T11" fmla="*/ 768 w 768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816">
                    <a:moveTo>
                      <a:pt x="768" y="0"/>
                    </a:moveTo>
                    <a:cubicBezTo>
                      <a:pt x="712" y="124"/>
                      <a:pt x="656" y="248"/>
                      <a:pt x="528" y="384"/>
                    </a:cubicBezTo>
                    <a:cubicBezTo>
                      <a:pt x="400" y="520"/>
                      <a:pt x="88" y="744"/>
                      <a:pt x="0" y="8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46" name="Freeform 57"/>
              <p:cNvSpPr>
                <a:spLocks/>
              </p:cNvSpPr>
              <p:nvPr/>
            </p:nvSpPr>
            <p:spPr bwMode="auto">
              <a:xfrm>
                <a:off x="2675" y="2064"/>
                <a:ext cx="292" cy="801"/>
              </a:xfrm>
              <a:custGeom>
                <a:avLst/>
                <a:gdLst>
                  <a:gd name="T0" fmla="*/ 109 w 292"/>
                  <a:gd name="T1" fmla="*/ 0 h 801"/>
                  <a:gd name="T2" fmla="*/ 61 w 292"/>
                  <a:gd name="T3" fmla="*/ 96 h 801"/>
                  <a:gd name="T4" fmla="*/ 19 w 292"/>
                  <a:gd name="T5" fmla="*/ 183 h 801"/>
                  <a:gd name="T6" fmla="*/ 4 w 292"/>
                  <a:gd name="T7" fmla="*/ 264 h 801"/>
                  <a:gd name="T8" fmla="*/ 43 w 292"/>
                  <a:gd name="T9" fmla="*/ 405 h 801"/>
                  <a:gd name="T10" fmla="*/ 229 w 292"/>
                  <a:gd name="T11" fmla="*/ 708 h 801"/>
                  <a:gd name="T12" fmla="*/ 292 w 292"/>
                  <a:gd name="T13" fmla="*/ 801 h 8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2"/>
                  <a:gd name="T22" fmla="*/ 0 h 801"/>
                  <a:gd name="T23" fmla="*/ 292 w 292"/>
                  <a:gd name="T24" fmla="*/ 801 h 8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2" h="801">
                    <a:moveTo>
                      <a:pt x="109" y="0"/>
                    </a:moveTo>
                    <a:cubicBezTo>
                      <a:pt x="92" y="32"/>
                      <a:pt x="76" y="65"/>
                      <a:pt x="61" y="96"/>
                    </a:cubicBezTo>
                    <a:cubicBezTo>
                      <a:pt x="46" y="127"/>
                      <a:pt x="28" y="155"/>
                      <a:pt x="19" y="183"/>
                    </a:cubicBezTo>
                    <a:cubicBezTo>
                      <a:pt x="10" y="211"/>
                      <a:pt x="0" y="227"/>
                      <a:pt x="4" y="264"/>
                    </a:cubicBezTo>
                    <a:cubicBezTo>
                      <a:pt x="8" y="301"/>
                      <a:pt x="6" y="331"/>
                      <a:pt x="43" y="405"/>
                    </a:cubicBezTo>
                    <a:cubicBezTo>
                      <a:pt x="80" y="479"/>
                      <a:pt x="188" y="642"/>
                      <a:pt x="229" y="708"/>
                    </a:cubicBezTo>
                    <a:cubicBezTo>
                      <a:pt x="270" y="774"/>
                      <a:pt x="281" y="787"/>
                      <a:pt x="292" y="80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4043" name="Text Box 58"/>
            <p:cNvSpPr txBox="1">
              <a:spLocks noChangeArrowheads="1"/>
            </p:cNvSpPr>
            <p:nvPr/>
          </p:nvSpPr>
          <p:spPr bwMode="auto">
            <a:xfrm>
              <a:off x="1824" y="2064"/>
              <a:ext cx="8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CHILDREN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5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 expansion</a:t>
            </a: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724400" cy="487375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expansion</a:t>
            </a:r>
            <a:r>
              <a:rPr lang="en-US" dirty="0" smtClean="0"/>
              <a:t> of a node N of the search tree consists of:</a:t>
            </a:r>
          </a:p>
          <a:p>
            <a:pPr lvl="1"/>
            <a:r>
              <a:rPr lang="en-US" dirty="0" smtClean="0"/>
              <a:t>Evaluating the successor function on STATE(N)</a:t>
            </a:r>
          </a:p>
          <a:p>
            <a:pPr lvl="1"/>
            <a:r>
              <a:rPr lang="en-US" dirty="0" smtClean="0"/>
              <a:t>Generating a child of N for each state returned by the function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chemeClr val="tx2"/>
                </a:solidFill>
              </a:rPr>
              <a:t>node generation </a:t>
            </a:r>
            <a:r>
              <a:rPr lang="en-US" b="1" dirty="0" smtClean="0">
                <a:solidFill>
                  <a:schemeClr val="tx2"/>
                </a:solidFill>
                <a:sym typeface="Symbol" pitchFamily="18" charset="2"/>
              </a:rPr>
              <a:t> </a:t>
            </a:r>
            <a:r>
              <a:rPr lang="en-US" b="1" dirty="0" smtClean="0">
                <a:solidFill>
                  <a:schemeClr val="tx2"/>
                </a:solidFill>
              </a:rPr>
              <a:t>node expansion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C1473A-C7C5-4DB9-BA72-A698594AFC80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7620003" y="762000"/>
            <a:ext cx="1246188" cy="1905000"/>
            <a:chOff x="4800" y="480"/>
            <a:chExt cx="785" cy="1200"/>
          </a:xfrm>
        </p:grpSpPr>
        <p:grpSp>
          <p:nvGrpSpPr>
            <p:cNvPr id="45126" name="Group 5"/>
            <p:cNvGrpSpPr>
              <a:grpSpLocks/>
            </p:cNvGrpSpPr>
            <p:nvPr/>
          </p:nvGrpSpPr>
          <p:grpSpPr bwMode="auto">
            <a:xfrm>
              <a:off x="4800" y="480"/>
              <a:ext cx="785" cy="810"/>
              <a:chOff x="2112" y="2688"/>
              <a:chExt cx="1154" cy="1216"/>
            </a:xfrm>
          </p:grpSpPr>
          <p:sp>
            <p:nvSpPr>
              <p:cNvPr id="45129" name="Rectangle 6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0" name="Rectangle 7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1" name="Rectangle 8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2" name="Rectangle 9"/>
              <p:cNvSpPr>
                <a:spLocks noChangeArrowheads="1"/>
              </p:cNvSpPr>
              <p:nvPr/>
            </p:nvSpPr>
            <p:spPr bwMode="auto">
              <a:xfrm>
                <a:off x="2112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3" name="Rectangle 10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4" name="Rectangle 11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5" name="Rectangle 12"/>
              <p:cNvSpPr>
                <a:spLocks noChangeArrowheads="1"/>
              </p:cNvSpPr>
              <p:nvPr/>
            </p:nvSpPr>
            <p:spPr bwMode="auto">
              <a:xfrm>
                <a:off x="288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6" name="Rectangle 13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7" name="Rectangle 14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8" name="Text Box 15"/>
              <p:cNvSpPr txBox="1">
                <a:spLocks noChangeArrowheads="1"/>
              </p:cNvSpPr>
              <p:nvPr/>
            </p:nvSpPr>
            <p:spPr bwMode="auto">
              <a:xfrm>
                <a:off x="2568" y="3528"/>
                <a:ext cx="276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5139" name="Text Box 16"/>
              <p:cNvSpPr txBox="1">
                <a:spLocks noChangeArrowheads="1"/>
              </p:cNvSpPr>
              <p:nvPr/>
            </p:nvSpPr>
            <p:spPr bwMode="auto">
              <a:xfrm>
                <a:off x="2952" y="2760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5140" name="Text Box 17"/>
              <p:cNvSpPr txBox="1">
                <a:spLocks noChangeArrowheads="1"/>
              </p:cNvSpPr>
              <p:nvPr/>
            </p:nvSpPr>
            <p:spPr bwMode="auto">
              <a:xfrm>
                <a:off x="2183" y="3144"/>
                <a:ext cx="314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5141" name="Text Box 18"/>
              <p:cNvSpPr txBox="1">
                <a:spLocks noChangeArrowheads="1"/>
              </p:cNvSpPr>
              <p:nvPr/>
            </p:nvSpPr>
            <p:spPr bwMode="auto">
              <a:xfrm>
                <a:off x="2568" y="3144"/>
                <a:ext cx="314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5142" name="Text Box 19"/>
              <p:cNvSpPr txBox="1">
                <a:spLocks noChangeArrowheads="1"/>
              </p:cNvSpPr>
              <p:nvPr/>
            </p:nvSpPr>
            <p:spPr bwMode="auto">
              <a:xfrm>
                <a:off x="2183" y="3529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5143" name="Text Box 20"/>
              <p:cNvSpPr txBox="1">
                <a:spLocks noChangeArrowheads="1"/>
              </p:cNvSpPr>
              <p:nvPr/>
            </p:nvSpPr>
            <p:spPr bwMode="auto">
              <a:xfrm>
                <a:off x="2951" y="3529"/>
                <a:ext cx="31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45144" name="Text Box 21"/>
              <p:cNvSpPr txBox="1">
                <a:spLocks noChangeArrowheads="1"/>
              </p:cNvSpPr>
              <p:nvPr/>
            </p:nvSpPr>
            <p:spPr bwMode="auto">
              <a:xfrm>
                <a:off x="2951" y="3144"/>
                <a:ext cx="315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5145" name="Text Box 22"/>
              <p:cNvSpPr txBox="1">
                <a:spLocks noChangeArrowheads="1"/>
              </p:cNvSpPr>
              <p:nvPr/>
            </p:nvSpPr>
            <p:spPr bwMode="auto">
              <a:xfrm>
                <a:off x="2183" y="2760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omic Sans MS" pitchFamily="66" charset="0"/>
                  </a:rPr>
                  <a:t>8</a:t>
                </a:r>
              </a:p>
            </p:txBody>
          </p:sp>
        </p:grpSp>
        <p:sp>
          <p:nvSpPr>
            <p:cNvPr id="45127" name="Oval 23"/>
            <p:cNvSpPr>
              <a:spLocks noChangeArrowheads="1"/>
            </p:cNvSpPr>
            <p:nvPr/>
          </p:nvSpPr>
          <p:spPr bwMode="auto">
            <a:xfrm>
              <a:off x="4896" y="1536"/>
              <a:ext cx="144" cy="144"/>
            </a:xfrm>
            <a:prstGeom prst="ellipse">
              <a:avLst/>
            </a:prstGeom>
            <a:solidFill>
              <a:srgbClr val="339933"/>
            </a:solidFill>
            <a:ln w="2857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8" name="Line 24"/>
            <p:cNvSpPr>
              <a:spLocks noChangeShapeType="1"/>
            </p:cNvSpPr>
            <p:nvPr/>
          </p:nvSpPr>
          <p:spPr bwMode="auto">
            <a:xfrm flipV="1">
              <a:off x="4944" y="1248"/>
              <a:ext cx="288" cy="384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267200" y="2662238"/>
            <a:ext cx="4419600" cy="2366962"/>
            <a:chOff x="2688" y="1677"/>
            <a:chExt cx="2784" cy="1491"/>
          </a:xfrm>
        </p:grpSpPr>
        <p:sp>
          <p:nvSpPr>
            <p:cNvPr id="45117" name="Oval 26"/>
            <p:cNvSpPr>
              <a:spLocks noChangeArrowheads="1"/>
            </p:cNvSpPr>
            <p:nvPr/>
          </p:nvSpPr>
          <p:spPr bwMode="auto">
            <a:xfrm>
              <a:off x="5328" y="2064"/>
              <a:ext cx="144" cy="144"/>
            </a:xfrm>
            <a:prstGeom prst="ellipse">
              <a:avLst/>
            </a:prstGeom>
            <a:solidFill>
              <a:srgbClr val="F81706"/>
            </a:solidFill>
            <a:ln w="2857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8" name="Oval 27"/>
            <p:cNvSpPr>
              <a:spLocks noChangeArrowheads="1"/>
            </p:cNvSpPr>
            <p:nvPr/>
          </p:nvSpPr>
          <p:spPr bwMode="auto">
            <a:xfrm>
              <a:off x="4512" y="2064"/>
              <a:ext cx="144" cy="144"/>
            </a:xfrm>
            <a:prstGeom prst="ellipse">
              <a:avLst/>
            </a:prstGeom>
            <a:solidFill>
              <a:srgbClr val="F81706"/>
            </a:solidFill>
            <a:ln w="2857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9" name="Line 28"/>
            <p:cNvSpPr>
              <a:spLocks noChangeShapeType="1"/>
            </p:cNvSpPr>
            <p:nvPr/>
          </p:nvSpPr>
          <p:spPr bwMode="auto">
            <a:xfrm flipH="1">
              <a:off x="4633" y="1677"/>
              <a:ext cx="345" cy="4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0" name="Line 29"/>
            <p:cNvSpPr>
              <a:spLocks noChangeShapeType="1"/>
            </p:cNvSpPr>
            <p:nvPr/>
          </p:nvSpPr>
          <p:spPr bwMode="auto">
            <a:xfrm>
              <a:off x="4978" y="1677"/>
              <a:ext cx="379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1" name="Line 30"/>
            <p:cNvSpPr>
              <a:spLocks noChangeShapeType="1"/>
            </p:cNvSpPr>
            <p:nvPr/>
          </p:nvSpPr>
          <p:spPr bwMode="auto">
            <a:xfrm flipH="1">
              <a:off x="2688" y="2160"/>
              <a:ext cx="1824" cy="1008"/>
            </a:xfrm>
            <a:prstGeom prst="line">
              <a:avLst/>
            </a:prstGeom>
            <a:noFill/>
            <a:ln w="9525">
              <a:solidFill>
                <a:srgbClr val="F8170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2" name="Line 31"/>
            <p:cNvSpPr>
              <a:spLocks noChangeShapeType="1"/>
            </p:cNvSpPr>
            <p:nvPr/>
          </p:nvSpPr>
          <p:spPr bwMode="auto">
            <a:xfrm flipH="1">
              <a:off x="4032" y="2208"/>
              <a:ext cx="960" cy="960"/>
            </a:xfrm>
            <a:prstGeom prst="line">
              <a:avLst/>
            </a:prstGeom>
            <a:noFill/>
            <a:ln w="9525">
              <a:solidFill>
                <a:srgbClr val="F8170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3" name="Oval 32"/>
            <p:cNvSpPr>
              <a:spLocks noChangeArrowheads="1"/>
            </p:cNvSpPr>
            <p:nvPr/>
          </p:nvSpPr>
          <p:spPr bwMode="auto">
            <a:xfrm>
              <a:off x="4944" y="2064"/>
              <a:ext cx="144" cy="144"/>
            </a:xfrm>
            <a:prstGeom prst="ellipse">
              <a:avLst/>
            </a:prstGeom>
            <a:solidFill>
              <a:srgbClr val="F81706"/>
            </a:solidFill>
            <a:ln w="2857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4" name="Line 33"/>
            <p:cNvSpPr>
              <a:spLocks noChangeShapeType="1"/>
            </p:cNvSpPr>
            <p:nvPr/>
          </p:nvSpPr>
          <p:spPr bwMode="auto">
            <a:xfrm flipH="1">
              <a:off x="5232" y="2183"/>
              <a:ext cx="129" cy="93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5" name="Line 34"/>
            <p:cNvSpPr>
              <a:spLocks noChangeShapeType="1"/>
            </p:cNvSpPr>
            <p:nvPr/>
          </p:nvSpPr>
          <p:spPr bwMode="auto">
            <a:xfrm>
              <a:off x="4983" y="1680"/>
              <a:ext cx="2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63" name="Text Box 35"/>
          <p:cNvSpPr txBox="1">
            <a:spLocks noChangeArrowheads="1"/>
          </p:cNvSpPr>
          <p:nvPr/>
        </p:nvSpPr>
        <p:spPr bwMode="auto">
          <a:xfrm>
            <a:off x="7315200" y="22860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N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657600" y="4953002"/>
            <a:ext cx="5181601" cy="1309688"/>
            <a:chOff x="2304" y="3120"/>
            <a:chExt cx="3264" cy="825"/>
          </a:xfrm>
        </p:grpSpPr>
        <p:grpSp>
          <p:nvGrpSpPr>
            <p:cNvPr id="45065" name="Group 37"/>
            <p:cNvGrpSpPr>
              <a:grpSpLocks/>
            </p:cNvGrpSpPr>
            <p:nvPr/>
          </p:nvGrpSpPr>
          <p:grpSpPr bwMode="auto">
            <a:xfrm>
              <a:off x="2304" y="3168"/>
              <a:ext cx="2128" cy="777"/>
              <a:chOff x="2304" y="3120"/>
              <a:chExt cx="2128" cy="777"/>
            </a:xfrm>
          </p:grpSpPr>
          <p:sp>
            <p:nvSpPr>
              <p:cNvPr id="45089" name="Rectangle 38"/>
              <p:cNvSpPr>
                <a:spLocks noChangeArrowheads="1"/>
              </p:cNvSpPr>
              <p:nvPr/>
            </p:nvSpPr>
            <p:spPr bwMode="auto">
              <a:xfrm>
                <a:off x="2565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0" name="Rectangle 39"/>
              <p:cNvSpPr>
                <a:spLocks noChangeArrowheads="1"/>
              </p:cNvSpPr>
              <p:nvPr/>
            </p:nvSpPr>
            <p:spPr bwMode="auto">
              <a:xfrm>
                <a:off x="2304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1" name="Rectangle 40"/>
              <p:cNvSpPr>
                <a:spLocks noChangeArrowheads="1"/>
              </p:cNvSpPr>
              <p:nvPr/>
            </p:nvSpPr>
            <p:spPr bwMode="auto">
              <a:xfrm>
                <a:off x="2304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2" name="Rectangle 41"/>
              <p:cNvSpPr>
                <a:spLocks noChangeArrowheads="1"/>
              </p:cNvSpPr>
              <p:nvPr/>
            </p:nvSpPr>
            <p:spPr bwMode="auto">
              <a:xfrm>
                <a:off x="2826" y="3120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3" name="Rectangle 42"/>
              <p:cNvSpPr>
                <a:spLocks noChangeArrowheads="1"/>
              </p:cNvSpPr>
              <p:nvPr/>
            </p:nvSpPr>
            <p:spPr bwMode="auto">
              <a:xfrm>
                <a:off x="2565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4" name="Rectangle 43"/>
              <p:cNvSpPr>
                <a:spLocks noChangeArrowheads="1"/>
              </p:cNvSpPr>
              <p:nvPr/>
            </p:nvSpPr>
            <p:spPr bwMode="auto">
              <a:xfrm>
                <a:off x="2826" y="3376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5" name="Rectangle 44"/>
              <p:cNvSpPr>
                <a:spLocks noChangeArrowheads="1"/>
              </p:cNvSpPr>
              <p:nvPr/>
            </p:nvSpPr>
            <p:spPr bwMode="auto">
              <a:xfrm>
                <a:off x="2565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6" name="Rectangle 45"/>
              <p:cNvSpPr>
                <a:spLocks noChangeArrowheads="1"/>
              </p:cNvSpPr>
              <p:nvPr/>
            </p:nvSpPr>
            <p:spPr bwMode="auto">
              <a:xfrm>
                <a:off x="2826" y="3632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7" name="Text Box 46"/>
              <p:cNvSpPr txBox="1">
                <a:spLocks noChangeArrowheads="1"/>
              </p:cNvSpPr>
              <p:nvPr/>
            </p:nvSpPr>
            <p:spPr bwMode="auto">
              <a:xfrm>
                <a:off x="2614" y="3632"/>
                <a:ext cx="1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5098" name="Text Box 47"/>
              <p:cNvSpPr txBox="1">
                <a:spLocks noChangeArrowheads="1"/>
              </p:cNvSpPr>
              <p:nvPr/>
            </p:nvSpPr>
            <p:spPr bwMode="auto">
              <a:xfrm>
                <a:off x="2352" y="337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5099" name="Text Box 48"/>
              <p:cNvSpPr txBox="1">
                <a:spLocks noChangeArrowheads="1"/>
              </p:cNvSpPr>
              <p:nvPr/>
            </p:nvSpPr>
            <p:spPr bwMode="auto">
              <a:xfrm>
                <a:off x="2352" y="363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5100" name="Text Box 49"/>
              <p:cNvSpPr txBox="1">
                <a:spLocks noChangeArrowheads="1"/>
              </p:cNvSpPr>
              <p:nvPr/>
            </p:nvSpPr>
            <p:spPr bwMode="auto">
              <a:xfrm>
                <a:off x="2875" y="363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45101" name="Text Box 50"/>
              <p:cNvSpPr txBox="1">
                <a:spLocks noChangeArrowheads="1"/>
              </p:cNvSpPr>
              <p:nvPr/>
            </p:nvSpPr>
            <p:spPr bwMode="auto">
              <a:xfrm>
                <a:off x="2614" y="3120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45102" name="Rectangle 51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3" name="Rectangle 52"/>
              <p:cNvSpPr>
                <a:spLocks noChangeArrowheads="1"/>
              </p:cNvSpPr>
              <p:nvPr/>
            </p:nvSpPr>
            <p:spPr bwMode="auto">
              <a:xfrm>
                <a:off x="3648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4" name="Rectangle 53"/>
              <p:cNvSpPr>
                <a:spLocks noChangeArrowheads="1"/>
              </p:cNvSpPr>
              <p:nvPr/>
            </p:nvSpPr>
            <p:spPr bwMode="auto">
              <a:xfrm>
                <a:off x="3648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5" name="Rectangle 54"/>
              <p:cNvSpPr>
                <a:spLocks noChangeArrowheads="1"/>
              </p:cNvSpPr>
              <p:nvPr/>
            </p:nvSpPr>
            <p:spPr bwMode="auto">
              <a:xfrm>
                <a:off x="4170" y="3120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6" name="Rectangle 55"/>
              <p:cNvSpPr>
                <a:spLocks noChangeArrowheads="1"/>
              </p:cNvSpPr>
              <p:nvPr/>
            </p:nvSpPr>
            <p:spPr bwMode="auto">
              <a:xfrm>
                <a:off x="3912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7" name="Rectangle 56"/>
              <p:cNvSpPr>
                <a:spLocks noChangeArrowheads="1"/>
              </p:cNvSpPr>
              <p:nvPr/>
            </p:nvSpPr>
            <p:spPr bwMode="auto">
              <a:xfrm>
                <a:off x="4170" y="3376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8" name="Rectangle 57"/>
              <p:cNvSpPr>
                <a:spLocks noChangeArrowheads="1"/>
              </p:cNvSpPr>
              <p:nvPr/>
            </p:nvSpPr>
            <p:spPr bwMode="auto">
              <a:xfrm>
                <a:off x="3909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9" name="Rectangle 58"/>
              <p:cNvSpPr>
                <a:spLocks noChangeArrowheads="1"/>
              </p:cNvSpPr>
              <p:nvPr/>
            </p:nvSpPr>
            <p:spPr bwMode="auto">
              <a:xfrm>
                <a:off x="4170" y="3632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0" name="Text Box 59"/>
              <p:cNvSpPr txBox="1">
                <a:spLocks noChangeArrowheads="1"/>
              </p:cNvSpPr>
              <p:nvPr/>
            </p:nvSpPr>
            <p:spPr bwMode="auto">
              <a:xfrm>
                <a:off x="3927" y="3647"/>
                <a:ext cx="1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5111" name="Text Box 60"/>
              <p:cNvSpPr txBox="1">
                <a:spLocks noChangeArrowheads="1"/>
              </p:cNvSpPr>
              <p:nvPr/>
            </p:nvSpPr>
            <p:spPr bwMode="auto">
              <a:xfrm>
                <a:off x="3665" y="3391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5112" name="Text Box 61"/>
              <p:cNvSpPr txBox="1">
                <a:spLocks noChangeArrowheads="1"/>
              </p:cNvSpPr>
              <p:nvPr/>
            </p:nvSpPr>
            <p:spPr bwMode="auto">
              <a:xfrm>
                <a:off x="3914" y="3120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5113" name="Text Box 62"/>
              <p:cNvSpPr txBox="1">
                <a:spLocks noChangeArrowheads="1"/>
              </p:cNvSpPr>
              <p:nvPr/>
            </p:nvSpPr>
            <p:spPr bwMode="auto">
              <a:xfrm>
                <a:off x="3665" y="3647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5114" name="Text Box 63"/>
              <p:cNvSpPr txBox="1">
                <a:spLocks noChangeArrowheads="1"/>
              </p:cNvSpPr>
              <p:nvPr/>
            </p:nvSpPr>
            <p:spPr bwMode="auto">
              <a:xfrm>
                <a:off x="4188" y="3647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188" y="3391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3674" y="3120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omic Sans MS" pitchFamily="66" charset="0"/>
                  </a:rPr>
                  <a:t>8</a:t>
                </a:r>
              </a:p>
            </p:txBody>
          </p:sp>
        </p:grpSp>
        <p:sp>
          <p:nvSpPr>
            <p:cNvPr id="45066" name="Rectangle 66"/>
            <p:cNvSpPr>
              <a:spLocks noChangeArrowheads="1"/>
            </p:cNvSpPr>
            <p:nvPr/>
          </p:nvSpPr>
          <p:spPr bwMode="auto">
            <a:xfrm>
              <a:off x="2304" y="3168"/>
              <a:ext cx="784" cy="7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Text Box 67"/>
            <p:cNvSpPr txBox="1">
              <a:spLocks noChangeArrowheads="1"/>
            </p:cNvSpPr>
            <p:nvPr/>
          </p:nvSpPr>
          <p:spPr bwMode="auto">
            <a:xfrm>
              <a:off x="2875" y="316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5068" name="Text Box 68"/>
            <p:cNvSpPr txBox="1">
              <a:spLocks noChangeArrowheads="1"/>
            </p:cNvSpPr>
            <p:nvPr/>
          </p:nvSpPr>
          <p:spPr bwMode="auto">
            <a:xfrm>
              <a:off x="2614" y="3424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5069" name="Text Box 69"/>
            <p:cNvSpPr txBox="1">
              <a:spLocks noChangeArrowheads="1"/>
            </p:cNvSpPr>
            <p:nvPr/>
          </p:nvSpPr>
          <p:spPr bwMode="auto">
            <a:xfrm>
              <a:off x="2875" y="3424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45070" name="Rectangle 70"/>
            <p:cNvSpPr>
              <a:spLocks noChangeArrowheads="1"/>
            </p:cNvSpPr>
            <p:nvPr/>
          </p:nvSpPr>
          <p:spPr bwMode="auto">
            <a:xfrm>
              <a:off x="3648" y="3168"/>
              <a:ext cx="784" cy="7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Text Box 71"/>
            <p:cNvSpPr txBox="1">
              <a:spLocks noChangeArrowheads="1"/>
            </p:cNvSpPr>
            <p:nvPr/>
          </p:nvSpPr>
          <p:spPr bwMode="auto">
            <a:xfrm>
              <a:off x="4188" y="3183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5072" name="Rectangle 72"/>
            <p:cNvSpPr>
              <a:spLocks noChangeArrowheads="1"/>
            </p:cNvSpPr>
            <p:nvPr/>
          </p:nvSpPr>
          <p:spPr bwMode="auto">
            <a:xfrm>
              <a:off x="4800" y="3120"/>
              <a:ext cx="256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Rectangle 73"/>
            <p:cNvSpPr>
              <a:spLocks noChangeArrowheads="1"/>
            </p:cNvSpPr>
            <p:nvPr/>
          </p:nvSpPr>
          <p:spPr bwMode="auto">
            <a:xfrm>
              <a:off x="4800" y="3376"/>
              <a:ext cx="256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Rectangle 74"/>
            <p:cNvSpPr>
              <a:spLocks noChangeArrowheads="1"/>
            </p:cNvSpPr>
            <p:nvPr/>
          </p:nvSpPr>
          <p:spPr bwMode="auto">
            <a:xfrm>
              <a:off x="4800" y="3632"/>
              <a:ext cx="256" cy="2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Rectangle 75"/>
            <p:cNvSpPr>
              <a:spLocks noChangeArrowheads="1"/>
            </p:cNvSpPr>
            <p:nvPr/>
          </p:nvSpPr>
          <p:spPr bwMode="auto">
            <a:xfrm>
              <a:off x="5056" y="3120"/>
              <a:ext cx="256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Rectangle 76"/>
            <p:cNvSpPr>
              <a:spLocks noChangeArrowheads="1"/>
            </p:cNvSpPr>
            <p:nvPr/>
          </p:nvSpPr>
          <p:spPr bwMode="auto">
            <a:xfrm>
              <a:off x="5056" y="3376"/>
              <a:ext cx="256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Rectangle 77"/>
            <p:cNvSpPr>
              <a:spLocks noChangeArrowheads="1"/>
            </p:cNvSpPr>
            <p:nvPr/>
          </p:nvSpPr>
          <p:spPr bwMode="auto">
            <a:xfrm>
              <a:off x="5312" y="3376"/>
              <a:ext cx="255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8" name="Rectangle 78"/>
            <p:cNvSpPr>
              <a:spLocks noChangeArrowheads="1"/>
            </p:cNvSpPr>
            <p:nvPr/>
          </p:nvSpPr>
          <p:spPr bwMode="auto">
            <a:xfrm>
              <a:off x="5056" y="3632"/>
              <a:ext cx="256" cy="2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Rectangle 79"/>
            <p:cNvSpPr>
              <a:spLocks noChangeArrowheads="1"/>
            </p:cNvSpPr>
            <p:nvPr/>
          </p:nvSpPr>
          <p:spPr bwMode="auto">
            <a:xfrm>
              <a:off x="5312" y="3632"/>
              <a:ext cx="255" cy="2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Text Box 80"/>
            <p:cNvSpPr txBox="1">
              <a:spLocks noChangeArrowheads="1"/>
            </p:cNvSpPr>
            <p:nvPr/>
          </p:nvSpPr>
          <p:spPr bwMode="auto">
            <a:xfrm>
              <a:off x="5098" y="3632"/>
              <a:ext cx="1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5081" name="Text Box 81"/>
            <p:cNvSpPr txBox="1">
              <a:spLocks noChangeArrowheads="1"/>
            </p:cNvSpPr>
            <p:nvPr/>
          </p:nvSpPr>
          <p:spPr bwMode="auto">
            <a:xfrm>
              <a:off x="5098" y="312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5082" name="Text Box 82"/>
            <p:cNvSpPr txBox="1">
              <a:spLocks noChangeArrowheads="1"/>
            </p:cNvSpPr>
            <p:nvPr/>
          </p:nvSpPr>
          <p:spPr bwMode="auto">
            <a:xfrm>
              <a:off x="4842" y="337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5083" name="Text Box 83"/>
            <p:cNvSpPr txBox="1">
              <a:spLocks noChangeArrowheads="1"/>
            </p:cNvSpPr>
            <p:nvPr/>
          </p:nvSpPr>
          <p:spPr bwMode="auto">
            <a:xfrm>
              <a:off x="5098" y="337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5084" name="Text Box 84"/>
            <p:cNvSpPr txBox="1">
              <a:spLocks noChangeArrowheads="1"/>
            </p:cNvSpPr>
            <p:nvPr/>
          </p:nvSpPr>
          <p:spPr bwMode="auto">
            <a:xfrm>
              <a:off x="4842" y="363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45085" name="Text Box 85"/>
            <p:cNvSpPr txBox="1">
              <a:spLocks noChangeArrowheads="1"/>
            </p:cNvSpPr>
            <p:nvPr/>
          </p:nvSpPr>
          <p:spPr bwMode="auto">
            <a:xfrm>
              <a:off x="5354" y="363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45086" name="Text Box 86"/>
            <p:cNvSpPr txBox="1">
              <a:spLocks noChangeArrowheads="1"/>
            </p:cNvSpPr>
            <p:nvPr/>
          </p:nvSpPr>
          <p:spPr bwMode="auto">
            <a:xfrm>
              <a:off x="5354" y="337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45087" name="Text Box 87"/>
            <p:cNvSpPr txBox="1">
              <a:spLocks noChangeArrowheads="1"/>
            </p:cNvSpPr>
            <p:nvPr/>
          </p:nvSpPr>
          <p:spPr bwMode="auto">
            <a:xfrm>
              <a:off x="4842" y="312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45088" name="Rectangle 88"/>
            <p:cNvSpPr>
              <a:spLocks noChangeArrowheads="1"/>
            </p:cNvSpPr>
            <p:nvPr/>
          </p:nvSpPr>
          <p:spPr bwMode="auto">
            <a:xfrm>
              <a:off x="4800" y="3120"/>
              <a:ext cx="767" cy="767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4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Fringe of Search Tree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fringe</a:t>
            </a:r>
            <a:r>
              <a:rPr lang="en-US" dirty="0" smtClean="0"/>
              <a:t> is the set of all search nodes that haven’t been expanded yet 	</a:t>
            </a:r>
          </a:p>
        </p:txBody>
      </p:sp>
      <p:sp>
        <p:nvSpPr>
          <p:cNvPr id="46085" name="Freeform 5"/>
          <p:cNvSpPr>
            <a:spLocks/>
          </p:cNvSpPr>
          <p:nvPr/>
        </p:nvSpPr>
        <p:spPr bwMode="auto">
          <a:xfrm>
            <a:off x="3027363" y="3141663"/>
            <a:ext cx="3538537" cy="1325562"/>
          </a:xfrm>
          <a:custGeom>
            <a:avLst/>
            <a:gdLst>
              <a:gd name="T0" fmla="*/ 1776 w 2888"/>
              <a:gd name="T1" fmla="*/ 952 h 1024"/>
              <a:gd name="T2" fmla="*/ 2736 w 2888"/>
              <a:gd name="T3" fmla="*/ 952 h 1024"/>
              <a:gd name="T4" fmla="*/ 2688 w 2888"/>
              <a:gd name="T5" fmla="*/ 616 h 1024"/>
              <a:gd name="T6" fmla="*/ 2160 w 2888"/>
              <a:gd name="T7" fmla="*/ 616 h 1024"/>
              <a:gd name="T8" fmla="*/ 1584 w 2888"/>
              <a:gd name="T9" fmla="*/ 616 h 1024"/>
              <a:gd name="T10" fmla="*/ 384 w 2888"/>
              <a:gd name="T11" fmla="*/ 88 h 1024"/>
              <a:gd name="T12" fmla="*/ 96 w 2888"/>
              <a:gd name="T13" fmla="*/ 88 h 1024"/>
              <a:gd name="T14" fmla="*/ 48 w 2888"/>
              <a:gd name="T15" fmla="*/ 280 h 1024"/>
              <a:gd name="T16" fmla="*/ 384 w 2888"/>
              <a:gd name="T17" fmla="*/ 520 h 1024"/>
              <a:gd name="T18" fmla="*/ 1776 w 2888"/>
              <a:gd name="T19" fmla="*/ 952 h 10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88"/>
              <a:gd name="T31" fmla="*/ 0 h 1024"/>
              <a:gd name="T32" fmla="*/ 2888 w 2888"/>
              <a:gd name="T33" fmla="*/ 1024 h 102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88" h="1024">
                <a:moveTo>
                  <a:pt x="1776" y="952"/>
                </a:moveTo>
                <a:cubicBezTo>
                  <a:pt x="2168" y="1024"/>
                  <a:pt x="2584" y="1008"/>
                  <a:pt x="2736" y="952"/>
                </a:cubicBezTo>
                <a:cubicBezTo>
                  <a:pt x="2888" y="896"/>
                  <a:pt x="2784" y="672"/>
                  <a:pt x="2688" y="616"/>
                </a:cubicBezTo>
                <a:cubicBezTo>
                  <a:pt x="2592" y="560"/>
                  <a:pt x="2344" y="616"/>
                  <a:pt x="2160" y="616"/>
                </a:cubicBezTo>
                <a:cubicBezTo>
                  <a:pt x="1976" y="616"/>
                  <a:pt x="1880" y="704"/>
                  <a:pt x="1584" y="616"/>
                </a:cubicBezTo>
                <a:cubicBezTo>
                  <a:pt x="1288" y="528"/>
                  <a:pt x="632" y="176"/>
                  <a:pt x="384" y="88"/>
                </a:cubicBezTo>
                <a:cubicBezTo>
                  <a:pt x="136" y="0"/>
                  <a:pt x="152" y="56"/>
                  <a:pt x="96" y="88"/>
                </a:cubicBezTo>
                <a:cubicBezTo>
                  <a:pt x="40" y="120"/>
                  <a:pt x="0" y="208"/>
                  <a:pt x="48" y="280"/>
                </a:cubicBezTo>
                <a:cubicBezTo>
                  <a:pt x="96" y="352"/>
                  <a:pt x="96" y="408"/>
                  <a:pt x="384" y="520"/>
                </a:cubicBezTo>
                <a:cubicBezTo>
                  <a:pt x="672" y="632"/>
                  <a:pt x="1384" y="880"/>
                  <a:pt x="1776" y="952"/>
                </a:cubicBezTo>
                <a:close/>
              </a:path>
            </a:pathLst>
          </a:custGeom>
          <a:solidFill>
            <a:srgbClr val="C0C0C0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6103" name="Group 25"/>
          <p:cNvGrpSpPr>
            <a:grpSpLocks/>
          </p:cNvGrpSpPr>
          <p:nvPr/>
        </p:nvGrpSpPr>
        <p:grpSpPr bwMode="auto">
          <a:xfrm>
            <a:off x="1322388" y="2819400"/>
            <a:ext cx="3292475" cy="622300"/>
            <a:chOff x="1392" y="1056"/>
            <a:chExt cx="2688" cy="480"/>
          </a:xfrm>
        </p:grpSpPr>
        <p:sp>
          <p:nvSpPr>
            <p:cNvPr id="46205" name="Oval 26"/>
            <p:cNvSpPr>
              <a:spLocks noChangeArrowheads="1"/>
            </p:cNvSpPr>
            <p:nvPr/>
          </p:nvSpPr>
          <p:spPr bwMode="auto">
            <a:xfrm>
              <a:off x="3936" y="1056"/>
              <a:ext cx="144" cy="144"/>
            </a:xfrm>
            <a:prstGeom prst="ellipse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6" name="Line 27"/>
            <p:cNvSpPr>
              <a:spLocks noChangeShapeType="1"/>
            </p:cNvSpPr>
            <p:nvPr/>
          </p:nvSpPr>
          <p:spPr bwMode="auto">
            <a:xfrm flipH="1">
              <a:off x="1392" y="1152"/>
              <a:ext cx="2544" cy="384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138" name="Group 65"/>
          <p:cNvGrpSpPr>
            <a:grpSpLocks/>
          </p:cNvGrpSpPr>
          <p:nvPr/>
        </p:nvGrpSpPr>
        <p:grpSpPr bwMode="auto">
          <a:xfrm>
            <a:off x="1381125" y="3006725"/>
            <a:ext cx="4410075" cy="2487613"/>
            <a:chOff x="1440" y="1200"/>
            <a:chExt cx="3600" cy="1920"/>
          </a:xfrm>
        </p:grpSpPr>
        <p:sp>
          <p:nvSpPr>
            <p:cNvPr id="46199" name="Oval 66"/>
            <p:cNvSpPr>
              <a:spLocks noChangeArrowheads="1"/>
            </p:cNvSpPr>
            <p:nvPr/>
          </p:nvSpPr>
          <p:spPr bwMode="auto">
            <a:xfrm>
              <a:off x="2976" y="1488"/>
              <a:ext cx="144" cy="144"/>
            </a:xfrm>
            <a:prstGeom prst="ellipse">
              <a:avLst/>
            </a:prstGeom>
            <a:solidFill>
              <a:srgbClr val="339933"/>
            </a:solidFill>
            <a:ln w="2857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0" name="Oval 67"/>
            <p:cNvSpPr>
              <a:spLocks noChangeArrowheads="1"/>
            </p:cNvSpPr>
            <p:nvPr/>
          </p:nvSpPr>
          <p:spPr bwMode="auto">
            <a:xfrm>
              <a:off x="4896" y="1488"/>
              <a:ext cx="144" cy="144"/>
            </a:xfrm>
            <a:prstGeom prst="ellipse">
              <a:avLst/>
            </a:prstGeom>
            <a:solidFill>
              <a:srgbClr val="339933"/>
            </a:solidFill>
            <a:ln w="2857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1" name="Line 68"/>
            <p:cNvSpPr>
              <a:spLocks noChangeShapeType="1"/>
            </p:cNvSpPr>
            <p:nvPr/>
          </p:nvSpPr>
          <p:spPr bwMode="auto">
            <a:xfrm flipH="1">
              <a:off x="1440" y="1584"/>
              <a:ext cx="1536" cy="912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202" name="Line 69"/>
            <p:cNvSpPr>
              <a:spLocks noChangeShapeType="1"/>
            </p:cNvSpPr>
            <p:nvPr/>
          </p:nvSpPr>
          <p:spPr bwMode="auto">
            <a:xfrm flipH="1">
              <a:off x="1776" y="1584"/>
              <a:ext cx="3120" cy="1536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203" name="Line 70"/>
            <p:cNvSpPr>
              <a:spLocks noChangeShapeType="1"/>
            </p:cNvSpPr>
            <p:nvPr/>
          </p:nvSpPr>
          <p:spPr bwMode="auto">
            <a:xfrm flipH="1">
              <a:off x="3120" y="1200"/>
              <a:ext cx="86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204" name="Line 71"/>
            <p:cNvSpPr>
              <a:spLocks noChangeShapeType="1"/>
            </p:cNvSpPr>
            <p:nvPr/>
          </p:nvSpPr>
          <p:spPr bwMode="auto">
            <a:xfrm>
              <a:off x="3984" y="1200"/>
              <a:ext cx="945" cy="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173" name="Oval 109"/>
          <p:cNvSpPr>
            <a:spLocks noChangeArrowheads="1"/>
          </p:cNvSpPr>
          <p:nvPr/>
        </p:nvSpPr>
        <p:spPr bwMode="auto">
          <a:xfrm>
            <a:off x="6143625" y="4062413"/>
            <a:ext cx="177800" cy="187325"/>
          </a:xfrm>
          <a:prstGeom prst="ellipse">
            <a:avLst/>
          </a:prstGeom>
          <a:solidFill>
            <a:srgbClr val="F81706"/>
          </a:solidFill>
          <a:ln w="2857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74" name="Oval 110"/>
          <p:cNvSpPr>
            <a:spLocks noChangeArrowheads="1"/>
          </p:cNvSpPr>
          <p:nvPr/>
        </p:nvSpPr>
        <p:spPr bwMode="auto">
          <a:xfrm>
            <a:off x="5143500" y="4062413"/>
            <a:ext cx="177800" cy="187325"/>
          </a:xfrm>
          <a:prstGeom prst="ellipse">
            <a:avLst/>
          </a:prstGeom>
          <a:solidFill>
            <a:srgbClr val="F81706"/>
          </a:solidFill>
          <a:ln w="2857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75" name="Line 111"/>
          <p:cNvSpPr>
            <a:spLocks noChangeShapeType="1"/>
          </p:cNvSpPr>
          <p:nvPr/>
        </p:nvSpPr>
        <p:spPr bwMode="auto">
          <a:xfrm flipH="1">
            <a:off x="5292725" y="3560763"/>
            <a:ext cx="422275" cy="522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76" name="Line 112"/>
          <p:cNvSpPr>
            <a:spLocks noChangeShapeType="1"/>
          </p:cNvSpPr>
          <p:nvPr/>
        </p:nvSpPr>
        <p:spPr bwMode="auto">
          <a:xfrm>
            <a:off x="5715000" y="3560763"/>
            <a:ext cx="465138" cy="512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77" name="Line 113"/>
          <p:cNvSpPr>
            <a:spLocks noChangeShapeType="1"/>
          </p:cNvSpPr>
          <p:nvPr/>
        </p:nvSpPr>
        <p:spPr bwMode="auto">
          <a:xfrm flipH="1">
            <a:off x="2908300" y="4186238"/>
            <a:ext cx="2235200" cy="1306512"/>
          </a:xfrm>
          <a:prstGeom prst="line">
            <a:avLst/>
          </a:prstGeom>
          <a:noFill/>
          <a:ln w="9525">
            <a:solidFill>
              <a:srgbClr val="F8170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78" name="Line 114"/>
          <p:cNvSpPr>
            <a:spLocks noChangeShapeType="1"/>
          </p:cNvSpPr>
          <p:nvPr/>
        </p:nvSpPr>
        <p:spPr bwMode="auto">
          <a:xfrm flipH="1">
            <a:off x="4556125" y="4249738"/>
            <a:ext cx="1176338" cy="1243012"/>
          </a:xfrm>
          <a:prstGeom prst="line">
            <a:avLst/>
          </a:prstGeom>
          <a:noFill/>
          <a:ln w="9525">
            <a:solidFill>
              <a:srgbClr val="F8170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79" name="Oval 115"/>
          <p:cNvSpPr>
            <a:spLocks noChangeArrowheads="1"/>
          </p:cNvSpPr>
          <p:nvPr/>
        </p:nvSpPr>
        <p:spPr bwMode="auto">
          <a:xfrm>
            <a:off x="5673725" y="4062413"/>
            <a:ext cx="176213" cy="187325"/>
          </a:xfrm>
          <a:prstGeom prst="ellipse">
            <a:avLst/>
          </a:prstGeom>
          <a:solidFill>
            <a:srgbClr val="F81706"/>
          </a:solidFill>
          <a:ln w="2857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80" name="Line 116"/>
          <p:cNvSpPr>
            <a:spLocks noChangeShapeType="1"/>
          </p:cNvSpPr>
          <p:nvPr/>
        </p:nvSpPr>
        <p:spPr bwMode="auto">
          <a:xfrm flipH="1">
            <a:off x="6026150" y="4216400"/>
            <a:ext cx="158750" cy="12144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81" name="Line 117"/>
          <p:cNvSpPr>
            <a:spLocks noChangeShapeType="1"/>
          </p:cNvSpPr>
          <p:nvPr/>
        </p:nvSpPr>
        <p:spPr bwMode="auto">
          <a:xfrm>
            <a:off x="5721350" y="3563938"/>
            <a:ext cx="34925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304800" y="2937363"/>
            <a:ext cx="993205" cy="99320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Rectangle 6"/>
          <p:cNvSpPr>
            <a:spLocks noChangeArrowheads="1"/>
          </p:cNvSpPr>
          <p:nvPr/>
        </p:nvSpPr>
        <p:spPr bwMode="auto">
          <a:xfrm>
            <a:off x="304800" y="2937363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8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4" name="Rectangle 7"/>
          <p:cNvSpPr>
            <a:spLocks noChangeArrowheads="1"/>
          </p:cNvSpPr>
          <p:nvPr/>
        </p:nvSpPr>
        <p:spPr bwMode="auto">
          <a:xfrm>
            <a:off x="304800" y="3268431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3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5" name="Rectangle 8"/>
          <p:cNvSpPr>
            <a:spLocks noChangeArrowheads="1"/>
          </p:cNvSpPr>
          <p:nvPr/>
        </p:nvSpPr>
        <p:spPr bwMode="auto">
          <a:xfrm>
            <a:off x="304800" y="3599500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5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6" name="Rectangle 9"/>
          <p:cNvSpPr>
            <a:spLocks noChangeArrowheads="1"/>
          </p:cNvSpPr>
          <p:nvPr/>
        </p:nvSpPr>
        <p:spPr bwMode="auto">
          <a:xfrm>
            <a:off x="635868" y="2937363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7" name="Rectangle 10"/>
          <p:cNvSpPr>
            <a:spLocks noChangeArrowheads="1"/>
          </p:cNvSpPr>
          <p:nvPr/>
        </p:nvSpPr>
        <p:spPr bwMode="auto">
          <a:xfrm>
            <a:off x="635868" y="3268431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4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8" name="Rectangle 11"/>
          <p:cNvSpPr>
            <a:spLocks noChangeArrowheads="1"/>
          </p:cNvSpPr>
          <p:nvPr/>
        </p:nvSpPr>
        <p:spPr bwMode="auto">
          <a:xfrm>
            <a:off x="966937" y="3268431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7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9" name="Rectangle 12"/>
          <p:cNvSpPr>
            <a:spLocks noChangeArrowheads="1"/>
          </p:cNvSpPr>
          <p:nvPr/>
        </p:nvSpPr>
        <p:spPr bwMode="auto">
          <a:xfrm>
            <a:off x="635868" y="3599500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0" name="Rectangle 13"/>
          <p:cNvSpPr>
            <a:spLocks noChangeArrowheads="1"/>
          </p:cNvSpPr>
          <p:nvPr/>
        </p:nvSpPr>
        <p:spPr bwMode="auto">
          <a:xfrm>
            <a:off x="966937" y="3599500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6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0" name="Rectangle 27"/>
          <p:cNvSpPr>
            <a:spLocks noChangeArrowheads="1"/>
          </p:cNvSpPr>
          <p:nvPr/>
        </p:nvSpPr>
        <p:spPr bwMode="auto">
          <a:xfrm>
            <a:off x="803345" y="5559995"/>
            <a:ext cx="1015219" cy="99320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28"/>
          <p:cNvSpPr>
            <a:spLocks noChangeArrowheads="1"/>
          </p:cNvSpPr>
          <p:nvPr/>
        </p:nvSpPr>
        <p:spPr bwMode="auto">
          <a:xfrm>
            <a:off x="803345" y="5559995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8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2" name="Rectangle 29"/>
          <p:cNvSpPr>
            <a:spLocks noChangeArrowheads="1"/>
          </p:cNvSpPr>
          <p:nvPr/>
        </p:nvSpPr>
        <p:spPr bwMode="auto">
          <a:xfrm>
            <a:off x="803345" y="5891063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3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3" name="Rectangle 30"/>
          <p:cNvSpPr>
            <a:spLocks noChangeArrowheads="1"/>
          </p:cNvSpPr>
          <p:nvPr/>
        </p:nvSpPr>
        <p:spPr bwMode="auto">
          <a:xfrm>
            <a:off x="803345" y="6222132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5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4" name="Rectangle 31"/>
          <p:cNvSpPr>
            <a:spLocks noChangeArrowheads="1"/>
          </p:cNvSpPr>
          <p:nvPr/>
        </p:nvSpPr>
        <p:spPr bwMode="auto">
          <a:xfrm>
            <a:off x="1480158" y="5559995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omic Sans MS" pitchFamily="66" charset="0"/>
              </a:rPr>
              <a:t>2</a:t>
            </a:r>
          </a:p>
        </p:txBody>
      </p:sp>
      <p:sp>
        <p:nvSpPr>
          <p:cNvPr id="165" name="Rectangle 32"/>
          <p:cNvSpPr>
            <a:spLocks noChangeArrowheads="1"/>
          </p:cNvSpPr>
          <p:nvPr/>
        </p:nvSpPr>
        <p:spPr bwMode="auto">
          <a:xfrm>
            <a:off x="1141751" y="5891063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4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6" name="Rectangle 33"/>
          <p:cNvSpPr>
            <a:spLocks noChangeArrowheads="1"/>
          </p:cNvSpPr>
          <p:nvPr/>
        </p:nvSpPr>
        <p:spPr bwMode="auto">
          <a:xfrm>
            <a:off x="1480158" y="5891063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omic Sans MS" pitchFamily="66" charset="0"/>
              </a:rPr>
              <a:t>7</a:t>
            </a: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1141751" y="6222132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8" name="Rectangle 35"/>
          <p:cNvSpPr>
            <a:spLocks noChangeArrowheads="1"/>
          </p:cNvSpPr>
          <p:nvPr/>
        </p:nvSpPr>
        <p:spPr bwMode="auto">
          <a:xfrm>
            <a:off x="1480158" y="6222132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6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1" name="Rectangle 45"/>
          <p:cNvSpPr>
            <a:spLocks noChangeArrowheads="1"/>
          </p:cNvSpPr>
          <p:nvPr/>
        </p:nvSpPr>
        <p:spPr bwMode="auto">
          <a:xfrm>
            <a:off x="306095" y="4180487"/>
            <a:ext cx="1015219" cy="99320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46"/>
          <p:cNvSpPr>
            <a:spLocks noChangeArrowheads="1"/>
          </p:cNvSpPr>
          <p:nvPr/>
        </p:nvSpPr>
        <p:spPr bwMode="auto">
          <a:xfrm>
            <a:off x="306095" y="4180487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8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3" name="Rectangle 47"/>
          <p:cNvSpPr>
            <a:spLocks noChangeArrowheads="1"/>
          </p:cNvSpPr>
          <p:nvPr/>
        </p:nvSpPr>
        <p:spPr bwMode="auto">
          <a:xfrm>
            <a:off x="306095" y="4511555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3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4" name="Rectangle 48"/>
          <p:cNvSpPr>
            <a:spLocks noChangeArrowheads="1"/>
          </p:cNvSpPr>
          <p:nvPr/>
        </p:nvSpPr>
        <p:spPr bwMode="auto">
          <a:xfrm>
            <a:off x="306095" y="4842624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5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5" name="Rectangle 49"/>
          <p:cNvSpPr>
            <a:spLocks noChangeArrowheads="1"/>
          </p:cNvSpPr>
          <p:nvPr/>
        </p:nvSpPr>
        <p:spPr bwMode="auto">
          <a:xfrm>
            <a:off x="644501" y="4180487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6" name="Rectangle 50"/>
          <p:cNvSpPr>
            <a:spLocks noChangeArrowheads="1"/>
          </p:cNvSpPr>
          <p:nvPr/>
        </p:nvSpPr>
        <p:spPr bwMode="auto">
          <a:xfrm>
            <a:off x="644501" y="4511555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4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7" name="Rectangle 51"/>
          <p:cNvSpPr>
            <a:spLocks noChangeArrowheads="1"/>
          </p:cNvSpPr>
          <p:nvPr/>
        </p:nvSpPr>
        <p:spPr bwMode="auto">
          <a:xfrm>
            <a:off x="982908" y="4180487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7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8" name="Rectangle 52"/>
          <p:cNvSpPr>
            <a:spLocks noChangeArrowheads="1"/>
          </p:cNvSpPr>
          <p:nvPr/>
        </p:nvSpPr>
        <p:spPr bwMode="auto">
          <a:xfrm>
            <a:off x="644501" y="4842624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9" name="Rectangle 53"/>
          <p:cNvSpPr>
            <a:spLocks noChangeArrowheads="1"/>
          </p:cNvSpPr>
          <p:nvPr/>
        </p:nvSpPr>
        <p:spPr bwMode="auto">
          <a:xfrm>
            <a:off x="982908" y="4842624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6</a:t>
            </a:r>
            <a:endParaRPr lang="en-US" dirty="0">
              <a:latin typeface="Comic Sans MS" pitchFamily="66" charset="0"/>
            </a:endParaRPr>
          </a:p>
        </p:txBody>
      </p:sp>
      <p:grpSp>
        <p:nvGrpSpPr>
          <p:cNvPr id="170" name="Group 70"/>
          <p:cNvGrpSpPr>
            <a:grpSpLocks/>
          </p:cNvGrpSpPr>
          <p:nvPr/>
        </p:nvGrpSpPr>
        <p:grpSpPr bwMode="auto">
          <a:xfrm>
            <a:off x="2480269" y="5558700"/>
            <a:ext cx="2755594" cy="994500"/>
            <a:chOff x="2304" y="3120"/>
            <a:chExt cx="2128" cy="768"/>
          </a:xfrm>
        </p:grpSpPr>
        <p:sp>
          <p:nvSpPr>
            <p:cNvPr id="193" name="Rectangle 71"/>
            <p:cNvSpPr>
              <a:spLocks noChangeArrowheads="1"/>
            </p:cNvSpPr>
            <p:nvPr/>
          </p:nvSpPr>
          <p:spPr bwMode="auto">
            <a:xfrm>
              <a:off x="2565" y="3120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8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4" name="Rectangle 72"/>
            <p:cNvSpPr>
              <a:spLocks noChangeArrowheads="1"/>
            </p:cNvSpPr>
            <p:nvPr/>
          </p:nvSpPr>
          <p:spPr bwMode="auto">
            <a:xfrm>
              <a:off x="2304" y="3376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3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5" name="Rectangle 73"/>
            <p:cNvSpPr>
              <a:spLocks noChangeArrowheads="1"/>
            </p:cNvSpPr>
            <p:nvPr/>
          </p:nvSpPr>
          <p:spPr bwMode="auto">
            <a:xfrm>
              <a:off x="2304" y="3632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196" name="Rectangle 74"/>
            <p:cNvSpPr>
              <a:spLocks noChangeArrowheads="1"/>
            </p:cNvSpPr>
            <p:nvPr/>
          </p:nvSpPr>
          <p:spPr bwMode="auto">
            <a:xfrm>
              <a:off x="2826" y="3120"/>
              <a:ext cx="26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2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7" name="Rectangle 75"/>
            <p:cNvSpPr>
              <a:spLocks noChangeArrowheads="1"/>
            </p:cNvSpPr>
            <p:nvPr/>
          </p:nvSpPr>
          <p:spPr bwMode="auto">
            <a:xfrm>
              <a:off x="2565" y="3376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4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8" name="Rectangle 76"/>
            <p:cNvSpPr>
              <a:spLocks noChangeArrowheads="1"/>
            </p:cNvSpPr>
            <p:nvPr/>
          </p:nvSpPr>
          <p:spPr bwMode="auto">
            <a:xfrm>
              <a:off x="2826" y="3376"/>
              <a:ext cx="26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7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9" name="Rectangle 77"/>
            <p:cNvSpPr>
              <a:spLocks noChangeArrowheads="1"/>
            </p:cNvSpPr>
            <p:nvPr/>
          </p:nvSpPr>
          <p:spPr bwMode="auto">
            <a:xfrm>
              <a:off x="2565" y="3632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1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0" name="Rectangle 78"/>
            <p:cNvSpPr>
              <a:spLocks noChangeArrowheads="1"/>
            </p:cNvSpPr>
            <p:nvPr/>
          </p:nvSpPr>
          <p:spPr bwMode="auto">
            <a:xfrm>
              <a:off x="2826" y="3632"/>
              <a:ext cx="26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6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1" name="Rectangle 84"/>
            <p:cNvSpPr>
              <a:spLocks noChangeArrowheads="1"/>
            </p:cNvSpPr>
            <p:nvPr/>
          </p:nvSpPr>
          <p:spPr bwMode="auto">
            <a:xfrm>
              <a:off x="3648" y="3120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8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2" name="Rectangle 85"/>
            <p:cNvSpPr>
              <a:spLocks noChangeArrowheads="1"/>
            </p:cNvSpPr>
            <p:nvPr/>
          </p:nvSpPr>
          <p:spPr bwMode="auto">
            <a:xfrm>
              <a:off x="3648" y="3376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3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3" name="Rectangle 86"/>
            <p:cNvSpPr>
              <a:spLocks noChangeArrowheads="1"/>
            </p:cNvSpPr>
            <p:nvPr/>
          </p:nvSpPr>
          <p:spPr bwMode="auto">
            <a:xfrm>
              <a:off x="3648" y="3632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5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4" name="Rectangle 87"/>
            <p:cNvSpPr>
              <a:spLocks noChangeArrowheads="1"/>
            </p:cNvSpPr>
            <p:nvPr/>
          </p:nvSpPr>
          <p:spPr bwMode="auto">
            <a:xfrm>
              <a:off x="4170" y="3120"/>
              <a:ext cx="26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7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5" name="Rectangle 88"/>
            <p:cNvSpPr>
              <a:spLocks noChangeArrowheads="1"/>
            </p:cNvSpPr>
            <p:nvPr/>
          </p:nvSpPr>
          <p:spPr bwMode="auto">
            <a:xfrm>
              <a:off x="3912" y="3120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2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6" name="Rectangle 89"/>
            <p:cNvSpPr>
              <a:spLocks noChangeArrowheads="1"/>
            </p:cNvSpPr>
            <p:nvPr/>
          </p:nvSpPr>
          <p:spPr bwMode="auto">
            <a:xfrm>
              <a:off x="4170" y="3376"/>
              <a:ext cx="26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4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7" name="Rectangle 90"/>
            <p:cNvSpPr>
              <a:spLocks noChangeArrowheads="1"/>
            </p:cNvSpPr>
            <p:nvPr/>
          </p:nvSpPr>
          <p:spPr bwMode="auto">
            <a:xfrm>
              <a:off x="3909" y="3632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1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8" name="Rectangle 91"/>
            <p:cNvSpPr>
              <a:spLocks noChangeArrowheads="1"/>
            </p:cNvSpPr>
            <p:nvPr/>
          </p:nvSpPr>
          <p:spPr bwMode="auto">
            <a:xfrm>
              <a:off x="4170" y="3632"/>
              <a:ext cx="26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6</a:t>
              </a:r>
              <a:endParaRPr lang="en-US" dirty="0">
                <a:latin typeface="Comic Sans MS" pitchFamily="66" charset="0"/>
              </a:endParaRPr>
            </a:p>
          </p:txBody>
        </p:sp>
      </p:grpSp>
      <p:sp>
        <p:nvSpPr>
          <p:cNvPr id="172" name="Rectangle 100"/>
          <p:cNvSpPr>
            <a:spLocks noChangeArrowheads="1"/>
          </p:cNvSpPr>
          <p:nvPr/>
        </p:nvSpPr>
        <p:spPr bwMode="auto">
          <a:xfrm>
            <a:off x="2480269" y="5558700"/>
            <a:ext cx="1015219" cy="994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73" name="Rectangle 104"/>
          <p:cNvSpPr>
            <a:spLocks noChangeArrowheads="1"/>
          </p:cNvSpPr>
          <p:nvPr/>
        </p:nvSpPr>
        <p:spPr bwMode="auto">
          <a:xfrm>
            <a:off x="4220644" y="5558700"/>
            <a:ext cx="1015219" cy="994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84" name="Rectangle 116"/>
          <p:cNvSpPr>
            <a:spLocks noChangeArrowheads="1"/>
          </p:cNvSpPr>
          <p:nvPr/>
        </p:nvSpPr>
        <p:spPr bwMode="auto">
          <a:xfrm>
            <a:off x="5712395" y="5496544"/>
            <a:ext cx="993205" cy="99320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85" name="Rectangle 117"/>
          <p:cNvSpPr>
            <a:spLocks noChangeArrowheads="1"/>
          </p:cNvSpPr>
          <p:nvPr/>
        </p:nvSpPr>
        <p:spPr bwMode="auto">
          <a:xfrm>
            <a:off x="5712395" y="5496544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8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6" name="Rectangle 118"/>
          <p:cNvSpPr>
            <a:spLocks noChangeArrowheads="1"/>
          </p:cNvSpPr>
          <p:nvPr/>
        </p:nvSpPr>
        <p:spPr bwMode="auto">
          <a:xfrm>
            <a:off x="5712395" y="5827612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3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7" name="Rectangle 119"/>
          <p:cNvSpPr>
            <a:spLocks noChangeArrowheads="1"/>
          </p:cNvSpPr>
          <p:nvPr/>
        </p:nvSpPr>
        <p:spPr bwMode="auto">
          <a:xfrm>
            <a:off x="5712395" y="6158681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5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8" name="Rectangle 120"/>
          <p:cNvSpPr>
            <a:spLocks noChangeArrowheads="1"/>
          </p:cNvSpPr>
          <p:nvPr/>
        </p:nvSpPr>
        <p:spPr bwMode="auto">
          <a:xfrm>
            <a:off x="6043463" y="5496544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9" name="Rectangle 121"/>
          <p:cNvSpPr>
            <a:spLocks noChangeArrowheads="1"/>
          </p:cNvSpPr>
          <p:nvPr/>
        </p:nvSpPr>
        <p:spPr bwMode="auto">
          <a:xfrm>
            <a:off x="6043463" y="5827612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4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90" name="Rectangle 122"/>
          <p:cNvSpPr>
            <a:spLocks noChangeArrowheads="1"/>
          </p:cNvSpPr>
          <p:nvPr/>
        </p:nvSpPr>
        <p:spPr bwMode="auto">
          <a:xfrm>
            <a:off x="6374532" y="5827612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7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91" name="Rectangle 123"/>
          <p:cNvSpPr>
            <a:spLocks noChangeArrowheads="1"/>
          </p:cNvSpPr>
          <p:nvPr/>
        </p:nvSpPr>
        <p:spPr bwMode="auto">
          <a:xfrm>
            <a:off x="6043463" y="6158681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92" name="Rectangle 124"/>
          <p:cNvSpPr>
            <a:spLocks noChangeArrowheads="1"/>
          </p:cNvSpPr>
          <p:nvPr/>
        </p:nvSpPr>
        <p:spPr bwMode="auto">
          <a:xfrm>
            <a:off x="6374532" y="6158681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6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6C58EA8-412D-4056-B5AA-1D4BA485717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21538" name="Freeform 2"/>
          <p:cNvSpPr>
            <a:spLocks/>
          </p:cNvSpPr>
          <p:nvPr/>
        </p:nvSpPr>
        <p:spPr bwMode="auto">
          <a:xfrm>
            <a:off x="685800" y="1371600"/>
            <a:ext cx="5626100" cy="3835400"/>
          </a:xfrm>
          <a:custGeom>
            <a:avLst/>
            <a:gdLst>
              <a:gd name="T0" fmla="*/ 216 w 3544"/>
              <a:gd name="T1" fmla="*/ 56 h 2416"/>
              <a:gd name="T2" fmla="*/ 360 w 3544"/>
              <a:gd name="T3" fmla="*/ 56 h 2416"/>
              <a:gd name="T4" fmla="*/ 744 w 3544"/>
              <a:gd name="T5" fmla="*/ 248 h 2416"/>
              <a:gd name="T6" fmla="*/ 1416 w 3544"/>
              <a:gd name="T7" fmla="*/ 1544 h 2416"/>
              <a:gd name="T8" fmla="*/ 2376 w 3544"/>
              <a:gd name="T9" fmla="*/ 1688 h 2416"/>
              <a:gd name="T10" fmla="*/ 2568 w 3544"/>
              <a:gd name="T11" fmla="*/ 968 h 2416"/>
              <a:gd name="T12" fmla="*/ 2616 w 3544"/>
              <a:gd name="T13" fmla="*/ 824 h 2416"/>
              <a:gd name="T14" fmla="*/ 2712 w 3544"/>
              <a:gd name="T15" fmla="*/ 776 h 2416"/>
              <a:gd name="T16" fmla="*/ 3192 w 3544"/>
              <a:gd name="T17" fmla="*/ 728 h 2416"/>
              <a:gd name="T18" fmla="*/ 3432 w 3544"/>
              <a:gd name="T19" fmla="*/ 776 h 2416"/>
              <a:gd name="T20" fmla="*/ 3528 w 3544"/>
              <a:gd name="T21" fmla="*/ 1064 h 2416"/>
              <a:gd name="T22" fmla="*/ 3336 w 3544"/>
              <a:gd name="T23" fmla="*/ 1208 h 2416"/>
              <a:gd name="T24" fmla="*/ 3048 w 3544"/>
              <a:gd name="T25" fmla="*/ 1256 h 2416"/>
              <a:gd name="T26" fmla="*/ 3000 w 3544"/>
              <a:gd name="T27" fmla="*/ 1544 h 2416"/>
              <a:gd name="T28" fmla="*/ 3144 w 3544"/>
              <a:gd name="T29" fmla="*/ 1976 h 2416"/>
              <a:gd name="T30" fmla="*/ 2760 w 3544"/>
              <a:gd name="T31" fmla="*/ 2216 h 2416"/>
              <a:gd name="T32" fmla="*/ 1416 w 3544"/>
              <a:gd name="T33" fmla="*/ 2216 h 2416"/>
              <a:gd name="T34" fmla="*/ 600 w 3544"/>
              <a:gd name="T35" fmla="*/ 1016 h 2416"/>
              <a:gd name="T36" fmla="*/ 456 w 3544"/>
              <a:gd name="T37" fmla="*/ 776 h 2416"/>
              <a:gd name="T38" fmla="*/ 264 w 3544"/>
              <a:gd name="T39" fmla="*/ 536 h 2416"/>
              <a:gd name="T40" fmla="*/ 72 w 3544"/>
              <a:gd name="T41" fmla="*/ 440 h 2416"/>
              <a:gd name="T42" fmla="*/ 24 w 3544"/>
              <a:gd name="T43" fmla="*/ 200 h 2416"/>
              <a:gd name="T44" fmla="*/ 216 w 3544"/>
              <a:gd name="T45" fmla="*/ 56 h 241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544"/>
              <a:gd name="T70" fmla="*/ 0 h 2416"/>
              <a:gd name="T71" fmla="*/ 3544 w 3544"/>
              <a:gd name="T72" fmla="*/ 2416 h 241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544" h="2416">
                <a:moveTo>
                  <a:pt x="216" y="56"/>
                </a:moveTo>
                <a:cubicBezTo>
                  <a:pt x="272" y="32"/>
                  <a:pt x="272" y="24"/>
                  <a:pt x="360" y="56"/>
                </a:cubicBezTo>
                <a:cubicBezTo>
                  <a:pt x="448" y="88"/>
                  <a:pt x="568" y="0"/>
                  <a:pt x="744" y="248"/>
                </a:cubicBezTo>
                <a:cubicBezTo>
                  <a:pt x="920" y="496"/>
                  <a:pt x="1144" y="1304"/>
                  <a:pt x="1416" y="1544"/>
                </a:cubicBezTo>
                <a:cubicBezTo>
                  <a:pt x="1688" y="1784"/>
                  <a:pt x="2184" y="1784"/>
                  <a:pt x="2376" y="1688"/>
                </a:cubicBezTo>
                <a:cubicBezTo>
                  <a:pt x="2568" y="1592"/>
                  <a:pt x="2528" y="1112"/>
                  <a:pt x="2568" y="968"/>
                </a:cubicBezTo>
                <a:cubicBezTo>
                  <a:pt x="2608" y="824"/>
                  <a:pt x="2592" y="856"/>
                  <a:pt x="2616" y="824"/>
                </a:cubicBezTo>
                <a:cubicBezTo>
                  <a:pt x="2640" y="792"/>
                  <a:pt x="2616" y="792"/>
                  <a:pt x="2712" y="776"/>
                </a:cubicBezTo>
                <a:cubicBezTo>
                  <a:pt x="2808" y="760"/>
                  <a:pt x="3072" y="728"/>
                  <a:pt x="3192" y="728"/>
                </a:cubicBezTo>
                <a:cubicBezTo>
                  <a:pt x="3312" y="728"/>
                  <a:pt x="3376" y="720"/>
                  <a:pt x="3432" y="776"/>
                </a:cubicBezTo>
                <a:cubicBezTo>
                  <a:pt x="3488" y="832"/>
                  <a:pt x="3544" y="992"/>
                  <a:pt x="3528" y="1064"/>
                </a:cubicBezTo>
                <a:cubicBezTo>
                  <a:pt x="3512" y="1136"/>
                  <a:pt x="3416" y="1176"/>
                  <a:pt x="3336" y="1208"/>
                </a:cubicBezTo>
                <a:cubicBezTo>
                  <a:pt x="3256" y="1240"/>
                  <a:pt x="3104" y="1200"/>
                  <a:pt x="3048" y="1256"/>
                </a:cubicBezTo>
                <a:cubicBezTo>
                  <a:pt x="2992" y="1312"/>
                  <a:pt x="2984" y="1424"/>
                  <a:pt x="3000" y="1544"/>
                </a:cubicBezTo>
                <a:cubicBezTo>
                  <a:pt x="3016" y="1664"/>
                  <a:pt x="3184" y="1864"/>
                  <a:pt x="3144" y="1976"/>
                </a:cubicBezTo>
                <a:cubicBezTo>
                  <a:pt x="3104" y="2088"/>
                  <a:pt x="3048" y="2176"/>
                  <a:pt x="2760" y="2216"/>
                </a:cubicBezTo>
                <a:cubicBezTo>
                  <a:pt x="2472" y="2256"/>
                  <a:pt x="1776" y="2416"/>
                  <a:pt x="1416" y="2216"/>
                </a:cubicBezTo>
                <a:cubicBezTo>
                  <a:pt x="1056" y="2016"/>
                  <a:pt x="760" y="1256"/>
                  <a:pt x="600" y="1016"/>
                </a:cubicBezTo>
                <a:cubicBezTo>
                  <a:pt x="440" y="776"/>
                  <a:pt x="512" y="856"/>
                  <a:pt x="456" y="776"/>
                </a:cubicBezTo>
                <a:cubicBezTo>
                  <a:pt x="400" y="696"/>
                  <a:pt x="328" y="592"/>
                  <a:pt x="264" y="536"/>
                </a:cubicBezTo>
                <a:cubicBezTo>
                  <a:pt x="200" y="480"/>
                  <a:pt x="112" y="496"/>
                  <a:pt x="72" y="440"/>
                </a:cubicBezTo>
                <a:cubicBezTo>
                  <a:pt x="32" y="384"/>
                  <a:pt x="0" y="272"/>
                  <a:pt x="24" y="200"/>
                </a:cubicBezTo>
                <a:cubicBezTo>
                  <a:pt x="48" y="128"/>
                  <a:pt x="160" y="80"/>
                  <a:pt x="216" y="56"/>
                </a:cubicBezTo>
                <a:close/>
              </a:path>
            </a:pathLst>
          </a:custGeom>
          <a:solidFill>
            <a:srgbClr val="C0C0C0"/>
          </a:solidFill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1539" name="Freeform 3"/>
          <p:cNvSpPr>
            <a:spLocks/>
          </p:cNvSpPr>
          <p:nvPr/>
        </p:nvSpPr>
        <p:spPr bwMode="auto">
          <a:xfrm>
            <a:off x="647700" y="1346200"/>
            <a:ext cx="5791200" cy="2038350"/>
          </a:xfrm>
          <a:custGeom>
            <a:avLst/>
            <a:gdLst>
              <a:gd name="T0" fmla="*/ 1776 w 2888"/>
              <a:gd name="T1" fmla="*/ 952 h 1024"/>
              <a:gd name="T2" fmla="*/ 2736 w 2888"/>
              <a:gd name="T3" fmla="*/ 952 h 1024"/>
              <a:gd name="T4" fmla="*/ 2688 w 2888"/>
              <a:gd name="T5" fmla="*/ 616 h 1024"/>
              <a:gd name="T6" fmla="*/ 2160 w 2888"/>
              <a:gd name="T7" fmla="*/ 616 h 1024"/>
              <a:gd name="T8" fmla="*/ 1584 w 2888"/>
              <a:gd name="T9" fmla="*/ 616 h 1024"/>
              <a:gd name="T10" fmla="*/ 384 w 2888"/>
              <a:gd name="T11" fmla="*/ 88 h 1024"/>
              <a:gd name="T12" fmla="*/ 96 w 2888"/>
              <a:gd name="T13" fmla="*/ 88 h 1024"/>
              <a:gd name="T14" fmla="*/ 48 w 2888"/>
              <a:gd name="T15" fmla="*/ 280 h 1024"/>
              <a:gd name="T16" fmla="*/ 384 w 2888"/>
              <a:gd name="T17" fmla="*/ 520 h 1024"/>
              <a:gd name="T18" fmla="*/ 1776 w 2888"/>
              <a:gd name="T19" fmla="*/ 952 h 10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88"/>
              <a:gd name="T31" fmla="*/ 0 h 1024"/>
              <a:gd name="T32" fmla="*/ 2888 w 2888"/>
              <a:gd name="T33" fmla="*/ 1024 h 102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88" h="1024">
                <a:moveTo>
                  <a:pt x="1776" y="952"/>
                </a:moveTo>
                <a:cubicBezTo>
                  <a:pt x="2168" y="1024"/>
                  <a:pt x="2584" y="1008"/>
                  <a:pt x="2736" y="952"/>
                </a:cubicBezTo>
                <a:cubicBezTo>
                  <a:pt x="2888" y="896"/>
                  <a:pt x="2784" y="672"/>
                  <a:pt x="2688" y="616"/>
                </a:cubicBezTo>
                <a:cubicBezTo>
                  <a:pt x="2592" y="560"/>
                  <a:pt x="2344" y="616"/>
                  <a:pt x="2160" y="616"/>
                </a:cubicBezTo>
                <a:cubicBezTo>
                  <a:pt x="1976" y="616"/>
                  <a:pt x="1880" y="704"/>
                  <a:pt x="1584" y="616"/>
                </a:cubicBezTo>
                <a:cubicBezTo>
                  <a:pt x="1288" y="528"/>
                  <a:pt x="632" y="176"/>
                  <a:pt x="384" y="88"/>
                </a:cubicBezTo>
                <a:cubicBezTo>
                  <a:pt x="136" y="0"/>
                  <a:pt x="152" y="56"/>
                  <a:pt x="96" y="88"/>
                </a:cubicBezTo>
                <a:cubicBezTo>
                  <a:pt x="40" y="120"/>
                  <a:pt x="0" y="208"/>
                  <a:pt x="48" y="280"/>
                </a:cubicBezTo>
                <a:cubicBezTo>
                  <a:pt x="96" y="352"/>
                  <a:pt x="96" y="408"/>
                  <a:pt x="384" y="520"/>
                </a:cubicBezTo>
                <a:cubicBezTo>
                  <a:pt x="672" y="632"/>
                  <a:pt x="1384" y="880"/>
                  <a:pt x="1776" y="952"/>
                </a:cubicBezTo>
                <a:close/>
              </a:path>
            </a:pathLst>
          </a:custGeom>
          <a:solidFill>
            <a:srgbClr val="C0C0C0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2959100" y="850900"/>
            <a:ext cx="288925" cy="287338"/>
          </a:xfrm>
          <a:prstGeom prst="ellipse">
            <a:avLst/>
          </a:prstGeom>
          <a:solidFill>
            <a:srgbClr val="3366FF"/>
          </a:solidFill>
          <a:ln w="28575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Oval 5"/>
          <p:cNvSpPr>
            <a:spLocks noChangeArrowheads="1"/>
          </p:cNvSpPr>
          <p:nvPr/>
        </p:nvSpPr>
        <p:spPr bwMode="auto">
          <a:xfrm>
            <a:off x="1033463" y="1712913"/>
            <a:ext cx="288925" cy="285750"/>
          </a:xfrm>
          <a:prstGeom prst="ellipse">
            <a:avLst/>
          </a:prstGeom>
          <a:solidFill>
            <a:srgbClr val="339933"/>
          </a:solidFill>
          <a:ln w="28575">
            <a:solidFill>
              <a:srgbClr val="3399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Oval 6"/>
          <p:cNvSpPr>
            <a:spLocks noChangeArrowheads="1"/>
          </p:cNvSpPr>
          <p:nvPr/>
        </p:nvSpPr>
        <p:spPr bwMode="auto">
          <a:xfrm>
            <a:off x="4883150" y="1712913"/>
            <a:ext cx="288925" cy="285750"/>
          </a:xfrm>
          <a:prstGeom prst="ellipse">
            <a:avLst/>
          </a:prstGeom>
          <a:solidFill>
            <a:srgbClr val="339933"/>
          </a:solidFill>
          <a:ln w="28575">
            <a:solidFill>
              <a:srgbClr val="3399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 flipH="1">
            <a:off x="1322388" y="1138238"/>
            <a:ext cx="1731962" cy="669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3054350" y="1138238"/>
            <a:ext cx="1895475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14" name="Oval 9"/>
          <p:cNvSpPr>
            <a:spLocks noChangeArrowheads="1"/>
          </p:cNvSpPr>
          <p:nvPr/>
        </p:nvSpPr>
        <p:spPr bwMode="auto">
          <a:xfrm>
            <a:off x="5748338" y="2763838"/>
            <a:ext cx="287337" cy="287337"/>
          </a:xfrm>
          <a:prstGeom prst="ellipse">
            <a:avLst/>
          </a:prstGeom>
          <a:solidFill>
            <a:srgbClr val="F81706"/>
          </a:solidFill>
          <a:ln w="2857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Oval 10"/>
          <p:cNvSpPr>
            <a:spLocks noChangeArrowheads="1"/>
          </p:cNvSpPr>
          <p:nvPr/>
        </p:nvSpPr>
        <p:spPr bwMode="auto">
          <a:xfrm>
            <a:off x="4111625" y="2763838"/>
            <a:ext cx="290513" cy="287337"/>
          </a:xfrm>
          <a:prstGeom prst="ellipse">
            <a:avLst/>
          </a:prstGeom>
          <a:solidFill>
            <a:srgbClr val="F81706"/>
          </a:solidFill>
          <a:ln w="2857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 flipH="1">
            <a:off x="4354513" y="1992313"/>
            <a:ext cx="692150" cy="803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5046663" y="1992313"/>
            <a:ext cx="760412" cy="78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18" name="Oval 13"/>
          <p:cNvSpPr>
            <a:spLocks noChangeArrowheads="1"/>
          </p:cNvSpPr>
          <p:nvPr/>
        </p:nvSpPr>
        <p:spPr bwMode="auto">
          <a:xfrm>
            <a:off x="4978400" y="2763838"/>
            <a:ext cx="288925" cy="287337"/>
          </a:xfrm>
          <a:prstGeom prst="ellipse">
            <a:avLst/>
          </a:prstGeom>
          <a:solidFill>
            <a:srgbClr val="F81706"/>
          </a:solidFill>
          <a:ln w="2857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4"/>
          <p:cNvSpPr>
            <a:spLocks noChangeShapeType="1"/>
          </p:cNvSpPr>
          <p:nvPr/>
        </p:nvSpPr>
        <p:spPr bwMode="auto">
          <a:xfrm>
            <a:off x="5056188" y="1998663"/>
            <a:ext cx="55562" cy="765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33700" y="3060700"/>
            <a:ext cx="2422525" cy="1581150"/>
            <a:chOff x="2544" y="1824"/>
            <a:chExt cx="1526" cy="996"/>
          </a:xfrm>
        </p:grpSpPr>
        <p:sp>
          <p:nvSpPr>
            <p:cNvPr id="47122" name="Line 16"/>
            <p:cNvSpPr>
              <a:spLocks noChangeShapeType="1"/>
            </p:cNvSpPr>
            <p:nvPr/>
          </p:nvSpPr>
          <p:spPr bwMode="auto">
            <a:xfrm flipH="1">
              <a:off x="2640" y="1824"/>
              <a:ext cx="72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3" name="Line 17"/>
            <p:cNvSpPr>
              <a:spLocks noChangeShapeType="1"/>
            </p:cNvSpPr>
            <p:nvPr/>
          </p:nvSpPr>
          <p:spPr bwMode="auto">
            <a:xfrm>
              <a:off x="3360" y="182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4" name="Line 18"/>
            <p:cNvSpPr>
              <a:spLocks noChangeShapeType="1"/>
            </p:cNvSpPr>
            <p:nvPr/>
          </p:nvSpPr>
          <p:spPr bwMode="auto">
            <a:xfrm>
              <a:off x="3360" y="1824"/>
              <a:ext cx="62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5" name="Oval 19"/>
            <p:cNvSpPr>
              <a:spLocks noChangeArrowheads="1"/>
            </p:cNvSpPr>
            <p:nvPr/>
          </p:nvSpPr>
          <p:spPr bwMode="auto">
            <a:xfrm>
              <a:off x="2544" y="2640"/>
              <a:ext cx="182" cy="180"/>
            </a:xfrm>
            <a:prstGeom prst="ellipse">
              <a:avLst/>
            </a:prstGeom>
            <a:solidFill>
              <a:srgbClr val="CC6600"/>
            </a:solidFill>
            <a:ln w="28575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0"/>
            <p:cNvSpPr>
              <a:spLocks noChangeArrowheads="1"/>
            </p:cNvSpPr>
            <p:nvPr/>
          </p:nvSpPr>
          <p:spPr bwMode="auto">
            <a:xfrm>
              <a:off x="3264" y="2640"/>
              <a:ext cx="182" cy="180"/>
            </a:xfrm>
            <a:prstGeom prst="ellipse">
              <a:avLst/>
            </a:prstGeom>
            <a:solidFill>
              <a:srgbClr val="CC6600"/>
            </a:solidFill>
            <a:ln w="28575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1"/>
            <p:cNvSpPr>
              <a:spLocks noChangeArrowheads="1"/>
            </p:cNvSpPr>
            <p:nvPr/>
          </p:nvSpPr>
          <p:spPr bwMode="auto">
            <a:xfrm>
              <a:off x="3888" y="2592"/>
              <a:ext cx="182" cy="180"/>
            </a:xfrm>
            <a:prstGeom prst="ellipse">
              <a:avLst/>
            </a:prstGeom>
            <a:solidFill>
              <a:srgbClr val="CC6600"/>
            </a:solidFill>
            <a:ln w="28575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558" name="Text Box 22"/>
          <p:cNvSpPr txBox="1">
            <a:spLocks noChangeArrowheads="1"/>
          </p:cNvSpPr>
          <p:nvPr/>
        </p:nvSpPr>
        <p:spPr bwMode="auto">
          <a:xfrm>
            <a:off x="6172200" y="4495800"/>
            <a:ext cx="2133600" cy="1200329"/>
          </a:xfrm>
          <a:prstGeom prst="rect">
            <a:avLst/>
          </a:prstGeom>
          <a:solidFill>
            <a:srgbClr val="FFDFD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None/>
            </a:pPr>
            <a:r>
              <a:rPr lang="en-US" sz="2400" dirty="0">
                <a:latin typeface="Comic Sans MS" pitchFamily="66" charset="0"/>
              </a:rPr>
              <a:t>Is it identical to the set of leaves?</a:t>
            </a:r>
          </a:p>
        </p:txBody>
      </p:sp>
    </p:spTree>
    <p:extLst>
      <p:ext uri="{BB962C8B-B14F-4D97-AF65-F5344CB8AC3E}">
        <p14:creationId xmlns:p14="http://schemas.microsoft.com/office/powerpoint/2010/main" val="66025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animBg="1"/>
      <p:bldP spid="321539" grpId="0" animBg="1"/>
      <p:bldP spid="32155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Strategy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/>
                </a:solidFill>
              </a:rPr>
              <a:t>fringe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is the set of all search nodes that haven’t been expanded yet </a:t>
            </a:r>
          </a:p>
          <a:p>
            <a:r>
              <a:rPr lang="en-US" dirty="0" smtClean="0"/>
              <a:t>The fringe is implemented as a priority queue FRINGE</a:t>
            </a:r>
          </a:p>
          <a:p>
            <a:pPr lvl="1"/>
            <a:r>
              <a:rPr lang="en-US" dirty="0" smtClean="0"/>
              <a:t>INSERT(</a:t>
            </a:r>
            <a:r>
              <a:rPr lang="en-US" dirty="0" err="1" smtClean="0"/>
              <a:t>node,FRINGE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REMOVE(FRINGE)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ordering of the nodes in FRINGE defines the search strategy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9AABD-54FD-4453-B984-4885CF0EFE7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 #1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SEARCH#1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1.</a:t>
            </a:r>
            <a:r>
              <a:rPr lang="en-US" dirty="0" smtClean="0">
                <a:sym typeface="Wingdings" pitchFamily="2" charset="2"/>
              </a:rPr>
              <a:t> If GOAL?(initial-state) then return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initial-state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2.</a:t>
            </a:r>
            <a:r>
              <a:rPr lang="en-US" dirty="0" smtClean="0">
                <a:sym typeface="Wingdings" pitchFamily="2" charset="2"/>
              </a:rPr>
              <a:t> INSERT(</a:t>
            </a:r>
            <a:r>
              <a:rPr lang="en-US" dirty="0" smtClean="0"/>
              <a:t>initial-</a:t>
            </a:r>
            <a:r>
              <a:rPr lang="en-US" dirty="0" err="1" smtClean="0"/>
              <a:t>node,FRINGE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3.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Repeat: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4.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	If empty(FRINGE) then return </a:t>
            </a:r>
            <a:r>
              <a:rPr lang="en-US" dirty="0" smtClean="0">
                <a:solidFill>
                  <a:schemeClr val="accent2"/>
                </a:solidFill>
              </a:rPr>
              <a:t>failure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5.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REMOVE(FRINGE)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6.</a:t>
            </a: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  STATE(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  <a:r>
              <a:rPr lang="en-US" dirty="0" smtClean="0"/>
              <a:t>.		For every state </a:t>
            </a:r>
            <a:r>
              <a:rPr lang="en-US" dirty="0" smtClean="0">
                <a:solidFill>
                  <a:srgbClr val="FF0000"/>
                </a:solidFill>
              </a:rPr>
              <a:t>s’ </a:t>
            </a:r>
            <a:r>
              <a:rPr lang="en-US" dirty="0" smtClean="0"/>
              <a:t>in SUCCESSORS(</a:t>
            </a:r>
            <a:r>
              <a:rPr lang="en-US" dirty="0" smtClean="0">
                <a:solidFill>
                  <a:schemeClr val="accent3"/>
                </a:solidFill>
              </a:rPr>
              <a:t>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8.</a:t>
            </a:r>
            <a:r>
              <a:rPr lang="en-US" dirty="0" smtClean="0"/>
              <a:t>		Create a new node </a:t>
            </a:r>
            <a:r>
              <a:rPr lang="en-US" dirty="0" smtClean="0">
                <a:solidFill>
                  <a:srgbClr val="92D050"/>
                </a:solidFill>
              </a:rPr>
              <a:t>N’</a:t>
            </a:r>
            <a:r>
              <a:rPr lang="en-US" dirty="0" smtClean="0"/>
              <a:t> as a child of </a:t>
            </a:r>
            <a:r>
              <a:rPr lang="en-US" dirty="0" smtClean="0">
                <a:solidFill>
                  <a:srgbClr val="00B050"/>
                </a:solidFill>
              </a:rPr>
              <a:t>N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9.</a:t>
            </a:r>
            <a:r>
              <a:rPr lang="en-US" dirty="0" smtClean="0">
                <a:sym typeface="Wingdings" pitchFamily="2" charset="2"/>
              </a:rPr>
              <a:t>		If GOAL?(</a:t>
            </a:r>
            <a:r>
              <a:rPr lang="en-US" dirty="0" smtClean="0">
                <a:solidFill>
                  <a:srgbClr val="FF0000"/>
                </a:solidFill>
              </a:rPr>
              <a:t>s’</a:t>
            </a:r>
            <a:r>
              <a:rPr lang="en-US" dirty="0" smtClean="0">
                <a:sym typeface="Wingdings" pitchFamily="2" charset="2"/>
              </a:rPr>
              <a:t>) then return path or goal state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10.</a:t>
            </a:r>
            <a:r>
              <a:rPr lang="en-US" dirty="0" smtClean="0"/>
              <a:t>	INSERT(</a:t>
            </a:r>
            <a:r>
              <a:rPr lang="en-US" dirty="0" smtClean="0">
                <a:solidFill>
                  <a:srgbClr val="92D050"/>
                </a:solidFill>
              </a:rPr>
              <a:t>N’</a:t>
            </a:r>
            <a:r>
              <a:rPr lang="en-US" dirty="0" smtClean="0"/>
              <a:t>,FRINGE)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FD7C4C-B9E1-4C9E-84F7-F6D8F73A3A3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381000" y="4191000"/>
            <a:ext cx="7620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6019800" y="4191000"/>
            <a:ext cx="197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  <a:latin typeface="Comic Sans MS" pitchFamily="66" charset="0"/>
              </a:rPr>
              <a:t>Expansion of N</a:t>
            </a:r>
          </a:p>
        </p:txBody>
      </p:sp>
    </p:spTree>
    <p:extLst>
      <p:ext uri="{BB962C8B-B14F-4D97-AF65-F5344CB8AC3E}">
        <p14:creationId xmlns:p14="http://schemas.microsoft.com/office/powerpoint/2010/main" val="22761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Successor Function: 8-Puzzle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9869701-FEBD-43DB-BC51-01228B1A2B36}" type="slidenum">
              <a:rPr lang="en-US" smtClean="0">
                <a:latin typeface="+mj-lt"/>
              </a:rPr>
              <a:pPr>
                <a:defRPr/>
              </a:pPr>
              <a:t>5</a:t>
            </a:fld>
            <a:endParaRPr lang="en-US" smtClean="0">
              <a:latin typeface="+mj-lt"/>
            </a:endParaRPr>
          </a:p>
        </p:txBody>
      </p:sp>
      <p:sp>
        <p:nvSpPr>
          <p:cNvPr id="13316" name="Rectangle 82"/>
          <p:cNvSpPr>
            <a:spLocks noChangeArrowheads="1"/>
          </p:cNvSpPr>
          <p:nvPr/>
        </p:nvSpPr>
        <p:spPr bwMode="auto">
          <a:xfrm>
            <a:off x="5200650" y="4005263"/>
            <a:ext cx="1712913" cy="1633537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152400" y="4005263"/>
            <a:ext cx="1712913" cy="1633537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152400" y="4005263"/>
            <a:ext cx="571500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152400" y="4549775"/>
            <a:ext cx="571500" cy="544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152400" y="5094288"/>
            <a:ext cx="571500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723900" y="4005263"/>
            <a:ext cx="569913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22" name="Rectangle 12"/>
          <p:cNvSpPr>
            <a:spLocks noChangeArrowheads="1"/>
          </p:cNvSpPr>
          <p:nvPr/>
        </p:nvSpPr>
        <p:spPr bwMode="auto">
          <a:xfrm>
            <a:off x="723900" y="4549775"/>
            <a:ext cx="569913" cy="544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23" name="Rectangle 13"/>
          <p:cNvSpPr>
            <a:spLocks noChangeArrowheads="1"/>
          </p:cNvSpPr>
          <p:nvPr/>
        </p:nvSpPr>
        <p:spPr bwMode="auto">
          <a:xfrm>
            <a:off x="1293813" y="4549775"/>
            <a:ext cx="571500" cy="544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24" name="Rectangle 14"/>
          <p:cNvSpPr>
            <a:spLocks noChangeArrowheads="1"/>
          </p:cNvSpPr>
          <p:nvPr/>
        </p:nvSpPr>
        <p:spPr bwMode="auto">
          <a:xfrm>
            <a:off x="723900" y="5094288"/>
            <a:ext cx="569913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25" name="Rectangle 15"/>
          <p:cNvSpPr>
            <a:spLocks noChangeArrowheads="1"/>
          </p:cNvSpPr>
          <p:nvPr/>
        </p:nvSpPr>
        <p:spPr bwMode="auto">
          <a:xfrm>
            <a:off x="1293813" y="5094288"/>
            <a:ext cx="571500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866775" y="516255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1</a:t>
            </a:r>
          </a:p>
        </p:txBody>
      </p:sp>
      <p:sp>
        <p:nvSpPr>
          <p:cNvPr id="13327" name="Text Box 17"/>
          <p:cNvSpPr txBox="1">
            <a:spLocks noChangeArrowheads="1"/>
          </p:cNvSpPr>
          <p:nvPr/>
        </p:nvSpPr>
        <p:spPr bwMode="auto">
          <a:xfrm>
            <a:off x="866775" y="4073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2</a:t>
            </a:r>
          </a:p>
        </p:txBody>
      </p:sp>
      <p:sp>
        <p:nvSpPr>
          <p:cNvPr id="13328" name="Text Box 18"/>
          <p:cNvSpPr txBox="1">
            <a:spLocks noChangeArrowheads="1"/>
          </p:cNvSpPr>
          <p:nvPr/>
        </p:nvSpPr>
        <p:spPr bwMode="auto">
          <a:xfrm>
            <a:off x="295275" y="46180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3</a:t>
            </a:r>
          </a:p>
        </p:txBody>
      </p:sp>
      <p:sp>
        <p:nvSpPr>
          <p:cNvPr id="13329" name="Text Box 19"/>
          <p:cNvSpPr txBox="1">
            <a:spLocks noChangeArrowheads="1"/>
          </p:cNvSpPr>
          <p:nvPr/>
        </p:nvSpPr>
        <p:spPr bwMode="auto">
          <a:xfrm>
            <a:off x="866775" y="46180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4</a:t>
            </a:r>
          </a:p>
        </p:txBody>
      </p:sp>
      <p:sp>
        <p:nvSpPr>
          <p:cNvPr id="13330" name="Text Box 20"/>
          <p:cNvSpPr txBox="1">
            <a:spLocks noChangeArrowheads="1"/>
          </p:cNvSpPr>
          <p:nvPr/>
        </p:nvSpPr>
        <p:spPr bwMode="auto">
          <a:xfrm>
            <a:off x="295275" y="516255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5</a:t>
            </a:r>
          </a:p>
        </p:txBody>
      </p:sp>
      <p:sp>
        <p:nvSpPr>
          <p:cNvPr id="13331" name="Text Box 21"/>
          <p:cNvSpPr txBox="1">
            <a:spLocks noChangeArrowheads="1"/>
          </p:cNvSpPr>
          <p:nvPr/>
        </p:nvSpPr>
        <p:spPr bwMode="auto">
          <a:xfrm>
            <a:off x="1436688" y="516255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6</a:t>
            </a:r>
          </a:p>
        </p:txBody>
      </p:sp>
      <p:sp>
        <p:nvSpPr>
          <p:cNvPr id="13332" name="Text Box 22"/>
          <p:cNvSpPr txBox="1">
            <a:spLocks noChangeArrowheads="1"/>
          </p:cNvSpPr>
          <p:nvPr/>
        </p:nvSpPr>
        <p:spPr bwMode="auto">
          <a:xfrm>
            <a:off x="1436688" y="46180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7</a:t>
            </a:r>
          </a:p>
        </p:txBody>
      </p:sp>
      <p:sp>
        <p:nvSpPr>
          <p:cNvPr id="13333" name="Text Box 23"/>
          <p:cNvSpPr txBox="1">
            <a:spLocks noChangeArrowheads="1"/>
          </p:cNvSpPr>
          <p:nvPr/>
        </p:nvSpPr>
        <p:spPr bwMode="auto">
          <a:xfrm>
            <a:off x="295275" y="4073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8</a:t>
            </a:r>
          </a:p>
        </p:txBody>
      </p:sp>
      <p:sp>
        <p:nvSpPr>
          <p:cNvPr id="13334" name="Rectangle 25"/>
          <p:cNvSpPr>
            <a:spLocks noChangeArrowheads="1"/>
          </p:cNvSpPr>
          <p:nvPr/>
        </p:nvSpPr>
        <p:spPr bwMode="auto">
          <a:xfrm>
            <a:off x="2722563" y="4005263"/>
            <a:ext cx="1712912" cy="1633537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35" name="Rectangle 26"/>
          <p:cNvSpPr>
            <a:spLocks noChangeArrowheads="1"/>
          </p:cNvSpPr>
          <p:nvPr/>
        </p:nvSpPr>
        <p:spPr bwMode="auto">
          <a:xfrm>
            <a:off x="2722563" y="4005263"/>
            <a:ext cx="571500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36" name="Rectangle 27"/>
          <p:cNvSpPr>
            <a:spLocks noChangeArrowheads="1"/>
          </p:cNvSpPr>
          <p:nvPr/>
        </p:nvSpPr>
        <p:spPr bwMode="auto">
          <a:xfrm>
            <a:off x="2722563" y="4549775"/>
            <a:ext cx="571500" cy="544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37" name="Rectangle 28"/>
          <p:cNvSpPr>
            <a:spLocks noChangeArrowheads="1"/>
          </p:cNvSpPr>
          <p:nvPr/>
        </p:nvSpPr>
        <p:spPr bwMode="auto">
          <a:xfrm>
            <a:off x="2722563" y="5094288"/>
            <a:ext cx="571500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38" name="Rectangle 29"/>
          <p:cNvSpPr>
            <a:spLocks noChangeArrowheads="1"/>
          </p:cNvSpPr>
          <p:nvPr/>
        </p:nvSpPr>
        <p:spPr bwMode="auto">
          <a:xfrm>
            <a:off x="3294063" y="4005263"/>
            <a:ext cx="569912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39" name="Rectangle 30"/>
          <p:cNvSpPr>
            <a:spLocks noChangeArrowheads="1"/>
          </p:cNvSpPr>
          <p:nvPr/>
        </p:nvSpPr>
        <p:spPr bwMode="auto">
          <a:xfrm>
            <a:off x="3294063" y="4549775"/>
            <a:ext cx="569912" cy="544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40" name="Rectangle 31"/>
          <p:cNvSpPr>
            <a:spLocks noChangeArrowheads="1"/>
          </p:cNvSpPr>
          <p:nvPr/>
        </p:nvSpPr>
        <p:spPr bwMode="auto">
          <a:xfrm>
            <a:off x="3863975" y="4005263"/>
            <a:ext cx="571500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41" name="Rectangle 32"/>
          <p:cNvSpPr>
            <a:spLocks noChangeArrowheads="1"/>
          </p:cNvSpPr>
          <p:nvPr/>
        </p:nvSpPr>
        <p:spPr bwMode="auto">
          <a:xfrm>
            <a:off x="3294063" y="5094288"/>
            <a:ext cx="569912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42" name="Rectangle 33"/>
          <p:cNvSpPr>
            <a:spLocks noChangeArrowheads="1"/>
          </p:cNvSpPr>
          <p:nvPr/>
        </p:nvSpPr>
        <p:spPr bwMode="auto">
          <a:xfrm>
            <a:off x="3863975" y="4549775"/>
            <a:ext cx="571500" cy="544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43" name="Text Box 34"/>
          <p:cNvSpPr txBox="1">
            <a:spLocks noChangeArrowheads="1"/>
          </p:cNvSpPr>
          <p:nvPr/>
        </p:nvSpPr>
        <p:spPr bwMode="auto">
          <a:xfrm>
            <a:off x="3436938" y="516255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1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3436938" y="4073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2</a:t>
            </a:r>
          </a:p>
        </p:txBody>
      </p:sp>
      <p:sp>
        <p:nvSpPr>
          <p:cNvPr id="13345" name="Text Box 36"/>
          <p:cNvSpPr txBox="1">
            <a:spLocks noChangeArrowheads="1"/>
          </p:cNvSpPr>
          <p:nvPr/>
        </p:nvSpPr>
        <p:spPr bwMode="auto">
          <a:xfrm>
            <a:off x="2865438" y="46180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3</a:t>
            </a:r>
          </a:p>
        </p:txBody>
      </p:sp>
      <p:sp>
        <p:nvSpPr>
          <p:cNvPr id="13346" name="Text Box 37"/>
          <p:cNvSpPr txBox="1">
            <a:spLocks noChangeArrowheads="1"/>
          </p:cNvSpPr>
          <p:nvPr/>
        </p:nvSpPr>
        <p:spPr bwMode="auto">
          <a:xfrm>
            <a:off x="3436938" y="46180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4</a:t>
            </a:r>
          </a:p>
        </p:txBody>
      </p:sp>
      <p:sp>
        <p:nvSpPr>
          <p:cNvPr id="13347" name="Text Box 38"/>
          <p:cNvSpPr txBox="1">
            <a:spLocks noChangeArrowheads="1"/>
          </p:cNvSpPr>
          <p:nvPr/>
        </p:nvSpPr>
        <p:spPr bwMode="auto">
          <a:xfrm>
            <a:off x="2865438" y="516255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5</a:t>
            </a:r>
          </a:p>
        </p:txBody>
      </p:sp>
      <p:sp>
        <p:nvSpPr>
          <p:cNvPr id="13348" name="Text Box 39"/>
          <p:cNvSpPr txBox="1">
            <a:spLocks noChangeArrowheads="1"/>
          </p:cNvSpPr>
          <p:nvPr/>
        </p:nvSpPr>
        <p:spPr bwMode="auto">
          <a:xfrm>
            <a:off x="4006850" y="46180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6</a:t>
            </a:r>
          </a:p>
        </p:txBody>
      </p:sp>
      <p:sp>
        <p:nvSpPr>
          <p:cNvPr id="13349" name="Text Box 40"/>
          <p:cNvSpPr txBox="1">
            <a:spLocks noChangeArrowheads="1"/>
          </p:cNvSpPr>
          <p:nvPr/>
        </p:nvSpPr>
        <p:spPr bwMode="auto">
          <a:xfrm>
            <a:off x="4006850" y="4073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7</a:t>
            </a:r>
          </a:p>
        </p:txBody>
      </p:sp>
      <p:sp>
        <p:nvSpPr>
          <p:cNvPr id="13350" name="Text Box 41"/>
          <p:cNvSpPr txBox="1">
            <a:spLocks noChangeArrowheads="1"/>
          </p:cNvSpPr>
          <p:nvPr/>
        </p:nvSpPr>
        <p:spPr bwMode="auto">
          <a:xfrm>
            <a:off x="2865438" y="4073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8</a:t>
            </a:r>
          </a:p>
        </p:txBody>
      </p:sp>
      <p:sp>
        <p:nvSpPr>
          <p:cNvPr id="13351" name="Rectangle 43"/>
          <p:cNvSpPr>
            <a:spLocks noChangeArrowheads="1"/>
          </p:cNvSpPr>
          <p:nvPr/>
        </p:nvSpPr>
        <p:spPr bwMode="auto">
          <a:xfrm>
            <a:off x="2746375" y="1828800"/>
            <a:ext cx="1712913" cy="1633538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52" name="Rectangle 44"/>
          <p:cNvSpPr>
            <a:spLocks noChangeArrowheads="1"/>
          </p:cNvSpPr>
          <p:nvPr/>
        </p:nvSpPr>
        <p:spPr bwMode="auto">
          <a:xfrm>
            <a:off x="2746375" y="1828800"/>
            <a:ext cx="571500" cy="544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53" name="Rectangle 45"/>
          <p:cNvSpPr>
            <a:spLocks noChangeArrowheads="1"/>
          </p:cNvSpPr>
          <p:nvPr/>
        </p:nvSpPr>
        <p:spPr bwMode="auto">
          <a:xfrm>
            <a:off x="2746375" y="2373313"/>
            <a:ext cx="571500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54" name="Rectangle 46"/>
          <p:cNvSpPr>
            <a:spLocks noChangeArrowheads="1"/>
          </p:cNvSpPr>
          <p:nvPr/>
        </p:nvSpPr>
        <p:spPr bwMode="auto">
          <a:xfrm>
            <a:off x="2746375" y="2917825"/>
            <a:ext cx="571500" cy="544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55" name="Rectangle 47"/>
          <p:cNvSpPr>
            <a:spLocks noChangeArrowheads="1"/>
          </p:cNvSpPr>
          <p:nvPr/>
        </p:nvSpPr>
        <p:spPr bwMode="auto">
          <a:xfrm>
            <a:off x="3317875" y="1828800"/>
            <a:ext cx="569913" cy="544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56" name="Rectangle 48"/>
          <p:cNvSpPr>
            <a:spLocks noChangeArrowheads="1"/>
          </p:cNvSpPr>
          <p:nvPr/>
        </p:nvSpPr>
        <p:spPr bwMode="auto">
          <a:xfrm>
            <a:off x="3317875" y="2373313"/>
            <a:ext cx="569913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57" name="Rectangle 49"/>
          <p:cNvSpPr>
            <a:spLocks noChangeArrowheads="1"/>
          </p:cNvSpPr>
          <p:nvPr/>
        </p:nvSpPr>
        <p:spPr bwMode="auto">
          <a:xfrm>
            <a:off x="3887788" y="1828800"/>
            <a:ext cx="571500" cy="544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58" name="Rectangle 50"/>
          <p:cNvSpPr>
            <a:spLocks noChangeArrowheads="1"/>
          </p:cNvSpPr>
          <p:nvPr/>
        </p:nvSpPr>
        <p:spPr bwMode="auto">
          <a:xfrm>
            <a:off x="3317875" y="2917825"/>
            <a:ext cx="569913" cy="544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59" name="Rectangle 51"/>
          <p:cNvSpPr>
            <a:spLocks noChangeArrowheads="1"/>
          </p:cNvSpPr>
          <p:nvPr/>
        </p:nvSpPr>
        <p:spPr bwMode="auto">
          <a:xfrm>
            <a:off x="3887788" y="2917825"/>
            <a:ext cx="571500" cy="544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60" name="Text Box 52"/>
          <p:cNvSpPr txBox="1">
            <a:spLocks noChangeArrowheads="1"/>
          </p:cNvSpPr>
          <p:nvPr/>
        </p:nvSpPr>
        <p:spPr bwMode="auto">
          <a:xfrm>
            <a:off x="3460750" y="298608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1</a:t>
            </a:r>
          </a:p>
        </p:txBody>
      </p:sp>
      <p:sp>
        <p:nvSpPr>
          <p:cNvPr id="13361" name="Text Box 53"/>
          <p:cNvSpPr txBox="1">
            <a:spLocks noChangeArrowheads="1"/>
          </p:cNvSpPr>
          <p:nvPr/>
        </p:nvSpPr>
        <p:spPr bwMode="auto">
          <a:xfrm>
            <a:off x="3460750" y="1897063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2</a:t>
            </a:r>
          </a:p>
        </p:txBody>
      </p:sp>
      <p:sp>
        <p:nvSpPr>
          <p:cNvPr id="13362" name="Text Box 54"/>
          <p:cNvSpPr txBox="1">
            <a:spLocks noChangeArrowheads="1"/>
          </p:cNvSpPr>
          <p:nvPr/>
        </p:nvSpPr>
        <p:spPr bwMode="auto">
          <a:xfrm>
            <a:off x="2889250" y="244157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3</a:t>
            </a:r>
          </a:p>
        </p:txBody>
      </p:sp>
      <p:sp>
        <p:nvSpPr>
          <p:cNvPr id="13363" name="Text Box 55"/>
          <p:cNvSpPr txBox="1">
            <a:spLocks noChangeArrowheads="1"/>
          </p:cNvSpPr>
          <p:nvPr/>
        </p:nvSpPr>
        <p:spPr bwMode="auto">
          <a:xfrm>
            <a:off x="3460750" y="244157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4</a:t>
            </a:r>
          </a:p>
        </p:txBody>
      </p:sp>
      <p:sp>
        <p:nvSpPr>
          <p:cNvPr id="13364" name="Text Box 56"/>
          <p:cNvSpPr txBox="1">
            <a:spLocks noChangeArrowheads="1"/>
          </p:cNvSpPr>
          <p:nvPr/>
        </p:nvSpPr>
        <p:spPr bwMode="auto">
          <a:xfrm>
            <a:off x="2889250" y="298608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5</a:t>
            </a:r>
          </a:p>
        </p:txBody>
      </p:sp>
      <p:sp>
        <p:nvSpPr>
          <p:cNvPr id="13365" name="Text Box 57"/>
          <p:cNvSpPr txBox="1">
            <a:spLocks noChangeArrowheads="1"/>
          </p:cNvSpPr>
          <p:nvPr/>
        </p:nvSpPr>
        <p:spPr bwMode="auto">
          <a:xfrm>
            <a:off x="4030663" y="298608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6</a:t>
            </a:r>
          </a:p>
        </p:txBody>
      </p:sp>
      <p:sp>
        <p:nvSpPr>
          <p:cNvPr id="13366" name="Text Box 58"/>
          <p:cNvSpPr txBox="1">
            <a:spLocks noChangeArrowheads="1"/>
          </p:cNvSpPr>
          <p:nvPr/>
        </p:nvSpPr>
        <p:spPr bwMode="auto">
          <a:xfrm>
            <a:off x="4030663" y="1897063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7</a:t>
            </a:r>
          </a:p>
        </p:txBody>
      </p:sp>
      <p:sp>
        <p:nvSpPr>
          <p:cNvPr id="13367" name="Text Box 59"/>
          <p:cNvSpPr txBox="1">
            <a:spLocks noChangeArrowheads="1"/>
          </p:cNvSpPr>
          <p:nvPr/>
        </p:nvSpPr>
        <p:spPr bwMode="auto">
          <a:xfrm>
            <a:off x="2889250" y="1897063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8</a:t>
            </a:r>
          </a:p>
        </p:txBody>
      </p:sp>
      <p:sp>
        <p:nvSpPr>
          <p:cNvPr id="13368" name="Rectangle 61"/>
          <p:cNvSpPr>
            <a:spLocks noChangeArrowheads="1"/>
          </p:cNvSpPr>
          <p:nvPr/>
        </p:nvSpPr>
        <p:spPr bwMode="auto">
          <a:xfrm>
            <a:off x="5221288" y="4005263"/>
            <a:ext cx="1712912" cy="1633537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69" name="Rectangle 62"/>
          <p:cNvSpPr>
            <a:spLocks noChangeArrowheads="1"/>
          </p:cNvSpPr>
          <p:nvPr/>
        </p:nvSpPr>
        <p:spPr bwMode="auto">
          <a:xfrm>
            <a:off x="5221288" y="4005263"/>
            <a:ext cx="571500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70" name="Rectangle 63"/>
          <p:cNvSpPr>
            <a:spLocks noChangeArrowheads="1"/>
          </p:cNvSpPr>
          <p:nvPr/>
        </p:nvSpPr>
        <p:spPr bwMode="auto">
          <a:xfrm>
            <a:off x="5221288" y="4549775"/>
            <a:ext cx="571500" cy="544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71" name="Rectangle 64"/>
          <p:cNvSpPr>
            <a:spLocks noChangeArrowheads="1"/>
          </p:cNvSpPr>
          <p:nvPr/>
        </p:nvSpPr>
        <p:spPr bwMode="auto">
          <a:xfrm>
            <a:off x="5221288" y="5094288"/>
            <a:ext cx="571500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72" name="Rectangle 65"/>
          <p:cNvSpPr>
            <a:spLocks noChangeArrowheads="1"/>
          </p:cNvSpPr>
          <p:nvPr/>
        </p:nvSpPr>
        <p:spPr bwMode="auto">
          <a:xfrm>
            <a:off x="5792788" y="4005263"/>
            <a:ext cx="569912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73" name="Rectangle 66"/>
          <p:cNvSpPr>
            <a:spLocks noChangeArrowheads="1"/>
          </p:cNvSpPr>
          <p:nvPr/>
        </p:nvSpPr>
        <p:spPr bwMode="auto">
          <a:xfrm>
            <a:off x="6362700" y="4549775"/>
            <a:ext cx="571500" cy="544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74" name="Rectangle 67"/>
          <p:cNvSpPr>
            <a:spLocks noChangeArrowheads="1"/>
          </p:cNvSpPr>
          <p:nvPr/>
        </p:nvSpPr>
        <p:spPr bwMode="auto">
          <a:xfrm>
            <a:off x="6362700" y="4005263"/>
            <a:ext cx="571500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75" name="Rectangle 68"/>
          <p:cNvSpPr>
            <a:spLocks noChangeArrowheads="1"/>
          </p:cNvSpPr>
          <p:nvPr/>
        </p:nvSpPr>
        <p:spPr bwMode="auto">
          <a:xfrm>
            <a:off x="5792788" y="5094288"/>
            <a:ext cx="569912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76" name="Rectangle 69"/>
          <p:cNvSpPr>
            <a:spLocks noChangeArrowheads="1"/>
          </p:cNvSpPr>
          <p:nvPr/>
        </p:nvSpPr>
        <p:spPr bwMode="auto">
          <a:xfrm>
            <a:off x="6362700" y="5094288"/>
            <a:ext cx="571500" cy="544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77" name="Text Box 70"/>
          <p:cNvSpPr txBox="1">
            <a:spLocks noChangeArrowheads="1"/>
          </p:cNvSpPr>
          <p:nvPr/>
        </p:nvSpPr>
        <p:spPr bwMode="auto">
          <a:xfrm>
            <a:off x="5935663" y="516255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1</a:t>
            </a:r>
          </a:p>
        </p:txBody>
      </p:sp>
      <p:sp>
        <p:nvSpPr>
          <p:cNvPr id="13378" name="Text Box 71"/>
          <p:cNvSpPr txBox="1">
            <a:spLocks noChangeArrowheads="1"/>
          </p:cNvSpPr>
          <p:nvPr/>
        </p:nvSpPr>
        <p:spPr bwMode="auto">
          <a:xfrm>
            <a:off x="5935663" y="4073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2</a:t>
            </a:r>
          </a:p>
        </p:txBody>
      </p:sp>
      <p:sp>
        <p:nvSpPr>
          <p:cNvPr id="13379" name="Text Box 72"/>
          <p:cNvSpPr txBox="1">
            <a:spLocks noChangeArrowheads="1"/>
          </p:cNvSpPr>
          <p:nvPr/>
        </p:nvSpPr>
        <p:spPr bwMode="auto">
          <a:xfrm>
            <a:off x="5364163" y="46180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3</a:t>
            </a:r>
          </a:p>
        </p:txBody>
      </p:sp>
      <p:sp>
        <p:nvSpPr>
          <p:cNvPr id="13380" name="Text Box 73"/>
          <p:cNvSpPr txBox="1">
            <a:spLocks noChangeArrowheads="1"/>
          </p:cNvSpPr>
          <p:nvPr/>
        </p:nvSpPr>
        <p:spPr bwMode="auto">
          <a:xfrm>
            <a:off x="6505575" y="46180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4</a:t>
            </a:r>
          </a:p>
        </p:txBody>
      </p:sp>
      <p:sp>
        <p:nvSpPr>
          <p:cNvPr id="13381" name="Text Box 74"/>
          <p:cNvSpPr txBox="1">
            <a:spLocks noChangeArrowheads="1"/>
          </p:cNvSpPr>
          <p:nvPr/>
        </p:nvSpPr>
        <p:spPr bwMode="auto">
          <a:xfrm>
            <a:off x="5364163" y="516255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5</a:t>
            </a:r>
          </a:p>
        </p:txBody>
      </p:sp>
      <p:sp>
        <p:nvSpPr>
          <p:cNvPr id="13382" name="Text Box 75"/>
          <p:cNvSpPr txBox="1">
            <a:spLocks noChangeArrowheads="1"/>
          </p:cNvSpPr>
          <p:nvPr/>
        </p:nvSpPr>
        <p:spPr bwMode="auto">
          <a:xfrm>
            <a:off x="6505575" y="516255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6</a:t>
            </a:r>
          </a:p>
        </p:txBody>
      </p:sp>
      <p:sp>
        <p:nvSpPr>
          <p:cNvPr id="13383" name="Text Box 76"/>
          <p:cNvSpPr txBox="1">
            <a:spLocks noChangeArrowheads="1"/>
          </p:cNvSpPr>
          <p:nvPr/>
        </p:nvSpPr>
        <p:spPr bwMode="auto">
          <a:xfrm>
            <a:off x="6505575" y="4073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7</a:t>
            </a:r>
          </a:p>
        </p:txBody>
      </p:sp>
      <p:sp>
        <p:nvSpPr>
          <p:cNvPr id="13384" name="Text Box 77"/>
          <p:cNvSpPr txBox="1">
            <a:spLocks noChangeArrowheads="1"/>
          </p:cNvSpPr>
          <p:nvPr/>
        </p:nvSpPr>
        <p:spPr bwMode="auto">
          <a:xfrm>
            <a:off x="5364163" y="4073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j-lt"/>
              </a:rPr>
              <a:t>8</a:t>
            </a:r>
          </a:p>
        </p:txBody>
      </p:sp>
      <p:sp>
        <p:nvSpPr>
          <p:cNvPr id="13385" name="Line 78"/>
          <p:cNvSpPr>
            <a:spLocks noChangeShapeType="1"/>
          </p:cNvSpPr>
          <p:nvPr/>
        </p:nvSpPr>
        <p:spPr bwMode="auto">
          <a:xfrm flipH="1">
            <a:off x="1009650" y="3462338"/>
            <a:ext cx="2640013" cy="5429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86" name="Line 79"/>
          <p:cNvSpPr>
            <a:spLocks noChangeShapeType="1"/>
          </p:cNvSpPr>
          <p:nvPr/>
        </p:nvSpPr>
        <p:spPr bwMode="auto">
          <a:xfrm>
            <a:off x="3578225" y="3462338"/>
            <a:ext cx="0" cy="5429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87" name="Line 80"/>
          <p:cNvSpPr>
            <a:spLocks noChangeShapeType="1"/>
          </p:cNvSpPr>
          <p:nvPr/>
        </p:nvSpPr>
        <p:spPr bwMode="auto">
          <a:xfrm>
            <a:off x="3578225" y="3462338"/>
            <a:ext cx="2498725" cy="5429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88" name="Text Box 81"/>
          <p:cNvSpPr txBox="1">
            <a:spLocks noChangeArrowheads="1"/>
          </p:cNvSpPr>
          <p:nvPr/>
        </p:nvSpPr>
        <p:spPr bwMode="auto">
          <a:xfrm>
            <a:off x="4741863" y="1890713"/>
            <a:ext cx="43815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SUCC(state) </a:t>
            </a:r>
            <a:r>
              <a:rPr lang="en-US">
                <a:latin typeface="+mj-lt"/>
                <a:sym typeface="Wingdings" pitchFamily="2" charset="2"/>
              </a:rPr>
              <a:t></a:t>
            </a:r>
            <a:r>
              <a:rPr lang="en-US">
                <a:latin typeface="+mj-lt"/>
              </a:rPr>
              <a:t> subset of states</a:t>
            </a:r>
          </a:p>
          <a:p>
            <a:pPr>
              <a:defRPr/>
            </a:pPr>
            <a:endParaRPr lang="en-US">
              <a:latin typeface="+mj-lt"/>
            </a:endParaRPr>
          </a:p>
          <a:p>
            <a:pPr>
              <a:defRPr/>
            </a:pPr>
            <a:r>
              <a:rPr lang="en-US">
                <a:latin typeface="+mj-lt"/>
              </a:rPr>
              <a:t>The </a:t>
            </a:r>
            <a:r>
              <a:rPr lang="en-US">
                <a:solidFill>
                  <a:schemeClr val="hlink"/>
                </a:solidFill>
                <a:latin typeface="+mj-lt"/>
              </a:rPr>
              <a:t>successor function</a:t>
            </a:r>
            <a:r>
              <a:rPr lang="en-US">
                <a:latin typeface="+mj-lt"/>
              </a:rPr>
              <a:t> is knowledge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about the 8-puzzle game, but it does </a:t>
            </a:r>
          </a:p>
          <a:p>
            <a:pPr>
              <a:defRPr/>
            </a:pPr>
            <a:r>
              <a:rPr lang="en-US">
                <a:latin typeface="+mj-lt"/>
              </a:rPr>
              <a:t>not tell us which outcome to use, nor to</a:t>
            </a:r>
          </a:p>
          <a:p>
            <a:pPr>
              <a:defRPr/>
            </a:pPr>
            <a:r>
              <a:rPr lang="en-US">
                <a:latin typeface="+mj-lt"/>
              </a:rPr>
              <a:t>which state of the board to apply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Measures</a:t>
            </a: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Completeness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search algorithm is complete if it finds a solution whenever one exists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[What about the case when no solution exists?]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Optimality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search algorithm is optimal if it returns a minimum-cost path whenever a solution exists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Complexity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measures the time and amount of memory required by the algorithm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DB3EF1-6BFA-4CB0-BACC-108683DEC53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Topics of Next 3-4 Classes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Blind (uninformed) Search</a:t>
            </a:r>
          </a:p>
          <a:p>
            <a:pPr lvl="1" eaLnBrk="1" hangingPunct="1"/>
            <a:r>
              <a:rPr lang="en-US" dirty="0" smtClean="0"/>
              <a:t>Little or no knowledge about how to search</a:t>
            </a:r>
          </a:p>
          <a:p>
            <a:pPr eaLnBrk="1" hangingPunct="1"/>
            <a:r>
              <a:rPr lang="en-US" dirty="0" smtClean="0"/>
              <a:t>Heuristic (informed) Search</a:t>
            </a:r>
          </a:p>
          <a:p>
            <a:pPr lvl="1" eaLnBrk="1" hangingPunct="1"/>
            <a:r>
              <a:rPr lang="en-US" dirty="0" smtClean="0"/>
              <a:t>How to use extra knowledge about the problem</a:t>
            </a:r>
          </a:p>
          <a:p>
            <a:pPr eaLnBrk="1" hangingPunct="1"/>
            <a:r>
              <a:rPr lang="en-US" dirty="0" smtClean="0"/>
              <a:t>Local Search</a:t>
            </a:r>
          </a:p>
          <a:p>
            <a:pPr lvl="1" eaLnBrk="1" hangingPunct="1"/>
            <a:r>
              <a:rPr lang="en-US" dirty="0" smtClean="0"/>
              <a:t>With knowledge about goal distribution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7DAB24D-78B2-489E-93C0-A0B20F3CD3A3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Recap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General problem solving framework</a:t>
            </a:r>
          </a:p>
          <a:p>
            <a:pPr lvl="1" eaLnBrk="1" hangingPunct="1"/>
            <a:r>
              <a:rPr lang="en-US" smtClean="0"/>
              <a:t>State space</a:t>
            </a:r>
          </a:p>
          <a:p>
            <a:pPr lvl="1" eaLnBrk="1" hangingPunct="1"/>
            <a:r>
              <a:rPr lang="en-US" smtClean="0"/>
              <a:t>Successor function</a:t>
            </a:r>
          </a:p>
          <a:p>
            <a:pPr lvl="1" eaLnBrk="1" hangingPunct="1"/>
            <a:r>
              <a:rPr lang="en-US" smtClean="0"/>
              <a:t>Goal test</a:t>
            </a:r>
          </a:p>
          <a:p>
            <a:pPr lvl="1" eaLnBrk="1" hangingPunct="1"/>
            <a:r>
              <a:rPr lang="en-US" smtClean="0"/>
              <a:t>=&gt; State graph</a:t>
            </a:r>
          </a:p>
          <a:p>
            <a:pPr eaLnBrk="1" hangingPunct="1"/>
            <a:r>
              <a:rPr lang="en-US" smtClean="0"/>
              <a:t>Search is a methodical way of exploring alternatives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A50A935-0257-4B51-B96C-8265F637FF1E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Homework</a:t>
            </a: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Register!</a:t>
            </a:r>
          </a:p>
          <a:p>
            <a:pPr eaLnBrk="1" hangingPunct="1"/>
            <a:r>
              <a:rPr lang="en-US" dirty="0" smtClean="0"/>
              <a:t>Readings: R&amp;N Ch. 3.4-3.5</a:t>
            </a:r>
          </a:p>
          <a:p>
            <a:r>
              <a:rPr lang="en-US" dirty="0"/>
              <a:t>HW1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OnCourse</a:t>
            </a:r>
            <a:endParaRPr lang="en-US" dirty="0" smtClean="0"/>
          </a:p>
          <a:p>
            <a:pPr lvl="1"/>
            <a:r>
              <a:rPr lang="en-US" dirty="0" smtClean="0"/>
              <a:t>Writing and programming</a:t>
            </a:r>
            <a:endParaRPr lang="en-US" dirty="0"/>
          </a:p>
          <a:p>
            <a:pPr lvl="1"/>
            <a:r>
              <a:rPr lang="en-US" dirty="0"/>
              <a:t>Due date: </a:t>
            </a:r>
            <a:r>
              <a:rPr lang="en-US" dirty="0" smtClean="0"/>
              <a:t>9/6</a:t>
            </a: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49D887D-D0C7-490C-B27B-9682D639F34F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9DC404A-AAF8-4C0B-A1C4-F82E89ECCCA6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 smtClean="0">
              <a:latin typeface="+mj-lt"/>
            </a:endParaRP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381000" y="2286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latin typeface="+mj-lt"/>
              </a:rPr>
              <a:t>Across history, puzzles and games requiring the exploration of alternatives have been considered a challenge for human intelligence:</a:t>
            </a:r>
            <a:br>
              <a:rPr lang="en-US" sz="3200" dirty="0">
                <a:latin typeface="+mj-lt"/>
              </a:rPr>
            </a:br>
            <a:endParaRPr lang="en-US" sz="800" dirty="0">
              <a:latin typeface="+mj-lt"/>
            </a:endParaRPr>
          </a:p>
          <a:p>
            <a:pPr marL="465138" lvl="1" indent="-350838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990033"/>
                </a:solidFill>
                <a:latin typeface="+mj-lt"/>
              </a:rPr>
              <a:t>Chess</a:t>
            </a:r>
            <a:r>
              <a:rPr lang="en-US" sz="3200" dirty="0">
                <a:solidFill>
                  <a:srgbClr val="4D4D4D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originated in Persia and India about 4000 years ago </a:t>
            </a:r>
            <a:endParaRPr lang="en-US" sz="1200" dirty="0">
              <a:latin typeface="+mj-lt"/>
            </a:endParaRPr>
          </a:p>
          <a:p>
            <a:pPr marL="465138" lvl="1" indent="-350838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990033"/>
                </a:solidFill>
                <a:latin typeface="+mj-lt"/>
              </a:rPr>
              <a:t>Checkers</a:t>
            </a:r>
            <a:r>
              <a:rPr lang="en-US" sz="3200" dirty="0">
                <a:latin typeface="+mj-lt"/>
              </a:rPr>
              <a:t> appear in 3600-year-old Egyptian paintings</a:t>
            </a:r>
            <a:r>
              <a:rPr lang="en-US" sz="2800" dirty="0">
                <a:latin typeface="+mj-lt"/>
              </a:rPr>
              <a:t> </a:t>
            </a:r>
          </a:p>
          <a:p>
            <a:pPr marL="465138" lvl="1" indent="-350838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990033"/>
                </a:solidFill>
                <a:latin typeface="+mj-lt"/>
              </a:rPr>
              <a:t>Go</a:t>
            </a:r>
            <a:r>
              <a:rPr lang="en-US" sz="3200" dirty="0">
                <a:latin typeface="+mj-lt"/>
              </a:rPr>
              <a:t> originated in China over 3000 years ago</a:t>
            </a:r>
          </a:p>
          <a:p>
            <a:pPr marL="465138" lvl="1" indent="-350838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endParaRPr lang="en-US" sz="3200" dirty="0">
              <a:latin typeface="+mj-lt"/>
            </a:endParaRP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04800" y="56388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latin typeface="+mj-lt"/>
              </a:rPr>
              <a:t>So, it’s not surprising that AI uses games </a:t>
            </a:r>
          </a:p>
          <a:p>
            <a:pPr>
              <a:defRPr/>
            </a:pPr>
            <a:r>
              <a:rPr lang="en-US" sz="3200">
                <a:latin typeface="+mj-lt"/>
              </a:rPr>
              <a:t>to design and test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Exploring Alternatives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Problems that seem to require intelligence usually require exploring multiple alternatives</a:t>
            </a:r>
          </a:p>
          <a:p>
            <a:pPr eaLnBrk="1" hangingPunct="1"/>
            <a:r>
              <a:rPr lang="en-US" dirty="0" smtClean="0"/>
              <a:t>Search: a systematic way of exploring alternatives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CBD6A24-11CA-4ADD-8B58-11B2CE34585B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8-Queens Problem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581400" cy="4530725"/>
          </a:xfrm>
        </p:spPr>
        <p:txBody>
          <a:bodyPr/>
          <a:lstStyle/>
          <a:p>
            <a:pPr eaLnBrk="1" hangingPunct="1"/>
            <a:r>
              <a:rPr lang="en-US" smtClean="0"/>
              <a:t>State repr. 1</a:t>
            </a:r>
          </a:p>
          <a:p>
            <a:pPr lvl="1" eaLnBrk="1" hangingPunct="1"/>
            <a:r>
              <a:rPr lang="en-US" smtClean="0"/>
              <a:t>Any non-conflicting placement of 0-8 queens</a:t>
            </a:r>
          </a:p>
          <a:p>
            <a:pPr eaLnBrk="1" hangingPunct="1"/>
            <a:r>
              <a:rPr lang="en-US" smtClean="0"/>
              <a:t>State repr. 2</a:t>
            </a:r>
          </a:p>
          <a:p>
            <a:pPr lvl="1" eaLnBrk="1" hangingPunct="1"/>
            <a:r>
              <a:rPr lang="en-US" smtClean="0"/>
              <a:t>Any placement of 8 queens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F6E1FA1-9284-4B63-9D21-82E619703327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17413" name="Picture 4" descr="8quee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600200"/>
            <a:ext cx="472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Defining a Search Problem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C8A0C7A-590B-4A43-8D7E-080496D5E32E}" type="slidenum">
              <a:rPr lang="en-US" smtClean="0">
                <a:latin typeface="+mj-lt"/>
              </a:rPr>
              <a:pPr>
                <a:defRPr/>
              </a:pPr>
              <a:t>9</a:t>
            </a:fld>
            <a:endParaRPr lang="en-US" smtClean="0">
              <a:latin typeface="+mj-lt"/>
            </a:endParaRPr>
          </a:p>
        </p:txBody>
      </p:sp>
      <p:sp>
        <p:nvSpPr>
          <p:cNvPr id="248910" name="Text Box 78"/>
          <p:cNvSpPr txBox="1">
            <a:spLocks noChangeArrowheads="1"/>
          </p:cNvSpPr>
          <p:nvPr/>
        </p:nvSpPr>
        <p:spPr bwMode="auto">
          <a:xfrm>
            <a:off x="3810000" y="2209800"/>
            <a:ext cx="4567238" cy="3508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sz="2800">
                <a:latin typeface="+mj-lt"/>
              </a:rPr>
              <a:t> State space S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sz="2800">
                <a:latin typeface="+mj-lt"/>
              </a:rPr>
              <a:t> </a:t>
            </a:r>
            <a:r>
              <a:rPr lang="en-US" sz="2800">
                <a:solidFill>
                  <a:schemeClr val="hlink"/>
                </a:solidFill>
                <a:latin typeface="+mj-lt"/>
              </a:rPr>
              <a:t>Successor function:</a:t>
            </a:r>
            <a:br>
              <a:rPr lang="en-US" sz="2800">
                <a:solidFill>
                  <a:schemeClr val="hlink"/>
                </a:solidFill>
                <a:latin typeface="+mj-lt"/>
              </a:rPr>
            </a:br>
            <a:r>
              <a:rPr lang="en-US" sz="2800">
                <a:solidFill>
                  <a:schemeClr val="hlink"/>
                </a:solidFill>
                <a:latin typeface="+mj-lt"/>
              </a:rPr>
              <a:t>    x </a:t>
            </a:r>
            <a:r>
              <a:rPr lang="en-US" sz="2800">
                <a:solidFill>
                  <a:schemeClr val="hlink"/>
                </a:solidFill>
                <a:latin typeface="+mj-lt"/>
                <a:sym typeface="Symbol" pitchFamily="18" charset="2"/>
              </a:rPr>
              <a:t> S  </a:t>
            </a:r>
            <a:r>
              <a:rPr lang="en-US" sz="2000">
                <a:solidFill>
                  <a:schemeClr val="hlink"/>
                </a:solidFill>
                <a:latin typeface="+mj-lt"/>
                <a:sym typeface="Symbol" pitchFamily="18" charset="2"/>
              </a:rPr>
              <a:t>SUCC</a:t>
            </a:r>
            <a:r>
              <a:rPr lang="en-US" sz="2800">
                <a:solidFill>
                  <a:schemeClr val="hlink"/>
                </a:solidFill>
                <a:latin typeface="+mj-lt"/>
                <a:sym typeface="Symbol" pitchFamily="18" charset="2"/>
              </a:rPr>
              <a:t>(x)  2</a:t>
            </a:r>
            <a:r>
              <a:rPr lang="en-US" sz="2800" baseline="30000">
                <a:solidFill>
                  <a:schemeClr val="hlink"/>
                </a:solidFill>
                <a:latin typeface="+mj-lt"/>
                <a:sym typeface="Symbol" pitchFamily="18" charset="2"/>
              </a:rPr>
              <a:t>S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sz="2800">
                <a:solidFill>
                  <a:srgbClr val="FF0000"/>
                </a:solidFill>
                <a:latin typeface="+mj-lt"/>
              </a:rPr>
              <a:t> Initial state s</a:t>
            </a:r>
            <a:r>
              <a:rPr lang="en-US" sz="2800" baseline="-25000">
                <a:solidFill>
                  <a:srgbClr val="FF0000"/>
                </a:solidFill>
                <a:latin typeface="+mj-lt"/>
              </a:rPr>
              <a:t>0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sz="2800">
                <a:latin typeface="+mj-lt"/>
              </a:rPr>
              <a:t> </a:t>
            </a:r>
            <a:r>
              <a:rPr lang="en-US" sz="2800">
                <a:solidFill>
                  <a:srgbClr val="009900"/>
                </a:solidFill>
                <a:latin typeface="+mj-lt"/>
              </a:rPr>
              <a:t>Goal test: </a:t>
            </a:r>
          </a:p>
          <a:p>
            <a:pPr>
              <a:buClr>
                <a:srgbClr val="0033CC"/>
              </a:buClr>
              <a:buFont typeface="Wingdings" pitchFamily="2" charset="2"/>
              <a:buNone/>
              <a:defRPr/>
            </a:pPr>
            <a:r>
              <a:rPr lang="en-US" sz="2800">
                <a:solidFill>
                  <a:srgbClr val="009900"/>
                </a:solidFill>
                <a:latin typeface="+mj-lt"/>
              </a:rPr>
              <a:t>    x</a:t>
            </a:r>
            <a:r>
              <a:rPr lang="en-US" sz="2800">
                <a:solidFill>
                  <a:srgbClr val="009900"/>
                </a:solidFill>
                <a:latin typeface="+mj-lt"/>
                <a:sym typeface="Symbol" pitchFamily="18" charset="2"/>
              </a:rPr>
              <a:t>S </a:t>
            </a:r>
            <a:r>
              <a:rPr lang="en-US">
                <a:solidFill>
                  <a:srgbClr val="009900"/>
                </a:solidFill>
                <a:latin typeface="+mj-lt"/>
                <a:sym typeface="Symbol" pitchFamily="18" charset="2"/>
              </a:rPr>
              <a:t> </a:t>
            </a:r>
            <a:r>
              <a:rPr lang="en-US" sz="2000">
                <a:solidFill>
                  <a:srgbClr val="009900"/>
                </a:solidFill>
                <a:latin typeface="+mj-lt"/>
                <a:sym typeface="Symbol" pitchFamily="18" charset="2"/>
              </a:rPr>
              <a:t>GOAL?</a:t>
            </a:r>
            <a:r>
              <a:rPr lang="en-US" sz="2800">
                <a:solidFill>
                  <a:srgbClr val="009900"/>
                </a:solidFill>
                <a:latin typeface="+mj-lt"/>
                <a:sym typeface="Symbol" pitchFamily="18" charset="2"/>
              </a:rPr>
              <a:t>(x) =</a:t>
            </a:r>
            <a:r>
              <a:rPr lang="en-US" sz="2800">
                <a:solidFill>
                  <a:srgbClr val="009900"/>
                </a:solidFill>
                <a:latin typeface="+mj-lt"/>
              </a:rPr>
              <a:t>T or F</a:t>
            </a:r>
            <a:r>
              <a:rPr lang="en-US" sz="2800">
                <a:solidFill>
                  <a:srgbClr val="CC6600"/>
                </a:solidFill>
                <a:latin typeface="+mj-lt"/>
                <a:sym typeface="Symbol" pitchFamily="18" charset="2"/>
              </a:rPr>
              <a:t> 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sz="2800">
                <a:solidFill>
                  <a:schemeClr val="tx2"/>
                </a:solidFill>
                <a:latin typeface="+mj-lt"/>
                <a:sym typeface="Symbol" pitchFamily="18" charset="2"/>
              </a:rPr>
              <a:t> Arc cost</a:t>
            </a:r>
            <a:endParaRPr lang="en-US" sz="2800">
              <a:solidFill>
                <a:schemeClr val="tx2"/>
              </a:solidFill>
              <a:latin typeface="+mj-lt"/>
            </a:endParaRPr>
          </a:p>
          <a:p>
            <a:pPr>
              <a:buClr>
                <a:srgbClr val="0033CC"/>
              </a:buClr>
              <a:buFont typeface="Wingdings" pitchFamily="2" charset="2"/>
              <a:buNone/>
              <a:defRPr/>
            </a:pPr>
            <a:endParaRPr lang="en-US" sz="280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6389" name="Oval 79"/>
          <p:cNvSpPr>
            <a:spLocks noChangeArrowheads="1"/>
          </p:cNvSpPr>
          <p:nvPr/>
        </p:nvSpPr>
        <p:spPr bwMode="auto">
          <a:xfrm>
            <a:off x="9906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390" name="Oval 80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391" name="Oval 81"/>
          <p:cNvSpPr>
            <a:spLocks noChangeArrowheads="1"/>
          </p:cNvSpPr>
          <p:nvPr/>
        </p:nvSpPr>
        <p:spPr bwMode="auto">
          <a:xfrm>
            <a:off x="16764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8914" name="Oval 82"/>
          <p:cNvSpPr>
            <a:spLocks noChangeArrowheads="1"/>
          </p:cNvSpPr>
          <p:nvPr/>
        </p:nvSpPr>
        <p:spPr bwMode="auto">
          <a:xfrm>
            <a:off x="6858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393" name="Oval 83"/>
          <p:cNvSpPr>
            <a:spLocks noChangeArrowheads="1"/>
          </p:cNvSpPr>
          <p:nvPr/>
        </p:nvSpPr>
        <p:spPr bwMode="auto">
          <a:xfrm>
            <a:off x="24384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394" name="Oval 84"/>
          <p:cNvSpPr>
            <a:spLocks noChangeArrowheads="1"/>
          </p:cNvSpPr>
          <p:nvPr/>
        </p:nvSpPr>
        <p:spPr bwMode="auto">
          <a:xfrm>
            <a:off x="32004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8917" name="Oval 85"/>
          <p:cNvSpPr>
            <a:spLocks noChangeArrowheads="1"/>
          </p:cNvSpPr>
          <p:nvPr/>
        </p:nvSpPr>
        <p:spPr bwMode="auto">
          <a:xfrm>
            <a:off x="16002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8918" name="Oval 86"/>
          <p:cNvSpPr>
            <a:spLocks noChangeArrowheads="1"/>
          </p:cNvSpPr>
          <p:nvPr/>
        </p:nvSpPr>
        <p:spPr bwMode="auto">
          <a:xfrm>
            <a:off x="7620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397" name="Oval 87"/>
          <p:cNvSpPr>
            <a:spLocks noChangeArrowheads="1"/>
          </p:cNvSpPr>
          <p:nvPr/>
        </p:nvSpPr>
        <p:spPr bwMode="auto">
          <a:xfrm>
            <a:off x="2438400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398" name="Oval 88"/>
          <p:cNvSpPr>
            <a:spLocks noChangeArrowheads="1"/>
          </p:cNvSpPr>
          <p:nvPr/>
        </p:nvSpPr>
        <p:spPr bwMode="auto">
          <a:xfrm>
            <a:off x="3200400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399" name="Oval 89"/>
          <p:cNvSpPr>
            <a:spLocks noChangeArrowheads="1"/>
          </p:cNvSpPr>
          <p:nvPr/>
        </p:nvSpPr>
        <p:spPr bwMode="auto">
          <a:xfrm>
            <a:off x="2286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400" name="Oval 90"/>
          <p:cNvSpPr>
            <a:spLocks noChangeArrowheads="1"/>
          </p:cNvSpPr>
          <p:nvPr/>
        </p:nvSpPr>
        <p:spPr bwMode="auto">
          <a:xfrm>
            <a:off x="1524000" y="228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401" name="Freeform 91"/>
          <p:cNvSpPr>
            <a:spLocks/>
          </p:cNvSpPr>
          <p:nvPr/>
        </p:nvSpPr>
        <p:spPr bwMode="auto">
          <a:xfrm>
            <a:off x="228600" y="1943100"/>
            <a:ext cx="3517900" cy="3708400"/>
          </a:xfrm>
          <a:custGeom>
            <a:avLst/>
            <a:gdLst>
              <a:gd name="T0" fmla="*/ 240 w 2216"/>
              <a:gd name="T1" fmla="*/ 840 h 2336"/>
              <a:gd name="T2" fmla="*/ 144 w 2216"/>
              <a:gd name="T3" fmla="*/ 1368 h 2336"/>
              <a:gd name="T4" fmla="*/ 240 w 2216"/>
              <a:gd name="T5" fmla="*/ 2040 h 2336"/>
              <a:gd name="T6" fmla="*/ 1584 w 2216"/>
              <a:gd name="T7" fmla="*/ 2232 h 2336"/>
              <a:gd name="T8" fmla="*/ 2208 w 2216"/>
              <a:gd name="T9" fmla="*/ 1416 h 2336"/>
              <a:gd name="T10" fmla="*/ 1632 w 2216"/>
              <a:gd name="T11" fmla="*/ 408 h 2336"/>
              <a:gd name="T12" fmla="*/ 768 w 2216"/>
              <a:gd name="T13" fmla="*/ 72 h 2336"/>
              <a:gd name="T14" fmla="*/ 240 w 2216"/>
              <a:gd name="T15" fmla="*/ 840 h 2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216"/>
              <a:gd name="T25" fmla="*/ 0 h 2336"/>
              <a:gd name="T26" fmla="*/ 2216 w 2216"/>
              <a:gd name="T27" fmla="*/ 2336 h 2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16" h="2336">
                <a:moveTo>
                  <a:pt x="240" y="840"/>
                </a:moveTo>
                <a:cubicBezTo>
                  <a:pt x="136" y="1056"/>
                  <a:pt x="144" y="1168"/>
                  <a:pt x="144" y="1368"/>
                </a:cubicBezTo>
                <a:cubicBezTo>
                  <a:pt x="144" y="1568"/>
                  <a:pt x="0" y="1896"/>
                  <a:pt x="240" y="2040"/>
                </a:cubicBezTo>
                <a:cubicBezTo>
                  <a:pt x="480" y="2184"/>
                  <a:pt x="1256" y="2336"/>
                  <a:pt x="1584" y="2232"/>
                </a:cubicBezTo>
                <a:cubicBezTo>
                  <a:pt x="1912" y="2128"/>
                  <a:pt x="2200" y="1720"/>
                  <a:pt x="2208" y="1416"/>
                </a:cubicBezTo>
                <a:cubicBezTo>
                  <a:pt x="2216" y="1112"/>
                  <a:pt x="1872" y="632"/>
                  <a:pt x="1632" y="408"/>
                </a:cubicBezTo>
                <a:cubicBezTo>
                  <a:pt x="1392" y="184"/>
                  <a:pt x="1000" y="0"/>
                  <a:pt x="768" y="72"/>
                </a:cubicBezTo>
                <a:cubicBezTo>
                  <a:pt x="536" y="144"/>
                  <a:pt x="344" y="624"/>
                  <a:pt x="240" y="84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1828800" y="2844800"/>
            <a:ext cx="1412875" cy="990600"/>
            <a:chOff x="1152" y="1792"/>
            <a:chExt cx="890" cy="624"/>
          </a:xfrm>
        </p:grpSpPr>
        <p:sp>
          <p:nvSpPr>
            <p:cNvPr id="16407" name="Line 93"/>
            <p:cNvSpPr>
              <a:spLocks noChangeShapeType="1"/>
            </p:cNvSpPr>
            <p:nvPr/>
          </p:nvSpPr>
          <p:spPr bwMode="auto">
            <a:xfrm flipH="1">
              <a:off x="1152" y="1792"/>
              <a:ext cx="432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8" name="Line 94"/>
            <p:cNvSpPr>
              <a:spLocks noChangeShapeType="1"/>
            </p:cNvSpPr>
            <p:nvPr/>
          </p:nvSpPr>
          <p:spPr bwMode="auto">
            <a:xfrm flipH="1">
              <a:off x="1488" y="1824"/>
              <a:ext cx="128" cy="4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9" name="Line 95"/>
            <p:cNvSpPr>
              <a:spLocks noChangeShapeType="1"/>
            </p:cNvSpPr>
            <p:nvPr/>
          </p:nvSpPr>
          <p:spPr bwMode="auto">
            <a:xfrm>
              <a:off x="1664" y="1816"/>
              <a:ext cx="378" cy="6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6403" name="Text Box 96"/>
          <p:cNvSpPr txBox="1">
            <a:spLocks noChangeArrowheads="1"/>
          </p:cNvSpPr>
          <p:nvPr/>
        </p:nvSpPr>
        <p:spPr bwMode="auto">
          <a:xfrm>
            <a:off x="533400" y="2198688"/>
            <a:ext cx="442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latin typeface="+mj-lt"/>
                <a:cs typeface="Times New Roman" pitchFamily="18" charset="0"/>
              </a:rPr>
              <a:t>S</a:t>
            </a:r>
          </a:p>
        </p:txBody>
      </p:sp>
      <p:sp>
        <p:nvSpPr>
          <p:cNvPr id="248929" name="Oval 97"/>
          <p:cNvSpPr>
            <a:spLocks noChangeArrowheads="1"/>
          </p:cNvSpPr>
          <p:nvPr/>
        </p:nvSpPr>
        <p:spPr bwMode="auto">
          <a:xfrm>
            <a:off x="1600200" y="4495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8930" name="Oval 98"/>
          <p:cNvSpPr>
            <a:spLocks noChangeArrowheads="1"/>
          </p:cNvSpPr>
          <p:nvPr/>
        </p:nvSpPr>
        <p:spPr bwMode="auto">
          <a:xfrm>
            <a:off x="685800" y="38100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8931" name="Oval 99"/>
          <p:cNvSpPr>
            <a:spLocks noChangeArrowheads="1"/>
          </p:cNvSpPr>
          <p:nvPr/>
        </p:nvSpPr>
        <p:spPr bwMode="auto">
          <a:xfrm>
            <a:off x="762000" y="48006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914" grpId="0" animBg="1"/>
      <p:bldP spid="248917" grpId="0" animBg="1"/>
      <p:bldP spid="248918" grpId="0" animBg="1"/>
      <p:bldP spid="248929" grpId="0" animBg="1"/>
      <p:bldP spid="248930" grpId="0" animBg="1"/>
      <p:bldP spid="24893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21261</TotalTime>
  <Words>1726</Words>
  <Application>Microsoft Office PowerPoint</Application>
  <PresentationFormat>On-screen Show (4:3)</PresentationFormat>
  <Paragraphs>640</Paragraphs>
  <Slides>53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Oriel</vt:lpstr>
      <vt:lpstr>CS B551: Elements of Artificial Intelligence</vt:lpstr>
      <vt:lpstr>Recap</vt:lpstr>
      <vt:lpstr>Agenda</vt:lpstr>
      <vt:lpstr>Example: 8-Puzzle</vt:lpstr>
      <vt:lpstr>Successor Function: 8-Puzzle</vt:lpstr>
      <vt:lpstr>PowerPoint Presentation</vt:lpstr>
      <vt:lpstr>Exploring Alternatives</vt:lpstr>
      <vt:lpstr>8-Queens Problem</vt:lpstr>
      <vt:lpstr>Defining a Search Problem</vt:lpstr>
      <vt:lpstr>State Graph</vt:lpstr>
      <vt:lpstr>Solution to the Search Problem</vt:lpstr>
      <vt:lpstr>Pathless Problems</vt:lpstr>
      <vt:lpstr>Representation 1</vt:lpstr>
      <vt:lpstr>Representation 2</vt:lpstr>
      <vt:lpstr>Path Planning</vt:lpstr>
      <vt:lpstr>Formulation #1</vt:lpstr>
      <vt:lpstr>Optimal Solution</vt:lpstr>
      <vt:lpstr>Formulation #2</vt:lpstr>
      <vt:lpstr>Formulation #2</vt:lpstr>
      <vt:lpstr>Solution Path</vt:lpstr>
      <vt:lpstr>What is a State?</vt:lpstr>
      <vt:lpstr>What is a State Space?</vt:lpstr>
      <vt:lpstr>5-minute Quiz</vt:lpstr>
      <vt:lpstr>Example: 8-Puzzle</vt:lpstr>
      <vt:lpstr>15-Puzzle</vt:lpstr>
      <vt:lpstr>15-Puzzle</vt:lpstr>
      <vt:lpstr>PowerPoint Presentation</vt:lpstr>
      <vt:lpstr>How big is the state space of the (n2-1)-puzzle?</vt:lpstr>
      <vt:lpstr>How big is the state space of the (n2-1)-puzzle?</vt:lpstr>
      <vt:lpstr>Permutation Inversions</vt:lpstr>
      <vt:lpstr>PowerPoint Presentation</vt:lpstr>
      <vt:lpstr>PowerPoint Presentation</vt:lpstr>
      <vt:lpstr>Searching the State Space</vt:lpstr>
      <vt:lpstr>8-, 15-, 24-Puzzles</vt:lpstr>
      <vt:lpstr>Intractability</vt:lpstr>
      <vt:lpstr>Searching</vt:lpstr>
      <vt:lpstr>Searching the State Space</vt:lpstr>
      <vt:lpstr>Searching the State Space</vt:lpstr>
      <vt:lpstr>Searching the State Space</vt:lpstr>
      <vt:lpstr>Searching the State Space</vt:lpstr>
      <vt:lpstr>Searching the State Space</vt:lpstr>
      <vt:lpstr>Searching the State Space</vt:lpstr>
      <vt:lpstr>Search Nodes and States</vt:lpstr>
      <vt:lpstr>Data Structure of a Node</vt:lpstr>
      <vt:lpstr>Node expansion</vt:lpstr>
      <vt:lpstr>Fringe of Search Tree</vt:lpstr>
      <vt:lpstr>PowerPoint Presentation</vt:lpstr>
      <vt:lpstr>Search Strategy</vt:lpstr>
      <vt:lpstr>Search Algorithm #1</vt:lpstr>
      <vt:lpstr>Performance Measures</vt:lpstr>
      <vt:lpstr>Topics of Next 3-4 Classes</vt:lpstr>
      <vt:lpstr>Recap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Belief-optimal Reasoning for Cyber-physical Systems</dc:title>
  <dc:creator>Kris Hauser</dc:creator>
  <cp:lastModifiedBy>hauser</cp:lastModifiedBy>
  <cp:revision>209</cp:revision>
  <dcterms:created xsi:type="dcterms:W3CDTF">2009-07-09T04:21:49Z</dcterms:created>
  <dcterms:modified xsi:type="dcterms:W3CDTF">2012-08-23T04:09:48Z</dcterms:modified>
</cp:coreProperties>
</file>