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5"/>
  </p:notesMasterIdLst>
  <p:sldIdLst>
    <p:sldId id="256" r:id="rId2"/>
    <p:sldId id="261" r:id="rId3"/>
    <p:sldId id="417" r:id="rId4"/>
    <p:sldId id="418" r:id="rId5"/>
    <p:sldId id="419" r:id="rId6"/>
    <p:sldId id="354" r:id="rId7"/>
    <p:sldId id="355" r:id="rId8"/>
    <p:sldId id="357" r:id="rId9"/>
    <p:sldId id="359" r:id="rId10"/>
    <p:sldId id="360" r:id="rId11"/>
    <p:sldId id="368" r:id="rId12"/>
    <p:sldId id="365" r:id="rId13"/>
    <p:sldId id="370" r:id="rId14"/>
    <p:sldId id="371" r:id="rId15"/>
    <p:sldId id="372" r:id="rId16"/>
    <p:sldId id="373" r:id="rId17"/>
    <p:sldId id="361" r:id="rId18"/>
    <p:sldId id="374" r:id="rId19"/>
    <p:sldId id="375" r:id="rId20"/>
    <p:sldId id="376" r:id="rId21"/>
    <p:sldId id="423" r:id="rId22"/>
    <p:sldId id="378" r:id="rId23"/>
    <p:sldId id="422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326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278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00"/>
    <a:srgbClr val="CC6600"/>
    <a:srgbClr val="969696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>
      <p:cViewPr varScale="1">
        <p:scale>
          <a:sx n="65" d="100"/>
          <a:sy n="65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17B9E62-3185-453B-BB65-637F689CF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8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E4847-D22A-4F38-AF97-0D56CC04610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21947-CD65-40C5-88D4-A2030B17A857}" type="slidenum">
              <a:rPr lang="en-US"/>
              <a:pPr/>
              <a:t>15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2D88F-B304-4BC6-82BB-B68199FDB628}" type="slidenum">
              <a:rPr lang="en-US"/>
              <a:pPr/>
              <a:t>16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E6B99-9172-4160-8A26-89224C06DB77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211AF1-2CAD-4E91-9E85-53A4C930C6DA}" type="slidenum">
              <a:rPr lang="en-US"/>
              <a:pPr/>
              <a:t>18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B2C1A-1C4E-4949-96C9-19797A2F2FC8}" type="slidenum">
              <a:rPr lang="en-US"/>
              <a:pPr/>
              <a:t>19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26B4B-ED66-4AAD-B580-B71958509161}" type="slidenum">
              <a:rPr lang="en-US"/>
              <a:pPr/>
              <a:t>20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26B4B-ED66-4AAD-B580-B71958509161}" type="slidenum">
              <a:rPr lang="en-US"/>
              <a:pPr/>
              <a:t>21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91A67-15B7-44DB-8756-0176CABF94F4}" type="slidenum">
              <a:rPr lang="en-US"/>
              <a:pPr/>
              <a:t>22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340B5-0105-436C-811E-5533525F89A8}" type="slidenum">
              <a:rPr lang="en-US"/>
              <a:pPr/>
              <a:t>23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340B5-0105-436C-811E-5533525F89A8}" type="slidenum">
              <a:rPr lang="en-US"/>
              <a:pPr/>
              <a:t>24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450D6-9BA5-4AF9-8E6F-7CA59AADD606}" type="slidenum">
              <a:rPr lang="en-US"/>
              <a:pPr/>
              <a:t>6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7008E-6B46-41E2-8BE2-E9BA51BC2A69}" type="slidenum">
              <a:rPr lang="en-US"/>
              <a:pPr/>
              <a:t>25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42CC-AEAF-4662-B556-0C53BDCCFC83}" type="slidenum">
              <a:rPr lang="en-US"/>
              <a:pPr/>
              <a:t>26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982A09-1E9C-4A33-B741-2E275A357E5D}" type="slidenum">
              <a:rPr lang="en-US"/>
              <a:pPr/>
              <a:t>27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7C0DC-3119-4D33-B07A-903AC805C338}" type="slidenum">
              <a:rPr lang="en-US"/>
              <a:pPr/>
              <a:t>28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22E41-A23C-4F46-A074-7FBCC7C7ED2A}" type="slidenum">
              <a:rPr lang="en-US"/>
              <a:pPr/>
              <a:t>29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4A812-8E69-4590-93AB-6E6EB947E8FD}" type="slidenum">
              <a:rPr lang="en-US"/>
              <a:pPr/>
              <a:t>30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BA5AA-CA92-4933-AB87-0ED6743FAFEC}" type="slidenum">
              <a:rPr lang="en-US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37800-A105-457E-AF8C-DB0213C1C39C}" type="slidenum">
              <a:rPr lang="en-US"/>
              <a:pPr/>
              <a:t>32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74172-C418-4FAF-BD60-A16F248FA44B}" type="slidenum">
              <a:rPr lang="en-US"/>
              <a:pPr/>
              <a:t>33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8C2B9-8F5F-4754-A183-E46AAD2188EB}" type="slidenum">
              <a:rPr lang="en-US"/>
              <a:pPr/>
              <a:t>34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E973A-5625-43BD-AE2A-03E92A99509B}" type="slidenum">
              <a:rPr lang="en-US"/>
              <a:pPr/>
              <a:t>7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44344-A6B3-42C3-8544-3A8F641EBF54}" type="slidenum">
              <a:rPr lang="en-US"/>
              <a:pPr/>
              <a:t>35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9150D-85E9-4347-AC4E-8CD81C7AFED2}" type="slidenum">
              <a:rPr lang="en-US"/>
              <a:pPr/>
              <a:t>36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70BF8-C190-4FB0-9599-F7EEB688F5DE}" type="slidenum">
              <a:rPr lang="en-US"/>
              <a:pPr/>
              <a:t>37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6F387-1CF3-44A4-A5DC-E25E9C09778C}" type="slidenum">
              <a:rPr lang="en-US"/>
              <a:pPr/>
              <a:t>38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0BD59-2316-4CBB-B5C4-C3B391B2D23D}" type="slidenum">
              <a:rPr lang="en-US"/>
              <a:pPr/>
              <a:t>39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84A58-72B7-4362-B46E-FA24E5224B6B}" type="slidenum">
              <a:rPr lang="en-US"/>
              <a:pPr/>
              <a:t>40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63238-A674-415D-86A8-8C408E56C5D7}" type="slidenum">
              <a:rPr lang="en-US"/>
              <a:pPr/>
              <a:t>41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D33EC-851C-43A4-BE92-38877ED7074E}" type="slidenum">
              <a:rPr lang="en-US"/>
              <a:pPr/>
              <a:t>42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5C03E-05F8-415E-85A4-3B8ABD521B55}" type="slidenum">
              <a:rPr lang="en-US"/>
              <a:pPr/>
              <a:t>43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66409-7BFE-4C17-891A-204CB9E4E119}" type="slidenum">
              <a:rPr lang="en-US"/>
              <a:pPr/>
              <a:t>44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138CA-6BA1-40B2-ACB3-E6E8722E1015}" type="slidenum">
              <a:rPr lang="en-US"/>
              <a:pPr/>
              <a:t>8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E0F79-E364-4CB3-ACBD-A0637141F745}" type="slidenum">
              <a:rPr lang="en-US"/>
              <a:pPr/>
              <a:t>45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41BD3-3A52-4EA1-B190-1EA6B9FB36A8}" type="slidenum">
              <a:rPr lang="en-US"/>
              <a:pPr/>
              <a:t>46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C01C4-1A7E-46F2-8E17-D88EEE4E575D}" type="slidenum">
              <a:rPr lang="en-US"/>
              <a:pPr/>
              <a:t>47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305CFE-6F54-4240-BD36-1591E4212B94}" type="slidenum">
              <a:rPr lang="en-US"/>
              <a:pPr/>
              <a:t>48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30F84-D3B3-4438-8516-F65E74DBFDA4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AE1D9-0F11-4A9D-B9AF-6BE0FD9A4CE4}" type="slidenum">
              <a:rPr lang="en-US"/>
              <a:pPr/>
              <a:t>54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D177A-450C-4BCC-BD28-564ABD96EFD4}" type="slidenum">
              <a:rPr lang="en-US"/>
              <a:pPr/>
              <a:t>55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A9D21-1B67-4C2F-A96F-07961FFA5FEB}" type="slidenum">
              <a:rPr lang="en-US"/>
              <a:pPr/>
              <a:t>56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00AB5-F19E-4BC9-8DC9-16FF12B29830}" type="slidenum">
              <a:rPr lang="en-US"/>
              <a:pPr/>
              <a:t>59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EC8DA-075A-4938-A13B-A4A966C6E2F2}" type="slidenum">
              <a:rPr lang="en-US"/>
              <a:pPr/>
              <a:t>60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4597B-FDAE-47E6-896A-5F57D8E2AC56}" type="slidenum">
              <a:rPr lang="en-US"/>
              <a:pPr/>
              <a:t>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7A6CF-46F5-4335-B4E3-A73EF5101233}" type="slidenum">
              <a:rPr lang="en-US"/>
              <a:pPr/>
              <a:t>61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30F84-D3B3-4438-8516-F65E74DBFDA4}" type="slidenum">
              <a:rPr lang="en-US"/>
              <a:pPr/>
              <a:t>62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30F84-D3B3-4438-8516-F65E74DBFDA4}" type="slidenum">
              <a:rPr lang="en-US"/>
              <a:pPr/>
              <a:t>10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12FE3-F810-417E-B05B-99029CB210F5}" type="slidenum">
              <a:rPr lang="en-US"/>
              <a:pPr/>
              <a:t>12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4CC25-A26C-40A7-91A6-5FAFF9BA4710}" type="slidenum">
              <a:rPr lang="en-US"/>
              <a:pPr/>
              <a:t>13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782F2-182B-430F-89E7-FBE38E593863}" type="slidenum">
              <a:rPr lang="en-US"/>
              <a:pPr/>
              <a:t>14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F15AB-7556-4CD0-8363-D8C6AF9DE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E5795-DA6B-4811-A402-5D3DD2076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C86F5-D0AB-4E20-AD86-26586F648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0B937-411B-43CC-8784-122F2D028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E8B359-1511-4B16-AC9F-409C47070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60D47-B6FE-4212-98EA-946449562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F3D30-9852-49A9-8F84-43FBA4253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925D-A1E1-4549-8CD1-1D07124FE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281F106-1FD3-4934-909B-A46BCAFB9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34AC2-5E93-4A9B-B772-54632AD15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118405-EF91-49EC-BB7E-77D9A9AA8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E55ACC5-7CE6-49F0-923B-D81A6D2C7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F8C191-ACDD-4D30-A10B-AA223C271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4" r:id="rId4"/>
    <p:sldLayoutId id="2147483705" r:id="rId5"/>
    <p:sldLayoutId id="2147483712" r:id="rId6"/>
    <p:sldLayoutId id="2147483706" r:id="rId7"/>
    <p:sldLayoutId id="2147483713" r:id="rId8"/>
    <p:sldLayoutId id="2147483714" r:id="rId9"/>
    <p:sldLayoutId id="2147483707" r:id="rId10"/>
    <p:sldLayoutId id="2147483708" r:id="rId11"/>
    <p:sldLayoutId id="2147483715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CS </a:t>
            </a:r>
            <a:r>
              <a:rPr lang="en-US" dirty="0" smtClean="0"/>
              <a:t>B551</a:t>
            </a:r>
            <a:r>
              <a:rPr lang="en-US" dirty="0"/>
              <a:t>: Elements of Artificial Intelligence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smtClean="0"/>
              <a:t>Instructor: Kris Hauser</a:t>
            </a:r>
          </a:p>
          <a:p>
            <a:r>
              <a:rPr lang="en-US" sz="2400" smtClean="0"/>
              <a:t>http://cs.indiana.edu/~hauserk</a:t>
            </a:r>
          </a:p>
        </p:txBody>
      </p:sp>
      <p:sp>
        <p:nvSpPr>
          <p:cNvPr id="9220" name="Rectangle 130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70DB12A-F81C-44AC-9D20-36779420982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#1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SEARCH#1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1.</a:t>
            </a:r>
            <a:r>
              <a:rPr lang="en-US" dirty="0" smtClean="0">
                <a:sym typeface="Wingdings" pitchFamily="2" charset="2"/>
              </a:rPr>
              <a:t> If GOAL?(initial-state) then return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initial-state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2.</a:t>
            </a:r>
            <a:r>
              <a:rPr lang="en-US" dirty="0" smtClean="0">
                <a:sym typeface="Wingdings" pitchFamily="2" charset="2"/>
              </a:rPr>
              <a:t> INSERT(</a:t>
            </a:r>
            <a:r>
              <a:rPr lang="en-US" dirty="0" smtClean="0"/>
              <a:t>initial-</a:t>
            </a:r>
            <a:r>
              <a:rPr lang="en-US" dirty="0" err="1" smtClean="0"/>
              <a:t>node,FRINGE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3.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Repeat: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4.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	If empty(FRINGE) then return </a:t>
            </a:r>
            <a:r>
              <a:rPr lang="en-US" dirty="0" smtClean="0">
                <a:solidFill>
                  <a:schemeClr val="accent2"/>
                </a:solidFill>
              </a:rPr>
              <a:t>failure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5.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REMOVE(FRINGE)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6.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 STATE(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  <a:r>
              <a:rPr lang="en-US" dirty="0" smtClean="0"/>
              <a:t>.		For every state </a:t>
            </a:r>
            <a:r>
              <a:rPr lang="en-US" dirty="0" smtClean="0">
                <a:solidFill>
                  <a:srgbClr val="FF0000"/>
                </a:solidFill>
              </a:rPr>
              <a:t>s’ </a:t>
            </a:r>
            <a:r>
              <a:rPr lang="en-US" dirty="0" smtClean="0"/>
              <a:t>in SUCCESSORS(</a:t>
            </a:r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8.</a:t>
            </a:r>
            <a:r>
              <a:rPr lang="en-US" dirty="0" smtClean="0"/>
              <a:t>		Create a new node </a:t>
            </a:r>
            <a:r>
              <a:rPr lang="en-US" dirty="0" smtClean="0">
                <a:solidFill>
                  <a:srgbClr val="92D050"/>
                </a:solidFill>
              </a:rPr>
              <a:t>N’</a:t>
            </a:r>
            <a:r>
              <a:rPr lang="en-US" dirty="0" smtClean="0"/>
              <a:t> as a child of 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9.</a:t>
            </a:r>
            <a:r>
              <a:rPr lang="en-US" dirty="0" smtClean="0">
                <a:sym typeface="Wingdings" pitchFamily="2" charset="2"/>
              </a:rPr>
              <a:t>		If GOAL?(</a:t>
            </a:r>
            <a:r>
              <a:rPr lang="en-US" dirty="0" smtClean="0">
                <a:solidFill>
                  <a:srgbClr val="FF0000"/>
                </a:solidFill>
              </a:rPr>
              <a:t>s’</a:t>
            </a:r>
            <a:r>
              <a:rPr lang="en-US" dirty="0" smtClean="0">
                <a:sym typeface="Wingdings" pitchFamily="2" charset="2"/>
              </a:rPr>
              <a:t>) then return path or goal state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10.</a:t>
            </a:r>
            <a:r>
              <a:rPr lang="en-US" dirty="0" smtClean="0"/>
              <a:t>	INSERT(</a:t>
            </a:r>
            <a:r>
              <a:rPr lang="en-US" dirty="0" smtClean="0">
                <a:solidFill>
                  <a:srgbClr val="92D050"/>
                </a:solidFill>
              </a:rPr>
              <a:t>N’</a:t>
            </a:r>
            <a:r>
              <a:rPr lang="en-US" dirty="0" smtClean="0"/>
              <a:t>,FRINGE)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D7C4C-B9E1-4C9E-84F7-F6D8F73A3A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381000" y="4191000"/>
            <a:ext cx="7620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019800" y="4191000"/>
            <a:ext cx="197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Comic Sans MS" pitchFamily="66" charset="0"/>
              </a:rPr>
              <a:t>Expansion of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Blind Search Strategies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1204" name="Rectangle 130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04F896E-D0F4-43E0-87BD-920832A9F42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Blind Strategies</a:t>
            </a:r>
            <a:endParaRPr lang="en-US"/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Breadth-first</a:t>
            </a:r>
          </a:p>
          <a:p>
            <a:pPr lvl="1"/>
            <a:r>
              <a:rPr lang="en-US" smtClean="0"/>
              <a:t>Bidirectional</a:t>
            </a:r>
          </a:p>
          <a:p>
            <a:pPr lvl="1"/>
            <a:endParaRPr lang="en-US" smtClean="0"/>
          </a:p>
          <a:p>
            <a:r>
              <a:rPr lang="en-US" smtClean="0"/>
              <a:t>Depth-first</a:t>
            </a:r>
          </a:p>
          <a:p>
            <a:pPr lvl="1"/>
            <a:r>
              <a:rPr lang="en-US" smtClean="0"/>
              <a:t>Depth-limited </a:t>
            </a:r>
          </a:p>
          <a:p>
            <a:pPr lvl="1"/>
            <a:r>
              <a:rPr lang="en-US" smtClean="0"/>
              <a:t>Iterative deepening</a:t>
            </a:r>
          </a:p>
          <a:p>
            <a:pPr lvl="1"/>
            <a:endParaRPr lang="en-US" smtClean="0"/>
          </a:p>
          <a:p>
            <a:r>
              <a:rPr lang="en-US" smtClean="0"/>
              <a:t>Uniform-Cost</a:t>
            </a:r>
            <a:br>
              <a:rPr lang="en-US" smtClean="0"/>
            </a:br>
            <a:r>
              <a:rPr lang="en-US" smtClean="0"/>
              <a:t>(variant of breadth-first) 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215A7B-70D5-4626-8CA0-37F54FB0394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3999" y="1752600"/>
            <a:ext cx="2235200" cy="2590800"/>
            <a:chOff x="3360" y="1104"/>
            <a:chExt cx="1408" cy="1776"/>
          </a:xfrm>
        </p:grpSpPr>
        <p:sp>
          <p:nvSpPr>
            <p:cNvPr id="52233" name="Text Box 5"/>
            <p:cNvSpPr txBox="1">
              <a:spLocks noChangeArrowheads="1"/>
            </p:cNvSpPr>
            <p:nvPr/>
          </p:nvSpPr>
          <p:spPr bwMode="auto">
            <a:xfrm>
              <a:off x="3451" y="1794"/>
              <a:ext cx="1317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hlin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Arc cost = 1</a:t>
              </a:r>
            </a:p>
          </p:txBody>
        </p:sp>
        <p:sp>
          <p:nvSpPr>
            <p:cNvPr id="52234" name="AutoShape 6"/>
            <p:cNvSpPr>
              <a:spLocks/>
            </p:cNvSpPr>
            <p:nvPr/>
          </p:nvSpPr>
          <p:spPr bwMode="auto">
            <a:xfrm>
              <a:off x="3360" y="1104"/>
              <a:ext cx="96" cy="1776"/>
            </a:xfrm>
            <a:prstGeom prst="rightBrace">
              <a:avLst>
                <a:gd name="adj1" fmla="val 1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37175" y="4495800"/>
            <a:ext cx="3654425" cy="1095375"/>
            <a:chOff x="3360" y="3102"/>
            <a:chExt cx="2302" cy="690"/>
          </a:xfrm>
        </p:grpSpPr>
        <p:sp>
          <p:nvSpPr>
            <p:cNvPr id="52231" name="Text Box 8"/>
            <p:cNvSpPr txBox="1">
              <a:spLocks noChangeArrowheads="1"/>
            </p:cNvSpPr>
            <p:nvPr/>
          </p:nvSpPr>
          <p:spPr bwMode="auto">
            <a:xfrm>
              <a:off x="3454" y="3102"/>
              <a:ext cx="220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FF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Arc cost </a:t>
              </a:r>
            </a:p>
            <a:p>
              <a:r>
                <a:rPr lang="en-US" sz="2400" dirty="0">
                  <a:solidFill>
                    <a:srgbClr val="FF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= c(action) </a:t>
              </a:r>
              <a:r>
                <a:rPr lang="en-US" sz="2400" dirty="0">
                  <a:solidFill>
                    <a:srgbClr val="FF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Symbol" pitchFamily="18" charset="2"/>
                </a:rPr>
                <a:t></a:t>
              </a:r>
              <a:r>
                <a:rPr lang="en-US" sz="2400" dirty="0">
                  <a:solidFill>
                    <a:srgbClr val="FF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sz="2400" dirty="0">
                  <a:solidFill>
                    <a:srgbClr val="FF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Symbol" pitchFamily="18" charset="2"/>
                </a:rPr>
                <a:t></a:t>
              </a:r>
              <a:r>
                <a:rPr lang="en-US" sz="2400" dirty="0">
                  <a:solidFill>
                    <a:srgbClr val="FF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sz="2400" dirty="0">
                  <a:solidFill>
                    <a:srgbClr val="FF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Symbol" pitchFamily="18" charset="2"/>
                </a:rPr>
                <a:t></a:t>
              </a:r>
              <a:r>
                <a:rPr lang="en-US" sz="2400" dirty="0">
                  <a:solidFill>
                    <a:srgbClr val="FF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sz="2000" dirty="0">
                  <a:solidFill>
                    <a:srgbClr val="FF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 </a:t>
              </a:r>
            </a:p>
          </p:txBody>
        </p:sp>
        <p:sp>
          <p:nvSpPr>
            <p:cNvPr id="52232" name="AutoShape 9"/>
            <p:cNvSpPr>
              <a:spLocks/>
            </p:cNvSpPr>
            <p:nvPr/>
          </p:nvSpPr>
          <p:spPr bwMode="auto">
            <a:xfrm>
              <a:off x="3360" y="312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Strategy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end </a:t>
            </a:r>
            <a:r>
              <a:rPr lang="en-US" dirty="0" smtClean="0"/>
              <a:t>of FRINGE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2DA4D-7F76-443B-8745-31FAC614FFB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1219200" y="2755900"/>
            <a:ext cx="2819400" cy="2209800"/>
            <a:chOff x="768" y="1736"/>
            <a:chExt cx="1776" cy="1392"/>
          </a:xfrm>
        </p:grpSpPr>
        <p:grpSp>
          <p:nvGrpSpPr>
            <p:cNvPr id="53256" name="Group 5"/>
            <p:cNvGrpSpPr>
              <a:grpSpLocks/>
            </p:cNvGrpSpPr>
            <p:nvPr/>
          </p:nvGrpSpPr>
          <p:grpSpPr bwMode="auto">
            <a:xfrm>
              <a:off x="960" y="1824"/>
              <a:ext cx="1584" cy="1296"/>
              <a:chOff x="960" y="1824"/>
              <a:chExt cx="1584" cy="1296"/>
            </a:xfrm>
          </p:grpSpPr>
          <p:grpSp>
            <p:nvGrpSpPr>
              <p:cNvPr id="53264" name="Group 6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1872" y="1872"/>
                <a:chExt cx="1584" cy="1296"/>
              </a:xfrm>
            </p:grpSpPr>
            <p:grpSp>
              <p:nvGrpSpPr>
                <p:cNvPr id="53266" name="Group 7"/>
                <p:cNvGrpSpPr>
                  <a:grpSpLocks/>
                </p:cNvGrpSpPr>
                <p:nvPr/>
              </p:nvGrpSpPr>
              <p:grpSpPr bwMode="auto">
                <a:xfrm>
                  <a:off x="1872" y="1872"/>
                  <a:ext cx="1584" cy="1296"/>
                  <a:chOff x="1872" y="1872"/>
                  <a:chExt cx="1584" cy="1296"/>
                </a:xfrm>
              </p:grpSpPr>
              <p:sp>
                <p:nvSpPr>
                  <p:cNvPr id="5326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6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275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82" y="2000"/>
                    <a:ext cx="321" cy="4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6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9" y="2534"/>
                    <a:ext cx="214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726" y="2000"/>
                    <a:ext cx="321" cy="4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8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6" y="2526"/>
                    <a:ext cx="198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274" y="2534"/>
                    <a:ext cx="181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8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146" y="2526"/>
                    <a:ext cx="214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267" name="Oval 21"/>
                <p:cNvSpPr>
                  <a:spLocks noChangeArrowheads="1"/>
                </p:cNvSpPr>
                <p:nvPr/>
              </p:nvSpPr>
              <p:spPr bwMode="auto">
                <a:xfrm>
                  <a:off x="2592" y="1872"/>
                  <a:ext cx="144" cy="144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265" name="Oval 22"/>
              <p:cNvSpPr>
                <a:spLocks noChangeArrowheads="1"/>
              </p:cNvSpPr>
              <p:nvPr/>
            </p:nvSpPr>
            <p:spPr bwMode="auto">
              <a:xfrm>
                <a:off x="2400" y="2976"/>
                <a:ext cx="144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7" name="Text Box 23"/>
            <p:cNvSpPr txBox="1">
              <a:spLocks noChangeArrowheads="1"/>
            </p:cNvSpPr>
            <p:nvPr/>
          </p:nvSpPr>
          <p:spPr bwMode="auto">
            <a:xfrm>
              <a:off x="1056" y="226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3258" name="Text Box 24"/>
            <p:cNvSpPr txBox="1">
              <a:spLocks noChangeArrowheads="1"/>
            </p:cNvSpPr>
            <p:nvPr/>
          </p:nvSpPr>
          <p:spPr bwMode="auto">
            <a:xfrm>
              <a:off x="1872" y="226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3259" name="Text Box 25"/>
            <p:cNvSpPr txBox="1">
              <a:spLocks noChangeArrowheads="1"/>
            </p:cNvSpPr>
            <p:nvPr/>
          </p:nvSpPr>
          <p:spPr bwMode="auto">
            <a:xfrm>
              <a:off x="768" y="2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3260" name="Text Box 26"/>
            <p:cNvSpPr txBox="1">
              <a:spLocks noChangeArrowheads="1"/>
            </p:cNvSpPr>
            <p:nvPr/>
          </p:nvSpPr>
          <p:spPr bwMode="auto">
            <a:xfrm>
              <a:off x="1296" y="2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53261" name="Text Box 27"/>
            <p:cNvSpPr txBox="1">
              <a:spLocks noChangeArrowheads="1"/>
            </p:cNvSpPr>
            <p:nvPr/>
          </p:nvSpPr>
          <p:spPr bwMode="auto">
            <a:xfrm>
              <a:off x="1488" y="1736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3262" name="Text Box 28"/>
            <p:cNvSpPr txBox="1">
              <a:spLocks noChangeArrowheads="1"/>
            </p:cNvSpPr>
            <p:nvPr/>
          </p:nvSpPr>
          <p:spPr bwMode="auto">
            <a:xfrm>
              <a:off x="1711" y="2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53263" name="Text Box 29"/>
            <p:cNvSpPr txBox="1">
              <a:spLocks noChangeArrowheads="1"/>
            </p:cNvSpPr>
            <p:nvPr/>
          </p:nvSpPr>
          <p:spPr bwMode="auto">
            <a:xfrm>
              <a:off x="2208" y="2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</p:grpSp>
      <p:sp>
        <p:nvSpPr>
          <p:cNvPr id="345118" name="Text Box 30"/>
          <p:cNvSpPr txBox="1">
            <a:spLocks noChangeArrowheads="1"/>
          </p:cNvSpPr>
          <p:nvPr/>
        </p:nvSpPr>
        <p:spPr bwMode="auto">
          <a:xfrm>
            <a:off x="4556125" y="3551238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FRINGE = (1)</a:t>
            </a:r>
          </a:p>
        </p:txBody>
      </p:sp>
      <p:sp>
        <p:nvSpPr>
          <p:cNvPr id="345119" name="AutoShape 31"/>
          <p:cNvSpPr>
            <a:spLocks noChangeArrowheads="1"/>
          </p:cNvSpPr>
          <p:nvPr/>
        </p:nvSpPr>
        <p:spPr bwMode="auto">
          <a:xfrm>
            <a:off x="2133600" y="28956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18" grpId="0" autoUpdateAnimBg="0"/>
      <p:bldP spid="3451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Strategy</a:t>
            </a: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end </a:t>
            </a:r>
            <a:r>
              <a:rPr lang="en-US" dirty="0" smtClean="0"/>
              <a:t>of FRINGE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399B9-2543-4945-9217-3BC95075C3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4556125" y="3551238"/>
            <a:ext cx="247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FRINGE = (2, 3)</a:t>
            </a:r>
          </a:p>
        </p:txBody>
      </p:sp>
      <p:sp>
        <p:nvSpPr>
          <p:cNvPr id="347141" name="AutoShape 5"/>
          <p:cNvSpPr>
            <a:spLocks noChangeArrowheads="1"/>
          </p:cNvSpPr>
          <p:nvPr/>
        </p:nvSpPr>
        <p:spPr bwMode="auto">
          <a:xfrm>
            <a:off x="13716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9" name="Group 6"/>
          <p:cNvGrpSpPr>
            <a:grpSpLocks/>
          </p:cNvGrpSpPr>
          <p:nvPr/>
        </p:nvGrpSpPr>
        <p:grpSpPr bwMode="auto">
          <a:xfrm>
            <a:off x="1219200" y="2755900"/>
            <a:ext cx="2819400" cy="2209800"/>
            <a:chOff x="768" y="1736"/>
            <a:chExt cx="1776" cy="1392"/>
          </a:xfrm>
        </p:grpSpPr>
        <p:grpSp>
          <p:nvGrpSpPr>
            <p:cNvPr id="54280" name="Group 7"/>
            <p:cNvGrpSpPr>
              <a:grpSpLocks/>
            </p:cNvGrpSpPr>
            <p:nvPr/>
          </p:nvGrpSpPr>
          <p:grpSpPr bwMode="auto">
            <a:xfrm>
              <a:off x="768" y="1736"/>
              <a:ext cx="1776" cy="1392"/>
              <a:chOff x="768" y="1736"/>
              <a:chExt cx="1776" cy="1392"/>
            </a:xfrm>
          </p:grpSpPr>
          <p:grpSp>
            <p:nvGrpSpPr>
              <p:cNvPr id="54284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4292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54294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54296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297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298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299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0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1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2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3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4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5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6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7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8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4295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293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285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54286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54287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54288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54289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36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54290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54291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</p:grpSp>
        <p:sp>
          <p:nvSpPr>
            <p:cNvPr id="54281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Strategy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end </a:t>
            </a:r>
            <a:r>
              <a:rPr lang="en-US" dirty="0" smtClean="0"/>
              <a:t>of FRINGE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F8024-938A-44DC-AE2B-96AF413C4C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4556125" y="3551238"/>
            <a:ext cx="283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FRINGE = (3, 4, 5)</a:t>
            </a:r>
          </a:p>
        </p:txBody>
      </p:sp>
      <p:sp>
        <p:nvSpPr>
          <p:cNvPr id="349189" name="AutoShape 5"/>
          <p:cNvSpPr>
            <a:spLocks noChangeArrowheads="1"/>
          </p:cNvSpPr>
          <p:nvPr/>
        </p:nvSpPr>
        <p:spPr bwMode="auto">
          <a:xfrm>
            <a:off x="27432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03" name="Group 6"/>
          <p:cNvGrpSpPr>
            <a:grpSpLocks/>
          </p:cNvGrpSpPr>
          <p:nvPr/>
        </p:nvGrpSpPr>
        <p:grpSpPr bwMode="auto">
          <a:xfrm>
            <a:off x="1219200" y="2755900"/>
            <a:ext cx="2819400" cy="2209800"/>
            <a:chOff x="768" y="1736"/>
            <a:chExt cx="1776" cy="1392"/>
          </a:xfrm>
        </p:grpSpPr>
        <p:grpSp>
          <p:nvGrpSpPr>
            <p:cNvPr id="55307" name="Group 7"/>
            <p:cNvGrpSpPr>
              <a:grpSpLocks/>
            </p:cNvGrpSpPr>
            <p:nvPr/>
          </p:nvGrpSpPr>
          <p:grpSpPr bwMode="auto">
            <a:xfrm>
              <a:off x="768" y="1736"/>
              <a:ext cx="1776" cy="1392"/>
              <a:chOff x="768" y="1736"/>
              <a:chExt cx="1776" cy="1392"/>
            </a:xfrm>
          </p:grpSpPr>
          <p:grpSp>
            <p:nvGrpSpPr>
              <p:cNvPr id="55311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5319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55321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55323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24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25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26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27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28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29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0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1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2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3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4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32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320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12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55313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55314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55315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55316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36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55317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55318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</p:grpSp>
        <p:sp>
          <p:nvSpPr>
            <p:cNvPr id="55308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4" name="Oval 36"/>
          <p:cNvSpPr>
            <a:spLocks noChangeArrowheads="1"/>
          </p:cNvSpPr>
          <p:nvPr/>
        </p:nvSpPr>
        <p:spPr bwMode="auto">
          <a:xfrm>
            <a:off x="1524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Oval 37"/>
          <p:cNvSpPr>
            <a:spLocks noChangeArrowheads="1"/>
          </p:cNvSpPr>
          <p:nvPr/>
        </p:nvSpPr>
        <p:spPr bwMode="auto">
          <a:xfrm>
            <a:off x="2362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Oval 38"/>
          <p:cNvSpPr>
            <a:spLocks noChangeArrowheads="1"/>
          </p:cNvSpPr>
          <p:nvPr/>
        </p:nvSpPr>
        <p:spPr bwMode="auto">
          <a:xfrm>
            <a:off x="1981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Strategy</a:t>
            </a: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end </a:t>
            </a:r>
            <a:r>
              <a:rPr lang="en-US" dirty="0" smtClean="0"/>
              <a:t>of FRINGE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C77FA9-93CF-4E66-B346-17A50CE2A3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556125" y="3551238"/>
            <a:ext cx="319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FRINGE = (4, 5, 6, 7)</a:t>
            </a:r>
          </a:p>
        </p:txBody>
      </p:sp>
      <p:grpSp>
        <p:nvGrpSpPr>
          <p:cNvPr id="56326" name="Group 5"/>
          <p:cNvGrpSpPr>
            <a:grpSpLocks/>
          </p:cNvGrpSpPr>
          <p:nvPr/>
        </p:nvGrpSpPr>
        <p:grpSpPr bwMode="auto">
          <a:xfrm>
            <a:off x="1219200" y="2755900"/>
            <a:ext cx="2819400" cy="2209800"/>
            <a:chOff x="768" y="1736"/>
            <a:chExt cx="1776" cy="1392"/>
          </a:xfrm>
        </p:grpSpPr>
        <p:grpSp>
          <p:nvGrpSpPr>
            <p:cNvPr id="56333" name="Group 6"/>
            <p:cNvGrpSpPr>
              <a:grpSpLocks/>
            </p:cNvGrpSpPr>
            <p:nvPr/>
          </p:nvGrpSpPr>
          <p:grpSpPr bwMode="auto">
            <a:xfrm>
              <a:off x="768" y="1736"/>
              <a:ext cx="1776" cy="1392"/>
              <a:chOff x="768" y="1736"/>
              <a:chExt cx="1776" cy="1392"/>
            </a:xfrm>
          </p:grpSpPr>
          <p:grpSp>
            <p:nvGrpSpPr>
              <p:cNvPr id="56337" name="Group 7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6345" name="Group 8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5634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56349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0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1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2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3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4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5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6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7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8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9" name="Line 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60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61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34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6346" name="Oval 24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6338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56339" name="Text Box 26"/>
              <p:cNvSpPr txBox="1">
                <a:spLocks noChangeArrowheads="1"/>
              </p:cNvSpPr>
              <p:nvPr/>
            </p:nvSpPr>
            <p:spPr bwMode="auto">
              <a:xfrm>
                <a:off x="1872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56340" name="Text Box 27"/>
              <p:cNvSpPr txBox="1">
                <a:spLocks noChangeArrowheads="1"/>
              </p:cNvSpPr>
              <p:nvPr/>
            </p:nvSpPr>
            <p:spPr bwMode="auto">
              <a:xfrm>
                <a:off x="76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56341" name="Text Box 28"/>
              <p:cNvSpPr txBox="1">
                <a:spLocks noChangeArrowheads="1"/>
              </p:cNvSpPr>
              <p:nvPr/>
            </p:nvSpPr>
            <p:spPr bwMode="auto">
              <a:xfrm>
                <a:off x="1296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56342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736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56343" name="Text Box 30"/>
              <p:cNvSpPr txBox="1">
                <a:spLocks noChangeArrowheads="1"/>
              </p:cNvSpPr>
              <p:nvPr/>
            </p:nvSpPr>
            <p:spPr bwMode="auto">
              <a:xfrm>
                <a:off x="1711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56344" name="Text Box 31"/>
              <p:cNvSpPr txBox="1">
                <a:spLocks noChangeArrowheads="1"/>
              </p:cNvSpPr>
              <p:nvPr/>
            </p:nvSpPr>
            <p:spPr bwMode="auto">
              <a:xfrm>
                <a:off x="220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</p:grpSp>
        <p:sp>
          <p:nvSpPr>
            <p:cNvPr id="56334" name="Oval 32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Oval 33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Oval 34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7" name="Oval 35"/>
          <p:cNvSpPr>
            <a:spLocks noChangeArrowheads="1"/>
          </p:cNvSpPr>
          <p:nvPr/>
        </p:nvSpPr>
        <p:spPr bwMode="auto">
          <a:xfrm>
            <a:off x="1524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36"/>
          <p:cNvSpPr>
            <a:spLocks noChangeArrowheads="1"/>
          </p:cNvSpPr>
          <p:nvPr/>
        </p:nvSpPr>
        <p:spPr bwMode="auto">
          <a:xfrm>
            <a:off x="2362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37"/>
          <p:cNvSpPr>
            <a:spLocks noChangeArrowheads="1"/>
          </p:cNvSpPr>
          <p:nvPr/>
        </p:nvSpPr>
        <p:spPr bwMode="auto">
          <a:xfrm>
            <a:off x="1981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38"/>
          <p:cNvSpPr>
            <a:spLocks noChangeArrowheads="1"/>
          </p:cNvSpPr>
          <p:nvPr/>
        </p:nvSpPr>
        <p:spPr bwMode="auto">
          <a:xfrm>
            <a:off x="33528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39"/>
          <p:cNvSpPr>
            <a:spLocks noChangeArrowheads="1"/>
          </p:cNvSpPr>
          <p:nvPr/>
        </p:nvSpPr>
        <p:spPr bwMode="auto">
          <a:xfrm>
            <a:off x="2971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40"/>
          <p:cNvSpPr>
            <a:spLocks noChangeArrowheads="1"/>
          </p:cNvSpPr>
          <p:nvPr/>
        </p:nvSpPr>
        <p:spPr bwMode="auto">
          <a:xfrm>
            <a:off x="3810000" y="47244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Measures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Completeness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search algorithm is complete if it finds a solution whenever one exists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[What about the case when no solution exists?]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Optimality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search algorithm is optimal if it returns a minimum-cost path whenever a solution exists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Complexity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measures the time and amount of memory required by the algorithm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DB3EF1-6BFA-4CB0-BACC-108683DEC53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Parameters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Maximum number of successors of any state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branching factor b </a:t>
            </a:r>
            <a:r>
              <a:rPr lang="en-US" dirty="0" smtClean="0">
                <a:sym typeface="Wingdings" pitchFamily="2" charset="2"/>
              </a:rPr>
              <a:t>of the search tree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/>
          </a:p>
          <a:p>
            <a:r>
              <a:rPr lang="en-US" dirty="0" smtClean="0"/>
              <a:t>Minimal length (≠ cost) of a path between the initial and a goal state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3"/>
                </a:solidFill>
              </a:rPr>
              <a:t>depth d </a:t>
            </a:r>
            <a:r>
              <a:rPr lang="en-US" dirty="0" smtClean="0"/>
              <a:t>of the shallowest goal node in the</a:t>
            </a:r>
            <a:br>
              <a:rPr lang="en-US" dirty="0" smtClean="0"/>
            </a:br>
            <a:r>
              <a:rPr lang="en-US" dirty="0" smtClean="0"/>
              <a:t>    search tree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34260-FD64-43E5-AD8B-F87F422742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: branching factor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dirty="0" smtClean="0"/>
              <a:t>: depth of shallowest goal node</a:t>
            </a:r>
          </a:p>
          <a:p>
            <a:r>
              <a:rPr lang="en-US" dirty="0" smtClean="0"/>
              <a:t>Breadth-first search is: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Complete? Not complete?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Optimal? Not optimal?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181542-7C31-4AB9-ABA9-217CC87761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Searching, data structures, and algorithms</a:t>
            </a:r>
          </a:p>
          <a:p>
            <a:r>
              <a:rPr lang="en-US" dirty="0" smtClean="0"/>
              <a:t>Breadth-first search</a:t>
            </a:r>
          </a:p>
          <a:p>
            <a:r>
              <a:rPr lang="en-US" dirty="0" smtClean="0"/>
              <a:t>Depth-first search</a:t>
            </a:r>
          </a:p>
          <a:p>
            <a:r>
              <a:rPr lang="en-US" dirty="0" smtClean="0"/>
              <a:t>Uniform-cost search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679E184-327D-4311-BD14-D57396E75E8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: branching factor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dirty="0" smtClean="0"/>
              <a:t>: depth of shallowest goal node</a:t>
            </a:r>
          </a:p>
          <a:p>
            <a:r>
              <a:rPr lang="en-US" dirty="0" smtClean="0"/>
              <a:t>Breadth-first search is: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Complete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Optimal </a:t>
            </a:r>
            <a:r>
              <a:rPr lang="en-US" dirty="0" smtClean="0"/>
              <a:t>if step cost is 1</a:t>
            </a:r>
          </a:p>
          <a:p>
            <a:r>
              <a:rPr lang="en-US" dirty="0" smtClean="0"/>
              <a:t>Number of nodes generated:</a:t>
            </a:r>
            <a:br>
              <a:rPr lang="en-US" dirty="0" smtClean="0"/>
            </a:br>
            <a:r>
              <a:rPr lang="en-US" dirty="0" smtClean="0"/>
              <a:t>	??? </a:t>
            </a:r>
          </a:p>
          <a:p>
            <a:endParaRPr lang="en-US" dirty="0" smtClean="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F0483E-F28B-4A8C-997E-BBE43BE9D94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: branching factor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dirty="0" smtClean="0"/>
              <a:t>: depth of shallowest goal node</a:t>
            </a:r>
          </a:p>
          <a:p>
            <a:r>
              <a:rPr lang="en-US" dirty="0" smtClean="0"/>
              <a:t>Breadth-first search is: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Complete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Optimal </a:t>
            </a:r>
            <a:r>
              <a:rPr lang="en-US" dirty="0" smtClean="0"/>
              <a:t>if step cost is 1</a:t>
            </a:r>
          </a:p>
          <a:p>
            <a:r>
              <a:rPr lang="en-US" dirty="0" smtClean="0"/>
              <a:t>Number of nodes generated:</a:t>
            </a:r>
            <a:br>
              <a:rPr lang="en-US" dirty="0" smtClean="0"/>
            </a:br>
            <a:r>
              <a:rPr lang="en-US" dirty="0" smtClean="0">
                <a:latin typeface="+mj-lt"/>
              </a:rPr>
              <a:t>	 1 + b + b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2 </a:t>
            </a:r>
            <a:r>
              <a:rPr lang="en-US" dirty="0" smtClean="0">
                <a:latin typeface="+mj-lt"/>
              </a:rPr>
              <a:t>+ … + </a:t>
            </a:r>
            <a:r>
              <a:rPr lang="en-US" dirty="0" err="1" smtClean="0">
                <a:latin typeface="+mj-lt"/>
              </a:rPr>
              <a:t>b</a:t>
            </a:r>
            <a:r>
              <a:rPr lang="en-US" baseline="30000" dirty="0" err="1" smtClean="0">
                <a:latin typeface="+mj-lt"/>
                <a:cs typeface="Times New Roman" pitchFamily="18" charset="0"/>
                <a:sym typeface="Wingdings" pitchFamily="2" charset="2"/>
              </a:rPr>
              <a:t>d</a:t>
            </a:r>
            <a:r>
              <a:rPr lang="en-US" dirty="0" smtClean="0">
                <a:latin typeface="+mj-lt"/>
              </a:rPr>
              <a:t>   </a:t>
            </a:r>
            <a:r>
              <a:rPr lang="en-US" sz="800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= 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???</a:t>
            </a:r>
            <a:r>
              <a:rPr lang="en-US" dirty="0" smtClean="0">
                <a:latin typeface="+mj-lt"/>
              </a:rPr>
              <a:t> </a:t>
            </a:r>
          </a:p>
          <a:p>
            <a:endParaRPr lang="en-US" dirty="0" smtClean="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F0483E-F28B-4A8C-997E-BBE43BE9D94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: branching factor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dirty="0" smtClean="0"/>
              <a:t>: depth of shallowest goal node</a:t>
            </a:r>
          </a:p>
          <a:p>
            <a:r>
              <a:rPr lang="en-US" dirty="0" smtClean="0"/>
              <a:t>Breadth-first search is: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Complete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Optimal</a:t>
            </a:r>
            <a:r>
              <a:rPr lang="en-US" dirty="0" smtClean="0"/>
              <a:t> if step cost is 1</a:t>
            </a:r>
          </a:p>
          <a:p>
            <a:r>
              <a:rPr lang="en-US" dirty="0" smtClean="0"/>
              <a:t>Number of nodes generated:</a:t>
            </a:r>
            <a:br>
              <a:rPr lang="en-US" dirty="0" smtClean="0"/>
            </a:br>
            <a:r>
              <a:rPr lang="en-US" dirty="0" smtClean="0"/>
              <a:t> 1 + b + b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+ … + </a:t>
            </a:r>
            <a:r>
              <a:rPr lang="en-US" dirty="0" err="1" smtClean="0"/>
              <a:t>b</a:t>
            </a:r>
            <a:r>
              <a:rPr lang="en-US" baseline="30000" dirty="0" err="1" smtClean="0">
                <a:sym typeface="Wingdings" pitchFamily="2" charset="2"/>
              </a:rPr>
              <a:t>d</a:t>
            </a:r>
            <a:r>
              <a:rPr lang="en-US" dirty="0" smtClean="0"/>
              <a:t>    =  (b</a:t>
            </a:r>
            <a:r>
              <a:rPr lang="en-US" baseline="30000" dirty="0" smtClean="0">
                <a:sym typeface="Wingdings" pitchFamily="2" charset="2"/>
              </a:rPr>
              <a:t>d+1</a:t>
            </a:r>
            <a:r>
              <a:rPr lang="en-US" dirty="0" smtClean="0"/>
              <a:t>-1)/(b-1)  =  O(</a:t>
            </a:r>
            <a:r>
              <a:rPr lang="en-US" dirty="0" err="1" smtClean="0"/>
              <a:t>b</a:t>
            </a:r>
            <a:r>
              <a:rPr lang="en-US" baseline="30000" dirty="0" err="1" smtClean="0">
                <a:sym typeface="Wingdings" pitchFamily="2" charset="2"/>
              </a:rPr>
              <a:t>d</a:t>
            </a:r>
            <a:r>
              <a:rPr lang="en-US" dirty="0" smtClean="0"/>
              <a:t>) </a:t>
            </a:r>
          </a:p>
          <a:p>
            <a:r>
              <a:rPr lang="en-US" dirty="0" smtClean="0">
                <a:sym typeface="Wingdings" pitchFamily="2" charset="2"/>
              </a:rPr>
              <a:t> T</a:t>
            </a:r>
            <a:r>
              <a:rPr lang="en-US" dirty="0" smtClean="0"/>
              <a:t>ime and space complexity is </a:t>
            </a:r>
            <a:r>
              <a:rPr lang="en-US" dirty="0" smtClean="0">
                <a:solidFill>
                  <a:schemeClr val="accent3"/>
                </a:solidFill>
              </a:rPr>
              <a:t>O(</a:t>
            </a:r>
            <a:r>
              <a:rPr lang="en-US" dirty="0" err="1" smtClean="0">
                <a:solidFill>
                  <a:schemeClr val="accent3"/>
                </a:solidFill>
              </a:rPr>
              <a:t>b</a:t>
            </a:r>
            <a:r>
              <a:rPr lang="en-US" baseline="30000" dirty="0" err="1" smtClean="0">
                <a:solidFill>
                  <a:schemeClr val="accent3"/>
                </a:solidFill>
                <a:sym typeface="Wingdings" pitchFamily="2" charset="2"/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) 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2B3E1-3F49-4EC0-8360-C2C134565E7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and Memory Requirements</a:t>
            </a:r>
            <a:endParaRPr lang="en-US"/>
          </a:p>
        </p:txBody>
      </p:sp>
      <p:graphicFrame>
        <p:nvGraphicFramePr>
          <p:cNvPr id="365571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600200"/>
          <a:ext cx="7543800" cy="4145280"/>
        </p:xfrm>
        <a:graphic>
          <a:graphicData uri="http://schemas.openxmlformats.org/drawingml/2006/table">
            <a:tbl>
              <a:tblPr/>
              <a:tblGrid>
                <a:gridCol w="711200"/>
                <a:gridCol w="1803400"/>
                <a:gridCol w="1981200"/>
                <a:gridCol w="30480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# Nodes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.01 msec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 Kbytes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11,111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 msec</a:t>
                      </a:r>
                      <a:endParaRPr kumimoji="0" lang="en-US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 Gbytes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2.8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Tbyte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11.6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 Tbytes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3.2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10,000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Tbytes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7040-E6BA-4AF7-BA1D-5DFE1A1D8B3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539" name="Text Box 50"/>
          <p:cNvSpPr txBox="1">
            <a:spLocks noChangeArrowheads="1"/>
          </p:cNvSpPr>
          <p:nvPr/>
        </p:nvSpPr>
        <p:spPr bwMode="auto">
          <a:xfrm>
            <a:off x="457200" y="5943600"/>
            <a:ext cx="841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  <a:latin typeface="+mj-lt"/>
              </a:rPr>
              <a:t>Assumptions: b = 10; 1,000,000 nodes/sec; 100bytes/node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and Memory Requirements</a:t>
            </a:r>
            <a:endParaRPr lang="en-US"/>
          </a:p>
        </p:txBody>
      </p:sp>
      <p:graphicFrame>
        <p:nvGraphicFramePr>
          <p:cNvPr id="365571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600200"/>
          <a:ext cx="7543800" cy="4145280"/>
        </p:xfrm>
        <a:graphic>
          <a:graphicData uri="http://schemas.openxmlformats.org/drawingml/2006/table">
            <a:tbl>
              <a:tblPr/>
              <a:tblGrid>
                <a:gridCol w="711200"/>
                <a:gridCol w="1803400"/>
                <a:gridCol w="1981200"/>
                <a:gridCol w="30480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# Nodes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.01 msec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 Kbytes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11,111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 msec</a:t>
                      </a:r>
                      <a:endParaRPr kumimoji="0" lang="en-US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 Gbytes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2.8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1 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11.6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 Tbytes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+mj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~10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3.2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10,000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Tbytes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7040-E6BA-4AF7-BA1D-5DFE1A1D8B3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539" name="Text Box 50"/>
          <p:cNvSpPr txBox="1">
            <a:spLocks noChangeArrowheads="1"/>
          </p:cNvSpPr>
          <p:nvPr/>
        </p:nvSpPr>
        <p:spPr bwMode="auto">
          <a:xfrm>
            <a:off x="457200" y="5943600"/>
            <a:ext cx="841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  <a:latin typeface="+mj-lt"/>
              </a:rPr>
              <a:t>Assumptions: b = 10; 1,000,000 nodes/sec; 100bytes/node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Remark</a:t>
            </a: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a problem has no solution, breadth-first may run forever</a:t>
            </a:r>
            <a:r>
              <a:rPr lang="en-US" dirty="0" smtClean="0">
                <a:solidFill>
                  <a:schemeClr val="accent3"/>
                </a:solidFill>
              </a:rPr>
              <a:t> (if the state space is infinite or states can be revisited arbitrary many times)</a:t>
            </a:r>
          </a:p>
          <a:p>
            <a:endParaRPr lang="en-US" dirty="0" smtClean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1D6683-4E36-4640-A3E4-132F0BC346D9}" type="slidenum">
              <a:rPr lang="en-US" smtClean="0"/>
              <a:pPr/>
              <a:t>25</a:t>
            </a:fld>
            <a:endParaRPr lang="en-US" smtClean="0"/>
          </a:p>
        </p:txBody>
      </p:sp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5181600" y="3352800"/>
            <a:ext cx="3048000" cy="3048000"/>
            <a:chOff x="1440" y="1296"/>
            <a:chExt cx="1920" cy="1920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440" y="1296"/>
              <a:ext cx="192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88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40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rgbClr val="990033"/>
                  </a:solidFill>
                  <a:latin typeface="Comic Sans MS" pitchFamily="66" charset="0"/>
                </a:rPr>
                <a:t>14</a:t>
              </a: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240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192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solidFill>
                    <a:srgbClr val="990033"/>
                  </a:solidFill>
                  <a:latin typeface="Comic Sans MS" pitchFamily="66" charset="0"/>
                </a:rPr>
                <a:t>15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92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1440" y="273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1440" y="225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144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192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240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2880" y="177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288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240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192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1440" y="1296"/>
              <a:ext cx="480" cy="480"/>
            </a:xfrm>
            <a:prstGeom prst="rect">
              <a:avLst/>
            </a:prstGeom>
            <a:solidFill>
              <a:srgbClr val="DAEE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61" name="Group 21"/>
          <p:cNvGrpSpPr>
            <a:grpSpLocks/>
          </p:cNvGrpSpPr>
          <p:nvPr/>
        </p:nvGrpSpPr>
        <p:grpSpPr bwMode="auto">
          <a:xfrm>
            <a:off x="685800" y="3352800"/>
            <a:ext cx="4191000" cy="3048000"/>
            <a:chOff x="432" y="2112"/>
            <a:chExt cx="2640" cy="1920"/>
          </a:xfrm>
        </p:grpSpPr>
        <p:grpSp>
          <p:nvGrpSpPr>
            <p:cNvPr id="62" name="Group 22"/>
            <p:cNvGrpSpPr>
              <a:grpSpLocks/>
            </p:cNvGrpSpPr>
            <p:nvPr/>
          </p:nvGrpSpPr>
          <p:grpSpPr bwMode="auto">
            <a:xfrm>
              <a:off x="432" y="2112"/>
              <a:ext cx="1920" cy="1920"/>
              <a:chOff x="1440" y="1296"/>
              <a:chExt cx="1920" cy="1920"/>
            </a:xfrm>
          </p:grpSpPr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1920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24"/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solidFill>
                      <a:srgbClr val="990033"/>
                    </a:solidFill>
                    <a:latin typeface="Comic Sans MS" pitchFamily="66" charset="0"/>
                  </a:rPr>
                  <a:t>15</a:t>
                </a:r>
              </a:p>
            </p:txBody>
          </p:sp>
          <p:sp>
            <p:nvSpPr>
              <p:cNvPr id="68" name="Rectangle 26"/>
              <p:cNvSpPr>
                <a:spLocks noChangeArrowheads="1"/>
              </p:cNvSpPr>
              <p:nvPr/>
            </p:nvSpPr>
            <p:spPr bwMode="auto">
              <a:xfrm>
                <a:off x="240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11</a:t>
                </a:r>
              </a:p>
            </p:txBody>
          </p:sp>
          <p:sp>
            <p:nvSpPr>
              <p:cNvPr id="69" name="Rectangle 27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solidFill>
                      <a:srgbClr val="990033"/>
                    </a:solidFill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70" name="Rectangle 28"/>
              <p:cNvSpPr>
                <a:spLocks noChangeArrowheads="1"/>
              </p:cNvSpPr>
              <p:nvPr/>
            </p:nvSpPr>
            <p:spPr bwMode="auto">
              <a:xfrm>
                <a:off x="192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1" name="Rectangle 29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72" name="Rectangle 30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73" name="Rectangle 3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74" name="Rectangle 32"/>
              <p:cNvSpPr>
                <a:spLocks noChangeArrowheads="1"/>
              </p:cNvSpPr>
              <p:nvPr/>
            </p:nvSpPr>
            <p:spPr bwMode="auto">
              <a:xfrm>
                <a:off x="192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75" name="Rectangle 33"/>
              <p:cNvSpPr>
                <a:spLocks noChangeArrowheads="1"/>
              </p:cNvSpPr>
              <p:nvPr/>
            </p:nvSpPr>
            <p:spPr bwMode="auto">
              <a:xfrm>
                <a:off x="240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76" name="Rectangle 34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77" name="Rectangle 35"/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8" name="Rectangle 36"/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9" name="Rectangle 37"/>
              <p:cNvSpPr>
                <a:spLocks noChangeArrowheads="1"/>
              </p:cNvSpPr>
              <p:nvPr/>
            </p:nvSpPr>
            <p:spPr bwMode="auto">
              <a:xfrm>
                <a:off x="192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80" name="Rectangle 38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480" cy="480"/>
              </a:xfrm>
              <a:prstGeom prst="rect">
                <a:avLst/>
              </a:prstGeom>
              <a:solidFill>
                <a:srgbClr val="DAEE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63" name="AutoShape 39"/>
            <p:cNvSpPr>
              <a:spLocks noChangeArrowheads="1"/>
            </p:cNvSpPr>
            <p:nvPr/>
          </p:nvSpPr>
          <p:spPr bwMode="auto">
            <a:xfrm>
              <a:off x="2592" y="302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2688" y="2688"/>
              <a:ext cx="26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mic Sans MS" pitchFamily="66" charset="0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Bidirectional Strategy</a:t>
            </a:r>
            <a:endParaRPr lang="en-US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935526-244B-413E-8F36-5CED9F67A3D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5540" name="Oval 3"/>
          <p:cNvSpPr>
            <a:spLocks noChangeArrowheads="1"/>
          </p:cNvSpPr>
          <p:nvPr/>
        </p:nvSpPr>
        <p:spPr bwMode="auto">
          <a:xfrm rot="5400000">
            <a:off x="6553200" y="3124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5000" y="2438400"/>
            <a:ext cx="862013" cy="1600200"/>
            <a:chOff x="3600" y="1536"/>
            <a:chExt cx="543" cy="1008"/>
          </a:xfrm>
        </p:grpSpPr>
        <p:sp>
          <p:nvSpPr>
            <p:cNvPr id="65576" name="Oval 5"/>
            <p:cNvSpPr>
              <a:spLocks noChangeArrowheads="1"/>
            </p:cNvSpPr>
            <p:nvPr/>
          </p:nvSpPr>
          <p:spPr bwMode="auto">
            <a:xfrm rot="5400000">
              <a:off x="3600" y="153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7" name="Oval 6"/>
            <p:cNvSpPr>
              <a:spLocks noChangeArrowheads="1"/>
            </p:cNvSpPr>
            <p:nvPr/>
          </p:nvSpPr>
          <p:spPr bwMode="auto">
            <a:xfrm rot="5400000">
              <a:off x="3600" y="24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8" name="Line 7"/>
            <p:cNvSpPr>
              <a:spLocks noChangeShapeType="1"/>
            </p:cNvSpPr>
            <p:nvPr/>
          </p:nvSpPr>
          <p:spPr bwMode="auto">
            <a:xfrm rot="5400000" flipH="1">
              <a:off x="3777" y="1613"/>
              <a:ext cx="321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9" name="Line 8"/>
            <p:cNvSpPr>
              <a:spLocks noChangeShapeType="1"/>
            </p:cNvSpPr>
            <p:nvPr/>
          </p:nvSpPr>
          <p:spPr bwMode="auto">
            <a:xfrm rot="5400000">
              <a:off x="3769" y="2049"/>
              <a:ext cx="321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24400" y="1981200"/>
            <a:ext cx="1019175" cy="2514600"/>
            <a:chOff x="2976" y="1248"/>
            <a:chExt cx="642" cy="1584"/>
          </a:xfrm>
        </p:grpSpPr>
        <p:sp>
          <p:nvSpPr>
            <p:cNvPr id="65568" name="Oval 10"/>
            <p:cNvSpPr>
              <a:spLocks noChangeArrowheads="1"/>
            </p:cNvSpPr>
            <p:nvPr/>
          </p:nvSpPr>
          <p:spPr bwMode="auto">
            <a:xfrm rot="5400000">
              <a:off x="2976" y="124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11"/>
            <p:cNvSpPr>
              <a:spLocks noChangeArrowheads="1"/>
            </p:cNvSpPr>
            <p:nvPr/>
          </p:nvSpPr>
          <p:spPr bwMode="auto">
            <a:xfrm rot="5400000">
              <a:off x="2976" y="177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12"/>
            <p:cNvSpPr>
              <a:spLocks noChangeArrowheads="1"/>
            </p:cNvSpPr>
            <p:nvPr/>
          </p:nvSpPr>
          <p:spPr bwMode="auto">
            <a:xfrm rot="5400000">
              <a:off x="2976" y="216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13"/>
            <p:cNvSpPr>
              <a:spLocks noChangeArrowheads="1"/>
            </p:cNvSpPr>
            <p:nvPr/>
          </p:nvSpPr>
          <p:spPr bwMode="auto">
            <a:xfrm rot="5400000">
              <a:off x="2976" y="26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Line 14"/>
            <p:cNvSpPr>
              <a:spLocks noChangeShapeType="1"/>
            </p:cNvSpPr>
            <p:nvPr/>
          </p:nvSpPr>
          <p:spPr bwMode="auto">
            <a:xfrm rot="5400000" flipH="1">
              <a:off x="3256" y="1205"/>
              <a:ext cx="214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3" name="Line 15"/>
            <p:cNvSpPr>
              <a:spLocks noChangeShapeType="1"/>
            </p:cNvSpPr>
            <p:nvPr/>
          </p:nvSpPr>
          <p:spPr bwMode="auto">
            <a:xfrm rot="5400000" flipH="1">
              <a:off x="3268" y="2090"/>
              <a:ext cx="198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4" name="Line 16"/>
            <p:cNvSpPr>
              <a:spLocks noChangeShapeType="1"/>
            </p:cNvSpPr>
            <p:nvPr/>
          </p:nvSpPr>
          <p:spPr bwMode="auto">
            <a:xfrm rot="5400000">
              <a:off x="3272" y="1494"/>
              <a:ext cx="181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75" name="Line 17"/>
            <p:cNvSpPr>
              <a:spLocks noChangeShapeType="1"/>
            </p:cNvSpPr>
            <p:nvPr/>
          </p:nvSpPr>
          <p:spPr bwMode="auto">
            <a:xfrm rot="5400000">
              <a:off x="3260" y="2378"/>
              <a:ext cx="214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543" name="Oval 18"/>
          <p:cNvSpPr>
            <a:spLocks noChangeArrowheads="1"/>
          </p:cNvSpPr>
          <p:nvPr/>
        </p:nvSpPr>
        <p:spPr bwMode="auto">
          <a:xfrm rot="5400000">
            <a:off x="6554788" y="3125788"/>
            <a:ext cx="228600" cy="2286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19"/>
          <p:cNvSpPr>
            <a:spLocks noChangeArrowheads="1"/>
          </p:cNvSpPr>
          <p:nvPr/>
        </p:nvSpPr>
        <p:spPr bwMode="auto">
          <a:xfrm rot="-5400000">
            <a:off x="1600200" y="3124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801813" y="2438400"/>
            <a:ext cx="865187" cy="1600200"/>
            <a:chOff x="1135" y="1536"/>
            <a:chExt cx="545" cy="1008"/>
          </a:xfrm>
        </p:grpSpPr>
        <p:sp>
          <p:nvSpPr>
            <p:cNvPr id="65564" name="Oval 21"/>
            <p:cNvSpPr>
              <a:spLocks noChangeArrowheads="1"/>
            </p:cNvSpPr>
            <p:nvPr/>
          </p:nvSpPr>
          <p:spPr bwMode="auto">
            <a:xfrm rot="-5400000">
              <a:off x="1536" y="24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2"/>
            <p:cNvSpPr>
              <a:spLocks noChangeArrowheads="1"/>
            </p:cNvSpPr>
            <p:nvPr/>
          </p:nvSpPr>
          <p:spPr bwMode="auto">
            <a:xfrm rot="-5400000">
              <a:off x="1535" y="153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Line 23"/>
            <p:cNvSpPr>
              <a:spLocks noChangeShapeType="1"/>
            </p:cNvSpPr>
            <p:nvPr/>
          </p:nvSpPr>
          <p:spPr bwMode="auto">
            <a:xfrm rot="16200000" flipH="1">
              <a:off x="1181" y="2055"/>
              <a:ext cx="321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7" name="Line 24"/>
            <p:cNvSpPr>
              <a:spLocks noChangeShapeType="1"/>
            </p:cNvSpPr>
            <p:nvPr/>
          </p:nvSpPr>
          <p:spPr bwMode="auto">
            <a:xfrm rot="-5400000">
              <a:off x="1188" y="1603"/>
              <a:ext cx="321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636838" y="1981200"/>
            <a:ext cx="1020762" cy="2514600"/>
            <a:chOff x="1661" y="1248"/>
            <a:chExt cx="643" cy="1584"/>
          </a:xfrm>
        </p:grpSpPr>
        <p:sp>
          <p:nvSpPr>
            <p:cNvPr id="65556" name="Oval 26"/>
            <p:cNvSpPr>
              <a:spLocks noChangeArrowheads="1"/>
            </p:cNvSpPr>
            <p:nvPr/>
          </p:nvSpPr>
          <p:spPr bwMode="auto">
            <a:xfrm rot="-5400000">
              <a:off x="2160" y="26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7"/>
            <p:cNvSpPr>
              <a:spLocks noChangeArrowheads="1"/>
            </p:cNvSpPr>
            <p:nvPr/>
          </p:nvSpPr>
          <p:spPr bwMode="auto">
            <a:xfrm rot="-5400000">
              <a:off x="2160" y="216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8"/>
            <p:cNvSpPr>
              <a:spLocks noChangeArrowheads="1"/>
            </p:cNvSpPr>
            <p:nvPr/>
          </p:nvSpPr>
          <p:spPr bwMode="auto">
            <a:xfrm rot="-5400000">
              <a:off x="2160" y="177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9"/>
            <p:cNvSpPr>
              <a:spLocks noChangeArrowheads="1"/>
            </p:cNvSpPr>
            <p:nvPr/>
          </p:nvSpPr>
          <p:spPr bwMode="auto">
            <a:xfrm rot="-5400000">
              <a:off x="2160" y="124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Line 30"/>
            <p:cNvSpPr>
              <a:spLocks noChangeShapeType="1"/>
            </p:cNvSpPr>
            <p:nvPr/>
          </p:nvSpPr>
          <p:spPr bwMode="auto">
            <a:xfrm rot="16200000" flipH="1">
              <a:off x="1810" y="2381"/>
              <a:ext cx="214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1" name="Line 31"/>
            <p:cNvSpPr>
              <a:spLocks noChangeShapeType="1"/>
            </p:cNvSpPr>
            <p:nvPr/>
          </p:nvSpPr>
          <p:spPr bwMode="auto">
            <a:xfrm rot="16200000" flipH="1">
              <a:off x="1813" y="1488"/>
              <a:ext cx="198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2" name="Line 32"/>
            <p:cNvSpPr>
              <a:spLocks noChangeShapeType="1"/>
            </p:cNvSpPr>
            <p:nvPr/>
          </p:nvSpPr>
          <p:spPr bwMode="auto">
            <a:xfrm rot="-5400000">
              <a:off x="1826" y="2092"/>
              <a:ext cx="181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63" name="Line 33"/>
            <p:cNvSpPr>
              <a:spLocks noChangeShapeType="1"/>
            </p:cNvSpPr>
            <p:nvPr/>
          </p:nvSpPr>
          <p:spPr bwMode="auto">
            <a:xfrm rot="-5400000">
              <a:off x="1805" y="1200"/>
              <a:ext cx="214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547" name="Oval 34"/>
          <p:cNvSpPr>
            <a:spLocks noChangeArrowheads="1"/>
          </p:cNvSpPr>
          <p:nvPr/>
        </p:nvSpPr>
        <p:spPr bwMode="auto">
          <a:xfrm rot="-5400000">
            <a:off x="1600200" y="3124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99" name="Text Box 35"/>
          <p:cNvSpPr txBox="1">
            <a:spLocks noChangeArrowheads="1"/>
          </p:cNvSpPr>
          <p:nvPr/>
        </p:nvSpPr>
        <p:spPr bwMode="auto">
          <a:xfrm>
            <a:off x="1219200" y="1460500"/>
            <a:ext cx="61125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2 fringe queues: FRINGE1 and FRINGE2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657600" y="2362200"/>
            <a:ext cx="1143000" cy="1066800"/>
            <a:chOff x="2352" y="1920"/>
            <a:chExt cx="720" cy="672"/>
          </a:xfrm>
        </p:grpSpPr>
        <p:sp>
          <p:nvSpPr>
            <p:cNvPr id="65553" name="Rectangle 37"/>
            <p:cNvSpPr>
              <a:spLocks noChangeArrowheads="1"/>
            </p:cNvSpPr>
            <p:nvPr/>
          </p:nvSpPr>
          <p:spPr bwMode="auto">
            <a:xfrm>
              <a:off x="259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s</a:t>
              </a:r>
            </a:p>
          </p:txBody>
        </p:sp>
        <p:sp>
          <p:nvSpPr>
            <p:cNvPr id="65554" name="Line 38"/>
            <p:cNvSpPr>
              <a:spLocks noChangeShapeType="1"/>
            </p:cNvSpPr>
            <p:nvPr/>
          </p:nvSpPr>
          <p:spPr bwMode="auto">
            <a:xfrm flipV="1">
              <a:off x="2352" y="2064"/>
              <a:ext cx="240" cy="19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5" name="Line 39"/>
            <p:cNvSpPr>
              <a:spLocks noChangeShapeType="1"/>
            </p:cNvSpPr>
            <p:nvPr/>
          </p:nvSpPr>
          <p:spPr bwMode="auto">
            <a:xfrm flipH="1" flipV="1">
              <a:off x="2784" y="2112"/>
              <a:ext cx="288" cy="480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990600" y="4648200"/>
            <a:ext cx="67169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Time and space complexity is</a:t>
            </a:r>
            <a:r>
              <a:rPr lang="en-US" sz="2000">
                <a:latin typeface="+mj-lt"/>
              </a:rPr>
              <a:t> </a:t>
            </a:r>
            <a:r>
              <a:rPr lang="en-US" sz="2400">
                <a:latin typeface="+mj-lt"/>
              </a:rPr>
              <a:t>O(b</a:t>
            </a:r>
            <a:r>
              <a:rPr lang="en-US" sz="2400" baseline="30000">
                <a:latin typeface="+mj-lt"/>
                <a:cs typeface="Times New Roman" pitchFamily="18" charset="0"/>
                <a:sym typeface="Wingdings" pitchFamily="2" charset="2"/>
              </a:rPr>
              <a:t>d/2</a:t>
            </a:r>
            <a:r>
              <a:rPr lang="en-US" sz="2400">
                <a:latin typeface="+mj-lt"/>
              </a:rPr>
              <a:t>) </a:t>
            </a:r>
            <a:r>
              <a:rPr lang="en-US" sz="2400">
                <a:latin typeface="+mj-lt"/>
                <a:sym typeface="Symbol" pitchFamily="18" charset="2"/>
              </a:rPr>
              <a:t></a:t>
            </a:r>
            <a:r>
              <a:rPr lang="en-US" sz="2400">
                <a:latin typeface="+mj-lt"/>
              </a:rPr>
              <a:t> O(b</a:t>
            </a:r>
            <a:r>
              <a:rPr lang="en-US" sz="2400" baseline="30000">
                <a:latin typeface="+mj-lt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>
                <a:latin typeface="+mj-lt"/>
              </a:rPr>
              <a:t>) </a:t>
            </a:r>
            <a:br>
              <a:rPr lang="en-US" sz="2400">
                <a:latin typeface="+mj-lt"/>
              </a:rPr>
            </a:br>
            <a:r>
              <a:rPr lang="en-US" sz="2400">
                <a:latin typeface="+mj-lt"/>
              </a:rPr>
              <a:t>if both trees have the same branching factor b</a:t>
            </a:r>
          </a:p>
        </p:txBody>
      </p:sp>
      <p:sp>
        <p:nvSpPr>
          <p:cNvPr id="369705" name="Freeform 41"/>
          <p:cNvSpPr>
            <a:spLocks/>
          </p:cNvSpPr>
          <p:nvPr/>
        </p:nvSpPr>
        <p:spPr bwMode="auto">
          <a:xfrm>
            <a:off x="1282700" y="2159000"/>
            <a:ext cx="5842000" cy="2247900"/>
          </a:xfrm>
          <a:custGeom>
            <a:avLst/>
            <a:gdLst>
              <a:gd name="T0" fmla="*/ 680 w 3680"/>
              <a:gd name="T1" fmla="*/ 80 h 1416"/>
              <a:gd name="T2" fmla="*/ 104 w 3680"/>
              <a:gd name="T3" fmla="*/ 560 h 1416"/>
              <a:gd name="T4" fmla="*/ 56 w 3680"/>
              <a:gd name="T5" fmla="*/ 800 h 1416"/>
              <a:gd name="T6" fmla="*/ 296 w 3680"/>
              <a:gd name="T7" fmla="*/ 848 h 1416"/>
              <a:gd name="T8" fmla="*/ 680 w 3680"/>
              <a:gd name="T9" fmla="*/ 608 h 1416"/>
              <a:gd name="T10" fmla="*/ 872 w 3680"/>
              <a:gd name="T11" fmla="*/ 464 h 1416"/>
              <a:gd name="T12" fmla="*/ 1400 w 3680"/>
              <a:gd name="T13" fmla="*/ 704 h 1416"/>
              <a:gd name="T14" fmla="*/ 2552 w 3680"/>
              <a:gd name="T15" fmla="*/ 1136 h 1416"/>
              <a:gd name="T16" fmla="*/ 2984 w 3680"/>
              <a:gd name="T17" fmla="*/ 1328 h 1416"/>
              <a:gd name="T18" fmla="*/ 3608 w 3680"/>
              <a:gd name="T19" fmla="*/ 608 h 1416"/>
              <a:gd name="T20" fmla="*/ 3416 w 3680"/>
              <a:gd name="T21" fmla="*/ 464 h 1416"/>
              <a:gd name="T22" fmla="*/ 3320 w 3680"/>
              <a:gd name="T23" fmla="*/ 512 h 1416"/>
              <a:gd name="T24" fmla="*/ 3128 w 3680"/>
              <a:gd name="T25" fmla="*/ 704 h 1416"/>
              <a:gd name="T26" fmla="*/ 2888 w 3680"/>
              <a:gd name="T27" fmla="*/ 896 h 1416"/>
              <a:gd name="T28" fmla="*/ 2696 w 3680"/>
              <a:gd name="T29" fmla="*/ 896 h 1416"/>
              <a:gd name="T30" fmla="*/ 1784 w 3680"/>
              <a:gd name="T31" fmla="*/ 464 h 1416"/>
              <a:gd name="T32" fmla="*/ 1304 w 3680"/>
              <a:gd name="T33" fmla="*/ 272 h 1416"/>
              <a:gd name="T34" fmla="*/ 920 w 3680"/>
              <a:gd name="T35" fmla="*/ 80 h 1416"/>
              <a:gd name="T36" fmla="*/ 680 w 3680"/>
              <a:gd name="T37" fmla="*/ 80 h 14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680"/>
              <a:gd name="T58" fmla="*/ 0 h 1416"/>
              <a:gd name="T59" fmla="*/ 3680 w 3680"/>
              <a:gd name="T60" fmla="*/ 1416 h 141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680" h="1416">
                <a:moveTo>
                  <a:pt x="680" y="80"/>
                </a:moveTo>
                <a:cubicBezTo>
                  <a:pt x="544" y="160"/>
                  <a:pt x="208" y="440"/>
                  <a:pt x="104" y="560"/>
                </a:cubicBezTo>
                <a:cubicBezTo>
                  <a:pt x="0" y="680"/>
                  <a:pt x="24" y="752"/>
                  <a:pt x="56" y="800"/>
                </a:cubicBezTo>
                <a:cubicBezTo>
                  <a:pt x="88" y="848"/>
                  <a:pt x="192" y="880"/>
                  <a:pt x="296" y="848"/>
                </a:cubicBezTo>
                <a:cubicBezTo>
                  <a:pt x="400" y="816"/>
                  <a:pt x="584" y="672"/>
                  <a:pt x="680" y="608"/>
                </a:cubicBezTo>
                <a:cubicBezTo>
                  <a:pt x="776" y="544"/>
                  <a:pt x="752" y="448"/>
                  <a:pt x="872" y="464"/>
                </a:cubicBezTo>
                <a:cubicBezTo>
                  <a:pt x="992" y="480"/>
                  <a:pt x="1120" y="592"/>
                  <a:pt x="1400" y="704"/>
                </a:cubicBezTo>
                <a:cubicBezTo>
                  <a:pt x="1680" y="816"/>
                  <a:pt x="2288" y="1032"/>
                  <a:pt x="2552" y="1136"/>
                </a:cubicBezTo>
                <a:cubicBezTo>
                  <a:pt x="2816" y="1240"/>
                  <a:pt x="2808" y="1416"/>
                  <a:pt x="2984" y="1328"/>
                </a:cubicBezTo>
                <a:cubicBezTo>
                  <a:pt x="3160" y="1240"/>
                  <a:pt x="3536" y="752"/>
                  <a:pt x="3608" y="608"/>
                </a:cubicBezTo>
                <a:cubicBezTo>
                  <a:pt x="3680" y="464"/>
                  <a:pt x="3464" y="480"/>
                  <a:pt x="3416" y="464"/>
                </a:cubicBezTo>
                <a:cubicBezTo>
                  <a:pt x="3368" y="448"/>
                  <a:pt x="3368" y="472"/>
                  <a:pt x="3320" y="512"/>
                </a:cubicBezTo>
                <a:cubicBezTo>
                  <a:pt x="3272" y="552"/>
                  <a:pt x="3200" y="640"/>
                  <a:pt x="3128" y="704"/>
                </a:cubicBezTo>
                <a:cubicBezTo>
                  <a:pt x="3056" y="768"/>
                  <a:pt x="2960" y="864"/>
                  <a:pt x="2888" y="896"/>
                </a:cubicBezTo>
                <a:cubicBezTo>
                  <a:pt x="2816" y="928"/>
                  <a:pt x="2880" y="968"/>
                  <a:pt x="2696" y="896"/>
                </a:cubicBezTo>
                <a:cubicBezTo>
                  <a:pt x="2512" y="824"/>
                  <a:pt x="2016" y="568"/>
                  <a:pt x="1784" y="464"/>
                </a:cubicBezTo>
                <a:cubicBezTo>
                  <a:pt x="1552" y="360"/>
                  <a:pt x="1448" y="336"/>
                  <a:pt x="1304" y="272"/>
                </a:cubicBezTo>
                <a:cubicBezTo>
                  <a:pt x="1160" y="208"/>
                  <a:pt x="1024" y="112"/>
                  <a:pt x="920" y="80"/>
                </a:cubicBezTo>
                <a:cubicBezTo>
                  <a:pt x="816" y="48"/>
                  <a:pt x="816" y="0"/>
                  <a:pt x="680" y="80"/>
                </a:cubicBezTo>
                <a:close/>
              </a:path>
            </a:pathLst>
          </a:custGeom>
          <a:noFill/>
          <a:ln w="28575" cap="flat" cmpd="sng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914400" y="5562600"/>
            <a:ext cx="7042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cs typeface="Rod" pitchFamily="49" charset="-79"/>
              </a:rPr>
              <a:t>Question: What happens if the branching factor </a:t>
            </a:r>
            <a:br>
              <a:rPr lang="en-US" sz="2400" dirty="0">
                <a:solidFill>
                  <a:schemeClr val="accent1"/>
                </a:solidFill>
                <a:latin typeface="+mj-lt"/>
                <a:cs typeface="Rod" pitchFamily="49" charset="-79"/>
              </a:rPr>
            </a:br>
            <a:r>
              <a:rPr lang="en-US" sz="2400" dirty="0">
                <a:solidFill>
                  <a:schemeClr val="accent1"/>
                </a:solidFill>
                <a:latin typeface="+mj-lt"/>
                <a:cs typeface="Rod" pitchFamily="49" charset="-79"/>
              </a:rPr>
              <a:t>is different in each direction?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99" grpId="0"/>
      <p:bldP spid="369704" grpId="0"/>
      <p:bldP spid="369705" grpId="0" animBg="1"/>
      <p:bldP spid="3697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0AF8D-3EC7-42AB-A947-020A92790D5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66566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66570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66575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6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7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8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6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7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88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89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0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1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2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3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4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5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6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7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6598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66605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606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599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0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1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602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603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604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571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66572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6573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6574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66567" name="Group 43"/>
          <p:cNvGrpSpPr>
            <a:grpSpLocks/>
          </p:cNvGrpSpPr>
          <p:nvPr/>
        </p:nvGrpSpPr>
        <p:grpSpPr bwMode="auto">
          <a:xfrm>
            <a:off x="3276600" y="2514600"/>
            <a:ext cx="2065338" cy="1536700"/>
            <a:chOff x="2064" y="1584"/>
            <a:chExt cx="1301" cy="968"/>
          </a:xfrm>
        </p:grpSpPr>
        <p:sp>
          <p:nvSpPr>
            <p:cNvPr id="66568" name="AutoShape 44"/>
            <p:cNvSpPr>
              <a:spLocks noChangeArrowheads="1"/>
            </p:cNvSpPr>
            <p:nvPr/>
          </p:nvSpPr>
          <p:spPr bwMode="auto">
            <a:xfrm>
              <a:off x="2448" y="1584"/>
              <a:ext cx="144" cy="96"/>
            </a:xfrm>
            <a:prstGeom prst="chevron">
              <a:avLst>
                <a:gd name="adj" fmla="val 375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9" name="Text Box 45"/>
            <p:cNvSpPr txBox="1">
              <a:spLocks noChangeArrowheads="1"/>
            </p:cNvSpPr>
            <p:nvPr/>
          </p:nvSpPr>
          <p:spPr bwMode="auto">
            <a:xfrm>
              <a:off x="2064" y="2264"/>
              <a:ext cx="13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FRINGE = (1)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6641E6-265D-4B8E-9039-B02CBD3C7FA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  <a:cs typeface="Rod" pitchFamily="49" charset="-79"/>
              </a:rPr>
              <a:t>1</a:t>
            </a:r>
          </a:p>
        </p:txBody>
      </p:sp>
      <p:grpSp>
        <p:nvGrpSpPr>
          <p:cNvPr id="67590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67597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67602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3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4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5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6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7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8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9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0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1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2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3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4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15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16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17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18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19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20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21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22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23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24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7625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67632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33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7626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7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8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29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30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631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7598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  <a:cs typeface="Rod" pitchFamily="49" charset="-79"/>
                </a:rPr>
                <a:t>2</a:t>
              </a:r>
            </a:p>
          </p:txBody>
        </p:sp>
        <p:sp>
          <p:nvSpPr>
            <p:cNvPr id="67599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  <a:cs typeface="Rod" pitchFamily="49" charset="-79"/>
                </a:rPr>
                <a:t>3</a:t>
              </a:r>
            </a:p>
          </p:txBody>
        </p:sp>
        <p:sp>
          <p:nvSpPr>
            <p:cNvPr id="67600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  <a:cs typeface="Rod" pitchFamily="49" charset="-79"/>
                </a:rPr>
                <a:t>4</a:t>
              </a:r>
            </a:p>
          </p:txBody>
        </p:sp>
        <p:sp>
          <p:nvSpPr>
            <p:cNvPr id="67601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  <a:cs typeface="Rod" pitchFamily="49" charset="-79"/>
                </a:rPr>
                <a:t>5</a:t>
              </a:r>
            </a:p>
          </p:txBody>
        </p:sp>
      </p:grpSp>
      <p:grpSp>
        <p:nvGrpSpPr>
          <p:cNvPr id="67591" name="Group 43"/>
          <p:cNvGrpSpPr>
            <a:grpSpLocks/>
          </p:cNvGrpSpPr>
          <p:nvPr/>
        </p:nvGrpSpPr>
        <p:grpSpPr bwMode="auto">
          <a:xfrm>
            <a:off x="1752600" y="3429000"/>
            <a:ext cx="3998913" cy="622300"/>
            <a:chOff x="1104" y="2160"/>
            <a:chExt cx="2519" cy="392"/>
          </a:xfrm>
        </p:grpSpPr>
        <p:sp>
          <p:nvSpPr>
            <p:cNvPr id="67595" name="AutoShape 44"/>
            <p:cNvSpPr>
              <a:spLocks noChangeArrowheads="1"/>
            </p:cNvSpPr>
            <p:nvPr/>
          </p:nvSpPr>
          <p:spPr bwMode="auto">
            <a:xfrm>
              <a:off x="1104" y="2160"/>
              <a:ext cx="144" cy="96"/>
            </a:xfrm>
            <a:prstGeom prst="chevron">
              <a:avLst>
                <a:gd name="adj" fmla="val 375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Text Box 45"/>
            <p:cNvSpPr txBox="1">
              <a:spLocks noChangeArrowheads="1"/>
            </p:cNvSpPr>
            <p:nvPr/>
          </p:nvSpPr>
          <p:spPr bwMode="auto">
            <a:xfrm>
              <a:off x="2064" y="2264"/>
              <a:ext cx="15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  <a:cs typeface="Rod" pitchFamily="49" charset="-79"/>
                </a:rPr>
                <a:t>FRINGE = (2, 3)</a:t>
              </a:r>
            </a:p>
          </p:txBody>
        </p:sp>
      </p:grpSp>
      <p:sp>
        <p:nvSpPr>
          <p:cNvPr id="67592" name="Oval 46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47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Oval 48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327E8-262D-48B5-B4D6-A4472F76623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68614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68626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68631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2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3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4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5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6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7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8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9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0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1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2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3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44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45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46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47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48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49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50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51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52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53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865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68661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62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655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6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7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58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59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60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8627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68628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8629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8630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68615" name="Group 43"/>
          <p:cNvGrpSpPr>
            <a:grpSpLocks/>
          </p:cNvGrpSpPr>
          <p:nvPr/>
        </p:nvGrpSpPr>
        <p:grpSpPr bwMode="auto">
          <a:xfrm>
            <a:off x="914400" y="3594100"/>
            <a:ext cx="5197475" cy="901700"/>
            <a:chOff x="576" y="2264"/>
            <a:chExt cx="3274" cy="568"/>
          </a:xfrm>
        </p:grpSpPr>
        <p:sp>
          <p:nvSpPr>
            <p:cNvPr id="68624" name="AutoShape 44"/>
            <p:cNvSpPr>
              <a:spLocks noChangeArrowheads="1"/>
            </p:cNvSpPr>
            <p:nvPr/>
          </p:nvSpPr>
          <p:spPr bwMode="auto">
            <a:xfrm>
              <a:off x="576" y="2736"/>
              <a:ext cx="144" cy="96"/>
            </a:xfrm>
            <a:prstGeom prst="chevron">
              <a:avLst>
                <a:gd name="adj" fmla="val 375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Text Box 45"/>
            <p:cNvSpPr txBox="1">
              <a:spLocks noChangeArrowheads="1"/>
            </p:cNvSpPr>
            <p:nvPr/>
          </p:nvSpPr>
          <p:spPr bwMode="auto">
            <a:xfrm>
              <a:off x="2064" y="2264"/>
              <a:ext cx="17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FRINGE = (4, 5, 3)</a:t>
              </a:r>
            </a:p>
          </p:txBody>
        </p:sp>
      </p:grpSp>
      <p:sp>
        <p:nvSpPr>
          <p:cNvPr id="68616" name="Oval 46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47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Oval 48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49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0" name="Line 50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1" name="Oval 51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53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Defining a Search Problem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C8A0C7A-590B-4A43-8D7E-080496D5E32E}" type="slidenum">
              <a:rPr lang="en-US" smtClean="0">
                <a:latin typeface="+mj-lt"/>
              </a:rPr>
              <a:pPr>
                <a:defRPr/>
              </a:pPr>
              <a:t>3</a:t>
            </a:fld>
            <a:endParaRPr lang="en-US" smtClean="0">
              <a:latin typeface="+mj-lt"/>
            </a:endParaRPr>
          </a:p>
        </p:txBody>
      </p:sp>
      <p:sp>
        <p:nvSpPr>
          <p:cNvPr id="248910" name="Text Box 78"/>
          <p:cNvSpPr txBox="1">
            <a:spLocks noChangeArrowheads="1"/>
          </p:cNvSpPr>
          <p:nvPr/>
        </p:nvSpPr>
        <p:spPr bwMode="auto">
          <a:xfrm>
            <a:off x="3810000" y="2209800"/>
            <a:ext cx="4567238" cy="3508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latin typeface="+mj-lt"/>
              </a:rPr>
              <a:t> State space S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latin typeface="+mj-lt"/>
              </a:rPr>
              <a:t> </a:t>
            </a:r>
            <a:r>
              <a:rPr lang="en-US" sz="2800">
                <a:solidFill>
                  <a:schemeClr val="hlink"/>
                </a:solidFill>
                <a:latin typeface="+mj-lt"/>
              </a:rPr>
              <a:t>Successor function:</a:t>
            </a:r>
            <a:br>
              <a:rPr lang="en-US" sz="2800">
                <a:solidFill>
                  <a:schemeClr val="hlink"/>
                </a:solidFill>
                <a:latin typeface="+mj-lt"/>
              </a:rPr>
            </a:br>
            <a:r>
              <a:rPr lang="en-US" sz="2800">
                <a:solidFill>
                  <a:schemeClr val="hlink"/>
                </a:solidFill>
                <a:latin typeface="+mj-lt"/>
              </a:rPr>
              <a:t>    x </a:t>
            </a:r>
            <a:r>
              <a:rPr lang="en-US" sz="2800">
                <a:solidFill>
                  <a:schemeClr val="hlink"/>
                </a:solidFill>
                <a:latin typeface="+mj-lt"/>
                <a:sym typeface="Symbol" pitchFamily="18" charset="2"/>
              </a:rPr>
              <a:t> S  </a:t>
            </a:r>
            <a:r>
              <a:rPr lang="en-US" sz="2000">
                <a:solidFill>
                  <a:schemeClr val="hlink"/>
                </a:solidFill>
                <a:latin typeface="+mj-lt"/>
                <a:sym typeface="Symbol" pitchFamily="18" charset="2"/>
              </a:rPr>
              <a:t>SUCC</a:t>
            </a:r>
            <a:r>
              <a:rPr lang="en-US" sz="2800">
                <a:solidFill>
                  <a:schemeClr val="hlink"/>
                </a:solidFill>
                <a:latin typeface="+mj-lt"/>
                <a:sym typeface="Symbol" pitchFamily="18" charset="2"/>
              </a:rPr>
              <a:t>(x)  2</a:t>
            </a:r>
            <a:r>
              <a:rPr lang="en-US" sz="2800" baseline="30000">
                <a:solidFill>
                  <a:schemeClr val="hlink"/>
                </a:solidFill>
                <a:latin typeface="+mj-lt"/>
                <a:sym typeface="Symbol" pitchFamily="18" charset="2"/>
              </a:rPr>
              <a:t>S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FF0000"/>
                </a:solidFill>
                <a:latin typeface="+mj-lt"/>
              </a:rPr>
              <a:t> Initial state s</a:t>
            </a:r>
            <a:r>
              <a:rPr lang="en-US" sz="2800" baseline="-25000">
                <a:solidFill>
                  <a:srgbClr val="FF0000"/>
                </a:solidFill>
                <a:latin typeface="+mj-lt"/>
              </a:rPr>
              <a:t>0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latin typeface="+mj-lt"/>
              </a:rPr>
              <a:t> </a:t>
            </a:r>
            <a:r>
              <a:rPr lang="en-US" sz="2800">
                <a:solidFill>
                  <a:srgbClr val="009900"/>
                </a:solidFill>
                <a:latin typeface="+mj-lt"/>
              </a:rPr>
              <a:t>Goal test: 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en-US" sz="2800">
                <a:solidFill>
                  <a:srgbClr val="009900"/>
                </a:solidFill>
                <a:latin typeface="+mj-lt"/>
              </a:rPr>
              <a:t>    x</a:t>
            </a:r>
            <a:r>
              <a:rPr lang="en-US" sz="2800">
                <a:solidFill>
                  <a:srgbClr val="009900"/>
                </a:solidFill>
                <a:latin typeface="+mj-lt"/>
                <a:sym typeface="Symbol" pitchFamily="18" charset="2"/>
              </a:rPr>
              <a:t>S </a:t>
            </a:r>
            <a:r>
              <a:rPr lang="en-US">
                <a:solidFill>
                  <a:srgbClr val="009900"/>
                </a:solidFill>
                <a:latin typeface="+mj-lt"/>
                <a:sym typeface="Symbol" pitchFamily="18" charset="2"/>
              </a:rPr>
              <a:t> </a:t>
            </a:r>
            <a:r>
              <a:rPr lang="en-US" sz="2000">
                <a:solidFill>
                  <a:srgbClr val="009900"/>
                </a:solidFill>
                <a:latin typeface="+mj-lt"/>
                <a:sym typeface="Symbol" pitchFamily="18" charset="2"/>
              </a:rPr>
              <a:t>GOAL?</a:t>
            </a:r>
            <a:r>
              <a:rPr lang="en-US" sz="2800">
                <a:solidFill>
                  <a:srgbClr val="009900"/>
                </a:solidFill>
                <a:latin typeface="+mj-lt"/>
                <a:sym typeface="Symbol" pitchFamily="18" charset="2"/>
              </a:rPr>
              <a:t>(x) =</a:t>
            </a:r>
            <a:r>
              <a:rPr lang="en-US" sz="2800">
                <a:solidFill>
                  <a:srgbClr val="009900"/>
                </a:solidFill>
                <a:latin typeface="+mj-lt"/>
              </a:rPr>
              <a:t>T or F</a:t>
            </a:r>
            <a:r>
              <a:rPr lang="en-US" sz="2800">
                <a:solidFill>
                  <a:srgbClr val="CC6600"/>
                </a:solidFill>
                <a:latin typeface="+mj-lt"/>
                <a:sym typeface="Symbol" pitchFamily="18" charset="2"/>
              </a:rPr>
              <a:t> 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800">
                <a:solidFill>
                  <a:schemeClr val="tx2"/>
                </a:solidFill>
                <a:latin typeface="+mj-lt"/>
                <a:sym typeface="Symbol" pitchFamily="18" charset="2"/>
              </a:rPr>
              <a:t> Arc cost</a:t>
            </a:r>
            <a:endParaRPr lang="en-US" sz="2800">
              <a:solidFill>
                <a:schemeClr val="tx2"/>
              </a:solidFill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None/>
              <a:defRPr/>
            </a:pPr>
            <a:endParaRPr lang="en-US" sz="280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6389" name="Oval 79"/>
          <p:cNvSpPr>
            <a:spLocks noChangeArrowheads="1"/>
          </p:cNvSpPr>
          <p:nvPr/>
        </p:nvSpPr>
        <p:spPr bwMode="auto">
          <a:xfrm>
            <a:off x="990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0" name="Oval 80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1" name="Oval 81"/>
          <p:cNvSpPr>
            <a:spLocks noChangeArrowheads="1"/>
          </p:cNvSpPr>
          <p:nvPr/>
        </p:nvSpPr>
        <p:spPr bwMode="auto">
          <a:xfrm>
            <a:off x="1676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14" name="Oval 82"/>
          <p:cNvSpPr>
            <a:spLocks noChangeArrowheads="1"/>
          </p:cNvSpPr>
          <p:nvPr/>
        </p:nvSpPr>
        <p:spPr bwMode="auto">
          <a:xfrm>
            <a:off x="6858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3" name="Oval 83"/>
          <p:cNvSpPr>
            <a:spLocks noChangeArrowheads="1"/>
          </p:cNvSpPr>
          <p:nvPr/>
        </p:nvSpPr>
        <p:spPr bwMode="auto">
          <a:xfrm>
            <a:off x="24384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4" name="Oval 84"/>
          <p:cNvSpPr>
            <a:spLocks noChangeArrowheads="1"/>
          </p:cNvSpPr>
          <p:nvPr/>
        </p:nvSpPr>
        <p:spPr bwMode="auto">
          <a:xfrm>
            <a:off x="3200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17" name="Oval 85"/>
          <p:cNvSpPr>
            <a:spLocks noChangeArrowheads="1"/>
          </p:cNvSpPr>
          <p:nvPr/>
        </p:nvSpPr>
        <p:spPr bwMode="auto">
          <a:xfrm>
            <a:off x="16002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18" name="Oval 86"/>
          <p:cNvSpPr>
            <a:spLocks noChangeArrowheads="1"/>
          </p:cNvSpPr>
          <p:nvPr/>
        </p:nvSpPr>
        <p:spPr bwMode="auto">
          <a:xfrm>
            <a:off x="7620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7" name="Oval 87"/>
          <p:cNvSpPr>
            <a:spLocks noChangeArrowheads="1"/>
          </p:cNvSpPr>
          <p:nvPr/>
        </p:nvSpPr>
        <p:spPr bwMode="auto">
          <a:xfrm>
            <a:off x="24384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8" name="Oval 88"/>
          <p:cNvSpPr>
            <a:spLocks noChangeArrowheads="1"/>
          </p:cNvSpPr>
          <p:nvPr/>
        </p:nvSpPr>
        <p:spPr bwMode="auto">
          <a:xfrm>
            <a:off x="32004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399" name="Oval 89"/>
          <p:cNvSpPr>
            <a:spLocks noChangeArrowheads="1"/>
          </p:cNvSpPr>
          <p:nvPr/>
        </p:nvSpPr>
        <p:spPr bwMode="auto">
          <a:xfrm>
            <a:off x="2286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400" name="Oval 90"/>
          <p:cNvSpPr>
            <a:spLocks noChangeArrowheads="1"/>
          </p:cNvSpPr>
          <p:nvPr/>
        </p:nvSpPr>
        <p:spPr bwMode="auto">
          <a:xfrm>
            <a:off x="1524000" y="228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401" name="Freeform 91"/>
          <p:cNvSpPr>
            <a:spLocks/>
          </p:cNvSpPr>
          <p:nvPr/>
        </p:nvSpPr>
        <p:spPr bwMode="auto">
          <a:xfrm>
            <a:off x="228600" y="1943100"/>
            <a:ext cx="3517900" cy="3708400"/>
          </a:xfrm>
          <a:custGeom>
            <a:avLst/>
            <a:gdLst>
              <a:gd name="T0" fmla="*/ 240 w 2216"/>
              <a:gd name="T1" fmla="*/ 840 h 2336"/>
              <a:gd name="T2" fmla="*/ 144 w 2216"/>
              <a:gd name="T3" fmla="*/ 1368 h 2336"/>
              <a:gd name="T4" fmla="*/ 240 w 2216"/>
              <a:gd name="T5" fmla="*/ 2040 h 2336"/>
              <a:gd name="T6" fmla="*/ 1584 w 2216"/>
              <a:gd name="T7" fmla="*/ 2232 h 2336"/>
              <a:gd name="T8" fmla="*/ 2208 w 2216"/>
              <a:gd name="T9" fmla="*/ 1416 h 2336"/>
              <a:gd name="T10" fmla="*/ 1632 w 2216"/>
              <a:gd name="T11" fmla="*/ 408 h 2336"/>
              <a:gd name="T12" fmla="*/ 768 w 2216"/>
              <a:gd name="T13" fmla="*/ 72 h 2336"/>
              <a:gd name="T14" fmla="*/ 240 w 2216"/>
              <a:gd name="T15" fmla="*/ 840 h 2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16"/>
              <a:gd name="T25" fmla="*/ 0 h 2336"/>
              <a:gd name="T26" fmla="*/ 2216 w 2216"/>
              <a:gd name="T27" fmla="*/ 2336 h 2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16" h="2336">
                <a:moveTo>
                  <a:pt x="240" y="840"/>
                </a:moveTo>
                <a:cubicBezTo>
                  <a:pt x="136" y="1056"/>
                  <a:pt x="144" y="1168"/>
                  <a:pt x="144" y="1368"/>
                </a:cubicBezTo>
                <a:cubicBezTo>
                  <a:pt x="144" y="1568"/>
                  <a:pt x="0" y="1896"/>
                  <a:pt x="240" y="2040"/>
                </a:cubicBezTo>
                <a:cubicBezTo>
                  <a:pt x="480" y="2184"/>
                  <a:pt x="1256" y="2336"/>
                  <a:pt x="1584" y="2232"/>
                </a:cubicBezTo>
                <a:cubicBezTo>
                  <a:pt x="1912" y="2128"/>
                  <a:pt x="2200" y="1720"/>
                  <a:pt x="2208" y="1416"/>
                </a:cubicBezTo>
                <a:cubicBezTo>
                  <a:pt x="2216" y="1112"/>
                  <a:pt x="1872" y="632"/>
                  <a:pt x="1632" y="408"/>
                </a:cubicBezTo>
                <a:cubicBezTo>
                  <a:pt x="1392" y="184"/>
                  <a:pt x="1000" y="0"/>
                  <a:pt x="768" y="72"/>
                </a:cubicBezTo>
                <a:cubicBezTo>
                  <a:pt x="536" y="144"/>
                  <a:pt x="344" y="624"/>
                  <a:pt x="240" y="84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828800" y="2844800"/>
            <a:ext cx="1412875" cy="990600"/>
            <a:chOff x="1152" y="1792"/>
            <a:chExt cx="890" cy="624"/>
          </a:xfrm>
        </p:grpSpPr>
        <p:sp>
          <p:nvSpPr>
            <p:cNvPr id="16407" name="Line 93"/>
            <p:cNvSpPr>
              <a:spLocks noChangeShapeType="1"/>
            </p:cNvSpPr>
            <p:nvPr/>
          </p:nvSpPr>
          <p:spPr bwMode="auto">
            <a:xfrm flipH="1">
              <a:off x="1152" y="1792"/>
              <a:ext cx="432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8" name="Line 94"/>
            <p:cNvSpPr>
              <a:spLocks noChangeShapeType="1"/>
            </p:cNvSpPr>
            <p:nvPr/>
          </p:nvSpPr>
          <p:spPr bwMode="auto">
            <a:xfrm flipH="1">
              <a:off x="1488" y="1824"/>
              <a:ext cx="128" cy="4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9" name="Line 95"/>
            <p:cNvSpPr>
              <a:spLocks noChangeShapeType="1"/>
            </p:cNvSpPr>
            <p:nvPr/>
          </p:nvSpPr>
          <p:spPr bwMode="auto">
            <a:xfrm>
              <a:off x="1664" y="1816"/>
              <a:ext cx="378" cy="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6403" name="Text Box 96"/>
          <p:cNvSpPr txBox="1">
            <a:spLocks noChangeArrowheads="1"/>
          </p:cNvSpPr>
          <p:nvPr/>
        </p:nvSpPr>
        <p:spPr bwMode="auto">
          <a:xfrm>
            <a:off x="533400" y="2198688"/>
            <a:ext cx="442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+mj-lt"/>
                <a:cs typeface="Times New Roman" pitchFamily="18" charset="0"/>
              </a:rPr>
              <a:t>S</a:t>
            </a:r>
          </a:p>
        </p:txBody>
      </p:sp>
      <p:sp>
        <p:nvSpPr>
          <p:cNvPr id="248929" name="Oval 97"/>
          <p:cNvSpPr>
            <a:spLocks noChangeArrowheads="1"/>
          </p:cNvSpPr>
          <p:nvPr/>
        </p:nvSpPr>
        <p:spPr bwMode="auto">
          <a:xfrm>
            <a:off x="1600200" y="4495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30" name="Oval 98"/>
          <p:cNvSpPr>
            <a:spLocks noChangeArrowheads="1"/>
          </p:cNvSpPr>
          <p:nvPr/>
        </p:nvSpPr>
        <p:spPr bwMode="auto">
          <a:xfrm>
            <a:off x="685800" y="38100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8931" name="Oval 99"/>
          <p:cNvSpPr>
            <a:spLocks noChangeArrowheads="1"/>
          </p:cNvSpPr>
          <p:nvPr/>
        </p:nvSpPr>
        <p:spPr bwMode="auto">
          <a:xfrm>
            <a:off x="762000" y="48006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14" grpId="0" animBg="1"/>
      <p:bldP spid="248917" grpId="0" animBg="1"/>
      <p:bldP spid="248918" grpId="0" animBg="1"/>
      <p:bldP spid="248929" grpId="0" animBg="1"/>
      <p:bldP spid="248930" grpId="0" animBg="1"/>
      <p:bldP spid="248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9A115D-08AB-4B4E-8925-64864E06E05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69638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69651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69656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7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8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9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0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1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2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3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4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5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6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7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8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9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0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1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2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3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4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5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6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7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8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9679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69686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87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680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1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2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83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84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85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9652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69653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69654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69655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69639" name="AutoShape 43"/>
          <p:cNvSpPr>
            <a:spLocks noChangeArrowheads="1"/>
          </p:cNvSpPr>
          <p:nvPr/>
        </p:nvSpPr>
        <p:spPr bwMode="auto">
          <a:xfrm>
            <a:off x="6096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44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45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Oval 46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47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4" name="Line 48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5" name="Oval 49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Oval 50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Oval 51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Oval 53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847BF-D770-4731-8F07-79E8101A960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7066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70676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70681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2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3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4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5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6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7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8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9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0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1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2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3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94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95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96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97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98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99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00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01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02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03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070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70711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12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705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6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7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08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09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10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0677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678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0679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0680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70663" name="AutoShape 43"/>
          <p:cNvSpPr>
            <a:spLocks noChangeArrowheads="1"/>
          </p:cNvSpPr>
          <p:nvPr/>
        </p:nvSpPr>
        <p:spPr bwMode="auto">
          <a:xfrm>
            <a:off x="16764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Oval 44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Oval 45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Oval 46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47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8" name="Line 48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9" name="Oval 49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Oval 50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Oval 51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Oval 53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Oval 55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E1272-EF91-40DC-9FDB-2DBD4652A4D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71686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71700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71705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6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7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8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9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0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1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2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3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4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5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6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7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8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9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20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21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22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23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24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25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26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27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28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71735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6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1729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0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1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32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33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34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701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702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1703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1704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71687" name="AutoShape 43"/>
          <p:cNvSpPr>
            <a:spLocks noChangeArrowheads="1"/>
          </p:cNvSpPr>
          <p:nvPr/>
        </p:nvSpPr>
        <p:spPr bwMode="auto">
          <a:xfrm>
            <a:off x="2819400" y="4495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44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Oval 45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Oval 46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47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692" name="Line 48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693" name="Oval 49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Oval 50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Oval 51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Oval 53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Oval 55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1397EE-85EF-4836-B6C8-C32CAD031C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72710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72726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72731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2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3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4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5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6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7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8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9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0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1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2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3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4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5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6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7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8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9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0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1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2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3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75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72761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2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755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6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7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8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9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60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727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728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2729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730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72711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5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6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AutoShape 57"/>
          <p:cNvSpPr>
            <a:spLocks noChangeArrowheads="1"/>
          </p:cNvSpPr>
          <p:nvPr/>
        </p:nvSpPr>
        <p:spPr bwMode="auto">
          <a:xfrm>
            <a:off x="23622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6017-D93E-4189-9005-2DD570FC093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73734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73750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73755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6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7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8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9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0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1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2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3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4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5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6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7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68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69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70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71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72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73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74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75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76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77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78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73785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86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3779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0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1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82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83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84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3751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3752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3753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3754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73735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9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0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AutoShape 57"/>
          <p:cNvSpPr>
            <a:spLocks noChangeArrowheads="1"/>
          </p:cNvSpPr>
          <p:nvPr/>
        </p:nvSpPr>
        <p:spPr bwMode="auto">
          <a:xfrm>
            <a:off x="35052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605B01-8828-4982-96BB-CF9494327B0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74758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74774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74779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0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1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2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3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4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5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6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7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8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9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0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1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92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93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94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95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96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97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98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799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800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801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802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74809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810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4803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4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5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806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807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808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75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776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777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78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74759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3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4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AutoShape 57"/>
          <p:cNvSpPr>
            <a:spLocks noChangeArrowheads="1"/>
          </p:cNvSpPr>
          <p:nvPr/>
        </p:nvSpPr>
        <p:spPr bwMode="auto">
          <a:xfrm>
            <a:off x="6248400" y="35814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7B562D-F288-48A6-A1D8-49A5BE6D6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7578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75801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75806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7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8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9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0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1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2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3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4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5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6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7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8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19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20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21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22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23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24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25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26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27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28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829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75836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37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830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1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2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33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34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35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5802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803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804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805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75783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7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788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AutoShape 57"/>
          <p:cNvSpPr>
            <a:spLocks noChangeArrowheads="1"/>
          </p:cNvSpPr>
          <p:nvPr/>
        </p:nvSpPr>
        <p:spPr bwMode="auto">
          <a:xfrm>
            <a:off x="5562600" y="4495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Oval 58"/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Oval 59"/>
          <p:cNvSpPr>
            <a:spLocks noChangeArrowheads="1"/>
          </p:cNvSpPr>
          <p:nvPr/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60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Strategy</a:t>
            </a: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are inserted </a:t>
            </a:r>
            <a:r>
              <a:rPr lang="en-US" dirty="0" smtClean="0">
                <a:solidFill>
                  <a:schemeClr val="accent3"/>
                </a:solidFill>
              </a:rPr>
              <a:t>at the front </a:t>
            </a:r>
            <a:r>
              <a:rPr lang="en-US" dirty="0" smtClean="0"/>
              <a:t>of FRINGE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8949B-B95E-4E20-924B-9F312EC8E35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grpSp>
        <p:nvGrpSpPr>
          <p:cNvPr id="76806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76825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76830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1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2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3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4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5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6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7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8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9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0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1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2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43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44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45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46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47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48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49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50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51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52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6853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76860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61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854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5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6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57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58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59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6826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6827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6828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6829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76807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11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12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57"/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Oval 58"/>
          <p:cNvSpPr>
            <a:spLocks noChangeArrowheads="1"/>
          </p:cNvSpPr>
          <p:nvPr/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Oval 59"/>
          <p:cNvSpPr>
            <a:spLocks noChangeArrowheads="1"/>
          </p:cNvSpPr>
          <p:nvPr/>
        </p:nvSpPr>
        <p:spPr bwMode="auto">
          <a:xfrm>
            <a:off x="6324600" y="5638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Oval 60"/>
          <p:cNvSpPr>
            <a:spLocks noChangeArrowheads="1"/>
          </p:cNvSpPr>
          <p:nvPr/>
        </p:nvSpPr>
        <p:spPr bwMode="auto">
          <a:xfrm>
            <a:off x="5410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: branching factor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dirty="0" smtClean="0"/>
              <a:t>: depth of shallowest goal node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m</a:t>
            </a:r>
            <a:r>
              <a:rPr lang="en-US" dirty="0" smtClean="0"/>
              <a:t>: maximal depth of a leaf node</a:t>
            </a:r>
          </a:p>
          <a:p>
            <a:r>
              <a:rPr lang="en-US" dirty="0" smtClean="0"/>
              <a:t>Depth-first search is: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Complete?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Optimal?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17358E-81E7-4277-896A-76671B732D2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: branching factor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dirty="0" smtClean="0"/>
              <a:t>: depth of shallowest goal node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m</a:t>
            </a:r>
            <a:r>
              <a:rPr lang="en-US" dirty="0" smtClean="0"/>
              <a:t>: maximal depth of a leaf node</a:t>
            </a:r>
          </a:p>
          <a:p>
            <a:r>
              <a:rPr lang="en-US" dirty="0" smtClean="0"/>
              <a:t>Depth-first search is: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Complete only for finite search tree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Not optimal</a:t>
            </a:r>
          </a:p>
          <a:p>
            <a:r>
              <a:rPr lang="en-US" dirty="0" smtClean="0"/>
              <a:t>Number of nodes generated (worst case):</a:t>
            </a:r>
            <a:br>
              <a:rPr lang="en-US" dirty="0" smtClean="0"/>
            </a:br>
            <a:r>
              <a:rPr lang="en-US" dirty="0" smtClean="0"/>
              <a:t> 1 + b + b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+ … + </a:t>
            </a:r>
            <a:r>
              <a:rPr lang="en-US" dirty="0" err="1" smtClean="0"/>
              <a:t>b</a:t>
            </a:r>
            <a:r>
              <a:rPr lang="en-US" baseline="30000" dirty="0" err="1" smtClean="0">
                <a:sym typeface="Wingdings" pitchFamily="2" charset="2"/>
              </a:rPr>
              <a:t>m</a:t>
            </a:r>
            <a:r>
              <a:rPr lang="en-US" dirty="0" smtClean="0"/>
              <a:t> = O(</a:t>
            </a:r>
            <a:r>
              <a:rPr lang="en-US" dirty="0" err="1" smtClean="0"/>
              <a:t>b</a:t>
            </a:r>
            <a:r>
              <a:rPr lang="en-US" baseline="30000" dirty="0" err="1" smtClean="0">
                <a:sym typeface="Wingdings" pitchFamily="2" charset="2"/>
              </a:rPr>
              <a:t>m</a:t>
            </a:r>
            <a:r>
              <a:rPr lang="en-US" dirty="0" smtClean="0"/>
              <a:t>)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complexity is O(</a:t>
            </a:r>
            <a:r>
              <a:rPr lang="en-US" dirty="0" err="1" smtClean="0">
                <a:solidFill>
                  <a:schemeClr val="accent3"/>
                </a:solidFill>
              </a:rPr>
              <a:t>b</a:t>
            </a:r>
            <a:r>
              <a:rPr lang="en-US" baseline="30000" dirty="0" err="1" smtClean="0">
                <a:solidFill>
                  <a:schemeClr val="accent3"/>
                </a:solidFill>
                <a:sym typeface="Wingdings" pitchFamily="2" charset="2"/>
              </a:rPr>
              <a:t>m</a:t>
            </a:r>
            <a:r>
              <a:rPr lang="en-US" dirty="0" smtClean="0">
                <a:solidFill>
                  <a:schemeClr val="accent3"/>
                </a:solidFill>
              </a:rPr>
              <a:t>)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Space complexity is O(</a:t>
            </a:r>
            <a:r>
              <a:rPr lang="en-US" dirty="0" err="1" smtClean="0">
                <a:solidFill>
                  <a:schemeClr val="accent3"/>
                </a:solidFill>
              </a:rPr>
              <a:t>bm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  <a:r>
              <a:rPr lang="en-US" dirty="0" smtClean="0"/>
              <a:t> [or O(m)]</a:t>
            </a:r>
          </a:p>
          <a:p>
            <a:r>
              <a:rPr lang="en-US" dirty="0" smtClean="0"/>
              <a:t>[Reminder: Breadth-first requires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 time and space]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6B338-1981-4126-8A4D-1FD91CFABC3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State Graph</a:t>
            </a:r>
            <a:endParaRPr lang="en-US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9C5740D-62C9-4996-833B-76702662C28D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495800" y="1981200"/>
            <a:ext cx="4235450" cy="3733800"/>
            <a:chOff x="548" y="288"/>
            <a:chExt cx="4588" cy="3552"/>
          </a:xfrm>
        </p:grpSpPr>
        <p:sp>
          <p:nvSpPr>
            <p:cNvPr id="20486" name="Oval 79"/>
            <p:cNvSpPr>
              <a:spLocks noChangeArrowheads="1"/>
            </p:cNvSpPr>
            <p:nvPr/>
          </p:nvSpPr>
          <p:spPr bwMode="auto">
            <a:xfrm>
              <a:off x="548" y="102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Oval 80"/>
            <p:cNvSpPr>
              <a:spLocks noChangeArrowheads="1"/>
            </p:cNvSpPr>
            <p:nvPr/>
          </p:nvSpPr>
          <p:spPr bwMode="auto">
            <a:xfrm>
              <a:off x="768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Oval 81"/>
            <p:cNvSpPr>
              <a:spLocks noChangeArrowheads="1"/>
            </p:cNvSpPr>
            <p:nvPr/>
          </p:nvSpPr>
          <p:spPr bwMode="auto">
            <a:xfrm>
              <a:off x="1104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Oval 82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Oval 83"/>
            <p:cNvSpPr>
              <a:spLocks noChangeArrowheads="1"/>
            </p:cNvSpPr>
            <p:nvPr/>
          </p:nvSpPr>
          <p:spPr bwMode="auto">
            <a:xfrm>
              <a:off x="4704" y="12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Oval 84"/>
            <p:cNvSpPr>
              <a:spLocks noChangeArrowheads="1"/>
            </p:cNvSpPr>
            <p:nvPr/>
          </p:nvSpPr>
          <p:spPr bwMode="auto">
            <a:xfrm>
              <a:off x="4800" y="8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Oval 85"/>
            <p:cNvSpPr>
              <a:spLocks noChangeArrowheads="1"/>
            </p:cNvSpPr>
            <p:nvPr/>
          </p:nvSpPr>
          <p:spPr bwMode="auto">
            <a:xfrm>
              <a:off x="4272" y="24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Oval 86"/>
            <p:cNvSpPr>
              <a:spLocks noChangeArrowheads="1"/>
            </p:cNvSpPr>
            <p:nvPr/>
          </p:nvSpPr>
          <p:spPr bwMode="auto">
            <a:xfrm>
              <a:off x="1536" y="25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87"/>
            <p:cNvSpPr>
              <a:spLocks noChangeArrowheads="1"/>
            </p:cNvSpPr>
            <p:nvPr/>
          </p:nvSpPr>
          <p:spPr bwMode="auto">
            <a:xfrm>
              <a:off x="2640" y="168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Oval 88"/>
            <p:cNvSpPr>
              <a:spLocks noChangeArrowheads="1"/>
            </p:cNvSpPr>
            <p:nvPr/>
          </p:nvSpPr>
          <p:spPr bwMode="auto">
            <a:xfrm>
              <a:off x="2016" y="29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Oval 89"/>
            <p:cNvSpPr>
              <a:spLocks noChangeArrowheads="1"/>
            </p:cNvSpPr>
            <p:nvPr/>
          </p:nvSpPr>
          <p:spPr bwMode="auto">
            <a:xfrm>
              <a:off x="2064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Oval 90"/>
            <p:cNvSpPr>
              <a:spLocks noChangeArrowheads="1"/>
            </p:cNvSpPr>
            <p:nvPr/>
          </p:nvSpPr>
          <p:spPr bwMode="auto">
            <a:xfrm>
              <a:off x="3552" y="29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Oval 91"/>
            <p:cNvSpPr>
              <a:spLocks noChangeArrowheads="1"/>
            </p:cNvSpPr>
            <p:nvPr/>
          </p:nvSpPr>
          <p:spPr bwMode="auto">
            <a:xfrm>
              <a:off x="115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Oval 92"/>
            <p:cNvSpPr>
              <a:spLocks noChangeArrowheads="1"/>
            </p:cNvSpPr>
            <p:nvPr/>
          </p:nvSpPr>
          <p:spPr bwMode="auto">
            <a:xfrm>
              <a:off x="2688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Oval 93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Oval 94"/>
            <p:cNvSpPr>
              <a:spLocks noChangeArrowheads="1"/>
            </p:cNvSpPr>
            <p:nvPr/>
          </p:nvSpPr>
          <p:spPr bwMode="auto">
            <a:xfrm>
              <a:off x="1200" y="21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95"/>
            <p:cNvSpPr>
              <a:spLocks noChangeArrowheads="1"/>
            </p:cNvSpPr>
            <p:nvPr/>
          </p:nvSpPr>
          <p:spPr bwMode="auto">
            <a:xfrm>
              <a:off x="2784" y="72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Oval 96"/>
            <p:cNvSpPr>
              <a:spLocks noChangeArrowheads="1"/>
            </p:cNvSpPr>
            <p:nvPr/>
          </p:nvSpPr>
          <p:spPr bwMode="auto">
            <a:xfrm>
              <a:off x="4992" y="168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Oval 97"/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98"/>
            <p:cNvSpPr>
              <a:spLocks noChangeArrowheads="1"/>
            </p:cNvSpPr>
            <p:nvPr/>
          </p:nvSpPr>
          <p:spPr bwMode="auto">
            <a:xfrm>
              <a:off x="3216" y="21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Oval 99"/>
            <p:cNvSpPr>
              <a:spLocks noChangeArrowheads="1"/>
            </p:cNvSpPr>
            <p:nvPr/>
          </p:nvSpPr>
          <p:spPr bwMode="auto">
            <a:xfrm>
              <a:off x="2928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Oval 100"/>
            <p:cNvSpPr>
              <a:spLocks noChangeArrowheads="1"/>
            </p:cNvSpPr>
            <p:nvPr/>
          </p:nvSpPr>
          <p:spPr bwMode="auto">
            <a:xfrm>
              <a:off x="1968" y="254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101"/>
            <p:cNvSpPr>
              <a:spLocks noChangeArrowheads="1"/>
            </p:cNvSpPr>
            <p:nvPr/>
          </p:nvSpPr>
          <p:spPr bwMode="auto">
            <a:xfrm>
              <a:off x="2736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102"/>
            <p:cNvSpPr>
              <a:spLocks noChangeArrowheads="1"/>
            </p:cNvSpPr>
            <p:nvPr/>
          </p:nvSpPr>
          <p:spPr bwMode="auto">
            <a:xfrm>
              <a:off x="2688" y="24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103"/>
            <p:cNvSpPr>
              <a:spLocks noChangeArrowheads="1"/>
            </p:cNvSpPr>
            <p:nvPr/>
          </p:nvSpPr>
          <p:spPr bwMode="auto">
            <a:xfrm>
              <a:off x="158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4"/>
            <p:cNvSpPr>
              <a:spLocks noChangeArrowheads="1"/>
            </p:cNvSpPr>
            <p:nvPr/>
          </p:nvSpPr>
          <p:spPr bwMode="auto">
            <a:xfrm>
              <a:off x="1728" y="91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05"/>
            <p:cNvSpPr>
              <a:spLocks noChangeArrowheads="1"/>
            </p:cNvSpPr>
            <p:nvPr/>
          </p:nvSpPr>
          <p:spPr bwMode="auto">
            <a:xfrm>
              <a:off x="2160" y="12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Oval 106"/>
            <p:cNvSpPr>
              <a:spLocks noChangeArrowheads="1"/>
            </p:cNvSpPr>
            <p:nvPr/>
          </p:nvSpPr>
          <p:spPr bwMode="auto">
            <a:xfrm>
              <a:off x="2352" y="8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Oval 107"/>
            <p:cNvSpPr>
              <a:spLocks noChangeArrowheads="1"/>
            </p:cNvSpPr>
            <p:nvPr/>
          </p:nvSpPr>
          <p:spPr bwMode="auto">
            <a:xfrm>
              <a:off x="4320" y="5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08"/>
            <p:cNvSpPr>
              <a:spLocks noChangeArrowheads="1"/>
            </p:cNvSpPr>
            <p:nvPr/>
          </p:nvSpPr>
          <p:spPr bwMode="auto">
            <a:xfrm>
              <a:off x="2352" y="28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Oval 109"/>
            <p:cNvSpPr>
              <a:spLocks noChangeArrowheads="1"/>
            </p:cNvSpPr>
            <p:nvPr/>
          </p:nvSpPr>
          <p:spPr bwMode="auto">
            <a:xfrm>
              <a:off x="1776" y="23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110"/>
            <p:cNvSpPr>
              <a:spLocks noChangeArrowheads="1"/>
            </p:cNvSpPr>
            <p:nvPr/>
          </p:nvSpPr>
          <p:spPr bwMode="auto">
            <a:xfrm>
              <a:off x="816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111"/>
            <p:cNvSpPr>
              <a:spLocks noChangeArrowheads="1"/>
            </p:cNvSpPr>
            <p:nvPr/>
          </p:nvSpPr>
          <p:spPr bwMode="auto">
            <a:xfrm>
              <a:off x="1440" y="345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Oval 112"/>
            <p:cNvSpPr>
              <a:spLocks noChangeArrowheads="1"/>
            </p:cNvSpPr>
            <p:nvPr/>
          </p:nvSpPr>
          <p:spPr bwMode="auto">
            <a:xfrm>
              <a:off x="3312" y="374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Oval 113"/>
            <p:cNvSpPr>
              <a:spLocks noChangeArrowheads="1"/>
            </p:cNvSpPr>
            <p:nvPr/>
          </p:nvSpPr>
          <p:spPr bwMode="auto">
            <a:xfrm>
              <a:off x="3120" y="33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Oval 114"/>
            <p:cNvSpPr>
              <a:spLocks noChangeArrowheads="1"/>
            </p:cNvSpPr>
            <p:nvPr/>
          </p:nvSpPr>
          <p:spPr bwMode="auto">
            <a:xfrm>
              <a:off x="4176" y="36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Oval 115"/>
            <p:cNvSpPr>
              <a:spLocks noChangeArrowheads="1"/>
            </p:cNvSpPr>
            <p:nvPr/>
          </p:nvSpPr>
          <p:spPr bwMode="auto">
            <a:xfrm>
              <a:off x="4704" y="312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Oval 116"/>
            <p:cNvSpPr>
              <a:spLocks noChangeArrowheads="1"/>
            </p:cNvSpPr>
            <p:nvPr/>
          </p:nvSpPr>
          <p:spPr bwMode="auto">
            <a:xfrm>
              <a:off x="4992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Oval 117"/>
            <p:cNvSpPr>
              <a:spLocks noChangeArrowheads="1"/>
            </p:cNvSpPr>
            <p:nvPr/>
          </p:nvSpPr>
          <p:spPr bwMode="auto">
            <a:xfrm>
              <a:off x="3984" y="6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Oval 118"/>
            <p:cNvSpPr>
              <a:spLocks noChangeArrowheads="1"/>
            </p:cNvSpPr>
            <p:nvPr/>
          </p:nvSpPr>
          <p:spPr bwMode="auto">
            <a:xfrm>
              <a:off x="3120" y="8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Oval 119"/>
            <p:cNvSpPr>
              <a:spLocks noChangeArrowheads="1"/>
            </p:cNvSpPr>
            <p:nvPr/>
          </p:nvSpPr>
          <p:spPr bwMode="auto">
            <a:xfrm>
              <a:off x="4608" y="23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Oval 120"/>
            <p:cNvSpPr>
              <a:spLocks noChangeArrowheads="1"/>
            </p:cNvSpPr>
            <p:nvPr/>
          </p:nvSpPr>
          <p:spPr bwMode="auto">
            <a:xfrm>
              <a:off x="3456" y="7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Oval 121"/>
            <p:cNvSpPr>
              <a:spLocks noChangeArrowheads="1"/>
            </p:cNvSpPr>
            <p:nvPr/>
          </p:nvSpPr>
          <p:spPr bwMode="auto">
            <a:xfrm>
              <a:off x="3696" y="110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Oval 122"/>
            <p:cNvSpPr>
              <a:spLocks noChangeArrowheads="1"/>
            </p:cNvSpPr>
            <p:nvPr/>
          </p:nvSpPr>
          <p:spPr bwMode="auto">
            <a:xfrm>
              <a:off x="3732" y="21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123"/>
            <p:cNvSpPr>
              <a:spLocks noChangeArrowheads="1"/>
            </p:cNvSpPr>
            <p:nvPr/>
          </p:nvSpPr>
          <p:spPr bwMode="auto">
            <a:xfrm>
              <a:off x="3312" y="148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124"/>
            <p:cNvSpPr>
              <a:spLocks noChangeArrowheads="1"/>
            </p:cNvSpPr>
            <p:nvPr/>
          </p:nvSpPr>
          <p:spPr bwMode="auto">
            <a:xfrm>
              <a:off x="3984" y="14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Oval 125"/>
            <p:cNvSpPr>
              <a:spLocks noChangeArrowheads="1"/>
            </p:cNvSpPr>
            <p:nvPr/>
          </p:nvSpPr>
          <p:spPr bwMode="auto">
            <a:xfrm>
              <a:off x="3600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Oval 126"/>
            <p:cNvSpPr>
              <a:spLocks noChangeArrowheads="1"/>
            </p:cNvSpPr>
            <p:nvPr/>
          </p:nvSpPr>
          <p:spPr bwMode="auto">
            <a:xfrm>
              <a:off x="4272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127"/>
            <p:cNvSpPr>
              <a:spLocks noChangeShapeType="1"/>
            </p:cNvSpPr>
            <p:nvPr/>
          </p:nvSpPr>
          <p:spPr bwMode="auto">
            <a:xfrm flipH="1" flipV="1">
              <a:off x="732" y="2780"/>
              <a:ext cx="112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5" name="Line 128"/>
            <p:cNvSpPr>
              <a:spLocks noChangeShapeType="1"/>
            </p:cNvSpPr>
            <p:nvPr/>
          </p:nvSpPr>
          <p:spPr bwMode="auto">
            <a:xfrm flipV="1">
              <a:off x="896" y="2860"/>
              <a:ext cx="55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6" name="Line 129"/>
            <p:cNvSpPr>
              <a:spLocks noChangeShapeType="1"/>
            </p:cNvSpPr>
            <p:nvPr/>
          </p:nvSpPr>
          <p:spPr bwMode="auto">
            <a:xfrm flipV="1">
              <a:off x="716" y="2156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7" name="Line 130"/>
            <p:cNvSpPr>
              <a:spLocks noChangeShapeType="1"/>
            </p:cNvSpPr>
            <p:nvPr/>
          </p:nvSpPr>
          <p:spPr bwMode="auto">
            <a:xfrm flipV="1">
              <a:off x="752" y="2248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8" name="Line 131"/>
            <p:cNvSpPr>
              <a:spLocks noChangeShapeType="1"/>
            </p:cNvSpPr>
            <p:nvPr/>
          </p:nvSpPr>
          <p:spPr bwMode="auto">
            <a:xfrm flipV="1">
              <a:off x="764" y="2372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9" name="Line 132"/>
            <p:cNvSpPr>
              <a:spLocks noChangeShapeType="1"/>
            </p:cNvSpPr>
            <p:nvPr/>
          </p:nvSpPr>
          <p:spPr bwMode="auto">
            <a:xfrm flipH="1">
              <a:off x="1612" y="2392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0" name="Line 133"/>
            <p:cNvSpPr>
              <a:spLocks noChangeShapeType="1"/>
            </p:cNvSpPr>
            <p:nvPr/>
          </p:nvSpPr>
          <p:spPr bwMode="auto">
            <a:xfrm>
              <a:off x="1856" y="2384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1" name="Line 134"/>
            <p:cNvSpPr>
              <a:spLocks noChangeShapeType="1"/>
            </p:cNvSpPr>
            <p:nvPr/>
          </p:nvSpPr>
          <p:spPr bwMode="auto">
            <a:xfrm>
              <a:off x="1484" y="28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2" name="Line 135"/>
            <p:cNvSpPr>
              <a:spLocks noChangeShapeType="1"/>
            </p:cNvSpPr>
            <p:nvPr/>
          </p:nvSpPr>
          <p:spPr bwMode="auto">
            <a:xfrm>
              <a:off x="1524" y="2856"/>
              <a:ext cx="5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3" name="Line 136"/>
            <p:cNvSpPr>
              <a:spLocks noChangeShapeType="1"/>
            </p:cNvSpPr>
            <p:nvPr/>
          </p:nvSpPr>
          <p:spPr bwMode="auto">
            <a:xfrm flipH="1" flipV="1">
              <a:off x="2072" y="3020"/>
              <a:ext cx="2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4" name="Line 137"/>
            <p:cNvSpPr>
              <a:spLocks noChangeShapeType="1"/>
            </p:cNvSpPr>
            <p:nvPr/>
          </p:nvSpPr>
          <p:spPr bwMode="auto">
            <a:xfrm flipH="1" flipV="1">
              <a:off x="2028" y="2640"/>
              <a:ext cx="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5" name="Line 138"/>
            <p:cNvSpPr>
              <a:spLocks noChangeShapeType="1"/>
            </p:cNvSpPr>
            <p:nvPr/>
          </p:nvSpPr>
          <p:spPr bwMode="auto">
            <a:xfrm flipV="1">
              <a:off x="2056" y="2460"/>
              <a:ext cx="63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6" name="Line 139"/>
            <p:cNvSpPr>
              <a:spLocks noChangeShapeType="1"/>
            </p:cNvSpPr>
            <p:nvPr/>
          </p:nvSpPr>
          <p:spPr bwMode="auto">
            <a:xfrm flipV="1">
              <a:off x="2024" y="1772"/>
              <a:ext cx="17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7" name="Line 140"/>
            <p:cNvSpPr>
              <a:spLocks noChangeShapeType="1"/>
            </p:cNvSpPr>
            <p:nvPr/>
          </p:nvSpPr>
          <p:spPr bwMode="auto">
            <a:xfrm flipV="1">
              <a:off x="2800" y="2916"/>
              <a:ext cx="148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8" name="Line 141"/>
            <p:cNvSpPr>
              <a:spLocks noChangeShapeType="1"/>
            </p:cNvSpPr>
            <p:nvPr/>
          </p:nvSpPr>
          <p:spPr bwMode="auto">
            <a:xfrm>
              <a:off x="2824" y="3328"/>
              <a:ext cx="292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9" name="Line 142"/>
            <p:cNvSpPr>
              <a:spLocks noChangeShapeType="1"/>
            </p:cNvSpPr>
            <p:nvPr/>
          </p:nvSpPr>
          <p:spPr bwMode="auto">
            <a:xfrm flipH="1" flipV="1">
              <a:off x="2688" y="1776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0" name="Line 143"/>
            <p:cNvSpPr>
              <a:spLocks noChangeShapeType="1"/>
            </p:cNvSpPr>
            <p:nvPr/>
          </p:nvSpPr>
          <p:spPr bwMode="auto">
            <a:xfrm flipV="1">
              <a:off x="2784" y="2232"/>
              <a:ext cx="44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1" name="Line 144"/>
            <p:cNvSpPr>
              <a:spLocks noChangeShapeType="1"/>
            </p:cNvSpPr>
            <p:nvPr/>
          </p:nvSpPr>
          <p:spPr bwMode="auto">
            <a:xfrm flipH="1" flipV="1">
              <a:off x="1204" y="1488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2" name="Line 145"/>
            <p:cNvSpPr>
              <a:spLocks noChangeShapeType="1"/>
            </p:cNvSpPr>
            <p:nvPr/>
          </p:nvSpPr>
          <p:spPr bwMode="auto">
            <a:xfrm flipH="1">
              <a:off x="1284" y="1816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3" name="Line 146"/>
            <p:cNvSpPr>
              <a:spLocks noChangeShapeType="1"/>
            </p:cNvSpPr>
            <p:nvPr/>
          </p:nvSpPr>
          <p:spPr bwMode="auto">
            <a:xfrm>
              <a:off x="1648" y="1820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4" name="Line 147"/>
            <p:cNvSpPr>
              <a:spLocks noChangeShapeType="1"/>
            </p:cNvSpPr>
            <p:nvPr/>
          </p:nvSpPr>
          <p:spPr bwMode="auto">
            <a:xfrm flipV="1">
              <a:off x="1676" y="1732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5" name="Line 148"/>
            <p:cNvSpPr>
              <a:spLocks noChangeShapeType="1"/>
            </p:cNvSpPr>
            <p:nvPr/>
          </p:nvSpPr>
          <p:spPr bwMode="auto">
            <a:xfrm flipV="1">
              <a:off x="3784" y="1012"/>
              <a:ext cx="49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6" name="Line 149"/>
            <p:cNvSpPr>
              <a:spLocks noChangeShapeType="1"/>
            </p:cNvSpPr>
            <p:nvPr/>
          </p:nvSpPr>
          <p:spPr bwMode="auto">
            <a:xfrm flipV="1">
              <a:off x="3760" y="712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7" name="Line 150"/>
            <p:cNvSpPr>
              <a:spLocks noChangeShapeType="1"/>
            </p:cNvSpPr>
            <p:nvPr/>
          </p:nvSpPr>
          <p:spPr bwMode="auto">
            <a:xfrm flipH="1">
              <a:off x="3552" y="676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8" name="Line 151"/>
            <p:cNvSpPr>
              <a:spLocks noChangeShapeType="1"/>
            </p:cNvSpPr>
            <p:nvPr/>
          </p:nvSpPr>
          <p:spPr bwMode="auto">
            <a:xfrm flipH="1" flipV="1">
              <a:off x="2440" y="352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9" name="Line 152"/>
            <p:cNvSpPr>
              <a:spLocks noChangeShapeType="1"/>
            </p:cNvSpPr>
            <p:nvPr/>
          </p:nvSpPr>
          <p:spPr bwMode="auto">
            <a:xfrm flipV="1">
              <a:off x="4076" y="636"/>
              <a:ext cx="24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0" name="Line 153"/>
            <p:cNvSpPr>
              <a:spLocks noChangeShapeType="1"/>
            </p:cNvSpPr>
            <p:nvPr/>
          </p:nvSpPr>
          <p:spPr bwMode="auto">
            <a:xfrm>
              <a:off x="4408" y="648"/>
              <a:ext cx="40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1" name="Line 154"/>
            <p:cNvSpPr>
              <a:spLocks noChangeShapeType="1"/>
            </p:cNvSpPr>
            <p:nvPr/>
          </p:nvSpPr>
          <p:spPr bwMode="auto">
            <a:xfrm flipV="1">
              <a:off x="2204" y="12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2" name="Line 155"/>
            <p:cNvSpPr>
              <a:spLocks noChangeShapeType="1"/>
            </p:cNvSpPr>
            <p:nvPr/>
          </p:nvSpPr>
          <p:spPr bwMode="auto">
            <a:xfrm>
              <a:off x="2256" y="1252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3" name="Line 156"/>
            <p:cNvSpPr>
              <a:spLocks noChangeShapeType="1"/>
            </p:cNvSpPr>
            <p:nvPr/>
          </p:nvSpPr>
          <p:spPr bwMode="auto">
            <a:xfrm flipV="1">
              <a:off x="2220" y="948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4" name="Line 157"/>
            <p:cNvSpPr>
              <a:spLocks noChangeShapeType="1"/>
            </p:cNvSpPr>
            <p:nvPr/>
          </p:nvSpPr>
          <p:spPr bwMode="auto">
            <a:xfrm flipV="1">
              <a:off x="2388" y="384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5" name="Line 158"/>
            <p:cNvSpPr>
              <a:spLocks noChangeShapeType="1"/>
            </p:cNvSpPr>
            <p:nvPr/>
          </p:nvSpPr>
          <p:spPr bwMode="auto">
            <a:xfrm>
              <a:off x="2424" y="376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6" name="Line 159"/>
            <p:cNvSpPr>
              <a:spLocks noChangeShapeType="1"/>
            </p:cNvSpPr>
            <p:nvPr/>
          </p:nvSpPr>
          <p:spPr bwMode="auto">
            <a:xfrm>
              <a:off x="2416" y="384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7" name="Line 160"/>
            <p:cNvSpPr>
              <a:spLocks noChangeShapeType="1"/>
            </p:cNvSpPr>
            <p:nvPr/>
          </p:nvSpPr>
          <p:spPr bwMode="auto">
            <a:xfrm flipV="1">
              <a:off x="2772" y="952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8" name="Line 161"/>
            <p:cNvSpPr>
              <a:spLocks noChangeShapeType="1"/>
            </p:cNvSpPr>
            <p:nvPr/>
          </p:nvSpPr>
          <p:spPr bwMode="auto">
            <a:xfrm flipH="1" flipV="1">
              <a:off x="2448" y="912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69" name="Line 162"/>
            <p:cNvSpPr>
              <a:spLocks noChangeShapeType="1"/>
            </p:cNvSpPr>
            <p:nvPr/>
          </p:nvSpPr>
          <p:spPr bwMode="auto">
            <a:xfrm>
              <a:off x="2876" y="784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0" name="Line 163"/>
            <p:cNvSpPr>
              <a:spLocks noChangeShapeType="1"/>
            </p:cNvSpPr>
            <p:nvPr/>
          </p:nvSpPr>
          <p:spPr bwMode="auto">
            <a:xfrm>
              <a:off x="2872" y="752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1" name="Line 164"/>
            <p:cNvSpPr>
              <a:spLocks noChangeShapeType="1"/>
            </p:cNvSpPr>
            <p:nvPr/>
          </p:nvSpPr>
          <p:spPr bwMode="auto">
            <a:xfrm flipV="1">
              <a:off x="3396" y="1184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2" name="Line 165"/>
            <p:cNvSpPr>
              <a:spLocks noChangeShapeType="1"/>
            </p:cNvSpPr>
            <p:nvPr/>
          </p:nvSpPr>
          <p:spPr bwMode="auto">
            <a:xfrm>
              <a:off x="4360" y="1036"/>
              <a:ext cx="348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3" name="Line 166"/>
            <p:cNvSpPr>
              <a:spLocks noChangeShapeType="1"/>
            </p:cNvSpPr>
            <p:nvPr/>
          </p:nvSpPr>
          <p:spPr bwMode="auto">
            <a:xfrm flipH="1">
              <a:off x="4312" y="664"/>
              <a:ext cx="6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4" name="Line 167"/>
            <p:cNvSpPr>
              <a:spLocks noChangeShapeType="1"/>
            </p:cNvSpPr>
            <p:nvPr/>
          </p:nvSpPr>
          <p:spPr bwMode="auto">
            <a:xfrm flipV="1">
              <a:off x="4060" y="1048"/>
              <a:ext cx="244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5" name="Line 168"/>
            <p:cNvSpPr>
              <a:spLocks noChangeShapeType="1"/>
            </p:cNvSpPr>
            <p:nvPr/>
          </p:nvSpPr>
          <p:spPr bwMode="auto">
            <a:xfrm flipH="1">
              <a:off x="2716" y="864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6" name="Line 169"/>
            <p:cNvSpPr>
              <a:spLocks noChangeShapeType="1"/>
            </p:cNvSpPr>
            <p:nvPr/>
          </p:nvSpPr>
          <p:spPr bwMode="auto">
            <a:xfrm flipH="1">
              <a:off x="3364" y="860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7" name="Line 170"/>
            <p:cNvSpPr>
              <a:spLocks noChangeShapeType="1"/>
            </p:cNvSpPr>
            <p:nvPr/>
          </p:nvSpPr>
          <p:spPr bwMode="auto">
            <a:xfrm flipH="1">
              <a:off x="3272" y="1584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8" name="Line 171"/>
            <p:cNvSpPr>
              <a:spLocks noChangeShapeType="1"/>
            </p:cNvSpPr>
            <p:nvPr/>
          </p:nvSpPr>
          <p:spPr bwMode="auto">
            <a:xfrm>
              <a:off x="3396" y="1568"/>
              <a:ext cx="36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9" name="Line 172"/>
            <p:cNvSpPr>
              <a:spLocks noChangeShapeType="1"/>
            </p:cNvSpPr>
            <p:nvPr/>
          </p:nvSpPr>
          <p:spPr bwMode="auto">
            <a:xfrm>
              <a:off x="3408" y="1536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0" name="Line 173"/>
            <p:cNvSpPr>
              <a:spLocks noChangeShapeType="1"/>
            </p:cNvSpPr>
            <p:nvPr/>
          </p:nvSpPr>
          <p:spPr bwMode="auto">
            <a:xfrm flipH="1" flipV="1">
              <a:off x="3672" y="1624"/>
              <a:ext cx="62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1" name="Line 174"/>
            <p:cNvSpPr>
              <a:spLocks noChangeShapeType="1"/>
            </p:cNvSpPr>
            <p:nvPr/>
          </p:nvSpPr>
          <p:spPr bwMode="auto">
            <a:xfrm flipH="1" flipV="1">
              <a:off x="4048" y="1532"/>
              <a:ext cx="2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2" name="Line 175"/>
            <p:cNvSpPr>
              <a:spLocks noChangeShapeType="1"/>
            </p:cNvSpPr>
            <p:nvPr/>
          </p:nvSpPr>
          <p:spPr bwMode="auto">
            <a:xfrm flipV="1">
              <a:off x="4356" y="236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3" name="Line 176"/>
            <p:cNvSpPr>
              <a:spLocks noChangeShapeType="1"/>
            </p:cNvSpPr>
            <p:nvPr/>
          </p:nvSpPr>
          <p:spPr bwMode="auto">
            <a:xfrm flipV="1">
              <a:off x="4656" y="1300"/>
              <a:ext cx="96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4" name="Line 177"/>
            <p:cNvSpPr>
              <a:spLocks noChangeShapeType="1"/>
            </p:cNvSpPr>
            <p:nvPr/>
          </p:nvSpPr>
          <p:spPr bwMode="auto">
            <a:xfrm flipV="1">
              <a:off x="4692" y="2140"/>
              <a:ext cx="30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5" name="Line 178"/>
            <p:cNvSpPr>
              <a:spLocks noChangeShapeType="1"/>
            </p:cNvSpPr>
            <p:nvPr/>
          </p:nvSpPr>
          <p:spPr bwMode="auto">
            <a:xfrm flipV="1">
              <a:off x="4680" y="1764"/>
              <a:ext cx="320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6" name="Line 179"/>
            <p:cNvSpPr>
              <a:spLocks noChangeShapeType="1"/>
            </p:cNvSpPr>
            <p:nvPr/>
          </p:nvSpPr>
          <p:spPr bwMode="auto">
            <a:xfrm flipH="1" flipV="1">
              <a:off x="4864" y="960"/>
              <a:ext cx="1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7" name="Line 180"/>
            <p:cNvSpPr>
              <a:spLocks noChangeShapeType="1"/>
            </p:cNvSpPr>
            <p:nvPr/>
          </p:nvSpPr>
          <p:spPr bwMode="auto">
            <a:xfrm flipH="1" flipV="1">
              <a:off x="4788" y="1288"/>
              <a:ext cx="208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8" name="Line 181"/>
            <p:cNvSpPr>
              <a:spLocks noChangeShapeType="1"/>
            </p:cNvSpPr>
            <p:nvPr/>
          </p:nvSpPr>
          <p:spPr bwMode="auto">
            <a:xfrm>
              <a:off x="3024" y="2888"/>
              <a:ext cx="528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9" name="Line 182"/>
            <p:cNvSpPr>
              <a:spLocks noChangeShapeType="1"/>
            </p:cNvSpPr>
            <p:nvPr/>
          </p:nvSpPr>
          <p:spPr bwMode="auto">
            <a:xfrm flipV="1">
              <a:off x="3212" y="3020"/>
              <a:ext cx="360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0" name="Line 183"/>
            <p:cNvSpPr>
              <a:spLocks noChangeShapeType="1"/>
            </p:cNvSpPr>
            <p:nvPr/>
          </p:nvSpPr>
          <p:spPr bwMode="auto">
            <a:xfrm>
              <a:off x="3620" y="3020"/>
              <a:ext cx="580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1" name="Line 184"/>
            <p:cNvSpPr>
              <a:spLocks noChangeShapeType="1"/>
            </p:cNvSpPr>
            <p:nvPr/>
          </p:nvSpPr>
          <p:spPr bwMode="auto">
            <a:xfrm>
              <a:off x="3648" y="2972"/>
              <a:ext cx="1056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2" name="Line 185"/>
            <p:cNvSpPr>
              <a:spLocks noChangeShapeType="1"/>
            </p:cNvSpPr>
            <p:nvPr/>
          </p:nvSpPr>
          <p:spPr bwMode="auto">
            <a:xfrm flipH="1" flipV="1">
              <a:off x="2808" y="3352"/>
              <a:ext cx="504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3" name="Line 186"/>
            <p:cNvSpPr>
              <a:spLocks noChangeShapeType="1"/>
            </p:cNvSpPr>
            <p:nvPr/>
          </p:nvSpPr>
          <p:spPr bwMode="auto">
            <a:xfrm flipV="1">
              <a:off x="3368" y="3020"/>
              <a:ext cx="22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4" name="Line 187"/>
            <p:cNvSpPr>
              <a:spLocks noChangeShapeType="1"/>
            </p:cNvSpPr>
            <p:nvPr/>
          </p:nvSpPr>
          <p:spPr bwMode="auto">
            <a:xfrm flipH="1">
              <a:off x="3408" y="3648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5" name="Line 188"/>
            <p:cNvSpPr>
              <a:spLocks noChangeShapeType="1"/>
            </p:cNvSpPr>
            <p:nvPr/>
          </p:nvSpPr>
          <p:spPr bwMode="auto">
            <a:xfrm flipV="1">
              <a:off x="4260" y="3196"/>
              <a:ext cx="4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6" name="Oval 189"/>
            <p:cNvSpPr>
              <a:spLocks noChangeArrowheads="1"/>
            </p:cNvSpPr>
            <p:nvPr/>
          </p:nvSpPr>
          <p:spPr bwMode="auto">
            <a:xfrm>
              <a:off x="4848" y="278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7" name="Oval 190"/>
            <p:cNvSpPr>
              <a:spLocks noChangeArrowheads="1"/>
            </p:cNvSpPr>
            <p:nvPr/>
          </p:nvSpPr>
          <p:spPr bwMode="auto">
            <a:xfrm>
              <a:off x="5040" y="360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8" name="Line 191"/>
            <p:cNvSpPr>
              <a:spLocks noChangeShapeType="1"/>
            </p:cNvSpPr>
            <p:nvPr/>
          </p:nvSpPr>
          <p:spPr bwMode="auto">
            <a:xfrm flipV="1">
              <a:off x="4772" y="2876"/>
              <a:ext cx="96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9" name="Line 192"/>
            <p:cNvSpPr>
              <a:spLocks noChangeShapeType="1"/>
            </p:cNvSpPr>
            <p:nvPr/>
          </p:nvSpPr>
          <p:spPr bwMode="auto">
            <a:xfrm>
              <a:off x="4784" y="3208"/>
              <a:ext cx="28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0" name="Line 193"/>
            <p:cNvSpPr>
              <a:spLocks noChangeShapeType="1"/>
            </p:cNvSpPr>
            <p:nvPr/>
          </p:nvSpPr>
          <p:spPr bwMode="auto">
            <a:xfrm>
              <a:off x="1148" y="768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1" name="Line 194"/>
            <p:cNvSpPr>
              <a:spLocks noChangeShapeType="1"/>
            </p:cNvSpPr>
            <p:nvPr/>
          </p:nvSpPr>
          <p:spPr bwMode="auto">
            <a:xfrm>
              <a:off x="628" y="1096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2" name="Line 195"/>
            <p:cNvSpPr>
              <a:spLocks noChangeShapeType="1"/>
            </p:cNvSpPr>
            <p:nvPr/>
          </p:nvSpPr>
          <p:spPr bwMode="auto">
            <a:xfrm flipH="1">
              <a:off x="1236" y="992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3" name="Line 196"/>
            <p:cNvSpPr>
              <a:spLocks noChangeShapeType="1"/>
            </p:cNvSpPr>
            <p:nvPr/>
          </p:nvSpPr>
          <p:spPr bwMode="auto">
            <a:xfrm flipH="1">
              <a:off x="1192" y="340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4" name="Line 197"/>
            <p:cNvSpPr>
              <a:spLocks noChangeShapeType="1"/>
            </p:cNvSpPr>
            <p:nvPr/>
          </p:nvSpPr>
          <p:spPr bwMode="auto">
            <a:xfrm flipH="1">
              <a:off x="628" y="744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5" name="Line 198"/>
            <p:cNvSpPr>
              <a:spLocks noChangeShapeType="1"/>
            </p:cNvSpPr>
            <p:nvPr/>
          </p:nvSpPr>
          <p:spPr bwMode="auto">
            <a:xfrm flipV="1">
              <a:off x="644" y="960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6" name="Line 199"/>
            <p:cNvSpPr>
              <a:spLocks noChangeShapeType="1"/>
            </p:cNvSpPr>
            <p:nvPr/>
          </p:nvSpPr>
          <p:spPr bwMode="auto">
            <a:xfrm>
              <a:off x="600" y="1112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7" name="Line 200"/>
            <p:cNvSpPr>
              <a:spLocks noChangeShapeType="1"/>
            </p:cNvSpPr>
            <p:nvPr/>
          </p:nvSpPr>
          <p:spPr bwMode="auto">
            <a:xfrm>
              <a:off x="1808" y="992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8" name="Line 201"/>
            <p:cNvSpPr>
              <a:spLocks noChangeShapeType="1"/>
            </p:cNvSpPr>
            <p:nvPr/>
          </p:nvSpPr>
          <p:spPr bwMode="auto">
            <a:xfrm>
              <a:off x="1244" y="1456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09" name="Line 202"/>
            <p:cNvSpPr>
              <a:spLocks noChangeShapeType="1"/>
            </p:cNvSpPr>
            <p:nvPr/>
          </p:nvSpPr>
          <p:spPr bwMode="auto">
            <a:xfrm flipV="1">
              <a:off x="2252" y="1720"/>
              <a:ext cx="38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0" name="Line 203"/>
            <p:cNvSpPr>
              <a:spLocks noChangeShapeType="1"/>
            </p:cNvSpPr>
            <p:nvPr/>
          </p:nvSpPr>
          <p:spPr bwMode="auto">
            <a:xfrm flipH="1">
              <a:off x="2048" y="1768"/>
              <a:ext cx="612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1" name="Line 204"/>
            <p:cNvSpPr>
              <a:spLocks noChangeShapeType="1"/>
            </p:cNvSpPr>
            <p:nvPr/>
          </p:nvSpPr>
          <p:spPr bwMode="auto">
            <a:xfrm flipH="1">
              <a:off x="860" y="1744"/>
              <a:ext cx="178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2" name="Line 205"/>
            <p:cNvSpPr>
              <a:spLocks noChangeShapeType="1"/>
            </p:cNvSpPr>
            <p:nvPr/>
          </p:nvSpPr>
          <p:spPr bwMode="auto">
            <a:xfrm>
              <a:off x="2764" y="1336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13" name="Line 206"/>
            <p:cNvSpPr>
              <a:spLocks noChangeShapeType="1"/>
            </p:cNvSpPr>
            <p:nvPr/>
          </p:nvSpPr>
          <p:spPr bwMode="auto">
            <a:xfrm>
              <a:off x="3304" y="2184"/>
              <a:ext cx="42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6991" name="Rectangle 207"/>
          <p:cNvSpPr>
            <a:spLocks noChangeArrowheads="1"/>
          </p:cNvSpPr>
          <p:nvPr/>
        </p:nvSpPr>
        <p:spPr bwMode="auto">
          <a:xfrm>
            <a:off x="174625" y="1600200"/>
            <a:ext cx="449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Each state is represented by a distinct node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An arc (or edge) connects a node s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to a node s’ if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s’ </a:t>
            </a:r>
            <a:r>
              <a:rPr lang="en-US" sz="2800" dirty="0">
                <a:latin typeface="+mj-lt"/>
                <a:sym typeface="Symbol" pitchFamily="18" charset="2"/>
              </a:rPr>
              <a:t></a:t>
            </a:r>
            <a:r>
              <a:rPr lang="en-US" sz="28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SUCC</a:t>
            </a:r>
            <a:r>
              <a:rPr lang="en-US" sz="2800" dirty="0">
                <a:latin typeface="+mj-lt"/>
              </a:rPr>
              <a:t>(s)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dirty="0">
                <a:latin typeface="+mj-lt"/>
              </a:rPr>
              <a:t>The state graph may contain more than one connected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Depth-Limited Search</a:t>
            </a: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Depth-first with </a:t>
            </a:r>
            <a:r>
              <a:rPr lang="en-US" dirty="0" smtClean="0">
                <a:solidFill>
                  <a:schemeClr val="accent3"/>
                </a:solidFill>
              </a:rPr>
              <a:t>depth cutoff k </a:t>
            </a:r>
            <a:r>
              <a:rPr lang="en-US" dirty="0" smtClean="0"/>
              <a:t>(depth at which nodes are not expanded)</a:t>
            </a:r>
          </a:p>
          <a:p>
            <a:endParaRPr lang="en-US" dirty="0" smtClean="0"/>
          </a:p>
          <a:p>
            <a:r>
              <a:rPr lang="en-US" dirty="0" smtClean="0"/>
              <a:t>Three possible outcomes:</a:t>
            </a:r>
          </a:p>
          <a:p>
            <a:pPr lvl="1"/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Failure (no solution)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Cutoff</a:t>
            </a:r>
            <a:r>
              <a:rPr lang="en-US" dirty="0" smtClean="0"/>
              <a:t> (no solution within cutoff)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17FEB-4F20-4550-9006-3311FAB10AD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Search</a:t>
            </a: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   Provides the best of both breadth-first and depth-first search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	Main idea: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2F44DF-A956-463A-86A0-D330B98C3E7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57200" y="373380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latin typeface="+mj-lt"/>
              </a:rPr>
              <a:t>	IDS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latin typeface="+mj-lt"/>
              </a:rPr>
              <a:t>	For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k</a:t>
            </a:r>
            <a:r>
              <a:rPr lang="en-US" sz="3200" dirty="0">
                <a:latin typeface="+mj-lt"/>
              </a:rPr>
              <a:t> = 0, 1, 2, … do: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latin typeface="+mj-lt"/>
              </a:rPr>
              <a:t>		Perform depth-first search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	depth cutoff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latin typeface="+mj-lt"/>
              </a:rPr>
              <a:t>		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(i.e., only generate nodes with depth </a:t>
            </a:r>
            <a:r>
              <a:rPr lang="en-US" sz="2800" dirty="0">
                <a:solidFill>
                  <a:schemeClr val="tx2"/>
                </a:solidFill>
                <a:latin typeface="+mj-lt"/>
                <a:sym typeface="Symbol" pitchFamily="18" charset="2"/>
              </a:rPr>
              <a:t> k)</a:t>
            </a:r>
            <a:endParaRPr lang="en-US" sz="2400" dirty="0">
              <a:solidFill>
                <a:schemeClr val="tx2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810000" y="2743200"/>
            <a:ext cx="37994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  <a:latin typeface="+mj-lt"/>
              </a:rPr>
              <a:t>Totally horrifying </a:t>
            </a:r>
            <a:r>
              <a:rPr lang="en-US" sz="3200" dirty="0" smtClean="0">
                <a:solidFill>
                  <a:srgbClr val="FF3300"/>
                </a:solidFill>
                <a:latin typeface="+mj-lt"/>
              </a:rPr>
              <a:t>!</a:t>
            </a:r>
            <a:endParaRPr lang="en-US" sz="3200" dirty="0">
              <a:solidFill>
                <a:srgbClr val="FF33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003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  <p:bldP spid="40038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</a:t>
            </a:r>
            <a:endParaRPr lang="en-US"/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3F0FD-7A7E-46D2-8A5B-9616A60AFDE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1924" name="Oval 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>
            <a:off x="77787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Oval 6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Oval 7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8"/>
          <p:cNvSpPr>
            <a:spLocks noChangeArrowheads="1"/>
          </p:cNvSpPr>
          <p:nvPr/>
        </p:nvSpPr>
        <p:spPr bwMode="auto">
          <a:xfrm>
            <a:off x="5645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Oval 9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Oval 1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2"/>
          <p:cNvSpPr>
            <a:spLocks noChangeShapeType="1"/>
          </p:cNvSpPr>
          <p:nvPr/>
        </p:nvSpPr>
        <p:spPr bwMode="auto">
          <a:xfrm flipH="1">
            <a:off x="2743200" y="2286000"/>
            <a:ext cx="19113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4" name="Line 13"/>
          <p:cNvSpPr>
            <a:spLocks noChangeShapeType="1"/>
          </p:cNvSpPr>
          <p:nvPr/>
        </p:nvSpPr>
        <p:spPr bwMode="auto">
          <a:xfrm>
            <a:off x="4846638" y="2311400"/>
            <a:ext cx="20113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5" name="Line 14"/>
          <p:cNvSpPr>
            <a:spLocks noChangeShapeType="1"/>
          </p:cNvSpPr>
          <p:nvPr/>
        </p:nvSpPr>
        <p:spPr bwMode="auto">
          <a:xfrm flipH="1">
            <a:off x="1881188" y="3240088"/>
            <a:ext cx="679450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6" name="Line 15"/>
          <p:cNvSpPr>
            <a:spLocks noChangeShapeType="1"/>
          </p:cNvSpPr>
          <p:nvPr/>
        </p:nvSpPr>
        <p:spPr bwMode="auto">
          <a:xfrm>
            <a:off x="2743200" y="3240088"/>
            <a:ext cx="7175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>
            <a:off x="7053263" y="3252788"/>
            <a:ext cx="771525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 flipH="1">
            <a:off x="6296025" y="3265488"/>
            <a:ext cx="639763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39" name="Line 18"/>
          <p:cNvSpPr>
            <a:spLocks noChangeShapeType="1"/>
          </p:cNvSpPr>
          <p:nvPr/>
        </p:nvSpPr>
        <p:spPr bwMode="auto">
          <a:xfrm flipH="1">
            <a:off x="1293813" y="4244975"/>
            <a:ext cx="442912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40" name="Line 19"/>
          <p:cNvSpPr>
            <a:spLocks noChangeShapeType="1"/>
          </p:cNvSpPr>
          <p:nvPr/>
        </p:nvSpPr>
        <p:spPr bwMode="auto">
          <a:xfrm>
            <a:off x="1841500" y="4259263"/>
            <a:ext cx="4445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41" name="Line 20"/>
          <p:cNvSpPr>
            <a:spLocks noChangeShapeType="1"/>
          </p:cNvSpPr>
          <p:nvPr/>
        </p:nvSpPr>
        <p:spPr bwMode="auto">
          <a:xfrm flipH="1">
            <a:off x="3030538" y="4259263"/>
            <a:ext cx="4572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42" name="Line 21"/>
          <p:cNvSpPr>
            <a:spLocks noChangeShapeType="1"/>
          </p:cNvSpPr>
          <p:nvPr/>
        </p:nvSpPr>
        <p:spPr bwMode="auto">
          <a:xfrm>
            <a:off x="3592513" y="4259263"/>
            <a:ext cx="50958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43" name="Oval 22"/>
          <p:cNvSpPr>
            <a:spLocks noChangeArrowheads="1"/>
          </p:cNvSpPr>
          <p:nvPr/>
        </p:nvSpPr>
        <p:spPr bwMode="auto">
          <a:xfrm>
            <a:off x="4654550" y="213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44" name="Group 23"/>
          <p:cNvGrpSpPr>
            <a:grpSpLocks/>
          </p:cNvGrpSpPr>
          <p:nvPr/>
        </p:nvGrpSpPr>
        <p:grpSpPr bwMode="auto">
          <a:xfrm>
            <a:off x="6559550" y="5181600"/>
            <a:ext cx="228600" cy="228600"/>
            <a:chOff x="4176" y="3552"/>
            <a:chExt cx="144" cy="144"/>
          </a:xfrm>
        </p:grpSpPr>
        <p:sp>
          <p:nvSpPr>
            <p:cNvPr id="81968" name="Oval 24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9" name="Oval 25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45" name="Oval 26"/>
          <p:cNvSpPr>
            <a:spLocks noChangeArrowheads="1"/>
          </p:cNvSpPr>
          <p:nvPr/>
        </p:nvSpPr>
        <p:spPr bwMode="auto">
          <a:xfrm>
            <a:off x="73977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Oval 27"/>
          <p:cNvSpPr>
            <a:spLocks noChangeArrowheads="1"/>
          </p:cNvSpPr>
          <p:nvPr/>
        </p:nvSpPr>
        <p:spPr bwMode="auto">
          <a:xfrm>
            <a:off x="8312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Line 28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48" name="Line 29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49" name="Line 30"/>
          <p:cNvSpPr>
            <a:spLocks noChangeShapeType="1"/>
          </p:cNvSpPr>
          <p:nvPr/>
        </p:nvSpPr>
        <p:spPr bwMode="auto">
          <a:xfrm flipH="1">
            <a:off x="7510463" y="4259263"/>
            <a:ext cx="327025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50" name="Line 31"/>
          <p:cNvSpPr>
            <a:spLocks noChangeShapeType="1"/>
          </p:cNvSpPr>
          <p:nvPr/>
        </p:nvSpPr>
        <p:spPr bwMode="auto">
          <a:xfrm>
            <a:off x="7981950" y="4244975"/>
            <a:ext cx="3905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51" name="Oval 32"/>
          <p:cNvSpPr>
            <a:spLocks noChangeArrowheads="1"/>
          </p:cNvSpPr>
          <p:nvPr/>
        </p:nvSpPr>
        <p:spPr bwMode="auto">
          <a:xfrm>
            <a:off x="686435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Oval 3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Line 34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54" name="Line 35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55" name="Oval 36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Oval 37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Oval 38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Oval 39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Oval 4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Oval 4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Oval 42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Oval 43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3" name="Oval 44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4" name="Oval 45"/>
          <p:cNvSpPr>
            <a:spLocks noChangeArrowheads="1"/>
          </p:cNvSpPr>
          <p:nvPr/>
        </p:nvSpPr>
        <p:spPr bwMode="auto">
          <a:xfrm>
            <a:off x="61023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5" name="Oval 46"/>
          <p:cNvSpPr>
            <a:spLocks noChangeArrowheads="1"/>
          </p:cNvSpPr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2479" name="Line 47"/>
          <p:cNvSpPr>
            <a:spLocks noChangeShapeType="1"/>
          </p:cNvSpPr>
          <p:nvPr/>
        </p:nvSpPr>
        <p:spPr bwMode="auto">
          <a:xfrm>
            <a:off x="1295400" y="2286000"/>
            <a:ext cx="7239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2480" name="Oval 48"/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79" grpId="0" animBg="1"/>
      <p:bldP spid="4024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</a:t>
            </a:r>
            <a:endParaRPr lang="en-US"/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7663C2-4BE7-4E1E-B594-393C666C271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2948" name="Oval 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77787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645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Oval 1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 flipH="1">
            <a:off x="2743200" y="2286000"/>
            <a:ext cx="19113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4846638" y="2311400"/>
            <a:ext cx="20113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 flipH="1">
            <a:off x="1881188" y="3240088"/>
            <a:ext cx="679450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2743200" y="3240088"/>
            <a:ext cx="7175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7053263" y="3252788"/>
            <a:ext cx="771525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H="1">
            <a:off x="6296025" y="3265488"/>
            <a:ext cx="639763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H="1">
            <a:off x="1293813" y="4244975"/>
            <a:ext cx="442912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>
            <a:off x="1841500" y="4259263"/>
            <a:ext cx="4445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5" name="Line 20"/>
          <p:cNvSpPr>
            <a:spLocks noChangeShapeType="1"/>
          </p:cNvSpPr>
          <p:nvPr/>
        </p:nvSpPr>
        <p:spPr bwMode="auto">
          <a:xfrm flipH="1">
            <a:off x="3030538" y="4259263"/>
            <a:ext cx="4572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6" name="Line 21"/>
          <p:cNvSpPr>
            <a:spLocks noChangeShapeType="1"/>
          </p:cNvSpPr>
          <p:nvPr/>
        </p:nvSpPr>
        <p:spPr bwMode="auto">
          <a:xfrm>
            <a:off x="3592513" y="4259263"/>
            <a:ext cx="50958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67" name="Oval 22"/>
          <p:cNvSpPr>
            <a:spLocks noChangeArrowheads="1"/>
          </p:cNvSpPr>
          <p:nvPr/>
        </p:nvSpPr>
        <p:spPr bwMode="auto">
          <a:xfrm>
            <a:off x="4654550" y="213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968" name="Group 23"/>
          <p:cNvGrpSpPr>
            <a:grpSpLocks/>
          </p:cNvGrpSpPr>
          <p:nvPr/>
        </p:nvGrpSpPr>
        <p:grpSpPr bwMode="auto">
          <a:xfrm>
            <a:off x="6559550" y="5181600"/>
            <a:ext cx="228600" cy="228600"/>
            <a:chOff x="4176" y="3552"/>
            <a:chExt cx="144" cy="144"/>
          </a:xfrm>
        </p:grpSpPr>
        <p:sp>
          <p:nvSpPr>
            <p:cNvPr id="82995" name="Oval 24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6" name="Oval 25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69" name="Oval 26"/>
          <p:cNvSpPr>
            <a:spLocks noChangeArrowheads="1"/>
          </p:cNvSpPr>
          <p:nvPr/>
        </p:nvSpPr>
        <p:spPr bwMode="auto">
          <a:xfrm>
            <a:off x="73977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0" name="Oval 27"/>
          <p:cNvSpPr>
            <a:spLocks noChangeArrowheads="1"/>
          </p:cNvSpPr>
          <p:nvPr/>
        </p:nvSpPr>
        <p:spPr bwMode="auto">
          <a:xfrm>
            <a:off x="8312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1" name="Line 28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72" name="Line 29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73" name="Line 30"/>
          <p:cNvSpPr>
            <a:spLocks noChangeShapeType="1"/>
          </p:cNvSpPr>
          <p:nvPr/>
        </p:nvSpPr>
        <p:spPr bwMode="auto">
          <a:xfrm flipH="1">
            <a:off x="7510463" y="4259263"/>
            <a:ext cx="327025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74" name="Line 31"/>
          <p:cNvSpPr>
            <a:spLocks noChangeShapeType="1"/>
          </p:cNvSpPr>
          <p:nvPr/>
        </p:nvSpPr>
        <p:spPr bwMode="auto">
          <a:xfrm>
            <a:off x="7981950" y="4244975"/>
            <a:ext cx="3905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75" name="Oval 32"/>
          <p:cNvSpPr>
            <a:spLocks noChangeArrowheads="1"/>
          </p:cNvSpPr>
          <p:nvPr/>
        </p:nvSpPr>
        <p:spPr bwMode="auto">
          <a:xfrm>
            <a:off x="686435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6" name="Oval 3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7" name="Line 34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78" name="Line 35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79" name="Oval 36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0" name="Oval 37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1" name="Oval 38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2" name="Oval 39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3" name="Oval 4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4" name="Oval 4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5" name="Oval 42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6" name="Oval 43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7" name="Oval 44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8" name="Oval 45"/>
          <p:cNvSpPr>
            <a:spLocks noChangeArrowheads="1"/>
          </p:cNvSpPr>
          <p:nvPr/>
        </p:nvSpPr>
        <p:spPr bwMode="auto">
          <a:xfrm>
            <a:off x="61023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89" name="Oval 46"/>
          <p:cNvSpPr>
            <a:spLocks noChangeArrowheads="1"/>
          </p:cNvSpPr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90" name="Line 47"/>
          <p:cNvSpPr>
            <a:spLocks noChangeShapeType="1"/>
          </p:cNvSpPr>
          <p:nvPr/>
        </p:nvSpPr>
        <p:spPr bwMode="auto">
          <a:xfrm>
            <a:off x="1295400" y="3200400"/>
            <a:ext cx="7239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4528" name="Oval 48"/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4529" name="Oval 49"/>
          <p:cNvSpPr>
            <a:spLocks noChangeArrowheads="1"/>
          </p:cNvSpPr>
          <p:nvPr/>
        </p:nvSpPr>
        <p:spPr bwMode="auto">
          <a:xfrm>
            <a:off x="2514600" y="30480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4530" name="Oval 50"/>
          <p:cNvSpPr>
            <a:spLocks noChangeArrowheads="1"/>
          </p:cNvSpPr>
          <p:nvPr/>
        </p:nvSpPr>
        <p:spPr bwMode="auto">
          <a:xfrm>
            <a:off x="6858000" y="30480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4531" name="Oval 51"/>
          <p:cNvSpPr>
            <a:spLocks noChangeArrowheads="1"/>
          </p:cNvSpPr>
          <p:nvPr/>
        </p:nvSpPr>
        <p:spPr bwMode="auto">
          <a:xfrm>
            <a:off x="251460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28" grpId="0" animBg="1"/>
      <p:bldP spid="404529" grpId="0" animBg="1"/>
      <p:bldP spid="404530" grpId="0" animBg="1"/>
      <p:bldP spid="4045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</a:t>
            </a:r>
            <a:endParaRPr lang="en-US"/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3C011-33A0-4857-AE62-7B453B167B0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3972" name="Oval 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Oval 4"/>
          <p:cNvSpPr>
            <a:spLocks noChangeArrowheads="1"/>
          </p:cNvSpPr>
          <p:nvPr/>
        </p:nvSpPr>
        <p:spPr bwMode="auto">
          <a:xfrm>
            <a:off x="77787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Oval 5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Oval 6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Oval 7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Oval 8"/>
          <p:cNvSpPr>
            <a:spLocks noChangeArrowheads="1"/>
          </p:cNvSpPr>
          <p:nvPr/>
        </p:nvSpPr>
        <p:spPr bwMode="auto">
          <a:xfrm>
            <a:off x="5645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Oval 9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Oval 1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Oval 1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2"/>
          <p:cNvSpPr>
            <a:spLocks noChangeShapeType="1"/>
          </p:cNvSpPr>
          <p:nvPr/>
        </p:nvSpPr>
        <p:spPr bwMode="auto">
          <a:xfrm flipH="1">
            <a:off x="2743200" y="2286000"/>
            <a:ext cx="19113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2" name="Line 13"/>
          <p:cNvSpPr>
            <a:spLocks noChangeShapeType="1"/>
          </p:cNvSpPr>
          <p:nvPr/>
        </p:nvSpPr>
        <p:spPr bwMode="auto">
          <a:xfrm>
            <a:off x="4846638" y="2311400"/>
            <a:ext cx="20113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3" name="Line 14"/>
          <p:cNvSpPr>
            <a:spLocks noChangeShapeType="1"/>
          </p:cNvSpPr>
          <p:nvPr/>
        </p:nvSpPr>
        <p:spPr bwMode="auto">
          <a:xfrm flipH="1">
            <a:off x="1881188" y="3240088"/>
            <a:ext cx="679450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>
            <a:off x="2743200" y="3240088"/>
            <a:ext cx="7175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7053263" y="3252788"/>
            <a:ext cx="771525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6" name="Line 17"/>
          <p:cNvSpPr>
            <a:spLocks noChangeShapeType="1"/>
          </p:cNvSpPr>
          <p:nvPr/>
        </p:nvSpPr>
        <p:spPr bwMode="auto">
          <a:xfrm flipH="1">
            <a:off x="6296025" y="3265488"/>
            <a:ext cx="639763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7" name="Line 18"/>
          <p:cNvSpPr>
            <a:spLocks noChangeShapeType="1"/>
          </p:cNvSpPr>
          <p:nvPr/>
        </p:nvSpPr>
        <p:spPr bwMode="auto">
          <a:xfrm flipH="1">
            <a:off x="1293813" y="4244975"/>
            <a:ext cx="442912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8" name="Line 19"/>
          <p:cNvSpPr>
            <a:spLocks noChangeShapeType="1"/>
          </p:cNvSpPr>
          <p:nvPr/>
        </p:nvSpPr>
        <p:spPr bwMode="auto">
          <a:xfrm>
            <a:off x="1841500" y="4259263"/>
            <a:ext cx="4445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9" name="Line 20"/>
          <p:cNvSpPr>
            <a:spLocks noChangeShapeType="1"/>
          </p:cNvSpPr>
          <p:nvPr/>
        </p:nvSpPr>
        <p:spPr bwMode="auto">
          <a:xfrm flipH="1">
            <a:off x="3030538" y="4259263"/>
            <a:ext cx="4572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90" name="Line 21"/>
          <p:cNvSpPr>
            <a:spLocks noChangeShapeType="1"/>
          </p:cNvSpPr>
          <p:nvPr/>
        </p:nvSpPr>
        <p:spPr bwMode="auto">
          <a:xfrm>
            <a:off x="3592513" y="4259263"/>
            <a:ext cx="50958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91" name="Oval 22"/>
          <p:cNvSpPr>
            <a:spLocks noChangeArrowheads="1"/>
          </p:cNvSpPr>
          <p:nvPr/>
        </p:nvSpPr>
        <p:spPr bwMode="auto">
          <a:xfrm>
            <a:off x="4654550" y="213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92" name="Group 23"/>
          <p:cNvGrpSpPr>
            <a:grpSpLocks/>
          </p:cNvGrpSpPr>
          <p:nvPr/>
        </p:nvGrpSpPr>
        <p:grpSpPr bwMode="auto">
          <a:xfrm>
            <a:off x="6559550" y="5181600"/>
            <a:ext cx="228600" cy="228600"/>
            <a:chOff x="4176" y="3552"/>
            <a:chExt cx="144" cy="144"/>
          </a:xfrm>
        </p:grpSpPr>
        <p:sp>
          <p:nvSpPr>
            <p:cNvPr id="84024" name="Oval 24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5" name="Oval 25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93" name="Oval 26"/>
          <p:cNvSpPr>
            <a:spLocks noChangeArrowheads="1"/>
          </p:cNvSpPr>
          <p:nvPr/>
        </p:nvSpPr>
        <p:spPr bwMode="auto">
          <a:xfrm>
            <a:off x="73977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Oval 27"/>
          <p:cNvSpPr>
            <a:spLocks noChangeArrowheads="1"/>
          </p:cNvSpPr>
          <p:nvPr/>
        </p:nvSpPr>
        <p:spPr bwMode="auto">
          <a:xfrm>
            <a:off x="8312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28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96" name="Line 29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97" name="Line 30"/>
          <p:cNvSpPr>
            <a:spLocks noChangeShapeType="1"/>
          </p:cNvSpPr>
          <p:nvPr/>
        </p:nvSpPr>
        <p:spPr bwMode="auto">
          <a:xfrm flipH="1">
            <a:off x="7510463" y="4259263"/>
            <a:ext cx="327025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98" name="Line 31"/>
          <p:cNvSpPr>
            <a:spLocks noChangeShapeType="1"/>
          </p:cNvSpPr>
          <p:nvPr/>
        </p:nvSpPr>
        <p:spPr bwMode="auto">
          <a:xfrm>
            <a:off x="7981950" y="4244975"/>
            <a:ext cx="3905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99" name="Oval 32"/>
          <p:cNvSpPr>
            <a:spLocks noChangeArrowheads="1"/>
          </p:cNvSpPr>
          <p:nvPr/>
        </p:nvSpPr>
        <p:spPr bwMode="auto">
          <a:xfrm>
            <a:off x="686435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Oval 3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Line 34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4002" name="Line 35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4003" name="Oval 36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Oval 37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5" name="Oval 38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6" name="Oval 39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7" name="Oval 4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8" name="Oval 4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9" name="Oval 42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Oval 43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Oval 44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Oval 45"/>
          <p:cNvSpPr>
            <a:spLocks noChangeArrowheads="1"/>
          </p:cNvSpPr>
          <p:nvPr/>
        </p:nvSpPr>
        <p:spPr bwMode="auto">
          <a:xfrm>
            <a:off x="61023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13" name="Oval 46"/>
          <p:cNvSpPr>
            <a:spLocks noChangeArrowheads="1"/>
          </p:cNvSpPr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14" name="Line 47"/>
          <p:cNvSpPr>
            <a:spLocks noChangeShapeType="1"/>
          </p:cNvSpPr>
          <p:nvPr/>
        </p:nvSpPr>
        <p:spPr bwMode="auto">
          <a:xfrm>
            <a:off x="1219200" y="4191000"/>
            <a:ext cx="7239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6576" name="Oval 48"/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Oval 49"/>
          <p:cNvSpPr>
            <a:spLocks noChangeArrowheads="1"/>
          </p:cNvSpPr>
          <p:nvPr/>
        </p:nvSpPr>
        <p:spPr bwMode="auto">
          <a:xfrm>
            <a:off x="2514600" y="30480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Oval 50"/>
          <p:cNvSpPr>
            <a:spLocks noChangeArrowheads="1"/>
          </p:cNvSpPr>
          <p:nvPr/>
        </p:nvSpPr>
        <p:spPr bwMode="auto">
          <a:xfrm>
            <a:off x="1676400" y="4038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Oval 51"/>
          <p:cNvSpPr>
            <a:spLocks noChangeArrowheads="1"/>
          </p:cNvSpPr>
          <p:nvPr/>
        </p:nvSpPr>
        <p:spPr bwMode="auto">
          <a:xfrm>
            <a:off x="167640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Oval 52"/>
          <p:cNvSpPr>
            <a:spLocks noChangeArrowheads="1"/>
          </p:cNvSpPr>
          <p:nvPr/>
        </p:nvSpPr>
        <p:spPr bwMode="auto">
          <a:xfrm>
            <a:off x="3429000" y="4038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Oval 53"/>
          <p:cNvSpPr>
            <a:spLocks noChangeArrowheads="1"/>
          </p:cNvSpPr>
          <p:nvPr/>
        </p:nvSpPr>
        <p:spPr bwMode="auto">
          <a:xfrm>
            <a:off x="251460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Oval 54"/>
          <p:cNvSpPr>
            <a:spLocks noChangeArrowheads="1"/>
          </p:cNvSpPr>
          <p:nvPr/>
        </p:nvSpPr>
        <p:spPr bwMode="auto">
          <a:xfrm>
            <a:off x="342900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Oval 55"/>
          <p:cNvSpPr>
            <a:spLocks noChangeArrowheads="1"/>
          </p:cNvSpPr>
          <p:nvPr/>
        </p:nvSpPr>
        <p:spPr bwMode="auto">
          <a:xfrm>
            <a:off x="6858000" y="30480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Oval 56"/>
          <p:cNvSpPr>
            <a:spLocks noChangeArrowheads="1"/>
          </p:cNvSpPr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76" grpId="0" animBg="1"/>
      <p:bldP spid="406577" grpId="0" animBg="1"/>
      <p:bldP spid="406578" grpId="0" animBg="1"/>
      <p:bldP spid="406579" grpId="0" animBg="1"/>
      <p:bldP spid="406580" grpId="0" animBg="1"/>
      <p:bldP spid="406581" grpId="0" animBg="1"/>
      <p:bldP spid="406582" grpId="0" animBg="1"/>
      <p:bldP spid="406583" grpId="0" animBg="1"/>
      <p:bldP spid="4065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Iterative deepening search is: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Complete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Optimal</a:t>
            </a:r>
            <a:r>
              <a:rPr lang="en-US" dirty="0" smtClean="0"/>
              <a:t> if step cost =1</a:t>
            </a:r>
          </a:p>
          <a:p>
            <a:r>
              <a:rPr lang="en-US" dirty="0" smtClean="0"/>
              <a:t>Time complexity is:</a:t>
            </a:r>
            <a:br>
              <a:rPr lang="en-US" dirty="0" smtClean="0"/>
            </a:br>
            <a:r>
              <a:rPr lang="en-US" dirty="0" smtClean="0"/>
              <a:t> (d+1)(1) + db + (d-1)b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/>
              <a:t> + … + (1) </a:t>
            </a:r>
            <a:r>
              <a:rPr lang="en-US" dirty="0" err="1" smtClean="0"/>
              <a:t>b</a:t>
            </a:r>
            <a:r>
              <a:rPr lang="en-US" baseline="30000" dirty="0" err="1" smtClean="0">
                <a:sym typeface="Wingdings" pitchFamily="2" charset="2"/>
              </a:rPr>
              <a:t>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= O(</a:t>
            </a:r>
            <a:r>
              <a:rPr lang="en-US" dirty="0" err="1" smtClean="0"/>
              <a:t>b</a:t>
            </a:r>
            <a:r>
              <a:rPr lang="en-US" baseline="30000" dirty="0" err="1" smtClean="0">
                <a:sym typeface="Wingdings" pitchFamily="2" charset="2"/>
              </a:rPr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 is: O(</a:t>
            </a:r>
            <a:r>
              <a:rPr lang="en-US" dirty="0" err="1" smtClean="0"/>
              <a:t>bd</a:t>
            </a:r>
            <a:r>
              <a:rPr lang="en-US" dirty="0" smtClean="0"/>
              <a:t>) or O(d)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BCB4B-7E17-4AED-BCFF-2E2905751B3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</a:rPr>
              <a:t>db + (d-1)b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2</a:t>
            </a:r>
            <a:r>
              <a:rPr lang="en-US" dirty="0" smtClean="0">
                <a:latin typeface="+mj-lt"/>
              </a:rPr>
              <a:t> + … + (1) </a:t>
            </a:r>
            <a:r>
              <a:rPr lang="en-US" dirty="0" err="1" smtClean="0">
                <a:latin typeface="+mj-lt"/>
              </a:rPr>
              <a:t>b</a:t>
            </a:r>
            <a:r>
              <a:rPr lang="en-US" baseline="30000" dirty="0" err="1" smtClean="0">
                <a:latin typeface="+mj-lt"/>
                <a:cs typeface="Times New Roman" pitchFamily="18" charset="0"/>
                <a:sym typeface="Wingdings" pitchFamily="2" charset="2"/>
              </a:rPr>
              <a:t>d</a:t>
            </a:r>
            <a:endParaRPr lang="en-US" baseline="30000" dirty="0" smtClean="0">
              <a:latin typeface="+mj-lt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	</a:t>
            </a:r>
            <a:r>
              <a:rPr lang="en-US" dirty="0" smtClean="0">
                <a:latin typeface="+mj-lt"/>
              </a:rPr>
              <a:t>=</a:t>
            </a:r>
            <a:r>
              <a:rPr lang="en-US" dirty="0" smtClean="0">
                <a:latin typeface="+mj-lt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  <a:sym typeface="Wingdings" pitchFamily="2" charset="2"/>
              </a:rPr>
              <a:t>b</a:t>
            </a:r>
            <a:r>
              <a:rPr lang="en-US" baseline="30000" dirty="0" err="1" smtClean="0">
                <a:latin typeface="+mj-lt"/>
                <a:cs typeface="Times New Roman" pitchFamily="18" charset="0"/>
                <a:sym typeface="Wingdings" pitchFamily="2" charset="2"/>
              </a:rPr>
              <a:t>d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+mj-lt"/>
              </a:rPr>
              <a:t>+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+mj-lt"/>
              </a:rPr>
              <a:t>2b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d-1 </a:t>
            </a:r>
            <a:r>
              <a:rPr lang="en-US" dirty="0" smtClean="0">
                <a:latin typeface="+mj-lt"/>
              </a:rPr>
              <a:t>+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+mj-lt"/>
              </a:rPr>
              <a:t>3b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d-2 </a:t>
            </a:r>
            <a:r>
              <a:rPr lang="en-US" dirty="0" smtClean="0">
                <a:latin typeface="+mj-lt"/>
              </a:rPr>
              <a:t>+… +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+mj-lt"/>
              </a:rPr>
              <a:t>db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= (1 + 2b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-1</a:t>
            </a:r>
            <a:r>
              <a:rPr lang="en-US" dirty="0" smtClean="0">
                <a:latin typeface="+mj-lt"/>
              </a:rPr>
              <a:t> + 3b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-2</a:t>
            </a:r>
            <a:r>
              <a:rPr lang="en-US" dirty="0" smtClean="0">
                <a:latin typeface="+mj-lt"/>
              </a:rPr>
              <a:t> + … + db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-d</a:t>
            </a:r>
            <a:r>
              <a:rPr lang="en-US" dirty="0" smtClean="0">
                <a:latin typeface="+mj-lt"/>
              </a:rPr>
              <a:t>)</a:t>
            </a:r>
            <a:r>
              <a:rPr lang="en-US" dirty="0" smtClean="0">
                <a:latin typeface="+mj-lt"/>
                <a:cs typeface="Times New Roman" pitchFamily="18" charset="0"/>
                <a:sym typeface="Symbol" pitchFamily="18" charset="2"/>
              </a:rPr>
              <a:t></a:t>
            </a:r>
            <a:r>
              <a:rPr lang="en-US" dirty="0" err="1" smtClean="0">
                <a:latin typeface="+mj-lt"/>
              </a:rPr>
              <a:t>b</a:t>
            </a:r>
            <a:r>
              <a:rPr lang="en-US" baseline="30000" dirty="0" err="1" smtClean="0">
                <a:latin typeface="+mj-lt"/>
                <a:cs typeface="Times New Roman" pitchFamily="18" charset="0"/>
                <a:sym typeface="Wingdings" pitchFamily="2" charset="2"/>
              </a:rPr>
              <a:t>d</a:t>
            </a: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smtClean="0">
                <a:latin typeface="+mj-lt"/>
                <a:sym typeface="Symbol" pitchFamily="18" charset="2"/>
              </a:rPr>
              <a:t> </a:t>
            </a:r>
            <a:r>
              <a:rPr lang="en-US" sz="3200" dirty="0" smtClean="0">
                <a:latin typeface="+mj-lt"/>
              </a:rPr>
              <a:t>(</a:t>
            </a:r>
            <a:r>
              <a:rPr lang="en-US" sz="3600" dirty="0" smtClean="0">
                <a:latin typeface="Symbol" pitchFamily="18" charset="2"/>
              </a:rPr>
              <a:t>S</a:t>
            </a:r>
            <a:r>
              <a:rPr lang="en-US" sz="4000" baseline="-25000" dirty="0" smtClean="0">
                <a:latin typeface="+mj-lt"/>
              </a:rPr>
              <a:t>i=1,…,</a:t>
            </a:r>
            <a:r>
              <a:rPr lang="en-US" sz="4000" baseline="-25000" dirty="0" smtClean="0">
                <a:latin typeface="+mj-lt"/>
                <a:sym typeface="Symbol" pitchFamily="18" charset="2"/>
              </a:rPr>
              <a:t></a:t>
            </a:r>
            <a:r>
              <a:rPr lang="en-US" sz="4000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ib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(1-i)</a:t>
            </a:r>
            <a:r>
              <a:rPr lang="en-US" sz="3200" dirty="0" smtClean="0">
                <a:latin typeface="+mj-lt"/>
              </a:rPr>
              <a:t>)</a:t>
            </a:r>
            <a:r>
              <a:rPr lang="en-US" dirty="0" smtClean="0">
                <a:latin typeface="+mj-lt"/>
                <a:cs typeface="Times New Roman" pitchFamily="18" charset="0"/>
                <a:sym typeface="Symbol" pitchFamily="18" charset="2"/>
              </a:rPr>
              <a:t></a:t>
            </a:r>
            <a:r>
              <a:rPr lang="en-US" dirty="0" err="1" smtClean="0">
                <a:latin typeface="+mj-lt"/>
              </a:rPr>
              <a:t>b</a:t>
            </a:r>
            <a:r>
              <a:rPr lang="en-US" baseline="30000" dirty="0" err="1" smtClean="0">
                <a:latin typeface="+mj-lt"/>
                <a:cs typeface="Times New Roman" pitchFamily="18" charset="0"/>
                <a:sym typeface="Wingdings" pitchFamily="2" charset="2"/>
              </a:rPr>
              <a:t>d</a:t>
            </a:r>
            <a:r>
              <a:rPr lang="en-US" dirty="0" smtClean="0">
                <a:latin typeface="+mj-lt"/>
              </a:rPr>
              <a:t>  =  </a:t>
            </a:r>
            <a:r>
              <a:rPr lang="en-US" dirty="0" err="1" smtClean="0">
                <a:latin typeface="+mj-lt"/>
              </a:rPr>
              <a:t>b</a:t>
            </a:r>
            <a:r>
              <a:rPr lang="en-US" baseline="30000" dirty="0" err="1" smtClean="0">
                <a:latin typeface="+mj-lt"/>
                <a:cs typeface="Times New Roman" pitchFamily="18" charset="0"/>
                <a:sym typeface="Wingdings" pitchFamily="2" charset="2"/>
              </a:rPr>
              <a:t>d</a:t>
            </a:r>
            <a:r>
              <a:rPr lang="en-US" baseline="30000" dirty="0" smtClean="0">
                <a:latin typeface="+mj-lt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+mj-lt"/>
              </a:rPr>
              <a:t>(b/(b-1))</a:t>
            </a:r>
            <a:r>
              <a:rPr lang="en-US" baseline="30000" dirty="0" smtClean="0">
                <a:latin typeface="+mj-lt"/>
              </a:rPr>
              <a:t>2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sym typeface="Symbol" pitchFamily="18" charset="2"/>
            </a:endParaRP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935C30-388E-4032-97E6-F583F577D9A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05" name="Rectangle 3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Number of Generated Nodes (Breadth-First &amp; Iterative Deepening)</a:t>
            </a:r>
            <a:endParaRPr 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 = 5 and b = 2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0762AC-CD5D-4152-9C47-6A8BD8B3F5E9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412675" name="Group 3"/>
          <p:cNvGraphicFramePr>
            <a:graphicFrameLocks noGrp="1"/>
          </p:cNvGraphicFramePr>
          <p:nvPr/>
        </p:nvGraphicFramePr>
        <p:xfrm>
          <a:off x="914400" y="2286000"/>
          <a:ext cx="4267200" cy="414528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6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5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4 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3 =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16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2 =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32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 1 =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74" name="Text Box 32"/>
          <p:cNvSpPr txBox="1">
            <a:spLocks noChangeArrowheads="1"/>
          </p:cNvSpPr>
          <p:nvPr/>
        </p:nvSpPr>
        <p:spPr bwMode="auto">
          <a:xfrm>
            <a:off x="5410200" y="5956300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120/63 ~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Number of Generated Nodes (Breadth-First &amp; Iterative Deepening)</a:t>
            </a: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 = 5 and b = 10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0D3EF0-5DCE-4921-89EE-087D093D4898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414724" name="Group 4"/>
          <p:cNvGraphicFramePr>
            <a:graphicFrameLocks noGrp="1"/>
          </p:cNvGraphicFramePr>
          <p:nvPr/>
        </p:nvGraphicFramePr>
        <p:xfrm>
          <a:off x="914400" y="2286000"/>
          <a:ext cx="4267200" cy="414528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111,111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123,456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098" name="Text Box 33"/>
          <p:cNvSpPr txBox="1">
            <a:spLocks noChangeArrowheads="1"/>
          </p:cNvSpPr>
          <p:nvPr/>
        </p:nvSpPr>
        <p:spPr bwMode="auto">
          <a:xfrm>
            <a:off x="5334000" y="5956300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123,456/111,111 ~ 1.111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Recap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BFS: Complete, optimal</a:t>
            </a:r>
          </a:p>
          <a:p>
            <a:pPr lvl="1"/>
            <a:r>
              <a:rPr lang="en-US" smtClean="0"/>
              <a:t>O(b</a:t>
            </a:r>
            <a:r>
              <a:rPr lang="en-US" baseline="30000" smtClean="0"/>
              <a:t>d</a:t>
            </a:r>
            <a:r>
              <a:rPr lang="en-US" smtClean="0"/>
              <a:t>) time and space</a:t>
            </a:r>
          </a:p>
          <a:p>
            <a:r>
              <a:rPr lang="en-US" smtClean="0"/>
              <a:t>DFS: Not complete nor optimal</a:t>
            </a:r>
          </a:p>
          <a:p>
            <a:pPr lvl="1"/>
            <a:r>
              <a:rPr lang="en-US" smtClean="0"/>
              <a:t>O(bd) space, unbounded time</a:t>
            </a:r>
          </a:p>
          <a:p>
            <a:r>
              <a:rPr lang="en-US" smtClean="0"/>
              <a:t>ID: Complete, optimal</a:t>
            </a:r>
          </a:p>
          <a:p>
            <a:pPr lvl="1"/>
            <a:r>
              <a:rPr lang="en-US" smtClean="0"/>
              <a:t>O(bd) space, O(b</a:t>
            </a:r>
            <a:r>
              <a:rPr lang="en-US" baseline="30000" smtClean="0"/>
              <a:t>d</a:t>
            </a:r>
            <a:r>
              <a:rPr lang="en-US" smtClean="0"/>
              <a:t>) time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919353-916E-4CBE-A082-A85A56B08638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Solution to the Search Problem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3581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A 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solution</a:t>
            </a:r>
            <a:r>
              <a:rPr lang="en-US" dirty="0" smtClean="0">
                <a:latin typeface="+mj-lt"/>
              </a:rPr>
              <a:t> is a path connecting the initial node to a goal node (any one)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cost</a:t>
            </a:r>
            <a:r>
              <a:rPr lang="en-US" dirty="0" smtClean="0">
                <a:latin typeface="+mj-lt"/>
              </a:rPr>
              <a:t> of a path is the sum of the arc costs along this path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An 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optimal</a:t>
            </a:r>
            <a:r>
              <a:rPr lang="en-US" dirty="0" smtClean="0">
                <a:latin typeface="+mj-lt"/>
              </a:rPr>
              <a:t> solution is a solution path of minimum cost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There might be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no solution !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39771C-AAB3-47DA-8BCD-75788D1B3F71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3810000" y="1676400"/>
            <a:ext cx="5226050" cy="3810000"/>
            <a:chOff x="2256" y="1248"/>
            <a:chExt cx="3292" cy="24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256" y="1248"/>
              <a:ext cx="3292" cy="2400"/>
              <a:chOff x="548" y="288"/>
              <a:chExt cx="4588" cy="3552"/>
            </a:xfrm>
          </p:grpSpPr>
          <p:sp>
            <p:nvSpPr>
              <p:cNvPr id="21513" name="Oval 5"/>
              <p:cNvSpPr>
                <a:spLocks noChangeArrowheads="1"/>
              </p:cNvSpPr>
              <p:nvPr/>
            </p:nvSpPr>
            <p:spPr bwMode="auto">
              <a:xfrm>
                <a:off x="548" y="102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4" name="Oval 6"/>
              <p:cNvSpPr>
                <a:spLocks noChangeArrowheads="1"/>
              </p:cNvSpPr>
              <p:nvPr/>
            </p:nvSpPr>
            <p:spPr bwMode="auto">
              <a:xfrm>
                <a:off x="768" y="20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1104" y="67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6" name="Oval 8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7" name="Oval 9"/>
              <p:cNvSpPr>
                <a:spLocks noChangeArrowheads="1"/>
              </p:cNvSpPr>
              <p:nvPr/>
            </p:nvSpPr>
            <p:spPr bwMode="auto">
              <a:xfrm>
                <a:off x="4704" y="12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Oval 1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9" name="Oval 11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Oval 12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Oval 13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Oval 14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Oval 15"/>
              <p:cNvSpPr>
                <a:spLocks noChangeArrowheads="1"/>
              </p:cNvSpPr>
              <p:nvPr/>
            </p:nvSpPr>
            <p:spPr bwMode="auto">
              <a:xfrm>
                <a:off x="2064" y="326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Oval 16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Oval 17"/>
              <p:cNvSpPr>
                <a:spLocks noChangeArrowheads="1"/>
              </p:cNvSpPr>
              <p:nvPr/>
            </p:nvSpPr>
            <p:spPr bwMode="auto">
              <a:xfrm>
                <a:off x="1152" y="139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Oval 18"/>
              <p:cNvSpPr>
                <a:spLocks noChangeArrowheads="1"/>
              </p:cNvSpPr>
              <p:nvPr/>
            </p:nvSpPr>
            <p:spPr bwMode="auto">
              <a:xfrm>
                <a:off x="2688" y="124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Oval 19"/>
              <p:cNvSpPr>
                <a:spLocks noChangeArrowheads="1"/>
              </p:cNvSpPr>
              <p:nvPr/>
            </p:nvSpPr>
            <p:spPr bwMode="auto">
              <a:xfrm>
                <a:off x="672" y="268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Oval 20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Oval 21"/>
              <p:cNvSpPr>
                <a:spLocks noChangeArrowheads="1"/>
              </p:cNvSpPr>
              <p:nvPr/>
            </p:nvSpPr>
            <p:spPr bwMode="auto">
              <a:xfrm>
                <a:off x="2784" y="72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22"/>
              <p:cNvSpPr>
                <a:spLocks noChangeArrowheads="1"/>
              </p:cNvSpPr>
              <p:nvPr/>
            </p:nvSpPr>
            <p:spPr bwMode="auto">
              <a:xfrm>
                <a:off x="4992" y="168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23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Oval 24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Oval 25"/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Oval 26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Oval 27"/>
              <p:cNvSpPr>
                <a:spLocks noChangeArrowheads="1"/>
              </p:cNvSpPr>
              <p:nvPr/>
            </p:nvSpPr>
            <p:spPr bwMode="auto">
              <a:xfrm>
                <a:off x="2736" y="32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Oval 28"/>
              <p:cNvSpPr>
                <a:spLocks noChangeArrowheads="1"/>
              </p:cNvSpPr>
              <p:nvPr/>
            </p:nvSpPr>
            <p:spPr bwMode="auto">
              <a:xfrm>
                <a:off x="2688" y="2400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Oval 29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Oval 30"/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Oval 31"/>
              <p:cNvSpPr>
                <a:spLocks noChangeArrowheads="1"/>
              </p:cNvSpPr>
              <p:nvPr/>
            </p:nvSpPr>
            <p:spPr bwMode="auto">
              <a:xfrm>
                <a:off x="2160" y="12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Oval 32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Oval 33"/>
              <p:cNvSpPr>
                <a:spLocks noChangeArrowheads="1"/>
              </p:cNvSpPr>
              <p:nvPr/>
            </p:nvSpPr>
            <p:spPr bwMode="auto">
              <a:xfrm>
                <a:off x="4320" y="576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Oval 34"/>
              <p:cNvSpPr>
                <a:spLocks noChangeArrowheads="1"/>
              </p:cNvSpPr>
              <p:nvPr/>
            </p:nvSpPr>
            <p:spPr bwMode="auto">
              <a:xfrm>
                <a:off x="2352" y="28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Oval 35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4" name="Oval 36"/>
              <p:cNvSpPr>
                <a:spLocks noChangeArrowheads="1"/>
              </p:cNvSpPr>
              <p:nvPr/>
            </p:nvSpPr>
            <p:spPr bwMode="auto">
              <a:xfrm>
                <a:off x="816" y="32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Oval 37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Oval 38"/>
              <p:cNvSpPr>
                <a:spLocks noChangeArrowheads="1"/>
              </p:cNvSpPr>
              <p:nvPr/>
            </p:nvSpPr>
            <p:spPr bwMode="auto">
              <a:xfrm>
                <a:off x="3312" y="374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7" name="Oval 39"/>
              <p:cNvSpPr>
                <a:spLocks noChangeArrowheads="1"/>
              </p:cNvSpPr>
              <p:nvPr/>
            </p:nvSpPr>
            <p:spPr bwMode="auto">
              <a:xfrm>
                <a:off x="3120" y="336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Oval 40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Oval 41"/>
              <p:cNvSpPr>
                <a:spLocks noChangeArrowheads="1"/>
              </p:cNvSpPr>
              <p:nvPr/>
            </p:nvSpPr>
            <p:spPr bwMode="auto">
              <a:xfrm>
                <a:off x="4704" y="312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Oval 42"/>
              <p:cNvSpPr>
                <a:spLocks noChangeArrowheads="1"/>
              </p:cNvSpPr>
              <p:nvPr/>
            </p:nvSpPr>
            <p:spPr bwMode="auto">
              <a:xfrm>
                <a:off x="4992" y="20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Oval 43"/>
              <p:cNvSpPr>
                <a:spLocks noChangeArrowheads="1"/>
              </p:cNvSpPr>
              <p:nvPr/>
            </p:nvSpPr>
            <p:spPr bwMode="auto">
              <a:xfrm>
                <a:off x="3984" y="624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Oval 44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Oval 45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Oval 46"/>
              <p:cNvSpPr>
                <a:spLocks noChangeArrowheads="1"/>
              </p:cNvSpPr>
              <p:nvPr/>
            </p:nvSpPr>
            <p:spPr bwMode="auto">
              <a:xfrm>
                <a:off x="3456" y="76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Oval 47"/>
              <p:cNvSpPr>
                <a:spLocks noChangeArrowheads="1"/>
              </p:cNvSpPr>
              <p:nvPr/>
            </p:nvSpPr>
            <p:spPr bwMode="auto">
              <a:xfrm>
                <a:off x="3696" y="1104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Oval 48"/>
              <p:cNvSpPr>
                <a:spLocks noChangeArrowheads="1"/>
              </p:cNvSpPr>
              <p:nvPr/>
            </p:nvSpPr>
            <p:spPr bwMode="auto">
              <a:xfrm>
                <a:off x="3732" y="2164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Oval 49"/>
              <p:cNvSpPr>
                <a:spLocks noChangeArrowheads="1"/>
              </p:cNvSpPr>
              <p:nvPr/>
            </p:nvSpPr>
            <p:spPr bwMode="auto">
              <a:xfrm>
                <a:off x="3312" y="1488"/>
                <a:ext cx="96" cy="96"/>
              </a:xfrm>
              <a:prstGeom prst="ellipse">
                <a:avLst/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Oval 50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Oval 51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Oval 52"/>
              <p:cNvSpPr>
                <a:spLocks noChangeArrowheads="1"/>
              </p:cNvSpPr>
              <p:nvPr/>
            </p:nvSpPr>
            <p:spPr bwMode="auto">
              <a:xfrm>
                <a:off x="4272" y="96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Line 53"/>
              <p:cNvSpPr>
                <a:spLocks noChangeShapeType="1"/>
              </p:cNvSpPr>
              <p:nvPr/>
            </p:nvSpPr>
            <p:spPr bwMode="auto">
              <a:xfrm flipH="1" flipV="1">
                <a:off x="732" y="2780"/>
                <a:ext cx="112" cy="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2" name="Line 54"/>
              <p:cNvSpPr>
                <a:spLocks noChangeShapeType="1"/>
              </p:cNvSpPr>
              <p:nvPr/>
            </p:nvSpPr>
            <p:spPr bwMode="auto">
              <a:xfrm flipV="1">
                <a:off x="896" y="2860"/>
                <a:ext cx="552" cy="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3" name="Line 55"/>
              <p:cNvSpPr>
                <a:spLocks noChangeShapeType="1"/>
              </p:cNvSpPr>
              <p:nvPr/>
            </p:nvSpPr>
            <p:spPr bwMode="auto">
              <a:xfrm flipV="1">
                <a:off x="716" y="2156"/>
                <a:ext cx="92" cy="5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4" name="Line 56"/>
              <p:cNvSpPr>
                <a:spLocks noChangeShapeType="1"/>
              </p:cNvSpPr>
              <p:nvPr/>
            </p:nvSpPr>
            <p:spPr bwMode="auto">
              <a:xfrm flipV="1">
                <a:off x="752" y="2248"/>
                <a:ext cx="468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5" name="Line 57"/>
              <p:cNvSpPr>
                <a:spLocks noChangeShapeType="1"/>
              </p:cNvSpPr>
              <p:nvPr/>
            </p:nvSpPr>
            <p:spPr bwMode="auto">
              <a:xfrm flipV="1">
                <a:off x="764" y="2372"/>
                <a:ext cx="1012" cy="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6" name="Line 58"/>
              <p:cNvSpPr>
                <a:spLocks noChangeShapeType="1"/>
              </p:cNvSpPr>
              <p:nvPr/>
            </p:nvSpPr>
            <p:spPr bwMode="auto">
              <a:xfrm flipH="1">
                <a:off x="1612" y="2392"/>
                <a:ext cx="18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7" name="Line 59"/>
              <p:cNvSpPr>
                <a:spLocks noChangeShapeType="1"/>
              </p:cNvSpPr>
              <p:nvPr/>
            </p:nvSpPr>
            <p:spPr bwMode="auto">
              <a:xfrm>
                <a:off x="1856" y="2384"/>
                <a:ext cx="136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8" name="Line 60"/>
              <p:cNvSpPr>
                <a:spLocks noChangeShapeType="1"/>
              </p:cNvSpPr>
              <p:nvPr/>
            </p:nvSpPr>
            <p:spPr bwMode="auto">
              <a:xfrm>
                <a:off x="1484" y="288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9" name="Line 61"/>
              <p:cNvSpPr>
                <a:spLocks noChangeShapeType="1"/>
              </p:cNvSpPr>
              <p:nvPr/>
            </p:nvSpPr>
            <p:spPr bwMode="auto">
              <a:xfrm>
                <a:off x="1524" y="2856"/>
                <a:ext cx="55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0" name="Line 62"/>
              <p:cNvSpPr>
                <a:spLocks noChangeShapeType="1"/>
              </p:cNvSpPr>
              <p:nvPr/>
            </p:nvSpPr>
            <p:spPr bwMode="auto">
              <a:xfrm flipH="1" flipV="1">
                <a:off x="2072" y="3020"/>
                <a:ext cx="28" cy="248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1" name="Line 63"/>
              <p:cNvSpPr>
                <a:spLocks noChangeShapeType="1"/>
              </p:cNvSpPr>
              <p:nvPr/>
            </p:nvSpPr>
            <p:spPr bwMode="auto">
              <a:xfrm flipH="1" flipV="1">
                <a:off x="2028" y="2640"/>
                <a:ext cx="24" cy="288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2" name="Line 64"/>
              <p:cNvSpPr>
                <a:spLocks noChangeShapeType="1"/>
              </p:cNvSpPr>
              <p:nvPr/>
            </p:nvSpPr>
            <p:spPr bwMode="auto">
              <a:xfrm flipV="1">
                <a:off x="2056" y="2460"/>
                <a:ext cx="636" cy="11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3" name="Line 65"/>
              <p:cNvSpPr>
                <a:spLocks noChangeShapeType="1"/>
              </p:cNvSpPr>
              <p:nvPr/>
            </p:nvSpPr>
            <p:spPr bwMode="auto">
              <a:xfrm flipV="1">
                <a:off x="2024" y="1772"/>
                <a:ext cx="176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4" name="Line 66"/>
              <p:cNvSpPr>
                <a:spLocks noChangeShapeType="1"/>
              </p:cNvSpPr>
              <p:nvPr/>
            </p:nvSpPr>
            <p:spPr bwMode="auto">
              <a:xfrm flipV="1">
                <a:off x="2800" y="2916"/>
                <a:ext cx="148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5" name="Line 67"/>
              <p:cNvSpPr>
                <a:spLocks noChangeShapeType="1"/>
              </p:cNvSpPr>
              <p:nvPr/>
            </p:nvSpPr>
            <p:spPr bwMode="auto">
              <a:xfrm>
                <a:off x="2824" y="3328"/>
                <a:ext cx="29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6" name="Line 68"/>
              <p:cNvSpPr>
                <a:spLocks noChangeShapeType="1"/>
              </p:cNvSpPr>
              <p:nvPr/>
            </p:nvSpPr>
            <p:spPr bwMode="auto">
              <a:xfrm flipH="1" flipV="1">
                <a:off x="2688" y="1776"/>
                <a:ext cx="4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7" name="Line 69"/>
              <p:cNvSpPr>
                <a:spLocks noChangeShapeType="1"/>
              </p:cNvSpPr>
              <p:nvPr/>
            </p:nvSpPr>
            <p:spPr bwMode="auto">
              <a:xfrm flipV="1">
                <a:off x="2784" y="2232"/>
                <a:ext cx="440" cy="20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8" name="Line 70"/>
              <p:cNvSpPr>
                <a:spLocks noChangeShapeType="1"/>
              </p:cNvSpPr>
              <p:nvPr/>
            </p:nvSpPr>
            <p:spPr bwMode="auto">
              <a:xfrm flipH="1" flipV="1">
                <a:off x="1204" y="1488"/>
                <a:ext cx="40" cy="6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9" name="Line 71"/>
              <p:cNvSpPr>
                <a:spLocks noChangeShapeType="1"/>
              </p:cNvSpPr>
              <p:nvPr/>
            </p:nvSpPr>
            <p:spPr bwMode="auto">
              <a:xfrm flipH="1">
                <a:off x="1284" y="1816"/>
                <a:ext cx="32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0" name="Line 72"/>
              <p:cNvSpPr>
                <a:spLocks noChangeShapeType="1"/>
              </p:cNvSpPr>
              <p:nvPr/>
            </p:nvSpPr>
            <p:spPr bwMode="auto">
              <a:xfrm>
                <a:off x="1648" y="1820"/>
                <a:ext cx="164" cy="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1" name="Line 73"/>
              <p:cNvSpPr>
                <a:spLocks noChangeShapeType="1"/>
              </p:cNvSpPr>
              <p:nvPr/>
            </p:nvSpPr>
            <p:spPr bwMode="auto">
              <a:xfrm flipV="1">
                <a:off x="1676" y="1732"/>
                <a:ext cx="480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2" name="Line 74"/>
              <p:cNvSpPr>
                <a:spLocks noChangeShapeType="1"/>
              </p:cNvSpPr>
              <p:nvPr/>
            </p:nvSpPr>
            <p:spPr bwMode="auto">
              <a:xfrm flipV="1">
                <a:off x="3784" y="1012"/>
                <a:ext cx="492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3" name="Line 75"/>
              <p:cNvSpPr>
                <a:spLocks noChangeShapeType="1"/>
              </p:cNvSpPr>
              <p:nvPr/>
            </p:nvSpPr>
            <p:spPr bwMode="auto">
              <a:xfrm flipV="1">
                <a:off x="3760" y="712"/>
                <a:ext cx="244" cy="392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4" name="Line 76"/>
              <p:cNvSpPr>
                <a:spLocks noChangeShapeType="1"/>
              </p:cNvSpPr>
              <p:nvPr/>
            </p:nvSpPr>
            <p:spPr bwMode="auto">
              <a:xfrm flipH="1">
                <a:off x="3552" y="676"/>
                <a:ext cx="432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5" name="Line 77"/>
              <p:cNvSpPr>
                <a:spLocks noChangeShapeType="1"/>
              </p:cNvSpPr>
              <p:nvPr/>
            </p:nvSpPr>
            <p:spPr bwMode="auto">
              <a:xfrm flipH="1" flipV="1">
                <a:off x="2440" y="352"/>
                <a:ext cx="1548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6" name="Line 78"/>
              <p:cNvSpPr>
                <a:spLocks noChangeShapeType="1"/>
              </p:cNvSpPr>
              <p:nvPr/>
            </p:nvSpPr>
            <p:spPr bwMode="auto">
              <a:xfrm flipV="1">
                <a:off x="4076" y="636"/>
                <a:ext cx="240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7" name="Line 79"/>
              <p:cNvSpPr>
                <a:spLocks noChangeShapeType="1"/>
              </p:cNvSpPr>
              <p:nvPr/>
            </p:nvSpPr>
            <p:spPr bwMode="auto">
              <a:xfrm>
                <a:off x="4408" y="648"/>
                <a:ext cx="400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8" name="Line 80"/>
              <p:cNvSpPr>
                <a:spLocks noChangeShapeType="1"/>
              </p:cNvSpPr>
              <p:nvPr/>
            </p:nvSpPr>
            <p:spPr bwMode="auto">
              <a:xfrm flipV="1">
                <a:off x="2204" y="12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89" name="Line 81"/>
              <p:cNvSpPr>
                <a:spLocks noChangeShapeType="1"/>
              </p:cNvSpPr>
              <p:nvPr/>
            </p:nvSpPr>
            <p:spPr bwMode="auto">
              <a:xfrm>
                <a:off x="2256" y="1252"/>
                <a:ext cx="432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0" name="Line 82"/>
              <p:cNvSpPr>
                <a:spLocks noChangeShapeType="1"/>
              </p:cNvSpPr>
              <p:nvPr/>
            </p:nvSpPr>
            <p:spPr bwMode="auto">
              <a:xfrm flipV="1">
                <a:off x="2220" y="948"/>
                <a:ext cx="148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1" name="Line 83"/>
              <p:cNvSpPr>
                <a:spLocks noChangeShapeType="1"/>
              </p:cNvSpPr>
              <p:nvPr/>
            </p:nvSpPr>
            <p:spPr bwMode="auto">
              <a:xfrm flipV="1">
                <a:off x="2388" y="384"/>
                <a:ext cx="1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2" name="Line 84"/>
              <p:cNvSpPr>
                <a:spLocks noChangeShapeType="1"/>
              </p:cNvSpPr>
              <p:nvPr/>
            </p:nvSpPr>
            <p:spPr bwMode="auto">
              <a:xfrm>
                <a:off x="2424" y="376"/>
                <a:ext cx="38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3" name="Line 85"/>
              <p:cNvSpPr>
                <a:spLocks noChangeShapeType="1"/>
              </p:cNvSpPr>
              <p:nvPr/>
            </p:nvSpPr>
            <p:spPr bwMode="auto">
              <a:xfrm>
                <a:off x="2416" y="384"/>
                <a:ext cx="308" cy="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4" name="Line 86"/>
              <p:cNvSpPr>
                <a:spLocks noChangeShapeType="1"/>
              </p:cNvSpPr>
              <p:nvPr/>
            </p:nvSpPr>
            <p:spPr bwMode="auto">
              <a:xfrm flipV="1">
                <a:off x="2772" y="952"/>
                <a:ext cx="364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5" name="Line 87"/>
              <p:cNvSpPr>
                <a:spLocks noChangeShapeType="1"/>
              </p:cNvSpPr>
              <p:nvPr/>
            </p:nvSpPr>
            <p:spPr bwMode="auto">
              <a:xfrm flipH="1" flipV="1">
                <a:off x="2448" y="912"/>
                <a:ext cx="672" cy="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6" name="Line 88"/>
              <p:cNvSpPr>
                <a:spLocks noChangeShapeType="1"/>
              </p:cNvSpPr>
              <p:nvPr/>
            </p:nvSpPr>
            <p:spPr bwMode="auto">
              <a:xfrm>
                <a:off x="2876" y="784"/>
                <a:ext cx="252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7" name="Line 89"/>
              <p:cNvSpPr>
                <a:spLocks noChangeShapeType="1"/>
              </p:cNvSpPr>
              <p:nvPr/>
            </p:nvSpPr>
            <p:spPr bwMode="auto">
              <a:xfrm>
                <a:off x="2872" y="752"/>
                <a:ext cx="584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8" name="Line 90"/>
              <p:cNvSpPr>
                <a:spLocks noChangeShapeType="1"/>
              </p:cNvSpPr>
              <p:nvPr/>
            </p:nvSpPr>
            <p:spPr bwMode="auto">
              <a:xfrm flipV="1">
                <a:off x="3396" y="1184"/>
                <a:ext cx="308" cy="324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9" name="Line 91"/>
              <p:cNvSpPr>
                <a:spLocks noChangeShapeType="1"/>
              </p:cNvSpPr>
              <p:nvPr/>
            </p:nvSpPr>
            <p:spPr bwMode="auto">
              <a:xfrm>
                <a:off x="4360" y="1036"/>
                <a:ext cx="34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0" name="Line 92"/>
              <p:cNvSpPr>
                <a:spLocks noChangeShapeType="1"/>
              </p:cNvSpPr>
              <p:nvPr/>
            </p:nvSpPr>
            <p:spPr bwMode="auto">
              <a:xfrm flipH="1">
                <a:off x="4312" y="664"/>
                <a:ext cx="6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1" name="Line 93"/>
              <p:cNvSpPr>
                <a:spLocks noChangeShapeType="1"/>
              </p:cNvSpPr>
              <p:nvPr/>
            </p:nvSpPr>
            <p:spPr bwMode="auto">
              <a:xfrm flipV="1">
                <a:off x="4060" y="1048"/>
                <a:ext cx="244" cy="3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2" name="Line 94"/>
              <p:cNvSpPr>
                <a:spLocks noChangeShapeType="1"/>
              </p:cNvSpPr>
              <p:nvPr/>
            </p:nvSpPr>
            <p:spPr bwMode="auto">
              <a:xfrm flipH="1">
                <a:off x="2716" y="864"/>
                <a:ext cx="780" cy="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3" name="Line 95"/>
              <p:cNvSpPr>
                <a:spLocks noChangeShapeType="1"/>
              </p:cNvSpPr>
              <p:nvPr/>
            </p:nvSpPr>
            <p:spPr bwMode="auto">
              <a:xfrm flipH="1">
                <a:off x="3364" y="860"/>
                <a:ext cx="144" cy="6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4" name="Line 96"/>
              <p:cNvSpPr>
                <a:spLocks noChangeShapeType="1"/>
              </p:cNvSpPr>
              <p:nvPr/>
            </p:nvSpPr>
            <p:spPr bwMode="auto">
              <a:xfrm flipH="1">
                <a:off x="3272" y="1584"/>
                <a:ext cx="72" cy="5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5" name="Line 97"/>
              <p:cNvSpPr>
                <a:spLocks noChangeShapeType="1"/>
              </p:cNvSpPr>
              <p:nvPr/>
            </p:nvSpPr>
            <p:spPr bwMode="auto">
              <a:xfrm>
                <a:off x="3396" y="1568"/>
                <a:ext cx="360" cy="59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6" name="Line 98"/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196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7" name="Line 99"/>
              <p:cNvSpPr>
                <a:spLocks noChangeShapeType="1"/>
              </p:cNvSpPr>
              <p:nvPr/>
            </p:nvSpPr>
            <p:spPr bwMode="auto">
              <a:xfrm flipH="1" flipV="1">
                <a:off x="3672" y="1624"/>
                <a:ext cx="628" cy="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8" name="Line 100"/>
              <p:cNvSpPr>
                <a:spLocks noChangeShapeType="1"/>
              </p:cNvSpPr>
              <p:nvPr/>
            </p:nvSpPr>
            <p:spPr bwMode="auto">
              <a:xfrm flipH="1" flipV="1">
                <a:off x="4048" y="1532"/>
                <a:ext cx="276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9" name="Line 101"/>
              <p:cNvSpPr>
                <a:spLocks noChangeShapeType="1"/>
              </p:cNvSpPr>
              <p:nvPr/>
            </p:nvSpPr>
            <p:spPr bwMode="auto">
              <a:xfrm flipV="1">
                <a:off x="4356" y="2368"/>
                <a:ext cx="252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0" name="Line 102"/>
              <p:cNvSpPr>
                <a:spLocks noChangeShapeType="1"/>
              </p:cNvSpPr>
              <p:nvPr/>
            </p:nvSpPr>
            <p:spPr bwMode="auto">
              <a:xfrm flipV="1">
                <a:off x="4656" y="1300"/>
                <a:ext cx="96" cy="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1" name="Line 103"/>
              <p:cNvSpPr>
                <a:spLocks noChangeShapeType="1"/>
              </p:cNvSpPr>
              <p:nvPr/>
            </p:nvSpPr>
            <p:spPr bwMode="auto">
              <a:xfrm flipV="1">
                <a:off x="4692" y="2140"/>
                <a:ext cx="30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2" name="Line 104"/>
              <p:cNvSpPr>
                <a:spLocks noChangeShapeType="1"/>
              </p:cNvSpPr>
              <p:nvPr/>
            </p:nvSpPr>
            <p:spPr bwMode="auto">
              <a:xfrm flipV="1">
                <a:off x="4680" y="1764"/>
                <a:ext cx="320" cy="5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3" name="Line 105"/>
              <p:cNvSpPr>
                <a:spLocks noChangeShapeType="1"/>
              </p:cNvSpPr>
              <p:nvPr/>
            </p:nvSpPr>
            <p:spPr bwMode="auto">
              <a:xfrm flipH="1" flipV="1">
                <a:off x="4864" y="960"/>
                <a:ext cx="16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4" name="Line 106"/>
              <p:cNvSpPr>
                <a:spLocks noChangeShapeType="1"/>
              </p:cNvSpPr>
              <p:nvPr/>
            </p:nvSpPr>
            <p:spPr bwMode="auto">
              <a:xfrm flipH="1" flipV="1">
                <a:off x="4788" y="1288"/>
                <a:ext cx="208" cy="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5" name="Line 107"/>
              <p:cNvSpPr>
                <a:spLocks noChangeShapeType="1"/>
              </p:cNvSpPr>
              <p:nvPr/>
            </p:nvSpPr>
            <p:spPr bwMode="auto">
              <a:xfrm>
                <a:off x="3024" y="2888"/>
                <a:ext cx="5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6" name="Line 108"/>
              <p:cNvSpPr>
                <a:spLocks noChangeShapeType="1"/>
              </p:cNvSpPr>
              <p:nvPr/>
            </p:nvSpPr>
            <p:spPr bwMode="auto">
              <a:xfrm flipV="1">
                <a:off x="3212" y="3020"/>
                <a:ext cx="360" cy="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7" name="Line 109"/>
              <p:cNvSpPr>
                <a:spLocks noChangeShapeType="1"/>
              </p:cNvSpPr>
              <p:nvPr/>
            </p:nvSpPr>
            <p:spPr bwMode="auto">
              <a:xfrm>
                <a:off x="3620" y="3020"/>
                <a:ext cx="580" cy="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8" name="Line 110"/>
              <p:cNvSpPr>
                <a:spLocks noChangeShapeType="1"/>
              </p:cNvSpPr>
              <p:nvPr/>
            </p:nvSpPr>
            <p:spPr bwMode="auto">
              <a:xfrm>
                <a:off x="3648" y="2972"/>
                <a:ext cx="1056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9" name="Line 111"/>
              <p:cNvSpPr>
                <a:spLocks noChangeShapeType="1"/>
              </p:cNvSpPr>
              <p:nvPr/>
            </p:nvSpPr>
            <p:spPr bwMode="auto">
              <a:xfrm flipH="1" flipV="1">
                <a:off x="2808" y="3352"/>
                <a:ext cx="504" cy="4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0" name="Line 112"/>
              <p:cNvSpPr>
                <a:spLocks noChangeShapeType="1"/>
              </p:cNvSpPr>
              <p:nvPr/>
            </p:nvSpPr>
            <p:spPr bwMode="auto">
              <a:xfrm flipV="1">
                <a:off x="3368" y="3020"/>
                <a:ext cx="224" cy="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1" name="Line 113"/>
              <p:cNvSpPr>
                <a:spLocks noChangeShapeType="1"/>
              </p:cNvSpPr>
              <p:nvPr/>
            </p:nvSpPr>
            <p:spPr bwMode="auto">
              <a:xfrm flipH="1">
                <a:off x="3408" y="3648"/>
                <a:ext cx="76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2" name="Line 114"/>
              <p:cNvSpPr>
                <a:spLocks noChangeShapeType="1"/>
              </p:cNvSpPr>
              <p:nvPr/>
            </p:nvSpPr>
            <p:spPr bwMode="auto">
              <a:xfrm flipV="1">
                <a:off x="4260" y="3196"/>
                <a:ext cx="460" cy="4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3" name="Oval 115"/>
              <p:cNvSpPr>
                <a:spLocks noChangeArrowheads="1"/>
              </p:cNvSpPr>
              <p:nvPr/>
            </p:nvSpPr>
            <p:spPr bwMode="auto">
              <a:xfrm>
                <a:off x="4848" y="2784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4" name="Oval 116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5" name="Line 117"/>
              <p:cNvSpPr>
                <a:spLocks noChangeShapeType="1"/>
              </p:cNvSpPr>
              <p:nvPr/>
            </p:nvSpPr>
            <p:spPr bwMode="auto">
              <a:xfrm flipV="1">
                <a:off x="4772" y="2876"/>
                <a:ext cx="9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6" name="Line 118"/>
              <p:cNvSpPr>
                <a:spLocks noChangeShapeType="1"/>
              </p:cNvSpPr>
              <p:nvPr/>
            </p:nvSpPr>
            <p:spPr bwMode="auto">
              <a:xfrm>
                <a:off x="4784" y="3208"/>
                <a:ext cx="280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7" name="Line 119"/>
              <p:cNvSpPr>
                <a:spLocks noChangeShapeType="1"/>
              </p:cNvSpPr>
              <p:nvPr/>
            </p:nvSpPr>
            <p:spPr bwMode="auto">
              <a:xfrm>
                <a:off x="1148" y="768"/>
                <a:ext cx="48" cy="6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8" name="Line 120"/>
              <p:cNvSpPr>
                <a:spLocks noChangeShapeType="1"/>
              </p:cNvSpPr>
              <p:nvPr/>
            </p:nvSpPr>
            <p:spPr bwMode="auto">
              <a:xfrm>
                <a:off x="628" y="1096"/>
                <a:ext cx="524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9" name="Line 121"/>
              <p:cNvSpPr>
                <a:spLocks noChangeShapeType="1"/>
              </p:cNvSpPr>
              <p:nvPr/>
            </p:nvSpPr>
            <p:spPr bwMode="auto">
              <a:xfrm flipH="1">
                <a:off x="1236" y="992"/>
                <a:ext cx="500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0" name="Line 122"/>
              <p:cNvSpPr>
                <a:spLocks noChangeShapeType="1"/>
              </p:cNvSpPr>
              <p:nvPr/>
            </p:nvSpPr>
            <p:spPr bwMode="auto">
              <a:xfrm flipH="1">
                <a:off x="1192" y="340"/>
                <a:ext cx="116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1" name="Line 123"/>
              <p:cNvSpPr>
                <a:spLocks noChangeShapeType="1"/>
              </p:cNvSpPr>
              <p:nvPr/>
            </p:nvSpPr>
            <p:spPr bwMode="auto">
              <a:xfrm flipH="1">
                <a:off x="628" y="744"/>
                <a:ext cx="480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2" name="Line 124"/>
              <p:cNvSpPr>
                <a:spLocks noChangeShapeType="1"/>
              </p:cNvSpPr>
              <p:nvPr/>
            </p:nvSpPr>
            <p:spPr bwMode="auto">
              <a:xfrm flipV="1">
                <a:off x="644" y="960"/>
                <a:ext cx="108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3" name="Line 125"/>
              <p:cNvSpPr>
                <a:spLocks noChangeShapeType="1"/>
              </p:cNvSpPr>
              <p:nvPr/>
            </p:nvSpPr>
            <p:spPr bwMode="auto">
              <a:xfrm>
                <a:off x="600" y="1112"/>
                <a:ext cx="200" cy="9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4" name="Line 126"/>
              <p:cNvSpPr>
                <a:spLocks noChangeShapeType="1"/>
              </p:cNvSpPr>
              <p:nvPr/>
            </p:nvSpPr>
            <p:spPr bwMode="auto">
              <a:xfrm>
                <a:off x="1808" y="992"/>
                <a:ext cx="360" cy="2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5" name="Line 127"/>
              <p:cNvSpPr>
                <a:spLocks noChangeShapeType="1"/>
              </p:cNvSpPr>
              <p:nvPr/>
            </p:nvSpPr>
            <p:spPr bwMode="auto">
              <a:xfrm>
                <a:off x="1244" y="1456"/>
                <a:ext cx="928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6" name="Line 128"/>
              <p:cNvSpPr>
                <a:spLocks noChangeShapeType="1"/>
              </p:cNvSpPr>
              <p:nvPr/>
            </p:nvSpPr>
            <p:spPr bwMode="auto">
              <a:xfrm flipV="1">
                <a:off x="2252" y="1720"/>
                <a:ext cx="388" cy="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7" name="Line 129"/>
              <p:cNvSpPr>
                <a:spLocks noChangeShapeType="1"/>
              </p:cNvSpPr>
              <p:nvPr/>
            </p:nvSpPr>
            <p:spPr bwMode="auto">
              <a:xfrm flipH="1">
                <a:off x="2048" y="1768"/>
                <a:ext cx="612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8" name="Line 130"/>
              <p:cNvSpPr>
                <a:spLocks noChangeShapeType="1"/>
              </p:cNvSpPr>
              <p:nvPr/>
            </p:nvSpPr>
            <p:spPr bwMode="auto">
              <a:xfrm flipH="1">
                <a:off x="860" y="1744"/>
                <a:ext cx="1788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39" name="Line 131"/>
              <p:cNvSpPr>
                <a:spLocks noChangeShapeType="1"/>
              </p:cNvSpPr>
              <p:nvPr/>
            </p:nvSpPr>
            <p:spPr bwMode="auto">
              <a:xfrm>
                <a:off x="2764" y="1336"/>
                <a:ext cx="468" cy="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40" name="Line 132"/>
              <p:cNvSpPr>
                <a:spLocks noChangeShapeType="1"/>
              </p:cNvSpPr>
              <p:nvPr/>
            </p:nvSpPr>
            <p:spPr bwMode="auto">
              <a:xfrm>
                <a:off x="3304" y="2184"/>
                <a:ext cx="424" cy="28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512" name="Text Box 133"/>
            <p:cNvSpPr txBox="1">
              <a:spLocks noChangeArrowheads="1"/>
            </p:cNvSpPr>
            <p:nvPr/>
          </p:nvSpPr>
          <p:spPr bwMode="auto">
            <a:xfrm>
              <a:off x="3302" y="329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21510" name="Text Box 134"/>
          <p:cNvSpPr txBox="1">
            <a:spLocks noChangeArrowheads="1"/>
          </p:cNvSpPr>
          <p:nvPr/>
        </p:nvSpPr>
        <p:spPr bwMode="auto">
          <a:xfrm>
            <a:off x="7467600" y="19812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900"/>
                </a:solidFill>
                <a:latin typeface="Comic Sans MS" pitchFamily="66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Topics</a:t>
            </a:r>
            <a:endParaRPr lang="en-US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Non-unit costs</a:t>
            </a:r>
          </a:p>
          <a:p>
            <a:r>
              <a:rPr lang="en-US" dirty="0" smtClean="0"/>
              <a:t>Revisited </a:t>
            </a:r>
            <a:r>
              <a:rPr lang="en-US" dirty="0"/>
              <a:t>states</a:t>
            </a:r>
          </a:p>
          <a:p>
            <a:r>
              <a:rPr lang="en-US" dirty="0" smtClean="0"/>
              <a:t>Heuristic </a:t>
            </a:r>
            <a:r>
              <a:rPr lang="en-US" dirty="0"/>
              <a:t>search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47C9F35-6E99-4279-9C3B-69C61EA8C4FB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Non-unit Costs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arc has cost c </a:t>
            </a:r>
            <a:r>
              <a:rPr lang="en-US" b="1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&gt; 0</a:t>
            </a:r>
          </a:p>
          <a:p>
            <a:endParaRPr lang="en-US" dirty="0"/>
          </a:p>
          <a:p>
            <a:r>
              <a:rPr lang="en-US" dirty="0"/>
              <a:t>The cost of the path to each node </a:t>
            </a:r>
            <a:r>
              <a:rPr lang="en-US" i="1" dirty="0">
                <a:solidFill>
                  <a:schemeClr val="accent3"/>
                </a:solidFill>
              </a:rPr>
              <a:t>N</a:t>
            </a:r>
            <a:r>
              <a:rPr lang="en-US" dirty="0"/>
              <a:t> is                   </a:t>
            </a:r>
            <a:r>
              <a:rPr lang="en-US" dirty="0">
                <a:solidFill>
                  <a:schemeClr val="accent3"/>
                </a:solidFill>
              </a:rPr>
              <a:t>g(N) </a:t>
            </a:r>
            <a:r>
              <a:rPr lang="en-US" dirty="0"/>
              <a:t>= 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 costs of arcs</a:t>
            </a:r>
          </a:p>
          <a:p>
            <a:r>
              <a:rPr lang="en-US" dirty="0"/>
              <a:t>Breadth-first is no longer optimal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668EC87-9A85-49F5-B4AD-85DE460036A1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85702" name="Group 6"/>
          <p:cNvGrpSpPr>
            <a:grpSpLocks/>
          </p:cNvGrpSpPr>
          <p:nvPr/>
        </p:nvGrpSpPr>
        <p:grpSpPr bwMode="auto">
          <a:xfrm>
            <a:off x="3657600" y="1524000"/>
            <a:ext cx="2514600" cy="1066800"/>
            <a:chOff x="2976" y="1248"/>
            <a:chExt cx="1584" cy="672"/>
          </a:xfrm>
        </p:grpSpPr>
        <p:sp>
          <p:nvSpPr>
            <p:cNvPr id="285700" name="Oval 4"/>
            <p:cNvSpPr>
              <a:spLocks noChangeArrowheads="1"/>
            </p:cNvSpPr>
            <p:nvPr/>
          </p:nvSpPr>
          <p:spPr bwMode="auto">
            <a:xfrm>
              <a:off x="2976" y="1248"/>
              <a:ext cx="384" cy="38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3408" y="1632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Why?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7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Uniform-Cost Search</a:t>
            </a:r>
            <a:endParaRPr lang="en-US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sz="2400" dirty="0" smtClean="0"/>
              <a:t>Expand node in FRINGE with the cheapest path</a:t>
            </a:r>
            <a:endParaRPr lang="en-US" sz="2400" dirty="0"/>
          </a:p>
        </p:txBody>
      </p:sp>
      <p:sp>
        <p:nvSpPr>
          <p:cNvPr id="7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07FC3464-0A34-4547-B0EF-59B9E675E978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312324" name="Group 4"/>
          <p:cNvGrpSpPr>
            <a:grpSpLocks/>
          </p:cNvGrpSpPr>
          <p:nvPr/>
        </p:nvGrpSpPr>
        <p:grpSpPr bwMode="auto">
          <a:xfrm>
            <a:off x="5638796" y="2755900"/>
            <a:ext cx="644525" cy="712788"/>
            <a:chOff x="3456" y="2456"/>
            <a:chExt cx="406" cy="449"/>
          </a:xfrm>
        </p:grpSpPr>
        <p:sp>
          <p:nvSpPr>
            <p:cNvPr id="312325" name="Oval 5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6" name="Text Box 6"/>
            <p:cNvSpPr txBox="1">
              <a:spLocks noChangeArrowheads="1"/>
            </p:cNvSpPr>
            <p:nvPr/>
          </p:nvSpPr>
          <p:spPr bwMode="auto">
            <a:xfrm>
              <a:off x="3456" y="2456"/>
              <a:ext cx="2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312327" name="Text Box 7"/>
            <p:cNvSpPr txBox="1">
              <a:spLocks noChangeArrowheads="1"/>
            </p:cNvSpPr>
            <p:nvPr/>
          </p:nvSpPr>
          <p:spPr bwMode="auto">
            <a:xfrm>
              <a:off x="3648" y="2655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312328" name="Group 8"/>
          <p:cNvGrpSpPr>
            <a:grpSpLocks/>
          </p:cNvGrpSpPr>
          <p:nvPr/>
        </p:nvGrpSpPr>
        <p:grpSpPr bwMode="auto">
          <a:xfrm>
            <a:off x="4114800" y="2819400"/>
            <a:ext cx="3730625" cy="1550988"/>
            <a:chOff x="2496" y="2496"/>
            <a:chExt cx="2350" cy="977"/>
          </a:xfrm>
        </p:grpSpPr>
        <p:sp>
          <p:nvSpPr>
            <p:cNvPr id="312329" name="Oval 9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2330" name="Group 10"/>
            <p:cNvGrpSpPr>
              <a:grpSpLocks/>
            </p:cNvGrpSpPr>
            <p:nvPr/>
          </p:nvGrpSpPr>
          <p:grpSpPr bwMode="auto">
            <a:xfrm>
              <a:off x="2496" y="2640"/>
              <a:ext cx="2350" cy="833"/>
              <a:chOff x="2496" y="2640"/>
              <a:chExt cx="2350" cy="833"/>
            </a:xfrm>
          </p:grpSpPr>
          <p:sp>
            <p:nvSpPr>
              <p:cNvPr id="312331" name="Rectangle 11"/>
              <p:cNvSpPr>
                <a:spLocks noChangeArrowheads="1"/>
              </p:cNvSpPr>
              <p:nvPr/>
            </p:nvSpPr>
            <p:spPr bwMode="auto">
              <a:xfrm>
                <a:off x="3695" y="2707"/>
                <a:ext cx="107" cy="1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332" name="Line 12"/>
              <p:cNvSpPr>
                <a:spLocks noChangeShapeType="1"/>
              </p:cNvSpPr>
              <p:nvPr/>
            </p:nvSpPr>
            <p:spPr bwMode="auto">
              <a:xfrm flipH="1">
                <a:off x="2880" y="2640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2333" name="Line 13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2334" name="Line 14"/>
              <p:cNvSpPr>
                <a:spLocks noChangeShapeType="1"/>
              </p:cNvSpPr>
              <p:nvPr/>
            </p:nvSpPr>
            <p:spPr bwMode="auto">
              <a:xfrm>
                <a:off x="3840" y="2640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12335" name="Group 15"/>
              <p:cNvGrpSpPr>
                <a:grpSpLocks/>
              </p:cNvGrpSpPr>
              <p:nvPr/>
            </p:nvGrpSpPr>
            <p:grpSpPr bwMode="auto">
              <a:xfrm>
                <a:off x="2496" y="3032"/>
                <a:ext cx="2350" cy="441"/>
                <a:chOff x="2496" y="3032"/>
                <a:chExt cx="2350" cy="441"/>
              </a:xfrm>
            </p:grpSpPr>
            <p:grpSp>
              <p:nvGrpSpPr>
                <p:cNvPr id="312336" name="Group 16"/>
                <p:cNvGrpSpPr>
                  <a:grpSpLocks/>
                </p:cNvGrpSpPr>
                <p:nvPr/>
              </p:nvGrpSpPr>
              <p:grpSpPr bwMode="auto">
                <a:xfrm>
                  <a:off x="2496" y="3032"/>
                  <a:ext cx="384" cy="441"/>
                  <a:chOff x="2496" y="3032"/>
                  <a:chExt cx="384" cy="441"/>
                </a:xfrm>
              </p:grpSpPr>
              <p:sp>
                <p:nvSpPr>
                  <p:cNvPr id="31233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07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233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3223"/>
                    <a:ext cx="18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</a:t>
                    </a:r>
                  </a:p>
                </p:txBody>
              </p:sp>
              <p:sp>
                <p:nvSpPr>
                  <p:cNvPr id="31233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3032"/>
                    <a:ext cx="25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>
                        <a:latin typeface="Comic Sans MS" pitchFamily="66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312340" name="Group 20"/>
                <p:cNvGrpSpPr>
                  <a:grpSpLocks/>
                </p:cNvGrpSpPr>
                <p:nvPr/>
              </p:nvGrpSpPr>
              <p:grpSpPr bwMode="auto">
                <a:xfrm>
                  <a:off x="3456" y="3032"/>
                  <a:ext cx="406" cy="441"/>
                  <a:chOff x="3456" y="3032"/>
                  <a:chExt cx="406" cy="441"/>
                </a:xfrm>
              </p:grpSpPr>
              <p:grpSp>
                <p:nvGrpSpPr>
                  <p:cNvPr id="31234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648" y="3072"/>
                    <a:ext cx="214" cy="401"/>
                    <a:chOff x="3648" y="3072"/>
                    <a:chExt cx="214" cy="401"/>
                  </a:xfrm>
                </p:grpSpPr>
                <p:sp>
                  <p:nvSpPr>
                    <p:cNvPr id="312342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307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2343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48" y="3223"/>
                      <a:ext cx="214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>
                          <a:latin typeface="Comic Sans MS" pitchFamily="66" charset="0"/>
                        </a:rPr>
                        <a:t>5</a:t>
                      </a:r>
                    </a:p>
                  </p:txBody>
                </p:sp>
              </p:grpSp>
              <p:sp>
                <p:nvSpPr>
                  <p:cNvPr id="312344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" y="3032"/>
                    <a:ext cx="23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>
                        <a:latin typeface="Comic Sans MS" pitchFamily="66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312345" name="Group 25"/>
                <p:cNvGrpSpPr>
                  <a:grpSpLocks/>
                </p:cNvGrpSpPr>
                <p:nvPr/>
              </p:nvGrpSpPr>
              <p:grpSpPr bwMode="auto">
                <a:xfrm>
                  <a:off x="4368" y="3032"/>
                  <a:ext cx="478" cy="441"/>
                  <a:chOff x="4368" y="3032"/>
                  <a:chExt cx="478" cy="441"/>
                </a:xfrm>
              </p:grpSpPr>
              <p:sp>
                <p:nvSpPr>
                  <p:cNvPr id="31234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7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2347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0" y="3223"/>
                    <a:ext cx="28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15</a:t>
                    </a:r>
                  </a:p>
                </p:txBody>
              </p:sp>
              <p:sp>
                <p:nvSpPr>
                  <p:cNvPr id="31234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3032"/>
                    <a:ext cx="23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>
                        <a:latin typeface="Comic Sans MS" pitchFamily="66" charset="0"/>
                      </a:rPr>
                      <a:t>C</a:t>
                    </a:r>
                  </a:p>
                </p:txBody>
              </p:sp>
            </p:grpSp>
          </p:grpSp>
        </p:grpSp>
      </p:grpSp>
      <p:grpSp>
        <p:nvGrpSpPr>
          <p:cNvPr id="312349" name="Group 29"/>
          <p:cNvGrpSpPr>
            <a:grpSpLocks/>
          </p:cNvGrpSpPr>
          <p:nvPr/>
        </p:nvGrpSpPr>
        <p:grpSpPr bwMode="auto">
          <a:xfrm>
            <a:off x="1066800" y="2743200"/>
            <a:ext cx="2168525" cy="1971675"/>
            <a:chOff x="576" y="2358"/>
            <a:chExt cx="1366" cy="1242"/>
          </a:xfrm>
        </p:grpSpPr>
        <p:sp>
          <p:nvSpPr>
            <p:cNvPr id="312350" name="Rectangle 30"/>
            <p:cNvSpPr>
              <a:spLocks noChangeArrowheads="1"/>
            </p:cNvSpPr>
            <p:nvPr/>
          </p:nvSpPr>
          <p:spPr bwMode="auto">
            <a:xfrm>
              <a:off x="624" y="3024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1" name="Rectangle 31"/>
            <p:cNvSpPr>
              <a:spLocks noChangeArrowheads="1"/>
            </p:cNvSpPr>
            <p:nvPr/>
          </p:nvSpPr>
          <p:spPr bwMode="auto">
            <a:xfrm>
              <a:off x="1200" y="254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2" name="Rectangle 32"/>
            <p:cNvSpPr>
              <a:spLocks noChangeArrowheads="1"/>
            </p:cNvSpPr>
            <p:nvPr/>
          </p:nvSpPr>
          <p:spPr bwMode="auto">
            <a:xfrm>
              <a:off x="1200" y="302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3" name="Rectangle 33"/>
            <p:cNvSpPr>
              <a:spLocks noChangeArrowheads="1"/>
            </p:cNvSpPr>
            <p:nvPr/>
          </p:nvSpPr>
          <p:spPr bwMode="auto">
            <a:xfrm>
              <a:off x="1776" y="3024"/>
              <a:ext cx="96" cy="9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4" name="Rectangle 34"/>
            <p:cNvSpPr>
              <a:spLocks noChangeArrowheads="1"/>
            </p:cNvSpPr>
            <p:nvPr/>
          </p:nvSpPr>
          <p:spPr bwMode="auto">
            <a:xfrm>
              <a:off x="1200" y="35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5" name="Line 35"/>
            <p:cNvSpPr>
              <a:spLocks noChangeShapeType="1"/>
            </p:cNvSpPr>
            <p:nvPr/>
          </p:nvSpPr>
          <p:spPr bwMode="auto">
            <a:xfrm flipV="1">
              <a:off x="720" y="264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>
              <a:off x="720" y="312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>
              <a:off x="720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8" name="Line 38"/>
            <p:cNvSpPr>
              <a:spLocks noChangeShapeType="1"/>
            </p:cNvSpPr>
            <p:nvPr/>
          </p:nvSpPr>
          <p:spPr bwMode="auto">
            <a:xfrm>
              <a:off x="1296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flipH="1">
              <a:off x="1296" y="312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60" name="Line 40"/>
            <p:cNvSpPr>
              <a:spLocks noChangeShapeType="1"/>
            </p:cNvSpPr>
            <p:nvPr/>
          </p:nvSpPr>
          <p:spPr bwMode="auto">
            <a:xfrm>
              <a:off x="1296" y="264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2361" name="Text Box 41"/>
            <p:cNvSpPr txBox="1">
              <a:spLocks noChangeArrowheads="1"/>
            </p:cNvSpPr>
            <p:nvPr/>
          </p:nvSpPr>
          <p:spPr bwMode="auto">
            <a:xfrm>
              <a:off x="576" y="283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</a:t>
              </a:r>
            </a:p>
          </p:txBody>
        </p:sp>
        <p:sp>
          <p:nvSpPr>
            <p:cNvPr id="312362" name="Text Box 42"/>
            <p:cNvSpPr txBox="1">
              <a:spLocks noChangeArrowheads="1"/>
            </p:cNvSpPr>
            <p:nvPr/>
          </p:nvSpPr>
          <p:spPr bwMode="auto">
            <a:xfrm>
              <a:off x="1728" y="2838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312363" name="Text Box 43"/>
            <p:cNvSpPr txBox="1">
              <a:spLocks noChangeArrowheads="1"/>
            </p:cNvSpPr>
            <p:nvPr/>
          </p:nvSpPr>
          <p:spPr bwMode="auto">
            <a:xfrm>
              <a:off x="1152" y="235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12364" name="Text Box 44"/>
            <p:cNvSpPr txBox="1">
              <a:spLocks noChangeArrowheads="1"/>
            </p:cNvSpPr>
            <p:nvPr/>
          </p:nvSpPr>
          <p:spPr bwMode="auto">
            <a:xfrm>
              <a:off x="1152" y="283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12365" name="Text Box 45"/>
            <p:cNvSpPr txBox="1">
              <a:spLocks noChangeArrowheads="1"/>
            </p:cNvSpPr>
            <p:nvPr/>
          </p:nvSpPr>
          <p:spPr bwMode="auto">
            <a:xfrm>
              <a:off x="1152" y="331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12366" name="Text Box 46"/>
            <p:cNvSpPr txBox="1">
              <a:spLocks noChangeArrowheads="1"/>
            </p:cNvSpPr>
            <p:nvPr/>
          </p:nvSpPr>
          <p:spPr bwMode="auto">
            <a:xfrm>
              <a:off x="912" y="288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12367" name="Text Box 47"/>
            <p:cNvSpPr txBox="1">
              <a:spLocks noChangeArrowheads="1"/>
            </p:cNvSpPr>
            <p:nvPr/>
          </p:nvSpPr>
          <p:spPr bwMode="auto">
            <a:xfrm>
              <a:off x="768" y="2647"/>
              <a:ext cx="1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2368" name="Text Box 48"/>
            <p:cNvSpPr txBox="1">
              <a:spLocks noChangeArrowheads="1"/>
            </p:cNvSpPr>
            <p:nvPr/>
          </p:nvSpPr>
          <p:spPr bwMode="auto">
            <a:xfrm>
              <a:off x="768" y="3319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12369" name="Text Box 49"/>
            <p:cNvSpPr txBox="1">
              <a:spLocks noChangeArrowheads="1"/>
            </p:cNvSpPr>
            <p:nvPr/>
          </p:nvSpPr>
          <p:spPr bwMode="auto">
            <a:xfrm>
              <a:off x="1488" y="264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12370" name="Text Box 50"/>
            <p:cNvSpPr txBox="1">
              <a:spLocks noChangeArrowheads="1"/>
            </p:cNvSpPr>
            <p:nvPr/>
          </p:nvSpPr>
          <p:spPr bwMode="auto">
            <a:xfrm>
              <a:off x="1536" y="3223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12371" name="Text Box 51"/>
            <p:cNvSpPr txBox="1">
              <a:spLocks noChangeArrowheads="1"/>
            </p:cNvSpPr>
            <p:nvPr/>
          </p:nvSpPr>
          <p:spPr bwMode="auto">
            <a:xfrm>
              <a:off x="1392" y="288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312372" name="Group 52"/>
          <p:cNvGrpSpPr>
            <a:grpSpLocks/>
          </p:cNvGrpSpPr>
          <p:nvPr/>
        </p:nvGrpSpPr>
        <p:grpSpPr bwMode="auto">
          <a:xfrm>
            <a:off x="4114800" y="3733800"/>
            <a:ext cx="666750" cy="1552575"/>
            <a:chOff x="2496" y="3072"/>
            <a:chExt cx="420" cy="978"/>
          </a:xfrm>
        </p:grpSpPr>
        <p:sp>
          <p:nvSpPr>
            <p:cNvPr id="312373" name="Rectangle 53"/>
            <p:cNvSpPr>
              <a:spLocks noChangeArrowheads="1"/>
            </p:cNvSpPr>
            <p:nvPr/>
          </p:nvSpPr>
          <p:spPr bwMode="auto">
            <a:xfrm>
              <a:off x="2732" y="3275"/>
              <a:ext cx="107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74" name="Line 54"/>
            <p:cNvSpPr>
              <a:spLocks noChangeShapeType="1"/>
            </p:cNvSpPr>
            <p:nvPr/>
          </p:nvSpPr>
          <p:spPr bwMode="auto">
            <a:xfrm>
              <a:off x="2784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12375" name="Group 55"/>
            <p:cNvGrpSpPr>
              <a:grpSpLocks/>
            </p:cNvGrpSpPr>
            <p:nvPr/>
          </p:nvGrpSpPr>
          <p:grpSpPr bwMode="auto">
            <a:xfrm>
              <a:off x="2496" y="3608"/>
              <a:ext cx="420" cy="442"/>
              <a:chOff x="2496" y="3608"/>
              <a:chExt cx="420" cy="442"/>
            </a:xfrm>
          </p:grpSpPr>
          <p:sp>
            <p:nvSpPr>
              <p:cNvPr id="312376" name="Oval 56"/>
              <p:cNvSpPr>
                <a:spLocks noChangeArrowheads="1"/>
              </p:cNvSpPr>
              <p:nvPr/>
            </p:nvSpPr>
            <p:spPr bwMode="auto">
              <a:xfrm>
                <a:off x="2688" y="3648"/>
                <a:ext cx="192" cy="192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377" name="Text Box 57"/>
              <p:cNvSpPr txBox="1">
                <a:spLocks noChangeArrowheads="1"/>
              </p:cNvSpPr>
              <p:nvPr/>
            </p:nvSpPr>
            <p:spPr bwMode="auto">
              <a:xfrm>
                <a:off x="2496" y="3608"/>
                <a:ext cx="2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312378" name="Text Box 58"/>
              <p:cNvSpPr txBox="1">
                <a:spLocks noChangeArrowheads="1"/>
              </p:cNvSpPr>
              <p:nvPr/>
            </p:nvSpPr>
            <p:spPr bwMode="auto">
              <a:xfrm>
                <a:off x="2656" y="3800"/>
                <a:ext cx="2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11</a:t>
                </a:r>
              </a:p>
            </p:txBody>
          </p:sp>
        </p:grpSp>
        <p:sp>
          <p:nvSpPr>
            <p:cNvPr id="312379" name="Oval 59"/>
            <p:cNvSpPr>
              <a:spLocks noChangeArrowheads="1"/>
            </p:cNvSpPr>
            <p:nvPr/>
          </p:nvSpPr>
          <p:spPr bwMode="auto">
            <a:xfrm>
              <a:off x="2688" y="307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380" name="Group 60"/>
          <p:cNvGrpSpPr>
            <a:grpSpLocks/>
          </p:cNvGrpSpPr>
          <p:nvPr/>
        </p:nvGrpSpPr>
        <p:grpSpPr bwMode="auto">
          <a:xfrm>
            <a:off x="5638800" y="3733800"/>
            <a:ext cx="682625" cy="1550988"/>
            <a:chOff x="3456" y="3072"/>
            <a:chExt cx="430" cy="977"/>
          </a:xfrm>
        </p:grpSpPr>
        <p:sp>
          <p:nvSpPr>
            <p:cNvPr id="312381" name="Oval 61"/>
            <p:cNvSpPr>
              <a:spLocks noChangeArrowheads="1"/>
            </p:cNvSpPr>
            <p:nvPr/>
          </p:nvSpPr>
          <p:spPr bwMode="auto">
            <a:xfrm>
              <a:off x="3648" y="307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82" name="Rectangle 62"/>
            <p:cNvSpPr>
              <a:spLocks noChangeArrowheads="1"/>
            </p:cNvSpPr>
            <p:nvPr/>
          </p:nvSpPr>
          <p:spPr bwMode="auto">
            <a:xfrm>
              <a:off x="3695" y="3291"/>
              <a:ext cx="115" cy="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83" name="Line 63"/>
            <p:cNvSpPr>
              <a:spLocks noChangeShapeType="1"/>
            </p:cNvSpPr>
            <p:nvPr/>
          </p:nvSpPr>
          <p:spPr bwMode="auto">
            <a:xfrm>
              <a:off x="3744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12384" name="Group 64"/>
            <p:cNvGrpSpPr>
              <a:grpSpLocks/>
            </p:cNvGrpSpPr>
            <p:nvPr/>
          </p:nvGrpSpPr>
          <p:grpSpPr bwMode="auto">
            <a:xfrm>
              <a:off x="3456" y="3608"/>
              <a:ext cx="430" cy="441"/>
              <a:chOff x="3456" y="3608"/>
              <a:chExt cx="430" cy="441"/>
            </a:xfrm>
          </p:grpSpPr>
          <p:sp>
            <p:nvSpPr>
              <p:cNvPr id="312385" name="Oval 65"/>
              <p:cNvSpPr>
                <a:spLocks noChangeArrowheads="1"/>
              </p:cNvSpPr>
              <p:nvPr/>
            </p:nvSpPr>
            <p:spPr bwMode="auto">
              <a:xfrm>
                <a:off x="3648" y="3648"/>
                <a:ext cx="192" cy="192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386" name="Text Box 66"/>
              <p:cNvSpPr txBox="1">
                <a:spLocks noChangeArrowheads="1"/>
              </p:cNvSpPr>
              <p:nvPr/>
            </p:nvSpPr>
            <p:spPr bwMode="auto">
              <a:xfrm>
                <a:off x="3456" y="3608"/>
                <a:ext cx="2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312387" name="Text Box 67"/>
              <p:cNvSpPr txBox="1">
                <a:spLocks noChangeArrowheads="1"/>
              </p:cNvSpPr>
              <p:nvPr/>
            </p:nvSpPr>
            <p:spPr bwMode="auto">
              <a:xfrm>
                <a:off x="3600" y="3799"/>
                <a:ext cx="28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10</a:t>
                </a:r>
              </a:p>
            </p:txBody>
          </p:sp>
        </p:grpSp>
      </p:grpSp>
      <p:grpSp>
        <p:nvGrpSpPr>
          <p:cNvPr id="312390" name="Group 70"/>
          <p:cNvGrpSpPr>
            <a:grpSpLocks/>
          </p:cNvGrpSpPr>
          <p:nvPr/>
        </p:nvGrpSpPr>
        <p:grpSpPr bwMode="auto">
          <a:xfrm>
            <a:off x="1447800" y="4676775"/>
            <a:ext cx="3581400" cy="854075"/>
            <a:chOff x="864" y="3696"/>
            <a:chExt cx="2256" cy="538"/>
          </a:xfrm>
        </p:grpSpPr>
        <p:sp>
          <p:nvSpPr>
            <p:cNvPr id="312388" name="Text Box 68"/>
            <p:cNvSpPr txBox="1">
              <a:spLocks noChangeArrowheads="1"/>
            </p:cNvSpPr>
            <p:nvPr/>
          </p:nvSpPr>
          <p:spPr bwMode="auto">
            <a:xfrm>
              <a:off x="864" y="3984"/>
              <a:ext cx="22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Suboptimal path!</a:t>
              </a:r>
            </a:p>
          </p:txBody>
        </p:sp>
        <p:sp>
          <p:nvSpPr>
            <p:cNvPr id="312389" name="Line 69"/>
            <p:cNvSpPr>
              <a:spLocks noChangeShapeType="1"/>
            </p:cNvSpPr>
            <p:nvPr/>
          </p:nvSpPr>
          <p:spPr bwMode="auto">
            <a:xfrm flipV="1">
              <a:off x="2112" y="3696"/>
              <a:ext cx="432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13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#2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SEARCH#2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1.</a:t>
            </a:r>
            <a:r>
              <a:rPr lang="en-US" dirty="0" smtClean="0">
                <a:sym typeface="Wingdings" pitchFamily="2" charset="2"/>
              </a:rPr>
              <a:t> If GOAL?(initial-state) then return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initial-state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2.</a:t>
            </a:r>
            <a:r>
              <a:rPr lang="en-US" dirty="0" smtClean="0">
                <a:sym typeface="Wingdings" pitchFamily="2" charset="2"/>
              </a:rPr>
              <a:t> INSERT(</a:t>
            </a:r>
            <a:r>
              <a:rPr lang="en-US" dirty="0" smtClean="0"/>
              <a:t>initial-</a:t>
            </a:r>
            <a:r>
              <a:rPr lang="en-US" dirty="0" err="1" smtClean="0"/>
              <a:t>node,FRINGE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3.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Repeat: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4.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	If empty(FRINGE) then return </a:t>
            </a:r>
            <a:r>
              <a:rPr lang="en-US" dirty="0" smtClean="0">
                <a:solidFill>
                  <a:schemeClr val="accent2"/>
                </a:solidFill>
              </a:rPr>
              <a:t>failure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5.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REMOVE(FRINGE)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6.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 STATE(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7.</a:t>
            </a:r>
            <a:r>
              <a:rPr lang="en-US" dirty="0" smtClean="0">
                <a:sym typeface="Wingdings" pitchFamily="2" charset="2"/>
              </a:rPr>
              <a:t>		If GOAL?(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ym typeface="Wingdings" pitchFamily="2" charset="2"/>
              </a:rPr>
              <a:t>) then return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path or goal state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r>
              <a:rPr lang="en-US" dirty="0" smtClean="0"/>
              <a:t>.		For every state </a:t>
            </a:r>
            <a:r>
              <a:rPr lang="en-US" dirty="0" smtClean="0">
                <a:solidFill>
                  <a:srgbClr val="FF0000"/>
                </a:solidFill>
              </a:rPr>
              <a:t>s’ </a:t>
            </a:r>
            <a:r>
              <a:rPr lang="en-US" dirty="0" smtClean="0"/>
              <a:t>in SUCCESSORS(</a:t>
            </a:r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9.</a:t>
            </a:r>
            <a:r>
              <a:rPr lang="en-US" dirty="0" smtClean="0"/>
              <a:t>		Create a new node </a:t>
            </a:r>
            <a:r>
              <a:rPr lang="en-US" dirty="0" smtClean="0">
                <a:solidFill>
                  <a:srgbClr val="92D050"/>
                </a:solidFill>
              </a:rPr>
              <a:t>N’</a:t>
            </a:r>
            <a:r>
              <a:rPr lang="en-US" dirty="0" smtClean="0"/>
              <a:t> as a child of 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10.</a:t>
            </a:r>
            <a:r>
              <a:rPr lang="en-US" dirty="0" smtClean="0"/>
              <a:t>	INSERT(</a:t>
            </a:r>
            <a:r>
              <a:rPr lang="en-US" dirty="0" smtClean="0">
                <a:solidFill>
                  <a:srgbClr val="92D050"/>
                </a:solidFill>
              </a:rPr>
              <a:t>N’</a:t>
            </a:r>
            <a:r>
              <a:rPr lang="en-US" dirty="0" smtClean="0"/>
              <a:t>,FRINGE)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5803900"/>
            <a:ext cx="609600" cy="520700"/>
          </a:xfrm>
          <a:prstGeom prst="rect">
            <a:avLst/>
          </a:prstGeom>
        </p:spPr>
        <p:txBody>
          <a:bodyPr/>
          <a:lstStyle/>
          <a:p>
            <a:fld id="{20FD7C4C-B9E1-4C9E-84F7-F6D8F73A3A32}" type="slidenum">
              <a:rPr lang="en-US" sz="1400" b="1" smtClean="0">
                <a:solidFill>
                  <a:schemeClr val="bg1"/>
                </a:solidFill>
              </a:rPr>
              <a:pPr/>
              <a:t>53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28600" y="4495800"/>
            <a:ext cx="457200" cy="228600"/>
          </a:xfrm>
          <a:prstGeom prst="chevron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57800" y="533400"/>
            <a:ext cx="3382963" cy="1311275"/>
          </a:xfrm>
          <a:prstGeom prst="rect">
            <a:avLst/>
          </a:prstGeom>
          <a:solidFill>
            <a:srgbClr val="E3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The goal test is applied</a:t>
            </a:r>
          </a:p>
          <a:p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to a node when this node is</a:t>
            </a:r>
          </a:p>
          <a:p>
            <a:r>
              <a:rPr lang="en-US" sz="2000" b="1" dirty="0">
                <a:solidFill>
                  <a:srgbClr val="0033CC"/>
                </a:solidFill>
                <a:latin typeface="Comic Sans MS" pitchFamily="66" charset="0"/>
              </a:rPr>
              <a:t>expanded</a:t>
            </a:r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, not when it is</a:t>
            </a:r>
          </a:p>
          <a:p>
            <a:r>
              <a:rPr lang="en-US" sz="2000" dirty="0">
                <a:solidFill>
                  <a:srgbClr val="0033CC"/>
                </a:solidFill>
                <a:latin typeface="Comic Sans MS" pitchFamily="66" charset="0"/>
              </a:rPr>
              <a:t>generated.</a:t>
            </a:r>
          </a:p>
        </p:txBody>
      </p:sp>
    </p:spTree>
    <p:extLst>
      <p:ext uri="{BB962C8B-B14F-4D97-AF65-F5344CB8AC3E}">
        <p14:creationId xmlns:p14="http://schemas.microsoft.com/office/powerpoint/2010/main" val="38513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Revisited States</a:t>
            </a:r>
            <a:endParaRPr lang="en-US"/>
          </a:p>
        </p:txBody>
      </p:sp>
      <p:sp>
        <p:nvSpPr>
          <p:cNvPr id="12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00B585-6055-4EE4-AD27-E2572CCCCBFE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299011" name="Group 3"/>
          <p:cNvGrpSpPr>
            <a:grpSpLocks/>
          </p:cNvGrpSpPr>
          <p:nvPr/>
        </p:nvGrpSpPr>
        <p:grpSpPr bwMode="auto">
          <a:xfrm>
            <a:off x="914400" y="1592263"/>
            <a:ext cx="1371600" cy="4454525"/>
            <a:chOff x="576" y="1003"/>
            <a:chExt cx="864" cy="2806"/>
          </a:xfrm>
        </p:grpSpPr>
        <p:sp>
          <p:nvSpPr>
            <p:cNvPr id="299012" name="Text Box 4"/>
            <p:cNvSpPr txBox="1">
              <a:spLocks noChangeArrowheads="1"/>
            </p:cNvSpPr>
            <p:nvPr/>
          </p:nvSpPr>
          <p:spPr bwMode="auto">
            <a:xfrm>
              <a:off x="624" y="3559"/>
              <a:ext cx="7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8-queens</a:t>
              </a:r>
            </a:p>
          </p:txBody>
        </p:sp>
        <p:grpSp>
          <p:nvGrpSpPr>
            <p:cNvPr id="299013" name="Group 5"/>
            <p:cNvGrpSpPr>
              <a:grpSpLocks/>
            </p:cNvGrpSpPr>
            <p:nvPr/>
          </p:nvGrpSpPr>
          <p:grpSpPr bwMode="auto">
            <a:xfrm>
              <a:off x="576" y="1003"/>
              <a:ext cx="864" cy="2549"/>
              <a:chOff x="576" y="1003"/>
              <a:chExt cx="864" cy="2549"/>
            </a:xfrm>
          </p:grpSpPr>
          <p:grpSp>
            <p:nvGrpSpPr>
              <p:cNvPr id="299014" name="Group 6"/>
              <p:cNvGrpSpPr>
                <a:grpSpLocks/>
              </p:cNvGrpSpPr>
              <p:nvPr/>
            </p:nvGrpSpPr>
            <p:grpSpPr bwMode="auto">
              <a:xfrm>
                <a:off x="576" y="2688"/>
                <a:ext cx="864" cy="864"/>
                <a:chOff x="576" y="1728"/>
                <a:chExt cx="1536" cy="1536"/>
              </a:xfrm>
            </p:grpSpPr>
            <p:grpSp>
              <p:nvGrpSpPr>
                <p:cNvPr id="299015" name="Group 7"/>
                <p:cNvGrpSpPr>
                  <a:grpSpLocks/>
                </p:cNvGrpSpPr>
                <p:nvPr/>
              </p:nvGrpSpPr>
              <p:grpSpPr bwMode="auto">
                <a:xfrm>
                  <a:off x="576" y="1728"/>
                  <a:ext cx="1536" cy="1536"/>
                  <a:chOff x="960" y="1344"/>
                  <a:chExt cx="1536" cy="1536"/>
                </a:xfrm>
              </p:grpSpPr>
              <p:sp>
                <p:nvSpPr>
                  <p:cNvPr id="29901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344"/>
                    <a:ext cx="1536" cy="15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1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34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1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53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1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920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34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72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53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20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112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30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49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68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112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920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72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68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9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30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112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920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34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34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3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3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4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53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4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72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4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30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4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49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4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112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4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30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4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68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4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49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04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68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9049" name="AutoShape 41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0" name="AutoShape 42"/>
                <p:cNvSpPr>
                  <a:spLocks noChangeArrowheads="1"/>
                </p:cNvSpPr>
                <p:nvPr/>
              </p:nvSpPr>
              <p:spPr bwMode="auto">
                <a:xfrm>
                  <a:off x="768" y="2112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1" name="AutoShape 43"/>
                <p:cNvSpPr>
                  <a:spLocks noChangeArrowheads="1"/>
                </p:cNvSpPr>
                <p:nvPr/>
              </p:nvSpPr>
              <p:spPr bwMode="auto">
                <a:xfrm>
                  <a:off x="960" y="3072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9052" name="Text Box 44"/>
              <p:cNvSpPr txBox="1">
                <a:spLocks noChangeArrowheads="1"/>
              </p:cNvSpPr>
              <p:nvPr/>
            </p:nvSpPr>
            <p:spPr bwMode="auto">
              <a:xfrm>
                <a:off x="816" y="1003"/>
                <a:ext cx="45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>
                    <a:solidFill>
                      <a:srgbClr val="FF3300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pSp>
        <p:nvGrpSpPr>
          <p:cNvPr id="299053" name="Group 45"/>
          <p:cNvGrpSpPr>
            <a:grpSpLocks/>
          </p:cNvGrpSpPr>
          <p:nvPr/>
        </p:nvGrpSpPr>
        <p:grpSpPr bwMode="auto">
          <a:xfrm>
            <a:off x="3048000" y="1592263"/>
            <a:ext cx="1524000" cy="4683125"/>
            <a:chOff x="1920" y="1003"/>
            <a:chExt cx="960" cy="2950"/>
          </a:xfrm>
        </p:grpSpPr>
        <p:sp>
          <p:nvSpPr>
            <p:cNvPr id="299054" name="Text Box 46"/>
            <p:cNvSpPr txBox="1">
              <a:spLocks noChangeArrowheads="1"/>
            </p:cNvSpPr>
            <p:nvPr/>
          </p:nvSpPr>
          <p:spPr bwMode="auto">
            <a:xfrm>
              <a:off x="2016" y="3511"/>
              <a:ext cx="8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assembly </a:t>
              </a:r>
              <a:br>
                <a:rPr lang="en-US" sz="2000">
                  <a:latin typeface="Comic Sans MS" pitchFamily="66" charset="0"/>
                </a:rPr>
              </a:br>
              <a:r>
                <a:rPr lang="en-US" sz="2000">
                  <a:latin typeface="Comic Sans MS" pitchFamily="66" charset="0"/>
                </a:rPr>
                <a:t>planning</a:t>
              </a:r>
            </a:p>
          </p:txBody>
        </p:sp>
        <p:grpSp>
          <p:nvGrpSpPr>
            <p:cNvPr id="299055" name="Group 47"/>
            <p:cNvGrpSpPr>
              <a:grpSpLocks/>
            </p:cNvGrpSpPr>
            <p:nvPr/>
          </p:nvGrpSpPr>
          <p:grpSpPr bwMode="auto">
            <a:xfrm>
              <a:off x="1920" y="1003"/>
              <a:ext cx="960" cy="2549"/>
              <a:chOff x="1920" y="1003"/>
              <a:chExt cx="960" cy="2549"/>
            </a:xfrm>
          </p:grpSpPr>
          <p:grpSp>
            <p:nvGrpSpPr>
              <p:cNvPr id="299056" name="Group 48"/>
              <p:cNvGrpSpPr>
                <a:grpSpLocks/>
              </p:cNvGrpSpPr>
              <p:nvPr/>
            </p:nvGrpSpPr>
            <p:grpSpPr bwMode="auto">
              <a:xfrm>
                <a:off x="1920" y="1776"/>
                <a:ext cx="960" cy="1776"/>
                <a:chOff x="480" y="1248"/>
                <a:chExt cx="1344" cy="2544"/>
              </a:xfrm>
            </p:grpSpPr>
            <p:grpSp>
              <p:nvGrpSpPr>
                <p:cNvPr id="299057" name="Group 49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1152" cy="2352"/>
                  <a:chOff x="576" y="1152"/>
                  <a:chExt cx="1152" cy="2352"/>
                </a:xfrm>
              </p:grpSpPr>
              <p:sp>
                <p:nvSpPr>
                  <p:cNvPr id="299058" name="Freeform 50"/>
                  <p:cNvSpPr>
                    <a:spLocks/>
                  </p:cNvSpPr>
                  <p:nvPr/>
                </p:nvSpPr>
                <p:spPr bwMode="auto">
                  <a:xfrm>
                    <a:off x="576" y="2112"/>
                    <a:ext cx="1152" cy="105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96" y="192"/>
                      </a:cxn>
                      <a:cxn ang="0">
                        <a:pos x="192" y="192"/>
                      </a:cxn>
                      <a:cxn ang="0">
                        <a:pos x="192" y="0"/>
                      </a:cxn>
                      <a:cxn ang="0">
                        <a:pos x="288" y="0"/>
                      </a:cxn>
                      <a:cxn ang="0">
                        <a:pos x="288" y="768"/>
                      </a:cxn>
                      <a:cxn ang="0">
                        <a:pos x="864" y="768"/>
                      </a:cxn>
                      <a:cxn ang="0">
                        <a:pos x="864" y="0"/>
                      </a:cxn>
                      <a:cxn ang="0">
                        <a:pos x="912" y="0"/>
                      </a:cxn>
                      <a:cxn ang="0">
                        <a:pos x="960" y="0"/>
                      </a:cxn>
                      <a:cxn ang="0">
                        <a:pos x="960" y="192"/>
                      </a:cxn>
                      <a:cxn ang="0">
                        <a:pos x="1056" y="192"/>
                      </a:cxn>
                      <a:cxn ang="0">
                        <a:pos x="1056" y="0"/>
                      </a:cxn>
                      <a:cxn ang="0">
                        <a:pos x="1152" y="0"/>
                      </a:cxn>
                      <a:cxn ang="0">
                        <a:pos x="1152" y="1056"/>
                      </a:cxn>
                      <a:cxn ang="0">
                        <a:pos x="0" y="105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52" h="1056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96" y="192"/>
                        </a:lnTo>
                        <a:lnTo>
                          <a:pt x="192" y="192"/>
                        </a:lnTo>
                        <a:lnTo>
                          <a:pt x="192" y="0"/>
                        </a:lnTo>
                        <a:lnTo>
                          <a:pt x="288" y="0"/>
                        </a:lnTo>
                        <a:lnTo>
                          <a:pt x="288" y="768"/>
                        </a:lnTo>
                        <a:lnTo>
                          <a:pt x="864" y="768"/>
                        </a:lnTo>
                        <a:lnTo>
                          <a:pt x="864" y="0"/>
                        </a:lnTo>
                        <a:lnTo>
                          <a:pt x="912" y="0"/>
                        </a:lnTo>
                        <a:lnTo>
                          <a:pt x="960" y="0"/>
                        </a:lnTo>
                        <a:lnTo>
                          <a:pt x="960" y="192"/>
                        </a:lnTo>
                        <a:lnTo>
                          <a:pt x="1056" y="192"/>
                        </a:lnTo>
                        <a:lnTo>
                          <a:pt x="1056" y="0"/>
                        </a:lnTo>
                        <a:lnTo>
                          <a:pt x="1152" y="0"/>
                        </a:lnTo>
                        <a:lnTo>
                          <a:pt x="1152" y="1056"/>
                        </a:lnTo>
                        <a:lnTo>
                          <a:pt x="0" y="10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29905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6" y="3408"/>
                    <a:ext cx="1152" cy="96"/>
                    <a:chOff x="2496" y="2208"/>
                    <a:chExt cx="1152" cy="96"/>
                  </a:xfrm>
                </p:grpSpPr>
                <p:sp>
                  <p:nvSpPr>
                    <p:cNvPr id="299060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2208"/>
                      <a:ext cx="1152" cy="9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061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6" y="2208"/>
                      <a:ext cx="96" cy="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062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2208"/>
                      <a:ext cx="96" cy="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9063" name="Freeform 55"/>
                  <p:cNvSpPr>
                    <a:spLocks/>
                  </p:cNvSpPr>
                  <p:nvPr/>
                </p:nvSpPr>
                <p:spPr bwMode="auto">
                  <a:xfrm>
                    <a:off x="576" y="1152"/>
                    <a:ext cx="288" cy="384"/>
                  </a:xfrm>
                  <a:custGeom>
                    <a:avLst/>
                    <a:gdLst/>
                    <a:ahLst/>
                    <a:cxnLst>
                      <a:cxn ang="0">
                        <a:pos x="192" y="384"/>
                      </a:cxn>
                      <a:cxn ang="0">
                        <a:pos x="96" y="384"/>
                      </a:cxn>
                      <a:cxn ang="0">
                        <a:pos x="96" y="96"/>
                      </a:cxn>
                      <a:cxn ang="0">
                        <a:pos x="0" y="96"/>
                      </a:cxn>
                      <a:cxn ang="0">
                        <a:pos x="0" y="0"/>
                      </a:cxn>
                      <a:cxn ang="0">
                        <a:pos x="288" y="0"/>
                      </a:cxn>
                      <a:cxn ang="0">
                        <a:pos x="288" y="96"/>
                      </a:cxn>
                      <a:cxn ang="0">
                        <a:pos x="192" y="96"/>
                      </a:cxn>
                      <a:cxn ang="0">
                        <a:pos x="192" y="384"/>
                      </a:cxn>
                    </a:cxnLst>
                    <a:rect l="0" t="0" r="r" b="b"/>
                    <a:pathLst>
                      <a:path w="288" h="384">
                        <a:moveTo>
                          <a:pt x="192" y="384"/>
                        </a:moveTo>
                        <a:lnTo>
                          <a:pt x="96" y="384"/>
                        </a:lnTo>
                        <a:lnTo>
                          <a:pt x="96" y="96"/>
                        </a:lnTo>
                        <a:lnTo>
                          <a:pt x="0" y="96"/>
                        </a:ln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96"/>
                        </a:lnTo>
                        <a:lnTo>
                          <a:pt x="192" y="96"/>
                        </a:lnTo>
                        <a:lnTo>
                          <a:pt x="192" y="384"/>
                        </a:lnTo>
                        <a:close/>
                      </a:path>
                    </a:pathLst>
                  </a:custGeom>
                  <a:solidFill>
                    <a:srgbClr val="CC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9064" name="Freeform 56"/>
                  <p:cNvSpPr>
                    <a:spLocks/>
                  </p:cNvSpPr>
                  <p:nvPr/>
                </p:nvSpPr>
                <p:spPr bwMode="auto">
                  <a:xfrm>
                    <a:off x="1440" y="1152"/>
                    <a:ext cx="288" cy="384"/>
                  </a:xfrm>
                  <a:custGeom>
                    <a:avLst/>
                    <a:gdLst/>
                    <a:ahLst/>
                    <a:cxnLst>
                      <a:cxn ang="0">
                        <a:pos x="192" y="384"/>
                      </a:cxn>
                      <a:cxn ang="0">
                        <a:pos x="96" y="384"/>
                      </a:cxn>
                      <a:cxn ang="0">
                        <a:pos x="96" y="96"/>
                      </a:cxn>
                      <a:cxn ang="0">
                        <a:pos x="0" y="96"/>
                      </a:cxn>
                      <a:cxn ang="0">
                        <a:pos x="0" y="0"/>
                      </a:cxn>
                      <a:cxn ang="0">
                        <a:pos x="288" y="0"/>
                      </a:cxn>
                      <a:cxn ang="0">
                        <a:pos x="288" y="96"/>
                      </a:cxn>
                      <a:cxn ang="0">
                        <a:pos x="192" y="96"/>
                      </a:cxn>
                      <a:cxn ang="0">
                        <a:pos x="192" y="384"/>
                      </a:cxn>
                    </a:cxnLst>
                    <a:rect l="0" t="0" r="r" b="b"/>
                    <a:pathLst>
                      <a:path w="288" h="384">
                        <a:moveTo>
                          <a:pt x="192" y="384"/>
                        </a:moveTo>
                        <a:lnTo>
                          <a:pt x="96" y="384"/>
                        </a:lnTo>
                        <a:lnTo>
                          <a:pt x="96" y="96"/>
                        </a:lnTo>
                        <a:lnTo>
                          <a:pt x="0" y="96"/>
                        </a:ln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96"/>
                        </a:lnTo>
                        <a:lnTo>
                          <a:pt x="192" y="96"/>
                        </a:lnTo>
                        <a:lnTo>
                          <a:pt x="192" y="384"/>
                        </a:lnTo>
                        <a:close/>
                      </a:path>
                    </a:pathLst>
                  </a:cu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9065" name="Rectangle 57"/>
                <p:cNvSpPr>
                  <a:spLocks noChangeArrowheads="1"/>
                </p:cNvSpPr>
                <p:nvPr/>
              </p:nvSpPr>
              <p:spPr bwMode="auto">
                <a:xfrm>
                  <a:off x="480" y="1248"/>
                  <a:ext cx="1344" cy="2544"/>
                </a:xfrm>
                <a:prstGeom prst="rect">
                  <a:avLst/>
                </a:prstGeom>
                <a:noFill/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9066" name="Text Box 58"/>
              <p:cNvSpPr txBox="1">
                <a:spLocks noChangeArrowheads="1"/>
              </p:cNvSpPr>
              <p:nvPr/>
            </p:nvSpPr>
            <p:spPr bwMode="auto">
              <a:xfrm>
                <a:off x="2112" y="1003"/>
                <a:ext cx="58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200">
                    <a:solidFill>
                      <a:srgbClr val="FF3300"/>
                    </a:solidFill>
                    <a:latin typeface="Comic Sans MS" pitchFamily="66" charset="0"/>
                  </a:rPr>
                  <a:t>Few</a:t>
                </a:r>
              </a:p>
            </p:txBody>
          </p:sp>
        </p:grpSp>
      </p:grpSp>
      <p:grpSp>
        <p:nvGrpSpPr>
          <p:cNvPr id="299067" name="Group 59"/>
          <p:cNvGrpSpPr>
            <a:grpSpLocks/>
          </p:cNvGrpSpPr>
          <p:nvPr/>
        </p:nvGrpSpPr>
        <p:grpSpPr bwMode="auto">
          <a:xfrm>
            <a:off x="5165725" y="1592263"/>
            <a:ext cx="3678238" cy="4460875"/>
            <a:chOff x="3254" y="1003"/>
            <a:chExt cx="2317" cy="2810"/>
          </a:xfrm>
        </p:grpSpPr>
        <p:grpSp>
          <p:nvGrpSpPr>
            <p:cNvPr id="299068" name="Group 60"/>
            <p:cNvGrpSpPr>
              <a:grpSpLocks/>
            </p:cNvGrpSpPr>
            <p:nvPr/>
          </p:nvGrpSpPr>
          <p:grpSpPr bwMode="auto">
            <a:xfrm>
              <a:off x="3888" y="1632"/>
              <a:ext cx="797" cy="830"/>
              <a:chOff x="576" y="2688"/>
              <a:chExt cx="1220" cy="1269"/>
            </a:xfrm>
          </p:grpSpPr>
          <p:sp>
            <p:nvSpPr>
              <p:cNvPr id="299069" name="Rectangle 61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070" name="Rectangle 62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071" name="Rectangle 63"/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072" name="Rectangle 64"/>
              <p:cNvSpPr>
                <a:spLocks noChangeArrowheads="1"/>
              </p:cNvSpPr>
              <p:nvPr/>
            </p:nvSpPr>
            <p:spPr bwMode="auto">
              <a:xfrm>
                <a:off x="57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073" name="Rectangle 65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074" name="Rectangle 66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075" name="Rectangle 67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076" name="Rectangle 68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077" name="Rectangle 6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078" name="Text Box 70"/>
              <p:cNvSpPr txBox="1">
                <a:spLocks noChangeArrowheads="1"/>
              </p:cNvSpPr>
              <p:nvPr/>
            </p:nvSpPr>
            <p:spPr bwMode="auto">
              <a:xfrm>
                <a:off x="672" y="2748"/>
                <a:ext cx="310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99079" name="Text Box 71"/>
              <p:cNvSpPr txBox="1">
                <a:spLocks noChangeArrowheads="1"/>
              </p:cNvSpPr>
              <p:nvPr/>
            </p:nvSpPr>
            <p:spPr bwMode="auto">
              <a:xfrm>
                <a:off x="1055" y="2748"/>
                <a:ext cx="35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299080" name="Text Box 72"/>
              <p:cNvSpPr txBox="1">
                <a:spLocks noChangeArrowheads="1"/>
              </p:cNvSpPr>
              <p:nvPr/>
            </p:nvSpPr>
            <p:spPr bwMode="auto">
              <a:xfrm>
                <a:off x="1440" y="2748"/>
                <a:ext cx="35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99081" name="Text Box 73"/>
              <p:cNvSpPr txBox="1">
                <a:spLocks noChangeArrowheads="1"/>
              </p:cNvSpPr>
              <p:nvPr/>
            </p:nvSpPr>
            <p:spPr bwMode="auto">
              <a:xfrm>
                <a:off x="672" y="3133"/>
                <a:ext cx="35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99082" name="Text Box 74"/>
              <p:cNvSpPr txBox="1">
                <a:spLocks noChangeArrowheads="1"/>
              </p:cNvSpPr>
              <p:nvPr/>
            </p:nvSpPr>
            <p:spPr bwMode="auto">
              <a:xfrm>
                <a:off x="1055" y="3133"/>
                <a:ext cx="35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99083" name="Text Box 75"/>
              <p:cNvSpPr txBox="1">
                <a:spLocks noChangeArrowheads="1"/>
              </p:cNvSpPr>
              <p:nvPr/>
            </p:nvSpPr>
            <p:spPr bwMode="auto">
              <a:xfrm>
                <a:off x="1439" y="3517"/>
                <a:ext cx="35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299084" name="Text Box 76"/>
              <p:cNvSpPr txBox="1">
                <a:spLocks noChangeArrowheads="1"/>
              </p:cNvSpPr>
              <p:nvPr/>
            </p:nvSpPr>
            <p:spPr bwMode="auto">
              <a:xfrm>
                <a:off x="672" y="3517"/>
                <a:ext cx="35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299085" name="Text Box 77"/>
              <p:cNvSpPr txBox="1">
                <a:spLocks noChangeArrowheads="1"/>
              </p:cNvSpPr>
              <p:nvPr/>
            </p:nvSpPr>
            <p:spPr bwMode="auto">
              <a:xfrm>
                <a:off x="1055" y="3517"/>
                <a:ext cx="357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299086" name="Group 78"/>
            <p:cNvGrpSpPr>
              <a:grpSpLocks/>
            </p:cNvGrpSpPr>
            <p:nvPr/>
          </p:nvGrpSpPr>
          <p:grpSpPr bwMode="auto">
            <a:xfrm>
              <a:off x="3312" y="2544"/>
              <a:ext cx="2016" cy="960"/>
              <a:chOff x="960" y="1344"/>
              <a:chExt cx="3840" cy="2304"/>
            </a:xfrm>
          </p:grpSpPr>
          <p:grpSp>
            <p:nvGrpSpPr>
              <p:cNvPr id="299087" name="Group 79"/>
              <p:cNvGrpSpPr>
                <a:grpSpLocks/>
              </p:cNvGrpSpPr>
              <p:nvPr/>
            </p:nvGrpSpPr>
            <p:grpSpPr bwMode="auto">
              <a:xfrm>
                <a:off x="960" y="1344"/>
                <a:ext cx="3840" cy="2304"/>
                <a:chOff x="960" y="1344"/>
                <a:chExt cx="3840" cy="2304"/>
              </a:xfrm>
            </p:grpSpPr>
            <p:sp>
              <p:nvSpPr>
                <p:cNvPr id="299088" name="Rectangle 80"/>
                <p:cNvSpPr>
                  <a:spLocks noChangeArrowheads="1"/>
                </p:cNvSpPr>
                <p:nvPr/>
              </p:nvSpPr>
              <p:spPr bwMode="auto">
                <a:xfrm>
                  <a:off x="960" y="1344"/>
                  <a:ext cx="3840" cy="23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89" name="Freeform 81"/>
                <p:cNvSpPr>
                  <a:spLocks/>
                </p:cNvSpPr>
                <p:nvPr/>
              </p:nvSpPr>
              <p:spPr bwMode="auto">
                <a:xfrm>
                  <a:off x="1536" y="1728"/>
                  <a:ext cx="768" cy="1152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384" y="576"/>
                    </a:cxn>
                    <a:cxn ang="0">
                      <a:pos x="192" y="768"/>
                    </a:cxn>
                    <a:cxn ang="0">
                      <a:pos x="192" y="1152"/>
                    </a:cxn>
                    <a:cxn ang="0">
                      <a:pos x="768" y="1152"/>
                    </a:cxn>
                    <a:cxn ang="0">
                      <a:pos x="768" y="192"/>
                    </a:cxn>
                    <a:cxn ang="0">
                      <a:pos x="144" y="0"/>
                    </a:cxn>
                    <a:cxn ang="0">
                      <a:pos x="0" y="192"/>
                    </a:cxn>
                  </a:cxnLst>
                  <a:rect l="0" t="0" r="r" b="b"/>
                  <a:pathLst>
                    <a:path w="768" h="1152">
                      <a:moveTo>
                        <a:pt x="0" y="192"/>
                      </a:moveTo>
                      <a:lnTo>
                        <a:pt x="384" y="576"/>
                      </a:lnTo>
                      <a:lnTo>
                        <a:pt x="192" y="768"/>
                      </a:lnTo>
                      <a:lnTo>
                        <a:pt x="192" y="1152"/>
                      </a:lnTo>
                      <a:lnTo>
                        <a:pt x="768" y="1152"/>
                      </a:lnTo>
                      <a:lnTo>
                        <a:pt x="768" y="192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090" name="Oval 82"/>
                <p:cNvSpPr>
                  <a:spLocks noChangeArrowheads="1"/>
                </p:cNvSpPr>
                <p:nvPr/>
              </p:nvSpPr>
              <p:spPr bwMode="auto">
                <a:xfrm>
                  <a:off x="1296" y="2256"/>
                  <a:ext cx="96" cy="96"/>
                </a:xfrm>
                <a:prstGeom prst="ellipse">
                  <a:avLst/>
                </a:prstGeom>
                <a:solidFill>
                  <a:srgbClr val="F81706"/>
                </a:solidFill>
                <a:ln w="9525">
                  <a:solidFill>
                    <a:srgbClr val="F8170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91" name="Freeform 83"/>
                <p:cNvSpPr>
                  <a:spLocks/>
                </p:cNvSpPr>
                <p:nvPr/>
              </p:nvSpPr>
              <p:spPr bwMode="auto">
                <a:xfrm>
                  <a:off x="3264" y="1920"/>
                  <a:ext cx="960" cy="1152"/>
                </a:xfrm>
                <a:custGeom>
                  <a:avLst/>
                  <a:gdLst/>
                  <a:ahLst/>
                  <a:cxnLst>
                    <a:cxn ang="0">
                      <a:pos x="0" y="960"/>
                    </a:cxn>
                    <a:cxn ang="0">
                      <a:pos x="0" y="1152"/>
                    </a:cxn>
                    <a:cxn ang="0">
                      <a:pos x="960" y="1152"/>
                    </a:cxn>
                    <a:cxn ang="0">
                      <a:pos x="960" y="0"/>
                    </a:cxn>
                    <a:cxn ang="0">
                      <a:pos x="768" y="0"/>
                    </a:cxn>
                    <a:cxn ang="0">
                      <a:pos x="768" y="960"/>
                    </a:cxn>
                    <a:cxn ang="0">
                      <a:pos x="0" y="960"/>
                    </a:cxn>
                  </a:cxnLst>
                  <a:rect l="0" t="0" r="r" b="b"/>
                  <a:pathLst>
                    <a:path w="960" h="1152">
                      <a:moveTo>
                        <a:pt x="0" y="960"/>
                      </a:moveTo>
                      <a:lnTo>
                        <a:pt x="0" y="1152"/>
                      </a:lnTo>
                      <a:lnTo>
                        <a:pt x="960" y="1152"/>
                      </a:lnTo>
                      <a:lnTo>
                        <a:pt x="960" y="0"/>
                      </a:lnTo>
                      <a:lnTo>
                        <a:pt x="768" y="0"/>
                      </a:lnTo>
                      <a:lnTo>
                        <a:pt x="768" y="960"/>
                      </a:lnTo>
                      <a:lnTo>
                        <a:pt x="0" y="9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9092" name="Oval 84"/>
                <p:cNvSpPr>
                  <a:spLocks noChangeArrowheads="1"/>
                </p:cNvSpPr>
                <p:nvPr/>
              </p:nvSpPr>
              <p:spPr bwMode="auto">
                <a:xfrm>
                  <a:off x="4560" y="2832"/>
                  <a:ext cx="96" cy="96"/>
                </a:xfrm>
                <a:prstGeom prst="ellipse">
                  <a:avLst/>
                </a:prstGeom>
                <a:solidFill>
                  <a:srgbClr val="45D628"/>
                </a:solidFill>
                <a:ln w="9525">
                  <a:solidFill>
                    <a:srgbClr val="45D628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9093" name="Line 85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094" name="Line 86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095" name="Line 87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096" name="Line 88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097" name="Line 89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098" name="Line 9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099" name="Line 91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0" name="Line 92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1" name="Line 93"/>
              <p:cNvSpPr>
                <a:spLocks noChangeShapeType="1"/>
              </p:cNvSpPr>
              <p:nvPr/>
            </p:nvSpPr>
            <p:spPr bwMode="auto">
              <a:xfrm>
                <a:off x="960" y="3072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2" name="Line 94"/>
              <p:cNvSpPr>
                <a:spLocks noChangeShapeType="1"/>
              </p:cNvSpPr>
              <p:nvPr/>
            </p:nvSpPr>
            <p:spPr bwMode="auto">
              <a:xfrm>
                <a:off x="960" y="3264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3" name="Line 95"/>
              <p:cNvSpPr>
                <a:spLocks noChangeShapeType="1"/>
              </p:cNvSpPr>
              <p:nvPr/>
            </p:nvSpPr>
            <p:spPr bwMode="auto">
              <a:xfrm>
                <a:off x="960" y="3456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4" name="Line 96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5" name="Line 97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6" name="Line 98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7" name="Line 99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8" name="Line 100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09" name="Line 101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0" name="Line 102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1" name="Line 103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2" name="Line 104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3" name="Line 105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4" name="Line 106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5" name="Line 107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6" name="Line 108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7" name="Line 109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8" name="Line 110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19" name="Line 111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20" name="Line 112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21" name="Line 113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9122" name="Line 114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9123" name="Text Box 115"/>
            <p:cNvSpPr txBox="1">
              <a:spLocks noChangeArrowheads="1"/>
            </p:cNvSpPr>
            <p:nvPr/>
          </p:nvSpPr>
          <p:spPr bwMode="auto">
            <a:xfrm>
              <a:off x="3254" y="3563"/>
              <a:ext cx="2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8-puzzle and robot navigation</a:t>
              </a:r>
            </a:p>
          </p:txBody>
        </p:sp>
        <p:sp>
          <p:nvSpPr>
            <p:cNvPr id="299124" name="Text Box 116"/>
            <p:cNvSpPr txBox="1">
              <a:spLocks noChangeArrowheads="1"/>
            </p:cNvSpPr>
            <p:nvPr/>
          </p:nvSpPr>
          <p:spPr bwMode="auto">
            <a:xfrm>
              <a:off x="3888" y="1003"/>
              <a:ext cx="7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3300"/>
                  </a:solidFill>
                  <a:latin typeface="Comic Sans MS" pitchFamily="66" charset="0"/>
                </a:rPr>
                <a:t>Many</a:t>
              </a:r>
            </a:p>
          </p:txBody>
        </p:sp>
      </p:grpSp>
      <p:grpSp>
        <p:nvGrpSpPr>
          <p:cNvPr id="299125" name="Group 117"/>
          <p:cNvGrpSpPr>
            <a:grpSpLocks/>
          </p:cNvGrpSpPr>
          <p:nvPr/>
        </p:nvGrpSpPr>
        <p:grpSpPr bwMode="auto">
          <a:xfrm>
            <a:off x="990600" y="2057400"/>
            <a:ext cx="3067050" cy="1393825"/>
            <a:chOff x="576" y="1296"/>
            <a:chExt cx="1932" cy="878"/>
          </a:xfrm>
        </p:grpSpPr>
        <p:sp>
          <p:nvSpPr>
            <p:cNvPr id="299126" name="Text Box 118"/>
            <p:cNvSpPr txBox="1">
              <a:spLocks noChangeArrowheads="1"/>
            </p:cNvSpPr>
            <p:nvPr/>
          </p:nvSpPr>
          <p:spPr bwMode="auto">
            <a:xfrm>
              <a:off x="576" y="1880"/>
              <a:ext cx="1932" cy="29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8000"/>
                  </a:solidFill>
                  <a:latin typeface="Comic Sans MS" pitchFamily="66" charset="0"/>
                </a:rPr>
                <a:t>search tree is finite</a:t>
              </a:r>
            </a:p>
          </p:txBody>
        </p:sp>
        <p:sp>
          <p:nvSpPr>
            <p:cNvPr id="299127" name="Line 119"/>
            <p:cNvSpPr>
              <a:spLocks noChangeShapeType="1"/>
            </p:cNvSpPr>
            <p:nvPr/>
          </p:nvSpPr>
          <p:spPr bwMode="auto">
            <a:xfrm flipH="1">
              <a:off x="1440" y="1296"/>
              <a:ext cx="864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9128" name="Group 120"/>
          <p:cNvGrpSpPr>
            <a:grpSpLocks/>
          </p:cNvGrpSpPr>
          <p:nvPr/>
        </p:nvGrpSpPr>
        <p:grpSpPr bwMode="auto">
          <a:xfrm>
            <a:off x="4114800" y="2057400"/>
            <a:ext cx="3313113" cy="1393825"/>
            <a:chOff x="576" y="1296"/>
            <a:chExt cx="2087" cy="878"/>
          </a:xfrm>
        </p:grpSpPr>
        <p:sp>
          <p:nvSpPr>
            <p:cNvPr id="299129" name="Text Box 121"/>
            <p:cNvSpPr txBox="1">
              <a:spLocks noChangeArrowheads="1"/>
            </p:cNvSpPr>
            <p:nvPr/>
          </p:nvSpPr>
          <p:spPr bwMode="auto">
            <a:xfrm>
              <a:off x="576" y="1880"/>
              <a:ext cx="2087" cy="2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5F5F5F"/>
                  </a:solidFill>
                  <a:latin typeface="Comic Sans MS" pitchFamily="66" charset="0"/>
                </a:rPr>
                <a:t>search tree is infinite</a:t>
              </a:r>
            </a:p>
          </p:txBody>
        </p:sp>
        <p:sp>
          <p:nvSpPr>
            <p:cNvPr id="299130" name="Line 122"/>
            <p:cNvSpPr>
              <a:spLocks noChangeShapeType="1"/>
            </p:cNvSpPr>
            <p:nvPr/>
          </p:nvSpPr>
          <p:spPr bwMode="auto">
            <a:xfrm flipH="1">
              <a:off x="1440" y="1296"/>
              <a:ext cx="864" cy="57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08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Revisited States</a:t>
            </a:r>
            <a:endParaRPr 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Requires comparing state descriptions </a:t>
            </a:r>
          </a:p>
          <a:p>
            <a:r>
              <a:rPr lang="en-US" dirty="0" smtClean="0"/>
              <a:t> Breadth-first search: </a:t>
            </a:r>
          </a:p>
          <a:p>
            <a:pPr lvl="1"/>
            <a:r>
              <a:rPr lang="en-US" dirty="0" smtClean="0"/>
              <a:t>Store all states associated with </a:t>
            </a:r>
            <a:r>
              <a:rPr lang="en-US" b="1" dirty="0" smtClean="0"/>
              <a:t>generated</a:t>
            </a:r>
            <a:r>
              <a:rPr lang="en-US" dirty="0" smtClean="0"/>
              <a:t> nodes in VISITED</a:t>
            </a:r>
          </a:p>
          <a:p>
            <a:pPr lvl="1"/>
            <a:r>
              <a:rPr lang="en-US" dirty="0" smtClean="0"/>
              <a:t>If the state of a new node is in VISITED, then discard the node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F9E8C2A-09EC-448B-966F-133B76943DF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Revisited States</a:t>
            </a:r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 Requires comparing state descriptions </a:t>
            </a:r>
          </a:p>
          <a:p>
            <a:r>
              <a:rPr lang="en-US" smtClean="0"/>
              <a:t> Breadth-first search: </a:t>
            </a:r>
          </a:p>
          <a:p>
            <a:pPr lvl="1"/>
            <a:r>
              <a:rPr lang="en-US" smtClean="0"/>
              <a:t>Store all states associated with generated nodes in VISITED</a:t>
            </a:r>
          </a:p>
          <a:p>
            <a:pPr lvl="1"/>
            <a:r>
              <a:rPr lang="en-US" smtClean="0"/>
              <a:t>If the state of a new node is in VISITED, then discard the node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CAE7B68-B728-4E76-AA93-56267449232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640456" y="4800600"/>
            <a:ext cx="5620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  <a:latin typeface="+mj-lt"/>
              </a:rPr>
              <a:t>Implemented as hash-table </a:t>
            </a:r>
          </a:p>
          <a:p>
            <a:pPr algn="ctr"/>
            <a:r>
              <a:rPr lang="en-US" sz="2400" dirty="0">
                <a:solidFill>
                  <a:srgbClr val="0033CC"/>
                </a:solidFill>
                <a:latin typeface="+mj-lt"/>
              </a:rPr>
              <a:t>or as explicit data structure with flags</a:t>
            </a:r>
          </a:p>
        </p:txBody>
      </p:sp>
      <p:sp>
        <p:nvSpPr>
          <p:cNvPr id="303109" name="Oval 5"/>
          <p:cNvSpPr>
            <a:spLocks noChangeArrowheads="1"/>
          </p:cNvSpPr>
          <p:nvPr/>
        </p:nvSpPr>
        <p:spPr bwMode="auto">
          <a:xfrm>
            <a:off x="990600" y="2743200"/>
            <a:ext cx="19050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0" name="Line 6"/>
          <p:cNvSpPr>
            <a:spLocks noChangeShapeType="1"/>
          </p:cNvSpPr>
          <p:nvPr/>
        </p:nvSpPr>
        <p:spPr bwMode="auto">
          <a:xfrm>
            <a:off x="2362200" y="3276600"/>
            <a:ext cx="1828800" cy="1447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7467600" cy="1978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Robot navigation</a:t>
            </a:r>
          </a:p>
          <a:p>
            <a:r>
              <a:rPr lang="en-US" dirty="0" smtClean="0"/>
              <a:t>VISITED: array initialized to 0, matching grid</a:t>
            </a:r>
          </a:p>
          <a:p>
            <a:r>
              <a:rPr lang="en-US" dirty="0" smtClean="0"/>
              <a:t>When grid position (</a:t>
            </a:r>
            <a:r>
              <a:rPr lang="en-US" dirty="0" err="1" smtClean="0"/>
              <a:t>x,y</a:t>
            </a:r>
            <a:r>
              <a:rPr lang="en-US" dirty="0" smtClean="0"/>
              <a:t>) is visited, mark corresponding position in VISITED as 1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Size of the entire state space!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3429000"/>
            <a:ext cx="609600" cy="521208"/>
          </a:xfrm>
          <a:prstGeom prst="rect">
            <a:avLst/>
          </a:prstGeom>
        </p:spPr>
        <p:txBody>
          <a:bodyPr/>
          <a:lstStyle/>
          <a:p>
            <a:fld id="{C00C6C62-E387-4A09-A490-F53E4AECEAFD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1447800" y="1676400"/>
            <a:ext cx="5760720" cy="2743200"/>
            <a:chOff x="960" y="1344"/>
            <a:chExt cx="3840" cy="2304"/>
          </a:xfrm>
        </p:grpSpPr>
        <p:grpSp>
          <p:nvGrpSpPr>
            <p:cNvPr id="10" name="Group 79"/>
            <p:cNvGrpSpPr>
              <a:grpSpLocks/>
            </p:cNvGrpSpPr>
            <p:nvPr/>
          </p:nvGrpSpPr>
          <p:grpSpPr bwMode="auto">
            <a:xfrm>
              <a:off x="960" y="1344"/>
              <a:ext cx="3840" cy="2304"/>
              <a:chOff x="960" y="1344"/>
              <a:chExt cx="3840" cy="2304"/>
            </a:xfrm>
          </p:grpSpPr>
          <p:sp>
            <p:nvSpPr>
              <p:cNvPr id="41" name="Rectangle 80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3840" cy="23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81"/>
              <p:cNvSpPr>
                <a:spLocks/>
              </p:cNvSpPr>
              <p:nvPr/>
            </p:nvSpPr>
            <p:spPr bwMode="auto">
              <a:xfrm>
                <a:off x="1536" y="1728"/>
                <a:ext cx="768" cy="115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384" y="576"/>
                  </a:cxn>
                  <a:cxn ang="0">
                    <a:pos x="192" y="768"/>
                  </a:cxn>
                  <a:cxn ang="0">
                    <a:pos x="192" y="1152"/>
                  </a:cxn>
                  <a:cxn ang="0">
                    <a:pos x="768" y="1152"/>
                  </a:cxn>
                  <a:cxn ang="0">
                    <a:pos x="768" y="192"/>
                  </a:cxn>
                  <a:cxn ang="0">
                    <a:pos x="144" y="0"/>
                  </a:cxn>
                  <a:cxn ang="0">
                    <a:pos x="0" y="192"/>
                  </a:cxn>
                </a:cxnLst>
                <a:rect l="0" t="0" r="r" b="b"/>
                <a:pathLst>
                  <a:path w="768" h="1152">
                    <a:moveTo>
                      <a:pt x="0" y="192"/>
                    </a:moveTo>
                    <a:lnTo>
                      <a:pt x="384" y="576"/>
                    </a:lnTo>
                    <a:lnTo>
                      <a:pt x="192" y="768"/>
                    </a:lnTo>
                    <a:lnTo>
                      <a:pt x="192" y="1152"/>
                    </a:lnTo>
                    <a:lnTo>
                      <a:pt x="768" y="1152"/>
                    </a:lnTo>
                    <a:lnTo>
                      <a:pt x="768" y="192"/>
                    </a:lnTo>
                    <a:lnTo>
                      <a:pt x="144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Oval 82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96" cy="96"/>
              </a:xfrm>
              <a:prstGeom prst="ellipse">
                <a:avLst/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83"/>
              <p:cNvSpPr>
                <a:spLocks/>
              </p:cNvSpPr>
              <p:nvPr/>
            </p:nvSpPr>
            <p:spPr bwMode="auto">
              <a:xfrm>
                <a:off x="3264" y="1920"/>
                <a:ext cx="960" cy="1152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0" y="1152"/>
                  </a:cxn>
                  <a:cxn ang="0">
                    <a:pos x="960" y="1152"/>
                  </a:cxn>
                  <a:cxn ang="0">
                    <a:pos x="960" y="0"/>
                  </a:cxn>
                  <a:cxn ang="0">
                    <a:pos x="768" y="0"/>
                  </a:cxn>
                  <a:cxn ang="0">
                    <a:pos x="768" y="960"/>
                  </a:cxn>
                  <a:cxn ang="0">
                    <a:pos x="0" y="960"/>
                  </a:cxn>
                </a:cxnLst>
                <a:rect l="0" t="0" r="r" b="b"/>
                <a:pathLst>
                  <a:path w="960" h="1152">
                    <a:moveTo>
                      <a:pt x="0" y="960"/>
                    </a:moveTo>
                    <a:lnTo>
                      <a:pt x="0" y="1152"/>
                    </a:lnTo>
                    <a:lnTo>
                      <a:pt x="960" y="1152"/>
                    </a:lnTo>
                    <a:lnTo>
                      <a:pt x="960" y="0"/>
                    </a:lnTo>
                    <a:lnTo>
                      <a:pt x="768" y="0"/>
                    </a:lnTo>
                    <a:lnTo>
                      <a:pt x="768" y="960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Oval 84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96" cy="96"/>
              </a:xfrm>
              <a:prstGeom prst="ellipse">
                <a:avLst/>
              </a:prstGeom>
              <a:solidFill>
                <a:srgbClr val="45D628"/>
              </a:solidFill>
              <a:ln w="9525">
                <a:solidFill>
                  <a:srgbClr val="45D6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85"/>
            <p:cNvSpPr>
              <a:spLocks noChangeShapeType="1"/>
            </p:cNvSpPr>
            <p:nvPr/>
          </p:nvSpPr>
          <p:spPr bwMode="auto">
            <a:xfrm>
              <a:off x="960" y="153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86"/>
            <p:cNvSpPr>
              <a:spLocks noChangeShapeType="1"/>
            </p:cNvSpPr>
            <p:nvPr/>
          </p:nvSpPr>
          <p:spPr bwMode="auto">
            <a:xfrm>
              <a:off x="960" y="172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87"/>
            <p:cNvSpPr>
              <a:spLocks noChangeShapeType="1"/>
            </p:cNvSpPr>
            <p:nvPr/>
          </p:nvSpPr>
          <p:spPr bwMode="auto">
            <a:xfrm>
              <a:off x="960" y="192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88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89"/>
            <p:cNvSpPr>
              <a:spLocks noChangeShapeType="1"/>
            </p:cNvSpPr>
            <p:nvPr/>
          </p:nvSpPr>
          <p:spPr bwMode="auto">
            <a:xfrm>
              <a:off x="960" y="230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90"/>
            <p:cNvSpPr>
              <a:spLocks noChangeShapeType="1"/>
            </p:cNvSpPr>
            <p:nvPr/>
          </p:nvSpPr>
          <p:spPr bwMode="auto">
            <a:xfrm>
              <a:off x="960" y="249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91"/>
            <p:cNvSpPr>
              <a:spLocks noChangeShapeType="1"/>
            </p:cNvSpPr>
            <p:nvPr/>
          </p:nvSpPr>
          <p:spPr bwMode="auto">
            <a:xfrm>
              <a:off x="960" y="268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92"/>
            <p:cNvSpPr>
              <a:spLocks noChangeShapeType="1"/>
            </p:cNvSpPr>
            <p:nvPr/>
          </p:nvSpPr>
          <p:spPr bwMode="auto">
            <a:xfrm>
              <a:off x="960" y="288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93"/>
            <p:cNvSpPr>
              <a:spLocks noChangeShapeType="1"/>
            </p:cNvSpPr>
            <p:nvPr/>
          </p:nvSpPr>
          <p:spPr bwMode="auto">
            <a:xfrm>
              <a:off x="960" y="307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94"/>
            <p:cNvSpPr>
              <a:spLocks noChangeShapeType="1"/>
            </p:cNvSpPr>
            <p:nvPr/>
          </p:nvSpPr>
          <p:spPr bwMode="auto">
            <a:xfrm>
              <a:off x="960" y="326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95"/>
            <p:cNvSpPr>
              <a:spLocks noChangeShapeType="1"/>
            </p:cNvSpPr>
            <p:nvPr/>
          </p:nvSpPr>
          <p:spPr bwMode="auto">
            <a:xfrm>
              <a:off x="960" y="345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96"/>
            <p:cNvSpPr>
              <a:spLocks noChangeShapeType="1"/>
            </p:cNvSpPr>
            <p:nvPr/>
          </p:nvSpPr>
          <p:spPr bwMode="auto">
            <a:xfrm>
              <a:off x="115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97"/>
            <p:cNvSpPr>
              <a:spLocks noChangeShapeType="1"/>
            </p:cNvSpPr>
            <p:nvPr/>
          </p:nvSpPr>
          <p:spPr bwMode="auto">
            <a:xfrm>
              <a:off x="153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>
              <a:off x="172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99"/>
            <p:cNvSpPr>
              <a:spLocks noChangeShapeType="1"/>
            </p:cNvSpPr>
            <p:nvPr/>
          </p:nvSpPr>
          <p:spPr bwMode="auto">
            <a:xfrm>
              <a:off x="192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00"/>
            <p:cNvSpPr>
              <a:spLocks noChangeShapeType="1"/>
            </p:cNvSpPr>
            <p:nvPr/>
          </p:nvSpPr>
          <p:spPr bwMode="auto">
            <a:xfrm>
              <a:off x="211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01"/>
            <p:cNvSpPr>
              <a:spLocks noChangeShapeType="1"/>
            </p:cNvSpPr>
            <p:nvPr/>
          </p:nvSpPr>
          <p:spPr bwMode="auto">
            <a:xfrm>
              <a:off x="230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02"/>
            <p:cNvSpPr>
              <a:spLocks noChangeShapeType="1"/>
            </p:cNvSpPr>
            <p:nvPr/>
          </p:nvSpPr>
          <p:spPr bwMode="auto">
            <a:xfrm>
              <a:off x="249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103"/>
            <p:cNvSpPr>
              <a:spLocks noChangeShapeType="1"/>
            </p:cNvSpPr>
            <p:nvPr/>
          </p:nvSpPr>
          <p:spPr bwMode="auto">
            <a:xfrm>
              <a:off x="268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104"/>
            <p:cNvSpPr>
              <a:spLocks noChangeShapeType="1"/>
            </p:cNvSpPr>
            <p:nvPr/>
          </p:nvSpPr>
          <p:spPr bwMode="auto">
            <a:xfrm>
              <a:off x="288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105"/>
            <p:cNvSpPr>
              <a:spLocks noChangeShapeType="1"/>
            </p:cNvSpPr>
            <p:nvPr/>
          </p:nvSpPr>
          <p:spPr bwMode="auto">
            <a:xfrm>
              <a:off x="307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106"/>
            <p:cNvSpPr>
              <a:spLocks noChangeShapeType="1"/>
            </p:cNvSpPr>
            <p:nvPr/>
          </p:nvSpPr>
          <p:spPr bwMode="auto">
            <a:xfrm>
              <a:off x="326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107"/>
            <p:cNvSpPr>
              <a:spLocks noChangeShapeType="1"/>
            </p:cNvSpPr>
            <p:nvPr/>
          </p:nvSpPr>
          <p:spPr bwMode="auto">
            <a:xfrm>
              <a:off x="345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108"/>
            <p:cNvSpPr>
              <a:spLocks noChangeShapeType="1"/>
            </p:cNvSpPr>
            <p:nvPr/>
          </p:nvSpPr>
          <p:spPr bwMode="auto">
            <a:xfrm>
              <a:off x="364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109"/>
            <p:cNvSpPr>
              <a:spLocks noChangeShapeType="1"/>
            </p:cNvSpPr>
            <p:nvPr/>
          </p:nvSpPr>
          <p:spPr bwMode="auto">
            <a:xfrm>
              <a:off x="3840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110"/>
            <p:cNvSpPr>
              <a:spLocks noChangeShapeType="1"/>
            </p:cNvSpPr>
            <p:nvPr/>
          </p:nvSpPr>
          <p:spPr bwMode="auto">
            <a:xfrm>
              <a:off x="4032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111"/>
            <p:cNvSpPr>
              <a:spLocks noChangeShapeType="1"/>
            </p:cNvSpPr>
            <p:nvPr/>
          </p:nvSpPr>
          <p:spPr bwMode="auto">
            <a:xfrm>
              <a:off x="422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12"/>
            <p:cNvSpPr>
              <a:spLocks noChangeShapeType="1"/>
            </p:cNvSpPr>
            <p:nvPr/>
          </p:nvSpPr>
          <p:spPr bwMode="auto">
            <a:xfrm>
              <a:off x="4416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13"/>
            <p:cNvSpPr>
              <a:spLocks noChangeShapeType="1"/>
            </p:cNvSpPr>
            <p:nvPr/>
          </p:nvSpPr>
          <p:spPr bwMode="auto">
            <a:xfrm>
              <a:off x="4608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14"/>
            <p:cNvSpPr>
              <a:spLocks noChangeShapeType="1"/>
            </p:cNvSpPr>
            <p:nvPr/>
          </p:nvSpPr>
          <p:spPr bwMode="auto">
            <a:xfrm>
              <a:off x="1344" y="1344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4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C00C6C62-E387-4A09-A490-F53E4AECEAFD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609600" y="2286000"/>
            <a:ext cx="1905000" cy="2971800"/>
            <a:chOff x="609600" y="2286000"/>
            <a:chExt cx="1905000" cy="2971800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609600" y="3429000"/>
              <a:ext cx="1828800" cy="1828800"/>
              <a:chOff x="576" y="1152"/>
              <a:chExt cx="1152" cy="1152"/>
            </a:xfrm>
          </p:grpSpPr>
          <p:sp>
            <p:nvSpPr>
              <p:cNvPr id="52" name="Rectangle 1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1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8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19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21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22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23"/>
              <p:cNvSpPr txBox="1">
                <a:spLocks noChangeArrowheads="1"/>
              </p:cNvSpPr>
              <p:nvPr/>
            </p:nvSpPr>
            <p:spPr bwMode="auto">
              <a:xfrm>
                <a:off x="1056" y="1976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672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672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65" name="Text Box 28"/>
              <p:cNvSpPr txBox="1">
                <a:spLocks noChangeArrowheads="1"/>
              </p:cNvSpPr>
              <p:nvPr/>
            </p:nvSpPr>
            <p:spPr bwMode="auto">
              <a:xfrm>
                <a:off x="1440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66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67" name="Text Box 30"/>
              <p:cNvSpPr txBox="1">
                <a:spLocks noChangeArrowheads="1"/>
              </p:cNvSpPr>
              <p:nvPr/>
            </p:nvSpPr>
            <p:spPr bwMode="auto">
              <a:xfrm>
                <a:off x="672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68" name="Rectangle 31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1562100" y="2324100"/>
              <a:ext cx="990600" cy="914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3810000" y="2286000"/>
            <a:ext cx="3505200" cy="3048000"/>
            <a:chOff x="3810000" y="2286000"/>
            <a:chExt cx="3505200" cy="3048000"/>
          </a:xfrm>
        </p:grpSpPr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3810000" y="3505200"/>
              <a:ext cx="1828800" cy="1828800"/>
              <a:chOff x="576" y="2688"/>
              <a:chExt cx="1152" cy="1152"/>
            </a:xfrm>
          </p:grpSpPr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57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41"/>
              <p:cNvSpPr txBox="1">
                <a:spLocks noChangeArrowheads="1"/>
              </p:cNvSpPr>
              <p:nvPr/>
            </p:nvSpPr>
            <p:spPr bwMode="auto">
              <a:xfrm>
                <a:off x="672" y="274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1056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1440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672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7" name="Text Box 45"/>
              <p:cNvSpPr txBox="1">
                <a:spLocks noChangeArrowheads="1"/>
              </p:cNvSpPr>
              <p:nvPr/>
            </p:nvSpPr>
            <p:spPr bwMode="auto">
              <a:xfrm>
                <a:off x="1056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8" name="Text Box 46"/>
              <p:cNvSpPr txBox="1">
                <a:spLocks noChangeArrowheads="1"/>
              </p:cNvSpPr>
              <p:nvPr/>
            </p:nvSpPr>
            <p:spPr bwMode="auto">
              <a:xfrm>
                <a:off x="1440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9" name="Text Box 47"/>
              <p:cNvSpPr txBox="1">
                <a:spLocks noChangeArrowheads="1"/>
              </p:cNvSpPr>
              <p:nvPr/>
            </p:nvSpPr>
            <p:spPr bwMode="auto">
              <a:xfrm>
                <a:off x="672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1056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 flipV="1">
              <a:off x="4724400" y="2286000"/>
              <a:ext cx="259080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685800" y="1676400"/>
            <a:ext cx="708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1219200" y="19050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981200" y="19050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2743200" y="19050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781800" y="19050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581400" y="1828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962400" y="1828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200400" y="1828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14400" y="175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676400" y="175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438400" y="175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86600" y="175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495800" y="1219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VISITED: Hash table of size N</a:t>
            </a:r>
            <a:endParaRPr lang="en-US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43600" y="2819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Hash function: map from </a:t>
            </a:r>
            <a:r>
              <a:rPr lang="en-US" b="1" i="1" dirty="0" smtClean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 to {0,…,N-1}</a:t>
            </a:r>
            <a:endParaRPr lang="en-US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7200" y="5562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If hash function is chosen carefully to minimize chance of collision, then membership testing on M states averages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O(M/N)</a:t>
            </a:r>
            <a:r>
              <a:rPr lang="en-US" dirty="0" smtClean="0">
                <a:latin typeface="+mj-lt"/>
              </a:rPr>
              <a:t> time</a:t>
            </a:r>
            <a:endParaRPr lang="en-US" dirty="0">
              <a:latin typeface="+mj-lt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2743200" y="2209800"/>
            <a:ext cx="2133600" cy="609600"/>
            <a:chOff x="2743200" y="2209800"/>
            <a:chExt cx="2133600" cy="609600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2743200" y="22098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>
              <a:grpSpLocks/>
            </p:cNvGrpSpPr>
            <p:nvPr/>
          </p:nvGrpSpPr>
          <p:grpSpPr bwMode="auto">
            <a:xfrm>
              <a:off x="3200400" y="2362200"/>
              <a:ext cx="457200" cy="457200"/>
              <a:chOff x="576" y="1152"/>
              <a:chExt cx="1152" cy="1152"/>
            </a:xfrm>
          </p:grpSpPr>
          <p:sp>
            <p:nvSpPr>
              <p:cNvPr id="102" name="Rectangle 1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8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9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2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21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22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Rectangle 31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152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>
              <a:grpSpLocks/>
            </p:cNvGrpSpPr>
            <p:nvPr/>
          </p:nvGrpSpPr>
          <p:grpSpPr bwMode="auto">
            <a:xfrm>
              <a:off x="3810000" y="2362200"/>
              <a:ext cx="457200" cy="457200"/>
              <a:chOff x="576" y="1152"/>
              <a:chExt cx="1152" cy="1152"/>
            </a:xfrm>
          </p:grpSpPr>
          <p:sp>
            <p:nvSpPr>
              <p:cNvPr id="130" name="Rectangle 1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16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Rectangle 1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Rectangle 18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Rectangle 19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Rectangle 2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Rectangle 21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Rectangle 22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Rectangle 31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152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9" name="Group 138"/>
            <p:cNvGrpSpPr>
              <a:grpSpLocks/>
            </p:cNvGrpSpPr>
            <p:nvPr/>
          </p:nvGrpSpPr>
          <p:grpSpPr bwMode="auto">
            <a:xfrm>
              <a:off x="4419600" y="2362200"/>
              <a:ext cx="457200" cy="457200"/>
              <a:chOff x="576" y="1152"/>
              <a:chExt cx="1152" cy="1152"/>
            </a:xfrm>
          </p:grpSpPr>
          <p:sp>
            <p:nvSpPr>
              <p:cNvPr id="140" name="Rectangle 1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Rectangle 16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1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Rectangle 18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Rectangle 19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Rectangle 2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21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Rectangle 22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31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152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7467600" y="2209800"/>
            <a:ext cx="914400" cy="609600"/>
            <a:chOff x="2743200" y="2209800"/>
            <a:chExt cx="914400" cy="609600"/>
          </a:xfrm>
        </p:grpSpPr>
        <p:cxnSp>
          <p:nvCxnSpPr>
            <p:cNvPr id="153" name="Straight Arrow Connector 152"/>
            <p:cNvCxnSpPr/>
            <p:nvPr/>
          </p:nvCxnSpPr>
          <p:spPr>
            <a:xfrm>
              <a:off x="2743200" y="22098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>
              <a:grpSpLocks/>
            </p:cNvGrpSpPr>
            <p:nvPr/>
          </p:nvGrpSpPr>
          <p:grpSpPr bwMode="auto">
            <a:xfrm>
              <a:off x="3200400" y="2362200"/>
              <a:ext cx="457200" cy="457200"/>
              <a:chOff x="576" y="1152"/>
              <a:chExt cx="1152" cy="1152"/>
            </a:xfrm>
          </p:grpSpPr>
          <p:sp>
            <p:nvSpPr>
              <p:cNvPr id="175" name="Rectangle 1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16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1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Rectangle 18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Rectangle 19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20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Rectangle 21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Rectangle 22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Rectangle 31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152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9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Revisited States</a:t>
            </a:r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Depth-first search: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Solution 1:</a:t>
            </a:r>
          </a:p>
          <a:p>
            <a:pPr lvl="2"/>
            <a:r>
              <a:rPr lang="en-US" dirty="0" smtClean="0"/>
              <a:t>Store all states associated with nodes in current path in VISITED</a:t>
            </a:r>
          </a:p>
          <a:p>
            <a:pPr lvl="2"/>
            <a:r>
              <a:rPr lang="en-US" dirty="0" smtClean="0"/>
              <a:t>If the state of a new node is in VISITED, then discard the node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A522D1AE-3959-46E5-AA1D-3C619EE94AE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Graph</a:t>
            </a:r>
            <a:r>
              <a:rPr lang="en-US" dirty="0"/>
              <a:t> </a:t>
            </a:r>
            <a:r>
              <a:rPr lang="en-US" dirty="0" smtClean="0"/>
              <a:t>!= State Graph</a:t>
            </a:r>
            <a:endParaRPr lang="en-US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777F4-B68D-4FF8-B46A-544661B51F5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3012" name="Group 3"/>
          <p:cNvGrpSpPr>
            <a:grpSpLocks/>
          </p:cNvGrpSpPr>
          <p:nvPr/>
        </p:nvGrpSpPr>
        <p:grpSpPr bwMode="auto">
          <a:xfrm>
            <a:off x="990600" y="1676401"/>
            <a:ext cx="5486400" cy="1370013"/>
            <a:chOff x="624" y="1056"/>
            <a:chExt cx="3456" cy="863"/>
          </a:xfrm>
        </p:grpSpPr>
        <p:grpSp>
          <p:nvGrpSpPr>
            <p:cNvPr id="43122" name="Group 4"/>
            <p:cNvGrpSpPr>
              <a:grpSpLocks/>
            </p:cNvGrpSpPr>
            <p:nvPr/>
          </p:nvGrpSpPr>
          <p:grpSpPr bwMode="auto">
            <a:xfrm>
              <a:off x="624" y="1152"/>
              <a:ext cx="767" cy="767"/>
              <a:chOff x="768" y="1152"/>
              <a:chExt cx="1152" cy="1152"/>
            </a:xfrm>
          </p:grpSpPr>
          <p:sp>
            <p:nvSpPr>
              <p:cNvPr id="43126" name="Rectangle 5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7" name="Rectangle 6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28" name="Rectangle 7"/>
              <p:cNvSpPr>
                <a:spLocks noChangeArrowheads="1"/>
              </p:cNvSpPr>
              <p:nvPr/>
            </p:nvSpPr>
            <p:spPr bwMode="auto">
              <a:xfrm>
                <a:off x="768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29" name="Rectangle 8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0" name="Rectangle 9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1" name="Rectangle 1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2" name="Rectangle 11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3" name="Rectangle 12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34" name="Rectangle 1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43123" name="Group 22"/>
            <p:cNvGrpSpPr>
              <a:grpSpLocks/>
            </p:cNvGrpSpPr>
            <p:nvPr/>
          </p:nvGrpSpPr>
          <p:grpSpPr bwMode="auto">
            <a:xfrm>
              <a:off x="1392" y="1056"/>
              <a:ext cx="2688" cy="480"/>
              <a:chOff x="1392" y="1056"/>
              <a:chExt cx="2688" cy="480"/>
            </a:xfrm>
          </p:grpSpPr>
          <p:sp>
            <p:nvSpPr>
              <p:cNvPr id="43124" name="Oval 23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5" name="Line 24"/>
              <p:cNvSpPr>
                <a:spLocks noChangeShapeType="1"/>
              </p:cNvSpPr>
              <p:nvPr/>
            </p:nvSpPr>
            <p:spPr bwMode="auto">
              <a:xfrm flipH="1">
                <a:off x="1392" y="1152"/>
                <a:ext cx="2544" cy="384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3013" name="Group 25"/>
          <p:cNvGrpSpPr>
            <a:grpSpLocks/>
          </p:cNvGrpSpPr>
          <p:nvPr/>
        </p:nvGrpSpPr>
        <p:grpSpPr bwMode="auto">
          <a:xfrm>
            <a:off x="992188" y="1905000"/>
            <a:ext cx="7008813" cy="4264025"/>
            <a:chOff x="625" y="1200"/>
            <a:chExt cx="4415" cy="2686"/>
          </a:xfrm>
        </p:grpSpPr>
        <p:grpSp>
          <p:nvGrpSpPr>
            <p:cNvPr id="43079" name="Group 26"/>
            <p:cNvGrpSpPr>
              <a:grpSpLocks/>
            </p:cNvGrpSpPr>
            <p:nvPr/>
          </p:nvGrpSpPr>
          <p:grpSpPr bwMode="auto">
            <a:xfrm>
              <a:off x="1009" y="3119"/>
              <a:ext cx="784" cy="767"/>
              <a:chOff x="2112" y="2688"/>
              <a:chExt cx="1152" cy="1152"/>
            </a:xfrm>
          </p:grpSpPr>
          <p:sp>
            <p:nvSpPr>
              <p:cNvPr id="43105" name="Rectangle 27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6" name="Rectangle 28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07" name="Rectangle 29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08" name="Rectangle 30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09" name="Rectangle 3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110" name="Rectangle 32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11" name="Rectangle 33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112" name="Rectangle 34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113" name="Rectangle 35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43080" name="Group 44"/>
            <p:cNvGrpSpPr>
              <a:grpSpLocks/>
            </p:cNvGrpSpPr>
            <p:nvPr/>
          </p:nvGrpSpPr>
          <p:grpSpPr bwMode="auto">
            <a:xfrm>
              <a:off x="625" y="2112"/>
              <a:ext cx="784" cy="767"/>
              <a:chOff x="2112" y="1152"/>
              <a:chExt cx="1152" cy="1152"/>
            </a:xfrm>
          </p:grpSpPr>
          <p:sp>
            <p:nvSpPr>
              <p:cNvPr id="43088" name="Rectangle 45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9" name="Rectangle 46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0" name="Rectangle 47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1" name="Rectangle 48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2" name="Rectangle 49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3" name="Rectangle 50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4" name="Rectangle 51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5" name="Rectangle 52"/>
              <p:cNvSpPr>
                <a:spLocks noChangeArrowheads="1"/>
              </p:cNvSpPr>
              <p:nvPr/>
            </p:nvSpPr>
            <p:spPr bwMode="auto">
              <a:xfrm>
                <a:off x="249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96" name="Rectangle 53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43081" name="Group 62"/>
            <p:cNvGrpSpPr>
              <a:grpSpLocks/>
            </p:cNvGrpSpPr>
            <p:nvPr/>
          </p:nvGrpSpPr>
          <p:grpSpPr bwMode="auto">
            <a:xfrm>
              <a:off x="1440" y="1200"/>
              <a:ext cx="3600" cy="1920"/>
              <a:chOff x="1440" y="1200"/>
              <a:chExt cx="3600" cy="1920"/>
            </a:xfrm>
          </p:grpSpPr>
          <p:sp>
            <p:nvSpPr>
              <p:cNvPr id="43082" name="Oval 63"/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144" cy="144"/>
              </a:xfrm>
              <a:prstGeom prst="ellipse">
                <a:avLst/>
              </a:prstGeom>
              <a:solidFill>
                <a:srgbClr val="339933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3" name="Oval 64"/>
              <p:cNvSpPr>
                <a:spLocks noChangeArrowheads="1"/>
              </p:cNvSpPr>
              <p:nvPr/>
            </p:nvSpPr>
            <p:spPr bwMode="auto">
              <a:xfrm>
                <a:off x="4896" y="1488"/>
                <a:ext cx="144" cy="144"/>
              </a:xfrm>
              <a:prstGeom prst="ellipse">
                <a:avLst/>
              </a:prstGeom>
              <a:solidFill>
                <a:srgbClr val="339933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4" name="Line 65"/>
              <p:cNvSpPr>
                <a:spLocks noChangeShapeType="1"/>
              </p:cNvSpPr>
              <p:nvPr/>
            </p:nvSpPr>
            <p:spPr bwMode="auto">
              <a:xfrm flipH="1">
                <a:off x="1440" y="1584"/>
                <a:ext cx="1536" cy="912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85" name="Line 66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3120" cy="1536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86" name="Line 67"/>
              <p:cNvSpPr>
                <a:spLocks noChangeShapeType="1"/>
              </p:cNvSpPr>
              <p:nvPr/>
            </p:nvSpPr>
            <p:spPr bwMode="auto">
              <a:xfrm flipH="1">
                <a:off x="3120" y="1200"/>
                <a:ext cx="86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87" name="Line 68"/>
              <p:cNvSpPr>
                <a:spLocks noChangeShapeType="1"/>
              </p:cNvSpPr>
              <p:nvPr/>
            </p:nvSpPr>
            <p:spPr bwMode="auto">
              <a:xfrm>
                <a:off x="3984" y="1200"/>
                <a:ext cx="945" cy="3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3014" name="Group 69"/>
          <p:cNvGrpSpPr>
            <a:grpSpLocks/>
          </p:cNvGrpSpPr>
          <p:nvPr/>
        </p:nvGrpSpPr>
        <p:grpSpPr bwMode="auto">
          <a:xfrm>
            <a:off x="3657600" y="2586038"/>
            <a:ext cx="5180013" cy="3586162"/>
            <a:chOff x="2304" y="1629"/>
            <a:chExt cx="3263" cy="2259"/>
          </a:xfrm>
        </p:grpSpPr>
        <p:grpSp>
          <p:nvGrpSpPr>
            <p:cNvPr id="43016" name="Group 70"/>
            <p:cNvGrpSpPr>
              <a:grpSpLocks/>
            </p:cNvGrpSpPr>
            <p:nvPr/>
          </p:nvGrpSpPr>
          <p:grpSpPr bwMode="auto">
            <a:xfrm>
              <a:off x="2304" y="3120"/>
              <a:ext cx="2128" cy="768"/>
              <a:chOff x="2304" y="3120"/>
              <a:chExt cx="2128" cy="768"/>
            </a:xfrm>
          </p:grpSpPr>
          <p:sp>
            <p:nvSpPr>
              <p:cNvPr id="43051" name="Rectangle 71"/>
              <p:cNvSpPr>
                <a:spLocks noChangeArrowheads="1"/>
              </p:cNvSpPr>
              <p:nvPr/>
            </p:nvSpPr>
            <p:spPr bwMode="auto">
              <a:xfrm>
                <a:off x="2565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2" name="Rectangle 72"/>
              <p:cNvSpPr>
                <a:spLocks noChangeArrowheads="1"/>
              </p:cNvSpPr>
              <p:nvPr/>
            </p:nvSpPr>
            <p:spPr bwMode="auto">
              <a:xfrm>
                <a:off x="2304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3" name="Rectangle 73"/>
              <p:cNvSpPr>
                <a:spLocks noChangeArrowheads="1"/>
              </p:cNvSpPr>
              <p:nvPr/>
            </p:nvSpPr>
            <p:spPr bwMode="auto">
              <a:xfrm>
                <a:off x="2304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054" name="Rectangle 74"/>
              <p:cNvSpPr>
                <a:spLocks noChangeArrowheads="1"/>
              </p:cNvSpPr>
              <p:nvPr/>
            </p:nvSpPr>
            <p:spPr bwMode="auto">
              <a:xfrm>
                <a:off x="2826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5" name="Rectangle 75"/>
              <p:cNvSpPr>
                <a:spLocks noChangeArrowheads="1"/>
              </p:cNvSpPr>
              <p:nvPr/>
            </p:nvSpPr>
            <p:spPr bwMode="auto">
              <a:xfrm>
                <a:off x="2565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6" name="Rectangle 76"/>
              <p:cNvSpPr>
                <a:spLocks noChangeArrowheads="1"/>
              </p:cNvSpPr>
              <p:nvPr/>
            </p:nvSpPr>
            <p:spPr bwMode="auto">
              <a:xfrm>
                <a:off x="2826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7" name="Rectangle 77"/>
              <p:cNvSpPr>
                <a:spLocks noChangeArrowheads="1"/>
              </p:cNvSpPr>
              <p:nvPr/>
            </p:nvSpPr>
            <p:spPr bwMode="auto">
              <a:xfrm>
                <a:off x="2565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58" name="Rectangle 78"/>
              <p:cNvSpPr>
                <a:spLocks noChangeArrowheads="1"/>
              </p:cNvSpPr>
              <p:nvPr/>
            </p:nvSpPr>
            <p:spPr bwMode="auto">
              <a:xfrm>
                <a:off x="2826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4" name="Rectangle 84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5" name="Rectangle 85"/>
              <p:cNvSpPr>
                <a:spLocks noChangeArrowheads="1"/>
              </p:cNvSpPr>
              <p:nvPr/>
            </p:nvSpPr>
            <p:spPr bwMode="auto">
              <a:xfrm>
                <a:off x="3648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6" name="Rectangle 86"/>
              <p:cNvSpPr>
                <a:spLocks noChangeArrowheads="1"/>
              </p:cNvSpPr>
              <p:nvPr/>
            </p:nvSpPr>
            <p:spPr bwMode="auto">
              <a:xfrm>
                <a:off x="3648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7" name="Rectangle 87"/>
              <p:cNvSpPr>
                <a:spLocks noChangeArrowheads="1"/>
              </p:cNvSpPr>
              <p:nvPr/>
            </p:nvSpPr>
            <p:spPr bwMode="auto">
              <a:xfrm>
                <a:off x="4170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8" name="Rectangle 88"/>
              <p:cNvSpPr>
                <a:spLocks noChangeArrowheads="1"/>
              </p:cNvSpPr>
              <p:nvPr/>
            </p:nvSpPr>
            <p:spPr bwMode="auto">
              <a:xfrm>
                <a:off x="3912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69" name="Rectangle 89"/>
              <p:cNvSpPr>
                <a:spLocks noChangeArrowheads="1"/>
              </p:cNvSpPr>
              <p:nvPr/>
            </p:nvSpPr>
            <p:spPr bwMode="auto">
              <a:xfrm>
                <a:off x="4170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70" name="Rectangle 90"/>
              <p:cNvSpPr>
                <a:spLocks noChangeArrowheads="1"/>
              </p:cNvSpPr>
              <p:nvPr/>
            </p:nvSpPr>
            <p:spPr bwMode="auto">
              <a:xfrm>
                <a:off x="3909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1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3071" name="Rectangle 91"/>
              <p:cNvSpPr>
                <a:spLocks noChangeArrowheads="1"/>
              </p:cNvSpPr>
              <p:nvPr/>
            </p:nvSpPr>
            <p:spPr bwMode="auto">
              <a:xfrm>
                <a:off x="4170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43017" name="Group 99"/>
            <p:cNvGrpSpPr>
              <a:grpSpLocks/>
            </p:cNvGrpSpPr>
            <p:nvPr/>
          </p:nvGrpSpPr>
          <p:grpSpPr bwMode="auto">
            <a:xfrm>
              <a:off x="2304" y="1629"/>
              <a:ext cx="3263" cy="2259"/>
              <a:chOff x="2304" y="1629"/>
              <a:chExt cx="3263" cy="2259"/>
            </a:xfrm>
          </p:grpSpPr>
          <p:sp>
            <p:nvSpPr>
              <p:cNvPr id="43018" name="Rectangle 100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784" cy="76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2" name="Rectangle 104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784" cy="76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4" name="Oval 106"/>
              <p:cNvSpPr>
                <a:spLocks noChangeArrowheads="1"/>
              </p:cNvSpPr>
              <p:nvPr/>
            </p:nvSpPr>
            <p:spPr bwMode="auto">
              <a:xfrm>
                <a:off x="5328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5" name="Oval 107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6" name="Line 108"/>
              <p:cNvSpPr>
                <a:spLocks noChangeShapeType="1"/>
              </p:cNvSpPr>
              <p:nvPr/>
            </p:nvSpPr>
            <p:spPr bwMode="auto">
              <a:xfrm flipH="1">
                <a:off x="4633" y="1629"/>
                <a:ext cx="345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7" name="Line 109"/>
              <p:cNvSpPr>
                <a:spLocks noChangeShapeType="1"/>
              </p:cNvSpPr>
              <p:nvPr/>
            </p:nvSpPr>
            <p:spPr bwMode="auto">
              <a:xfrm>
                <a:off x="4978" y="1629"/>
                <a:ext cx="379" cy="3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8" name="Line 110"/>
              <p:cNvSpPr>
                <a:spLocks noChangeShapeType="1"/>
              </p:cNvSpPr>
              <p:nvPr/>
            </p:nvSpPr>
            <p:spPr bwMode="auto">
              <a:xfrm flipH="1">
                <a:off x="2688" y="2112"/>
                <a:ext cx="1824" cy="1008"/>
              </a:xfrm>
              <a:prstGeom prst="line">
                <a:avLst/>
              </a:prstGeom>
              <a:noFill/>
              <a:ln w="9525">
                <a:solidFill>
                  <a:srgbClr val="F8170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29" name="Line 111"/>
              <p:cNvSpPr>
                <a:spLocks noChangeShapeType="1"/>
              </p:cNvSpPr>
              <p:nvPr/>
            </p:nvSpPr>
            <p:spPr bwMode="auto">
              <a:xfrm flipH="1">
                <a:off x="4032" y="2160"/>
                <a:ext cx="960" cy="960"/>
              </a:xfrm>
              <a:prstGeom prst="line">
                <a:avLst/>
              </a:prstGeom>
              <a:noFill/>
              <a:ln w="9525">
                <a:solidFill>
                  <a:srgbClr val="F8170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30" name="Oval 112"/>
              <p:cNvSpPr>
                <a:spLocks noChangeArrowheads="1"/>
              </p:cNvSpPr>
              <p:nvPr/>
            </p:nvSpPr>
            <p:spPr bwMode="auto">
              <a:xfrm>
                <a:off x="4944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31" name="Line 113"/>
              <p:cNvSpPr>
                <a:spLocks noChangeShapeType="1"/>
              </p:cNvSpPr>
              <p:nvPr/>
            </p:nvSpPr>
            <p:spPr bwMode="auto">
              <a:xfrm flipH="1">
                <a:off x="5232" y="2135"/>
                <a:ext cx="129" cy="93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032" name="Line 114"/>
              <p:cNvSpPr>
                <a:spLocks noChangeShapeType="1"/>
              </p:cNvSpPr>
              <p:nvPr/>
            </p:nvSpPr>
            <p:spPr bwMode="auto">
              <a:xfrm>
                <a:off x="4983" y="1632"/>
                <a:ext cx="2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43033" name="Group 115"/>
              <p:cNvGrpSpPr>
                <a:grpSpLocks/>
              </p:cNvGrpSpPr>
              <p:nvPr/>
            </p:nvGrpSpPr>
            <p:grpSpPr bwMode="auto">
              <a:xfrm>
                <a:off x="4800" y="3072"/>
                <a:ext cx="767" cy="767"/>
                <a:chOff x="768" y="1152"/>
                <a:chExt cx="1152" cy="1152"/>
              </a:xfrm>
            </p:grpSpPr>
            <p:sp>
              <p:nvSpPr>
                <p:cNvPr id="430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768" y="1152"/>
                  <a:ext cx="1152" cy="1152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0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768" y="1152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8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36" name="Rectangle 118"/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3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37" name="Rectangle 119"/>
                <p:cNvSpPr>
                  <a:spLocks noChangeArrowheads="1"/>
                </p:cNvSpPr>
                <p:nvPr/>
              </p:nvSpPr>
              <p:spPr bwMode="auto">
                <a:xfrm>
                  <a:off x="768" y="1920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5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152" y="1152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2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4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1536" y="1536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7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1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  <p:sp>
              <p:nvSpPr>
                <p:cNvPr id="43042" name="Rectangle 124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 smtClean="0">
                      <a:latin typeface="Comic Sans MS" pitchFamily="66" charset="0"/>
                    </a:rPr>
                    <a:t>6</a:t>
                  </a:r>
                  <a:endParaRPr lang="en-US" dirty="0">
                    <a:latin typeface="Comic Sans MS" pitchFamily="66" charset="0"/>
                  </a:endParaRPr>
                </a:p>
              </p:txBody>
            </p:sp>
          </p:grpSp>
        </p:grpSp>
      </p:grpSp>
      <p:sp>
        <p:nvSpPr>
          <p:cNvPr id="313477" name="Text Box 133"/>
          <p:cNvSpPr txBox="1">
            <a:spLocks noChangeArrowheads="1"/>
          </p:cNvSpPr>
          <p:nvPr/>
        </p:nvSpPr>
        <p:spPr bwMode="auto">
          <a:xfrm>
            <a:off x="2578100" y="3594100"/>
            <a:ext cx="5462588" cy="118745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>
                <a:latin typeface="Comic Sans MS" pitchFamily="66" charset="0"/>
              </a:rPr>
              <a:t>If states are allowed to be revisited,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the search tree may be infinite even</a:t>
            </a:r>
          </a:p>
          <a:p>
            <a:pPr algn="ctr">
              <a:defRPr/>
            </a:pPr>
            <a:r>
              <a:rPr lang="en-US" sz="2400" dirty="0">
                <a:latin typeface="Comic Sans MS" pitchFamily="66" charset="0"/>
              </a:rPr>
              <a:t>when the state space is finite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47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Revisited States</a:t>
            </a:r>
            <a:endParaRPr 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Depth-first search: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Solution 1:</a:t>
            </a:r>
          </a:p>
          <a:p>
            <a:pPr lvl="2"/>
            <a:r>
              <a:rPr lang="en-US" dirty="0" smtClean="0"/>
              <a:t>Store all states associated with nodes in current path in VISITED</a:t>
            </a:r>
          </a:p>
          <a:p>
            <a:pPr lvl="2"/>
            <a:r>
              <a:rPr lang="en-US" dirty="0" smtClean="0"/>
              <a:t>If the state of a new node is in VISITED, then discard the node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Only avoids loops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Solution 2:</a:t>
            </a:r>
          </a:p>
          <a:p>
            <a:pPr lvl="2"/>
            <a:r>
              <a:rPr lang="en-US" dirty="0" smtClean="0"/>
              <a:t>Store all generated states in VISITED</a:t>
            </a:r>
          </a:p>
          <a:p>
            <a:pPr lvl="2"/>
            <a:r>
              <a:rPr lang="en-US" dirty="0" smtClean="0"/>
              <a:t>If the state of a new node is in VISITED, then discard the node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Same space complexity as breadth-first 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EEDD3063-C914-424C-BDDE-8D1ADB62ECD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Revisited States in Uniform-Cost Search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any state S, when the first node N such that STATE(N) = S is expanded, the path to N is the best path from the initial state to S</a:t>
            </a:r>
          </a:p>
          <a:p>
            <a:endParaRPr lang="en-US" dirty="0" smtClean="0"/>
          </a:p>
          <a:p>
            <a:r>
              <a:rPr lang="en-US" dirty="0" smtClean="0"/>
              <a:t>So:</a:t>
            </a:r>
          </a:p>
          <a:p>
            <a:pPr lvl="1"/>
            <a:r>
              <a:rPr lang="en-US" dirty="0" smtClean="0"/>
              <a:t>When a node is </a:t>
            </a:r>
            <a:r>
              <a:rPr lang="en-US" b="1" dirty="0" smtClean="0"/>
              <a:t>expanded</a:t>
            </a:r>
            <a:r>
              <a:rPr lang="en-US" dirty="0" smtClean="0"/>
              <a:t>, store its state into VISITED</a:t>
            </a:r>
          </a:p>
          <a:p>
            <a:pPr lvl="1"/>
            <a:r>
              <a:rPr lang="en-US" dirty="0" smtClean="0"/>
              <a:t>When a new node N is generated:</a:t>
            </a:r>
          </a:p>
          <a:p>
            <a:pPr lvl="2"/>
            <a:r>
              <a:rPr lang="en-US" dirty="0" smtClean="0"/>
              <a:t>If STATE(N) is in VISITED, discard N</a:t>
            </a:r>
          </a:p>
          <a:p>
            <a:pPr lvl="2"/>
            <a:r>
              <a:rPr lang="en-US" dirty="0" smtClean="0"/>
              <a:t>If there exits a node N’ in the fringe such that STATE(N’) = STATE(N), discard the node -- N or N’ -- with the highest-cost 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5E833744-6650-430A-BD9B-65AA51DFAEDD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533400" y="6324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#3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SEARCH#3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1.</a:t>
            </a:r>
            <a:r>
              <a:rPr lang="en-US" dirty="0" smtClean="0">
                <a:sym typeface="Wingdings" pitchFamily="2" charset="2"/>
              </a:rPr>
              <a:t> If GOAL?(initial-state) then return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initial-state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2.</a:t>
            </a:r>
            <a:r>
              <a:rPr lang="en-US" dirty="0" smtClean="0">
                <a:sym typeface="Wingdings" pitchFamily="2" charset="2"/>
              </a:rPr>
              <a:t> INSERT(</a:t>
            </a:r>
            <a:r>
              <a:rPr lang="en-US" dirty="0" smtClean="0"/>
              <a:t>initial-</a:t>
            </a:r>
            <a:r>
              <a:rPr lang="en-US" dirty="0" err="1" smtClean="0"/>
              <a:t>node,FRINGE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3.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Repeat: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4.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	If empty(FRINGE) then return </a:t>
            </a:r>
            <a:r>
              <a:rPr lang="en-US" dirty="0" smtClean="0">
                <a:solidFill>
                  <a:schemeClr val="accent2"/>
                </a:solidFill>
              </a:rPr>
              <a:t>failure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5.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REMOVE(FRINGE)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6.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 STATE(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7.</a:t>
            </a:r>
            <a:r>
              <a:rPr lang="en-US" dirty="0" smtClean="0">
                <a:sym typeface="Wingdings" pitchFamily="2" charset="2"/>
              </a:rPr>
              <a:t>		Add 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to VISITED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7.</a:t>
            </a:r>
            <a:r>
              <a:rPr lang="en-US" dirty="0" smtClean="0">
                <a:sym typeface="Wingdings" pitchFamily="2" charset="2"/>
              </a:rPr>
              <a:t>		If GOAL?(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ym typeface="Wingdings" pitchFamily="2" charset="2"/>
              </a:rPr>
              <a:t>) then return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path or goal state</a:t>
            </a:r>
          </a:p>
          <a:p>
            <a:pPr>
              <a:buNone/>
              <a:tabLst>
                <a:tab pos="623888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r>
              <a:rPr lang="en-US" dirty="0" smtClean="0"/>
              <a:t>.		For every state </a:t>
            </a:r>
            <a:r>
              <a:rPr lang="en-US" dirty="0" smtClean="0">
                <a:solidFill>
                  <a:srgbClr val="FF0000"/>
                </a:solidFill>
              </a:rPr>
              <a:t>s’ </a:t>
            </a:r>
            <a:r>
              <a:rPr lang="en-US" dirty="0" smtClean="0"/>
              <a:t>in SUCCESSORS(</a:t>
            </a:r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9.</a:t>
            </a:r>
            <a:r>
              <a:rPr lang="en-US" dirty="0" smtClean="0"/>
              <a:t>		Create a new node </a:t>
            </a:r>
            <a:r>
              <a:rPr lang="en-US" dirty="0" smtClean="0">
                <a:solidFill>
                  <a:srgbClr val="92D050"/>
                </a:solidFill>
              </a:rPr>
              <a:t>N’</a:t>
            </a:r>
            <a:r>
              <a:rPr lang="en-US" dirty="0" smtClean="0"/>
              <a:t> as a child of 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10.</a:t>
            </a:r>
            <a:r>
              <a:rPr lang="en-US" dirty="0" smtClean="0"/>
              <a:t>	If </a:t>
            </a:r>
            <a:r>
              <a:rPr lang="en-US" dirty="0" smtClean="0">
                <a:solidFill>
                  <a:srgbClr val="FF0000"/>
                </a:solidFill>
              </a:rPr>
              <a:t>s’</a:t>
            </a:r>
            <a:r>
              <a:rPr lang="en-US" dirty="0" smtClean="0"/>
              <a:t> is in VISITED then discard </a:t>
            </a:r>
            <a:r>
              <a:rPr lang="en-US" dirty="0" smtClean="0">
                <a:solidFill>
                  <a:srgbClr val="92D050"/>
                </a:solidFill>
              </a:rPr>
              <a:t>N’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11.</a:t>
            </a:r>
            <a:r>
              <a:rPr lang="en-US" dirty="0" smtClean="0">
                <a:latin typeface="+mj-lt"/>
              </a:rPr>
              <a:t>	If there is 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N’’</a:t>
            </a:r>
            <a:r>
              <a:rPr lang="en-US" dirty="0" smtClean="0">
                <a:latin typeface="+mj-lt"/>
              </a:rPr>
              <a:t> in FRINGE with STATE(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N’</a:t>
            </a:r>
            <a:r>
              <a:rPr lang="en-US" dirty="0" smtClean="0">
                <a:latin typeface="+mj-lt"/>
              </a:rPr>
              <a:t>)=STATE(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N’’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None/>
              <a:tabLst>
                <a:tab pos="1204913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12.</a:t>
            </a:r>
            <a:r>
              <a:rPr lang="en-US" dirty="0" smtClean="0">
                <a:latin typeface="+mj-lt"/>
              </a:rPr>
              <a:t> 	If g(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N’’</a:t>
            </a:r>
            <a:r>
              <a:rPr lang="en-US" dirty="0" smtClean="0">
                <a:latin typeface="+mj-lt"/>
              </a:rPr>
              <a:t>) is lower than g(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N’</a:t>
            </a:r>
            <a:r>
              <a:rPr lang="en-US" dirty="0" smtClean="0">
                <a:latin typeface="+mj-lt"/>
              </a:rPr>
              <a:t>) then discard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N’ </a:t>
            </a:r>
          </a:p>
          <a:p>
            <a:pPr>
              <a:buNone/>
              <a:tabLst>
                <a:tab pos="1204913" algn="l"/>
              </a:tabLst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13.</a:t>
            </a:r>
            <a:r>
              <a:rPr lang="en-US" dirty="0" smtClean="0">
                <a:latin typeface="+mj-lt"/>
              </a:rPr>
              <a:t>	Otherwise discard 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N’’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14.</a:t>
            </a:r>
            <a:r>
              <a:rPr lang="en-US" dirty="0" smtClean="0">
                <a:latin typeface="+mj-lt"/>
              </a:rPr>
              <a:t>	INSERT(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N</a:t>
            </a:r>
            <a:r>
              <a:rPr lang="en-US" dirty="0" smtClean="0">
                <a:solidFill>
                  <a:srgbClr val="92D050"/>
                </a:solidFill>
              </a:rPr>
              <a:t>’</a:t>
            </a:r>
            <a:r>
              <a:rPr lang="en-US" dirty="0" smtClean="0"/>
              <a:t>,FRINGE)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5803900"/>
            <a:ext cx="609600" cy="520700"/>
          </a:xfrm>
          <a:prstGeom prst="rect">
            <a:avLst/>
          </a:prstGeom>
        </p:spPr>
        <p:txBody>
          <a:bodyPr/>
          <a:lstStyle/>
          <a:p>
            <a:fld id="{20FD7C4C-B9E1-4C9E-84F7-F6D8F73A3A32}" type="slidenum">
              <a:rPr lang="en-US" sz="1400" b="1" smtClean="0">
                <a:solidFill>
                  <a:schemeClr val="bg1"/>
                </a:solidFill>
              </a:rPr>
              <a:pPr/>
              <a:t>62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Homework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Readings: R&amp;N Ch. </a:t>
            </a:r>
            <a:r>
              <a:rPr lang="en-US" smtClean="0"/>
              <a:t>3.5</a:t>
            </a:r>
            <a:endParaRPr lang="en-US" dirty="0" smtClean="0"/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F99981-CF0A-4564-B3E0-7D8A17384DC6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smtClean="0"/>
              <a:t>Search Graph Node </a:t>
            </a:r>
            <a:r>
              <a:rPr lang="en-US" dirty="0" smtClean="0"/>
              <a:t>!= State</a:t>
            </a:r>
            <a:endParaRPr lang="en-US" dirty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87DD51-0223-4655-95FA-B8B3A64CCE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4267200" y="2819400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4632325" y="1295400"/>
            <a:ext cx="2411413" cy="1584325"/>
            <a:chOff x="2918" y="816"/>
            <a:chExt cx="1519" cy="998"/>
          </a:xfrm>
        </p:grpSpPr>
        <p:sp>
          <p:nvSpPr>
            <p:cNvPr id="44089" name="Oval 5"/>
            <p:cNvSpPr>
              <a:spLocks noChangeArrowheads="1"/>
            </p:cNvSpPr>
            <p:nvPr/>
          </p:nvSpPr>
          <p:spPr bwMode="auto">
            <a:xfrm>
              <a:off x="3408" y="816"/>
              <a:ext cx="288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Line 6"/>
            <p:cNvSpPr>
              <a:spLocks noChangeShapeType="1"/>
            </p:cNvSpPr>
            <p:nvPr/>
          </p:nvSpPr>
          <p:spPr bwMode="auto">
            <a:xfrm flipV="1">
              <a:off x="2918" y="1056"/>
              <a:ext cx="538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91" name="Text Box 7"/>
            <p:cNvSpPr txBox="1">
              <a:spLocks noChangeArrowheads="1"/>
            </p:cNvSpPr>
            <p:nvPr/>
          </p:nvSpPr>
          <p:spPr bwMode="auto">
            <a:xfrm>
              <a:off x="3264" y="1248"/>
              <a:ext cx="11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  <a:cs typeface="Times New Roman" pitchFamily="18" charset="0"/>
                </a:rPr>
                <a:t>PARENT-NODE</a:t>
              </a:r>
              <a:endParaRPr lang="en-US">
                <a:solidFill>
                  <a:srgbClr val="333333"/>
                </a:solidFill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4038" name="Group 8"/>
          <p:cNvGrpSpPr>
            <a:grpSpLocks/>
          </p:cNvGrpSpPr>
          <p:nvPr/>
        </p:nvGrpSpPr>
        <p:grpSpPr bwMode="auto">
          <a:xfrm>
            <a:off x="1447800" y="1524001"/>
            <a:ext cx="2955925" cy="1309688"/>
            <a:chOff x="1104" y="1776"/>
            <a:chExt cx="1862" cy="825"/>
          </a:xfrm>
        </p:grpSpPr>
        <p:grpSp>
          <p:nvGrpSpPr>
            <p:cNvPr id="44069" name="Group 9"/>
            <p:cNvGrpSpPr>
              <a:grpSpLocks/>
            </p:cNvGrpSpPr>
            <p:nvPr/>
          </p:nvGrpSpPr>
          <p:grpSpPr bwMode="auto">
            <a:xfrm>
              <a:off x="1104" y="1776"/>
              <a:ext cx="767" cy="767"/>
              <a:chOff x="768" y="1152"/>
              <a:chExt cx="1152" cy="1152"/>
            </a:xfrm>
          </p:grpSpPr>
          <p:sp>
            <p:nvSpPr>
              <p:cNvPr id="44072" name="Rectangle 10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Rectangle 11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8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4" name="Rectangle 12"/>
              <p:cNvSpPr>
                <a:spLocks noChangeArrowheads="1"/>
              </p:cNvSpPr>
              <p:nvPr/>
            </p:nvSpPr>
            <p:spPr bwMode="auto">
              <a:xfrm>
                <a:off x="768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3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5" name="Rectangle 13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5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6" name="Rectangle 14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2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7" name="Rectangle 15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4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8" name="Rectangle 16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7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4079" name="Rectangle 17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4080" name="Rectangle 18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6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44070" name="Freeform 27"/>
            <p:cNvSpPr>
              <a:spLocks/>
            </p:cNvSpPr>
            <p:nvPr/>
          </p:nvSpPr>
          <p:spPr bwMode="auto">
            <a:xfrm>
              <a:off x="1882" y="2170"/>
              <a:ext cx="1084" cy="431"/>
            </a:xfrm>
            <a:custGeom>
              <a:avLst/>
              <a:gdLst>
                <a:gd name="T0" fmla="*/ 1046 w 1046"/>
                <a:gd name="T1" fmla="*/ 470 h 470"/>
                <a:gd name="T2" fmla="*/ 816 w 1046"/>
                <a:gd name="T3" fmla="*/ 115 h 470"/>
                <a:gd name="T4" fmla="*/ 0 w 1046"/>
                <a:gd name="T5" fmla="*/ 0 h 470"/>
                <a:gd name="T6" fmla="*/ 0 60000 65536"/>
                <a:gd name="T7" fmla="*/ 0 60000 65536"/>
                <a:gd name="T8" fmla="*/ 0 60000 65536"/>
                <a:gd name="T9" fmla="*/ 0 w 1046"/>
                <a:gd name="T10" fmla="*/ 0 h 470"/>
                <a:gd name="T11" fmla="*/ 1046 w 1046"/>
                <a:gd name="T12" fmla="*/ 470 h 4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6" h="470">
                  <a:moveTo>
                    <a:pt x="1046" y="470"/>
                  </a:moveTo>
                  <a:cubicBezTo>
                    <a:pt x="1018" y="331"/>
                    <a:pt x="990" y="193"/>
                    <a:pt x="816" y="115"/>
                  </a:cubicBezTo>
                  <a:cubicBezTo>
                    <a:pt x="642" y="37"/>
                    <a:pt x="321" y="1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1" name="Text Box 28"/>
            <p:cNvSpPr txBox="1">
              <a:spLocks noChangeArrowheads="1"/>
            </p:cNvSpPr>
            <p:nvPr/>
          </p:nvSpPr>
          <p:spPr bwMode="auto">
            <a:xfrm>
              <a:off x="2160" y="1970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  <a:cs typeface="Times New Roman" pitchFamily="18" charset="0"/>
                </a:rPr>
                <a:t>STATE</a:t>
              </a:r>
            </a:p>
          </p:txBody>
        </p:sp>
      </p:grpSp>
      <p:sp>
        <p:nvSpPr>
          <p:cNvPr id="44039" name="Text Box 29"/>
          <p:cNvSpPr txBox="1">
            <a:spLocks noChangeArrowheads="1"/>
          </p:cNvSpPr>
          <p:nvPr/>
        </p:nvSpPr>
        <p:spPr bwMode="auto">
          <a:xfrm>
            <a:off x="3581400" y="5486400"/>
            <a:ext cx="461486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Depth of a node N  </a:t>
            </a:r>
            <a:br>
              <a:rPr lang="en-US" sz="2000">
                <a:solidFill>
                  <a:srgbClr val="990000"/>
                </a:solidFill>
                <a:latin typeface="Comic Sans MS" pitchFamily="66" charset="0"/>
              </a:rPr>
            </a:b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        = length of path from root to N </a:t>
            </a:r>
            <a:endParaRPr lang="en-US" sz="800">
              <a:solidFill>
                <a:srgbClr val="990000"/>
              </a:solidFill>
              <a:latin typeface="Comic Sans MS" pitchFamily="66" charset="0"/>
            </a:endParaRPr>
          </a:p>
          <a:p>
            <a:endParaRPr lang="en-US" sz="800">
              <a:solidFill>
                <a:srgbClr val="990000"/>
              </a:solidFill>
              <a:latin typeface="Comic Sans MS" pitchFamily="66" charset="0"/>
            </a:endParaRPr>
          </a:p>
          <a:p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(depth of the root = 0)</a:t>
            </a:r>
            <a:r>
              <a:rPr lang="en-US" sz="2000">
                <a:solidFill>
                  <a:srgbClr val="996600"/>
                </a:solidFill>
                <a:latin typeface="Comic Sans MS" pitchFamily="66" charset="0"/>
              </a:rPr>
              <a:t> </a:t>
            </a:r>
          </a:p>
        </p:txBody>
      </p:sp>
      <p:grpSp>
        <p:nvGrpSpPr>
          <p:cNvPr id="44040" name="Group 30"/>
          <p:cNvGrpSpPr>
            <a:grpSpLocks/>
          </p:cNvGrpSpPr>
          <p:nvPr/>
        </p:nvGrpSpPr>
        <p:grpSpPr bwMode="auto">
          <a:xfrm>
            <a:off x="4724400" y="2921000"/>
            <a:ext cx="3746500" cy="2336800"/>
            <a:chOff x="2976" y="1840"/>
            <a:chExt cx="2360" cy="1472"/>
          </a:xfrm>
        </p:grpSpPr>
        <p:sp>
          <p:nvSpPr>
            <p:cNvPr id="44050" name="Freeform 31"/>
            <p:cNvSpPr>
              <a:spLocks/>
            </p:cNvSpPr>
            <p:nvPr/>
          </p:nvSpPr>
          <p:spPr bwMode="auto">
            <a:xfrm>
              <a:off x="2976" y="1912"/>
              <a:ext cx="1488" cy="392"/>
            </a:xfrm>
            <a:custGeom>
              <a:avLst/>
              <a:gdLst>
                <a:gd name="T0" fmla="*/ 0 w 1488"/>
                <a:gd name="T1" fmla="*/ 8 h 392"/>
                <a:gd name="T2" fmla="*/ 720 w 1488"/>
                <a:gd name="T3" fmla="*/ 8 h 392"/>
                <a:gd name="T4" fmla="*/ 1104 w 1488"/>
                <a:gd name="T5" fmla="*/ 56 h 392"/>
                <a:gd name="T6" fmla="*/ 1392 w 1488"/>
                <a:gd name="T7" fmla="*/ 200 h 392"/>
                <a:gd name="T8" fmla="*/ 1488 w 1488"/>
                <a:gd name="T9" fmla="*/ 392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8"/>
                <a:gd name="T16" fmla="*/ 0 h 392"/>
                <a:gd name="T17" fmla="*/ 1488 w 1488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8" h="392">
                  <a:moveTo>
                    <a:pt x="0" y="8"/>
                  </a:moveTo>
                  <a:cubicBezTo>
                    <a:pt x="268" y="4"/>
                    <a:pt x="536" y="0"/>
                    <a:pt x="720" y="8"/>
                  </a:cubicBezTo>
                  <a:cubicBezTo>
                    <a:pt x="904" y="16"/>
                    <a:pt x="992" y="24"/>
                    <a:pt x="1104" y="56"/>
                  </a:cubicBezTo>
                  <a:cubicBezTo>
                    <a:pt x="1216" y="88"/>
                    <a:pt x="1328" y="144"/>
                    <a:pt x="1392" y="200"/>
                  </a:cubicBezTo>
                  <a:cubicBezTo>
                    <a:pt x="1456" y="256"/>
                    <a:pt x="1472" y="324"/>
                    <a:pt x="148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1" name="Text Box 32"/>
            <p:cNvSpPr txBox="1">
              <a:spLocks noChangeArrowheads="1"/>
            </p:cNvSpPr>
            <p:nvPr/>
          </p:nvSpPr>
          <p:spPr bwMode="auto">
            <a:xfrm>
              <a:off x="4176" y="1840"/>
              <a:ext cx="11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  <a:cs typeface="Times New Roman" pitchFamily="18" charset="0"/>
                </a:rPr>
                <a:t>BOOKKEEPING</a:t>
              </a:r>
            </a:p>
          </p:txBody>
        </p:sp>
        <p:grpSp>
          <p:nvGrpSpPr>
            <p:cNvPr id="44052" name="Group 33"/>
            <p:cNvGrpSpPr>
              <a:grpSpLocks/>
            </p:cNvGrpSpPr>
            <p:nvPr/>
          </p:nvGrpSpPr>
          <p:grpSpPr bwMode="auto">
            <a:xfrm>
              <a:off x="3600" y="2304"/>
              <a:ext cx="1728" cy="1008"/>
              <a:chOff x="3600" y="2304"/>
              <a:chExt cx="1728" cy="1008"/>
            </a:xfrm>
          </p:grpSpPr>
          <p:sp>
            <p:nvSpPr>
              <p:cNvPr id="315426" name="Rectangle 34"/>
              <p:cNvSpPr>
                <a:spLocks noChangeArrowheads="1"/>
              </p:cNvSpPr>
              <p:nvPr/>
            </p:nvSpPr>
            <p:spPr bwMode="auto">
              <a:xfrm>
                <a:off x="4464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315427" name="Rectangle 35"/>
              <p:cNvSpPr>
                <a:spLocks noChangeArrowheads="1"/>
              </p:cNvSpPr>
              <p:nvPr/>
            </p:nvSpPr>
            <p:spPr bwMode="auto">
              <a:xfrm>
                <a:off x="3600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Path-Cost</a:t>
                </a:r>
              </a:p>
            </p:txBody>
          </p:sp>
          <p:sp>
            <p:nvSpPr>
              <p:cNvPr id="315428" name="Rectangle 36"/>
              <p:cNvSpPr>
                <a:spLocks noChangeArrowheads="1"/>
              </p:cNvSpPr>
              <p:nvPr/>
            </p:nvSpPr>
            <p:spPr bwMode="auto">
              <a:xfrm>
                <a:off x="4464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315429" name="Rectangle 37"/>
              <p:cNvSpPr>
                <a:spLocks noChangeArrowheads="1"/>
              </p:cNvSpPr>
              <p:nvPr/>
            </p:nvSpPr>
            <p:spPr bwMode="auto">
              <a:xfrm>
                <a:off x="3600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Depth</a:t>
                </a:r>
              </a:p>
            </p:txBody>
          </p:sp>
          <p:sp>
            <p:nvSpPr>
              <p:cNvPr id="315430" name="Rectangle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Right</a:t>
                </a:r>
              </a:p>
            </p:txBody>
          </p:sp>
          <p:sp>
            <p:nvSpPr>
              <p:cNvPr id="315431" name="Rectangle 39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2000">
                    <a:latin typeface="Comic Sans MS" pitchFamily="66" charset="0"/>
                  </a:rPr>
                  <a:t>Action</a:t>
                </a:r>
              </a:p>
            </p:txBody>
          </p:sp>
          <p:sp>
            <p:nvSpPr>
              <p:cNvPr id="44059" name="Line 40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0" name="Line 41"/>
              <p:cNvSpPr>
                <a:spLocks noChangeShapeType="1"/>
              </p:cNvSpPr>
              <p:nvPr/>
            </p:nvSpPr>
            <p:spPr bwMode="auto">
              <a:xfrm>
                <a:off x="3600" y="2553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1" name="Line 42"/>
              <p:cNvSpPr>
                <a:spLocks noChangeShapeType="1"/>
              </p:cNvSpPr>
              <p:nvPr/>
            </p:nvSpPr>
            <p:spPr bwMode="auto">
              <a:xfrm>
                <a:off x="3600" y="2809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2" name="Line 43"/>
              <p:cNvSpPr>
                <a:spLocks noChangeShapeType="1"/>
              </p:cNvSpPr>
              <p:nvPr/>
            </p:nvSpPr>
            <p:spPr bwMode="auto">
              <a:xfrm>
                <a:off x="3600" y="3312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3" name="Line 44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4" name="Line 45"/>
              <p:cNvSpPr>
                <a:spLocks noChangeShapeType="1"/>
              </p:cNvSpPr>
              <p:nvPr/>
            </p:nvSpPr>
            <p:spPr bwMode="auto">
              <a:xfrm>
                <a:off x="4464" y="230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5" name="Line 46"/>
              <p:cNvSpPr>
                <a:spLocks noChangeShapeType="1"/>
              </p:cNvSpPr>
              <p:nvPr/>
            </p:nvSpPr>
            <p:spPr bwMode="auto">
              <a:xfrm>
                <a:off x="5328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6" name="Line 47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67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075"/>
                <a:ext cx="76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Expanded</a:t>
                </a:r>
              </a:p>
            </p:txBody>
          </p:sp>
          <p:sp>
            <p:nvSpPr>
              <p:cNvPr id="44068" name="Text Box 49"/>
              <p:cNvSpPr txBox="1">
                <a:spLocks noChangeArrowheads="1"/>
              </p:cNvSpPr>
              <p:nvPr/>
            </p:nvSpPr>
            <p:spPr bwMode="auto">
              <a:xfrm>
                <a:off x="4502" y="3050"/>
                <a:ext cx="3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yes</a:t>
                </a:r>
              </a:p>
            </p:txBody>
          </p:sp>
        </p:grpSp>
      </p:grpSp>
      <p:grpSp>
        <p:nvGrpSpPr>
          <p:cNvPr id="44041" name="Group 50"/>
          <p:cNvGrpSpPr>
            <a:grpSpLocks/>
          </p:cNvGrpSpPr>
          <p:nvPr/>
        </p:nvGrpSpPr>
        <p:grpSpPr bwMode="auto">
          <a:xfrm>
            <a:off x="2819400" y="3276600"/>
            <a:ext cx="2286000" cy="1738313"/>
            <a:chOff x="1776" y="2064"/>
            <a:chExt cx="1440" cy="1095"/>
          </a:xfrm>
        </p:grpSpPr>
        <p:grpSp>
          <p:nvGrpSpPr>
            <p:cNvPr id="44042" name="Group 51"/>
            <p:cNvGrpSpPr>
              <a:grpSpLocks/>
            </p:cNvGrpSpPr>
            <p:nvPr/>
          </p:nvGrpSpPr>
          <p:grpSpPr bwMode="auto">
            <a:xfrm>
              <a:off x="1776" y="2064"/>
              <a:ext cx="1440" cy="1095"/>
              <a:chOff x="1776" y="2064"/>
              <a:chExt cx="1440" cy="1095"/>
            </a:xfrm>
          </p:grpSpPr>
          <p:grpSp>
            <p:nvGrpSpPr>
              <p:cNvPr id="44044" name="Group 52"/>
              <p:cNvGrpSpPr>
                <a:grpSpLocks/>
              </p:cNvGrpSpPr>
              <p:nvPr/>
            </p:nvGrpSpPr>
            <p:grpSpPr bwMode="auto">
              <a:xfrm>
                <a:off x="1776" y="2640"/>
                <a:ext cx="1440" cy="519"/>
                <a:chOff x="1776" y="2640"/>
                <a:chExt cx="1440" cy="519"/>
              </a:xfrm>
            </p:grpSpPr>
            <p:sp>
              <p:nvSpPr>
                <p:cNvPr id="44047" name="Oval 53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8" name="Oval 54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304" y="2640"/>
                  <a:ext cx="437" cy="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b="1">
                      <a:latin typeface="Arial" charset="0"/>
                    </a:rPr>
                    <a:t>...</a:t>
                  </a:r>
                </a:p>
              </p:txBody>
            </p:sp>
          </p:grpSp>
          <p:sp>
            <p:nvSpPr>
              <p:cNvPr id="44045" name="Freeform 56"/>
              <p:cNvSpPr>
                <a:spLocks/>
              </p:cNvSpPr>
              <p:nvPr/>
            </p:nvSpPr>
            <p:spPr bwMode="auto">
              <a:xfrm>
                <a:off x="2016" y="2064"/>
                <a:ext cx="768" cy="816"/>
              </a:xfrm>
              <a:custGeom>
                <a:avLst/>
                <a:gdLst>
                  <a:gd name="T0" fmla="*/ 768 w 768"/>
                  <a:gd name="T1" fmla="*/ 0 h 816"/>
                  <a:gd name="T2" fmla="*/ 528 w 768"/>
                  <a:gd name="T3" fmla="*/ 384 h 816"/>
                  <a:gd name="T4" fmla="*/ 0 w 768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816"/>
                  <a:gd name="T11" fmla="*/ 768 w 76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816">
                    <a:moveTo>
                      <a:pt x="768" y="0"/>
                    </a:moveTo>
                    <a:cubicBezTo>
                      <a:pt x="712" y="124"/>
                      <a:pt x="656" y="248"/>
                      <a:pt x="528" y="384"/>
                    </a:cubicBezTo>
                    <a:cubicBezTo>
                      <a:pt x="400" y="520"/>
                      <a:pt x="88" y="744"/>
                      <a:pt x="0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046" name="Freeform 57"/>
              <p:cNvSpPr>
                <a:spLocks/>
              </p:cNvSpPr>
              <p:nvPr/>
            </p:nvSpPr>
            <p:spPr bwMode="auto">
              <a:xfrm>
                <a:off x="2675" y="2064"/>
                <a:ext cx="292" cy="801"/>
              </a:xfrm>
              <a:custGeom>
                <a:avLst/>
                <a:gdLst>
                  <a:gd name="T0" fmla="*/ 109 w 292"/>
                  <a:gd name="T1" fmla="*/ 0 h 801"/>
                  <a:gd name="T2" fmla="*/ 61 w 292"/>
                  <a:gd name="T3" fmla="*/ 96 h 801"/>
                  <a:gd name="T4" fmla="*/ 19 w 292"/>
                  <a:gd name="T5" fmla="*/ 183 h 801"/>
                  <a:gd name="T6" fmla="*/ 4 w 292"/>
                  <a:gd name="T7" fmla="*/ 264 h 801"/>
                  <a:gd name="T8" fmla="*/ 43 w 292"/>
                  <a:gd name="T9" fmla="*/ 405 h 801"/>
                  <a:gd name="T10" fmla="*/ 229 w 292"/>
                  <a:gd name="T11" fmla="*/ 708 h 801"/>
                  <a:gd name="T12" fmla="*/ 292 w 292"/>
                  <a:gd name="T13" fmla="*/ 801 h 8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2"/>
                  <a:gd name="T22" fmla="*/ 0 h 801"/>
                  <a:gd name="T23" fmla="*/ 292 w 292"/>
                  <a:gd name="T24" fmla="*/ 801 h 8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2" h="801">
                    <a:moveTo>
                      <a:pt x="109" y="0"/>
                    </a:moveTo>
                    <a:cubicBezTo>
                      <a:pt x="92" y="32"/>
                      <a:pt x="76" y="65"/>
                      <a:pt x="61" y="96"/>
                    </a:cubicBezTo>
                    <a:cubicBezTo>
                      <a:pt x="46" y="127"/>
                      <a:pt x="28" y="155"/>
                      <a:pt x="19" y="183"/>
                    </a:cubicBezTo>
                    <a:cubicBezTo>
                      <a:pt x="10" y="211"/>
                      <a:pt x="0" y="227"/>
                      <a:pt x="4" y="264"/>
                    </a:cubicBezTo>
                    <a:cubicBezTo>
                      <a:pt x="8" y="301"/>
                      <a:pt x="6" y="331"/>
                      <a:pt x="43" y="405"/>
                    </a:cubicBezTo>
                    <a:cubicBezTo>
                      <a:pt x="80" y="479"/>
                      <a:pt x="188" y="642"/>
                      <a:pt x="229" y="708"/>
                    </a:cubicBezTo>
                    <a:cubicBezTo>
                      <a:pt x="270" y="774"/>
                      <a:pt x="281" y="787"/>
                      <a:pt x="292" y="80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4043" name="Text Box 58"/>
            <p:cNvSpPr txBox="1">
              <a:spLocks noChangeArrowheads="1"/>
            </p:cNvSpPr>
            <p:nvPr/>
          </p:nvSpPr>
          <p:spPr bwMode="auto">
            <a:xfrm>
              <a:off x="1824" y="2064"/>
              <a:ext cx="8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CHILDREN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Fringe of Search Tree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fringe</a:t>
            </a:r>
            <a:r>
              <a:rPr lang="en-US" dirty="0" smtClean="0"/>
              <a:t> is the set of all search nodes that haven’t been expanded yet 	</a:t>
            </a:r>
          </a:p>
        </p:txBody>
      </p:sp>
      <p:sp>
        <p:nvSpPr>
          <p:cNvPr id="46085" name="Freeform 5"/>
          <p:cNvSpPr>
            <a:spLocks/>
          </p:cNvSpPr>
          <p:nvPr/>
        </p:nvSpPr>
        <p:spPr bwMode="auto">
          <a:xfrm>
            <a:off x="3027363" y="3141663"/>
            <a:ext cx="3538537" cy="1325562"/>
          </a:xfrm>
          <a:custGeom>
            <a:avLst/>
            <a:gdLst>
              <a:gd name="T0" fmla="*/ 1776 w 2888"/>
              <a:gd name="T1" fmla="*/ 952 h 1024"/>
              <a:gd name="T2" fmla="*/ 2736 w 2888"/>
              <a:gd name="T3" fmla="*/ 952 h 1024"/>
              <a:gd name="T4" fmla="*/ 2688 w 2888"/>
              <a:gd name="T5" fmla="*/ 616 h 1024"/>
              <a:gd name="T6" fmla="*/ 2160 w 2888"/>
              <a:gd name="T7" fmla="*/ 616 h 1024"/>
              <a:gd name="T8" fmla="*/ 1584 w 2888"/>
              <a:gd name="T9" fmla="*/ 616 h 1024"/>
              <a:gd name="T10" fmla="*/ 384 w 2888"/>
              <a:gd name="T11" fmla="*/ 88 h 1024"/>
              <a:gd name="T12" fmla="*/ 96 w 2888"/>
              <a:gd name="T13" fmla="*/ 88 h 1024"/>
              <a:gd name="T14" fmla="*/ 48 w 2888"/>
              <a:gd name="T15" fmla="*/ 280 h 1024"/>
              <a:gd name="T16" fmla="*/ 384 w 2888"/>
              <a:gd name="T17" fmla="*/ 520 h 1024"/>
              <a:gd name="T18" fmla="*/ 1776 w 2888"/>
              <a:gd name="T19" fmla="*/ 952 h 10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88"/>
              <a:gd name="T31" fmla="*/ 0 h 1024"/>
              <a:gd name="T32" fmla="*/ 2888 w 2888"/>
              <a:gd name="T33" fmla="*/ 1024 h 10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88" h="1024">
                <a:moveTo>
                  <a:pt x="1776" y="952"/>
                </a:moveTo>
                <a:cubicBezTo>
                  <a:pt x="2168" y="1024"/>
                  <a:pt x="2584" y="1008"/>
                  <a:pt x="2736" y="952"/>
                </a:cubicBezTo>
                <a:cubicBezTo>
                  <a:pt x="2888" y="896"/>
                  <a:pt x="2784" y="672"/>
                  <a:pt x="2688" y="616"/>
                </a:cubicBezTo>
                <a:cubicBezTo>
                  <a:pt x="2592" y="560"/>
                  <a:pt x="2344" y="616"/>
                  <a:pt x="2160" y="616"/>
                </a:cubicBezTo>
                <a:cubicBezTo>
                  <a:pt x="1976" y="616"/>
                  <a:pt x="1880" y="704"/>
                  <a:pt x="1584" y="616"/>
                </a:cubicBezTo>
                <a:cubicBezTo>
                  <a:pt x="1288" y="528"/>
                  <a:pt x="632" y="176"/>
                  <a:pt x="384" y="88"/>
                </a:cubicBezTo>
                <a:cubicBezTo>
                  <a:pt x="136" y="0"/>
                  <a:pt x="152" y="56"/>
                  <a:pt x="96" y="88"/>
                </a:cubicBezTo>
                <a:cubicBezTo>
                  <a:pt x="40" y="120"/>
                  <a:pt x="0" y="208"/>
                  <a:pt x="48" y="280"/>
                </a:cubicBezTo>
                <a:cubicBezTo>
                  <a:pt x="96" y="352"/>
                  <a:pt x="96" y="408"/>
                  <a:pt x="384" y="520"/>
                </a:cubicBezTo>
                <a:cubicBezTo>
                  <a:pt x="672" y="632"/>
                  <a:pt x="1384" y="880"/>
                  <a:pt x="1776" y="952"/>
                </a:cubicBezTo>
                <a:close/>
              </a:path>
            </a:pathLst>
          </a:custGeom>
          <a:solidFill>
            <a:srgbClr val="C0C0C0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6103" name="Group 25"/>
          <p:cNvGrpSpPr>
            <a:grpSpLocks/>
          </p:cNvGrpSpPr>
          <p:nvPr/>
        </p:nvGrpSpPr>
        <p:grpSpPr bwMode="auto">
          <a:xfrm>
            <a:off x="1322388" y="2819400"/>
            <a:ext cx="3292475" cy="622300"/>
            <a:chOff x="1392" y="1056"/>
            <a:chExt cx="2688" cy="480"/>
          </a:xfrm>
        </p:grpSpPr>
        <p:sp>
          <p:nvSpPr>
            <p:cNvPr id="46205" name="Oval 26"/>
            <p:cNvSpPr>
              <a:spLocks noChangeArrowheads="1"/>
            </p:cNvSpPr>
            <p:nvPr/>
          </p:nvSpPr>
          <p:spPr bwMode="auto">
            <a:xfrm>
              <a:off x="3936" y="1056"/>
              <a:ext cx="144" cy="144"/>
            </a:xfrm>
            <a:prstGeom prst="ellipse">
              <a:avLst/>
            </a:prstGeom>
            <a:solidFill>
              <a:srgbClr val="3366FF"/>
            </a:solidFill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6" name="Line 27"/>
            <p:cNvSpPr>
              <a:spLocks noChangeShapeType="1"/>
            </p:cNvSpPr>
            <p:nvPr/>
          </p:nvSpPr>
          <p:spPr bwMode="auto">
            <a:xfrm flipH="1">
              <a:off x="1392" y="1152"/>
              <a:ext cx="2544" cy="384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138" name="Group 65"/>
          <p:cNvGrpSpPr>
            <a:grpSpLocks/>
          </p:cNvGrpSpPr>
          <p:nvPr/>
        </p:nvGrpSpPr>
        <p:grpSpPr bwMode="auto">
          <a:xfrm>
            <a:off x="1381125" y="3006725"/>
            <a:ext cx="4410075" cy="2487613"/>
            <a:chOff x="1440" y="1200"/>
            <a:chExt cx="3600" cy="1920"/>
          </a:xfrm>
        </p:grpSpPr>
        <p:sp>
          <p:nvSpPr>
            <p:cNvPr id="46199" name="Oval 66"/>
            <p:cNvSpPr>
              <a:spLocks noChangeArrowheads="1"/>
            </p:cNvSpPr>
            <p:nvPr/>
          </p:nvSpPr>
          <p:spPr bwMode="auto">
            <a:xfrm>
              <a:off x="2976" y="1488"/>
              <a:ext cx="144" cy="144"/>
            </a:xfrm>
            <a:prstGeom prst="ellipse">
              <a:avLst/>
            </a:prstGeom>
            <a:solidFill>
              <a:srgbClr val="339933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0" name="Oval 67"/>
            <p:cNvSpPr>
              <a:spLocks noChangeArrowheads="1"/>
            </p:cNvSpPr>
            <p:nvPr/>
          </p:nvSpPr>
          <p:spPr bwMode="auto">
            <a:xfrm>
              <a:off x="4896" y="1488"/>
              <a:ext cx="144" cy="144"/>
            </a:xfrm>
            <a:prstGeom prst="ellipse">
              <a:avLst/>
            </a:prstGeom>
            <a:solidFill>
              <a:srgbClr val="339933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1" name="Line 68"/>
            <p:cNvSpPr>
              <a:spLocks noChangeShapeType="1"/>
            </p:cNvSpPr>
            <p:nvPr/>
          </p:nvSpPr>
          <p:spPr bwMode="auto">
            <a:xfrm flipH="1">
              <a:off x="1440" y="1584"/>
              <a:ext cx="1536" cy="912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202" name="Line 69"/>
            <p:cNvSpPr>
              <a:spLocks noChangeShapeType="1"/>
            </p:cNvSpPr>
            <p:nvPr/>
          </p:nvSpPr>
          <p:spPr bwMode="auto">
            <a:xfrm flipH="1">
              <a:off x="1776" y="1584"/>
              <a:ext cx="3120" cy="1536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203" name="Line 70"/>
            <p:cNvSpPr>
              <a:spLocks noChangeShapeType="1"/>
            </p:cNvSpPr>
            <p:nvPr/>
          </p:nvSpPr>
          <p:spPr bwMode="auto">
            <a:xfrm flipH="1">
              <a:off x="3120" y="1200"/>
              <a:ext cx="86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204" name="Line 71"/>
            <p:cNvSpPr>
              <a:spLocks noChangeShapeType="1"/>
            </p:cNvSpPr>
            <p:nvPr/>
          </p:nvSpPr>
          <p:spPr bwMode="auto">
            <a:xfrm>
              <a:off x="3984" y="1200"/>
              <a:ext cx="945" cy="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173" name="Oval 109"/>
          <p:cNvSpPr>
            <a:spLocks noChangeArrowheads="1"/>
          </p:cNvSpPr>
          <p:nvPr/>
        </p:nvSpPr>
        <p:spPr bwMode="auto">
          <a:xfrm>
            <a:off x="6143625" y="4062413"/>
            <a:ext cx="177800" cy="187325"/>
          </a:xfrm>
          <a:prstGeom prst="ellipse">
            <a:avLst/>
          </a:prstGeom>
          <a:solidFill>
            <a:srgbClr val="F81706"/>
          </a:solidFill>
          <a:ln w="2857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4" name="Oval 110"/>
          <p:cNvSpPr>
            <a:spLocks noChangeArrowheads="1"/>
          </p:cNvSpPr>
          <p:nvPr/>
        </p:nvSpPr>
        <p:spPr bwMode="auto">
          <a:xfrm>
            <a:off x="5143500" y="4062413"/>
            <a:ext cx="177800" cy="187325"/>
          </a:xfrm>
          <a:prstGeom prst="ellipse">
            <a:avLst/>
          </a:prstGeom>
          <a:solidFill>
            <a:srgbClr val="F81706"/>
          </a:solidFill>
          <a:ln w="2857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5" name="Line 111"/>
          <p:cNvSpPr>
            <a:spLocks noChangeShapeType="1"/>
          </p:cNvSpPr>
          <p:nvPr/>
        </p:nvSpPr>
        <p:spPr bwMode="auto">
          <a:xfrm flipH="1">
            <a:off x="5292725" y="3560763"/>
            <a:ext cx="422275" cy="522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76" name="Line 112"/>
          <p:cNvSpPr>
            <a:spLocks noChangeShapeType="1"/>
          </p:cNvSpPr>
          <p:nvPr/>
        </p:nvSpPr>
        <p:spPr bwMode="auto">
          <a:xfrm>
            <a:off x="5715000" y="3560763"/>
            <a:ext cx="465138" cy="512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77" name="Line 113"/>
          <p:cNvSpPr>
            <a:spLocks noChangeShapeType="1"/>
          </p:cNvSpPr>
          <p:nvPr/>
        </p:nvSpPr>
        <p:spPr bwMode="auto">
          <a:xfrm flipH="1">
            <a:off x="2908300" y="4186238"/>
            <a:ext cx="2235200" cy="1306512"/>
          </a:xfrm>
          <a:prstGeom prst="line">
            <a:avLst/>
          </a:prstGeom>
          <a:noFill/>
          <a:ln w="9525">
            <a:solidFill>
              <a:srgbClr val="F8170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78" name="Line 114"/>
          <p:cNvSpPr>
            <a:spLocks noChangeShapeType="1"/>
          </p:cNvSpPr>
          <p:nvPr/>
        </p:nvSpPr>
        <p:spPr bwMode="auto">
          <a:xfrm flipH="1">
            <a:off x="4556125" y="4249738"/>
            <a:ext cx="1176338" cy="1243012"/>
          </a:xfrm>
          <a:prstGeom prst="line">
            <a:avLst/>
          </a:prstGeom>
          <a:noFill/>
          <a:ln w="9525">
            <a:solidFill>
              <a:srgbClr val="F8170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79" name="Oval 115"/>
          <p:cNvSpPr>
            <a:spLocks noChangeArrowheads="1"/>
          </p:cNvSpPr>
          <p:nvPr/>
        </p:nvSpPr>
        <p:spPr bwMode="auto">
          <a:xfrm>
            <a:off x="5673725" y="4062413"/>
            <a:ext cx="176213" cy="187325"/>
          </a:xfrm>
          <a:prstGeom prst="ellipse">
            <a:avLst/>
          </a:prstGeom>
          <a:solidFill>
            <a:srgbClr val="F81706"/>
          </a:solidFill>
          <a:ln w="2857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0" name="Line 116"/>
          <p:cNvSpPr>
            <a:spLocks noChangeShapeType="1"/>
          </p:cNvSpPr>
          <p:nvPr/>
        </p:nvSpPr>
        <p:spPr bwMode="auto">
          <a:xfrm flipH="1">
            <a:off x="6026150" y="4216400"/>
            <a:ext cx="158750" cy="12144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181" name="Line 117"/>
          <p:cNvSpPr>
            <a:spLocks noChangeShapeType="1"/>
          </p:cNvSpPr>
          <p:nvPr/>
        </p:nvSpPr>
        <p:spPr bwMode="auto">
          <a:xfrm>
            <a:off x="5721350" y="3563938"/>
            <a:ext cx="34925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304800" y="2937363"/>
            <a:ext cx="993205" cy="9932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304800" y="2937363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8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4" name="Rectangle 7"/>
          <p:cNvSpPr>
            <a:spLocks noChangeArrowheads="1"/>
          </p:cNvSpPr>
          <p:nvPr/>
        </p:nvSpPr>
        <p:spPr bwMode="auto">
          <a:xfrm>
            <a:off x="304800" y="326843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5" name="Rectangle 8"/>
          <p:cNvSpPr>
            <a:spLocks noChangeArrowheads="1"/>
          </p:cNvSpPr>
          <p:nvPr/>
        </p:nvSpPr>
        <p:spPr bwMode="auto">
          <a:xfrm>
            <a:off x="304800" y="3599500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635868" y="2937363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7" name="Rectangle 10"/>
          <p:cNvSpPr>
            <a:spLocks noChangeArrowheads="1"/>
          </p:cNvSpPr>
          <p:nvPr/>
        </p:nvSpPr>
        <p:spPr bwMode="auto">
          <a:xfrm>
            <a:off x="635868" y="326843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8" name="Rectangle 11"/>
          <p:cNvSpPr>
            <a:spLocks noChangeArrowheads="1"/>
          </p:cNvSpPr>
          <p:nvPr/>
        </p:nvSpPr>
        <p:spPr bwMode="auto">
          <a:xfrm>
            <a:off x="966937" y="326843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9" name="Rectangle 12"/>
          <p:cNvSpPr>
            <a:spLocks noChangeArrowheads="1"/>
          </p:cNvSpPr>
          <p:nvPr/>
        </p:nvSpPr>
        <p:spPr bwMode="auto">
          <a:xfrm>
            <a:off x="635868" y="3599500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0" name="Rectangle 13"/>
          <p:cNvSpPr>
            <a:spLocks noChangeArrowheads="1"/>
          </p:cNvSpPr>
          <p:nvPr/>
        </p:nvSpPr>
        <p:spPr bwMode="auto">
          <a:xfrm>
            <a:off x="966937" y="3599500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0" name="Rectangle 27"/>
          <p:cNvSpPr>
            <a:spLocks noChangeArrowheads="1"/>
          </p:cNvSpPr>
          <p:nvPr/>
        </p:nvSpPr>
        <p:spPr bwMode="auto">
          <a:xfrm>
            <a:off x="803345" y="5559995"/>
            <a:ext cx="1015219" cy="9932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28"/>
          <p:cNvSpPr>
            <a:spLocks noChangeArrowheads="1"/>
          </p:cNvSpPr>
          <p:nvPr/>
        </p:nvSpPr>
        <p:spPr bwMode="auto">
          <a:xfrm>
            <a:off x="803345" y="5559995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8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2" name="Rectangle 29"/>
          <p:cNvSpPr>
            <a:spLocks noChangeArrowheads="1"/>
          </p:cNvSpPr>
          <p:nvPr/>
        </p:nvSpPr>
        <p:spPr bwMode="auto">
          <a:xfrm>
            <a:off x="803345" y="5891063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3" name="Rectangle 30"/>
          <p:cNvSpPr>
            <a:spLocks noChangeArrowheads="1"/>
          </p:cNvSpPr>
          <p:nvPr/>
        </p:nvSpPr>
        <p:spPr bwMode="auto">
          <a:xfrm>
            <a:off x="803345" y="6222132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4" name="Rectangle 31"/>
          <p:cNvSpPr>
            <a:spLocks noChangeArrowheads="1"/>
          </p:cNvSpPr>
          <p:nvPr/>
        </p:nvSpPr>
        <p:spPr bwMode="auto">
          <a:xfrm>
            <a:off x="1480158" y="5559995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2</a:t>
            </a:r>
          </a:p>
        </p:txBody>
      </p:sp>
      <p:sp>
        <p:nvSpPr>
          <p:cNvPr id="165" name="Rectangle 32"/>
          <p:cNvSpPr>
            <a:spLocks noChangeArrowheads="1"/>
          </p:cNvSpPr>
          <p:nvPr/>
        </p:nvSpPr>
        <p:spPr bwMode="auto">
          <a:xfrm>
            <a:off x="1141751" y="5891063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6" name="Rectangle 33"/>
          <p:cNvSpPr>
            <a:spLocks noChangeArrowheads="1"/>
          </p:cNvSpPr>
          <p:nvPr/>
        </p:nvSpPr>
        <p:spPr bwMode="auto">
          <a:xfrm>
            <a:off x="1480158" y="5891063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7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1141751" y="6222132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8" name="Rectangle 35"/>
          <p:cNvSpPr>
            <a:spLocks noChangeArrowheads="1"/>
          </p:cNvSpPr>
          <p:nvPr/>
        </p:nvSpPr>
        <p:spPr bwMode="auto">
          <a:xfrm>
            <a:off x="1480158" y="6222132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1" name="Rectangle 45"/>
          <p:cNvSpPr>
            <a:spLocks noChangeArrowheads="1"/>
          </p:cNvSpPr>
          <p:nvPr/>
        </p:nvSpPr>
        <p:spPr bwMode="auto">
          <a:xfrm>
            <a:off x="306095" y="4180487"/>
            <a:ext cx="1015219" cy="9932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46"/>
          <p:cNvSpPr>
            <a:spLocks noChangeArrowheads="1"/>
          </p:cNvSpPr>
          <p:nvPr/>
        </p:nvSpPr>
        <p:spPr bwMode="auto">
          <a:xfrm>
            <a:off x="306095" y="4180487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8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3" name="Rectangle 47"/>
          <p:cNvSpPr>
            <a:spLocks noChangeArrowheads="1"/>
          </p:cNvSpPr>
          <p:nvPr/>
        </p:nvSpPr>
        <p:spPr bwMode="auto">
          <a:xfrm>
            <a:off x="306095" y="4511555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4" name="Rectangle 48"/>
          <p:cNvSpPr>
            <a:spLocks noChangeArrowheads="1"/>
          </p:cNvSpPr>
          <p:nvPr/>
        </p:nvSpPr>
        <p:spPr bwMode="auto">
          <a:xfrm>
            <a:off x="306095" y="4842624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5" name="Rectangle 49"/>
          <p:cNvSpPr>
            <a:spLocks noChangeArrowheads="1"/>
          </p:cNvSpPr>
          <p:nvPr/>
        </p:nvSpPr>
        <p:spPr bwMode="auto">
          <a:xfrm>
            <a:off x="644501" y="4180487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6" name="Rectangle 50"/>
          <p:cNvSpPr>
            <a:spLocks noChangeArrowheads="1"/>
          </p:cNvSpPr>
          <p:nvPr/>
        </p:nvSpPr>
        <p:spPr bwMode="auto">
          <a:xfrm>
            <a:off x="644501" y="4511555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7" name="Rectangle 51"/>
          <p:cNvSpPr>
            <a:spLocks noChangeArrowheads="1"/>
          </p:cNvSpPr>
          <p:nvPr/>
        </p:nvSpPr>
        <p:spPr bwMode="auto">
          <a:xfrm>
            <a:off x="982908" y="4180487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8" name="Rectangle 52"/>
          <p:cNvSpPr>
            <a:spLocks noChangeArrowheads="1"/>
          </p:cNvSpPr>
          <p:nvPr/>
        </p:nvSpPr>
        <p:spPr bwMode="auto">
          <a:xfrm>
            <a:off x="644501" y="4842624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9" name="Rectangle 53"/>
          <p:cNvSpPr>
            <a:spLocks noChangeArrowheads="1"/>
          </p:cNvSpPr>
          <p:nvPr/>
        </p:nvSpPr>
        <p:spPr bwMode="auto">
          <a:xfrm>
            <a:off x="982908" y="4842624"/>
            <a:ext cx="338406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170" name="Group 70"/>
          <p:cNvGrpSpPr>
            <a:grpSpLocks/>
          </p:cNvGrpSpPr>
          <p:nvPr/>
        </p:nvGrpSpPr>
        <p:grpSpPr bwMode="auto">
          <a:xfrm>
            <a:off x="2480269" y="5558700"/>
            <a:ext cx="2755594" cy="994500"/>
            <a:chOff x="2304" y="3120"/>
            <a:chExt cx="2128" cy="768"/>
          </a:xfrm>
        </p:grpSpPr>
        <p:sp>
          <p:nvSpPr>
            <p:cNvPr id="193" name="Rectangle 71"/>
            <p:cNvSpPr>
              <a:spLocks noChangeArrowheads="1"/>
            </p:cNvSpPr>
            <p:nvPr/>
          </p:nvSpPr>
          <p:spPr bwMode="auto">
            <a:xfrm>
              <a:off x="2565" y="3120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8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4" name="Rectangle 72"/>
            <p:cNvSpPr>
              <a:spLocks noChangeArrowheads="1"/>
            </p:cNvSpPr>
            <p:nvPr/>
          </p:nvSpPr>
          <p:spPr bwMode="auto">
            <a:xfrm>
              <a:off x="2304" y="3376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3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5" name="Rectangle 73"/>
            <p:cNvSpPr>
              <a:spLocks noChangeArrowheads="1"/>
            </p:cNvSpPr>
            <p:nvPr/>
          </p:nvSpPr>
          <p:spPr bwMode="auto">
            <a:xfrm>
              <a:off x="2304" y="3632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196" name="Rectangle 74"/>
            <p:cNvSpPr>
              <a:spLocks noChangeArrowheads="1"/>
            </p:cNvSpPr>
            <p:nvPr/>
          </p:nvSpPr>
          <p:spPr bwMode="auto">
            <a:xfrm>
              <a:off x="2826" y="3120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2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7" name="Rectangle 75"/>
            <p:cNvSpPr>
              <a:spLocks noChangeArrowheads="1"/>
            </p:cNvSpPr>
            <p:nvPr/>
          </p:nvSpPr>
          <p:spPr bwMode="auto">
            <a:xfrm>
              <a:off x="2565" y="3376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4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8" name="Rectangle 76"/>
            <p:cNvSpPr>
              <a:spLocks noChangeArrowheads="1"/>
            </p:cNvSpPr>
            <p:nvPr/>
          </p:nvSpPr>
          <p:spPr bwMode="auto">
            <a:xfrm>
              <a:off x="2826" y="3376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7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9" name="Rectangle 77"/>
            <p:cNvSpPr>
              <a:spLocks noChangeArrowheads="1"/>
            </p:cNvSpPr>
            <p:nvPr/>
          </p:nvSpPr>
          <p:spPr bwMode="auto">
            <a:xfrm>
              <a:off x="2565" y="3632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1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0" name="Rectangle 78"/>
            <p:cNvSpPr>
              <a:spLocks noChangeArrowheads="1"/>
            </p:cNvSpPr>
            <p:nvPr/>
          </p:nvSpPr>
          <p:spPr bwMode="auto">
            <a:xfrm>
              <a:off x="2826" y="3632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6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1" name="Rectangle 84"/>
            <p:cNvSpPr>
              <a:spLocks noChangeArrowheads="1"/>
            </p:cNvSpPr>
            <p:nvPr/>
          </p:nvSpPr>
          <p:spPr bwMode="auto">
            <a:xfrm>
              <a:off x="3648" y="3120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8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2" name="Rectangle 85"/>
            <p:cNvSpPr>
              <a:spLocks noChangeArrowheads="1"/>
            </p:cNvSpPr>
            <p:nvPr/>
          </p:nvSpPr>
          <p:spPr bwMode="auto">
            <a:xfrm>
              <a:off x="3648" y="3376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3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3" name="Rectangle 86"/>
            <p:cNvSpPr>
              <a:spLocks noChangeArrowheads="1"/>
            </p:cNvSpPr>
            <p:nvPr/>
          </p:nvSpPr>
          <p:spPr bwMode="auto">
            <a:xfrm>
              <a:off x="3648" y="3632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5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4" name="Rectangle 87"/>
            <p:cNvSpPr>
              <a:spLocks noChangeArrowheads="1"/>
            </p:cNvSpPr>
            <p:nvPr/>
          </p:nvSpPr>
          <p:spPr bwMode="auto">
            <a:xfrm>
              <a:off x="4170" y="3120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7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5" name="Rectangle 88"/>
            <p:cNvSpPr>
              <a:spLocks noChangeArrowheads="1"/>
            </p:cNvSpPr>
            <p:nvPr/>
          </p:nvSpPr>
          <p:spPr bwMode="auto">
            <a:xfrm>
              <a:off x="3912" y="3120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2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6" name="Rectangle 89"/>
            <p:cNvSpPr>
              <a:spLocks noChangeArrowheads="1"/>
            </p:cNvSpPr>
            <p:nvPr/>
          </p:nvSpPr>
          <p:spPr bwMode="auto">
            <a:xfrm>
              <a:off x="4170" y="3376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4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7" name="Rectangle 90"/>
            <p:cNvSpPr>
              <a:spLocks noChangeArrowheads="1"/>
            </p:cNvSpPr>
            <p:nvPr/>
          </p:nvSpPr>
          <p:spPr bwMode="auto">
            <a:xfrm>
              <a:off x="3909" y="3632"/>
              <a:ext cx="261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1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8" name="Rectangle 91"/>
            <p:cNvSpPr>
              <a:spLocks noChangeArrowheads="1"/>
            </p:cNvSpPr>
            <p:nvPr/>
          </p:nvSpPr>
          <p:spPr bwMode="auto">
            <a:xfrm>
              <a:off x="4170" y="3632"/>
              <a:ext cx="262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6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172" name="Rectangle 100"/>
          <p:cNvSpPr>
            <a:spLocks noChangeArrowheads="1"/>
          </p:cNvSpPr>
          <p:nvPr/>
        </p:nvSpPr>
        <p:spPr bwMode="auto">
          <a:xfrm>
            <a:off x="2480269" y="5558700"/>
            <a:ext cx="1015219" cy="99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73" name="Rectangle 104"/>
          <p:cNvSpPr>
            <a:spLocks noChangeArrowheads="1"/>
          </p:cNvSpPr>
          <p:nvPr/>
        </p:nvSpPr>
        <p:spPr bwMode="auto">
          <a:xfrm>
            <a:off x="4220644" y="5558700"/>
            <a:ext cx="1015219" cy="994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84" name="Rectangle 116"/>
          <p:cNvSpPr>
            <a:spLocks noChangeArrowheads="1"/>
          </p:cNvSpPr>
          <p:nvPr/>
        </p:nvSpPr>
        <p:spPr bwMode="auto">
          <a:xfrm>
            <a:off x="5712395" y="5496544"/>
            <a:ext cx="993205" cy="9932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85" name="Rectangle 117"/>
          <p:cNvSpPr>
            <a:spLocks noChangeArrowheads="1"/>
          </p:cNvSpPr>
          <p:nvPr/>
        </p:nvSpPr>
        <p:spPr bwMode="auto">
          <a:xfrm>
            <a:off x="5712395" y="5496544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8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6" name="Rectangle 118"/>
          <p:cNvSpPr>
            <a:spLocks noChangeArrowheads="1"/>
          </p:cNvSpPr>
          <p:nvPr/>
        </p:nvSpPr>
        <p:spPr bwMode="auto">
          <a:xfrm>
            <a:off x="5712395" y="5827612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7" name="Rectangle 119"/>
          <p:cNvSpPr>
            <a:spLocks noChangeArrowheads="1"/>
          </p:cNvSpPr>
          <p:nvPr/>
        </p:nvSpPr>
        <p:spPr bwMode="auto">
          <a:xfrm>
            <a:off x="5712395" y="615868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8" name="Rectangle 120"/>
          <p:cNvSpPr>
            <a:spLocks noChangeArrowheads="1"/>
          </p:cNvSpPr>
          <p:nvPr/>
        </p:nvSpPr>
        <p:spPr bwMode="auto">
          <a:xfrm>
            <a:off x="6043463" y="5496544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9" name="Rectangle 121"/>
          <p:cNvSpPr>
            <a:spLocks noChangeArrowheads="1"/>
          </p:cNvSpPr>
          <p:nvPr/>
        </p:nvSpPr>
        <p:spPr bwMode="auto">
          <a:xfrm>
            <a:off x="6043463" y="5827612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0" name="Rectangle 122"/>
          <p:cNvSpPr>
            <a:spLocks noChangeArrowheads="1"/>
          </p:cNvSpPr>
          <p:nvPr/>
        </p:nvSpPr>
        <p:spPr bwMode="auto">
          <a:xfrm>
            <a:off x="6374532" y="5827612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1" name="Rectangle 123"/>
          <p:cNvSpPr>
            <a:spLocks noChangeArrowheads="1"/>
          </p:cNvSpPr>
          <p:nvPr/>
        </p:nvSpPr>
        <p:spPr bwMode="auto">
          <a:xfrm>
            <a:off x="6043463" y="615868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2" name="Rectangle 124"/>
          <p:cNvSpPr>
            <a:spLocks noChangeArrowheads="1"/>
          </p:cNvSpPr>
          <p:nvPr/>
        </p:nvSpPr>
        <p:spPr bwMode="auto">
          <a:xfrm>
            <a:off x="6374532" y="6158681"/>
            <a:ext cx="331068" cy="3310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Strategy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fringe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the set of all search nodes that haven’t been expanded yet </a:t>
            </a:r>
          </a:p>
          <a:p>
            <a:r>
              <a:rPr lang="en-US" dirty="0" smtClean="0"/>
              <a:t>The fringe is implemented as a priority queue FRINGE</a:t>
            </a:r>
          </a:p>
          <a:p>
            <a:pPr lvl="1"/>
            <a:r>
              <a:rPr lang="en-US" dirty="0" smtClean="0"/>
              <a:t>INSERT(</a:t>
            </a:r>
            <a:r>
              <a:rPr lang="en-US" dirty="0" err="1" smtClean="0"/>
              <a:t>node,FRINGE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REMOVE(FRINGE)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ordering of the nodes in FRINGE defines the search strategy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9AABD-54FD-4453-B984-4885CF0EFE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22519</TotalTime>
  <Words>1972</Words>
  <Application>Microsoft Office PowerPoint</Application>
  <PresentationFormat>On-screen Show (4:3)</PresentationFormat>
  <Paragraphs>805</Paragraphs>
  <Slides>63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Oriel</vt:lpstr>
      <vt:lpstr>CS B551: Elements of Artificial Intelligence</vt:lpstr>
      <vt:lpstr>Agenda</vt:lpstr>
      <vt:lpstr>Defining a Search Problem</vt:lpstr>
      <vt:lpstr>State Graph</vt:lpstr>
      <vt:lpstr>Solution to the Search Problem</vt:lpstr>
      <vt:lpstr>Search Graph != State Graph</vt:lpstr>
      <vt:lpstr>Search Graph Node != State</vt:lpstr>
      <vt:lpstr>Fringe of Search Tree</vt:lpstr>
      <vt:lpstr>Search Strategy</vt:lpstr>
      <vt:lpstr>Search Algorithm #1</vt:lpstr>
      <vt:lpstr>Blind Search Strategies</vt:lpstr>
      <vt:lpstr>Blind Strategies</vt:lpstr>
      <vt:lpstr>Breadth-First Strategy</vt:lpstr>
      <vt:lpstr>Breadth-First Strategy</vt:lpstr>
      <vt:lpstr>Breadth-First Strategy</vt:lpstr>
      <vt:lpstr>Breadth-First Strategy</vt:lpstr>
      <vt:lpstr>Performance Measures</vt:lpstr>
      <vt:lpstr>Important Parameters</vt:lpstr>
      <vt:lpstr>Evaluation</vt:lpstr>
      <vt:lpstr>Evaluation</vt:lpstr>
      <vt:lpstr>Evaluation</vt:lpstr>
      <vt:lpstr>Evaluation</vt:lpstr>
      <vt:lpstr>Time and Memory Requirements</vt:lpstr>
      <vt:lpstr>Time and Memory Requirements</vt:lpstr>
      <vt:lpstr>Remark</vt:lpstr>
      <vt:lpstr>Bidirectional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Evaluation</vt:lpstr>
      <vt:lpstr>Evaluation</vt:lpstr>
      <vt:lpstr>Depth-Limited Search</vt:lpstr>
      <vt:lpstr>Iterative Deepening Search</vt:lpstr>
      <vt:lpstr>Iterative Deepening</vt:lpstr>
      <vt:lpstr>Iterative Deepening</vt:lpstr>
      <vt:lpstr>Iterative Deepening</vt:lpstr>
      <vt:lpstr>Performance</vt:lpstr>
      <vt:lpstr>Calculation</vt:lpstr>
      <vt:lpstr>Number of Generated Nodes (Breadth-First &amp; Iterative Deepening)</vt:lpstr>
      <vt:lpstr>Number of Generated Nodes (Breadth-First &amp; Iterative Deepening)</vt:lpstr>
      <vt:lpstr>Recap</vt:lpstr>
      <vt:lpstr>Related Topics</vt:lpstr>
      <vt:lpstr>Non-unit Costs</vt:lpstr>
      <vt:lpstr>Uniform-Cost Search</vt:lpstr>
      <vt:lpstr>Search Algorithm #2</vt:lpstr>
      <vt:lpstr>Revisited States</vt:lpstr>
      <vt:lpstr>Avoiding Revisited States</vt:lpstr>
      <vt:lpstr>Avoiding Revisited States</vt:lpstr>
      <vt:lpstr>Explicit Data Structures</vt:lpstr>
      <vt:lpstr>Hash Tables</vt:lpstr>
      <vt:lpstr>Avoiding Revisited States</vt:lpstr>
      <vt:lpstr>Avoiding Revisited States</vt:lpstr>
      <vt:lpstr>Avoiding Revisited States in Uniform-Cost Search</vt:lpstr>
      <vt:lpstr>Search Algorithm #3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Belief-optimal Reasoning for Cyber-physical Systems</dc:title>
  <dc:creator>Kris Hauser</dc:creator>
  <cp:lastModifiedBy>hauser</cp:lastModifiedBy>
  <cp:revision>244</cp:revision>
  <dcterms:created xsi:type="dcterms:W3CDTF">2009-07-09T04:21:49Z</dcterms:created>
  <dcterms:modified xsi:type="dcterms:W3CDTF">2011-09-06T21:19:50Z</dcterms:modified>
</cp:coreProperties>
</file>