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85"/>
  </p:notesMasterIdLst>
  <p:sldIdLst>
    <p:sldId id="256" r:id="rId2"/>
    <p:sldId id="261" r:id="rId3"/>
    <p:sldId id="330" r:id="rId4"/>
    <p:sldId id="275" r:id="rId5"/>
    <p:sldId id="257" r:id="rId6"/>
    <p:sldId id="258" r:id="rId7"/>
    <p:sldId id="259" r:id="rId8"/>
    <p:sldId id="277" r:id="rId9"/>
    <p:sldId id="316" r:id="rId10"/>
    <p:sldId id="280" r:id="rId11"/>
    <p:sldId id="322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325" r:id="rId21"/>
    <p:sldId id="291" r:id="rId22"/>
    <p:sldId id="327" r:id="rId23"/>
    <p:sldId id="326" r:id="rId24"/>
    <p:sldId id="328" r:id="rId25"/>
    <p:sldId id="295" r:id="rId26"/>
    <p:sldId id="296" r:id="rId27"/>
    <p:sldId id="297" r:id="rId28"/>
    <p:sldId id="298" r:id="rId29"/>
    <p:sldId id="299" r:id="rId30"/>
    <p:sldId id="329" r:id="rId31"/>
    <p:sldId id="307" r:id="rId32"/>
    <p:sldId id="308" r:id="rId33"/>
    <p:sldId id="309" r:id="rId34"/>
    <p:sldId id="310" r:id="rId35"/>
    <p:sldId id="331" r:id="rId36"/>
    <p:sldId id="332" r:id="rId37"/>
    <p:sldId id="333" r:id="rId38"/>
    <p:sldId id="334" r:id="rId39"/>
    <p:sldId id="335" r:id="rId40"/>
    <p:sldId id="336" r:id="rId41"/>
    <p:sldId id="337" r:id="rId42"/>
    <p:sldId id="338" r:id="rId43"/>
    <p:sldId id="339" r:id="rId44"/>
    <p:sldId id="340" r:id="rId45"/>
    <p:sldId id="341" r:id="rId46"/>
    <p:sldId id="342" r:id="rId47"/>
    <p:sldId id="343" r:id="rId48"/>
    <p:sldId id="344" r:id="rId49"/>
    <p:sldId id="345" r:id="rId50"/>
    <p:sldId id="346" r:id="rId51"/>
    <p:sldId id="347" r:id="rId52"/>
    <p:sldId id="348" r:id="rId53"/>
    <p:sldId id="349" r:id="rId54"/>
    <p:sldId id="350" r:id="rId55"/>
    <p:sldId id="351" r:id="rId56"/>
    <p:sldId id="352" r:id="rId57"/>
    <p:sldId id="353" r:id="rId58"/>
    <p:sldId id="354" r:id="rId59"/>
    <p:sldId id="355" r:id="rId60"/>
    <p:sldId id="358" r:id="rId61"/>
    <p:sldId id="359" r:id="rId62"/>
    <p:sldId id="360" r:id="rId63"/>
    <p:sldId id="361" r:id="rId64"/>
    <p:sldId id="362" r:id="rId65"/>
    <p:sldId id="363" r:id="rId66"/>
    <p:sldId id="364" r:id="rId67"/>
    <p:sldId id="365" r:id="rId68"/>
    <p:sldId id="366" r:id="rId69"/>
    <p:sldId id="367" r:id="rId70"/>
    <p:sldId id="368" r:id="rId71"/>
    <p:sldId id="369" r:id="rId72"/>
    <p:sldId id="370" r:id="rId73"/>
    <p:sldId id="371" r:id="rId74"/>
    <p:sldId id="372" r:id="rId75"/>
    <p:sldId id="373" r:id="rId76"/>
    <p:sldId id="374" r:id="rId77"/>
    <p:sldId id="375" r:id="rId78"/>
    <p:sldId id="376" r:id="rId79"/>
    <p:sldId id="377" r:id="rId80"/>
    <p:sldId id="398" r:id="rId81"/>
    <p:sldId id="399" r:id="rId82"/>
    <p:sldId id="400" r:id="rId83"/>
    <p:sldId id="401" r:id="rId8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FF0000"/>
    <a:srgbClr val="CC6600"/>
    <a:srgbClr val="969696"/>
    <a:srgbClr val="DDDDDD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59" autoAdjust="0"/>
    <p:restoredTop sz="94660"/>
  </p:normalViewPr>
  <p:slideViewPr>
    <p:cSldViewPr>
      <p:cViewPr varScale="1">
        <p:scale>
          <a:sx n="69" d="100"/>
          <a:sy n="69" d="100"/>
        </p:scale>
        <p:origin x="-108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9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9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9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9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9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69DE34E-8B87-4BDA-95F3-186CF6990E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451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5BB149-4803-438D-B235-60E1A5862A8B}" type="slidenum">
              <a:rPr lang="en-US"/>
              <a:pPr/>
              <a:t>5</a:t>
            </a:fld>
            <a:endParaRPr lang="en-US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9D1EAF-1192-469B-BDCF-18D3358009F0}" type="slidenum">
              <a:rPr lang="en-US"/>
              <a:pPr/>
              <a:t>14</a:t>
            </a:fld>
            <a:endParaRPr lang="en-US"/>
          </a:p>
        </p:txBody>
      </p:sp>
      <p:sp>
        <p:nvSpPr>
          <p:cNvPr id="33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17E1B8-8466-4091-A792-AE932A7B0F9D}" type="slidenum">
              <a:rPr lang="en-US"/>
              <a:pPr/>
              <a:t>15</a:t>
            </a:fld>
            <a:endParaRPr lang="en-US"/>
          </a:p>
        </p:txBody>
      </p:sp>
      <p:sp>
        <p:nvSpPr>
          <p:cNvPr id="342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B461A1-A31A-44AD-9026-D5478E9589DE}" type="slidenum">
              <a:rPr lang="en-US"/>
              <a:pPr/>
              <a:t>16</a:t>
            </a:fld>
            <a:endParaRPr lang="en-US"/>
          </a:p>
        </p:txBody>
      </p:sp>
      <p:sp>
        <p:nvSpPr>
          <p:cNvPr id="344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007BC7-F6D4-4521-9DE3-614439ED0C31}" type="slidenum">
              <a:rPr lang="en-US"/>
              <a:pPr/>
              <a:t>17</a:t>
            </a:fld>
            <a:endParaRPr lang="en-US"/>
          </a:p>
        </p:txBody>
      </p:sp>
      <p:sp>
        <p:nvSpPr>
          <p:cNvPr id="34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B295E3-1220-4D20-92B3-DF57485188B9}" type="slidenum">
              <a:rPr lang="en-US"/>
              <a:pPr/>
              <a:t>18</a:t>
            </a:fld>
            <a:endParaRPr lang="en-US"/>
          </a:p>
        </p:txBody>
      </p:sp>
      <p:sp>
        <p:nvSpPr>
          <p:cNvPr id="348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D48129-662A-4885-8901-FA9DEF6B6581}" type="slidenum">
              <a:rPr lang="en-US"/>
              <a:pPr/>
              <a:t>19</a:t>
            </a:fld>
            <a:endParaRPr lang="en-US"/>
          </a:p>
        </p:txBody>
      </p:sp>
      <p:sp>
        <p:nvSpPr>
          <p:cNvPr id="350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D48129-662A-4885-8901-FA9DEF6B6581}" type="slidenum">
              <a:rPr lang="en-US"/>
              <a:pPr/>
              <a:t>20</a:t>
            </a:fld>
            <a:endParaRPr lang="en-US"/>
          </a:p>
        </p:txBody>
      </p:sp>
      <p:sp>
        <p:nvSpPr>
          <p:cNvPr id="350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65A267-9613-45E8-9FCC-03A9C85B01D8}" type="slidenum">
              <a:rPr lang="en-US"/>
              <a:pPr/>
              <a:t>21</a:t>
            </a:fld>
            <a:endParaRPr lang="en-US"/>
          </a:p>
        </p:txBody>
      </p:sp>
      <p:sp>
        <p:nvSpPr>
          <p:cNvPr id="35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65A267-9613-45E8-9FCC-03A9C85B01D8}" type="slidenum">
              <a:rPr lang="en-US"/>
              <a:pPr/>
              <a:t>22</a:t>
            </a:fld>
            <a:endParaRPr lang="en-US"/>
          </a:p>
        </p:txBody>
      </p:sp>
      <p:sp>
        <p:nvSpPr>
          <p:cNvPr id="35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65A267-9613-45E8-9FCC-03A9C85B01D8}" type="slidenum">
              <a:rPr lang="en-US"/>
              <a:pPr/>
              <a:t>23</a:t>
            </a:fld>
            <a:endParaRPr lang="en-US"/>
          </a:p>
        </p:txBody>
      </p:sp>
      <p:sp>
        <p:nvSpPr>
          <p:cNvPr id="35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458130-DBE2-4DB8-B765-EABA3EE91CA5}" type="slidenum">
              <a:rPr lang="en-US"/>
              <a:pPr/>
              <a:t>6</a:t>
            </a:fld>
            <a:endParaRPr lang="en-US"/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65A267-9613-45E8-9FCC-03A9C85B01D8}" type="slidenum">
              <a:rPr lang="en-US"/>
              <a:pPr/>
              <a:t>24</a:t>
            </a:fld>
            <a:endParaRPr lang="en-US"/>
          </a:p>
        </p:txBody>
      </p:sp>
      <p:sp>
        <p:nvSpPr>
          <p:cNvPr id="35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48B088-F08E-4E6B-AAA0-9055CC6AB8E9}" type="slidenum">
              <a:rPr lang="en-US"/>
              <a:pPr/>
              <a:t>25</a:t>
            </a:fld>
            <a:endParaRPr lang="en-US"/>
          </a:p>
        </p:txBody>
      </p:sp>
      <p:sp>
        <p:nvSpPr>
          <p:cNvPr id="36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1CE680-A636-47B9-A859-3608F3B246C9}" type="slidenum">
              <a:rPr lang="en-US"/>
              <a:pPr/>
              <a:t>26</a:t>
            </a:fld>
            <a:endParaRPr lang="en-US"/>
          </a:p>
        </p:txBody>
      </p:sp>
      <p:sp>
        <p:nvSpPr>
          <p:cNvPr id="364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F600DD-20A1-41BE-B9D0-036465781E16}" type="slidenum">
              <a:rPr lang="en-US"/>
              <a:pPr/>
              <a:t>27</a:t>
            </a:fld>
            <a:endParaRPr lang="en-US"/>
          </a:p>
        </p:txBody>
      </p:sp>
      <p:sp>
        <p:nvSpPr>
          <p:cNvPr id="36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0BB10D-F94D-4C08-839E-99F00DEBCA38}" type="slidenum">
              <a:rPr lang="en-US"/>
              <a:pPr/>
              <a:t>28</a:t>
            </a:fld>
            <a:endParaRPr lang="en-US"/>
          </a:p>
        </p:txBody>
      </p:sp>
      <p:sp>
        <p:nvSpPr>
          <p:cNvPr id="36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E855E8-D844-4ADF-888F-DA4DE94C0E08}" type="slidenum">
              <a:rPr lang="en-US"/>
              <a:pPr/>
              <a:t>29</a:t>
            </a:fld>
            <a:endParaRPr lang="en-US"/>
          </a:p>
        </p:txBody>
      </p:sp>
      <p:sp>
        <p:nvSpPr>
          <p:cNvPr id="370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17E1B8-8466-4091-A792-AE932A7B0F9D}" type="slidenum">
              <a:rPr lang="en-US"/>
              <a:pPr/>
              <a:t>30</a:t>
            </a:fld>
            <a:endParaRPr lang="en-US"/>
          </a:p>
        </p:txBody>
      </p:sp>
      <p:sp>
        <p:nvSpPr>
          <p:cNvPr id="342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BC7B65-9D58-4454-A6FB-C855E49240D3}" type="slidenum">
              <a:rPr lang="en-US"/>
              <a:pPr/>
              <a:t>31</a:t>
            </a:fld>
            <a:endParaRPr lang="en-US"/>
          </a:p>
        </p:txBody>
      </p:sp>
      <p:sp>
        <p:nvSpPr>
          <p:cNvPr id="387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E41382-A7C6-49BA-958C-7AEC0647B6CC}" type="slidenum">
              <a:rPr lang="en-US"/>
              <a:pPr/>
              <a:t>32</a:t>
            </a:fld>
            <a:endParaRPr lang="en-US"/>
          </a:p>
        </p:txBody>
      </p:sp>
      <p:sp>
        <p:nvSpPr>
          <p:cNvPr id="389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C91CC8-A656-410B-BEF9-B61D90E19ED8}" type="slidenum">
              <a:rPr lang="en-US"/>
              <a:pPr/>
              <a:t>33</a:t>
            </a:fld>
            <a:endParaRPr lang="en-US"/>
          </a:p>
        </p:txBody>
      </p:sp>
      <p:sp>
        <p:nvSpPr>
          <p:cNvPr id="391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F9A24C-25F2-4049-A8A4-B589DF97A3D5}" type="slidenum">
              <a:rPr lang="en-US"/>
              <a:pPr/>
              <a:t>7</a:t>
            </a:fld>
            <a:endParaRPr lang="en-US"/>
          </a:p>
        </p:txBody>
      </p:sp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FDB957-ADC7-42AD-80A9-E41EAF94AF51}" type="slidenum">
              <a:rPr lang="en-US"/>
              <a:pPr/>
              <a:t>34</a:t>
            </a:fld>
            <a:endParaRPr lang="en-US"/>
          </a:p>
        </p:txBody>
      </p:sp>
      <p:sp>
        <p:nvSpPr>
          <p:cNvPr id="393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217E7A-18E2-4078-8431-8AB02E91218E}" type="slidenum">
              <a:rPr lang="en-US"/>
              <a:pPr/>
              <a:t>35</a:t>
            </a:fld>
            <a:endParaRPr lang="en-US"/>
          </a:p>
        </p:txBody>
      </p:sp>
      <p:sp>
        <p:nvSpPr>
          <p:cNvPr id="37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F30A46-74E7-41AA-B83F-E6842BBAC66A}" type="slidenum">
              <a:rPr lang="en-US"/>
              <a:pPr/>
              <a:t>36</a:t>
            </a:fld>
            <a:endParaRPr lang="en-US"/>
          </a:p>
        </p:txBody>
      </p:sp>
      <p:sp>
        <p:nvSpPr>
          <p:cNvPr id="37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81F62B-740D-48B7-B040-EFDF4EBB081F}" type="slidenum">
              <a:rPr lang="en-US"/>
              <a:pPr/>
              <a:t>37</a:t>
            </a:fld>
            <a:endParaRPr lang="en-US"/>
          </a:p>
        </p:txBody>
      </p:sp>
      <p:sp>
        <p:nvSpPr>
          <p:cNvPr id="37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138BEE-9A42-4CBA-9A1B-79DFDE091C8A}" type="slidenum">
              <a:rPr lang="en-US"/>
              <a:pPr/>
              <a:t>38</a:t>
            </a:fld>
            <a:endParaRPr lang="en-US"/>
          </a:p>
        </p:txBody>
      </p:sp>
      <p:sp>
        <p:nvSpPr>
          <p:cNvPr id="378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1B0D05-F0DA-4851-93C1-49F13ABF7E6F}" type="slidenum">
              <a:rPr lang="en-US"/>
              <a:pPr/>
              <a:t>39</a:t>
            </a:fld>
            <a:endParaRPr lang="en-US"/>
          </a:p>
        </p:txBody>
      </p:sp>
      <p:sp>
        <p:nvSpPr>
          <p:cNvPr id="380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8591D6-D43B-4B67-91F4-B428D7232EB9}" type="slidenum">
              <a:rPr lang="en-US"/>
              <a:pPr/>
              <a:t>40</a:t>
            </a:fld>
            <a:endParaRPr lang="en-US"/>
          </a:p>
        </p:txBody>
      </p:sp>
      <p:sp>
        <p:nvSpPr>
          <p:cNvPr id="382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04959C-29CA-4DFC-80AE-2B527BB2F85B}" type="slidenum">
              <a:rPr lang="en-US"/>
              <a:pPr/>
              <a:t>41</a:t>
            </a:fld>
            <a:endParaRPr lang="en-US"/>
          </a:p>
        </p:txBody>
      </p:sp>
      <p:sp>
        <p:nvSpPr>
          <p:cNvPr id="396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C35DB4-75F7-4790-B9AA-246041C47AAB}" type="slidenum">
              <a:rPr lang="en-US"/>
              <a:pPr/>
              <a:t>42</a:t>
            </a:fld>
            <a:endParaRPr lang="en-US"/>
          </a:p>
        </p:txBody>
      </p:sp>
      <p:sp>
        <p:nvSpPr>
          <p:cNvPr id="39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EE931C-D6AA-443C-B062-D1E5B55DB41F}" type="slidenum">
              <a:rPr lang="en-US"/>
              <a:pPr/>
              <a:t>43</a:t>
            </a:fld>
            <a:endParaRPr lang="en-US"/>
          </a:p>
        </p:txBody>
      </p:sp>
      <p:sp>
        <p:nvSpPr>
          <p:cNvPr id="40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8492C5-99AB-478D-87FA-ED5CCDECF232}" type="slidenum">
              <a:rPr lang="en-US"/>
              <a:pPr/>
              <a:t>8</a:t>
            </a:fld>
            <a:endParaRPr lang="en-US"/>
          </a:p>
        </p:txBody>
      </p:sp>
      <p:sp>
        <p:nvSpPr>
          <p:cNvPr id="32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20FF50-0EBB-46AE-B066-8D395CD41DA7}" type="slidenum">
              <a:rPr lang="en-US"/>
              <a:pPr/>
              <a:t>44</a:t>
            </a:fld>
            <a:endParaRPr lang="en-US"/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E10AC8-DD9A-44E4-99AB-DEEEA1995788}" type="slidenum">
              <a:rPr lang="en-US"/>
              <a:pPr/>
              <a:t>45</a:t>
            </a:fld>
            <a:endParaRPr lang="en-US"/>
          </a:p>
        </p:txBody>
      </p:sp>
      <p:sp>
        <p:nvSpPr>
          <p:cNvPr id="40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CA9BE2-B4B4-4808-AC1D-240DCD8B9F09}" type="slidenum">
              <a:rPr lang="en-US"/>
              <a:pPr/>
              <a:t>46</a:t>
            </a:fld>
            <a:endParaRPr lang="en-US"/>
          </a:p>
        </p:txBody>
      </p:sp>
      <p:sp>
        <p:nvSpPr>
          <p:cNvPr id="40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286F03-4D3A-4487-91DF-8169992F9498}" type="slidenum">
              <a:rPr lang="en-US"/>
              <a:pPr/>
              <a:t>47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A58E42-4343-415B-8008-D637B6738E0F}" type="slidenum">
              <a:rPr lang="en-US"/>
              <a:pPr/>
              <a:t>48</a:t>
            </a:fld>
            <a:endParaRPr lang="en-US"/>
          </a:p>
        </p:txBody>
      </p:sp>
      <p:sp>
        <p:nvSpPr>
          <p:cNvPr id="410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493A35-44C7-4F9E-A091-E0FA3E9614C8}" type="slidenum">
              <a:rPr lang="en-US"/>
              <a:pPr/>
              <a:t>49</a:t>
            </a:fld>
            <a:endParaRPr lang="en-US"/>
          </a:p>
        </p:txBody>
      </p:sp>
      <p:sp>
        <p:nvSpPr>
          <p:cNvPr id="41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348CF9-7460-4153-8758-4B90B5076EA4}" type="slidenum">
              <a:rPr lang="en-US"/>
              <a:pPr/>
              <a:t>50</a:t>
            </a:fld>
            <a:endParaRPr lang="en-US"/>
          </a:p>
        </p:txBody>
      </p:sp>
      <p:sp>
        <p:nvSpPr>
          <p:cNvPr id="41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CE6AFD-D19E-481F-A398-6065F0C22FCF}" type="slidenum">
              <a:rPr lang="en-US"/>
              <a:pPr/>
              <a:t>51</a:t>
            </a:fld>
            <a:endParaRPr lang="en-US"/>
          </a:p>
        </p:txBody>
      </p:sp>
      <p:sp>
        <p:nvSpPr>
          <p:cNvPr id="41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A80BEF-36A9-419D-9B9E-FBDD95BCC97B}" type="slidenum">
              <a:rPr lang="en-US"/>
              <a:pPr/>
              <a:t>52</a:t>
            </a:fld>
            <a:endParaRPr lang="en-US"/>
          </a:p>
        </p:txBody>
      </p:sp>
      <p:sp>
        <p:nvSpPr>
          <p:cNvPr id="41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A80BEF-36A9-419D-9B9E-FBDD95BCC97B}" type="slidenum">
              <a:rPr lang="en-US"/>
              <a:pPr/>
              <a:t>53</a:t>
            </a:fld>
            <a:endParaRPr lang="en-US"/>
          </a:p>
        </p:txBody>
      </p:sp>
      <p:sp>
        <p:nvSpPr>
          <p:cNvPr id="41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8492C5-99AB-478D-87FA-ED5CCDECF232}" type="slidenum">
              <a:rPr lang="en-US"/>
              <a:pPr/>
              <a:t>9</a:t>
            </a:fld>
            <a:endParaRPr lang="en-US"/>
          </a:p>
        </p:txBody>
      </p:sp>
      <p:sp>
        <p:nvSpPr>
          <p:cNvPr id="32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18B1CE-95B3-4C8F-B0DB-EE28B77B16BB}" type="slidenum">
              <a:rPr lang="en-US"/>
              <a:pPr/>
              <a:t>54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B7BFC1-EC04-4D6F-B983-E368E3760352}" type="slidenum">
              <a:rPr lang="en-US"/>
              <a:pPr/>
              <a:t>55</a:t>
            </a:fld>
            <a:endParaRPr lang="en-US"/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952BE1-5E4E-4D62-8F53-CE22A5679D1A}" type="slidenum">
              <a:rPr lang="en-US"/>
              <a:pPr/>
              <a:t>57</a:t>
            </a:fld>
            <a:endParaRPr lang="en-US"/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52ABBB-17FD-42C1-B801-E28EA973B17B}" type="slidenum">
              <a:rPr lang="en-US"/>
              <a:pPr/>
              <a:t>58</a:t>
            </a:fld>
            <a:endParaRPr lang="en-US"/>
          </a:p>
        </p:txBody>
      </p:sp>
      <p:sp>
        <p:nvSpPr>
          <p:cNvPr id="42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C1B748-FC61-4CB5-BD64-3AE600A0ACC6}" type="slidenum">
              <a:rPr lang="en-US"/>
              <a:pPr/>
              <a:t>59</a:t>
            </a:fld>
            <a:endParaRPr 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4E73EF-ED31-4429-835B-49C4E0370201}" type="slidenum">
              <a:rPr lang="en-US"/>
              <a:pPr/>
              <a:t>60</a:t>
            </a:fld>
            <a:endParaRPr lang="en-US"/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E9ACCF-73D9-4ACE-BA46-B1C59135422F}" type="slidenum">
              <a:rPr lang="en-US"/>
              <a:pPr/>
              <a:t>61</a:t>
            </a:fld>
            <a:endParaRPr lang="en-US"/>
          </a:p>
        </p:txBody>
      </p:sp>
      <p:sp>
        <p:nvSpPr>
          <p:cNvPr id="43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E9ACCF-73D9-4ACE-BA46-B1C59135422F}" type="slidenum">
              <a:rPr lang="en-US"/>
              <a:pPr/>
              <a:t>62</a:t>
            </a:fld>
            <a:endParaRPr lang="en-US"/>
          </a:p>
        </p:txBody>
      </p:sp>
      <p:sp>
        <p:nvSpPr>
          <p:cNvPr id="43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E9ACCF-73D9-4ACE-BA46-B1C59135422F}" type="slidenum">
              <a:rPr lang="en-US"/>
              <a:pPr/>
              <a:t>63</a:t>
            </a:fld>
            <a:endParaRPr lang="en-US"/>
          </a:p>
        </p:txBody>
      </p:sp>
      <p:sp>
        <p:nvSpPr>
          <p:cNvPr id="43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E9ACCF-73D9-4ACE-BA46-B1C59135422F}" type="slidenum">
              <a:rPr lang="en-US"/>
              <a:pPr/>
              <a:t>64</a:t>
            </a:fld>
            <a:endParaRPr lang="en-US"/>
          </a:p>
        </p:txBody>
      </p:sp>
      <p:sp>
        <p:nvSpPr>
          <p:cNvPr id="43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907122-F066-47A4-A9FE-D4B345DA8D5E}" type="slidenum">
              <a:rPr lang="en-US"/>
              <a:pPr/>
              <a:t>10</a:t>
            </a:fld>
            <a:endParaRPr lang="en-US"/>
          </a:p>
        </p:txBody>
      </p:sp>
      <p:sp>
        <p:nvSpPr>
          <p:cNvPr id="331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605054-E681-41D1-9D26-4E08E60DE164}" type="slidenum">
              <a:rPr lang="en-US"/>
              <a:pPr/>
              <a:t>65</a:t>
            </a:fld>
            <a:endParaRPr lang="en-US"/>
          </a:p>
        </p:txBody>
      </p:sp>
      <p:sp>
        <p:nvSpPr>
          <p:cNvPr id="447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4891C1-CD55-42A1-9A92-0B81A5034170}" type="slidenum">
              <a:rPr lang="en-US"/>
              <a:pPr/>
              <a:t>66</a:t>
            </a:fld>
            <a:endParaRPr lang="en-US"/>
          </a:p>
        </p:txBody>
      </p:sp>
      <p:sp>
        <p:nvSpPr>
          <p:cNvPr id="449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690903-305A-4EA2-B29E-860583472A74}" type="slidenum">
              <a:rPr lang="en-US"/>
              <a:pPr/>
              <a:t>67</a:t>
            </a:fld>
            <a:endParaRPr lang="en-US"/>
          </a:p>
        </p:txBody>
      </p:sp>
      <p:sp>
        <p:nvSpPr>
          <p:cNvPr id="45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9FFC07-F1DC-464A-8601-72975E21AF18}" type="slidenum">
              <a:rPr lang="en-US"/>
              <a:pPr/>
              <a:t>68</a:t>
            </a:fld>
            <a:endParaRPr lang="en-US"/>
          </a:p>
        </p:txBody>
      </p:sp>
      <p:sp>
        <p:nvSpPr>
          <p:cNvPr id="453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D806EC-6998-48E4-A13B-723023061824}" type="slidenum">
              <a:rPr lang="en-US"/>
              <a:pPr/>
              <a:t>69</a:t>
            </a:fld>
            <a:endParaRPr lang="en-US"/>
          </a:p>
        </p:txBody>
      </p:sp>
      <p:sp>
        <p:nvSpPr>
          <p:cNvPr id="455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9AAA15-74B3-452C-8740-CF7BA94BDC8F}" type="slidenum">
              <a:rPr lang="en-US"/>
              <a:pPr/>
              <a:t>70</a:t>
            </a:fld>
            <a:endParaRPr lang="en-US"/>
          </a:p>
        </p:txBody>
      </p:sp>
      <p:sp>
        <p:nvSpPr>
          <p:cNvPr id="45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BDD0C4-78C1-4EB7-8114-342B9284570C}" type="slidenum">
              <a:rPr lang="en-US"/>
              <a:pPr/>
              <a:t>71</a:t>
            </a:fld>
            <a:endParaRPr lang="en-US"/>
          </a:p>
        </p:txBody>
      </p:sp>
      <p:sp>
        <p:nvSpPr>
          <p:cNvPr id="459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0CB0F4-10AE-489D-BC90-A2F5F90E2914}" type="slidenum">
              <a:rPr lang="en-US"/>
              <a:pPr/>
              <a:t>72</a:t>
            </a:fld>
            <a:endParaRPr lang="en-US"/>
          </a:p>
        </p:txBody>
      </p:sp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334588-0600-4028-A7AD-2CFE353EF125}" type="slidenum">
              <a:rPr lang="en-US"/>
              <a:pPr/>
              <a:t>73</a:t>
            </a:fld>
            <a:endParaRPr lang="en-US"/>
          </a:p>
        </p:txBody>
      </p:sp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8AE562-1EAA-4DD7-81F9-AB187E0191AD}" type="slidenum">
              <a:rPr lang="en-US"/>
              <a:pPr/>
              <a:t>74</a:t>
            </a:fld>
            <a:endParaRPr lang="en-US"/>
          </a:p>
        </p:txBody>
      </p:sp>
      <p:sp>
        <p:nvSpPr>
          <p:cNvPr id="46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907122-F066-47A4-A9FE-D4B345DA8D5E}" type="slidenum">
              <a:rPr lang="en-US"/>
              <a:pPr/>
              <a:t>11</a:t>
            </a:fld>
            <a:endParaRPr lang="en-US"/>
          </a:p>
        </p:txBody>
      </p:sp>
      <p:sp>
        <p:nvSpPr>
          <p:cNvPr id="331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786050-82CC-4EC7-80AA-E88A601EAEEF}" type="slidenum">
              <a:rPr lang="en-US"/>
              <a:pPr/>
              <a:t>75</a:t>
            </a:fld>
            <a:endParaRPr lang="en-US"/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9E076A-98FC-4A91-BE2C-182393C3B614}" type="slidenum">
              <a:rPr lang="en-US"/>
              <a:pPr/>
              <a:t>76</a:t>
            </a:fld>
            <a:endParaRPr lang="en-US"/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FFBA95-D586-442D-AD2E-E02A88B6E0C4}" type="slidenum">
              <a:rPr lang="en-US"/>
              <a:pPr/>
              <a:t>77</a:t>
            </a:fld>
            <a:endParaRPr lang="en-US"/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F63410-4870-40D0-A17A-02328780CFFA}" type="slidenum">
              <a:rPr lang="en-US"/>
              <a:pPr/>
              <a:t>78</a:t>
            </a:fld>
            <a:endParaRPr lang="en-US"/>
          </a:p>
        </p:txBody>
      </p:sp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17B5FF-01D5-4F19-BC09-735C045B73F3}" type="slidenum">
              <a:rPr lang="en-US"/>
              <a:pPr/>
              <a:t>82</a:t>
            </a:fld>
            <a:endParaRPr lang="en-US"/>
          </a:p>
        </p:txBody>
      </p:sp>
      <p:sp>
        <p:nvSpPr>
          <p:cNvPr id="43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24C5EA-6CC7-41EB-A7F9-A5EAE638791B}" type="slidenum">
              <a:rPr lang="en-US"/>
              <a:pPr/>
              <a:t>83</a:t>
            </a:fld>
            <a:endParaRPr lang="en-US"/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ED2096-412C-441A-96F5-9B126B314857}" type="slidenum">
              <a:rPr lang="en-US"/>
              <a:pPr/>
              <a:t>12</a:t>
            </a:fld>
            <a:endParaRPr lang="en-US"/>
          </a:p>
        </p:txBody>
      </p:sp>
      <p:sp>
        <p:nvSpPr>
          <p:cNvPr id="335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6BDAC5-D9B3-4AF9-AB2B-07A254542023}" type="slidenum">
              <a:rPr lang="en-US"/>
              <a:pPr/>
              <a:t>13</a:t>
            </a:fld>
            <a:endParaRPr lang="en-US"/>
          </a:p>
        </p:txBody>
      </p:sp>
      <p:sp>
        <p:nvSpPr>
          <p:cNvPr id="337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8B2C32F-DFCD-44D7-9391-85FADE1BFE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AB3A-3CAD-447E-A2E5-672E6FEDD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DC25-9496-4DA3-A87D-4EE27D4DB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00C6C62-E387-4A09-A490-F53E4AECEA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0E49E74-1C46-43BC-A6BB-1B71A2EA38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A7AD-01FC-48A2-A6F4-4C274587B6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EA65-A7DC-4DCA-AAD8-6FED2C313C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38A141E-D12F-4205-BCD1-0DAEA8E2C6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6193-BA73-41A7-881F-70FF8DA532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3BEBD6F-FB7F-4449-9E21-8215E1F91B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2E2A3FF-73D9-4FD3-9F43-339EE7FD0E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0C6255A-05C9-44C0-9022-DB3D23B4D4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4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5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B551: Element </a:t>
            </a:r>
            <a:r>
              <a:rPr lang="en-US" dirty="0" err="1" smtClean="0"/>
              <a:t>sof</a:t>
            </a:r>
            <a:r>
              <a:rPr lang="en-US" dirty="0" smtClean="0"/>
              <a:t> Artificial Intelligence</a:t>
            </a:r>
            <a:endParaRPr lang="en-US" dirty="0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Instructor: Kris Hauser</a:t>
            </a:r>
          </a:p>
          <a:p>
            <a:r>
              <a:rPr lang="en-US" smtClean="0"/>
              <a:t>http://cs.indiana.edu/~hauserk</a:t>
            </a:r>
            <a:endParaRPr 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708A2D1A-1D1E-4A57-A288-2FDF5320A38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5" name="Text Box 3"/>
          <p:cNvSpPr txBox="1"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construct f?</a:t>
            </a:r>
            <a:endParaRPr lang="en-US"/>
          </a:p>
        </p:txBody>
      </p:sp>
      <p:sp>
        <p:nvSpPr>
          <p:cNvPr id="330754" name="Text Box 2"/>
          <p:cNvSpPr txBox="1"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Typically, f(N) estimates:</a:t>
            </a:r>
          </a:p>
          <a:p>
            <a:pPr lvl="1"/>
            <a:r>
              <a:rPr lang="en-US" dirty="0" smtClean="0"/>
              <a:t>either the </a:t>
            </a:r>
            <a:r>
              <a:rPr lang="en-US" dirty="0" smtClean="0">
                <a:solidFill>
                  <a:schemeClr val="accent2"/>
                </a:solidFill>
              </a:rPr>
              <a:t>cost of a solution path through N</a:t>
            </a:r>
          </a:p>
          <a:p>
            <a:pPr lvl="2"/>
            <a:r>
              <a:rPr lang="en-US" dirty="0" smtClean="0"/>
              <a:t>Then f(N) = </a:t>
            </a:r>
            <a:r>
              <a:rPr lang="en-US" dirty="0" smtClean="0">
                <a:solidFill>
                  <a:srgbClr val="00B050"/>
                </a:solidFill>
              </a:rPr>
              <a:t>g(N)</a:t>
            </a:r>
            <a:r>
              <a:rPr lang="en-US" dirty="0" smtClean="0"/>
              <a:t> + </a:t>
            </a:r>
            <a:r>
              <a:rPr lang="en-US" dirty="0" smtClean="0">
                <a:solidFill>
                  <a:schemeClr val="accent3"/>
                </a:solidFill>
              </a:rPr>
              <a:t>h(N)</a:t>
            </a:r>
            <a:r>
              <a:rPr lang="en-US" dirty="0" smtClean="0"/>
              <a:t>, where</a:t>
            </a:r>
          </a:p>
          <a:p>
            <a:pPr lvl="3"/>
            <a:r>
              <a:rPr lang="en-US" dirty="0" smtClean="0">
                <a:solidFill>
                  <a:srgbClr val="00B050"/>
                </a:solidFill>
              </a:rPr>
              <a:t>g(N)</a:t>
            </a:r>
            <a:r>
              <a:rPr lang="en-US" dirty="0" smtClean="0"/>
              <a:t> is the cost of the path from the initial node to N</a:t>
            </a:r>
          </a:p>
          <a:p>
            <a:pPr lvl="3"/>
            <a:r>
              <a:rPr lang="en-US" dirty="0" smtClean="0">
                <a:solidFill>
                  <a:schemeClr val="accent3"/>
                </a:solidFill>
              </a:rPr>
              <a:t>h(N)</a:t>
            </a:r>
            <a:r>
              <a:rPr lang="en-US" dirty="0" smtClean="0"/>
              <a:t> is an estimate of the cost of a path from N to a goal node</a:t>
            </a:r>
          </a:p>
          <a:p>
            <a:pPr lvl="1"/>
            <a:r>
              <a:rPr lang="en-US" dirty="0" smtClean="0"/>
              <a:t>or the </a:t>
            </a:r>
            <a:r>
              <a:rPr lang="en-US" dirty="0" smtClean="0">
                <a:solidFill>
                  <a:schemeClr val="accent2"/>
                </a:solidFill>
              </a:rPr>
              <a:t>cost of a path from N to a goal node</a:t>
            </a:r>
          </a:p>
          <a:p>
            <a:pPr lvl="2"/>
            <a:r>
              <a:rPr lang="en-US" dirty="0" smtClean="0"/>
              <a:t>Then f(N) = </a:t>
            </a:r>
            <a:r>
              <a:rPr lang="en-US" dirty="0" smtClean="0">
                <a:solidFill>
                  <a:schemeClr val="accent3"/>
                </a:solidFill>
              </a:rPr>
              <a:t>h(N)      </a:t>
            </a:r>
            <a:r>
              <a:rPr lang="en-US" dirty="0" smtClean="0">
                <a:sym typeface="Wingdings" pitchFamily="2" charset="2"/>
              </a:rPr>
              <a:t>   Greedy best-first-search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But there are no limitations on f. Any function of your choice is acceptable. </a:t>
            </a:r>
            <a:br>
              <a:rPr lang="en-US" dirty="0" smtClean="0"/>
            </a:br>
            <a:r>
              <a:rPr lang="en-US" dirty="0" smtClean="0">
                <a:solidFill>
                  <a:schemeClr val="accent1"/>
                </a:solidFill>
              </a:rPr>
              <a:t>But will it help the search algorithm?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8929BFB-6C5F-4E6F-9EB4-D77BFFECB7D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5" name="Text Box 3"/>
          <p:cNvSpPr txBox="1"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construct f?</a:t>
            </a:r>
            <a:endParaRPr lang="en-US"/>
          </a:p>
        </p:txBody>
      </p:sp>
      <p:sp>
        <p:nvSpPr>
          <p:cNvPr id="330754" name="Text Box 2"/>
          <p:cNvSpPr txBox="1"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Typically, f(N) estimates:</a:t>
            </a:r>
          </a:p>
          <a:p>
            <a:pPr lvl="1"/>
            <a:r>
              <a:rPr lang="en-US" dirty="0" smtClean="0"/>
              <a:t>either the </a:t>
            </a:r>
            <a:r>
              <a:rPr lang="en-US" dirty="0" smtClean="0">
                <a:solidFill>
                  <a:schemeClr val="accent2"/>
                </a:solidFill>
              </a:rPr>
              <a:t>cost of a solution path through N</a:t>
            </a:r>
          </a:p>
          <a:p>
            <a:pPr lvl="2"/>
            <a:r>
              <a:rPr lang="en-US" dirty="0" smtClean="0"/>
              <a:t>Then f(N) = g(N) + </a:t>
            </a:r>
            <a:r>
              <a:rPr lang="en-US" dirty="0" smtClean="0">
                <a:solidFill>
                  <a:schemeClr val="accent3"/>
                </a:solidFill>
              </a:rPr>
              <a:t>h(N)</a:t>
            </a:r>
            <a:r>
              <a:rPr lang="en-US" dirty="0" smtClean="0"/>
              <a:t>, where</a:t>
            </a:r>
          </a:p>
          <a:p>
            <a:pPr lvl="3"/>
            <a:r>
              <a:rPr lang="en-US" dirty="0" smtClean="0"/>
              <a:t>g(N) is the cost of the path from the initial node to N</a:t>
            </a:r>
          </a:p>
          <a:p>
            <a:pPr lvl="3"/>
            <a:r>
              <a:rPr lang="en-US" dirty="0" smtClean="0"/>
              <a:t>h(N) is an estimate of the cost of a path from N to a goal node</a:t>
            </a:r>
          </a:p>
          <a:p>
            <a:pPr lvl="1"/>
            <a:r>
              <a:rPr lang="en-US" dirty="0" smtClean="0"/>
              <a:t>or the </a:t>
            </a:r>
            <a:r>
              <a:rPr lang="en-US" dirty="0" smtClean="0">
                <a:solidFill>
                  <a:schemeClr val="accent2"/>
                </a:solidFill>
              </a:rPr>
              <a:t>cost of a path from N to a goal node</a:t>
            </a:r>
          </a:p>
          <a:p>
            <a:pPr lvl="2"/>
            <a:r>
              <a:rPr lang="en-US" dirty="0" smtClean="0"/>
              <a:t>Then f(N) = </a:t>
            </a:r>
            <a:r>
              <a:rPr lang="en-US" dirty="0" smtClean="0">
                <a:solidFill>
                  <a:schemeClr val="accent3"/>
                </a:solidFill>
              </a:rPr>
              <a:t>h(N)      </a:t>
            </a:r>
            <a:r>
              <a:rPr lang="en-US" dirty="0" smtClean="0">
                <a:sym typeface="Wingdings" pitchFamily="2" charset="2"/>
              </a:rPr>
              <a:t>   Greedy best-first-search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But there are no limitations on f. Any function of your choice is acceptable. </a:t>
            </a:r>
            <a:br>
              <a:rPr lang="en-US" dirty="0" smtClean="0"/>
            </a:br>
            <a:r>
              <a:rPr lang="en-US" dirty="0" smtClean="0">
                <a:solidFill>
                  <a:schemeClr val="accent1"/>
                </a:solidFill>
              </a:rPr>
              <a:t>But will it help the search algorithm?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8929BFB-6C5F-4E6F-9EB4-D77BFFECB7D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572000" y="4114800"/>
            <a:ext cx="3649663" cy="579438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990000"/>
                </a:solidFill>
                <a:latin typeface="+mn-lt"/>
              </a:rPr>
              <a:t>Heuristic function</a:t>
            </a:r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>
            <a:off x="3124200" y="4343400"/>
            <a:ext cx="1447800" cy="482600"/>
          </a:xfrm>
          <a:custGeom>
            <a:avLst/>
            <a:gdLst/>
            <a:ahLst/>
            <a:cxnLst>
              <a:cxn ang="0">
                <a:pos x="912" y="96"/>
              </a:cxn>
              <a:cxn ang="0">
                <a:pos x="432" y="288"/>
              </a:cxn>
              <a:cxn ang="0">
                <a:pos x="0" y="0"/>
              </a:cxn>
            </a:cxnLst>
            <a:rect l="0" t="0" r="r" b="b"/>
            <a:pathLst>
              <a:path w="912" h="304">
                <a:moveTo>
                  <a:pt x="912" y="96"/>
                </a:moveTo>
                <a:cubicBezTo>
                  <a:pt x="748" y="200"/>
                  <a:pt x="584" y="304"/>
                  <a:pt x="432" y="288"/>
                </a:cubicBezTo>
                <a:cubicBezTo>
                  <a:pt x="280" y="272"/>
                  <a:pt x="140" y="136"/>
                  <a:pt x="0" y="0"/>
                </a:cubicBezTo>
              </a:path>
            </a:pathLst>
          </a:custGeom>
          <a:noFill/>
          <a:ln w="9525">
            <a:solidFill>
              <a:srgbClr val="990000"/>
            </a:solidFill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3810000" y="2819400"/>
            <a:ext cx="762000" cy="1892300"/>
          </a:xfrm>
          <a:custGeom>
            <a:avLst/>
            <a:gdLst/>
            <a:ahLst/>
            <a:cxnLst>
              <a:cxn ang="0">
                <a:pos x="496" y="1056"/>
              </a:cxn>
              <a:cxn ang="0">
                <a:pos x="112" y="1104"/>
              </a:cxn>
              <a:cxn ang="0">
                <a:pos x="16" y="240"/>
              </a:cxn>
              <a:cxn ang="0">
                <a:pos x="16" y="0"/>
              </a:cxn>
            </a:cxnLst>
            <a:rect l="0" t="0" r="r" b="b"/>
            <a:pathLst>
              <a:path w="496" h="1240">
                <a:moveTo>
                  <a:pt x="496" y="1056"/>
                </a:moveTo>
                <a:cubicBezTo>
                  <a:pt x="344" y="1148"/>
                  <a:pt x="192" y="1240"/>
                  <a:pt x="112" y="1104"/>
                </a:cubicBezTo>
                <a:cubicBezTo>
                  <a:pt x="32" y="968"/>
                  <a:pt x="32" y="424"/>
                  <a:pt x="16" y="240"/>
                </a:cubicBezTo>
                <a:cubicBezTo>
                  <a:pt x="0" y="56"/>
                  <a:pt x="8" y="28"/>
                  <a:pt x="16" y="0"/>
                </a:cubicBezTo>
              </a:path>
            </a:pathLst>
          </a:custGeom>
          <a:noFill/>
          <a:ln w="9525">
            <a:solidFill>
              <a:srgbClr val="990000"/>
            </a:solidFill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Heuristic Function</a:t>
            </a:r>
            <a:endParaRPr lang="en-US"/>
          </a:p>
        </p:txBody>
      </p:sp>
      <p:sp>
        <p:nvSpPr>
          <p:cNvPr id="334850" name="Rectangle 2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3"/>
                </a:solidFill>
              </a:rPr>
              <a:t>heuristic function </a:t>
            </a:r>
            <a:r>
              <a:rPr lang="en-US" dirty="0" smtClean="0"/>
              <a:t>h(N) </a:t>
            </a:r>
            <a:r>
              <a:rPr lang="en-US" dirty="0" smtClean="0">
                <a:sym typeface="Symbol" pitchFamily="18" charset="2"/>
              </a:rPr>
              <a:t> </a:t>
            </a:r>
            <a:r>
              <a:rPr lang="en-US" dirty="0" smtClean="0"/>
              <a:t>0 estimates the cost to go from STATE(N) to a goal state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Its value is independent of the current search tree; it depends only on STATE(N) and the goal test GOAL?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Example: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</a:t>
            </a:r>
            <a:r>
              <a:rPr lang="en-US" baseline="-25000" dirty="0" smtClean="0"/>
              <a:t>1</a:t>
            </a:r>
            <a:r>
              <a:rPr lang="en-US" dirty="0" smtClean="0"/>
              <a:t>(N)  = number of misplaced numbered tiles = 6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[Why is it an estimate of the distance to the goal?]</a:t>
            </a:r>
          </a:p>
          <a:p>
            <a:endParaRPr lang="en-US" dirty="0"/>
          </a:p>
        </p:txBody>
      </p:sp>
      <p:sp>
        <p:nvSpPr>
          <p:cNvPr id="29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AF50EB-FDC4-4D5D-B4DF-3B119A3DA585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334852" name="Group 4"/>
          <p:cNvGrpSpPr>
            <a:grpSpLocks/>
          </p:cNvGrpSpPr>
          <p:nvPr/>
        </p:nvGrpSpPr>
        <p:grpSpPr bwMode="auto">
          <a:xfrm>
            <a:off x="2514600" y="3733800"/>
            <a:ext cx="3455988" cy="1692275"/>
            <a:chOff x="2064" y="1440"/>
            <a:chExt cx="2177" cy="1066"/>
          </a:xfrm>
        </p:grpSpPr>
        <p:grpSp>
          <p:nvGrpSpPr>
            <p:cNvPr id="334853" name="Group 5"/>
            <p:cNvGrpSpPr>
              <a:grpSpLocks/>
            </p:cNvGrpSpPr>
            <p:nvPr/>
          </p:nvGrpSpPr>
          <p:grpSpPr bwMode="auto">
            <a:xfrm>
              <a:off x="2064" y="1440"/>
              <a:ext cx="853" cy="1066"/>
              <a:chOff x="816" y="1728"/>
              <a:chExt cx="853" cy="1066"/>
            </a:xfrm>
          </p:grpSpPr>
          <p:grpSp>
            <p:nvGrpSpPr>
              <p:cNvPr id="334854" name="Group 6"/>
              <p:cNvGrpSpPr>
                <a:grpSpLocks/>
              </p:cNvGrpSpPr>
              <p:nvPr/>
            </p:nvGrpSpPr>
            <p:grpSpPr bwMode="auto">
              <a:xfrm>
                <a:off x="816" y="1728"/>
                <a:ext cx="818" cy="802"/>
                <a:chOff x="816" y="1728"/>
                <a:chExt cx="818" cy="802"/>
              </a:xfrm>
            </p:grpSpPr>
            <p:sp>
              <p:nvSpPr>
                <p:cNvPr id="334855" name="Rectangle 7"/>
                <p:cNvSpPr>
                  <a:spLocks noChangeArrowheads="1"/>
                </p:cNvSpPr>
                <p:nvPr/>
              </p:nvSpPr>
              <p:spPr bwMode="auto">
                <a:xfrm>
                  <a:off x="816" y="1728"/>
                  <a:ext cx="818" cy="80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4856" name="Rectangle 8"/>
                <p:cNvSpPr>
                  <a:spLocks noChangeArrowheads="1"/>
                </p:cNvSpPr>
                <p:nvPr/>
              </p:nvSpPr>
              <p:spPr bwMode="auto">
                <a:xfrm>
                  <a:off x="1361" y="1995"/>
                  <a:ext cx="273" cy="2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1</a:t>
                  </a:r>
                </a:p>
              </p:txBody>
            </p:sp>
            <p:sp>
              <p:nvSpPr>
                <p:cNvPr id="334857" name="Rectangle 9"/>
                <p:cNvSpPr>
                  <a:spLocks noChangeArrowheads="1"/>
                </p:cNvSpPr>
                <p:nvPr/>
              </p:nvSpPr>
              <p:spPr bwMode="auto">
                <a:xfrm>
                  <a:off x="816" y="1995"/>
                  <a:ext cx="273" cy="2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4</a:t>
                  </a:r>
                </a:p>
              </p:txBody>
            </p:sp>
            <p:sp>
              <p:nvSpPr>
                <p:cNvPr id="334858" name="Rectangle 10"/>
                <p:cNvSpPr>
                  <a:spLocks noChangeArrowheads="1"/>
                </p:cNvSpPr>
                <p:nvPr/>
              </p:nvSpPr>
              <p:spPr bwMode="auto">
                <a:xfrm>
                  <a:off x="816" y="2263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7</a:t>
                  </a:r>
                </a:p>
              </p:txBody>
            </p:sp>
            <p:sp>
              <p:nvSpPr>
                <p:cNvPr id="334859" name="Rectangle 11"/>
                <p:cNvSpPr>
                  <a:spLocks noChangeArrowheads="1"/>
                </p:cNvSpPr>
                <p:nvPr/>
              </p:nvSpPr>
              <p:spPr bwMode="auto">
                <a:xfrm>
                  <a:off x="816" y="1728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5</a:t>
                  </a:r>
                </a:p>
              </p:txBody>
            </p:sp>
            <p:sp>
              <p:nvSpPr>
                <p:cNvPr id="334860" name="Rectangle 12"/>
                <p:cNvSpPr>
                  <a:spLocks noChangeArrowheads="1"/>
                </p:cNvSpPr>
                <p:nvPr/>
              </p:nvSpPr>
              <p:spPr bwMode="auto">
                <a:xfrm>
                  <a:off x="1089" y="1995"/>
                  <a:ext cx="272" cy="2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2</a:t>
                  </a:r>
                </a:p>
              </p:txBody>
            </p:sp>
            <p:sp>
              <p:nvSpPr>
                <p:cNvPr id="334861" name="Rectangle 13"/>
                <p:cNvSpPr>
                  <a:spLocks noChangeArrowheads="1"/>
                </p:cNvSpPr>
                <p:nvPr/>
              </p:nvSpPr>
              <p:spPr bwMode="auto">
                <a:xfrm>
                  <a:off x="1361" y="2263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6</a:t>
                  </a:r>
                </a:p>
              </p:txBody>
            </p:sp>
            <p:sp>
              <p:nvSpPr>
                <p:cNvPr id="334862" name="Rectangle 14"/>
                <p:cNvSpPr>
                  <a:spLocks noChangeArrowheads="1"/>
                </p:cNvSpPr>
                <p:nvPr/>
              </p:nvSpPr>
              <p:spPr bwMode="auto">
                <a:xfrm>
                  <a:off x="1089" y="2263"/>
                  <a:ext cx="272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3</a:t>
                  </a:r>
                </a:p>
              </p:txBody>
            </p:sp>
            <p:sp>
              <p:nvSpPr>
                <p:cNvPr id="334863" name="Rectangle 15"/>
                <p:cNvSpPr>
                  <a:spLocks noChangeArrowheads="1"/>
                </p:cNvSpPr>
                <p:nvPr/>
              </p:nvSpPr>
              <p:spPr bwMode="auto">
                <a:xfrm>
                  <a:off x="1361" y="1728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8</a:t>
                  </a:r>
                </a:p>
              </p:txBody>
            </p:sp>
          </p:grpSp>
          <p:sp>
            <p:nvSpPr>
              <p:cNvPr id="334864" name="Text Box 16"/>
              <p:cNvSpPr txBox="1">
                <a:spLocks noChangeArrowheads="1"/>
              </p:cNvSpPr>
              <p:nvPr/>
            </p:nvSpPr>
            <p:spPr bwMode="auto">
              <a:xfrm>
                <a:off x="816" y="2544"/>
                <a:ext cx="85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mic Sans MS" pitchFamily="66" charset="0"/>
                  </a:rPr>
                  <a:t>STATE</a:t>
                </a:r>
                <a:r>
                  <a:rPr lang="en-US" sz="2000">
                    <a:latin typeface="Comic Sans MS" pitchFamily="66" charset="0"/>
                  </a:rPr>
                  <a:t>(N)</a:t>
                </a:r>
              </a:p>
            </p:txBody>
          </p:sp>
        </p:grpSp>
        <p:grpSp>
          <p:nvGrpSpPr>
            <p:cNvPr id="334865" name="Group 17"/>
            <p:cNvGrpSpPr>
              <a:grpSpLocks/>
            </p:cNvGrpSpPr>
            <p:nvPr/>
          </p:nvGrpSpPr>
          <p:grpSpPr bwMode="auto">
            <a:xfrm>
              <a:off x="3360" y="1440"/>
              <a:ext cx="881" cy="1066"/>
              <a:chOff x="2640" y="1728"/>
              <a:chExt cx="881" cy="1066"/>
            </a:xfrm>
          </p:grpSpPr>
          <p:grpSp>
            <p:nvGrpSpPr>
              <p:cNvPr id="334866" name="Group 18"/>
              <p:cNvGrpSpPr>
                <a:grpSpLocks/>
              </p:cNvGrpSpPr>
              <p:nvPr/>
            </p:nvGrpSpPr>
            <p:grpSpPr bwMode="auto">
              <a:xfrm>
                <a:off x="2640" y="1728"/>
                <a:ext cx="818" cy="802"/>
                <a:chOff x="2640" y="1728"/>
                <a:chExt cx="818" cy="802"/>
              </a:xfrm>
            </p:grpSpPr>
            <p:sp>
              <p:nvSpPr>
                <p:cNvPr id="334867" name="Rectangle 19"/>
                <p:cNvSpPr>
                  <a:spLocks noChangeArrowheads="1"/>
                </p:cNvSpPr>
                <p:nvPr/>
              </p:nvSpPr>
              <p:spPr bwMode="auto">
                <a:xfrm>
                  <a:off x="2640" y="1728"/>
                  <a:ext cx="818" cy="80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4868" name="Rectangle 20"/>
                <p:cNvSpPr>
                  <a:spLocks noChangeArrowheads="1"/>
                </p:cNvSpPr>
                <p:nvPr/>
              </p:nvSpPr>
              <p:spPr bwMode="auto">
                <a:xfrm>
                  <a:off x="3185" y="1995"/>
                  <a:ext cx="273" cy="2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6</a:t>
                  </a:r>
                </a:p>
              </p:txBody>
            </p:sp>
            <p:sp>
              <p:nvSpPr>
                <p:cNvPr id="334869" name="Rectangle 21"/>
                <p:cNvSpPr>
                  <a:spLocks noChangeArrowheads="1"/>
                </p:cNvSpPr>
                <p:nvPr/>
              </p:nvSpPr>
              <p:spPr bwMode="auto">
                <a:xfrm>
                  <a:off x="2640" y="1995"/>
                  <a:ext cx="273" cy="2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4</a:t>
                  </a:r>
                </a:p>
              </p:txBody>
            </p:sp>
            <p:sp>
              <p:nvSpPr>
                <p:cNvPr id="334870" name="Rectangle 22"/>
                <p:cNvSpPr>
                  <a:spLocks noChangeArrowheads="1"/>
                </p:cNvSpPr>
                <p:nvPr/>
              </p:nvSpPr>
              <p:spPr bwMode="auto">
                <a:xfrm>
                  <a:off x="2640" y="2263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7</a:t>
                  </a:r>
                </a:p>
              </p:txBody>
            </p:sp>
            <p:sp>
              <p:nvSpPr>
                <p:cNvPr id="334871" name="Rectangle 23"/>
                <p:cNvSpPr>
                  <a:spLocks noChangeArrowheads="1"/>
                </p:cNvSpPr>
                <p:nvPr/>
              </p:nvSpPr>
              <p:spPr bwMode="auto">
                <a:xfrm>
                  <a:off x="2640" y="1728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1</a:t>
                  </a:r>
                </a:p>
              </p:txBody>
            </p:sp>
            <p:sp>
              <p:nvSpPr>
                <p:cNvPr id="334872" name="Rectangle 24"/>
                <p:cNvSpPr>
                  <a:spLocks noChangeArrowheads="1"/>
                </p:cNvSpPr>
                <p:nvPr/>
              </p:nvSpPr>
              <p:spPr bwMode="auto">
                <a:xfrm>
                  <a:off x="2913" y="1995"/>
                  <a:ext cx="272" cy="2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5</a:t>
                  </a:r>
                </a:p>
              </p:txBody>
            </p:sp>
            <p:sp>
              <p:nvSpPr>
                <p:cNvPr id="334873" name="Rectangle 25"/>
                <p:cNvSpPr>
                  <a:spLocks noChangeArrowheads="1"/>
                </p:cNvSpPr>
                <p:nvPr/>
              </p:nvSpPr>
              <p:spPr bwMode="auto">
                <a:xfrm>
                  <a:off x="2913" y="1728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2</a:t>
                  </a:r>
                </a:p>
              </p:txBody>
            </p:sp>
            <p:sp>
              <p:nvSpPr>
                <p:cNvPr id="334874" name="Rectangle 26"/>
                <p:cNvSpPr>
                  <a:spLocks noChangeArrowheads="1"/>
                </p:cNvSpPr>
                <p:nvPr/>
              </p:nvSpPr>
              <p:spPr bwMode="auto">
                <a:xfrm>
                  <a:off x="2913" y="2263"/>
                  <a:ext cx="272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8</a:t>
                  </a:r>
                </a:p>
              </p:txBody>
            </p:sp>
            <p:sp>
              <p:nvSpPr>
                <p:cNvPr id="334875" name="Rectangle 27"/>
                <p:cNvSpPr>
                  <a:spLocks noChangeArrowheads="1"/>
                </p:cNvSpPr>
                <p:nvPr/>
              </p:nvSpPr>
              <p:spPr bwMode="auto">
                <a:xfrm>
                  <a:off x="3185" y="1728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3</a:t>
                  </a:r>
                </a:p>
              </p:txBody>
            </p:sp>
          </p:grpSp>
          <p:sp>
            <p:nvSpPr>
              <p:cNvPr id="334876" name="Text Box 28"/>
              <p:cNvSpPr txBox="1">
                <a:spLocks noChangeArrowheads="1"/>
              </p:cNvSpPr>
              <p:nvPr/>
            </p:nvSpPr>
            <p:spPr bwMode="auto">
              <a:xfrm>
                <a:off x="2640" y="2544"/>
                <a:ext cx="88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Comic Sans MS" pitchFamily="66" charset="0"/>
                  </a:rPr>
                  <a:t>Goal state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Other Examples</a:t>
            </a:r>
            <a:endParaRPr lang="en-US"/>
          </a:p>
        </p:txBody>
      </p:sp>
      <p:sp>
        <p:nvSpPr>
          <p:cNvPr id="336898" name="Rectangle 2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>
                <a:solidFill>
                  <a:schemeClr val="accent6"/>
                </a:solidFill>
              </a:rPr>
              <a:t>h</a:t>
            </a:r>
            <a:r>
              <a:rPr lang="en-US" baseline="-25000" dirty="0" smtClean="0">
                <a:solidFill>
                  <a:schemeClr val="accent6"/>
                </a:solidFill>
              </a:rPr>
              <a:t>1</a:t>
            </a:r>
            <a:r>
              <a:rPr lang="en-US" dirty="0" smtClean="0">
                <a:solidFill>
                  <a:schemeClr val="accent6"/>
                </a:solidFill>
              </a:rPr>
              <a:t>(N)  = number of misplaced numbered tiles = 6</a:t>
            </a:r>
          </a:p>
          <a:p>
            <a:pPr lvl="1"/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(N) = sum of the (Manhattan) distance of 			 every numbered tile to its goal position</a:t>
            </a:r>
            <a:br>
              <a:rPr lang="en-US" dirty="0" smtClean="0"/>
            </a:br>
            <a:r>
              <a:rPr lang="en-US" dirty="0" smtClean="0"/>
              <a:t>          = 2 + 3 + 0 + 1 + 3 + 0 + 3 + 1 = 13</a:t>
            </a:r>
          </a:p>
          <a:p>
            <a:pPr lvl="1"/>
            <a:r>
              <a:rPr lang="en-US" dirty="0" smtClean="0"/>
              <a:t>h</a:t>
            </a:r>
            <a:r>
              <a:rPr lang="en-US" baseline="-25000" dirty="0" smtClean="0"/>
              <a:t>3</a:t>
            </a:r>
            <a:r>
              <a:rPr lang="en-US" dirty="0" smtClean="0"/>
              <a:t>(N) = sum of permutation inversions</a:t>
            </a:r>
            <a:br>
              <a:rPr lang="en-US" dirty="0" smtClean="0"/>
            </a:br>
            <a:r>
              <a:rPr lang="en-US" dirty="0" smtClean="0"/>
              <a:t>          = n</a:t>
            </a:r>
            <a:r>
              <a:rPr lang="en-US" baseline="-25000" dirty="0" smtClean="0"/>
              <a:t>5</a:t>
            </a:r>
            <a:r>
              <a:rPr lang="en-US" dirty="0" smtClean="0"/>
              <a:t> + n</a:t>
            </a:r>
            <a:r>
              <a:rPr lang="en-US" baseline="-25000" dirty="0" smtClean="0"/>
              <a:t>8</a:t>
            </a:r>
            <a:r>
              <a:rPr lang="en-US" dirty="0" smtClean="0"/>
              <a:t> + n</a:t>
            </a:r>
            <a:r>
              <a:rPr lang="en-US" baseline="-25000" dirty="0" smtClean="0"/>
              <a:t>4</a:t>
            </a:r>
            <a:r>
              <a:rPr lang="en-US" dirty="0" smtClean="0"/>
              <a:t> + n</a:t>
            </a:r>
            <a:r>
              <a:rPr lang="en-US" baseline="-25000" dirty="0" smtClean="0"/>
              <a:t>2</a:t>
            </a:r>
            <a:r>
              <a:rPr lang="en-US" dirty="0" smtClean="0"/>
              <a:t> + n</a:t>
            </a:r>
            <a:r>
              <a:rPr lang="en-US" baseline="-25000" dirty="0" smtClean="0"/>
              <a:t>1</a:t>
            </a:r>
            <a:r>
              <a:rPr lang="en-US" dirty="0" smtClean="0"/>
              <a:t> + n</a:t>
            </a:r>
            <a:r>
              <a:rPr lang="en-US" baseline="-25000" dirty="0" smtClean="0"/>
              <a:t>7</a:t>
            </a:r>
            <a:r>
              <a:rPr lang="en-US" dirty="0" smtClean="0"/>
              <a:t> + n</a:t>
            </a:r>
            <a:r>
              <a:rPr lang="en-US" baseline="-25000" dirty="0" smtClean="0"/>
              <a:t>3</a:t>
            </a:r>
            <a:r>
              <a:rPr lang="en-US" dirty="0" smtClean="0"/>
              <a:t> + n</a:t>
            </a:r>
            <a:r>
              <a:rPr lang="en-US" baseline="-25000" dirty="0" smtClean="0"/>
              <a:t>6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        = 4  + 6  + 3   + 1   + 0  + 2   + 0  + 0 </a:t>
            </a:r>
            <a:br>
              <a:rPr lang="en-US" dirty="0" smtClean="0"/>
            </a:br>
            <a:r>
              <a:rPr lang="en-US" dirty="0" smtClean="0"/>
              <a:t>	        = 16</a:t>
            </a:r>
          </a:p>
          <a:p>
            <a:endParaRPr lang="en-US" dirty="0"/>
          </a:p>
        </p:txBody>
      </p:sp>
      <p:sp>
        <p:nvSpPr>
          <p:cNvPr id="29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A49B93C-FD0D-4DF9-9AB0-978CBDBDBE58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336900" name="Group 4"/>
          <p:cNvGrpSpPr>
            <a:grpSpLocks/>
          </p:cNvGrpSpPr>
          <p:nvPr/>
        </p:nvGrpSpPr>
        <p:grpSpPr bwMode="auto">
          <a:xfrm>
            <a:off x="2819400" y="1600200"/>
            <a:ext cx="3455988" cy="1692275"/>
            <a:chOff x="2064" y="1440"/>
            <a:chExt cx="2177" cy="1066"/>
          </a:xfrm>
        </p:grpSpPr>
        <p:grpSp>
          <p:nvGrpSpPr>
            <p:cNvPr id="336901" name="Group 5"/>
            <p:cNvGrpSpPr>
              <a:grpSpLocks/>
            </p:cNvGrpSpPr>
            <p:nvPr/>
          </p:nvGrpSpPr>
          <p:grpSpPr bwMode="auto">
            <a:xfrm>
              <a:off x="2064" y="1440"/>
              <a:ext cx="853" cy="1066"/>
              <a:chOff x="816" y="1728"/>
              <a:chExt cx="853" cy="1066"/>
            </a:xfrm>
          </p:grpSpPr>
          <p:grpSp>
            <p:nvGrpSpPr>
              <p:cNvPr id="336902" name="Group 6"/>
              <p:cNvGrpSpPr>
                <a:grpSpLocks/>
              </p:cNvGrpSpPr>
              <p:nvPr/>
            </p:nvGrpSpPr>
            <p:grpSpPr bwMode="auto">
              <a:xfrm>
                <a:off x="816" y="1728"/>
                <a:ext cx="818" cy="802"/>
                <a:chOff x="816" y="1728"/>
                <a:chExt cx="818" cy="802"/>
              </a:xfrm>
            </p:grpSpPr>
            <p:sp>
              <p:nvSpPr>
                <p:cNvPr id="336903" name="Rectangle 7"/>
                <p:cNvSpPr>
                  <a:spLocks noChangeArrowheads="1"/>
                </p:cNvSpPr>
                <p:nvPr/>
              </p:nvSpPr>
              <p:spPr bwMode="auto">
                <a:xfrm>
                  <a:off x="816" y="1728"/>
                  <a:ext cx="818" cy="80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904" name="Rectangle 8"/>
                <p:cNvSpPr>
                  <a:spLocks noChangeArrowheads="1"/>
                </p:cNvSpPr>
                <p:nvPr/>
              </p:nvSpPr>
              <p:spPr bwMode="auto">
                <a:xfrm>
                  <a:off x="1361" y="1995"/>
                  <a:ext cx="273" cy="2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1</a:t>
                  </a:r>
                </a:p>
              </p:txBody>
            </p:sp>
            <p:sp>
              <p:nvSpPr>
                <p:cNvPr id="336905" name="Rectangle 9"/>
                <p:cNvSpPr>
                  <a:spLocks noChangeArrowheads="1"/>
                </p:cNvSpPr>
                <p:nvPr/>
              </p:nvSpPr>
              <p:spPr bwMode="auto">
                <a:xfrm>
                  <a:off x="816" y="1995"/>
                  <a:ext cx="273" cy="2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4</a:t>
                  </a:r>
                </a:p>
              </p:txBody>
            </p:sp>
            <p:sp>
              <p:nvSpPr>
                <p:cNvPr id="336906" name="Rectangle 10"/>
                <p:cNvSpPr>
                  <a:spLocks noChangeArrowheads="1"/>
                </p:cNvSpPr>
                <p:nvPr/>
              </p:nvSpPr>
              <p:spPr bwMode="auto">
                <a:xfrm>
                  <a:off x="816" y="2263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7</a:t>
                  </a:r>
                </a:p>
              </p:txBody>
            </p:sp>
            <p:sp>
              <p:nvSpPr>
                <p:cNvPr id="336907" name="Rectangle 11"/>
                <p:cNvSpPr>
                  <a:spLocks noChangeArrowheads="1"/>
                </p:cNvSpPr>
                <p:nvPr/>
              </p:nvSpPr>
              <p:spPr bwMode="auto">
                <a:xfrm>
                  <a:off x="816" y="1728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5</a:t>
                  </a:r>
                </a:p>
              </p:txBody>
            </p:sp>
            <p:sp>
              <p:nvSpPr>
                <p:cNvPr id="336908" name="Rectangle 12"/>
                <p:cNvSpPr>
                  <a:spLocks noChangeArrowheads="1"/>
                </p:cNvSpPr>
                <p:nvPr/>
              </p:nvSpPr>
              <p:spPr bwMode="auto">
                <a:xfrm>
                  <a:off x="1089" y="1995"/>
                  <a:ext cx="272" cy="2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2</a:t>
                  </a:r>
                </a:p>
              </p:txBody>
            </p:sp>
            <p:sp>
              <p:nvSpPr>
                <p:cNvPr id="336909" name="Rectangle 13"/>
                <p:cNvSpPr>
                  <a:spLocks noChangeArrowheads="1"/>
                </p:cNvSpPr>
                <p:nvPr/>
              </p:nvSpPr>
              <p:spPr bwMode="auto">
                <a:xfrm>
                  <a:off x="1361" y="2263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6</a:t>
                  </a:r>
                </a:p>
              </p:txBody>
            </p:sp>
            <p:sp>
              <p:nvSpPr>
                <p:cNvPr id="336910" name="Rectangle 14"/>
                <p:cNvSpPr>
                  <a:spLocks noChangeArrowheads="1"/>
                </p:cNvSpPr>
                <p:nvPr/>
              </p:nvSpPr>
              <p:spPr bwMode="auto">
                <a:xfrm>
                  <a:off x="1089" y="2263"/>
                  <a:ext cx="272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3</a:t>
                  </a:r>
                </a:p>
              </p:txBody>
            </p:sp>
            <p:sp>
              <p:nvSpPr>
                <p:cNvPr id="336911" name="Rectangle 15"/>
                <p:cNvSpPr>
                  <a:spLocks noChangeArrowheads="1"/>
                </p:cNvSpPr>
                <p:nvPr/>
              </p:nvSpPr>
              <p:spPr bwMode="auto">
                <a:xfrm>
                  <a:off x="1361" y="1728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8</a:t>
                  </a:r>
                </a:p>
              </p:txBody>
            </p:sp>
          </p:grpSp>
          <p:sp>
            <p:nvSpPr>
              <p:cNvPr id="336912" name="Text Box 16"/>
              <p:cNvSpPr txBox="1">
                <a:spLocks noChangeArrowheads="1"/>
              </p:cNvSpPr>
              <p:nvPr/>
            </p:nvSpPr>
            <p:spPr bwMode="auto">
              <a:xfrm>
                <a:off x="816" y="2544"/>
                <a:ext cx="85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mic Sans MS" pitchFamily="66" charset="0"/>
                  </a:rPr>
                  <a:t>STATE</a:t>
                </a:r>
                <a:r>
                  <a:rPr lang="en-US" sz="2000">
                    <a:latin typeface="Comic Sans MS" pitchFamily="66" charset="0"/>
                  </a:rPr>
                  <a:t>(N)</a:t>
                </a:r>
              </a:p>
            </p:txBody>
          </p:sp>
        </p:grpSp>
        <p:grpSp>
          <p:nvGrpSpPr>
            <p:cNvPr id="336913" name="Group 17"/>
            <p:cNvGrpSpPr>
              <a:grpSpLocks/>
            </p:cNvGrpSpPr>
            <p:nvPr/>
          </p:nvGrpSpPr>
          <p:grpSpPr bwMode="auto">
            <a:xfrm>
              <a:off x="3360" y="1440"/>
              <a:ext cx="881" cy="1066"/>
              <a:chOff x="2640" y="1728"/>
              <a:chExt cx="881" cy="1066"/>
            </a:xfrm>
          </p:grpSpPr>
          <p:grpSp>
            <p:nvGrpSpPr>
              <p:cNvPr id="336914" name="Group 18"/>
              <p:cNvGrpSpPr>
                <a:grpSpLocks/>
              </p:cNvGrpSpPr>
              <p:nvPr/>
            </p:nvGrpSpPr>
            <p:grpSpPr bwMode="auto">
              <a:xfrm>
                <a:off x="2640" y="1728"/>
                <a:ext cx="818" cy="802"/>
                <a:chOff x="2640" y="1728"/>
                <a:chExt cx="818" cy="802"/>
              </a:xfrm>
            </p:grpSpPr>
            <p:sp>
              <p:nvSpPr>
                <p:cNvPr id="336915" name="Rectangle 19"/>
                <p:cNvSpPr>
                  <a:spLocks noChangeArrowheads="1"/>
                </p:cNvSpPr>
                <p:nvPr/>
              </p:nvSpPr>
              <p:spPr bwMode="auto">
                <a:xfrm>
                  <a:off x="2640" y="1728"/>
                  <a:ext cx="818" cy="80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916" name="Rectangle 20"/>
                <p:cNvSpPr>
                  <a:spLocks noChangeArrowheads="1"/>
                </p:cNvSpPr>
                <p:nvPr/>
              </p:nvSpPr>
              <p:spPr bwMode="auto">
                <a:xfrm>
                  <a:off x="3185" y="1995"/>
                  <a:ext cx="273" cy="2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6</a:t>
                  </a:r>
                </a:p>
              </p:txBody>
            </p:sp>
            <p:sp>
              <p:nvSpPr>
                <p:cNvPr id="336917" name="Rectangle 21"/>
                <p:cNvSpPr>
                  <a:spLocks noChangeArrowheads="1"/>
                </p:cNvSpPr>
                <p:nvPr/>
              </p:nvSpPr>
              <p:spPr bwMode="auto">
                <a:xfrm>
                  <a:off x="2640" y="1995"/>
                  <a:ext cx="273" cy="2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4</a:t>
                  </a:r>
                </a:p>
              </p:txBody>
            </p:sp>
            <p:sp>
              <p:nvSpPr>
                <p:cNvPr id="336918" name="Rectangle 22"/>
                <p:cNvSpPr>
                  <a:spLocks noChangeArrowheads="1"/>
                </p:cNvSpPr>
                <p:nvPr/>
              </p:nvSpPr>
              <p:spPr bwMode="auto">
                <a:xfrm>
                  <a:off x="2640" y="2263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7</a:t>
                  </a:r>
                </a:p>
              </p:txBody>
            </p:sp>
            <p:sp>
              <p:nvSpPr>
                <p:cNvPr id="336919" name="Rectangle 23"/>
                <p:cNvSpPr>
                  <a:spLocks noChangeArrowheads="1"/>
                </p:cNvSpPr>
                <p:nvPr/>
              </p:nvSpPr>
              <p:spPr bwMode="auto">
                <a:xfrm>
                  <a:off x="2640" y="1728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1</a:t>
                  </a:r>
                </a:p>
              </p:txBody>
            </p:sp>
            <p:sp>
              <p:nvSpPr>
                <p:cNvPr id="336920" name="Rectangle 24"/>
                <p:cNvSpPr>
                  <a:spLocks noChangeArrowheads="1"/>
                </p:cNvSpPr>
                <p:nvPr/>
              </p:nvSpPr>
              <p:spPr bwMode="auto">
                <a:xfrm>
                  <a:off x="2913" y="1995"/>
                  <a:ext cx="272" cy="2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5</a:t>
                  </a:r>
                </a:p>
              </p:txBody>
            </p:sp>
            <p:sp>
              <p:nvSpPr>
                <p:cNvPr id="336921" name="Rectangle 25"/>
                <p:cNvSpPr>
                  <a:spLocks noChangeArrowheads="1"/>
                </p:cNvSpPr>
                <p:nvPr/>
              </p:nvSpPr>
              <p:spPr bwMode="auto">
                <a:xfrm>
                  <a:off x="2913" y="1728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2</a:t>
                  </a:r>
                </a:p>
              </p:txBody>
            </p:sp>
            <p:sp>
              <p:nvSpPr>
                <p:cNvPr id="336922" name="Rectangle 26"/>
                <p:cNvSpPr>
                  <a:spLocks noChangeArrowheads="1"/>
                </p:cNvSpPr>
                <p:nvPr/>
              </p:nvSpPr>
              <p:spPr bwMode="auto">
                <a:xfrm>
                  <a:off x="2913" y="2263"/>
                  <a:ext cx="272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8</a:t>
                  </a:r>
                </a:p>
              </p:txBody>
            </p:sp>
            <p:sp>
              <p:nvSpPr>
                <p:cNvPr id="336923" name="Rectangle 27"/>
                <p:cNvSpPr>
                  <a:spLocks noChangeArrowheads="1"/>
                </p:cNvSpPr>
                <p:nvPr/>
              </p:nvSpPr>
              <p:spPr bwMode="auto">
                <a:xfrm>
                  <a:off x="3185" y="1728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3</a:t>
                  </a:r>
                </a:p>
              </p:txBody>
            </p:sp>
          </p:grpSp>
          <p:sp>
            <p:nvSpPr>
              <p:cNvPr id="336924" name="Text Box 28"/>
              <p:cNvSpPr txBox="1">
                <a:spLocks noChangeArrowheads="1"/>
              </p:cNvSpPr>
              <p:nvPr/>
            </p:nvSpPr>
            <p:spPr bwMode="auto">
              <a:xfrm>
                <a:off x="2640" y="2544"/>
                <a:ext cx="88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Comic Sans MS" pitchFamily="66" charset="0"/>
                  </a:rPr>
                  <a:t>Goal state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467600" cy="1143000"/>
          </a:xfrm>
        </p:spPr>
        <p:txBody>
          <a:bodyPr/>
          <a:lstStyle/>
          <a:p>
            <a:r>
              <a:rPr lang="en-US" dirty="0" smtClean="0"/>
              <a:t>8-Puzzle</a:t>
            </a:r>
            <a:endParaRPr lang="en-US" dirty="0"/>
          </a:p>
        </p:txBody>
      </p:sp>
      <p:sp>
        <p:nvSpPr>
          <p:cNvPr id="21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F8BD2B-044A-4244-8B0C-587DA23F6D5E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338947" name="Group 3"/>
          <p:cNvGrpSpPr>
            <a:grpSpLocks/>
          </p:cNvGrpSpPr>
          <p:nvPr/>
        </p:nvGrpSpPr>
        <p:grpSpPr bwMode="auto">
          <a:xfrm>
            <a:off x="1371600" y="3657600"/>
            <a:ext cx="457200" cy="788988"/>
            <a:chOff x="864" y="2304"/>
            <a:chExt cx="288" cy="497"/>
          </a:xfrm>
        </p:grpSpPr>
        <p:sp>
          <p:nvSpPr>
            <p:cNvPr id="338948" name="Rectangle 4"/>
            <p:cNvSpPr>
              <a:spLocks noChangeArrowheads="1"/>
            </p:cNvSpPr>
            <p:nvPr/>
          </p:nvSpPr>
          <p:spPr bwMode="auto">
            <a:xfrm>
              <a:off x="864" y="2304"/>
              <a:ext cx="96" cy="9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49" name="Rectangle 5"/>
            <p:cNvSpPr>
              <a:spLocks noChangeArrowheads="1"/>
            </p:cNvSpPr>
            <p:nvPr/>
          </p:nvSpPr>
          <p:spPr bwMode="auto">
            <a:xfrm>
              <a:off x="960" y="2304"/>
              <a:ext cx="96" cy="96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50" name="Rectangle 6"/>
            <p:cNvSpPr>
              <a:spLocks noChangeArrowheads="1"/>
            </p:cNvSpPr>
            <p:nvPr/>
          </p:nvSpPr>
          <p:spPr bwMode="auto"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51" name="Rectangle 7"/>
            <p:cNvSpPr>
              <a:spLocks noChangeArrowheads="1"/>
            </p:cNvSpPr>
            <p:nvPr/>
          </p:nvSpPr>
          <p:spPr bwMode="auto"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52" name="Rectangle 8"/>
            <p:cNvSpPr>
              <a:spLocks noChangeArrowheads="1"/>
            </p:cNvSpPr>
            <p:nvPr/>
          </p:nvSpPr>
          <p:spPr bwMode="auto"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53" name="Rectangle 9"/>
            <p:cNvSpPr>
              <a:spLocks noChangeArrowheads="1"/>
            </p:cNvSpPr>
            <p:nvPr/>
          </p:nvSpPr>
          <p:spPr bwMode="auto"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54" name="Rectangle 10"/>
            <p:cNvSpPr>
              <a:spLocks noChangeArrowheads="1"/>
            </p:cNvSpPr>
            <p:nvPr/>
          </p:nvSpPr>
          <p:spPr bwMode="auto">
            <a:xfrm>
              <a:off x="960" y="2496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55" name="Rectangle 11"/>
            <p:cNvSpPr>
              <a:spLocks noChangeArrowheads="1"/>
            </p:cNvSpPr>
            <p:nvPr/>
          </p:nvSpPr>
          <p:spPr bwMode="auto"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56" name="Rectangle 12"/>
            <p:cNvSpPr>
              <a:spLocks noChangeArrowheads="1"/>
            </p:cNvSpPr>
            <p:nvPr/>
          </p:nvSpPr>
          <p:spPr bwMode="auto"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57" name="Text Box 13"/>
            <p:cNvSpPr txBox="1">
              <a:spLocks noChangeArrowheads="1"/>
            </p:cNvSpPr>
            <p:nvPr/>
          </p:nvSpPr>
          <p:spPr bwMode="auto">
            <a:xfrm>
              <a:off x="912" y="2551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4</a:t>
              </a:r>
            </a:p>
          </p:txBody>
        </p:sp>
      </p:grpSp>
      <p:grpSp>
        <p:nvGrpSpPr>
          <p:cNvPr id="338958" name="Group 14"/>
          <p:cNvGrpSpPr>
            <a:grpSpLocks/>
          </p:cNvGrpSpPr>
          <p:nvPr/>
        </p:nvGrpSpPr>
        <p:grpSpPr bwMode="auto"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338959" name="Rectangle 15"/>
            <p:cNvSpPr>
              <a:spLocks noChangeArrowheads="1"/>
            </p:cNvSpPr>
            <p:nvPr/>
          </p:nvSpPr>
          <p:spPr bwMode="auto">
            <a:xfrm>
              <a:off x="4800" y="2688"/>
              <a:ext cx="96" cy="9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60" name="Rectangle 16"/>
            <p:cNvSpPr>
              <a:spLocks noChangeArrowheads="1"/>
            </p:cNvSpPr>
            <p:nvPr/>
          </p:nvSpPr>
          <p:spPr bwMode="auto">
            <a:xfrm>
              <a:off x="4704" y="2784"/>
              <a:ext cx="96" cy="96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61" name="Rectangle 17"/>
            <p:cNvSpPr>
              <a:spLocks noChangeArrowheads="1"/>
            </p:cNvSpPr>
            <p:nvPr/>
          </p:nvSpPr>
          <p:spPr bwMode="auto"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62" name="Rectangle 18"/>
            <p:cNvSpPr>
              <a:spLocks noChangeArrowheads="1"/>
            </p:cNvSpPr>
            <p:nvPr/>
          </p:nvSpPr>
          <p:spPr bwMode="auto"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63" name="Rectangle 19"/>
            <p:cNvSpPr>
              <a:spLocks noChangeArrowheads="1"/>
            </p:cNvSpPr>
            <p:nvPr/>
          </p:nvSpPr>
          <p:spPr bwMode="auto"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64" name="Rectangle 20"/>
            <p:cNvSpPr>
              <a:spLocks noChangeArrowheads="1"/>
            </p:cNvSpPr>
            <p:nvPr/>
          </p:nvSpPr>
          <p:spPr bwMode="auto"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65" name="Rectangle 21"/>
            <p:cNvSpPr>
              <a:spLocks noChangeArrowheads="1"/>
            </p:cNvSpPr>
            <p:nvPr/>
          </p:nvSpPr>
          <p:spPr bwMode="auto">
            <a:xfrm>
              <a:off x="4800" y="278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66" name="Rectangle 22"/>
            <p:cNvSpPr>
              <a:spLocks noChangeArrowheads="1"/>
            </p:cNvSpPr>
            <p:nvPr/>
          </p:nvSpPr>
          <p:spPr bwMode="auto"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67" name="Rectangle 23"/>
            <p:cNvSpPr>
              <a:spLocks noChangeArrowheads="1"/>
            </p:cNvSpPr>
            <p:nvPr/>
          </p:nvSpPr>
          <p:spPr bwMode="auto"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8968" name="Group 24"/>
          <p:cNvGrpSpPr>
            <a:grpSpLocks/>
          </p:cNvGrpSpPr>
          <p:nvPr/>
        </p:nvGrpSpPr>
        <p:grpSpPr bwMode="auto">
          <a:xfrm>
            <a:off x="1828800" y="2133600"/>
            <a:ext cx="1219200" cy="3989388"/>
            <a:chOff x="1152" y="1344"/>
            <a:chExt cx="768" cy="2513"/>
          </a:xfrm>
        </p:grpSpPr>
        <p:grpSp>
          <p:nvGrpSpPr>
            <p:cNvPr id="338969" name="Group 25"/>
            <p:cNvGrpSpPr>
              <a:grpSpLocks/>
            </p:cNvGrpSpPr>
            <p:nvPr/>
          </p:nvGrpSpPr>
          <p:grpSpPr bwMode="auto">
            <a:xfrm>
              <a:off x="1632" y="1344"/>
              <a:ext cx="288" cy="2513"/>
              <a:chOff x="1632" y="1344"/>
              <a:chExt cx="288" cy="2513"/>
            </a:xfrm>
          </p:grpSpPr>
          <p:grpSp>
            <p:nvGrpSpPr>
              <p:cNvPr id="338970" name="Group 26"/>
              <p:cNvGrpSpPr>
                <a:grpSpLocks/>
              </p:cNvGrpSpPr>
              <p:nvPr/>
            </p:nvGrpSpPr>
            <p:grpSpPr bwMode="auto">
              <a:xfrm>
                <a:off x="1632" y="1344"/>
                <a:ext cx="288" cy="497"/>
                <a:chOff x="1632" y="1344"/>
                <a:chExt cx="288" cy="497"/>
              </a:xfrm>
            </p:grpSpPr>
            <p:sp>
              <p:nvSpPr>
                <p:cNvPr id="338971" name="Rectangle 27"/>
                <p:cNvSpPr>
                  <a:spLocks noChangeArrowheads="1"/>
                </p:cNvSpPr>
                <p:nvPr/>
              </p:nvSpPr>
              <p:spPr bwMode="auto">
                <a:xfrm>
                  <a:off x="1632" y="1344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972" name="Rectangle 28"/>
                <p:cNvSpPr>
                  <a:spLocks noChangeArrowheads="1"/>
                </p:cNvSpPr>
                <p:nvPr/>
              </p:nvSpPr>
              <p:spPr bwMode="auto">
                <a:xfrm>
                  <a:off x="1728" y="1344"/>
                  <a:ext cx="96" cy="96"/>
                </a:xfrm>
                <a:prstGeom prst="rect">
                  <a:avLst/>
                </a:prstGeom>
                <a:solidFill>
                  <a:schemeClr val="accent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973" name="Rectangle 29"/>
                <p:cNvSpPr>
                  <a:spLocks noChangeArrowheads="1"/>
                </p:cNvSpPr>
                <p:nvPr/>
              </p:nvSpPr>
              <p:spPr bwMode="auto">
                <a:xfrm>
                  <a:off x="1632" y="1440"/>
                  <a:ext cx="96" cy="9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974" name="Rectangle 30"/>
                <p:cNvSpPr>
                  <a:spLocks noChangeArrowheads="1"/>
                </p:cNvSpPr>
                <p:nvPr/>
              </p:nvSpPr>
              <p:spPr bwMode="auto">
                <a:xfrm>
                  <a:off x="1728" y="1440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975" name="Rectangle 31"/>
                <p:cNvSpPr>
                  <a:spLocks noChangeArrowheads="1"/>
                </p:cNvSpPr>
                <p:nvPr/>
              </p:nvSpPr>
              <p:spPr bwMode="auto">
                <a:xfrm>
                  <a:off x="1824" y="1440"/>
                  <a:ext cx="96" cy="96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976" name="Rectangle 32"/>
                <p:cNvSpPr>
                  <a:spLocks noChangeArrowheads="1"/>
                </p:cNvSpPr>
                <p:nvPr/>
              </p:nvSpPr>
              <p:spPr bwMode="auto">
                <a:xfrm>
                  <a:off x="1728" y="1536"/>
                  <a:ext cx="96" cy="9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977" name="Rectangle 33"/>
                <p:cNvSpPr>
                  <a:spLocks noChangeArrowheads="1"/>
                </p:cNvSpPr>
                <p:nvPr/>
              </p:nvSpPr>
              <p:spPr bwMode="auto">
                <a:xfrm>
                  <a:off x="1632" y="153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978" name="Rectangle 34"/>
                <p:cNvSpPr>
                  <a:spLocks noChangeArrowheads="1"/>
                </p:cNvSpPr>
                <p:nvPr/>
              </p:nvSpPr>
              <p:spPr bwMode="auto">
                <a:xfrm>
                  <a:off x="1824" y="1536"/>
                  <a:ext cx="96" cy="96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979" name="Rectangle 35"/>
                <p:cNvSpPr>
                  <a:spLocks noChangeArrowheads="1"/>
                </p:cNvSpPr>
                <p:nvPr/>
              </p:nvSpPr>
              <p:spPr bwMode="auto">
                <a:xfrm>
                  <a:off x="1824" y="1344"/>
                  <a:ext cx="96" cy="96"/>
                </a:xfrm>
                <a:prstGeom prst="rect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980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1680" y="1591"/>
                  <a:ext cx="21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5</a:t>
                  </a:r>
                </a:p>
              </p:txBody>
            </p:sp>
          </p:grpSp>
          <p:grpSp>
            <p:nvGrpSpPr>
              <p:cNvPr id="338981" name="Group 37"/>
              <p:cNvGrpSpPr>
                <a:grpSpLocks/>
              </p:cNvGrpSpPr>
              <p:nvPr/>
            </p:nvGrpSpPr>
            <p:grpSpPr bwMode="auto">
              <a:xfrm>
                <a:off x="1632" y="3360"/>
                <a:ext cx="288" cy="497"/>
                <a:chOff x="1632" y="3360"/>
                <a:chExt cx="288" cy="497"/>
              </a:xfrm>
            </p:grpSpPr>
            <p:sp>
              <p:nvSpPr>
                <p:cNvPr id="338982" name="Rectangle 38"/>
                <p:cNvSpPr>
                  <a:spLocks noChangeArrowheads="1"/>
                </p:cNvSpPr>
                <p:nvPr/>
              </p:nvSpPr>
              <p:spPr bwMode="auto">
                <a:xfrm>
                  <a:off x="1632" y="3360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983" name="Rectangle 39"/>
                <p:cNvSpPr>
                  <a:spLocks noChangeArrowheads="1"/>
                </p:cNvSpPr>
                <p:nvPr/>
              </p:nvSpPr>
              <p:spPr bwMode="auto">
                <a:xfrm>
                  <a:off x="1728" y="3360"/>
                  <a:ext cx="96" cy="96"/>
                </a:xfrm>
                <a:prstGeom prst="rect">
                  <a:avLst/>
                </a:prstGeom>
                <a:solidFill>
                  <a:schemeClr val="accent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984" name="Rectangle 40"/>
                <p:cNvSpPr>
                  <a:spLocks noChangeArrowheads="1"/>
                </p:cNvSpPr>
                <p:nvPr/>
              </p:nvSpPr>
              <p:spPr bwMode="auto">
                <a:xfrm>
                  <a:off x="1632" y="3456"/>
                  <a:ext cx="96" cy="9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985" name="Rectangle 41"/>
                <p:cNvSpPr>
                  <a:spLocks noChangeArrowheads="1"/>
                </p:cNvSpPr>
                <p:nvPr/>
              </p:nvSpPr>
              <p:spPr bwMode="auto">
                <a:xfrm>
                  <a:off x="1728" y="3456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986" name="Rectangle 42"/>
                <p:cNvSpPr>
                  <a:spLocks noChangeArrowheads="1"/>
                </p:cNvSpPr>
                <p:nvPr/>
              </p:nvSpPr>
              <p:spPr bwMode="auto">
                <a:xfrm>
                  <a:off x="1824" y="3456"/>
                  <a:ext cx="96" cy="96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987" name="Rectangle 43"/>
                <p:cNvSpPr>
                  <a:spLocks noChangeArrowheads="1"/>
                </p:cNvSpPr>
                <p:nvPr/>
              </p:nvSpPr>
              <p:spPr bwMode="auto">
                <a:xfrm>
                  <a:off x="1632" y="3552"/>
                  <a:ext cx="96" cy="9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988" name="Rectangle 44"/>
                <p:cNvSpPr>
                  <a:spLocks noChangeArrowheads="1"/>
                </p:cNvSpPr>
                <p:nvPr/>
              </p:nvSpPr>
              <p:spPr bwMode="auto">
                <a:xfrm>
                  <a:off x="1824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989" name="Rectangle 45"/>
                <p:cNvSpPr>
                  <a:spLocks noChangeArrowheads="1"/>
                </p:cNvSpPr>
                <p:nvPr/>
              </p:nvSpPr>
              <p:spPr bwMode="auto">
                <a:xfrm>
                  <a:off x="1728" y="3552"/>
                  <a:ext cx="96" cy="96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990" name="Rectangle 46"/>
                <p:cNvSpPr>
                  <a:spLocks noChangeArrowheads="1"/>
                </p:cNvSpPr>
                <p:nvPr/>
              </p:nvSpPr>
              <p:spPr bwMode="auto">
                <a:xfrm>
                  <a:off x="1824" y="3360"/>
                  <a:ext cx="96" cy="96"/>
                </a:xfrm>
                <a:prstGeom prst="rect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991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1680" y="3607"/>
                  <a:ext cx="21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5</a:t>
                  </a:r>
                </a:p>
              </p:txBody>
            </p:sp>
          </p:grpSp>
          <p:grpSp>
            <p:nvGrpSpPr>
              <p:cNvPr id="338992" name="Group 48"/>
              <p:cNvGrpSpPr>
                <a:grpSpLocks/>
              </p:cNvGrpSpPr>
              <p:nvPr/>
            </p:nvGrpSpPr>
            <p:grpSpPr bwMode="auto">
              <a:xfrm>
                <a:off x="1632" y="2592"/>
                <a:ext cx="288" cy="497"/>
                <a:chOff x="1632" y="2592"/>
                <a:chExt cx="288" cy="497"/>
              </a:xfrm>
            </p:grpSpPr>
            <p:sp>
              <p:nvSpPr>
                <p:cNvPr id="338993" name="Rectangle 49"/>
                <p:cNvSpPr>
                  <a:spLocks noChangeArrowheads="1"/>
                </p:cNvSpPr>
                <p:nvPr/>
              </p:nvSpPr>
              <p:spPr bwMode="auto">
                <a:xfrm>
                  <a:off x="1632" y="2592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994" name="Rectangle 50"/>
                <p:cNvSpPr>
                  <a:spLocks noChangeArrowheads="1"/>
                </p:cNvSpPr>
                <p:nvPr/>
              </p:nvSpPr>
              <p:spPr bwMode="auto">
                <a:xfrm>
                  <a:off x="1728" y="2592"/>
                  <a:ext cx="96" cy="96"/>
                </a:xfrm>
                <a:prstGeom prst="rect">
                  <a:avLst/>
                </a:prstGeom>
                <a:solidFill>
                  <a:schemeClr val="accent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995" name="Rectangle 51"/>
                <p:cNvSpPr>
                  <a:spLocks noChangeArrowheads="1"/>
                </p:cNvSpPr>
                <p:nvPr/>
              </p:nvSpPr>
              <p:spPr bwMode="auto">
                <a:xfrm>
                  <a:off x="1632" y="2688"/>
                  <a:ext cx="96" cy="9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996" name="Rectangle 52"/>
                <p:cNvSpPr>
                  <a:spLocks noChangeArrowheads="1"/>
                </p:cNvSpPr>
                <p:nvPr/>
              </p:nvSpPr>
              <p:spPr bwMode="auto">
                <a:xfrm>
                  <a:off x="1728" y="2784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997" name="Rectangle 53"/>
                <p:cNvSpPr>
                  <a:spLocks noChangeArrowheads="1"/>
                </p:cNvSpPr>
                <p:nvPr/>
              </p:nvSpPr>
              <p:spPr bwMode="auto">
                <a:xfrm>
                  <a:off x="1824" y="2688"/>
                  <a:ext cx="96" cy="96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998" name="Rectangle 54"/>
                <p:cNvSpPr>
                  <a:spLocks noChangeArrowheads="1"/>
                </p:cNvSpPr>
                <p:nvPr/>
              </p:nvSpPr>
              <p:spPr bwMode="auto">
                <a:xfrm>
                  <a:off x="1632" y="2784"/>
                  <a:ext cx="96" cy="9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999" name="Rectangle 55"/>
                <p:cNvSpPr>
                  <a:spLocks noChangeArrowheads="1"/>
                </p:cNvSpPr>
                <p:nvPr/>
              </p:nvSpPr>
              <p:spPr bwMode="auto">
                <a:xfrm>
                  <a:off x="1728" y="2688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00" name="Rectangle 56"/>
                <p:cNvSpPr>
                  <a:spLocks noChangeArrowheads="1"/>
                </p:cNvSpPr>
                <p:nvPr/>
              </p:nvSpPr>
              <p:spPr bwMode="auto">
                <a:xfrm>
                  <a:off x="1824" y="2784"/>
                  <a:ext cx="96" cy="96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01" name="Rectangle 57"/>
                <p:cNvSpPr>
                  <a:spLocks noChangeArrowheads="1"/>
                </p:cNvSpPr>
                <p:nvPr/>
              </p:nvSpPr>
              <p:spPr bwMode="auto">
                <a:xfrm>
                  <a:off x="1824" y="2592"/>
                  <a:ext cx="96" cy="96"/>
                </a:xfrm>
                <a:prstGeom prst="rect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02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1680" y="2839"/>
                  <a:ext cx="21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3</a:t>
                  </a:r>
                </a:p>
              </p:txBody>
            </p:sp>
          </p:grpSp>
        </p:grpSp>
        <p:grpSp>
          <p:nvGrpSpPr>
            <p:cNvPr id="339003" name="Group 59"/>
            <p:cNvGrpSpPr>
              <a:grpSpLocks/>
            </p:cNvGrpSpPr>
            <p:nvPr/>
          </p:nvGrpSpPr>
          <p:grpSpPr bwMode="auto">
            <a:xfrm>
              <a:off x="1152" y="1488"/>
              <a:ext cx="480" cy="2016"/>
              <a:chOff x="1152" y="1488"/>
              <a:chExt cx="480" cy="2016"/>
            </a:xfrm>
          </p:grpSpPr>
          <p:sp>
            <p:nvSpPr>
              <p:cNvPr id="339004" name="Line 60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8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39005" name="Line 61"/>
              <p:cNvSpPr>
                <a:spLocks noChangeShapeType="1"/>
              </p:cNvSpPr>
              <p:nvPr/>
            </p:nvSpPr>
            <p:spPr bwMode="auto">
              <a:xfrm flipV="1">
                <a:off x="1152" y="1488"/>
                <a:ext cx="48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39006" name="Line 62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80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339007" name="Group 63"/>
          <p:cNvGrpSpPr>
            <a:grpSpLocks/>
          </p:cNvGrpSpPr>
          <p:nvPr/>
        </p:nvGrpSpPr>
        <p:grpSpPr bwMode="auto">
          <a:xfrm>
            <a:off x="4267200" y="1752600"/>
            <a:ext cx="1219200" cy="1855788"/>
            <a:chOff x="2688" y="1104"/>
            <a:chExt cx="768" cy="1169"/>
          </a:xfrm>
        </p:grpSpPr>
        <p:grpSp>
          <p:nvGrpSpPr>
            <p:cNvPr id="339008" name="Group 64"/>
            <p:cNvGrpSpPr>
              <a:grpSpLocks/>
            </p:cNvGrpSpPr>
            <p:nvPr/>
          </p:nvGrpSpPr>
          <p:grpSpPr bwMode="auto">
            <a:xfrm>
              <a:off x="3168" y="1104"/>
              <a:ext cx="288" cy="1169"/>
              <a:chOff x="3168" y="1104"/>
              <a:chExt cx="288" cy="1169"/>
            </a:xfrm>
          </p:grpSpPr>
          <p:grpSp>
            <p:nvGrpSpPr>
              <p:cNvPr id="339009" name="Group 65"/>
              <p:cNvGrpSpPr>
                <a:grpSpLocks/>
              </p:cNvGrpSpPr>
              <p:nvPr/>
            </p:nvGrpSpPr>
            <p:grpSpPr bwMode="auto">
              <a:xfrm>
                <a:off x="3168" y="1104"/>
                <a:ext cx="288" cy="497"/>
                <a:chOff x="3168" y="1104"/>
                <a:chExt cx="288" cy="497"/>
              </a:xfrm>
            </p:grpSpPr>
            <p:sp>
              <p:nvSpPr>
                <p:cNvPr id="339010" name="Rectangle 66"/>
                <p:cNvSpPr>
                  <a:spLocks noChangeArrowheads="1"/>
                </p:cNvSpPr>
                <p:nvPr/>
              </p:nvSpPr>
              <p:spPr bwMode="auto">
                <a:xfrm>
                  <a:off x="3168" y="1200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11" name="Rectangle 67"/>
                <p:cNvSpPr>
                  <a:spLocks noChangeArrowheads="1"/>
                </p:cNvSpPr>
                <p:nvPr/>
              </p:nvSpPr>
              <p:spPr bwMode="auto">
                <a:xfrm>
                  <a:off x="3264" y="1104"/>
                  <a:ext cx="96" cy="96"/>
                </a:xfrm>
                <a:prstGeom prst="rect">
                  <a:avLst/>
                </a:prstGeom>
                <a:solidFill>
                  <a:schemeClr val="accent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12" name="Rectangle 68"/>
                <p:cNvSpPr>
                  <a:spLocks noChangeArrowheads="1"/>
                </p:cNvSpPr>
                <p:nvPr/>
              </p:nvSpPr>
              <p:spPr bwMode="auto">
                <a:xfrm>
                  <a:off x="3264" y="1200"/>
                  <a:ext cx="96" cy="9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13" name="Rectangle 69"/>
                <p:cNvSpPr>
                  <a:spLocks noChangeArrowheads="1"/>
                </p:cNvSpPr>
                <p:nvPr/>
              </p:nvSpPr>
              <p:spPr bwMode="auto">
                <a:xfrm>
                  <a:off x="3264" y="1296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14" name="Rectangle 70"/>
                <p:cNvSpPr>
                  <a:spLocks noChangeArrowheads="1"/>
                </p:cNvSpPr>
                <p:nvPr/>
              </p:nvSpPr>
              <p:spPr bwMode="auto">
                <a:xfrm>
                  <a:off x="3360" y="1200"/>
                  <a:ext cx="96" cy="96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15" name="Rectangle 71"/>
                <p:cNvSpPr>
                  <a:spLocks noChangeArrowheads="1"/>
                </p:cNvSpPr>
                <p:nvPr/>
              </p:nvSpPr>
              <p:spPr bwMode="auto">
                <a:xfrm>
                  <a:off x="3168" y="1296"/>
                  <a:ext cx="96" cy="9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16" name="Rectangle 72"/>
                <p:cNvSpPr>
                  <a:spLocks noChangeArrowheads="1"/>
                </p:cNvSpPr>
                <p:nvPr/>
              </p:nvSpPr>
              <p:spPr bwMode="auto">
                <a:xfrm>
                  <a:off x="3168" y="1104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17" name="Rectangle 73"/>
                <p:cNvSpPr>
                  <a:spLocks noChangeArrowheads="1"/>
                </p:cNvSpPr>
                <p:nvPr/>
              </p:nvSpPr>
              <p:spPr bwMode="auto">
                <a:xfrm>
                  <a:off x="3360" y="1296"/>
                  <a:ext cx="96" cy="96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18" name="Rectangle 74"/>
                <p:cNvSpPr>
                  <a:spLocks noChangeArrowheads="1"/>
                </p:cNvSpPr>
                <p:nvPr/>
              </p:nvSpPr>
              <p:spPr bwMode="auto">
                <a:xfrm>
                  <a:off x="3360" y="1104"/>
                  <a:ext cx="96" cy="96"/>
                </a:xfrm>
                <a:prstGeom prst="rect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19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3216" y="1351"/>
                  <a:ext cx="21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3</a:t>
                  </a:r>
                </a:p>
              </p:txBody>
            </p:sp>
          </p:grpSp>
          <p:grpSp>
            <p:nvGrpSpPr>
              <p:cNvPr id="339020" name="Group 76"/>
              <p:cNvGrpSpPr>
                <a:grpSpLocks/>
              </p:cNvGrpSpPr>
              <p:nvPr/>
            </p:nvGrpSpPr>
            <p:grpSpPr bwMode="auto">
              <a:xfrm>
                <a:off x="3168" y="1776"/>
                <a:ext cx="288" cy="497"/>
                <a:chOff x="3168" y="1776"/>
                <a:chExt cx="288" cy="497"/>
              </a:xfrm>
            </p:grpSpPr>
            <p:sp>
              <p:nvSpPr>
                <p:cNvPr id="339021" name="Rectangle 77"/>
                <p:cNvSpPr>
                  <a:spLocks noChangeArrowheads="1"/>
                </p:cNvSpPr>
                <p:nvPr/>
              </p:nvSpPr>
              <p:spPr bwMode="auto">
                <a:xfrm>
                  <a:off x="3168" y="1776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22" name="Rectangle 78"/>
                <p:cNvSpPr>
                  <a:spLocks noChangeArrowheads="1"/>
                </p:cNvSpPr>
                <p:nvPr/>
              </p:nvSpPr>
              <p:spPr bwMode="auto">
                <a:xfrm>
                  <a:off x="3264" y="1776"/>
                  <a:ext cx="96" cy="96"/>
                </a:xfrm>
                <a:prstGeom prst="rect">
                  <a:avLst/>
                </a:prstGeom>
                <a:solidFill>
                  <a:schemeClr val="accent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23" name="Rectangle 79"/>
                <p:cNvSpPr>
                  <a:spLocks noChangeArrowheads="1"/>
                </p:cNvSpPr>
                <p:nvPr/>
              </p:nvSpPr>
              <p:spPr bwMode="auto">
                <a:xfrm>
                  <a:off x="3264" y="1872"/>
                  <a:ext cx="96" cy="9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24" name="Rectangle 80"/>
                <p:cNvSpPr>
                  <a:spLocks noChangeArrowheads="1"/>
                </p:cNvSpPr>
                <p:nvPr/>
              </p:nvSpPr>
              <p:spPr bwMode="auto">
                <a:xfrm>
                  <a:off x="3264" y="196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25" name="Rectangle 81"/>
                <p:cNvSpPr>
                  <a:spLocks noChangeArrowheads="1"/>
                </p:cNvSpPr>
                <p:nvPr/>
              </p:nvSpPr>
              <p:spPr bwMode="auto">
                <a:xfrm>
                  <a:off x="3360" y="1872"/>
                  <a:ext cx="96" cy="96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26" name="Rectangle 82"/>
                <p:cNvSpPr>
                  <a:spLocks noChangeArrowheads="1"/>
                </p:cNvSpPr>
                <p:nvPr/>
              </p:nvSpPr>
              <p:spPr bwMode="auto">
                <a:xfrm>
                  <a:off x="3168" y="1872"/>
                  <a:ext cx="96" cy="9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27" name="Rectangle 83"/>
                <p:cNvSpPr>
                  <a:spLocks noChangeArrowheads="1"/>
                </p:cNvSpPr>
                <p:nvPr/>
              </p:nvSpPr>
              <p:spPr bwMode="auto">
                <a:xfrm>
                  <a:off x="3168" y="1968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28" name="Rectangle 84"/>
                <p:cNvSpPr>
                  <a:spLocks noChangeArrowheads="1"/>
                </p:cNvSpPr>
                <p:nvPr/>
              </p:nvSpPr>
              <p:spPr bwMode="auto">
                <a:xfrm>
                  <a:off x="3360" y="1968"/>
                  <a:ext cx="96" cy="96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29" name="Rectangle 85"/>
                <p:cNvSpPr>
                  <a:spLocks noChangeArrowheads="1"/>
                </p:cNvSpPr>
                <p:nvPr/>
              </p:nvSpPr>
              <p:spPr bwMode="auto">
                <a:xfrm>
                  <a:off x="3360" y="1776"/>
                  <a:ext cx="96" cy="96"/>
                </a:xfrm>
                <a:prstGeom prst="rect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30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3216" y="2023"/>
                  <a:ext cx="21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4</a:t>
                  </a:r>
                </a:p>
              </p:txBody>
            </p:sp>
          </p:grpSp>
        </p:grpSp>
        <p:grpSp>
          <p:nvGrpSpPr>
            <p:cNvPr id="339031" name="Group 87"/>
            <p:cNvGrpSpPr>
              <a:grpSpLocks/>
            </p:cNvGrpSpPr>
            <p:nvPr/>
          </p:nvGrpSpPr>
          <p:grpSpPr bwMode="auto">
            <a:xfrm>
              <a:off x="2688" y="1248"/>
              <a:ext cx="480" cy="672"/>
              <a:chOff x="2688" y="1248"/>
              <a:chExt cx="480" cy="672"/>
            </a:xfrm>
          </p:grpSpPr>
          <p:sp>
            <p:nvSpPr>
              <p:cNvPr id="339032" name="Line 88"/>
              <p:cNvSpPr>
                <a:spLocks noChangeShapeType="1"/>
              </p:cNvSpPr>
              <p:nvPr/>
            </p:nvSpPr>
            <p:spPr bwMode="auto">
              <a:xfrm flipV="1">
                <a:off x="2688" y="1248"/>
                <a:ext cx="48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39033" name="Line 89"/>
              <p:cNvSpPr>
                <a:spLocks noChangeShapeType="1"/>
              </p:cNvSpPr>
              <p:nvPr/>
            </p:nvSpPr>
            <p:spPr bwMode="auto">
              <a:xfrm>
                <a:off x="2688" y="1488"/>
                <a:ext cx="48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339034" name="Group 90"/>
          <p:cNvGrpSpPr>
            <a:grpSpLocks/>
          </p:cNvGrpSpPr>
          <p:nvPr/>
        </p:nvGrpSpPr>
        <p:grpSpPr bwMode="auto">
          <a:xfrm>
            <a:off x="5486400" y="1752600"/>
            <a:ext cx="1219200" cy="788988"/>
            <a:chOff x="3456" y="1104"/>
            <a:chExt cx="768" cy="497"/>
          </a:xfrm>
        </p:grpSpPr>
        <p:grpSp>
          <p:nvGrpSpPr>
            <p:cNvPr id="339035" name="Group 91"/>
            <p:cNvGrpSpPr>
              <a:grpSpLocks/>
            </p:cNvGrpSpPr>
            <p:nvPr/>
          </p:nvGrpSpPr>
          <p:grpSpPr bwMode="auto">
            <a:xfrm>
              <a:off x="3936" y="1104"/>
              <a:ext cx="288" cy="497"/>
              <a:chOff x="3936" y="1104"/>
              <a:chExt cx="288" cy="497"/>
            </a:xfrm>
          </p:grpSpPr>
          <p:sp>
            <p:nvSpPr>
              <p:cNvPr id="339036" name="Rectangle 92"/>
              <p:cNvSpPr>
                <a:spLocks noChangeArrowheads="1"/>
              </p:cNvSpPr>
              <p:nvPr/>
            </p:nvSpPr>
            <p:spPr bwMode="auto">
              <a:xfrm>
                <a:off x="3936" y="1200"/>
                <a:ext cx="96" cy="9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037" name="Rectangle 93"/>
              <p:cNvSpPr>
                <a:spLocks noChangeArrowheads="1"/>
              </p:cNvSpPr>
              <p:nvPr/>
            </p:nvSpPr>
            <p:spPr bwMode="auto">
              <a:xfrm>
                <a:off x="3936" y="1104"/>
                <a:ext cx="96" cy="96"/>
              </a:xfrm>
              <a:prstGeom prst="rect">
                <a:avLst/>
              </a:prstGeom>
              <a:solidFill>
                <a:schemeClr val="accent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038" name="Rectangle 94"/>
              <p:cNvSpPr>
                <a:spLocks noChangeArrowheads="1"/>
              </p:cNvSpPr>
              <p:nvPr/>
            </p:nvSpPr>
            <p:spPr bwMode="auto">
              <a:xfrm>
                <a:off x="4032" y="1200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039" name="Rectangle 95"/>
              <p:cNvSpPr>
                <a:spLocks noChangeArrowheads="1"/>
              </p:cNvSpPr>
              <p:nvPr/>
            </p:nvSpPr>
            <p:spPr bwMode="auto">
              <a:xfrm>
                <a:off x="4032" y="1296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040" name="Rectangle 96"/>
              <p:cNvSpPr>
                <a:spLocks noChangeArrowheads="1"/>
              </p:cNvSpPr>
              <p:nvPr/>
            </p:nvSpPr>
            <p:spPr bwMode="auto">
              <a:xfrm>
                <a:off x="4128" y="1200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041" name="Rectangle 97"/>
              <p:cNvSpPr>
                <a:spLocks noChangeArrowheads="1"/>
              </p:cNvSpPr>
              <p:nvPr/>
            </p:nvSpPr>
            <p:spPr bwMode="auto">
              <a:xfrm>
                <a:off x="3936" y="1296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042" name="Rectangle 98"/>
              <p:cNvSpPr>
                <a:spLocks noChangeArrowheads="1"/>
              </p:cNvSpPr>
              <p:nvPr/>
            </p:nvSpPr>
            <p:spPr bwMode="auto">
              <a:xfrm>
                <a:off x="4032" y="110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043" name="Rectangle 99"/>
              <p:cNvSpPr>
                <a:spLocks noChangeArrowheads="1"/>
              </p:cNvSpPr>
              <p:nvPr/>
            </p:nvSpPr>
            <p:spPr bwMode="auto">
              <a:xfrm>
                <a:off x="4128" y="1296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044" name="Rectangle 100"/>
              <p:cNvSpPr>
                <a:spLocks noChangeArrowheads="1"/>
              </p:cNvSpPr>
              <p:nvPr/>
            </p:nvSpPr>
            <p:spPr bwMode="auto">
              <a:xfrm>
                <a:off x="4128" y="1104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045" name="Text Box 101"/>
              <p:cNvSpPr txBox="1">
                <a:spLocks noChangeArrowheads="1"/>
              </p:cNvSpPr>
              <p:nvPr/>
            </p:nvSpPr>
            <p:spPr bwMode="auto">
              <a:xfrm>
                <a:off x="3984" y="1351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Comic Sans MS" pitchFamily="66" charset="0"/>
                  </a:rPr>
                  <a:t>3</a:t>
                </a:r>
              </a:p>
            </p:txBody>
          </p:sp>
        </p:grpSp>
        <p:sp>
          <p:nvSpPr>
            <p:cNvPr id="339046" name="Line 102"/>
            <p:cNvSpPr>
              <a:spLocks noChangeShapeType="1"/>
            </p:cNvSpPr>
            <p:nvPr/>
          </p:nvSpPr>
          <p:spPr bwMode="auto">
            <a:xfrm>
              <a:off x="3456" y="124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39047" name="Group 103"/>
          <p:cNvGrpSpPr>
            <a:grpSpLocks/>
          </p:cNvGrpSpPr>
          <p:nvPr/>
        </p:nvGrpSpPr>
        <p:grpSpPr bwMode="auto">
          <a:xfrm>
            <a:off x="6705600" y="1752600"/>
            <a:ext cx="1219200" cy="788988"/>
            <a:chOff x="4224" y="1104"/>
            <a:chExt cx="768" cy="497"/>
          </a:xfrm>
        </p:grpSpPr>
        <p:grpSp>
          <p:nvGrpSpPr>
            <p:cNvPr id="339048" name="Group 104"/>
            <p:cNvGrpSpPr>
              <a:grpSpLocks/>
            </p:cNvGrpSpPr>
            <p:nvPr/>
          </p:nvGrpSpPr>
          <p:grpSpPr bwMode="auto">
            <a:xfrm>
              <a:off x="4704" y="1104"/>
              <a:ext cx="288" cy="497"/>
              <a:chOff x="4704" y="1104"/>
              <a:chExt cx="288" cy="497"/>
            </a:xfrm>
          </p:grpSpPr>
          <p:sp>
            <p:nvSpPr>
              <p:cNvPr id="339049" name="Rectangle 105"/>
              <p:cNvSpPr>
                <a:spLocks noChangeArrowheads="1"/>
              </p:cNvSpPr>
              <p:nvPr/>
            </p:nvSpPr>
            <p:spPr bwMode="auto">
              <a:xfrm>
                <a:off x="4704" y="1200"/>
                <a:ext cx="96" cy="9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050" name="Rectangle 106"/>
              <p:cNvSpPr>
                <a:spLocks noChangeArrowheads="1"/>
              </p:cNvSpPr>
              <p:nvPr/>
            </p:nvSpPr>
            <p:spPr bwMode="auto">
              <a:xfrm>
                <a:off x="4704" y="1104"/>
                <a:ext cx="96" cy="96"/>
              </a:xfrm>
              <a:prstGeom prst="rect">
                <a:avLst/>
              </a:prstGeom>
              <a:solidFill>
                <a:schemeClr val="accent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051" name="Rectangle 107"/>
              <p:cNvSpPr>
                <a:spLocks noChangeArrowheads="1"/>
              </p:cNvSpPr>
              <p:nvPr/>
            </p:nvSpPr>
            <p:spPr bwMode="auto">
              <a:xfrm>
                <a:off x="4800" y="1200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052" name="Rectangle 108"/>
              <p:cNvSpPr>
                <a:spLocks noChangeArrowheads="1"/>
              </p:cNvSpPr>
              <p:nvPr/>
            </p:nvSpPr>
            <p:spPr bwMode="auto">
              <a:xfrm>
                <a:off x="4800" y="1296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053" name="Rectangle 109"/>
              <p:cNvSpPr>
                <a:spLocks noChangeArrowheads="1"/>
              </p:cNvSpPr>
              <p:nvPr/>
            </p:nvSpPr>
            <p:spPr bwMode="auto">
              <a:xfrm>
                <a:off x="4896" y="1200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054" name="Rectangle 110"/>
              <p:cNvSpPr>
                <a:spLocks noChangeArrowheads="1"/>
              </p:cNvSpPr>
              <p:nvPr/>
            </p:nvSpPr>
            <p:spPr bwMode="auto">
              <a:xfrm>
                <a:off x="4704" y="1296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055" name="Rectangle 111"/>
              <p:cNvSpPr>
                <a:spLocks noChangeArrowheads="1"/>
              </p:cNvSpPr>
              <p:nvPr/>
            </p:nvSpPr>
            <p:spPr bwMode="auto">
              <a:xfrm>
                <a:off x="4896" y="110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056" name="Rectangle 112"/>
              <p:cNvSpPr>
                <a:spLocks noChangeArrowheads="1"/>
              </p:cNvSpPr>
              <p:nvPr/>
            </p:nvSpPr>
            <p:spPr bwMode="auto">
              <a:xfrm>
                <a:off x="4896" y="1296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057" name="Rectangle 113"/>
              <p:cNvSpPr>
                <a:spLocks noChangeArrowheads="1"/>
              </p:cNvSpPr>
              <p:nvPr/>
            </p:nvSpPr>
            <p:spPr bwMode="auto">
              <a:xfrm>
                <a:off x="4800" y="1104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058" name="Text Box 114"/>
              <p:cNvSpPr txBox="1">
                <a:spLocks noChangeArrowheads="1"/>
              </p:cNvSpPr>
              <p:nvPr/>
            </p:nvSpPr>
            <p:spPr bwMode="auto">
              <a:xfrm>
                <a:off x="4752" y="1351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Comic Sans MS" pitchFamily="66" charset="0"/>
                  </a:rPr>
                  <a:t>4</a:t>
                </a:r>
              </a:p>
            </p:txBody>
          </p:sp>
        </p:grpSp>
        <p:sp>
          <p:nvSpPr>
            <p:cNvPr id="339059" name="Line 115"/>
            <p:cNvSpPr>
              <a:spLocks noChangeShapeType="1"/>
            </p:cNvSpPr>
            <p:nvPr/>
          </p:nvSpPr>
          <p:spPr bwMode="auto">
            <a:xfrm>
              <a:off x="4224" y="124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39060" name="Group 116"/>
          <p:cNvGrpSpPr>
            <a:grpSpLocks/>
          </p:cNvGrpSpPr>
          <p:nvPr/>
        </p:nvGrpSpPr>
        <p:grpSpPr bwMode="auto">
          <a:xfrm>
            <a:off x="4267200" y="3733800"/>
            <a:ext cx="1219200" cy="1701800"/>
            <a:chOff x="2688" y="2352"/>
            <a:chExt cx="768" cy="1072"/>
          </a:xfrm>
        </p:grpSpPr>
        <p:grpSp>
          <p:nvGrpSpPr>
            <p:cNvPr id="339061" name="Group 117"/>
            <p:cNvGrpSpPr>
              <a:grpSpLocks/>
            </p:cNvGrpSpPr>
            <p:nvPr/>
          </p:nvGrpSpPr>
          <p:grpSpPr bwMode="auto">
            <a:xfrm>
              <a:off x="3168" y="2352"/>
              <a:ext cx="288" cy="1072"/>
              <a:chOff x="3168" y="2352"/>
              <a:chExt cx="288" cy="1072"/>
            </a:xfrm>
          </p:grpSpPr>
          <p:grpSp>
            <p:nvGrpSpPr>
              <p:cNvPr id="339062" name="Group 118"/>
              <p:cNvGrpSpPr>
                <a:grpSpLocks/>
              </p:cNvGrpSpPr>
              <p:nvPr/>
            </p:nvGrpSpPr>
            <p:grpSpPr bwMode="auto">
              <a:xfrm>
                <a:off x="3168" y="2928"/>
                <a:ext cx="288" cy="496"/>
                <a:chOff x="3168" y="2928"/>
                <a:chExt cx="288" cy="496"/>
              </a:xfrm>
            </p:grpSpPr>
            <p:sp>
              <p:nvSpPr>
                <p:cNvPr id="339063" name="Rectangle 119"/>
                <p:cNvSpPr>
                  <a:spLocks noChangeArrowheads="1"/>
                </p:cNvSpPr>
                <p:nvPr/>
              </p:nvSpPr>
              <p:spPr bwMode="auto">
                <a:xfrm>
                  <a:off x="3168" y="2928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64" name="Rectangle 120"/>
                <p:cNvSpPr>
                  <a:spLocks noChangeArrowheads="1"/>
                </p:cNvSpPr>
                <p:nvPr/>
              </p:nvSpPr>
              <p:spPr bwMode="auto">
                <a:xfrm>
                  <a:off x="3264" y="3024"/>
                  <a:ext cx="96" cy="96"/>
                </a:xfrm>
                <a:prstGeom prst="rect">
                  <a:avLst/>
                </a:prstGeom>
                <a:solidFill>
                  <a:schemeClr val="accent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65" name="Rectangle 121"/>
                <p:cNvSpPr>
                  <a:spLocks noChangeArrowheads="1"/>
                </p:cNvSpPr>
                <p:nvPr/>
              </p:nvSpPr>
              <p:spPr bwMode="auto">
                <a:xfrm>
                  <a:off x="3168" y="3024"/>
                  <a:ext cx="96" cy="9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66" name="Rectangle 122"/>
                <p:cNvSpPr>
                  <a:spLocks noChangeArrowheads="1"/>
                </p:cNvSpPr>
                <p:nvPr/>
              </p:nvSpPr>
              <p:spPr bwMode="auto">
                <a:xfrm>
                  <a:off x="3360" y="3024"/>
                  <a:ext cx="96" cy="96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67" name="Rectangle 123"/>
                <p:cNvSpPr>
                  <a:spLocks noChangeArrowheads="1"/>
                </p:cNvSpPr>
                <p:nvPr/>
              </p:nvSpPr>
              <p:spPr bwMode="auto">
                <a:xfrm>
                  <a:off x="3168" y="3120"/>
                  <a:ext cx="96" cy="9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68" name="Rectangle 124"/>
                <p:cNvSpPr>
                  <a:spLocks noChangeArrowheads="1"/>
                </p:cNvSpPr>
                <p:nvPr/>
              </p:nvSpPr>
              <p:spPr bwMode="auto">
                <a:xfrm>
                  <a:off x="3360" y="2928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69" name="Rectangle 125"/>
                <p:cNvSpPr>
                  <a:spLocks noChangeArrowheads="1"/>
                </p:cNvSpPr>
                <p:nvPr/>
              </p:nvSpPr>
              <p:spPr bwMode="auto">
                <a:xfrm>
                  <a:off x="3360" y="3120"/>
                  <a:ext cx="96" cy="96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70" name="Rectangle 126"/>
                <p:cNvSpPr>
                  <a:spLocks noChangeArrowheads="1"/>
                </p:cNvSpPr>
                <p:nvPr/>
              </p:nvSpPr>
              <p:spPr bwMode="auto">
                <a:xfrm>
                  <a:off x="3264" y="2928"/>
                  <a:ext cx="96" cy="96"/>
                </a:xfrm>
                <a:prstGeom prst="rect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71" name="Text Box 127"/>
                <p:cNvSpPr txBox="1">
                  <a:spLocks noChangeArrowheads="1"/>
                </p:cNvSpPr>
                <p:nvPr/>
              </p:nvSpPr>
              <p:spPr bwMode="auto">
                <a:xfrm>
                  <a:off x="3224" y="3174"/>
                  <a:ext cx="21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4</a:t>
                  </a:r>
                </a:p>
              </p:txBody>
            </p:sp>
          </p:grpSp>
          <p:grpSp>
            <p:nvGrpSpPr>
              <p:cNvPr id="339072" name="Group 128"/>
              <p:cNvGrpSpPr>
                <a:grpSpLocks/>
              </p:cNvGrpSpPr>
              <p:nvPr/>
            </p:nvGrpSpPr>
            <p:grpSpPr bwMode="auto">
              <a:xfrm>
                <a:off x="3168" y="2352"/>
                <a:ext cx="288" cy="864"/>
                <a:chOff x="3168" y="2352"/>
                <a:chExt cx="288" cy="864"/>
              </a:xfrm>
            </p:grpSpPr>
            <p:grpSp>
              <p:nvGrpSpPr>
                <p:cNvPr id="339073" name="Group 129"/>
                <p:cNvGrpSpPr>
                  <a:grpSpLocks/>
                </p:cNvGrpSpPr>
                <p:nvPr/>
              </p:nvGrpSpPr>
              <p:grpSpPr bwMode="auto">
                <a:xfrm>
                  <a:off x="3168" y="2352"/>
                  <a:ext cx="288" cy="496"/>
                  <a:chOff x="3168" y="2352"/>
                  <a:chExt cx="288" cy="496"/>
                </a:xfrm>
              </p:grpSpPr>
              <p:sp>
                <p:nvSpPr>
                  <p:cNvPr id="339074" name="Rectangle 130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2352"/>
                    <a:ext cx="96" cy="96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9075" name="Rectangle 131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2448"/>
                    <a:ext cx="96" cy="96"/>
                  </a:xfrm>
                  <a:prstGeom prst="rect">
                    <a:avLst/>
                  </a:prstGeom>
                  <a:solidFill>
                    <a:schemeClr val="accent3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9076" name="Rectangle 132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2448"/>
                    <a:ext cx="96" cy="96"/>
                  </a:xfrm>
                  <a:prstGeom prst="rect">
                    <a:avLst/>
                  </a:prstGeom>
                  <a:solidFill>
                    <a:srgbClr val="CCFFCC"/>
                  </a:solidFill>
                  <a:ln w="9525">
                    <a:solidFill>
                      <a:schemeClr val="tx2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9077" name="Rectangle 133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2544"/>
                    <a:ext cx="96" cy="96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9078" name="Rectangle 134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2448"/>
                    <a:ext cx="96" cy="96"/>
                  </a:xfrm>
                  <a:prstGeom prst="rect">
                    <a:avLst/>
                  </a:prstGeom>
                  <a:solidFill>
                    <a:srgbClr val="FFCC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9079" name="Rectangle 135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2544"/>
                    <a:ext cx="96" cy="96"/>
                  </a:xfrm>
                  <a:prstGeom prst="rect">
                    <a:avLst/>
                  </a:prstGeom>
                  <a:solidFill>
                    <a:srgbClr val="33CC33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9080" name="Rectangle 136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2352"/>
                    <a:ext cx="96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9081" name="Rectangle 137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2544"/>
                    <a:ext cx="96" cy="96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9082" name="Rectangle 138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2352"/>
                    <a:ext cx="96" cy="96"/>
                  </a:xfrm>
                  <a:prstGeom prst="rect">
                    <a:avLst/>
                  </a:prstGeom>
                  <a:solidFill>
                    <a:srgbClr val="FF33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9083" name="Text Box 1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24" y="2598"/>
                    <a:ext cx="214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>
                        <a:latin typeface="Comic Sans MS" pitchFamily="66" charset="0"/>
                      </a:rPr>
                      <a:t>2</a:t>
                    </a:r>
                  </a:p>
                </p:txBody>
              </p:sp>
            </p:grpSp>
            <p:sp>
              <p:nvSpPr>
                <p:cNvPr id="339084" name="Rectangle 140"/>
                <p:cNvSpPr>
                  <a:spLocks noChangeArrowheads="1"/>
                </p:cNvSpPr>
                <p:nvPr/>
              </p:nvSpPr>
              <p:spPr bwMode="auto">
                <a:xfrm>
                  <a:off x="3264" y="3120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39085" name="Group 141"/>
            <p:cNvGrpSpPr>
              <a:grpSpLocks/>
            </p:cNvGrpSpPr>
            <p:nvPr/>
          </p:nvGrpSpPr>
          <p:grpSpPr bwMode="auto">
            <a:xfrm>
              <a:off x="2688" y="2496"/>
              <a:ext cx="480" cy="576"/>
              <a:chOff x="2688" y="2496"/>
              <a:chExt cx="480" cy="576"/>
            </a:xfrm>
          </p:grpSpPr>
          <p:sp>
            <p:nvSpPr>
              <p:cNvPr id="339086" name="Line 142"/>
              <p:cNvSpPr>
                <a:spLocks noChangeShapeType="1"/>
              </p:cNvSpPr>
              <p:nvPr/>
            </p:nvSpPr>
            <p:spPr bwMode="auto">
              <a:xfrm flipV="1">
                <a:off x="2688" y="2496"/>
                <a:ext cx="48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39087" name="Line 143"/>
              <p:cNvSpPr>
                <a:spLocks noChangeShapeType="1"/>
              </p:cNvSpPr>
              <p:nvPr/>
            </p:nvSpPr>
            <p:spPr bwMode="auto">
              <a:xfrm>
                <a:off x="2688" y="2736"/>
                <a:ext cx="48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339088" name="Group 144"/>
          <p:cNvGrpSpPr>
            <a:grpSpLocks/>
          </p:cNvGrpSpPr>
          <p:nvPr/>
        </p:nvGrpSpPr>
        <p:grpSpPr bwMode="auto">
          <a:xfrm>
            <a:off x="5486400" y="3733800"/>
            <a:ext cx="1219200" cy="787400"/>
            <a:chOff x="3456" y="2352"/>
            <a:chExt cx="768" cy="496"/>
          </a:xfrm>
        </p:grpSpPr>
        <p:grpSp>
          <p:nvGrpSpPr>
            <p:cNvPr id="339089" name="Group 145"/>
            <p:cNvGrpSpPr>
              <a:grpSpLocks/>
            </p:cNvGrpSpPr>
            <p:nvPr/>
          </p:nvGrpSpPr>
          <p:grpSpPr bwMode="auto">
            <a:xfrm>
              <a:off x="3936" y="2352"/>
              <a:ext cx="288" cy="496"/>
              <a:chOff x="3936" y="2352"/>
              <a:chExt cx="288" cy="496"/>
            </a:xfrm>
          </p:grpSpPr>
          <p:sp>
            <p:nvSpPr>
              <p:cNvPr id="339090" name="Rectangle 146"/>
              <p:cNvSpPr>
                <a:spLocks noChangeArrowheads="1"/>
              </p:cNvSpPr>
              <p:nvPr/>
            </p:nvSpPr>
            <p:spPr bwMode="auto">
              <a:xfrm>
                <a:off x="4032" y="2352"/>
                <a:ext cx="96" cy="9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091" name="Rectangle 147"/>
              <p:cNvSpPr>
                <a:spLocks noChangeArrowheads="1"/>
              </p:cNvSpPr>
              <p:nvPr/>
            </p:nvSpPr>
            <p:spPr bwMode="auto">
              <a:xfrm>
                <a:off x="4032" y="2448"/>
                <a:ext cx="96" cy="96"/>
              </a:xfrm>
              <a:prstGeom prst="rect">
                <a:avLst/>
              </a:prstGeom>
              <a:solidFill>
                <a:schemeClr val="accent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092" name="Rectangle 148"/>
              <p:cNvSpPr>
                <a:spLocks noChangeArrowheads="1"/>
              </p:cNvSpPr>
              <p:nvPr/>
            </p:nvSpPr>
            <p:spPr bwMode="auto">
              <a:xfrm>
                <a:off x="3936" y="2352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093" name="Rectangle 149"/>
              <p:cNvSpPr>
                <a:spLocks noChangeArrowheads="1"/>
              </p:cNvSpPr>
              <p:nvPr/>
            </p:nvSpPr>
            <p:spPr bwMode="auto">
              <a:xfrm>
                <a:off x="4032" y="254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094" name="Rectangle 150"/>
              <p:cNvSpPr>
                <a:spLocks noChangeArrowheads="1"/>
              </p:cNvSpPr>
              <p:nvPr/>
            </p:nvSpPr>
            <p:spPr bwMode="auto">
              <a:xfrm>
                <a:off x="4128" y="244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095" name="Rectangle 151"/>
              <p:cNvSpPr>
                <a:spLocks noChangeArrowheads="1"/>
              </p:cNvSpPr>
              <p:nvPr/>
            </p:nvSpPr>
            <p:spPr bwMode="auto">
              <a:xfrm>
                <a:off x="3936" y="254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096" name="Rectangle 152"/>
              <p:cNvSpPr>
                <a:spLocks noChangeArrowheads="1"/>
              </p:cNvSpPr>
              <p:nvPr/>
            </p:nvSpPr>
            <p:spPr bwMode="auto">
              <a:xfrm>
                <a:off x="3936" y="244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097" name="Rectangle 153"/>
              <p:cNvSpPr>
                <a:spLocks noChangeArrowheads="1"/>
              </p:cNvSpPr>
              <p:nvPr/>
            </p:nvSpPr>
            <p:spPr bwMode="auto">
              <a:xfrm>
                <a:off x="4128" y="254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098" name="Rectangle 154"/>
              <p:cNvSpPr>
                <a:spLocks noChangeArrowheads="1"/>
              </p:cNvSpPr>
              <p:nvPr/>
            </p:nvSpPr>
            <p:spPr bwMode="auto">
              <a:xfrm>
                <a:off x="4128" y="235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099" name="Text Box 155"/>
              <p:cNvSpPr txBox="1">
                <a:spLocks noChangeArrowheads="1"/>
              </p:cNvSpPr>
              <p:nvPr/>
            </p:nvSpPr>
            <p:spPr bwMode="auto">
              <a:xfrm>
                <a:off x="3992" y="2598"/>
                <a:ext cx="18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Comic Sans MS" pitchFamily="66" charset="0"/>
                  </a:rPr>
                  <a:t>1</a:t>
                </a:r>
              </a:p>
            </p:txBody>
          </p:sp>
        </p:grpSp>
        <p:sp>
          <p:nvSpPr>
            <p:cNvPr id="339100" name="Line 156"/>
            <p:cNvSpPr>
              <a:spLocks noChangeShapeType="1"/>
            </p:cNvSpPr>
            <p:nvPr/>
          </p:nvSpPr>
          <p:spPr bwMode="auto">
            <a:xfrm>
              <a:off x="3456" y="24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39101" name="Group 157"/>
          <p:cNvGrpSpPr>
            <a:grpSpLocks/>
          </p:cNvGrpSpPr>
          <p:nvPr/>
        </p:nvGrpSpPr>
        <p:grpSpPr bwMode="auto">
          <a:xfrm>
            <a:off x="6705600" y="3200400"/>
            <a:ext cx="1219200" cy="1854200"/>
            <a:chOff x="4224" y="2016"/>
            <a:chExt cx="768" cy="1168"/>
          </a:xfrm>
        </p:grpSpPr>
        <p:grpSp>
          <p:nvGrpSpPr>
            <p:cNvPr id="339102" name="Group 158"/>
            <p:cNvGrpSpPr>
              <a:grpSpLocks/>
            </p:cNvGrpSpPr>
            <p:nvPr/>
          </p:nvGrpSpPr>
          <p:grpSpPr bwMode="auto">
            <a:xfrm>
              <a:off x="4704" y="2016"/>
              <a:ext cx="288" cy="1168"/>
              <a:chOff x="4704" y="2016"/>
              <a:chExt cx="288" cy="1168"/>
            </a:xfrm>
          </p:grpSpPr>
          <p:grpSp>
            <p:nvGrpSpPr>
              <p:cNvPr id="339103" name="Group 159"/>
              <p:cNvGrpSpPr>
                <a:grpSpLocks/>
              </p:cNvGrpSpPr>
              <p:nvPr/>
            </p:nvGrpSpPr>
            <p:grpSpPr bwMode="auto">
              <a:xfrm>
                <a:off x="4704" y="2016"/>
                <a:ext cx="288" cy="496"/>
                <a:chOff x="4704" y="2016"/>
                <a:chExt cx="288" cy="496"/>
              </a:xfrm>
            </p:grpSpPr>
            <p:sp>
              <p:nvSpPr>
                <p:cNvPr id="339104" name="Rectangle 160"/>
                <p:cNvSpPr>
                  <a:spLocks noChangeArrowheads="1"/>
                </p:cNvSpPr>
                <p:nvPr/>
              </p:nvSpPr>
              <p:spPr bwMode="auto">
                <a:xfrm>
                  <a:off x="4800" y="2016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105" name="Rectangle 161"/>
                <p:cNvSpPr>
                  <a:spLocks noChangeArrowheads="1"/>
                </p:cNvSpPr>
                <p:nvPr/>
              </p:nvSpPr>
              <p:spPr bwMode="auto">
                <a:xfrm>
                  <a:off x="4800" y="2112"/>
                  <a:ext cx="96" cy="96"/>
                </a:xfrm>
                <a:prstGeom prst="rect">
                  <a:avLst/>
                </a:prstGeom>
                <a:solidFill>
                  <a:schemeClr val="accent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106" name="Rectangle 162"/>
                <p:cNvSpPr>
                  <a:spLocks noChangeArrowheads="1"/>
                </p:cNvSpPr>
                <p:nvPr/>
              </p:nvSpPr>
              <p:spPr bwMode="auto">
                <a:xfrm>
                  <a:off x="4704" y="2016"/>
                  <a:ext cx="96" cy="9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107" name="Rectangle 163"/>
                <p:cNvSpPr>
                  <a:spLocks noChangeArrowheads="1"/>
                </p:cNvSpPr>
                <p:nvPr/>
              </p:nvSpPr>
              <p:spPr bwMode="auto">
                <a:xfrm>
                  <a:off x="4800" y="220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108" name="Rectangle 164"/>
                <p:cNvSpPr>
                  <a:spLocks noChangeArrowheads="1"/>
                </p:cNvSpPr>
                <p:nvPr/>
              </p:nvSpPr>
              <p:spPr bwMode="auto">
                <a:xfrm>
                  <a:off x="4896" y="2112"/>
                  <a:ext cx="96" cy="96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109" name="Rectangle 165"/>
                <p:cNvSpPr>
                  <a:spLocks noChangeArrowheads="1"/>
                </p:cNvSpPr>
                <p:nvPr/>
              </p:nvSpPr>
              <p:spPr bwMode="auto">
                <a:xfrm>
                  <a:off x="4704" y="2112"/>
                  <a:ext cx="96" cy="9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110" name="Rectangle 166"/>
                <p:cNvSpPr>
                  <a:spLocks noChangeArrowheads="1"/>
                </p:cNvSpPr>
                <p:nvPr/>
              </p:nvSpPr>
              <p:spPr bwMode="auto">
                <a:xfrm>
                  <a:off x="4704" y="2208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111" name="Rectangle 167"/>
                <p:cNvSpPr>
                  <a:spLocks noChangeArrowheads="1"/>
                </p:cNvSpPr>
                <p:nvPr/>
              </p:nvSpPr>
              <p:spPr bwMode="auto">
                <a:xfrm>
                  <a:off x="4896" y="2208"/>
                  <a:ext cx="96" cy="96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112" name="Rectangle 168"/>
                <p:cNvSpPr>
                  <a:spLocks noChangeArrowheads="1"/>
                </p:cNvSpPr>
                <p:nvPr/>
              </p:nvSpPr>
              <p:spPr bwMode="auto">
                <a:xfrm>
                  <a:off x="4896" y="2016"/>
                  <a:ext cx="96" cy="96"/>
                </a:xfrm>
                <a:prstGeom prst="rect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113" name="Text Box 169"/>
                <p:cNvSpPr txBox="1">
                  <a:spLocks noChangeArrowheads="1"/>
                </p:cNvSpPr>
                <p:nvPr/>
              </p:nvSpPr>
              <p:spPr bwMode="auto">
                <a:xfrm>
                  <a:off x="4760" y="2262"/>
                  <a:ext cx="21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2</a:t>
                  </a:r>
                </a:p>
              </p:txBody>
            </p:sp>
          </p:grpSp>
          <p:sp>
            <p:nvSpPr>
              <p:cNvPr id="339114" name="Text Box 170"/>
              <p:cNvSpPr txBox="1">
                <a:spLocks noChangeArrowheads="1"/>
              </p:cNvSpPr>
              <p:nvPr/>
            </p:nvSpPr>
            <p:spPr bwMode="auto">
              <a:xfrm>
                <a:off x="4760" y="2934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Comic Sans MS" pitchFamily="66" charset="0"/>
                  </a:rPr>
                  <a:t>0</a:t>
                </a:r>
              </a:p>
            </p:txBody>
          </p:sp>
        </p:grpSp>
        <p:grpSp>
          <p:nvGrpSpPr>
            <p:cNvPr id="339115" name="Group 171"/>
            <p:cNvGrpSpPr>
              <a:grpSpLocks/>
            </p:cNvGrpSpPr>
            <p:nvPr/>
          </p:nvGrpSpPr>
          <p:grpSpPr bwMode="auto">
            <a:xfrm>
              <a:off x="4224" y="2160"/>
              <a:ext cx="480" cy="672"/>
              <a:chOff x="4224" y="2160"/>
              <a:chExt cx="480" cy="672"/>
            </a:xfrm>
          </p:grpSpPr>
          <p:sp>
            <p:nvSpPr>
              <p:cNvPr id="339116" name="Line 172"/>
              <p:cNvSpPr>
                <a:spLocks noChangeShapeType="1"/>
              </p:cNvSpPr>
              <p:nvPr/>
            </p:nvSpPr>
            <p:spPr bwMode="auto">
              <a:xfrm flipV="1">
                <a:off x="4224" y="2160"/>
                <a:ext cx="48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39117" name="Line 173"/>
              <p:cNvSpPr>
                <a:spLocks noChangeShapeType="1"/>
              </p:cNvSpPr>
              <p:nvPr/>
            </p:nvSpPr>
            <p:spPr bwMode="auto">
              <a:xfrm>
                <a:off x="4224" y="2496"/>
                <a:ext cx="48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339118" name="Group 174"/>
          <p:cNvGrpSpPr>
            <a:grpSpLocks/>
          </p:cNvGrpSpPr>
          <p:nvPr/>
        </p:nvGrpSpPr>
        <p:grpSpPr bwMode="auto">
          <a:xfrm>
            <a:off x="3048000" y="2133600"/>
            <a:ext cx="1219200" cy="4002088"/>
            <a:chOff x="1920" y="1344"/>
            <a:chExt cx="768" cy="2521"/>
          </a:xfrm>
        </p:grpSpPr>
        <p:grpSp>
          <p:nvGrpSpPr>
            <p:cNvPr id="339119" name="Group 175"/>
            <p:cNvGrpSpPr>
              <a:grpSpLocks/>
            </p:cNvGrpSpPr>
            <p:nvPr/>
          </p:nvGrpSpPr>
          <p:grpSpPr bwMode="auto">
            <a:xfrm>
              <a:off x="2400" y="1344"/>
              <a:ext cx="288" cy="2521"/>
              <a:chOff x="2400" y="1344"/>
              <a:chExt cx="288" cy="2521"/>
            </a:xfrm>
          </p:grpSpPr>
          <p:grpSp>
            <p:nvGrpSpPr>
              <p:cNvPr id="339120" name="Group 176"/>
              <p:cNvGrpSpPr>
                <a:grpSpLocks/>
              </p:cNvGrpSpPr>
              <p:nvPr/>
            </p:nvGrpSpPr>
            <p:grpSpPr bwMode="auto">
              <a:xfrm>
                <a:off x="2400" y="1344"/>
                <a:ext cx="288" cy="497"/>
                <a:chOff x="2400" y="1344"/>
                <a:chExt cx="288" cy="497"/>
              </a:xfrm>
            </p:grpSpPr>
            <p:sp>
              <p:nvSpPr>
                <p:cNvPr id="339121" name="Rectangle 177"/>
                <p:cNvSpPr>
                  <a:spLocks noChangeArrowheads="1"/>
                </p:cNvSpPr>
                <p:nvPr/>
              </p:nvSpPr>
              <p:spPr bwMode="auto">
                <a:xfrm>
                  <a:off x="2400" y="1344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122" name="Rectangle 178"/>
                <p:cNvSpPr>
                  <a:spLocks noChangeArrowheads="1"/>
                </p:cNvSpPr>
                <p:nvPr/>
              </p:nvSpPr>
              <p:spPr bwMode="auto">
                <a:xfrm>
                  <a:off x="2496" y="1344"/>
                  <a:ext cx="96" cy="96"/>
                </a:xfrm>
                <a:prstGeom prst="rect">
                  <a:avLst/>
                </a:prstGeom>
                <a:solidFill>
                  <a:schemeClr val="accent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123" name="Rectangle 179"/>
                <p:cNvSpPr>
                  <a:spLocks noChangeArrowheads="1"/>
                </p:cNvSpPr>
                <p:nvPr/>
              </p:nvSpPr>
              <p:spPr bwMode="auto">
                <a:xfrm>
                  <a:off x="2496" y="1440"/>
                  <a:ext cx="96" cy="9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124" name="Rectangle 180"/>
                <p:cNvSpPr>
                  <a:spLocks noChangeArrowheads="1"/>
                </p:cNvSpPr>
                <p:nvPr/>
              </p:nvSpPr>
              <p:spPr bwMode="auto">
                <a:xfrm>
                  <a:off x="2496" y="1536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125" name="Rectangle 181"/>
                <p:cNvSpPr>
                  <a:spLocks noChangeArrowheads="1"/>
                </p:cNvSpPr>
                <p:nvPr/>
              </p:nvSpPr>
              <p:spPr bwMode="auto">
                <a:xfrm>
                  <a:off x="2592" y="1440"/>
                  <a:ext cx="96" cy="96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126" name="Rectangle 182"/>
                <p:cNvSpPr>
                  <a:spLocks noChangeArrowheads="1"/>
                </p:cNvSpPr>
                <p:nvPr/>
              </p:nvSpPr>
              <p:spPr bwMode="auto">
                <a:xfrm>
                  <a:off x="2400" y="1536"/>
                  <a:ext cx="96" cy="9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127" name="Rectangle 183"/>
                <p:cNvSpPr>
                  <a:spLocks noChangeArrowheads="1"/>
                </p:cNvSpPr>
                <p:nvPr/>
              </p:nvSpPr>
              <p:spPr bwMode="auto">
                <a:xfrm>
                  <a:off x="2400" y="144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128" name="Rectangle 184"/>
                <p:cNvSpPr>
                  <a:spLocks noChangeArrowheads="1"/>
                </p:cNvSpPr>
                <p:nvPr/>
              </p:nvSpPr>
              <p:spPr bwMode="auto">
                <a:xfrm>
                  <a:off x="2592" y="1536"/>
                  <a:ext cx="96" cy="96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129" name="Rectangle 185"/>
                <p:cNvSpPr>
                  <a:spLocks noChangeArrowheads="1"/>
                </p:cNvSpPr>
                <p:nvPr/>
              </p:nvSpPr>
              <p:spPr bwMode="auto">
                <a:xfrm>
                  <a:off x="2592" y="1344"/>
                  <a:ext cx="96" cy="96"/>
                </a:xfrm>
                <a:prstGeom prst="rect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130" name="Text Box 186"/>
                <p:cNvSpPr txBox="1">
                  <a:spLocks noChangeArrowheads="1"/>
                </p:cNvSpPr>
                <p:nvPr/>
              </p:nvSpPr>
              <p:spPr bwMode="auto">
                <a:xfrm>
                  <a:off x="2448" y="1591"/>
                  <a:ext cx="21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3</a:t>
                  </a:r>
                </a:p>
              </p:txBody>
            </p:sp>
          </p:grpSp>
          <p:grpSp>
            <p:nvGrpSpPr>
              <p:cNvPr id="339131" name="Group 187"/>
              <p:cNvGrpSpPr>
                <a:grpSpLocks/>
              </p:cNvGrpSpPr>
              <p:nvPr/>
            </p:nvGrpSpPr>
            <p:grpSpPr bwMode="auto">
              <a:xfrm>
                <a:off x="2400" y="2592"/>
                <a:ext cx="288" cy="1273"/>
                <a:chOff x="2400" y="2592"/>
                <a:chExt cx="288" cy="1273"/>
              </a:xfrm>
            </p:grpSpPr>
            <p:grpSp>
              <p:nvGrpSpPr>
                <p:cNvPr id="339132" name="Group 188"/>
                <p:cNvGrpSpPr>
                  <a:grpSpLocks/>
                </p:cNvGrpSpPr>
                <p:nvPr/>
              </p:nvGrpSpPr>
              <p:grpSpPr bwMode="auto">
                <a:xfrm>
                  <a:off x="2400" y="3360"/>
                  <a:ext cx="288" cy="505"/>
                  <a:chOff x="2400" y="3360"/>
                  <a:chExt cx="288" cy="505"/>
                </a:xfrm>
              </p:grpSpPr>
              <p:sp>
                <p:nvSpPr>
                  <p:cNvPr id="339133" name="Rectangle 189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3360"/>
                    <a:ext cx="96" cy="96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9134" name="Rectangle 190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3360"/>
                    <a:ext cx="96" cy="96"/>
                  </a:xfrm>
                  <a:prstGeom prst="rect">
                    <a:avLst/>
                  </a:prstGeom>
                  <a:solidFill>
                    <a:schemeClr val="accent3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9135" name="Rectangle 191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3456"/>
                    <a:ext cx="96" cy="96"/>
                  </a:xfrm>
                  <a:prstGeom prst="rect">
                    <a:avLst/>
                  </a:prstGeom>
                  <a:solidFill>
                    <a:srgbClr val="CCFFCC"/>
                  </a:solidFill>
                  <a:ln w="9525">
                    <a:solidFill>
                      <a:schemeClr val="tx2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9136" name="Rectangle 192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3552"/>
                    <a:ext cx="96" cy="96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9137" name="Rectangle 193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3456"/>
                    <a:ext cx="96" cy="96"/>
                  </a:xfrm>
                  <a:prstGeom prst="rect">
                    <a:avLst/>
                  </a:prstGeom>
                  <a:solidFill>
                    <a:srgbClr val="FFCC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9138" name="Rectangle 194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3552"/>
                    <a:ext cx="96" cy="96"/>
                  </a:xfrm>
                  <a:prstGeom prst="rect">
                    <a:avLst/>
                  </a:prstGeom>
                  <a:solidFill>
                    <a:srgbClr val="33CC33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9139" name="Rectangle 195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3456"/>
                    <a:ext cx="96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9140" name="Rectangle 196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3552"/>
                    <a:ext cx="96" cy="96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9141" name="Rectangle 197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3360"/>
                    <a:ext cx="96" cy="96"/>
                  </a:xfrm>
                  <a:prstGeom prst="rect">
                    <a:avLst/>
                  </a:prstGeom>
                  <a:solidFill>
                    <a:srgbClr val="FF33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9142" name="Text Box 19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48" y="3615"/>
                    <a:ext cx="214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>
                        <a:latin typeface="Comic Sans MS" pitchFamily="66" charset="0"/>
                      </a:rPr>
                      <a:t>4</a:t>
                    </a:r>
                  </a:p>
                </p:txBody>
              </p:sp>
            </p:grpSp>
            <p:grpSp>
              <p:nvGrpSpPr>
                <p:cNvPr id="339143" name="Group 199"/>
                <p:cNvGrpSpPr>
                  <a:grpSpLocks/>
                </p:cNvGrpSpPr>
                <p:nvPr/>
              </p:nvGrpSpPr>
              <p:grpSpPr bwMode="auto">
                <a:xfrm>
                  <a:off x="2400" y="2592"/>
                  <a:ext cx="288" cy="496"/>
                  <a:chOff x="2400" y="2592"/>
                  <a:chExt cx="288" cy="496"/>
                </a:xfrm>
              </p:grpSpPr>
              <p:sp>
                <p:nvSpPr>
                  <p:cNvPr id="339144" name="Rectangle 200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2592"/>
                    <a:ext cx="96" cy="96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9145" name="Rectangle 201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2688"/>
                    <a:ext cx="96" cy="96"/>
                  </a:xfrm>
                  <a:prstGeom prst="rect">
                    <a:avLst/>
                  </a:prstGeom>
                  <a:solidFill>
                    <a:schemeClr val="accent3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9146" name="Rectangle 202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2688"/>
                    <a:ext cx="96" cy="96"/>
                  </a:xfrm>
                  <a:prstGeom prst="rect">
                    <a:avLst/>
                  </a:prstGeom>
                  <a:solidFill>
                    <a:srgbClr val="CCFFCC"/>
                  </a:solidFill>
                  <a:ln w="9525">
                    <a:solidFill>
                      <a:schemeClr val="tx2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9147" name="Rectangle 203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2784"/>
                    <a:ext cx="96" cy="96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9148" name="Rectangle 204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2688"/>
                    <a:ext cx="96" cy="96"/>
                  </a:xfrm>
                  <a:prstGeom prst="rect">
                    <a:avLst/>
                  </a:prstGeom>
                  <a:solidFill>
                    <a:srgbClr val="FFCC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9149" name="Rectangle 205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2784"/>
                    <a:ext cx="96" cy="96"/>
                  </a:xfrm>
                  <a:prstGeom prst="rect">
                    <a:avLst/>
                  </a:prstGeom>
                  <a:solidFill>
                    <a:srgbClr val="33CC33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9150" name="Rectangle 206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2592"/>
                    <a:ext cx="96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9151" name="Rectangle 207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2784"/>
                    <a:ext cx="96" cy="96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9152" name="Rectangle 208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2592"/>
                    <a:ext cx="96" cy="96"/>
                  </a:xfrm>
                  <a:prstGeom prst="rect">
                    <a:avLst/>
                  </a:prstGeom>
                  <a:solidFill>
                    <a:srgbClr val="FF33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9153" name="Text Box 20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56" y="2838"/>
                    <a:ext cx="214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>
                        <a:latin typeface="Comic Sans MS" pitchFamily="66" charset="0"/>
                      </a:rPr>
                      <a:t>3</a:t>
                    </a:r>
                  </a:p>
                </p:txBody>
              </p:sp>
            </p:grpSp>
          </p:grpSp>
        </p:grpSp>
        <p:grpSp>
          <p:nvGrpSpPr>
            <p:cNvPr id="339154" name="Group 210"/>
            <p:cNvGrpSpPr>
              <a:grpSpLocks/>
            </p:cNvGrpSpPr>
            <p:nvPr/>
          </p:nvGrpSpPr>
          <p:grpSpPr bwMode="auto">
            <a:xfrm>
              <a:off x="1920" y="1488"/>
              <a:ext cx="480" cy="2016"/>
              <a:chOff x="1920" y="1488"/>
              <a:chExt cx="480" cy="2016"/>
            </a:xfrm>
          </p:grpSpPr>
          <p:grpSp>
            <p:nvGrpSpPr>
              <p:cNvPr id="339155" name="Group 211"/>
              <p:cNvGrpSpPr>
                <a:grpSpLocks/>
              </p:cNvGrpSpPr>
              <p:nvPr/>
            </p:nvGrpSpPr>
            <p:grpSpPr bwMode="auto">
              <a:xfrm>
                <a:off x="1920" y="2736"/>
                <a:ext cx="480" cy="768"/>
                <a:chOff x="1920" y="2736"/>
                <a:chExt cx="480" cy="768"/>
              </a:xfrm>
            </p:grpSpPr>
            <p:sp>
              <p:nvSpPr>
                <p:cNvPr id="339156" name="Line 212"/>
                <p:cNvSpPr>
                  <a:spLocks noChangeShapeType="1"/>
                </p:cNvSpPr>
                <p:nvPr/>
              </p:nvSpPr>
              <p:spPr bwMode="auto">
                <a:xfrm>
                  <a:off x="1920" y="2736"/>
                  <a:ext cx="4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39157" name="Line 213"/>
                <p:cNvSpPr>
                  <a:spLocks noChangeShapeType="1"/>
                </p:cNvSpPr>
                <p:nvPr/>
              </p:nvSpPr>
              <p:spPr bwMode="auto">
                <a:xfrm>
                  <a:off x="1920" y="2736"/>
                  <a:ext cx="48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339158" name="Line 214"/>
              <p:cNvSpPr>
                <a:spLocks noChangeShapeType="1"/>
              </p:cNvSpPr>
              <p:nvPr/>
            </p:nvSpPr>
            <p:spPr bwMode="auto">
              <a:xfrm flipV="1">
                <a:off x="1920" y="1488"/>
                <a:ext cx="480" cy="1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339159" name="Text Box 215"/>
          <p:cNvSpPr txBox="1">
            <a:spLocks noChangeArrowheads="1"/>
          </p:cNvSpPr>
          <p:nvPr/>
        </p:nvSpPr>
        <p:spPr bwMode="auto">
          <a:xfrm>
            <a:off x="228600" y="914400"/>
            <a:ext cx="724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latin typeface="+mj-lt"/>
              </a:rPr>
              <a:t>f(N) = h(N) = number of misplaced numbered tiles</a:t>
            </a:r>
          </a:p>
        </p:txBody>
      </p:sp>
      <p:sp>
        <p:nvSpPr>
          <p:cNvPr id="339160" name="Text Box 216"/>
          <p:cNvSpPr txBox="1">
            <a:spLocks noChangeArrowheads="1"/>
          </p:cNvSpPr>
          <p:nvPr/>
        </p:nvSpPr>
        <p:spPr bwMode="auto">
          <a:xfrm>
            <a:off x="533400" y="6254750"/>
            <a:ext cx="3873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4D4D4D"/>
                </a:solidFill>
                <a:latin typeface="+mn-lt"/>
              </a:rPr>
              <a:t>The white tile is the empty tile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202" name="Rectangle 210"/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467600" cy="1143000"/>
          </a:xfrm>
        </p:spPr>
        <p:txBody>
          <a:bodyPr/>
          <a:lstStyle/>
          <a:p>
            <a:r>
              <a:rPr lang="en-US" dirty="0" smtClean="0"/>
              <a:t>8-Puzzle</a:t>
            </a:r>
            <a:endParaRPr lang="en-US" dirty="0"/>
          </a:p>
        </p:txBody>
      </p:sp>
      <p:sp>
        <p:nvSpPr>
          <p:cNvPr id="212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3D31D2-49AB-4FD4-8B8C-5ABB9D9DE617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340994" name="Group 2"/>
          <p:cNvGrpSpPr>
            <a:grpSpLocks/>
          </p:cNvGrpSpPr>
          <p:nvPr/>
        </p:nvGrpSpPr>
        <p:grpSpPr bwMode="auto">
          <a:xfrm>
            <a:off x="1371600" y="3657600"/>
            <a:ext cx="693738" cy="788988"/>
            <a:chOff x="864" y="2304"/>
            <a:chExt cx="437" cy="497"/>
          </a:xfrm>
        </p:grpSpPr>
        <p:sp>
          <p:nvSpPr>
            <p:cNvPr id="340995" name="Rectangle 3"/>
            <p:cNvSpPr>
              <a:spLocks noChangeArrowheads="1"/>
            </p:cNvSpPr>
            <p:nvPr/>
          </p:nvSpPr>
          <p:spPr bwMode="auto">
            <a:xfrm>
              <a:off x="864" y="2304"/>
              <a:ext cx="96" cy="9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996" name="Rectangle 4"/>
            <p:cNvSpPr>
              <a:spLocks noChangeArrowheads="1"/>
            </p:cNvSpPr>
            <p:nvPr/>
          </p:nvSpPr>
          <p:spPr bwMode="auto">
            <a:xfrm>
              <a:off x="960" y="2304"/>
              <a:ext cx="96" cy="96"/>
            </a:xfrm>
            <a:prstGeom prst="rect">
              <a:avLst/>
            </a:prstGeom>
            <a:solidFill>
              <a:srgbClr val="C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997" name="Rectangle 5"/>
            <p:cNvSpPr>
              <a:spLocks noChangeArrowheads="1"/>
            </p:cNvSpPr>
            <p:nvPr/>
          </p:nvSpPr>
          <p:spPr bwMode="auto"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998" name="Rectangle 6"/>
            <p:cNvSpPr>
              <a:spLocks noChangeArrowheads="1"/>
            </p:cNvSpPr>
            <p:nvPr/>
          </p:nvSpPr>
          <p:spPr bwMode="auto"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999" name="Rectangle 7"/>
            <p:cNvSpPr>
              <a:spLocks noChangeArrowheads="1"/>
            </p:cNvSpPr>
            <p:nvPr/>
          </p:nvSpPr>
          <p:spPr bwMode="auto"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000" name="Rectangle 8"/>
            <p:cNvSpPr>
              <a:spLocks noChangeArrowheads="1"/>
            </p:cNvSpPr>
            <p:nvPr/>
          </p:nvSpPr>
          <p:spPr bwMode="auto"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001" name="Rectangle 9"/>
            <p:cNvSpPr>
              <a:spLocks noChangeArrowheads="1"/>
            </p:cNvSpPr>
            <p:nvPr/>
          </p:nvSpPr>
          <p:spPr bwMode="auto">
            <a:xfrm>
              <a:off x="960" y="2496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002" name="Rectangle 10"/>
            <p:cNvSpPr>
              <a:spLocks noChangeArrowheads="1"/>
            </p:cNvSpPr>
            <p:nvPr/>
          </p:nvSpPr>
          <p:spPr bwMode="auto"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003" name="Rectangle 11"/>
            <p:cNvSpPr>
              <a:spLocks noChangeArrowheads="1"/>
            </p:cNvSpPr>
            <p:nvPr/>
          </p:nvSpPr>
          <p:spPr bwMode="auto"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004" name="Text Box 12"/>
            <p:cNvSpPr txBox="1">
              <a:spLocks noChangeArrowheads="1"/>
            </p:cNvSpPr>
            <p:nvPr/>
          </p:nvSpPr>
          <p:spPr bwMode="auto">
            <a:xfrm>
              <a:off x="912" y="2551"/>
              <a:ext cx="38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0+4</a:t>
              </a:r>
            </a:p>
          </p:txBody>
        </p:sp>
      </p:grpSp>
      <p:grpSp>
        <p:nvGrpSpPr>
          <p:cNvPr id="341005" name="Group 13"/>
          <p:cNvGrpSpPr>
            <a:grpSpLocks/>
          </p:cNvGrpSpPr>
          <p:nvPr/>
        </p:nvGrpSpPr>
        <p:grpSpPr bwMode="auto"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341006" name="Rectangle 14"/>
            <p:cNvSpPr>
              <a:spLocks noChangeArrowheads="1"/>
            </p:cNvSpPr>
            <p:nvPr/>
          </p:nvSpPr>
          <p:spPr bwMode="auto">
            <a:xfrm>
              <a:off x="4800" y="2688"/>
              <a:ext cx="96" cy="9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007" name="Rectangle 15"/>
            <p:cNvSpPr>
              <a:spLocks noChangeArrowheads="1"/>
            </p:cNvSpPr>
            <p:nvPr/>
          </p:nvSpPr>
          <p:spPr bwMode="auto">
            <a:xfrm>
              <a:off x="4704" y="2784"/>
              <a:ext cx="96" cy="96"/>
            </a:xfrm>
            <a:prstGeom prst="rect">
              <a:avLst/>
            </a:prstGeom>
            <a:solidFill>
              <a:srgbClr val="C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008" name="Rectangle 16"/>
            <p:cNvSpPr>
              <a:spLocks noChangeArrowheads="1"/>
            </p:cNvSpPr>
            <p:nvPr/>
          </p:nvSpPr>
          <p:spPr bwMode="auto"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009" name="Rectangle 17"/>
            <p:cNvSpPr>
              <a:spLocks noChangeArrowheads="1"/>
            </p:cNvSpPr>
            <p:nvPr/>
          </p:nvSpPr>
          <p:spPr bwMode="auto"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010" name="Rectangle 18"/>
            <p:cNvSpPr>
              <a:spLocks noChangeArrowheads="1"/>
            </p:cNvSpPr>
            <p:nvPr/>
          </p:nvSpPr>
          <p:spPr bwMode="auto"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011" name="Rectangle 19"/>
            <p:cNvSpPr>
              <a:spLocks noChangeArrowheads="1"/>
            </p:cNvSpPr>
            <p:nvPr/>
          </p:nvSpPr>
          <p:spPr bwMode="auto"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012" name="Rectangle 20"/>
            <p:cNvSpPr>
              <a:spLocks noChangeArrowheads="1"/>
            </p:cNvSpPr>
            <p:nvPr/>
          </p:nvSpPr>
          <p:spPr bwMode="auto">
            <a:xfrm>
              <a:off x="4800" y="278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013" name="Rectangle 21"/>
            <p:cNvSpPr>
              <a:spLocks noChangeArrowheads="1"/>
            </p:cNvSpPr>
            <p:nvPr/>
          </p:nvSpPr>
          <p:spPr bwMode="auto"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014" name="Rectangle 22"/>
            <p:cNvSpPr>
              <a:spLocks noChangeArrowheads="1"/>
            </p:cNvSpPr>
            <p:nvPr/>
          </p:nvSpPr>
          <p:spPr bwMode="auto"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1015" name="Group 23"/>
          <p:cNvGrpSpPr>
            <a:grpSpLocks/>
          </p:cNvGrpSpPr>
          <p:nvPr/>
        </p:nvGrpSpPr>
        <p:grpSpPr bwMode="auto">
          <a:xfrm>
            <a:off x="1828800" y="2133600"/>
            <a:ext cx="1414463" cy="3989388"/>
            <a:chOff x="1152" y="1344"/>
            <a:chExt cx="891" cy="2513"/>
          </a:xfrm>
        </p:grpSpPr>
        <p:grpSp>
          <p:nvGrpSpPr>
            <p:cNvPr id="341016" name="Group 24"/>
            <p:cNvGrpSpPr>
              <a:grpSpLocks/>
            </p:cNvGrpSpPr>
            <p:nvPr/>
          </p:nvGrpSpPr>
          <p:grpSpPr bwMode="auto">
            <a:xfrm>
              <a:off x="1632" y="1344"/>
              <a:ext cx="411" cy="2513"/>
              <a:chOff x="1632" y="1344"/>
              <a:chExt cx="411" cy="2513"/>
            </a:xfrm>
          </p:grpSpPr>
          <p:grpSp>
            <p:nvGrpSpPr>
              <p:cNvPr id="341017" name="Group 25"/>
              <p:cNvGrpSpPr>
                <a:grpSpLocks/>
              </p:cNvGrpSpPr>
              <p:nvPr/>
            </p:nvGrpSpPr>
            <p:grpSpPr bwMode="auto">
              <a:xfrm>
                <a:off x="1632" y="1344"/>
                <a:ext cx="411" cy="497"/>
                <a:chOff x="1632" y="1344"/>
                <a:chExt cx="411" cy="497"/>
              </a:xfrm>
            </p:grpSpPr>
            <p:sp>
              <p:nvSpPr>
                <p:cNvPr id="341018" name="Rectangle 26"/>
                <p:cNvSpPr>
                  <a:spLocks noChangeArrowheads="1"/>
                </p:cNvSpPr>
                <p:nvPr/>
              </p:nvSpPr>
              <p:spPr bwMode="auto">
                <a:xfrm>
                  <a:off x="1632" y="1344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019" name="Rectangle 27"/>
                <p:cNvSpPr>
                  <a:spLocks noChangeArrowheads="1"/>
                </p:cNvSpPr>
                <p:nvPr/>
              </p:nvSpPr>
              <p:spPr bwMode="auto">
                <a:xfrm>
                  <a:off x="1728" y="1344"/>
                  <a:ext cx="96" cy="96"/>
                </a:xfrm>
                <a:prstGeom prst="rect">
                  <a:avLst/>
                </a:prstGeom>
                <a:solidFill>
                  <a:srgbClr val="C0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020" name="Rectangle 28"/>
                <p:cNvSpPr>
                  <a:spLocks noChangeArrowheads="1"/>
                </p:cNvSpPr>
                <p:nvPr/>
              </p:nvSpPr>
              <p:spPr bwMode="auto">
                <a:xfrm>
                  <a:off x="1632" y="1440"/>
                  <a:ext cx="96" cy="9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021" name="Rectangle 29"/>
                <p:cNvSpPr>
                  <a:spLocks noChangeArrowheads="1"/>
                </p:cNvSpPr>
                <p:nvPr/>
              </p:nvSpPr>
              <p:spPr bwMode="auto">
                <a:xfrm>
                  <a:off x="1728" y="1440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022" name="Rectangle 30"/>
                <p:cNvSpPr>
                  <a:spLocks noChangeArrowheads="1"/>
                </p:cNvSpPr>
                <p:nvPr/>
              </p:nvSpPr>
              <p:spPr bwMode="auto">
                <a:xfrm>
                  <a:off x="1824" y="1440"/>
                  <a:ext cx="96" cy="96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023" name="Rectangle 31"/>
                <p:cNvSpPr>
                  <a:spLocks noChangeArrowheads="1"/>
                </p:cNvSpPr>
                <p:nvPr/>
              </p:nvSpPr>
              <p:spPr bwMode="auto">
                <a:xfrm>
                  <a:off x="1728" y="1536"/>
                  <a:ext cx="96" cy="9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024" name="Rectangle 32"/>
                <p:cNvSpPr>
                  <a:spLocks noChangeArrowheads="1"/>
                </p:cNvSpPr>
                <p:nvPr/>
              </p:nvSpPr>
              <p:spPr bwMode="auto">
                <a:xfrm>
                  <a:off x="1632" y="153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025" name="Rectangle 33"/>
                <p:cNvSpPr>
                  <a:spLocks noChangeArrowheads="1"/>
                </p:cNvSpPr>
                <p:nvPr/>
              </p:nvSpPr>
              <p:spPr bwMode="auto">
                <a:xfrm>
                  <a:off x="1824" y="1536"/>
                  <a:ext cx="96" cy="96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026" name="Rectangle 34"/>
                <p:cNvSpPr>
                  <a:spLocks noChangeArrowheads="1"/>
                </p:cNvSpPr>
                <p:nvPr/>
              </p:nvSpPr>
              <p:spPr bwMode="auto">
                <a:xfrm>
                  <a:off x="1824" y="1344"/>
                  <a:ext cx="96" cy="96"/>
                </a:xfrm>
                <a:prstGeom prst="rect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027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1680" y="1591"/>
                  <a:ext cx="36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1+5</a:t>
                  </a:r>
                </a:p>
              </p:txBody>
            </p:sp>
          </p:grpSp>
          <p:grpSp>
            <p:nvGrpSpPr>
              <p:cNvPr id="341028" name="Group 36"/>
              <p:cNvGrpSpPr>
                <a:grpSpLocks/>
              </p:cNvGrpSpPr>
              <p:nvPr/>
            </p:nvGrpSpPr>
            <p:grpSpPr bwMode="auto">
              <a:xfrm>
                <a:off x="1632" y="3360"/>
                <a:ext cx="411" cy="497"/>
                <a:chOff x="1632" y="3360"/>
                <a:chExt cx="411" cy="497"/>
              </a:xfrm>
            </p:grpSpPr>
            <p:sp>
              <p:nvSpPr>
                <p:cNvPr id="341029" name="Rectangle 37"/>
                <p:cNvSpPr>
                  <a:spLocks noChangeArrowheads="1"/>
                </p:cNvSpPr>
                <p:nvPr/>
              </p:nvSpPr>
              <p:spPr bwMode="auto">
                <a:xfrm>
                  <a:off x="1632" y="3360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030" name="Rectangle 38"/>
                <p:cNvSpPr>
                  <a:spLocks noChangeArrowheads="1"/>
                </p:cNvSpPr>
                <p:nvPr/>
              </p:nvSpPr>
              <p:spPr bwMode="auto">
                <a:xfrm>
                  <a:off x="1728" y="3360"/>
                  <a:ext cx="96" cy="96"/>
                </a:xfrm>
                <a:prstGeom prst="rect">
                  <a:avLst/>
                </a:prstGeom>
                <a:solidFill>
                  <a:srgbClr val="C0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031" name="Rectangle 39"/>
                <p:cNvSpPr>
                  <a:spLocks noChangeArrowheads="1"/>
                </p:cNvSpPr>
                <p:nvPr/>
              </p:nvSpPr>
              <p:spPr bwMode="auto">
                <a:xfrm>
                  <a:off x="1632" y="3456"/>
                  <a:ext cx="96" cy="9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032" name="Rectangle 40"/>
                <p:cNvSpPr>
                  <a:spLocks noChangeArrowheads="1"/>
                </p:cNvSpPr>
                <p:nvPr/>
              </p:nvSpPr>
              <p:spPr bwMode="auto">
                <a:xfrm>
                  <a:off x="1728" y="3456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033" name="Rectangle 41"/>
                <p:cNvSpPr>
                  <a:spLocks noChangeArrowheads="1"/>
                </p:cNvSpPr>
                <p:nvPr/>
              </p:nvSpPr>
              <p:spPr bwMode="auto">
                <a:xfrm>
                  <a:off x="1824" y="3456"/>
                  <a:ext cx="96" cy="96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034" name="Rectangle 42"/>
                <p:cNvSpPr>
                  <a:spLocks noChangeArrowheads="1"/>
                </p:cNvSpPr>
                <p:nvPr/>
              </p:nvSpPr>
              <p:spPr bwMode="auto">
                <a:xfrm>
                  <a:off x="1632" y="3552"/>
                  <a:ext cx="96" cy="9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035" name="Rectangle 43"/>
                <p:cNvSpPr>
                  <a:spLocks noChangeArrowheads="1"/>
                </p:cNvSpPr>
                <p:nvPr/>
              </p:nvSpPr>
              <p:spPr bwMode="auto">
                <a:xfrm>
                  <a:off x="1824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036" name="Rectangle 44"/>
                <p:cNvSpPr>
                  <a:spLocks noChangeArrowheads="1"/>
                </p:cNvSpPr>
                <p:nvPr/>
              </p:nvSpPr>
              <p:spPr bwMode="auto">
                <a:xfrm>
                  <a:off x="1728" y="3552"/>
                  <a:ext cx="96" cy="96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037" name="Rectangle 45"/>
                <p:cNvSpPr>
                  <a:spLocks noChangeArrowheads="1"/>
                </p:cNvSpPr>
                <p:nvPr/>
              </p:nvSpPr>
              <p:spPr bwMode="auto">
                <a:xfrm>
                  <a:off x="1824" y="3360"/>
                  <a:ext cx="96" cy="96"/>
                </a:xfrm>
                <a:prstGeom prst="rect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038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1680" y="3607"/>
                  <a:ext cx="36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1+5</a:t>
                  </a:r>
                </a:p>
              </p:txBody>
            </p:sp>
          </p:grpSp>
          <p:grpSp>
            <p:nvGrpSpPr>
              <p:cNvPr id="341039" name="Group 47"/>
              <p:cNvGrpSpPr>
                <a:grpSpLocks/>
              </p:cNvGrpSpPr>
              <p:nvPr/>
            </p:nvGrpSpPr>
            <p:grpSpPr bwMode="auto">
              <a:xfrm>
                <a:off x="1632" y="2592"/>
                <a:ext cx="411" cy="497"/>
                <a:chOff x="1632" y="2592"/>
                <a:chExt cx="411" cy="497"/>
              </a:xfrm>
            </p:grpSpPr>
            <p:sp>
              <p:nvSpPr>
                <p:cNvPr id="341040" name="Rectangle 48"/>
                <p:cNvSpPr>
                  <a:spLocks noChangeArrowheads="1"/>
                </p:cNvSpPr>
                <p:nvPr/>
              </p:nvSpPr>
              <p:spPr bwMode="auto">
                <a:xfrm>
                  <a:off x="1632" y="2592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041" name="Rectangle 49"/>
                <p:cNvSpPr>
                  <a:spLocks noChangeArrowheads="1"/>
                </p:cNvSpPr>
                <p:nvPr/>
              </p:nvSpPr>
              <p:spPr bwMode="auto">
                <a:xfrm>
                  <a:off x="1728" y="2592"/>
                  <a:ext cx="96" cy="96"/>
                </a:xfrm>
                <a:prstGeom prst="rect">
                  <a:avLst/>
                </a:prstGeom>
                <a:solidFill>
                  <a:srgbClr val="C0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042" name="Rectangle 50"/>
                <p:cNvSpPr>
                  <a:spLocks noChangeArrowheads="1"/>
                </p:cNvSpPr>
                <p:nvPr/>
              </p:nvSpPr>
              <p:spPr bwMode="auto">
                <a:xfrm>
                  <a:off x="1632" y="2688"/>
                  <a:ext cx="96" cy="9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043" name="Rectangle 51"/>
                <p:cNvSpPr>
                  <a:spLocks noChangeArrowheads="1"/>
                </p:cNvSpPr>
                <p:nvPr/>
              </p:nvSpPr>
              <p:spPr bwMode="auto">
                <a:xfrm>
                  <a:off x="1728" y="2784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044" name="Rectangle 52"/>
                <p:cNvSpPr>
                  <a:spLocks noChangeArrowheads="1"/>
                </p:cNvSpPr>
                <p:nvPr/>
              </p:nvSpPr>
              <p:spPr bwMode="auto">
                <a:xfrm>
                  <a:off x="1824" y="2688"/>
                  <a:ext cx="96" cy="96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045" name="Rectangle 53"/>
                <p:cNvSpPr>
                  <a:spLocks noChangeArrowheads="1"/>
                </p:cNvSpPr>
                <p:nvPr/>
              </p:nvSpPr>
              <p:spPr bwMode="auto">
                <a:xfrm>
                  <a:off x="1632" y="2784"/>
                  <a:ext cx="96" cy="9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046" name="Rectangle 54"/>
                <p:cNvSpPr>
                  <a:spLocks noChangeArrowheads="1"/>
                </p:cNvSpPr>
                <p:nvPr/>
              </p:nvSpPr>
              <p:spPr bwMode="auto">
                <a:xfrm>
                  <a:off x="1728" y="2688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047" name="Rectangle 55"/>
                <p:cNvSpPr>
                  <a:spLocks noChangeArrowheads="1"/>
                </p:cNvSpPr>
                <p:nvPr/>
              </p:nvSpPr>
              <p:spPr bwMode="auto">
                <a:xfrm>
                  <a:off x="1824" y="2784"/>
                  <a:ext cx="96" cy="96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048" name="Rectangle 56"/>
                <p:cNvSpPr>
                  <a:spLocks noChangeArrowheads="1"/>
                </p:cNvSpPr>
                <p:nvPr/>
              </p:nvSpPr>
              <p:spPr bwMode="auto">
                <a:xfrm>
                  <a:off x="1824" y="2592"/>
                  <a:ext cx="96" cy="96"/>
                </a:xfrm>
                <a:prstGeom prst="rect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049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1680" y="2839"/>
                  <a:ext cx="36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1+3</a:t>
                  </a:r>
                </a:p>
              </p:txBody>
            </p:sp>
          </p:grpSp>
        </p:grpSp>
        <p:grpSp>
          <p:nvGrpSpPr>
            <p:cNvPr id="341050" name="Group 58"/>
            <p:cNvGrpSpPr>
              <a:grpSpLocks/>
            </p:cNvGrpSpPr>
            <p:nvPr/>
          </p:nvGrpSpPr>
          <p:grpSpPr bwMode="auto">
            <a:xfrm>
              <a:off x="1152" y="1488"/>
              <a:ext cx="480" cy="2016"/>
              <a:chOff x="1152" y="1488"/>
              <a:chExt cx="480" cy="2016"/>
            </a:xfrm>
          </p:grpSpPr>
          <p:sp>
            <p:nvSpPr>
              <p:cNvPr id="341051" name="Line 59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8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41052" name="Line 60"/>
              <p:cNvSpPr>
                <a:spLocks noChangeShapeType="1"/>
              </p:cNvSpPr>
              <p:nvPr/>
            </p:nvSpPr>
            <p:spPr bwMode="auto">
              <a:xfrm flipV="1">
                <a:off x="1152" y="1488"/>
                <a:ext cx="48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41053" name="Line 61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80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341054" name="Group 62"/>
          <p:cNvGrpSpPr>
            <a:grpSpLocks/>
          </p:cNvGrpSpPr>
          <p:nvPr/>
        </p:nvGrpSpPr>
        <p:grpSpPr bwMode="auto">
          <a:xfrm>
            <a:off x="4267200" y="1752600"/>
            <a:ext cx="1455738" cy="1855788"/>
            <a:chOff x="2688" y="1104"/>
            <a:chExt cx="917" cy="1169"/>
          </a:xfrm>
        </p:grpSpPr>
        <p:grpSp>
          <p:nvGrpSpPr>
            <p:cNvPr id="341055" name="Group 63"/>
            <p:cNvGrpSpPr>
              <a:grpSpLocks/>
            </p:cNvGrpSpPr>
            <p:nvPr/>
          </p:nvGrpSpPr>
          <p:grpSpPr bwMode="auto">
            <a:xfrm>
              <a:off x="3168" y="1104"/>
              <a:ext cx="437" cy="1169"/>
              <a:chOff x="3168" y="1104"/>
              <a:chExt cx="437" cy="1169"/>
            </a:xfrm>
          </p:grpSpPr>
          <p:grpSp>
            <p:nvGrpSpPr>
              <p:cNvPr id="341056" name="Group 64"/>
              <p:cNvGrpSpPr>
                <a:grpSpLocks/>
              </p:cNvGrpSpPr>
              <p:nvPr/>
            </p:nvGrpSpPr>
            <p:grpSpPr bwMode="auto">
              <a:xfrm>
                <a:off x="3168" y="1104"/>
                <a:ext cx="437" cy="497"/>
                <a:chOff x="3168" y="1104"/>
                <a:chExt cx="437" cy="497"/>
              </a:xfrm>
            </p:grpSpPr>
            <p:sp>
              <p:nvSpPr>
                <p:cNvPr id="341057" name="Rectangle 65"/>
                <p:cNvSpPr>
                  <a:spLocks noChangeArrowheads="1"/>
                </p:cNvSpPr>
                <p:nvPr/>
              </p:nvSpPr>
              <p:spPr bwMode="auto">
                <a:xfrm>
                  <a:off x="3168" y="1200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058" name="Rectangle 66"/>
                <p:cNvSpPr>
                  <a:spLocks noChangeArrowheads="1"/>
                </p:cNvSpPr>
                <p:nvPr/>
              </p:nvSpPr>
              <p:spPr bwMode="auto">
                <a:xfrm>
                  <a:off x="3264" y="1104"/>
                  <a:ext cx="96" cy="96"/>
                </a:xfrm>
                <a:prstGeom prst="rect">
                  <a:avLst/>
                </a:prstGeom>
                <a:solidFill>
                  <a:srgbClr val="C0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059" name="Rectangle 67"/>
                <p:cNvSpPr>
                  <a:spLocks noChangeArrowheads="1"/>
                </p:cNvSpPr>
                <p:nvPr/>
              </p:nvSpPr>
              <p:spPr bwMode="auto">
                <a:xfrm>
                  <a:off x="3264" y="1200"/>
                  <a:ext cx="96" cy="9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060" name="Rectangle 68"/>
                <p:cNvSpPr>
                  <a:spLocks noChangeArrowheads="1"/>
                </p:cNvSpPr>
                <p:nvPr/>
              </p:nvSpPr>
              <p:spPr bwMode="auto">
                <a:xfrm>
                  <a:off x="3264" y="1296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061" name="Rectangle 69"/>
                <p:cNvSpPr>
                  <a:spLocks noChangeArrowheads="1"/>
                </p:cNvSpPr>
                <p:nvPr/>
              </p:nvSpPr>
              <p:spPr bwMode="auto">
                <a:xfrm>
                  <a:off x="3360" y="1200"/>
                  <a:ext cx="96" cy="96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062" name="Rectangle 70"/>
                <p:cNvSpPr>
                  <a:spLocks noChangeArrowheads="1"/>
                </p:cNvSpPr>
                <p:nvPr/>
              </p:nvSpPr>
              <p:spPr bwMode="auto">
                <a:xfrm>
                  <a:off x="3168" y="1296"/>
                  <a:ext cx="96" cy="9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063" name="Rectangle 71"/>
                <p:cNvSpPr>
                  <a:spLocks noChangeArrowheads="1"/>
                </p:cNvSpPr>
                <p:nvPr/>
              </p:nvSpPr>
              <p:spPr bwMode="auto">
                <a:xfrm>
                  <a:off x="3168" y="1104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064" name="Rectangle 72"/>
                <p:cNvSpPr>
                  <a:spLocks noChangeArrowheads="1"/>
                </p:cNvSpPr>
                <p:nvPr/>
              </p:nvSpPr>
              <p:spPr bwMode="auto">
                <a:xfrm>
                  <a:off x="3360" y="1296"/>
                  <a:ext cx="96" cy="96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065" name="Rectangle 73"/>
                <p:cNvSpPr>
                  <a:spLocks noChangeArrowheads="1"/>
                </p:cNvSpPr>
                <p:nvPr/>
              </p:nvSpPr>
              <p:spPr bwMode="auto">
                <a:xfrm>
                  <a:off x="3360" y="1104"/>
                  <a:ext cx="96" cy="96"/>
                </a:xfrm>
                <a:prstGeom prst="rect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066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3216" y="1351"/>
                  <a:ext cx="389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3+3</a:t>
                  </a:r>
                </a:p>
              </p:txBody>
            </p:sp>
          </p:grpSp>
          <p:grpSp>
            <p:nvGrpSpPr>
              <p:cNvPr id="341067" name="Group 75"/>
              <p:cNvGrpSpPr>
                <a:grpSpLocks/>
              </p:cNvGrpSpPr>
              <p:nvPr/>
            </p:nvGrpSpPr>
            <p:grpSpPr bwMode="auto">
              <a:xfrm>
                <a:off x="3168" y="1776"/>
                <a:ext cx="437" cy="497"/>
                <a:chOff x="3168" y="1776"/>
                <a:chExt cx="437" cy="497"/>
              </a:xfrm>
            </p:grpSpPr>
            <p:sp>
              <p:nvSpPr>
                <p:cNvPr id="341068" name="Rectangle 76"/>
                <p:cNvSpPr>
                  <a:spLocks noChangeArrowheads="1"/>
                </p:cNvSpPr>
                <p:nvPr/>
              </p:nvSpPr>
              <p:spPr bwMode="auto">
                <a:xfrm>
                  <a:off x="3168" y="1776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069" name="Rectangle 77"/>
                <p:cNvSpPr>
                  <a:spLocks noChangeArrowheads="1"/>
                </p:cNvSpPr>
                <p:nvPr/>
              </p:nvSpPr>
              <p:spPr bwMode="auto">
                <a:xfrm>
                  <a:off x="3264" y="1776"/>
                  <a:ext cx="96" cy="96"/>
                </a:xfrm>
                <a:prstGeom prst="rect">
                  <a:avLst/>
                </a:prstGeom>
                <a:solidFill>
                  <a:srgbClr val="C0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070" name="Rectangle 78"/>
                <p:cNvSpPr>
                  <a:spLocks noChangeArrowheads="1"/>
                </p:cNvSpPr>
                <p:nvPr/>
              </p:nvSpPr>
              <p:spPr bwMode="auto">
                <a:xfrm>
                  <a:off x="3264" y="1872"/>
                  <a:ext cx="96" cy="9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071" name="Rectangle 79"/>
                <p:cNvSpPr>
                  <a:spLocks noChangeArrowheads="1"/>
                </p:cNvSpPr>
                <p:nvPr/>
              </p:nvSpPr>
              <p:spPr bwMode="auto">
                <a:xfrm>
                  <a:off x="3264" y="196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072" name="Rectangle 80"/>
                <p:cNvSpPr>
                  <a:spLocks noChangeArrowheads="1"/>
                </p:cNvSpPr>
                <p:nvPr/>
              </p:nvSpPr>
              <p:spPr bwMode="auto">
                <a:xfrm>
                  <a:off x="3360" y="1872"/>
                  <a:ext cx="96" cy="96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073" name="Rectangle 81"/>
                <p:cNvSpPr>
                  <a:spLocks noChangeArrowheads="1"/>
                </p:cNvSpPr>
                <p:nvPr/>
              </p:nvSpPr>
              <p:spPr bwMode="auto">
                <a:xfrm>
                  <a:off x="3168" y="1872"/>
                  <a:ext cx="96" cy="9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074" name="Rectangle 82"/>
                <p:cNvSpPr>
                  <a:spLocks noChangeArrowheads="1"/>
                </p:cNvSpPr>
                <p:nvPr/>
              </p:nvSpPr>
              <p:spPr bwMode="auto">
                <a:xfrm>
                  <a:off x="3168" y="1968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075" name="Rectangle 83"/>
                <p:cNvSpPr>
                  <a:spLocks noChangeArrowheads="1"/>
                </p:cNvSpPr>
                <p:nvPr/>
              </p:nvSpPr>
              <p:spPr bwMode="auto">
                <a:xfrm>
                  <a:off x="3360" y="1968"/>
                  <a:ext cx="96" cy="96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076" name="Rectangle 84"/>
                <p:cNvSpPr>
                  <a:spLocks noChangeArrowheads="1"/>
                </p:cNvSpPr>
                <p:nvPr/>
              </p:nvSpPr>
              <p:spPr bwMode="auto">
                <a:xfrm>
                  <a:off x="3360" y="1776"/>
                  <a:ext cx="96" cy="96"/>
                </a:xfrm>
                <a:prstGeom prst="rect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077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3216" y="2023"/>
                  <a:ext cx="389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3+4</a:t>
                  </a:r>
                </a:p>
              </p:txBody>
            </p:sp>
          </p:grpSp>
        </p:grpSp>
        <p:grpSp>
          <p:nvGrpSpPr>
            <p:cNvPr id="341078" name="Group 86"/>
            <p:cNvGrpSpPr>
              <a:grpSpLocks/>
            </p:cNvGrpSpPr>
            <p:nvPr/>
          </p:nvGrpSpPr>
          <p:grpSpPr bwMode="auto">
            <a:xfrm>
              <a:off x="2688" y="1248"/>
              <a:ext cx="480" cy="672"/>
              <a:chOff x="2688" y="1248"/>
              <a:chExt cx="480" cy="672"/>
            </a:xfrm>
          </p:grpSpPr>
          <p:sp>
            <p:nvSpPr>
              <p:cNvPr id="341079" name="Line 87"/>
              <p:cNvSpPr>
                <a:spLocks noChangeShapeType="1"/>
              </p:cNvSpPr>
              <p:nvPr/>
            </p:nvSpPr>
            <p:spPr bwMode="auto">
              <a:xfrm flipV="1">
                <a:off x="2688" y="1248"/>
                <a:ext cx="48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41080" name="Line 88"/>
              <p:cNvSpPr>
                <a:spLocks noChangeShapeType="1"/>
              </p:cNvSpPr>
              <p:nvPr/>
            </p:nvSpPr>
            <p:spPr bwMode="auto">
              <a:xfrm>
                <a:off x="2688" y="1488"/>
                <a:ext cx="48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341081" name="Group 89"/>
          <p:cNvGrpSpPr>
            <a:grpSpLocks/>
          </p:cNvGrpSpPr>
          <p:nvPr/>
        </p:nvGrpSpPr>
        <p:grpSpPr bwMode="auto">
          <a:xfrm>
            <a:off x="5486400" y="1752600"/>
            <a:ext cx="2438400" cy="457200"/>
            <a:chOff x="3456" y="1104"/>
            <a:chExt cx="1536" cy="288"/>
          </a:xfrm>
        </p:grpSpPr>
        <p:sp>
          <p:nvSpPr>
            <p:cNvPr id="341082" name="Rectangle 90"/>
            <p:cNvSpPr>
              <a:spLocks noChangeArrowheads="1"/>
            </p:cNvSpPr>
            <p:nvPr/>
          </p:nvSpPr>
          <p:spPr bwMode="auto">
            <a:xfrm>
              <a:off x="3936" y="1200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083" name="Rectangle 91"/>
            <p:cNvSpPr>
              <a:spLocks noChangeArrowheads="1"/>
            </p:cNvSpPr>
            <p:nvPr/>
          </p:nvSpPr>
          <p:spPr bwMode="auto">
            <a:xfrm>
              <a:off x="3936" y="110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084" name="Rectangle 92"/>
            <p:cNvSpPr>
              <a:spLocks noChangeArrowheads="1"/>
            </p:cNvSpPr>
            <p:nvPr/>
          </p:nvSpPr>
          <p:spPr bwMode="auto">
            <a:xfrm>
              <a:off x="4032" y="1200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085" name="Rectangle 93"/>
            <p:cNvSpPr>
              <a:spLocks noChangeArrowheads="1"/>
            </p:cNvSpPr>
            <p:nvPr/>
          </p:nvSpPr>
          <p:spPr bwMode="auto">
            <a:xfrm>
              <a:off x="4032" y="1296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086" name="Rectangle 94"/>
            <p:cNvSpPr>
              <a:spLocks noChangeArrowheads="1"/>
            </p:cNvSpPr>
            <p:nvPr/>
          </p:nvSpPr>
          <p:spPr bwMode="auto">
            <a:xfrm>
              <a:off x="4128" y="1200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087" name="Rectangle 95"/>
            <p:cNvSpPr>
              <a:spLocks noChangeArrowheads="1"/>
            </p:cNvSpPr>
            <p:nvPr/>
          </p:nvSpPr>
          <p:spPr bwMode="auto">
            <a:xfrm>
              <a:off x="3936" y="1296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088" name="Rectangle 96"/>
            <p:cNvSpPr>
              <a:spLocks noChangeArrowheads="1"/>
            </p:cNvSpPr>
            <p:nvPr/>
          </p:nvSpPr>
          <p:spPr bwMode="auto">
            <a:xfrm>
              <a:off x="4032" y="110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089" name="Rectangle 97"/>
            <p:cNvSpPr>
              <a:spLocks noChangeArrowheads="1"/>
            </p:cNvSpPr>
            <p:nvPr/>
          </p:nvSpPr>
          <p:spPr bwMode="auto">
            <a:xfrm>
              <a:off x="4128" y="1296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090" name="Rectangle 98"/>
            <p:cNvSpPr>
              <a:spLocks noChangeArrowheads="1"/>
            </p:cNvSpPr>
            <p:nvPr/>
          </p:nvSpPr>
          <p:spPr bwMode="auto">
            <a:xfrm>
              <a:off x="4128" y="110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41091" name="Group 99"/>
            <p:cNvGrpSpPr>
              <a:grpSpLocks/>
            </p:cNvGrpSpPr>
            <p:nvPr/>
          </p:nvGrpSpPr>
          <p:grpSpPr bwMode="auto">
            <a:xfrm>
              <a:off x="3456" y="1104"/>
              <a:ext cx="1536" cy="288"/>
              <a:chOff x="3456" y="1104"/>
              <a:chExt cx="1536" cy="288"/>
            </a:xfrm>
          </p:grpSpPr>
          <p:sp>
            <p:nvSpPr>
              <p:cNvPr id="341092" name="Line 100"/>
              <p:cNvSpPr>
                <a:spLocks noChangeShapeType="1"/>
              </p:cNvSpPr>
              <p:nvPr/>
            </p:nvSpPr>
            <p:spPr bwMode="auto">
              <a:xfrm>
                <a:off x="3456" y="1248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41093" name="Rectangle 101"/>
              <p:cNvSpPr>
                <a:spLocks noChangeArrowheads="1"/>
              </p:cNvSpPr>
              <p:nvPr/>
            </p:nvSpPr>
            <p:spPr bwMode="auto">
              <a:xfrm>
                <a:off x="4704" y="1200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1094" name="Rectangle 102"/>
              <p:cNvSpPr>
                <a:spLocks noChangeArrowheads="1"/>
              </p:cNvSpPr>
              <p:nvPr/>
            </p:nvSpPr>
            <p:spPr bwMode="auto">
              <a:xfrm>
                <a:off x="4704" y="110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1095" name="Rectangle 103"/>
              <p:cNvSpPr>
                <a:spLocks noChangeArrowheads="1"/>
              </p:cNvSpPr>
              <p:nvPr/>
            </p:nvSpPr>
            <p:spPr bwMode="auto">
              <a:xfrm>
                <a:off x="4800" y="1200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1096" name="Rectangle 104"/>
              <p:cNvSpPr>
                <a:spLocks noChangeArrowheads="1"/>
              </p:cNvSpPr>
              <p:nvPr/>
            </p:nvSpPr>
            <p:spPr bwMode="auto">
              <a:xfrm>
                <a:off x="4800" y="1296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1097" name="Rectangle 105"/>
              <p:cNvSpPr>
                <a:spLocks noChangeArrowheads="1"/>
              </p:cNvSpPr>
              <p:nvPr/>
            </p:nvSpPr>
            <p:spPr bwMode="auto">
              <a:xfrm>
                <a:off x="4896" y="1200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1098" name="Rectangle 106"/>
              <p:cNvSpPr>
                <a:spLocks noChangeArrowheads="1"/>
              </p:cNvSpPr>
              <p:nvPr/>
            </p:nvSpPr>
            <p:spPr bwMode="auto">
              <a:xfrm>
                <a:off x="4704" y="1296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1099" name="Rectangle 107"/>
              <p:cNvSpPr>
                <a:spLocks noChangeArrowheads="1"/>
              </p:cNvSpPr>
              <p:nvPr/>
            </p:nvSpPr>
            <p:spPr bwMode="auto">
              <a:xfrm>
                <a:off x="4896" y="110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1100" name="Rectangle 108"/>
              <p:cNvSpPr>
                <a:spLocks noChangeArrowheads="1"/>
              </p:cNvSpPr>
              <p:nvPr/>
            </p:nvSpPr>
            <p:spPr bwMode="auto">
              <a:xfrm>
                <a:off x="4896" y="1296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1101" name="Rectangle 109"/>
              <p:cNvSpPr>
                <a:spLocks noChangeArrowheads="1"/>
              </p:cNvSpPr>
              <p:nvPr/>
            </p:nvSpPr>
            <p:spPr bwMode="auto">
              <a:xfrm>
                <a:off x="4800" y="110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1102" name="Line 110"/>
            <p:cNvSpPr>
              <a:spLocks noChangeShapeType="1"/>
            </p:cNvSpPr>
            <p:nvPr/>
          </p:nvSpPr>
          <p:spPr bwMode="auto">
            <a:xfrm>
              <a:off x="4224" y="124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41103" name="Group 111"/>
          <p:cNvGrpSpPr>
            <a:grpSpLocks/>
          </p:cNvGrpSpPr>
          <p:nvPr/>
        </p:nvGrpSpPr>
        <p:grpSpPr bwMode="auto">
          <a:xfrm>
            <a:off x="4267200" y="3733800"/>
            <a:ext cx="1468438" cy="1701800"/>
            <a:chOff x="2688" y="2352"/>
            <a:chExt cx="925" cy="1072"/>
          </a:xfrm>
        </p:grpSpPr>
        <p:grpSp>
          <p:nvGrpSpPr>
            <p:cNvPr id="341104" name="Group 112"/>
            <p:cNvGrpSpPr>
              <a:grpSpLocks/>
            </p:cNvGrpSpPr>
            <p:nvPr/>
          </p:nvGrpSpPr>
          <p:grpSpPr bwMode="auto">
            <a:xfrm>
              <a:off x="3168" y="2352"/>
              <a:ext cx="445" cy="1072"/>
              <a:chOff x="3168" y="2352"/>
              <a:chExt cx="445" cy="1072"/>
            </a:xfrm>
          </p:grpSpPr>
          <p:grpSp>
            <p:nvGrpSpPr>
              <p:cNvPr id="341105" name="Group 113"/>
              <p:cNvGrpSpPr>
                <a:grpSpLocks/>
              </p:cNvGrpSpPr>
              <p:nvPr/>
            </p:nvGrpSpPr>
            <p:grpSpPr bwMode="auto">
              <a:xfrm>
                <a:off x="3168" y="2928"/>
                <a:ext cx="445" cy="496"/>
                <a:chOff x="3168" y="2928"/>
                <a:chExt cx="445" cy="496"/>
              </a:xfrm>
            </p:grpSpPr>
            <p:sp>
              <p:nvSpPr>
                <p:cNvPr id="341106" name="Rectangle 114"/>
                <p:cNvSpPr>
                  <a:spLocks noChangeArrowheads="1"/>
                </p:cNvSpPr>
                <p:nvPr/>
              </p:nvSpPr>
              <p:spPr bwMode="auto">
                <a:xfrm>
                  <a:off x="3168" y="2928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107" name="Rectangle 115"/>
                <p:cNvSpPr>
                  <a:spLocks noChangeArrowheads="1"/>
                </p:cNvSpPr>
                <p:nvPr/>
              </p:nvSpPr>
              <p:spPr bwMode="auto">
                <a:xfrm>
                  <a:off x="3264" y="3024"/>
                  <a:ext cx="96" cy="96"/>
                </a:xfrm>
                <a:prstGeom prst="rect">
                  <a:avLst/>
                </a:prstGeom>
                <a:solidFill>
                  <a:srgbClr val="C0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108" name="Rectangle 116"/>
                <p:cNvSpPr>
                  <a:spLocks noChangeArrowheads="1"/>
                </p:cNvSpPr>
                <p:nvPr/>
              </p:nvSpPr>
              <p:spPr bwMode="auto">
                <a:xfrm>
                  <a:off x="3168" y="3024"/>
                  <a:ext cx="96" cy="9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109" name="Rectangle 117"/>
                <p:cNvSpPr>
                  <a:spLocks noChangeArrowheads="1"/>
                </p:cNvSpPr>
                <p:nvPr/>
              </p:nvSpPr>
              <p:spPr bwMode="auto">
                <a:xfrm>
                  <a:off x="3360" y="3024"/>
                  <a:ext cx="96" cy="96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110" name="Rectangle 118"/>
                <p:cNvSpPr>
                  <a:spLocks noChangeArrowheads="1"/>
                </p:cNvSpPr>
                <p:nvPr/>
              </p:nvSpPr>
              <p:spPr bwMode="auto">
                <a:xfrm>
                  <a:off x="3168" y="3120"/>
                  <a:ext cx="96" cy="9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111" name="Rectangle 119"/>
                <p:cNvSpPr>
                  <a:spLocks noChangeArrowheads="1"/>
                </p:cNvSpPr>
                <p:nvPr/>
              </p:nvSpPr>
              <p:spPr bwMode="auto">
                <a:xfrm>
                  <a:off x="3360" y="2928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112" name="Rectangle 120"/>
                <p:cNvSpPr>
                  <a:spLocks noChangeArrowheads="1"/>
                </p:cNvSpPr>
                <p:nvPr/>
              </p:nvSpPr>
              <p:spPr bwMode="auto">
                <a:xfrm>
                  <a:off x="3360" y="3120"/>
                  <a:ext cx="96" cy="96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113" name="Rectangle 121"/>
                <p:cNvSpPr>
                  <a:spLocks noChangeArrowheads="1"/>
                </p:cNvSpPr>
                <p:nvPr/>
              </p:nvSpPr>
              <p:spPr bwMode="auto">
                <a:xfrm>
                  <a:off x="3264" y="2928"/>
                  <a:ext cx="96" cy="96"/>
                </a:xfrm>
                <a:prstGeom prst="rect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114" name="Text Box 122"/>
                <p:cNvSpPr txBox="1">
                  <a:spLocks noChangeArrowheads="1"/>
                </p:cNvSpPr>
                <p:nvPr/>
              </p:nvSpPr>
              <p:spPr bwMode="auto">
                <a:xfrm>
                  <a:off x="3224" y="3174"/>
                  <a:ext cx="389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3+4</a:t>
                  </a:r>
                </a:p>
              </p:txBody>
            </p:sp>
          </p:grpSp>
          <p:grpSp>
            <p:nvGrpSpPr>
              <p:cNvPr id="341115" name="Group 123"/>
              <p:cNvGrpSpPr>
                <a:grpSpLocks/>
              </p:cNvGrpSpPr>
              <p:nvPr/>
            </p:nvGrpSpPr>
            <p:grpSpPr bwMode="auto">
              <a:xfrm>
                <a:off x="3168" y="2352"/>
                <a:ext cx="445" cy="864"/>
                <a:chOff x="3168" y="2352"/>
                <a:chExt cx="445" cy="864"/>
              </a:xfrm>
            </p:grpSpPr>
            <p:grpSp>
              <p:nvGrpSpPr>
                <p:cNvPr id="341116" name="Group 124"/>
                <p:cNvGrpSpPr>
                  <a:grpSpLocks/>
                </p:cNvGrpSpPr>
                <p:nvPr/>
              </p:nvGrpSpPr>
              <p:grpSpPr bwMode="auto">
                <a:xfrm>
                  <a:off x="3168" y="2352"/>
                  <a:ext cx="445" cy="496"/>
                  <a:chOff x="3168" y="2352"/>
                  <a:chExt cx="445" cy="496"/>
                </a:xfrm>
              </p:grpSpPr>
              <p:sp>
                <p:nvSpPr>
                  <p:cNvPr id="341117" name="Rectangle 125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2352"/>
                    <a:ext cx="96" cy="96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1118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2448"/>
                    <a:ext cx="96" cy="96"/>
                  </a:xfrm>
                  <a:prstGeom prst="rect">
                    <a:avLst/>
                  </a:prstGeom>
                  <a:solidFill>
                    <a:srgbClr val="C0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1119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2448"/>
                    <a:ext cx="96" cy="96"/>
                  </a:xfrm>
                  <a:prstGeom prst="rect">
                    <a:avLst/>
                  </a:prstGeom>
                  <a:solidFill>
                    <a:srgbClr val="CCFFCC"/>
                  </a:solidFill>
                  <a:ln w="9525">
                    <a:solidFill>
                      <a:schemeClr val="tx2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1120" name="Rectangle 128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2544"/>
                    <a:ext cx="96" cy="96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1121" name="Rectangle 129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2448"/>
                    <a:ext cx="96" cy="96"/>
                  </a:xfrm>
                  <a:prstGeom prst="rect">
                    <a:avLst/>
                  </a:prstGeom>
                  <a:solidFill>
                    <a:srgbClr val="FFCC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1122" name="Rectangle 130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2544"/>
                    <a:ext cx="96" cy="96"/>
                  </a:xfrm>
                  <a:prstGeom prst="rect">
                    <a:avLst/>
                  </a:prstGeom>
                  <a:solidFill>
                    <a:srgbClr val="33CC33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1123" name="Rectangle 131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2352"/>
                    <a:ext cx="96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1124" name="Rectangle 132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2544"/>
                    <a:ext cx="96" cy="96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1125" name="Rectangle 133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2352"/>
                    <a:ext cx="96" cy="96"/>
                  </a:xfrm>
                  <a:prstGeom prst="rect">
                    <a:avLst/>
                  </a:prstGeom>
                  <a:solidFill>
                    <a:srgbClr val="FF33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1126" name="Text Box 13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24" y="2598"/>
                    <a:ext cx="389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>
                        <a:latin typeface="Comic Sans MS" pitchFamily="66" charset="0"/>
                      </a:rPr>
                      <a:t>3+2</a:t>
                    </a:r>
                  </a:p>
                </p:txBody>
              </p:sp>
            </p:grpSp>
            <p:sp>
              <p:nvSpPr>
                <p:cNvPr id="341127" name="Rectangle 135"/>
                <p:cNvSpPr>
                  <a:spLocks noChangeArrowheads="1"/>
                </p:cNvSpPr>
                <p:nvPr/>
              </p:nvSpPr>
              <p:spPr bwMode="auto">
                <a:xfrm>
                  <a:off x="3264" y="3120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41128" name="Group 136"/>
            <p:cNvGrpSpPr>
              <a:grpSpLocks/>
            </p:cNvGrpSpPr>
            <p:nvPr/>
          </p:nvGrpSpPr>
          <p:grpSpPr bwMode="auto">
            <a:xfrm>
              <a:off x="2688" y="2496"/>
              <a:ext cx="480" cy="576"/>
              <a:chOff x="2688" y="2496"/>
              <a:chExt cx="480" cy="576"/>
            </a:xfrm>
          </p:grpSpPr>
          <p:sp>
            <p:nvSpPr>
              <p:cNvPr id="341129" name="Line 137"/>
              <p:cNvSpPr>
                <a:spLocks noChangeShapeType="1"/>
              </p:cNvSpPr>
              <p:nvPr/>
            </p:nvSpPr>
            <p:spPr bwMode="auto">
              <a:xfrm flipV="1">
                <a:off x="2688" y="2496"/>
                <a:ext cx="48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41130" name="Line 138"/>
              <p:cNvSpPr>
                <a:spLocks noChangeShapeType="1"/>
              </p:cNvSpPr>
              <p:nvPr/>
            </p:nvSpPr>
            <p:spPr bwMode="auto">
              <a:xfrm>
                <a:off x="2688" y="2736"/>
                <a:ext cx="48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341131" name="Group 139"/>
          <p:cNvGrpSpPr>
            <a:grpSpLocks/>
          </p:cNvGrpSpPr>
          <p:nvPr/>
        </p:nvGrpSpPr>
        <p:grpSpPr bwMode="auto">
          <a:xfrm>
            <a:off x="5486400" y="3733800"/>
            <a:ext cx="1427163" cy="787400"/>
            <a:chOff x="3456" y="2352"/>
            <a:chExt cx="899" cy="496"/>
          </a:xfrm>
        </p:grpSpPr>
        <p:grpSp>
          <p:nvGrpSpPr>
            <p:cNvPr id="341132" name="Group 140"/>
            <p:cNvGrpSpPr>
              <a:grpSpLocks/>
            </p:cNvGrpSpPr>
            <p:nvPr/>
          </p:nvGrpSpPr>
          <p:grpSpPr bwMode="auto">
            <a:xfrm>
              <a:off x="3936" y="2352"/>
              <a:ext cx="419" cy="496"/>
              <a:chOff x="3936" y="2352"/>
              <a:chExt cx="419" cy="496"/>
            </a:xfrm>
          </p:grpSpPr>
          <p:sp>
            <p:nvSpPr>
              <p:cNvPr id="341133" name="Rectangle 141"/>
              <p:cNvSpPr>
                <a:spLocks noChangeArrowheads="1"/>
              </p:cNvSpPr>
              <p:nvPr/>
            </p:nvSpPr>
            <p:spPr bwMode="auto">
              <a:xfrm>
                <a:off x="4032" y="2352"/>
                <a:ext cx="96" cy="9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1134" name="Rectangle 142"/>
              <p:cNvSpPr>
                <a:spLocks noChangeArrowheads="1"/>
              </p:cNvSpPr>
              <p:nvPr/>
            </p:nvSpPr>
            <p:spPr bwMode="auto">
              <a:xfrm>
                <a:off x="4032" y="2448"/>
                <a:ext cx="96" cy="96"/>
              </a:xfrm>
              <a:prstGeom prst="rect">
                <a:avLst/>
              </a:prstGeom>
              <a:solidFill>
                <a:srgbClr val="C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1135" name="Rectangle 143"/>
              <p:cNvSpPr>
                <a:spLocks noChangeArrowheads="1"/>
              </p:cNvSpPr>
              <p:nvPr/>
            </p:nvSpPr>
            <p:spPr bwMode="auto">
              <a:xfrm>
                <a:off x="3936" y="2352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1136" name="Rectangle 144"/>
              <p:cNvSpPr>
                <a:spLocks noChangeArrowheads="1"/>
              </p:cNvSpPr>
              <p:nvPr/>
            </p:nvSpPr>
            <p:spPr bwMode="auto">
              <a:xfrm>
                <a:off x="4032" y="254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1137" name="Rectangle 145"/>
              <p:cNvSpPr>
                <a:spLocks noChangeArrowheads="1"/>
              </p:cNvSpPr>
              <p:nvPr/>
            </p:nvSpPr>
            <p:spPr bwMode="auto">
              <a:xfrm>
                <a:off x="4128" y="244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1138" name="Rectangle 146"/>
              <p:cNvSpPr>
                <a:spLocks noChangeArrowheads="1"/>
              </p:cNvSpPr>
              <p:nvPr/>
            </p:nvSpPr>
            <p:spPr bwMode="auto">
              <a:xfrm>
                <a:off x="3936" y="254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1139" name="Rectangle 147"/>
              <p:cNvSpPr>
                <a:spLocks noChangeArrowheads="1"/>
              </p:cNvSpPr>
              <p:nvPr/>
            </p:nvSpPr>
            <p:spPr bwMode="auto">
              <a:xfrm>
                <a:off x="3936" y="244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1140" name="Rectangle 148"/>
              <p:cNvSpPr>
                <a:spLocks noChangeArrowheads="1"/>
              </p:cNvSpPr>
              <p:nvPr/>
            </p:nvSpPr>
            <p:spPr bwMode="auto">
              <a:xfrm>
                <a:off x="4128" y="254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1141" name="Rectangle 149"/>
              <p:cNvSpPr>
                <a:spLocks noChangeArrowheads="1"/>
              </p:cNvSpPr>
              <p:nvPr/>
            </p:nvSpPr>
            <p:spPr bwMode="auto">
              <a:xfrm>
                <a:off x="4128" y="235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1142" name="Text Box 150"/>
              <p:cNvSpPr txBox="1">
                <a:spLocks noChangeArrowheads="1"/>
              </p:cNvSpPr>
              <p:nvPr/>
            </p:nvSpPr>
            <p:spPr bwMode="auto">
              <a:xfrm>
                <a:off x="3992" y="2598"/>
                <a:ext cx="36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Comic Sans MS" pitchFamily="66" charset="0"/>
                  </a:rPr>
                  <a:t>4+1</a:t>
                </a:r>
              </a:p>
            </p:txBody>
          </p:sp>
        </p:grpSp>
        <p:sp>
          <p:nvSpPr>
            <p:cNvPr id="341143" name="Line 151"/>
            <p:cNvSpPr>
              <a:spLocks noChangeShapeType="1"/>
            </p:cNvSpPr>
            <p:nvPr/>
          </p:nvSpPr>
          <p:spPr bwMode="auto">
            <a:xfrm>
              <a:off x="3456" y="24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41144" name="Group 152"/>
          <p:cNvGrpSpPr>
            <a:grpSpLocks/>
          </p:cNvGrpSpPr>
          <p:nvPr/>
        </p:nvGrpSpPr>
        <p:grpSpPr bwMode="auto">
          <a:xfrm>
            <a:off x="6705600" y="3200400"/>
            <a:ext cx="1468438" cy="1854200"/>
            <a:chOff x="4224" y="2016"/>
            <a:chExt cx="925" cy="1168"/>
          </a:xfrm>
        </p:grpSpPr>
        <p:grpSp>
          <p:nvGrpSpPr>
            <p:cNvPr id="341145" name="Group 153"/>
            <p:cNvGrpSpPr>
              <a:grpSpLocks/>
            </p:cNvGrpSpPr>
            <p:nvPr/>
          </p:nvGrpSpPr>
          <p:grpSpPr bwMode="auto">
            <a:xfrm>
              <a:off x="4704" y="2016"/>
              <a:ext cx="445" cy="1168"/>
              <a:chOff x="4704" y="2016"/>
              <a:chExt cx="445" cy="1168"/>
            </a:xfrm>
          </p:grpSpPr>
          <p:grpSp>
            <p:nvGrpSpPr>
              <p:cNvPr id="341146" name="Group 154"/>
              <p:cNvGrpSpPr>
                <a:grpSpLocks/>
              </p:cNvGrpSpPr>
              <p:nvPr/>
            </p:nvGrpSpPr>
            <p:grpSpPr bwMode="auto">
              <a:xfrm>
                <a:off x="4704" y="2016"/>
                <a:ext cx="445" cy="496"/>
                <a:chOff x="4704" y="2016"/>
                <a:chExt cx="445" cy="496"/>
              </a:xfrm>
            </p:grpSpPr>
            <p:sp>
              <p:nvSpPr>
                <p:cNvPr id="341147" name="Rectangle 155"/>
                <p:cNvSpPr>
                  <a:spLocks noChangeArrowheads="1"/>
                </p:cNvSpPr>
                <p:nvPr/>
              </p:nvSpPr>
              <p:spPr bwMode="auto">
                <a:xfrm>
                  <a:off x="4800" y="2016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148" name="Rectangle 156"/>
                <p:cNvSpPr>
                  <a:spLocks noChangeArrowheads="1"/>
                </p:cNvSpPr>
                <p:nvPr/>
              </p:nvSpPr>
              <p:spPr bwMode="auto">
                <a:xfrm>
                  <a:off x="4800" y="2112"/>
                  <a:ext cx="96" cy="96"/>
                </a:xfrm>
                <a:prstGeom prst="rect">
                  <a:avLst/>
                </a:prstGeom>
                <a:solidFill>
                  <a:srgbClr val="C0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149" name="Rectangle 157"/>
                <p:cNvSpPr>
                  <a:spLocks noChangeArrowheads="1"/>
                </p:cNvSpPr>
                <p:nvPr/>
              </p:nvSpPr>
              <p:spPr bwMode="auto">
                <a:xfrm>
                  <a:off x="4704" y="2016"/>
                  <a:ext cx="96" cy="9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150" name="Rectangle 158"/>
                <p:cNvSpPr>
                  <a:spLocks noChangeArrowheads="1"/>
                </p:cNvSpPr>
                <p:nvPr/>
              </p:nvSpPr>
              <p:spPr bwMode="auto">
                <a:xfrm>
                  <a:off x="4800" y="220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151" name="Rectangle 159"/>
                <p:cNvSpPr>
                  <a:spLocks noChangeArrowheads="1"/>
                </p:cNvSpPr>
                <p:nvPr/>
              </p:nvSpPr>
              <p:spPr bwMode="auto">
                <a:xfrm>
                  <a:off x="4896" y="2112"/>
                  <a:ext cx="96" cy="96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152" name="Rectangle 160"/>
                <p:cNvSpPr>
                  <a:spLocks noChangeArrowheads="1"/>
                </p:cNvSpPr>
                <p:nvPr/>
              </p:nvSpPr>
              <p:spPr bwMode="auto">
                <a:xfrm>
                  <a:off x="4704" y="2112"/>
                  <a:ext cx="96" cy="9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153" name="Rectangle 161"/>
                <p:cNvSpPr>
                  <a:spLocks noChangeArrowheads="1"/>
                </p:cNvSpPr>
                <p:nvPr/>
              </p:nvSpPr>
              <p:spPr bwMode="auto">
                <a:xfrm>
                  <a:off x="4704" y="2208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154" name="Rectangle 162"/>
                <p:cNvSpPr>
                  <a:spLocks noChangeArrowheads="1"/>
                </p:cNvSpPr>
                <p:nvPr/>
              </p:nvSpPr>
              <p:spPr bwMode="auto">
                <a:xfrm>
                  <a:off x="4896" y="2208"/>
                  <a:ext cx="96" cy="96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155" name="Rectangle 163"/>
                <p:cNvSpPr>
                  <a:spLocks noChangeArrowheads="1"/>
                </p:cNvSpPr>
                <p:nvPr/>
              </p:nvSpPr>
              <p:spPr bwMode="auto">
                <a:xfrm>
                  <a:off x="4896" y="2016"/>
                  <a:ext cx="96" cy="96"/>
                </a:xfrm>
                <a:prstGeom prst="rect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156" name="Text Box 164"/>
                <p:cNvSpPr txBox="1">
                  <a:spLocks noChangeArrowheads="1"/>
                </p:cNvSpPr>
                <p:nvPr/>
              </p:nvSpPr>
              <p:spPr bwMode="auto">
                <a:xfrm>
                  <a:off x="4760" y="2262"/>
                  <a:ext cx="389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5+2</a:t>
                  </a:r>
                </a:p>
              </p:txBody>
            </p:sp>
          </p:grpSp>
          <p:sp>
            <p:nvSpPr>
              <p:cNvPr id="341157" name="Text Box 165"/>
              <p:cNvSpPr txBox="1">
                <a:spLocks noChangeArrowheads="1"/>
              </p:cNvSpPr>
              <p:nvPr/>
            </p:nvSpPr>
            <p:spPr bwMode="auto">
              <a:xfrm>
                <a:off x="4760" y="2934"/>
                <a:ext cx="38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Comic Sans MS" pitchFamily="66" charset="0"/>
                  </a:rPr>
                  <a:t>5+0</a:t>
                </a:r>
              </a:p>
            </p:txBody>
          </p:sp>
        </p:grpSp>
        <p:grpSp>
          <p:nvGrpSpPr>
            <p:cNvPr id="341158" name="Group 166"/>
            <p:cNvGrpSpPr>
              <a:grpSpLocks/>
            </p:cNvGrpSpPr>
            <p:nvPr/>
          </p:nvGrpSpPr>
          <p:grpSpPr bwMode="auto">
            <a:xfrm>
              <a:off x="4224" y="2160"/>
              <a:ext cx="480" cy="672"/>
              <a:chOff x="4224" y="2160"/>
              <a:chExt cx="480" cy="672"/>
            </a:xfrm>
          </p:grpSpPr>
          <p:sp>
            <p:nvSpPr>
              <p:cNvPr id="341159" name="Line 167"/>
              <p:cNvSpPr>
                <a:spLocks noChangeShapeType="1"/>
              </p:cNvSpPr>
              <p:nvPr/>
            </p:nvSpPr>
            <p:spPr bwMode="auto">
              <a:xfrm flipV="1">
                <a:off x="4224" y="2160"/>
                <a:ext cx="48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41160" name="Line 168"/>
              <p:cNvSpPr>
                <a:spLocks noChangeShapeType="1"/>
              </p:cNvSpPr>
              <p:nvPr/>
            </p:nvSpPr>
            <p:spPr bwMode="auto">
              <a:xfrm>
                <a:off x="4224" y="2496"/>
                <a:ext cx="48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341161" name="Group 169"/>
          <p:cNvGrpSpPr>
            <a:grpSpLocks/>
          </p:cNvGrpSpPr>
          <p:nvPr/>
        </p:nvGrpSpPr>
        <p:grpSpPr bwMode="auto">
          <a:xfrm>
            <a:off x="3048000" y="2133600"/>
            <a:ext cx="1468438" cy="4002088"/>
            <a:chOff x="1920" y="1344"/>
            <a:chExt cx="925" cy="2521"/>
          </a:xfrm>
        </p:grpSpPr>
        <p:grpSp>
          <p:nvGrpSpPr>
            <p:cNvPr id="341162" name="Group 170"/>
            <p:cNvGrpSpPr>
              <a:grpSpLocks/>
            </p:cNvGrpSpPr>
            <p:nvPr/>
          </p:nvGrpSpPr>
          <p:grpSpPr bwMode="auto">
            <a:xfrm>
              <a:off x="2400" y="1344"/>
              <a:ext cx="445" cy="2521"/>
              <a:chOff x="2400" y="1344"/>
              <a:chExt cx="445" cy="2521"/>
            </a:xfrm>
          </p:grpSpPr>
          <p:grpSp>
            <p:nvGrpSpPr>
              <p:cNvPr id="341163" name="Group 171"/>
              <p:cNvGrpSpPr>
                <a:grpSpLocks/>
              </p:cNvGrpSpPr>
              <p:nvPr/>
            </p:nvGrpSpPr>
            <p:grpSpPr bwMode="auto">
              <a:xfrm>
                <a:off x="2400" y="1344"/>
                <a:ext cx="437" cy="497"/>
                <a:chOff x="2400" y="1344"/>
                <a:chExt cx="437" cy="497"/>
              </a:xfrm>
            </p:grpSpPr>
            <p:sp>
              <p:nvSpPr>
                <p:cNvPr id="341164" name="Rectangle 172"/>
                <p:cNvSpPr>
                  <a:spLocks noChangeArrowheads="1"/>
                </p:cNvSpPr>
                <p:nvPr/>
              </p:nvSpPr>
              <p:spPr bwMode="auto">
                <a:xfrm>
                  <a:off x="2400" y="1344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165" name="Rectangle 173"/>
                <p:cNvSpPr>
                  <a:spLocks noChangeArrowheads="1"/>
                </p:cNvSpPr>
                <p:nvPr/>
              </p:nvSpPr>
              <p:spPr bwMode="auto">
                <a:xfrm>
                  <a:off x="2496" y="1344"/>
                  <a:ext cx="96" cy="96"/>
                </a:xfrm>
                <a:prstGeom prst="rect">
                  <a:avLst/>
                </a:prstGeom>
                <a:solidFill>
                  <a:srgbClr val="C0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166" name="Rectangle 174"/>
                <p:cNvSpPr>
                  <a:spLocks noChangeArrowheads="1"/>
                </p:cNvSpPr>
                <p:nvPr/>
              </p:nvSpPr>
              <p:spPr bwMode="auto">
                <a:xfrm>
                  <a:off x="2496" y="1440"/>
                  <a:ext cx="96" cy="9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167" name="Rectangle 175"/>
                <p:cNvSpPr>
                  <a:spLocks noChangeArrowheads="1"/>
                </p:cNvSpPr>
                <p:nvPr/>
              </p:nvSpPr>
              <p:spPr bwMode="auto">
                <a:xfrm>
                  <a:off x="2496" y="1536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168" name="Rectangle 176"/>
                <p:cNvSpPr>
                  <a:spLocks noChangeArrowheads="1"/>
                </p:cNvSpPr>
                <p:nvPr/>
              </p:nvSpPr>
              <p:spPr bwMode="auto">
                <a:xfrm>
                  <a:off x="2592" y="1440"/>
                  <a:ext cx="96" cy="96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169" name="Rectangle 177"/>
                <p:cNvSpPr>
                  <a:spLocks noChangeArrowheads="1"/>
                </p:cNvSpPr>
                <p:nvPr/>
              </p:nvSpPr>
              <p:spPr bwMode="auto">
                <a:xfrm>
                  <a:off x="2400" y="1536"/>
                  <a:ext cx="96" cy="9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170" name="Rectangle 178"/>
                <p:cNvSpPr>
                  <a:spLocks noChangeArrowheads="1"/>
                </p:cNvSpPr>
                <p:nvPr/>
              </p:nvSpPr>
              <p:spPr bwMode="auto">
                <a:xfrm>
                  <a:off x="2400" y="144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171" name="Rectangle 179"/>
                <p:cNvSpPr>
                  <a:spLocks noChangeArrowheads="1"/>
                </p:cNvSpPr>
                <p:nvPr/>
              </p:nvSpPr>
              <p:spPr bwMode="auto">
                <a:xfrm>
                  <a:off x="2592" y="1536"/>
                  <a:ext cx="96" cy="96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172" name="Rectangle 180"/>
                <p:cNvSpPr>
                  <a:spLocks noChangeArrowheads="1"/>
                </p:cNvSpPr>
                <p:nvPr/>
              </p:nvSpPr>
              <p:spPr bwMode="auto">
                <a:xfrm>
                  <a:off x="2592" y="1344"/>
                  <a:ext cx="96" cy="96"/>
                </a:xfrm>
                <a:prstGeom prst="rect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173" name="Text Box 181"/>
                <p:cNvSpPr txBox="1">
                  <a:spLocks noChangeArrowheads="1"/>
                </p:cNvSpPr>
                <p:nvPr/>
              </p:nvSpPr>
              <p:spPr bwMode="auto">
                <a:xfrm>
                  <a:off x="2448" y="1591"/>
                  <a:ext cx="389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2+3</a:t>
                  </a:r>
                </a:p>
              </p:txBody>
            </p:sp>
          </p:grpSp>
          <p:grpSp>
            <p:nvGrpSpPr>
              <p:cNvPr id="341174" name="Group 182"/>
              <p:cNvGrpSpPr>
                <a:grpSpLocks/>
              </p:cNvGrpSpPr>
              <p:nvPr/>
            </p:nvGrpSpPr>
            <p:grpSpPr bwMode="auto">
              <a:xfrm>
                <a:off x="2400" y="2592"/>
                <a:ext cx="445" cy="1273"/>
                <a:chOff x="2400" y="2592"/>
                <a:chExt cx="445" cy="1273"/>
              </a:xfrm>
            </p:grpSpPr>
            <p:grpSp>
              <p:nvGrpSpPr>
                <p:cNvPr id="341175" name="Group 183"/>
                <p:cNvGrpSpPr>
                  <a:grpSpLocks/>
                </p:cNvGrpSpPr>
                <p:nvPr/>
              </p:nvGrpSpPr>
              <p:grpSpPr bwMode="auto">
                <a:xfrm>
                  <a:off x="2400" y="3360"/>
                  <a:ext cx="437" cy="505"/>
                  <a:chOff x="2400" y="3360"/>
                  <a:chExt cx="437" cy="505"/>
                </a:xfrm>
              </p:grpSpPr>
              <p:sp>
                <p:nvSpPr>
                  <p:cNvPr id="341176" name="Rectangle 184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3360"/>
                    <a:ext cx="96" cy="96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1177" name="Rectangle 185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3360"/>
                    <a:ext cx="96" cy="96"/>
                  </a:xfrm>
                  <a:prstGeom prst="rect">
                    <a:avLst/>
                  </a:prstGeom>
                  <a:solidFill>
                    <a:srgbClr val="C0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1178" name="Rectangle 186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3456"/>
                    <a:ext cx="96" cy="96"/>
                  </a:xfrm>
                  <a:prstGeom prst="rect">
                    <a:avLst/>
                  </a:prstGeom>
                  <a:solidFill>
                    <a:srgbClr val="CCFFCC"/>
                  </a:solidFill>
                  <a:ln w="9525">
                    <a:solidFill>
                      <a:schemeClr val="tx2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1179" name="Rectangle 187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3552"/>
                    <a:ext cx="96" cy="96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1180" name="Rectangle 188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3456"/>
                    <a:ext cx="96" cy="96"/>
                  </a:xfrm>
                  <a:prstGeom prst="rect">
                    <a:avLst/>
                  </a:prstGeom>
                  <a:solidFill>
                    <a:srgbClr val="FFCC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1181" name="Rectangle 189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3552"/>
                    <a:ext cx="96" cy="96"/>
                  </a:xfrm>
                  <a:prstGeom prst="rect">
                    <a:avLst/>
                  </a:prstGeom>
                  <a:solidFill>
                    <a:srgbClr val="33CC33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1182" name="Rectangle 190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3456"/>
                    <a:ext cx="96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1183" name="Rectangle 191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3552"/>
                    <a:ext cx="96" cy="96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1184" name="Rectangle 192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3360"/>
                    <a:ext cx="96" cy="96"/>
                  </a:xfrm>
                  <a:prstGeom prst="rect">
                    <a:avLst/>
                  </a:prstGeom>
                  <a:solidFill>
                    <a:srgbClr val="FF33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1185" name="Text Box 19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48" y="3615"/>
                    <a:ext cx="389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>
                        <a:latin typeface="Comic Sans MS" pitchFamily="66" charset="0"/>
                      </a:rPr>
                      <a:t>2+4</a:t>
                    </a:r>
                  </a:p>
                </p:txBody>
              </p:sp>
            </p:grpSp>
            <p:grpSp>
              <p:nvGrpSpPr>
                <p:cNvPr id="341186" name="Group 194"/>
                <p:cNvGrpSpPr>
                  <a:grpSpLocks/>
                </p:cNvGrpSpPr>
                <p:nvPr/>
              </p:nvGrpSpPr>
              <p:grpSpPr bwMode="auto">
                <a:xfrm>
                  <a:off x="2400" y="2592"/>
                  <a:ext cx="445" cy="496"/>
                  <a:chOff x="2400" y="2592"/>
                  <a:chExt cx="445" cy="496"/>
                </a:xfrm>
              </p:grpSpPr>
              <p:sp>
                <p:nvSpPr>
                  <p:cNvPr id="341187" name="Rectangle 195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2592"/>
                    <a:ext cx="96" cy="96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1188" name="Rectangle 196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2688"/>
                    <a:ext cx="96" cy="96"/>
                  </a:xfrm>
                  <a:prstGeom prst="rect">
                    <a:avLst/>
                  </a:prstGeom>
                  <a:solidFill>
                    <a:srgbClr val="C0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1189" name="Rectangle 197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2688"/>
                    <a:ext cx="96" cy="96"/>
                  </a:xfrm>
                  <a:prstGeom prst="rect">
                    <a:avLst/>
                  </a:prstGeom>
                  <a:solidFill>
                    <a:srgbClr val="CCFFCC"/>
                  </a:solidFill>
                  <a:ln w="9525">
                    <a:solidFill>
                      <a:schemeClr val="tx2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1190" name="Rectangle 198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2784"/>
                    <a:ext cx="96" cy="96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1191" name="Rectangle 199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2688"/>
                    <a:ext cx="96" cy="96"/>
                  </a:xfrm>
                  <a:prstGeom prst="rect">
                    <a:avLst/>
                  </a:prstGeom>
                  <a:solidFill>
                    <a:srgbClr val="FFCC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1192" name="Rectangle 200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2784"/>
                    <a:ext cx="96" cy="96"/>
                  </a:xfrm>
                  <a:prstGeom prst="rect">
                    <a:avLst/>
                  </a:prstGeom>
                  <a:solidFill>
                    <a:srgbClr val="33CC33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1193" name="Rectangle 201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2592"/>
                    <a:ext cx="96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1194" name="Rectangle 202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2784"/>
                    <a:ext cx="96" cy="96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1195" name="Rectangle 203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2592"/>
                    <a:ext cx="96" cy="96"/>
                  </a:xfrm>
                  <a:prstGeom prst="rect">
                    <a:avLst/>
                  </a:prstGeom>
                  <a:solidFill>
                    <a:srgbClr val="FF33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1196" name="Text Box 20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56" y="2838"/>
                    <a:ext cx="389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>
                        <a:latin typeface="Comic Sans MS" pitchFamily="66" charset="0"/>
                      </a:rPr>
                      <a:t>2+3</a:t>
                    </a:r>
                  </a:p>
                </p:txBody>
              </p:sp>
            </p:grpSp>
          </p:grpSp>
        </p:grpSp>
        <p:grpSp>
          <p:nvGrpSpPr>
            <p:cNvPr id="341197" name="Group 205"/>
            <p:cNvGrpSpPr>
              <a:grpSpLocks/>
            </p:cNvGrpSpPr>
            <p:nvPr/>
          </p:nvGrpSpPr>
          <p:grpSpPr bwMode="auto">
            <a:xfrm>
              <a:off x="1920" y="1488"/>
              <a:ext cx="480" cy="2016"/>
              <a:chOff x="1920" y="1488"/>
              <a:chExt cx="480" cy="2016"/>
            </a:xfrm>
          </p:grpSpPr>
          <p:grpSp>
            <p:nvGrpSpPr>
              <p:cNvPr id="341198" name="Group 206"/>
              <p:cNvGrpSpPr>
                <a:grpSpLocks/>
              </p:cNvGrpSpPr>
              <p:nvPr/>
            </p:nvGrpSpPr>
            <p:grpSpPr bwMode="auto">
              <a:xfrm>
                <a:off x="1920" y="2736"/>
                <a:ext cx="480" cy="768"/>
                <a:chOff x="1920" y="2736"/>
                <a:chExt cx="480" cy="768"/>
              </a:xfrm>
            </p:grpSpPr>
            <p:sp>
              <p:nvSpPr>
                <p:cNvPr id="341199" name="Line 207"/>
                <p:cNvSpPr>
                  <a:spLocks noChangeShapeType="1"/>
                </p:cNvSpPr>
                <p:nvPr/>
              </p:nvSpPr>
              <p:spPr bwMode="auto">
                <a:xfrm>
                  <a:off x="1920" y="2736"/>
                  <a:ext cx="4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41200" name="Line 208"/>
                <p:cNvSpPr>
                  <a:spLocks noChangeShapeType="1"/>
                </p:cNvSpPr>
                <p:nvPr/>
              </p:nvSpPr>
              <p:spPr bwMode="auto">
                <a:xfrm>
                  <a:off x="1920" y="2736"/>
                  <a:ext cx="48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341201" name="Line 209"/>
              <p:cNvSpPr>
                <a:spLocks noChangeShapeType="1"/>
              </p:cNvSpPr>
              <p:nvPr/>
            </p:nvSpPr>
            <p:spPr bwMode="auto">
              <a:xfrm flipV="1">
                <a:off x="1920" y="1488"/>
                <a:ext cx="480" cy="1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341203" name="Text Box 211"/>
          <p:cNvSpPr txBox="1">
            <a:spLocks noChangeArrowheads="1"/>
          </p:cNvSpPr>
          <p:nvPr/>
        </p:nvSpPr>
        <p:spPr bwMode="auto">
          <a:xfrm>
            <a:off x="228600" y="914400"/>
            <a:ext cx="734688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latin typeface="+mj-lt"/>
              </a:rPr>
              <a:t>f(N) = g(N) + h(N) 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   with h(N) = number of misplaced numbered tiles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243" name="Rectangle 203"/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467600" cy="1143000"/>
          </a:xfrm>
        </p:spPr>
        <p:txBody>
          <a:bodyPr/>
          <a:lstStyle/>
          <a:p>
            <a:r>
              <a:rPr lang="en-US" dirty="0" smtClean="0"/>
              <a:t>8-Puzzle</a:t>
            </a:r>
            <a:endParaRPr lang="en-US" dirty="0"/>
          </a:p>
        </p:txBody>
      </p:sp>
      <p:sp>
        <p:nvSpPr>
          <p:cNvPr id="20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81506E-0FCA-4658-93A3-DD06A410CAE8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343053" name="Group 13"/>
          <p:cNvGrpSpPr>
            <a:grpSpLocks/>
          </p:cNvGrpSpPr>
          <p:nvPr/>
        </p:nvGrpSpPr>
        <p:grpSpPr bwMode="auto"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343054" name="Rectangle 14"/>
            <p:cNvSpPr>
              <a:spLocks noChangeArrowheads="1"/>
            </p:cNvSpPr>
            <p:nvPr/>
          </p:nvSpPr>
          <p:spPr bwMode="auto">
            <a:xfrm>
              <a:off x="4800" y="2688"/>
              <a:ext cx="96" cy="9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055" name="Rectangle 15"/>
            <p:cNvSpPr>
              <a:spLocks noChangeArrowheads="1"/>
            </p:cNvSpPr>
            <p:nvPr/>
          </p:nvSpPr>
          <p:spPr bwMode="auto">
            <a:xfrm>
              <a:off x="4704" y="2784"/>
              <a:ext cx="96" cy="96"/>
            </a:xfrm>
            <a:prstGeom prst="rect">
              <a:avLst/>
            </a:prstGeom>
            <a:solidFill>
              <a:srgbClr val="C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056" name="Rectangle 16"/>
            <p:cNvSpPr>
              <a:spLocks noChangeArrowheads="1"/>
            </p:cNvSpPr>
            <p:nvPr/>
          </p:nvSpPr>
          <p:spPr bwMode="auto"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057" name="Rectangle 17"/>
            <p:cNvSpPr>
              <a:spLocks noChangeArrowheads="1"/>
            </p:cNvSpPr>
            <p:nvPr/>
          </p:nvSpPr>
          <p:spPr bwMode="auto"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058" name="Rectangle 18"/>
            <p:cNvSpPr>
              <a:spLocks noChangeArrowheads="1"/>
            </p:cNvSpPr>
            <p:nvPr/>
          </p:nvSpPr>
          <p:spPr bwMode="auto"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059" name="Rectangle 19"/>
            <p:cNvSpPr>
              <a:spLocks noChangeArrowheads="1"/>
            </p:cNvSpPr>
            <p:nvPr/>
          </p:nvSpPr>
          <p:spPr bwMode="auto"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060" name="Rectangle 20"/>
            <p:cNvSpPr>
              <a:spLocks noChangeArrowheads="1"/>
            </p:cNvSpPr>
            <p:nvPr/>
          </p:nvSpPr>
          <p:spPr bwMode="auto">
            <a:xfrm>
              <a:off x="4800" y="278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061" name="Rectangle 21"/>
            <p:cNvSpPr>
              <a:spLocks noChangeArrowheads="1"/>
            </p:cNvSpPr>
            <p:nvPr/>
          </p:nvSpPr>
          <p:spPr bwMode="auto"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062" name="Rectangle 22"/>
            <p:cNvSpPr>
              <a:spLocks noChangeArrowheads="1"/>
            </p:cNvSpPr>
            <p:nvPr/>
          </p:nvSpPr>
          <p:spPr bwMode="auto"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3102" name="Group 62"/>
          <p:cNvGrpSpPr>
            <a:grpSpLocks/>
          </p:cNvGrpSpPr>
          <p:nvPr/>
        </p:nvGrpSpPr>
        <p:grpSpPr bwMode="auto">
          <a:xfrm>
            <a:off x="4267200" y="1752600"/>
            <a:ext cx="3657600" cy="1524000"/>
            <a:chOff x="2688" y="1104"/>
            <a:chExt cx="2304" cy="960"/>
          </a:xfrm>
        </p:grpSpPr>
        <p:sp>
          <p:nvSpPr>
            <p:cNvPr id="343103" name="Rectangle 63"/>
            <p:cNvSpPr>
              <a:spLocks noChangeArrowheads="1"/>
            </p:cNvSpPr>
            <p:nvPr/>
          </p:nvSpPr>
          <p:spPr bwMode="auto">
            <a:xfrm>
              <a:off x="3168" y="1200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104" name="Rectangle 64"/>
            <p:cNvSpPr>
              <a:spLocks noChangeArrowheads="1"/>
            </p:cNvSpPr>
            <p:nvPr/>
          </p:nvSpPr>
          <p:spPr bwMode="auto">
            <a:xfrm>
              <a:off x="3264" y="110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105" name="Rectangle 65"/>
            <p:cNvSpPr>
              <a:spLocks noChangeArrowheads="1"/>
            </p:cNvSpPr>
            <p:nvPr/>
          </p:nvSpPr>
          <p:spPr bwMode="auto">
            <a:xfrm>
              <a:off x="3264" y="1200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106" name="Rectangle 66"/>
            <p:cNvSpPr>
              <a:spLocks noChangeArrowheads="1"/>
            </p:cNvSpPr>
            <p:nvPr/>
          </p:nvSpPr>
          <p:spPr bwMode="auto">
            <a:xfrm>
              <a:off x="3264" y="1296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107" name="Rectangle 67"/>
            <p:cNvSpPr>
              <a:spLocks noChangeArrowheads="1"/>
            </p:cNvSpPr>
            <p:nvPr/>
          </p:nvSpPr>
          <p:spPr bwMode="auto">
            <a:xfrm>
              <a:off x="3360" y="1200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108" name="Rectangle 68"/>
            <p:cNvSpPr>
              <a:spLocks noChangeArrowheads="1"/>
            </p:cNvSpPr>
            <p:nvPr/>
          </p:nvSpPr>
          <p:spPr bwMode="auto">
            <a:xfrm>
              <a:off x="3168" y="1296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109" name="Rectangle 69"/>
            <p:cNvSpPr>
              <a:spLocks noChangeArrowheads="1"/>
            </p:cNvSpPr>
            <p:nvPr/>
          </p:nvSpPr>
          <p:spPr bwMode="auto">
            <a:xfrm>
              <a:off x="3168" y="110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110" name="Rectangle 70"/>
            <p:cNvSpPr>
              <a:spLocks noChangeArrowheads="1"/>
            </p:cNvSpPr>
            <p:nvPr/>
          </p:nvSpPr>
          <p:spPr bwMode="auto">
            <a:xfrm>
              <a:off x="3360" y="1296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111" name="Rectangle 71"/>
            <p:cNvSpPr>
              <a:spLocks noChangeArrowheads="1"/>
            </p:cNvSpPr>
            <p:nvPr/>
          </p:nvSpPr>
          <p:spPr bwMode="auto">
            <a:xfrm>
              <a:off x="3360" y="110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112" name="Rectangle 72"/>
            <p:cNvSpPr>
              <a:spLocks noChangeArrowheads="1"/>
            </p:cNvSpPr>
            <p:nvPr/>
          </p:nvSpPr>
          <p:spPr bwMode="auto">
            <a:xfrm>
              <a:off x="3168" y="1776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113" name="Rectangle 73"/>
            <p:cNvSpPr>
              <a:spLocks noChangeArrowheads="1"/>
            </p:cNvSpPr>
            <p:nvPr/>
          </p:nvSpPr>
          <p:spPr bwMode="auto">
            <a:xfrm>
              <a:off x="3264" y="1776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114" name="Rectangle 74"/>
            <p:cNvSpPr>
              <a:spLocks noChangeArrowheads="1"/>
            </p:cNvSpPr>
            <p:nvPr/>
          </p:nvSpPr>
          <p:spPr bwMode="auto">
            <a:xfrm>
              <a:off x="3264" y="1872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115" name="Rectangle 75"/>
            <p:cNvSpPr>
              <a:spLocks noChangeArrowheads="1"/>
            </p:cNvSpPr>
            <p:nvPr/>
          </p:nvSpPr>
          <p:spPr bwMode="auto">
            <a:xfrm>
              <a:off x="3264" y="1968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116" name="Rectangle 76"/>
            <p:cNvSpPr>
              <a:spLocks noChangeArrowheads="1"/>
            </p:cNvSpPr>
            <p:nvPr/>
          </p:nvSpPr>
          <p:spPr bwMode="auto">
            <a:xfrm>
              <a:off x="3360" y="1872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117" name="Rectangle 77"/>
            <p:cNvSpPr>
              <a:spLocks noChangeArrowheads="1"/>
            </p:cNvSpPr>
            <p:nvPr/>
          </p:nvSpPr>
          <p:spPr bwMode="auto">
            <a:xfrm>
              <a:off x="3168" y="1872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118" name="Rectangle 78"/>
            <p:cNvSpPr>
              <a:spLocks noChangeArrowheads="1"/>
            </p:cNvSpPr>
            <p:nvPr/>
          </p:nvSpPr>
          <p:spPr bwMode="auto">
            <a:xfrm>
              <a:off x="3168" y="1968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119" name="Rectangle 79"/>
            <p:cNvSpPr>
              <a:spLocks noChangeArrowheads="1"/>
            </p:cNvSpPr>
            <p:nvPr/>
          </p:nvSpPr>
          <p:spPr bwMode="auto">
            <a:xfrm>
              <a:off x="3360" y="1968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120" name="Rectangle 80"/>
            <p:cNvSpPr>
              <a:spLocks noChangeArrowheads="1"/>
            </p:cNvSpPr>
            <p:nvPr/>
          </p:nvSpPr>
          <p:spPr bwMode="auto">
            <a:xfrm>
              <a:off x="3360" y="1776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121" name="Line 81"/>
            <p:cNvSpPr>
              <a:spLocks noChangeShapeType="1"/>
            </p:cNvSpPr>
            <p:nvPr/>
          </p:nvSpPr>
          <p:spPr bwMode="auto">
            <a:xfrm flipV="1">
              <a:off x="2688" y="1248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3122" name="Line 82"/>
            <p:cNvSpPr>
              <a:spLocks noChangeShapeType="1"/>
            </p:cNvSpPr>
            <p:nvPr/>
          </p:nvSpPr>
          <p:spPr bwMode="auto">
            <a:xfrm>
              <a:off x="2688" y="1488"/>
              <a:ext cx="48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343123" name="Group 83"/>
            <p:cNvGrpSpPr>
              <a:grpSpLocks/>
            </p:cNvGrpSpPr>
            <p:nvPr/>
          </p:nvGrpSpPr>
          <p:grpSpPr bwMode="auto">
            <a:xfrm>
              <a:off x="3936" y="1104"/>
              <a:ext cx="288" cy="288"/>
              <a:chOff x="3936" y="1104"/>
              <a:chExt cx="288" cy="288"/>
            </a:xfrm>
          </p:grpSpPr>
          <p:sp>
            <p:nvSpPr>
              <p:cNvPr id="343124" name="Rectangle 84"/>
              <p:cNvSpPr>
                <a:spLocks noChangeArrowheads="1"/>
              </p:cNvSpPr>
              <p:nvPr/>
            </p:nvSpPr>
            <p:spPr bwMode="auto">
              <a:xfrm>
                <a:off x="3936" y="1200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3125" name="Rectangle 85"/>
              <p:cNvSpPr>
                <a:spLocks noChangeArrowheads="1"/>
              </p:cNvSpPr>
              <p:nvPr/>
            </p:nvSpPr>
            <p:spPr bwMode="auto">
              <a:xfrm>
                <a:off x="3936" y="110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3126" name="Rectangle 86"/>
              <p:cNvSpPr>
                <a:spLocks noChangeArrowheads="1"/>
              </p:cNvSpPr>
              <p:nvPr/>
            </p:nvSpPr>
            <p:spPr bwMode="auto">
              <a:xfrm>
                <a:off x="4032" y="1200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3127" name="Rectangle 87"/>
              <p:cNvSpPr>
                <a:spLocks noChangeArrowheads="1"/>
              </p:cNvSpPr>
              <p:nvPr/>
            </p:nvSpPr>
            <p:spPr bwMode="auto">
              <a:xfrm>
                <a:off x="4032" y="1296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3128" name="Rectangle 88"/>
              <p:cNvSpPr>
                <a:spLocks noChangeArrowheads="1"/>
              </p:cNvSpPr>
              <p:nvPr/>
            </p:nvSpPr>
            <p:spPr bwMode="auto">
              <a:xfrm>
                <a:off x="4128" y="1200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3129" name="Rectangle 89"/>
              <p:cNvSpPr>
                <a:spLocks noChangeArrowheads="1"/>
              </p:cNvSpPr>
              <p:nvPr/>
            </p:nvSpPr>
            <p:spPr bwMode="auto">
              <a:xfrm>
                <a:off x="3936" y="1296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3130" name="Rectangle 90"/>
              <p:cNvSpPr>
                <a:spLocks noChangeArrowheads="1"/>
              </p:cNvSpPr>
              <p:nvPr/>
            </p:nvSpPr>
            <p:spPr bwMode="auto">
              <a:xfrm>
                <a:off x="4032" y="110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3131" name="Rectangle 91"/>
              <p:cNvSpPr>
                <a:spLocks noChangeArrowheads="1"/>
              </p:cNvSpPr>
              <p:nvPr/>
            </p:nvSpPr>
            <p:spPr bwMode="auto">
              <a:xfrm>
                <a:off x="4128" y="1296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3132" name="Rectangle 92"/>
              <p:cNvSpPr>
                <a:spLocks noChangeArrowheads="1"/>
              </p:cNvSpPr>
              <p:nvPr/>
            </p:nvSpPr>
            <p:spPr bwMode="auto">
              <a:xfrm>
                <a:off x="4128" y="110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3133" name="Line 93"/>
            <p:cNvSpPr>
              <a:spLocks noChangeShapeType="1"/>
            </p:cNvSpPr>
            <p:nvPr/>
          </p:nvSpPr>
          <p:spPr bwMode="auto">
            <a:xfrm>
              <a:off x="3456" y="124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3134" name="Rectangle 94"/>
            <p:cNvSpPr>
              <a:spLocks noChangeArrowheads="1"/>
            </p:cNvSpPr>
            <p:nvPr/>
          </p:nvSpPr>
          <p:spPr bwMode="auto">
            <a:xfrm>
              <a:off x="4704" y="1200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135" name="Rectangle 95"/>
            <p:cNvSpPr>
              <a:spLocks noChangeArrowheads="1"/>
            </p:cNvSpPr>
            <p:nvPr/>
          </p:nvSpPr>
          <p:spPr bwMode="auto">
            <a:xfrm>
              <a:off x="4704" y="110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136" name="Rectangle 96"/>
            <p:cNvSpPr>
              <a:spLocks noChangeArrowheads="1"/>
            </p:cNvSpPr>
            <p:nvPr/>
          </p:nvSpPr>
          <p:spPr bwMode="auto">
            <a:xfrm>
              <a:off x="4800" y="1200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137" name="Rectangle 97"/>
            <p:cNvSpPr>
              <a:spLocks noChangeArrowheads="1"/>
            </p:cNvSpPr>
            <p:nvPr/>
          </p:nvSpPr>
          <p:spPr bwMode="auto">
            <a:xfrm>
              <a:off x="4800" y="1296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138" name="Rectangle 98"/>
            <p:cNvSpPr>
              <a:spLocks noChangeArrowheads="1"/>
            </p:cNvSpPr>
            <p:nvPr/>
          </p:nvSpPr>
          <p:spPr bwMode="auto">
            <a:xfrm>
              <a:off x="4896" y="1200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139" name="Rectangle 99"/>
            <p:cNvSpPr>
              <a:spLocks noChangeArrowheads="1"/>
            </p:cNvSpPr>
            <p:nvPr/>
          </p:nvSpPr>
          <p:spPr bwMode="auto">
            <a:xfrm>
              <a:off x="4704" y="1296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140" name="Rectangle 100"/>
            <p:cNvSpPr>
              <a:spLocks noChangeArrowheads="1"/>
            </p:cNvSpPr>
            <p:nvPr/>
          </p:nvSpPr>
          <p:spPr bwMode="auto">
            <a:xfrm>
              <a:off x="4896" y="110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141" name="Rectangle 101"/>
            <p:cNvSpPr>
              <a:spLocks noChangeArrowheads="1"/>
            </p:cNvSpPr>
            <p:nvPr/>
          </p:nvSpPr>
          <p:spPr bwMode="auto">
            <a:xfrm>
              <a:off x="4896" y="1296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142" name="Rectangle 102"/>
            <p:cNvSpPr>
              <a:spLocks noChangeArrowheads="1"/>
            </p:cNvSpPr>
            <p:nvPr/>
          </p:nvSpPr>
          <p:spPr bwMode="auto">
            <a:xfrm>
              <a:off x="4800" y="110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143" name="Line 103"/>
            <p:cNvSpPr>
              <a:spLocks noChangeShapeType="1"/>
            </p:cNvSpPr>
            <p:nvPr/>
          </p:nvSpPr>
          <p:spPr bwMode="auto">
            <a:xfrm>
              <a:off x="4224" y="124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43185" name="Group 145"/>
          <p:cNvGrpSpPr>
            <a:grpSpLocks/>
          </p:cNvGrpSpPr>
          <p:nvPr/>
        </p:nvGrpSpPr>
        <p:grpSpPr bwMode="auto">
          <a:xfrm>
            <a:off x="6705600" y="3200400"/>
            <a:ext cx="1219200" cy="1854200"/>
            <a:chOff x="4224" y="2016"/>
            <a:chExt cx="768" cy="1168"/>
          </a:xfrm>
        </p:grpSpPr>
        <p:grpSp>
          <p:nvGrpSpPr>
            <p:cNvPr id="343186" name="Group 146"/>
            <p:cNvGrpSpPr>
              <a:grpSpLocks/>
            </p:cNvGrpSpPr>
            <p:nvPr/>
          </p:nvGrpSpPr>
          <p:grpSpPr bwMode="auto">
            <a:xfrm>
              <a:off x="4704" y="2016"/>
              <a:ext cx="288" cy="1168"/>
              <a:chOff x="4704" y="2016"/>
              <a:chExt cx="288" cy="1168"/>
            </a:xfrm>
          </p:grpSpPr>
          <p:grpSp>
            <p:nvGrpSpPr>
              <p:cNvPr id="343187" name="Group 147"/>
              <p:cNvGrpSpPr>
                <a:grpSpLocks/>
              </p:cNvGrpSpPr>
              <p:nvPr/>
            </p:nvGrpSpPr>
            <p:grpSpPr bwMode="auto">
              <a:xfrm>
                <a:off x="4704" y="2016"/>
                <a:ext cx="288" cy="496"/>
                <a:chOff x="4704" y="2016"/>
                <a:chExt cx="288" cy="496"/>
              </a:xfrm>
            </p:grpSpPr>
            <p:sp>
              <p:nvSpPr>
                <p:cNvPr id="343188" name="Rectangle 148"/>
                <p:cNvSpPr>
                  <a:spLocks noChangeArrowheads="1"/>
                </p:cNvSpPr>
                <p:nvPr/>
              </p:nvSpPr>
              <p:spPr bwMode="auto">
                <a:xfrm>
                  <a:off x="4800" y="2016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3189" name="Rectangle 149"/>
                <p:cNvSpPr>
                  <a:spLocks noChangeArrowheads="1"/>
                </p:cNvSpPr>
                <p:nvPr/>
              </p:nvSpPr>
              <p:spPr bwMode="auto">
                <a:xfrm>
                  <a:off x="4800" y="2112"/>
                  <a:ext cx="96" cy="96"/>
                </a:xfrm>
                <a:prstGeom prst="rect">
                  <a:avLst/>
                </a:prstGeom>
                <a:solidFill>
                  <a:srgbClr val="C0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3190" name="Rectangle 150"/>
                <p:cNvSpPr>
                  <a:spLocks noChangeArrowheads="1"/>
                </p:cNvSpPr>
                <p:nvPr/>
              </p:nvSpPr>
              <p:spPr bwMode="auto">
                <a:xfrm>
                  <a:off x="4704" y="2016"/>
                  <a:ext cx="96" cy="9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3191" name="Rectangle 151"/>
                <p:cNvSpPr>
                  <a:spLocks noChangeArrowheads="1"/>
                </p:cNvSpPr>
                <p:nvPr/>
              </p:nvSpPr>
              <p:spPr bwMode="auto">
                <a:xfrm>
                  <a:off x="4800" y="220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3192" name="Rectangle 152"/>
                <p:cNvSpPr>
                  <a:spLocks noChangeArrowheads="1"/>
                </p:cNvSpPr>
                <p:nvPr/>
              </p:nvSpPr>
              <p:spPr bwMode="auto">
                <a:xfrm>
                  <a:off x="4896" y="2112"/>
                  <a:ext cx="96" cy="96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3193" name="Rectangle 153"/>
                <p:cNvSpPr>
                  <a:spLocks noChangeArrowheads="1"/>
                </p:cNvSpPr>
                <p:nvPr/>
              </p:nvSpPr>
              <p:spPr bwMode="auto">
                <a:xfrm>
                  <a:off x="4704" y="2112"/>
                  <a:ext cx="96" cy="9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3194" name="Rectangle 154"/>
                <p:cNvSpPr>
                  <a:spLocks noChangeArrowheads="1"/>
                </p:cNvSpPr>
                <p:nvPr/>
              </p:nvSpPr>
              <p:spPr bwMode="auto">
                <a:xfrm>
                  <a:off x="4704" y="2208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3195" name="Rectangle 155"/>
                <p:cNvSpPr>
                  <a:spLocks noChangeArrowheads="1"/>
                </p:cNvSpPr>
                <p:nvPr/>
              </p:nvSpPr>
              <p:spPr bwMode="auto">
                <a:xfrm>
                  <a:off x="4896" y="2208"/>
                  <a:ext cx="96" cy="96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3196" name="Rectangle 156"/>
                <p:cNvSpPr>
                  <a:spLocks noChangeArrowheads="1"/>
                </p:cNvSpPr>
                <p:nvPr/>
              </p:nvSpPr>
              <p:spPr bwMode="auto">
                <a:xfrm>
                  <a:off x="4896" y="2016"/>
                  <a:ext cx="96" cy="96"/>
                </a:xfrm>
                <a:prstGeom prst="rect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3197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4760" y="2262"/>
                  <a:ext cx="21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2</a:t>
                  </a:r>
                </a:p>
              </p:txBody>
            </p:sp>
          </p:grpSp>
          <p:sp>
            <p:nvSpPr>
              <p:cNvPr id="343198" name="Text Box 158"/>
              <p:cNvSpPr txBox="1">
                <a:spLocks noChangeArrowheads="1"/>
              </p:cNvSpPr>
              <p:nvPr/>
            </p:nvSpPr>
            <p:spPr bwMode="auto">
              <a:xfrm>
                <a:off x="4760" y="2934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Comic Sans MS" pitchFamily="66" charset="0"/>
                  </a:rPr>
                  <a:t>0</a:t>
                </a:r>
              </a:p>
            </p:txBody>
          </p:sp>
        </p:grpSp>
        <p:grpSp>
          <p:nvGrpSpPr>
            <p:cNvPr id="343199" name="Group 159"/>
            <p:cNvGrpSpPr>
              <a:grpSpLocks/>
            </p:cNvGrpSpPr>
            <p:nvPr/>
          </p:nvGrpSpPr>
          <p:grpSpPr bwMode="auto">
            <a:xfrm>
              <a:off x="4224" y="2160"/>
              <a:ext cx="480" cy="672"/>
              <a:chOff x="4224" y="2160"/>
              <a:chExt cx="480" cy="672"/>
            </a:xfrm>
          </p:grpSpPr>
          <p:sp>
            <p:nvSpPr>
              <p:cNvPr id="343200" name="Line 160"/>
              <p:cNvSpPr>
                <a:spLocks noChangeShapeType="1"/>
              </p:cNvSpPr>
              <p:nvPr/>
            </p:nvSpPr>
            <p:spPr bwMode="auto">
              <a:xfrm flipV="1">
                <a:off x="4224" y="2160"/>
                <a:ext cx="48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43201" name="Line 161"/>
              <p:cNvSpPr>
                <a:spLocks noChangeShapeType="1"/>
              </p:cNvSpPr>
              <p:nvPr/>
            </p:nvSpPr>
            <p:spPr bwMode="auto">
              <a:xfrm>
                <a:off x="4224" y="2496"/>
                <a:ext cx="48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343244" name="Text Box 204"/>
          <p:cNvSpPr txBox="1">
            <a:spLocks noChangeArrowheads="1"/>
          </p:cNvSpPr>
          <p:nvPr/>
        </p:nvSpPr>
        <p:spPr bwMode="auto">
          <a:xfrm>
            <a:off x="228600" y="803275"/>
            <a:ext cx="84058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latin typeface="+mj-lt"/>
              </a:rPr>
              <a:t>f(N) = h(N) = </a:t>
            </a:r>
            <a:r>
              <a:rPr lang="en-US" sz="3200" dirty="0" smtClean="0">
                <a:latin typeface="Symbol" pitchFamily="18" charset="2"/>
              </a:rPr>
              <a:t>S</a:t>
            </a:r>
            <a:r>
              <a:rPr lang="en-US" sz="2400" dirty="0" smtClean="0">
                <a:latin typeface="+mj-lt"/>
              </a:rPr>
              <a:t> distances </a:t>
            </a:r>
            <a:r>
              <a:rPr lang="en-US" sz="2400" dirty="0">
                <a:latin typeface="+mj-lt"/>
              </a:rPr>
              <a:t>of numbered tiles to their goals</a:t>
            </a:r>
          </a:p>
        </p:txBody>
      </p:sp>
      <p:grpSp>
        <p:nvGrpSpPr>
          <p:cNvPr id="208" name="Group 2"/>
          <p:cNvGrpSpPr>
            <a:grpSpLocks/>
          </p:cNvGrpSpPr>
          <p:nvPr/>
        </p:nvGrpSpPr>
        <p:grpSpPr bwMode="auto">
          <a:xfrm>
            <a:off x="1371600" y="3657600"/>
            <a:ext cx="457200" cy="792163"/>
            <a:chOff x="864" y="2304"/>
            <a:chExt cx="288" cy="499"/>
          </a:xfrm>
        </p:grpSpPr>
        <p:sp>
          <p:nvSpPr>
            <p:cNvPr id="209" name="Rectangle 3"/>
            <p:cNvSpPr>
              <a:spLocks noChangeArrowheads="1"/>
            </p:cNvSpPr>
            <p:nvPr/>
          </p:nvSpPr>
          <p:spPr bwMode="auto">
            <a:xfrm>
              <a:off x="864" y="2304"/>
              <a:ext cx="96" cy="9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" name="Rectangle 4"/>
            <p:cNvSpPr>
              <a:spLocks noChangeArrowheads="1"/>
            </p:cNvSpPr>
            <p:nvPr/>
          </p:nvSpPr>
          <p:spPr bwMode="auto">
            <a:xfrm>
              <a:off x="960" y="2304"/>
              <a:ext cx="96" cy="96"/>
            </a:xfrm>
            <a:prstGeom prst="rect">
              <a:avLst/>
            </a:prstGeom>
            <a:solidFill>
              <a:srgbClr val="C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" name="Rectangle 5"/>
            <p:cNvSpPr>
              <a:spLocks noChangeArrowheads="1"/>
            </p:cNvSpPr>
            <p:nvPr/>
          </p:nvSpPr>
          <p:spPr bwMode="auto"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" name="Rectangle 6"/>
            <p:cNvSpPr>
              <a:spLocks noChangeArrowheads="1"/>
            </p:cNvSpPr>
            <p:nvPr/>
          </p:nvSpPr>
          <p:spPr bwMode="auto"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" name="Rectangle 7"/>
            <p:cNvSpPr>
              <a:spLocks noChangeArrowheads="1"/>
            </p:cNvSpPr>
            <p:nvPr/>
          </p:nvSpPr>
          <p:spPr bwMode="auto"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" name="Rectangle 8"/>
            <p:cNvSpPr>
              <a:spLocks noChangeArrowheads="1"/>
            </p:cNvSpPr>
            <p:nvPr/>
          </p:nvSpPr>
          <p:spPr bwMode="auto"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" name="Rectangle 9"/>
            <p:cNvSpPr>
              <a:spLocks noChangeArrowheads="1"/>
            </p:cNvSpPr>
            <p:nvPr/>
          </p:nvSpPr>
          <p:spPr bwMode="auto">
            <a:xfrm>
              <a:off x="960" y="2496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" name="Rectangle 10"/>
            <p:cNvSpPr>
              <a:spLocks noChangeArrowheads="1"/>
            </p:cNvSpPr>
            <p:nvPr/>
          </p:nvSpPr>
          <p:spPr bwMode="auto"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" name="Rectangle 11"/>
            <p:cNvSpPr>
              <a:spLocks noChangeArrowheads="1"/>
            </p:cNvSpPr>
            <p:nvPr/>
          </p:nvSpPr>
          <p:spPr bwMode="auto"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" name="Text Box 12"/>
            <p:cNvSpPr txBox="1">
              <a:spLocks noChangeArrowheads="1"/>
            </p:cNvSpPr>
            <p:nvPr/>
          </p:nvSpPr>
          <p:spPr bwMode="auto">
            <a:xfrm>
              <a:off x="912" y="2551"/>
              <a:ext cx="21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latin typeface="Comic Sans MS" pitchFamily="66" charset="0"/>
                </a:rPr>
                <a:t>5</a:t>
              </a:r>
              <a:endParaRPr lang="en-US" sz="2000" dirty="0">
                <a:latin typeface="Comic Sans MS" pitchFamily="66" charset="0"/>
              </a:endParaRPr>
            </a:p>
          </p:txBody>
        </p:sp>
      </p:grpSp>
      <p:grpSp>
        <p:nvGrpSpPr>
          <p:cNvPr id="219" name="Group 23"/>
          <p:cNvGrpSpPr>
            <a:grpSpLocks/>
          </p:cNvGrpSpPr>
          <p:nvPr/>
        </p:nvGrpSpPr>
        <p:grpSpPr bwMode="auto">
          <a:xfrm>
            <a:off x="1828800" y="2133600"/>
            <a:ext cx="1219200" cy="3992563"/>
            <a:chOff x="1152" y="1344"/>
            <a:chExt cx="768" cy="2515"/>
          </a:xfrm>
        </p:grpSpPr>
        <p:grpSp>
          <p:nvGrpSpPr>
            <p:cNvPr id="220" name="Group 24"/>
            <p:cNvGrpSpPr>
              <a:grpSpLocks/>
            </p:cNvGrpSpPr>
            <p:nvPr/>
          </p:nvGrpSpPr>
          <p:grpSpPr bwMode="auto">
            <a:xfrm>
              <a:off x="1632" y="1344"/>
              <a:ext cx="288" cy="2515"/>
              <a:chOff x="1632" y="1344"/>
              <a:chExt cx="288" cy="2515"/>
            </a:xfrm>
          </p:grpSpPr>
          <p:grpSp>
            <p:nvGrpSpPr>
              <p:cNvPr id="225" name="Group 25"/>
              <p:cNvGrpSpPr>
                <a:grpSpLocks/>
              </p:cNvGrpSpPr>
              <p:nvPr/>
            </p:nvGrpSpPr>
            <p:grpSpPr bwMode="auto">
              <a:xfrm>
                <a:off x="1632" y="1344"/>
                <a:ext cx="288" cy="499"/>
                <a:chOff x="1632" y="1344"/>
                <a:chExt cx="288" cy="499"/>
              </a:xfrm>
            </p:grpSpPr>
            <p:sp>
              <p:nvSpPr>
                <p:cNvPr id="248" name="Rectangle 26"/>
                <p:cNvSpPr>
                  <a:spLocks noChangeArrowheads="1"/>
                </p:cNvSpPr>
                <p:nvPr/>
              </p:nvSpPr>
              <p:spPr bwMode="auto">
                <a:xfrm>
                  <a:off x="1632" y="1344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9" name="Rectangle 27"/>
                <p:cNvSpPr>
                  <a:spLocks noChangeArrowheads="1"/>
                </p:cNvSpPr>
                <p:nvPr/>
              </p:nvSpPr>
              <p:spPr bwMode="auto">
                <a:xfrm>
                  <a:off x="1728" y="1344"/>
                  <a:ext cx="96" cy="96"/>
                </a:xfrm>
                <a:prstGeom prst="rect">
                  <a:avLst/>
                </a:prstGeom>
                <a:solidFill>
                  <a:srgbClr val="C0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0" name="Rectangle 28"/>
                <p:cNvSpPr>
                  <a:spLocks noChangeArrowheads="1"/>
                </p:cNvSpPr>
                <p:nvPr/>
              </p:nvSpPr>
              <p:spPr bwMode="auto">
                <a:xfrm>
                  <a:off x="1632" y="1440"/>
                  <a:ext cx="96" cy="9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1" name="Rectangle 29"/>
                <p:cNvSpPr>
                  <a:spLocks noChangeArrowheads="1"/>
                </p:cNvSpPr>
                <p:nvPr/>
              </p:nvSpPr>
              <p:spPr bwMode="auto">
                <a:xfrm>
                  <a:off x="1728" y="1440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2" name="Rectangle 30"/>
                <p:cNvSpPr>
                  <a:spLocks noChangeArrowheads="1"/>
                </p:cNvSpPr>
                <p:nvPr/>
              </p:nvSpPr>
              <p:spPr bwMode="auto">
                <a:xfrm>
                  <a:off x="1824" y="1440"/>
                  <a:ext cx="96" cy="96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3" name="Rectangle 31"/>
                <p:cNvSpPr>
                  <a:spLocks noChangeArrowheads="1"/>
                </p:cNvSpPr>
                <p:nvPr/>
              </p:nvSpPr>
              <p:spPr bwMode="auto">
                <a:xfrm>
                  <a:off x="1728" y="1536"/>
                  <a:ext cx="96" cy="9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4" name="Rectangle 32"/>
                <p:cNvSpPr>
                  <a:spLocks noChangeArrowheads="1"/>
                </p:cNvSpPr>
                <p:nvPr/>
              </p:nvSpPr>
              <p:spPr bwMode="auto">
                <a:xfrm>
                  <a:off x="1632" y="153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5" name="Rectangle 33"/>
                <p:cNvSpPr>
                  <a:spLocks noChangeArrowheads="1"/>
                </p:cNvSpPr>
                <p:nvPr/>
              </p:nvSpPr>
              <p:spPr bwMode="auto">
                <a:xfrm>
                  <a:off x="1824" y="1536"/>
                  <a:ext cx="96" cy="96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" name="Rectangle 34"/>
                <p:cNvSpPr>
                  <a:spLocks noChangeArrowheads="1"/>
                </p:cNvSpPr>
                <p:nvPr/>
              </p:nvSpPr>
              <p:spPr bwMode="auto">
                <a:xfrm>
                  <a:off x="1824" y="1344"/>
                  <a:ext cx="96" cy="96"/>
                </a:xfrm>
                <a:prstGeom prst="rect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7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1680" y="1591"/>
                  <a:ext cx="215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 dirty="0" smtClean="0">
                      <a:latin typeface="Comic Sans MS" pitchFamily="66" charset="0"/>
                    </a:rPr>
                    <a:t>6</a:t>
                  </a:r>
                  <a:endParaRPr lang="en-US" sz="2000" dirty="0"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226" name="Group 36"/>
              <p:cNvGrpSpPr>
                <a:grpSpLocks/>
              </p:cNvGrpSpPr>
              <p:nvPr/>
            </p:nvGrpSpPr>
            <p:grpSpPr bwMode="auto">
              <a:xfrm>
                <a:off x="1632" y="3360"/>
                <a:ext cx="288" cy="499"/>
                <a:chOff x="1632" y="3360"/>
                <a:chExt cx="288" cy="499"/>
              </a:xfrm>
            </p:grpSpPr>
            <p:sp>
              <p:nvSpPr>
                <p:cNvPr id="238" name="Rectangle 37"/>
                <p:cNvSpPr>
                  <a:spLocks noChangeArrowheads="1"/>
                </p:cNvSpPr>
                <p:nvPr/>
              </p:nvSpPr>
              <p:spPr bwMode="auto">
                <a:xfrm>
                  <a:off x="1632" y="3360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9" name="Rectangle 38"/>
                <p:cNvSpPr>
                  <a:spLocks noChangeArrowheads="1"/>
                </p:cNvSpPr>
                <p:nvPr/>
              </p:nvSpPr>
              <p:spPr bwMode="auto">
                <a:xfrm>
                  <a:off x="1728" y="3360"/>
                  <a:ext cx="96" cy="96"/>
                </a:xfrm>
                <a:prstGeom prst="rect">
                  <a:avLst/>
                </a:prstGeom>
                <a:solidFill>
                  <a:srgbClr val="C0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0" name="Rectangle 39"/>
                <p:cNvSpPr>
                  <a:spLocks noChangeArrowheads="1"/>
                </p:cNvSpPr>
                <p:nvPr/>
              </p:nvSpPr>
              <p:spPr bwMode="auto">
                <a:xfrm>
                  <a:off x="1632" y="3456"/>
                  <a:ext cx="96" cy="9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1" name="Rectangle 40"/>
                <p:cNvSpPr>
                  <a:spLocks noChangeArrowheads="1"/>
                </p:cNvSpPr>
                <p:nvPr/>
              </p:nvSpPr>
              <p:spPr bwMode="auto">
                <a:xfrm>
                  <a:off x="1728" y="3456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2" name="Rectangle 41"/>
                <p:cNvSpPr>
                  <a:spLocks noChangeArrowheads="1"/>
                </p:cNvSpPr>
                <p:nvPr/>
              </p:nvSpPr>
              <p:spPr bwMode="auto">
                <a:xfrm>
                  <a:off x="1824" y="3456"/>
                  <a:ext cx="96" cy="96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3" name="Rectangle 42"/>
                <p:cNvSpPr>
                  <a:spLocks noChangeArrowheads="1"/>
                </p:cNvSpPr>
                <p:nvPr/>
              </p:nvSpPr>
              <p:spPr bwMode="auto">
                <a:xfrm>
                  <a:off x="1632" y="3552"/>
                  <a:ext cx="96" cy="9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4" name="Rectangle 43"/>
                <p:cNvSpPr>
                  <a:spLocks noChangeArrowheads="1"/>
                </p:cNvSpPr>
                <p:nvPr/>
              </p:nvSpPr>
              <p:spPr bwMode="auto">
                <a:xfrm>
                  <a:off x="1824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5" name="Rectangle 44"/>
                <p:cNvSpPr>
                  <a:spLocks noChangeArrowheads="1"/>
                </p:cNvSpPr>
                <p:nvPr/>
              </p:nvSpPr>
              <p:spPr bwMode="auto">
                <a:xfrm>
                  <a:off x="1728" y="3552"/>
                  <a:ext cx="96" cy="96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" name="Rectangle 45"/>
                <p:cNvSpPr>
                  <a:spLocks noChangeArrowheads="1"/>
                </p:cNvSpPr>
                <p:nvPr/>
              </p:nvSpPr>
              <p:spPr bwMode="auto">
                <a:xfrm>
                  <a:off x="1824" y="3360"/>
                  <a:ext cx="96" cy="96"/>
                </a:xfrm>
                <a:prstGeom prst="rect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7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1680" y="3607"/>
                  <a:ext cx="215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 dirty="0" smtClean="0">
                      <a:latin typeface="Comic Sans MS" pitchFamily="66" charset="0"/>
                    </a:rPr>
                    <a:t>6</a:t>
                  </a:r>
                  <a:endParaRPr lang="en-US" sz="2000" dirty="0"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227" name="Group 47"/>
              <p:cNvGrpSpPr>
                <a:grpSpLocks/>
              </p:cNvGrpSpPr>
              <p:nvPr/>
            </p:nvGrpSpPr>
            <p:grpSpPr bwMode="auto">
              <a:xfrm>
                <a:off x="1632" y="2592"/>
                <a:ext cx="288" cy="499"/>
                <a:chOff x="1632" y="2592"/>
                <a:chExt cx="288" cy="499"/>
              </a:xfrm>
            </p:grpSpPr>
            <p:sp>
              <p:nvSpPr>
                <p:cNvPr id="228" name="Rectangle 48"/>
                <p:cNvSpPr>
                  <a:spLocks noChangeArrowheads="1"/>
                </p:cNvSpPr>
                <p:nvPr/>
              </p:nvSpPr>
              <p:spPr bwMode="auto">
                <a:xfrm>
                  <a:off x="1632" y="2592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9" name="Rectangle 49"/>
                <p:cNvSpPr>
                  <a:spLocks noChangeArrowheads="1"/>
                </p:cNvSpPr>
                <p:nvPr/>
              </p:nvSpPr>
              <p:spPr bwMode="auto">
                <a:xfrm>
                  <a:off x="1728" y="2592"/>
                  <a:ext cx="96" cy="96"/>
                </a:xfrm>
                <a:prstGeom prst="rect">
                  <a:avLst/>
                </a:prstGeom>
                <a:solidFill>
                  <a:srgbClr val="C0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0" name="Rectangle 50"/>
                <p:cNvSpPr>
                  <a:spLocks noChangeArrowheads="1"/>
                </p:cNvSpPr>
                <p:nvPr/>
              </p:nvSpPr>
              <p:spPr bwMode="auto">
                <a:xfrm>
                  <a:off x="1632" y="2688"/>
                  <a:ext cx="96" cy="9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1" name="Rectangle 51"/>
                <p:cNvSpPr>
                  <a:spLocks noChangeArrowheads="1"/>
                </p:cNvSpPr>
                <p:nvPr/>
              </p:nvSpPr>
              <p:spPr bwMode="auto">
                <a:xfrm>
                  <a:off x="1728" y="2784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2" name="Rectangle 52"/>
                <p:cNvSpPr>
                  <a:spLocks noChangeArrowheads="1"/>
                </p:cNvSpPr>
                <p:nvPr/>
              </p:nvSpPr>
              <p:spPr bwMode="auto">
                <a:xfrm>
                  <a:off x="1824" y="2688"/>
                  <a:ext cx="96" cy="96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3" name="Rectangle 53"/>
                <p:cNvSpPr>
                  <a:spLocks noChangeArrowheads="1"/>
                </p:cNvSpPr>
                <p:nvPr/>
              </p:nvSpPr>
              <p:spPr bwMode="auto">
                <a:xfrm>
                  <a:off x="1632" y="2784"/>
                  <a:ext cx="96" cy="9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4" name="Rectangle 54"/>
                <p:cNvSpPr>
                  <a:spLocks noChangeArrowheads="1"/>
                </p:cNvSpPr>
                <p:nvPr/>
              </p:nvSpPr>
              <p:spPr bwMode="auto">
                <a:xfrm>
                  <a:off x="1728" y="2688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5" name="Rectangle 55"/>
                <p:cNvSpPr>
                  <a:spLocks noChangeArrowheads="1"/>
                </p:cNvSpPr>
                <p:nvPr/>
              </p:nvSpPr>
              <p:spPr bwMode="auto">
                <a:xfrm>
                  <a:off x="1824" y="2784"/>
                  <a:ext cx="96" cy="96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" name="Rectangle 56"/>
                <p:cNvSpPr>
                  <a:spLocks noChangeArrowheads="1"/>
                </p:cNvSpPr>
                <p:nvPr/>
              </p:nvSpPr>
              <p:spPr bwMode="auto">
                <a:xfrm>
                  <a:off x="1824" y="2592"/>
                  <a:ext cx="96" cy="96"/>
                </a:xfrm>
                <a:prstGeom prst="rect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7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1680" y="2839"/>
                  <a:ext cx="215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 dirty="0" smtClean="0">
                      <a:latin typeface="Comic Sans MS" pitchFamily="66" charset="0"/>
                    </a:rPr>
                    <a:t>4</a:t>
                  </a:r>
                  <a:endParaRPr lang="en-US" sz="2000" dirty="0">
                    <a:latin typeface="Comic Sans MS" pitchFamily="66" charset="0"/>
                  </a:endParaRPr>
                </a:p>
              </p:txBody>
            </p:sp>
          </p:grpSp>
        </p:grpSp>
        <p:grpSp>
          <p:nvGrpSpPr>
            <p:cNvPr id="221" name="Group 58"/>
            <p:cNvGrpSpPr>
              <a:grpSpLocks/>
            </p:cNvGrpSpPr>
            <p:nvPr/>
          </p:nvGrpSpPr>
          <p:grpSpPr bwMode="auto">
            <a:xfrm>
              <a:off x="1152" y="1488"/>
              <a:ext cx="480" cy="2016"/>
              <a:chOff x="1152" y="1488"/>
              <a:chExt cx="480" cy="2016"/>
            </a:xfrm>
          </p:grpSpPr>
          <p:sp>
            <p:nvSpPr>
              <p:cNvPr id="222" name="Line 59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8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3" name="Line 60"/>
              <p:cNvSpPr>
                <a:spLocks noChangeShapeType="1"/>
              </p:cNvSpPr>
              <p:nvPr/>
            </p:nvSpPr>
            <p:spPr bwMode="auto">
              <a:xfrm flipV="1">
                <a:off x="1152" y="1488"/>
                <a:ext cx="48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4" name="Line 61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80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258" name="Group 111"/>
          <p:cNvGrpSpPr>
            <a:grpSpLocks/>
          </p:cNvGrpSpPr>
          <p:nvPr/>
        </p:nvGrpSpPr>
        <p:grpSpPr bwMode="auto">
          <a:xfrm>
            <a:off x="4267200" y="3733800"/>
            <a:ext cx="1219200" cy="1704975"/>
            <a:chOff x="2688" y="2352"/>
            <a:chExt cx="768" cy="1074"/>
          </a:xfrm>
        </p:grpSpPr>
        <p:grpSp>
          <p:nvGrpSpPr>
            <p:cNvPr id="259" name="Group 112"/>
            <p:cNvGrpSpPr>
              <a:grpSpLocks/>
            </p:cNvGrpSpPr>
            <p:nvPr/>
          </p:nvGrpSpPr>
          <p:grpSpPr bwMode="auto">
            <a:xfrm>
              <a:off x="3168" y="2352"/>
              <a:ext cx="288" cy="1074"/>
              <a:chOff x="3168" y="2352"/>
              <a:chExt cx="288" cy="1074"/>
            </a:xfrm>
          </p:grpSpPr>
          <p:grpSp>
            <p:nvGrpSpPr>
              <p:cNvPr id="263" name="Group 113"/>
              <p:cNvGrpSpPr>
                <a:grpSpLocks/>
              </p:cNvGrpSpPr>
              <p:nvPr/>
            </p:nvGrpSpPr>
            <p:grpSpPr bwMode="auto">
              <a:xfrm>
                <a:off x="3168" y="2928"/>
                <a:ext cx="288" cy="498"/>
                <a:chOff x="3168" y="2928"/>
                <a:chExt cx="288" cy="498"/>
              </a:xfrm>
            </p:grpSpPr>
            <p:sp>
              <p:nvSpPr>
                <p:cNvPr id="277" name="Rectangle 114"/>
                <p:cNvSpPr>
                  <a:spLocks noChangeArrowheads="1"/>
                </p:cNvSpPr>
                <p:nvPr/>
              </p:nvSpPr>
              <p:spPr bwMode="auto">
                <a:xfrm>
                  <a:off x="3168" y="2928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8" name="Rectangle 115"/>
                <p:cNvSpPr>
                  <a:spLocks noChangeArrowheads="1"/>
                </p:cNvSpPr>
                <p:nvPr/>
              </p:nvSpPr>
              <p:spPr bwMode="auto">
                <a:xfrm>
                  <a:off x="3264" y="3024"/>
                  <a:ext cx="96" cy="96"/>
                </a:xfrm>
                <a:prstGeom prst="rect">
                  <a:avLst/>
                </a:prstGeom>
                <a:solidFill>
                  <a:srgbClr val="C0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9" name="Rectangle 116"/>
                <p:cNvSpPr>
                  <a:spLocks noChangeArrowheads="1"/>
                </p:cNvSpPr>
                <p:nvPr/>
              </p:nvSpPr>
              <p:spPr bwMode="auto">
                <a:xfrm>
                  <a:off x="3168" y="3024"/>
                  <a:ext cx="96" cy="9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0" name="Rectangle 117"/>
                <p:cNvSpPr>
                  <a:spLocks noChangeArrowheads="1"/>
                </p:cNvSpPr>
                <p:nvPr/>
              </p:nvSpPr>
              <p:spPr bwMode="auto">
                <a:xfrm>
                  <a:off x="3360" y="3024"/>
                  <a:ext cx="96" cy="96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1" name="Rectangle 118"/>
                <p:cNvSpPr>
                  <a:spLocks noChangeArrowheads="1"/>
                </p:cNvSpPr>
                <p:nvPr/>
              </p:nvSpPr>
              <p:spPr bwMode="auto">
                <a:xfrm>
                  <a:off x="3168" y="3120"/>
                  <a:ext cx="96" cy="9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2" name="Rectangle 119"/>
                <p:cNvSpPr>
                  <a:spLocks noChangeArrowheads="1"/>
                </p:cNvSpPr>
                <p:nvPr/>
              </p:nvSpPr>
              <p:spPr bwMode="auto">
                <a:xfrm>
                  <a:off x="3360" y="2928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3" name="Rectangle 120"/>
                <p:cNvSpPr>
                  <a:spLocks noChangeArrowheads="1"/>
                </p:cNvSpPr>
                <p:nvPr/>
              </p:nvSpPr>
              <p:spPr bwMode="auto">
                <a:xfrm>
                  <a:off x="3360" y="3120"/>
                  <a:ext cx="96" cy="96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4" name="Rectangle 121"/>
                <p:cNvSpPr>
                  <a:spLocks noChangeArrowheads="1"/>
                </p:cNvSpPr>
                <p:nvPr/>
              </p:nvSpPr>
              <p:spPr bwMode="auto">
                <a:xfrm>
                  <a:off x="3264" y="2928"/>
                  <a:ext cx="96" cy="96"/>
                </a:xfrm>
                <a:prstGeom prst="rect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5" name="Text Box 122"/>
                <p:cNvSpPr txBox="1">
                  <a:spLocks noChangeArrowheads="1"/>
                </p:cNvSpPr>
                <p:nvPr/>
              </p:nvSpPr>
              <p:spPr bwMode="auto">
                <a:xfrm>
                  <a:off x="3224" y="3174"/>
                  <a:ext cx="215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 dirty="0" smtClean="0">
                      <a:latin typeface="Comic Sans MS" pitchFamily="66" charset="0"/>
                    </a:rPr>
                    <a:t>4</a:t>
                  </a:r>
                  <a:endParaRPr lang="en-US" sz="2000" dirty="0"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264" name="Group 123"/>
              <p:cNvGrpSpPr>
                <a:grpSpLocks/>
              </p:cNvGrpSpPr>
              <p:nvPr/>
            </p:nvGrpSpPr>
            <p:grpSpPr bwMode="auto">
              <a:xfrm>
                <a:off x="3168" y="2352"/>
                <a:ext cx="288" cy="864"/>
                <a:chOff x="3168" y="2352"/>
                <a:chExt cx="288" cy="864"/>
              </a:xfrm>
            </p:grpSpPr>
            <p:grpSp>
              <p:nvGrpSpPr>
                <p:cNvPr id="265" name="Group 124"/>
                <p:cNvGrpSpPr>
                  <a:grpSpLocks/>
                </p:cNvGrpSpPr>
                <p:nvPr/>
              </p:nvGrpSpPr>
              <p:grpSpPr bwMode="auto">
                <a:xfrm>
                  <a:off x="3168" y="2352"/>
                  <a:ext cx="288" cy="498"/>
                  <a:chOff x="3168" y="2352"/>
                  <a:chExt cx="288" cy="498"/>
                </a:xfrm>
              </p:grpSpPr>
              <p:sp>
                <p:nvSpPr>
                  <p:cNvPr id="267" name="Rectangle 125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2352"/>
                    <a:ext cx="96" cy="96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8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2448"/>
                    <a:ext cx="96" cy="96"/>
                  </a:xfrm>
                  <a:prstGeom prst="rect">
                    <a:avLst/>
                  </a:prstGeom>
                  <a:solidFill>
                    <a:srgbClr val="C0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9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2448"/>
                    <a:ext cx="96" cy="96"/>
                  </a:xfrm>
                  <a:prstGeom prst="rect">
                    <a:avLst/>
                  </a:prstGeom>
                  <a:solidFill>
                    <a:srgbClr val="CCFFCC"/>
                  </a:solidFill>
                  <a:ln w="9525">
                    <a:solidFill>
                      <a:schemeClr val="tx2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70" name="Rectangle 128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2544"/>
                    <a:ext cx="96" cy="96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71" name="Rectangle 129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2448"/>
                    <a:ext cx="96" cy="96"/>
                  </a:xfrm>
                  <a:prstGeom prst="rect">
                    <a:avLst/>
                  </a:prstGeom>
                  <a:solidFill>
                    <a:srgbClr val="FFCC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72" name="Rectangle 130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2544"/>
                    <a:ext cx="96" cy="96"/>
                  </a:xfrm>
                  <a:prstGeom prst="rect">
                    <a:avLst/>
                  </a:prstGeom>
                  <a:solidFill>
                    <a:srgbClr val="33CC33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73" name="Rectangle 131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2352"/>
                    <a:ext cx="96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74" name="Rectangle 132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2544"/>
                    <a:ext cx="96" cy="96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75" name="Rectangle 133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2352"/>
                    <a:ext cx="96" cy="96"/>
                  </a:xfrm>
                  <a:prstGeom prst="rect">
                    <a:avLst/>
                  </a:prstGeom>
                  <a:solidFill>
                    <a:srgbClr val="FF33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76" name="Text Box 13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24" y="2598"/>
                    <a:ext cx="215" cy="25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dirty="0" smtClean="0">
                        <a:latin typeface="Comic Sans MS" pitchFamily="66" charset="0"/>
                      </a:rPr>
                      <a:t>2</a:t>
                    </a:r>
                    <a:endParaRPr lang="en-US" sz="2000" dirty="0"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266" name="Rectangle 135"/>
                <p:cNvSpPr>
                  <a:spLocks noChangeArrowheads="1"/>
                </p:cNvSpPr>
                <p:nvPr/>
              </p:nvSpPr>
              <p:spPr bwMode="auto">
                <a:xfrm>
                  <a:off x="3264" y="3120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60" name="Group 136"/>
            <p:cNvGrpSpPr>
              <a:grpSpLocks/>
            </p:cNvGrpSpPr>
            <p:nvPr/>
          </p:nvGrpSpPr>
          <p:grpSpPr bwMode="auto">
            <a:xfrm>
              <a:off x="2688" y="2496"/>
              <a:ext cx="480" cy="576"/>
              <a:chOff x="2688" y="2496"/>
              <a:chExt cx="480" cy="576"/>
            </a:xfrm>
          </p:grpSpPr>
          <p:sp>
            <p:nvSpPr>
              <p:cNvPr id="261" name="Line 137"/>
              <p:cNvSpPr>
                <a:spLocks noChangeShapeType="1"/>
              </p:cNvSpPr>
              <p:nvPr/>
            </p:nvSpPr>
            <p:spPr bwMode="auto">
              <a:xfrm flipV="1">
                <a:off x="2688" y="2496"/>
                <a:ext cx="48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2" name="Line 138"/>
              <p:cNvSpPr>
                <a:spLocks noChangeShapeType="1"/>
              </p:cNvSpPr>
              <p:nvPr/>
            </p:nvSpPr>
            <p:spPr bwMode="auto">
              <a:xfrm>
                <a:off x="2688" y="2736"/>
                <a:ext cx="48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286" name="Group 139"/>
          <p:cNvGrpSpPr>
            <a:grpSpLocks/>
          </p:cNvGrpSpPr>
          <p:nvPr/>
        </p:nvGrpSpPr>
        <p:grpSpPr bwMode="auto">
          <a:xfrm>
            <a:off x="5486400" y="3733800"/>
            <a:ext cx="1219200" cy="790575"/>
            <a:chOff x="3456" y="2352"/>
            <a:chExt cx="768" cy="498"/>
          </a:xfrm>
        </p:grpSpPr>
        <p:grpSp>
          <p:nvGrpSpPr>
            <p:cNvPr id="287" name="Group 140"/>
            <p:cNvGrpSpPr>
              <a:grpSpLocks/>
            </p:cNvGrpSpPr>
            <p:nvPr/>
          </p:nvGrpSpPr>
          <p:grpSpPr bwMode="auto">
            <a:xfrm>
              <a:off x="3936" y="2352"/>
              <a:ext cx="288" cy="498"/>
              <a:chOff x="3936" y="2352"/>
              <a:chExt cx="288" cy="498"/>
            </a:xfrm>
          </p:grpSpPr>
          <p:sp>
            <p:nvSpPr>
              <p:cNvPr id="289" name="Rectangle 141"/>
              <p:cNvSpPr>
                <a:spLocks noChangeArrowheads="1"/>
              </p:cNvSpPr>
              <p:nvPr/>
            </p:nvSpPr>
            <p:spPr bwMode="auto">
              <a:xfrm>
                <a:off x="4032" y="2352"/>
                <a:ext cx="96" cy="9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" name="Rectangle 142"/>
              <p:cNvSpPr>
                <a:spLocks noChangeArrowheads="1"/>
              </p:cNvSpPr>
              <p:nvPr/>
            </p:nvSpPr>
            <p:spPr bwMode="auto">
              <a:xfrm>
                <a:off x="4032" y="2448"/>
                <a:ext cx="96" cy="96"/>
              </a:xfrm>
              <a:prstGeom prst="rect">
                <a:avLst/>
              </a:prstGeom>
              <a:solidFill>
                <a:srgbClr val="C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1" name="Rectangle 143"/>
              <p:cNvSpPr>
                <a:spLocks noChangeArrowheads="1"/>
              </p:cNvSpPr>
              <p:nvPr/>
            </p:nvSpPr>
            <p:spPr bwMode="auto">
              <a:xfrm>
                <a:off x="3936" y="2352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2" name="Rectangle 144"/>
              <p:cNvSpPr>
                <a:spLocks noChangeArrowheads="1"/>
              </p:cNvSpPr>
              <p:nvPr/>
            </p:nvSpPr>
            <p:spPr bwMode="auto">
              <a:xfrm>
                <a:off x="4032" y="254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3" name="Rectangle 145"/>
              <p:cNvSpPr>
                <a:spLocks noChangeArrowheads="1"/>
              </p:cNvSpPr>
              <p:nvPr/>
            </p:nvSpPr>
            <p:spPr bwMode="auto">
              <a:xfrm>
                <a:off x="4128" y="244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4" name="Rectangle 146"/>
              <p:cNvSpPr>
                <a:spLocks noChangeArrowheads="1"/>
              </p:cNvSpPr>
              <p:nvPr/>
            </p:nvSpPr>
            <p:spPr bwMode="auto">
              <a:xfrm>
                <a:off x="3936" y="254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5" name="Rectangle 147"/>
              <p:cNvSpPr>
                <a:spLocks noChangeArrowheads="1"/>
              </p:cNvSpPr>
              <p:nvPr/>
            </p:nvSpPr>
            <p:spPr bwMode="auto">
              <a:xfrm>
                <a:off x="3936" y="244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6" name="Rectangle 148"/>
              <p:cNvSpPr>
                <a:spLocks noChangeArrowheads="1"/>
              </p:cNvSpPr>
              <p:nvPr/>
            </p:nvSpPr>
            <p:spPr bwMode="auto">
              <a:xfrm>
                <a:off x="4128" y="254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" name="Rectangle 149"/>
              <p:cNvSpPr>
                <a:spLocks noChangeArrowheads="1"/>
              </p:cNvSpPr>
              <p:nvPr/>
            </p:nvSpPr>
            <p:spPr bwMode="auto">
              <a:xfrm>
                <a:off x="4128" y="235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" name="Text Box 150"/>
              <p:cNvSpPr txBox="1">
                <a:spLocks noChangeArrowheads="1"/>
              </p:cNvSpPr>
              <p:nvPr/>
            </p:nvSpPr>
            <p:spPr bwMode="auto">
              <a:xfrm>
                <a:off x="3992" y="2598"/>
                <a:ext cx="189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latin typeface="Comic Sans MS" pitchFamily="66" charset="0"/>
                  </a:rPr>
                  <a:t>1</a:t>
                </a:r>
                <a:endParaRPr lang="en-US" sz="2000" dirty="0">
                  <a:latin typeface="Comic Sans MS" pitchFamily="66" charset="0"/>
                </a:endParaRPr>
              </a:p>
            </p:txBody>
          </p:sp>
        </p:grpSp>
        <p:sp>
          <p:nvSpPr>
            <p:cNvPr id="288" name="Line 151"/>
            <p:cNvSpPr>
              <a:spLocks noChangeShapeType="1"/>
            </p:cNvSpPr>
            <p:nvPr/>
          </p:nvSpPr>
          <p:spPr bwMode="auto">
            <a:xfrm>
              <a:off x="3456" y="24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16" name="Group 169"/>
          <p:cNvGrpSpPr>
            <a:grpSpLocks/>
          </p:cNvGrpSpPr>
          <p:nvPr/>
        </p:nvGrpSpPr>
        <p:grpSpPr bwMode="auto">
          <a:xfrm>
            <a:off x="3048000" y="2133600"/>
            <a:ext cx="1219200" cy="4005263"/>
            <a:chOff x="1920" y="1344"/>
            <a:chExt cx="768" cy="2523"/>
          </a:xfrm>
        </p:grpSpPr>
        <p:grpSp>
          <p:nvGrpSpPr>
            <p:cNvPr id="317" name="Group 170"/>
            <p:cNvGrpSpPr>
              <a:grpSpLocks/>
            </p:cNvGrpSpPr>
            <p:nvPr/>
          </p:nvGrpSpPr>
          <p:grpSpPr bwMode="auto">
            <a:xfrm>
              <a:off x="2400" y="1344"/>
              <a:ext cx="288" cy="2523"/>
              <a:chOff x="2400" y="1344"/>
              <a:chExt cx="288" cy="2523"/>
            </a:xfrm>
          </p:grpSpPr>
          <p:grpSp>
            <p:nvGrpSpPr>
              <p:cNvPr id="323" name="Group 171"/>
              <p:cNvGrpSpPr>
                <a:grpSpLocks/>
              </p:cNvGrpSpPr>
              <p:nvPr/>
            </p:nvGrpSpPr>
            <p:grpSpPr bwMode="auto">
              <a:xfrm>
                <a:off x="2400" y="1344"/>
                <a:ext cx="288" cy="499"/>
                <a:chOff x="2400" y="1344"/>
                <a:chExt cx="288" cy="499"/>
              </a:xfrm>
            </p:grpSpPr>
            <p:sp>
              <p:nvSpPr>
                <p:cNvPr id="347" name="Rectangle 172"/>
                <p:cNvSpPr>
                  <a:spLocks noChangeArrowheads="1"/>
                </p:cNvSpPr>
                <p:nvPr/>
              </p:nvSpPr>
              <p:spPr bwMode="auto">
                <a:xfrm>
                  <a:off x="2400" y="1344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" name="Rectangle 173"/>
                <p:cNvSpPr>
                  <a:spLocks noChangeArrowheads="1"/>
                </p:cNvSpPr>
                <p:nvPr/>
              </p:nvSpPr>
              <p:spPr bwMode="auto">
                <a:xfrm>
                  <a:off x="2496" y="1344"/>
                  <a:ext cx="96" cy="96"/>
                </a:xfrm>
                <a:prstGeom prst="rect">
                  <a:avLst/>
                </a:prstGeom>
                <a:solidFill>
                  <a:srgbClr val="C0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" name="Rectangle 174"/>
                <p:cNvSpPr>
                  <a:spLocks noChangeArrowheads="1"/>
                </p:cNvSpPr>
                <p:nvPr/>
              </p:nvSpPr>
              <p:spPr bwMode="auto">
                <a:xfrm>
                  <a:off x="2496" y="1440"/>
                  <a:ext cx="96" cy="9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0" name="Rectangle 175"/>
                <p:cNvSpPr>
                  <a:spLocks noChangeArrowheads="1"/>
                </p:cNvSpPr>
                <p:nvPr/>
              </p:nvSpPr>
              <p:spPr bwMode="auto">
                <a:xfrm>
                  <a:off x="2496" y="1536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1" name="Rectangle 176"/>
                <p:cNvSpPr>
                  <a:spLocks noChangeArrowheads="1"/>
                </p:cNvSpPr>
                <p:nvPr/>
              </p:nvSpPr>
              <p:spPr bwMode="auto">
                <a:xfrm>
                  <a:off x="2592" y="1440"/>
                  <a:ext cx="96" cy="96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" name="Rectangle 177"/>
                <p:cNvSpPr>
                  <a:spLocks noChangeArrowheads="1"/>
                </p:cNvSpPr>
                <p:nvPr/>
              </p:nvSpPr>
              <p:spPr bwMode="auto">
                <a:xfrm>
                  <a:off x="2400" y="1536"/>
                  <a:ext cx="96" cy="9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3" name="Rectangle 178"/>
                <p:cNvSpPr>
                  <a:spLocks noChangeArrowheads="1"/>
                </p:cNvSpPr>
                <p:nvPr/>
              </p:nvSpPr>
              <p:spPr bwMode="auto">
                <a:xfrm>
                  <a:off x="2400" y="144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4" name="Rectangle 179"/>
                <p:cNvSpPr>
                  <a:spLocks noChangeArrowheads="1"/>
                </p:cNvSpPr>
                <p:nvPr/>
              </p:nvSpPr>
              <p:spPr bwMode="auto">
                <a:xfrm>
                  <a:off x="2592" y="1536"/>
                  <a:ext cx="96" cy="96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" name="Rectangle 180"/>
                <p:cNvSpPr>
                  <a:spLocks noChangeArrowheads="1"/>
                </p:cNvSpPr>
                <p:nvPr/>
              </p:nvSpPr>
              <p:spPr bwMode="auto">
                <a:xfrm>
                  <a:off x="2592" y="1344"/>
                  <a:ext cx="96" cy="96"/>
                </a:xfrm>
                <a:prstGeom prst="rect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6" name="Text Box 181"/>
                <p:cNvSpPr txBox="1">
                  <a:spLocks noChangeArrowheads="1"/>
                </p:cNvSpPr>
                <p:nvPr/>
              </p:nvSpPr>
              <p:spPr bwMode="auto">
                <a:xfrm>
                  <a:off x="2448" y="1591"/>
                  <a:ext cx="215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 dirty="0" smtClean="0">
                      <a:latin typeface="Comic Sans MS" pitchFamily="66" charset="0"/>
                    </a:rPr>
                    <a:t>5</a:t>
                  </a:r>
                  <a:endParaRPr lang="en-US" sz="2000" dirty="0"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324" name="Group 182"/>
              <p:cNvGrpSpPr>
                <a:grpSpLocks/>
              </p:cNvGrpSpPr>
              <p:nvPr/>
            </p:nvGrpSpPr>
            <p:grpSpPr bwMode="auto">
              <a:xfrm>
                <a:off x="2400" y="2592"/>
                <a:ext cx="288" cy="1275"/>
                <a:chOff x="2400" y="2592"/>
                <a:chExt cx="288" cy="1275"/>
              </a:xfrm>
            </p:grpSpPr>
            <p:grpSp>
              <p:nvGrpSpPr>
                <p:cNvPr id="325" name="Group 183"/>
                <p:cNvGrpSpPr>
                  <a:grpSpLocks/>
                </p:cNvGrpSpPr>
                <p:nvPr/>
              </p:nvGrpSpPr>
              <p:grpSpPr bwMode="auto">
                <a:xfrm>
                  <a:off x="2400" y="3360"/>
                  <a:ext cx="288" cy="507"/>
                  <a:chOff x="2400" y="3360"/>
                  <a:chExt cx="288" cy="507"/>
                </a:xfrm>
              </p:grpSpPr>
              <p:sp>
                <p:nvSpPr>
                  <p:cNvPr id="337" name="Rectangle 184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3360"/>
                    <a:ext cx="96" cy="96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8" name="Rectangle 185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3360"/>
                    <a:ext cx="96" cy="96"/>
                  </a:xfrm>
                  <a:prstGeom prst="rect">
                    <a:avLst/>
                  </a:prstGeom>
                  <a:solidFill>
                    <a:srgbClr val="C0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9" name="Rectangle 186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3456"/>
                    <a:ext cx="96" cy="96"/>
                  </a:xfrm>
                  <a:prstGeom prst="rect">
                    <a:avLst/>
                  </a:prstGeom>
                  <a:solidFill>
                    <a:srgbClr val="CCFFCC"/>
                  </a:solidFill>
                  <a:ln w="9525">
                    <a:solidFill>
                      <a:schemeClr val="tx2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0" name="Rectangle 187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3552"/>
                    <a:ext cx="96" cy="96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1" name="Rectangle 188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3456"/>
                    <a:ext cx="96" cy="96"/>
                  </a:xfrm>
                  <a:prstGeom prst="rect">
                    <a:avLst/>
                  </a:prstGeom>
                  <a:solidFill>
                    <a:srgbClr val="FFCC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2" name="Rectangle 189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3552"/>
                    <a:ext cx="96" cy="96"/>
                  </a:xfrm>
                  <a:prstGeom prst="rect">
                    <a:avLst/>
                  </a:prstGeom>
                  <a:solidFill>
                    <a:srgbClr val="33CC33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" name="Rectangle 190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3456"/>
                    <a:ext cx="96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4" name="Rectangle 191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3552"/>
                    <a:ext cx="96" cy="96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5" name="Rectangle 192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3360"/>
                    <a:ext cx="96" cy="96"/>
                  </a:xfrm>
                  <a:prstGeom prst="rect">
                    <a:avLst/>
                  </a:prstGeom>
                  <a:solidFill>
                    <a:srgbClr val="FF33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6" name="Text Box 19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48" y="3615"/>
                    <a:ext cx="215" cy="25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dirty="0" smtClean="0">
                        <a:latin typeface="Comic Sans MS" pitchFamily="66" charset="0"/>
                      </a:rPr>
                      <a:t>5</a:t>
                    </a:r>
                    <a:endParaRPr lang="en-US" sz="2000" dirty="0">
                      <a:latin typeface="Comic Sans MS" pitchFamily="66" charset="0"/>
                    </a:endParaRPr>
                  </a:p>
                </p:txBody>
              </p:sp>
            </p:grpSp>
            <p:grpSp>
              <p:nvGrpSpPr>
                <p:cNvPr id="326" name="Group 194"/>
                <p:cNvGrpSpPr>
                  <a:grpSpLocks/>
                </p:cNvGrpSpPr>
                <p:nvPr/>
              </p:nvGrpSpPr>
              <p:grpSpPr bwMode="auto">
                <a:xfrm>
                  <a:off x="2400" y="2592"/>
                  <a:ext cx="288" cy="498"/>
                  <a:chOff x="2400" y="2592"/>
                  <a:chExt cx="288" cy="498"/>
                </a:xfrm>
              </p:grpSpPr>
              <p:sp>
                <p:nvSpPr>
                  <p:cNvPr id="327" name="Rectangle 195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2592"/>
                    <a:ext cx="96" cy="96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28" name="Rectangle 196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2688"/>
                    <a:ext cx="96" cy="96"/>
                  </a:xfrm>
                  <a:prstGeom prst="rect">
                    <a:avLst/>
                  </a:prstGeom>
                  <a:solidFill>
                    <a:srgbClr val="C0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29" name="Rectangle 197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2688"/>
                    <a:ext cx="96" cy="96"/>
                  </a:xfrm>
                  <a:prstGeom prst="rect">
                    <a:avLst/>
                  </a:prstGeom>
                  <a:solidFill>
                    <a:srgbClr val="CCFFCC"/>
                  </a:solidFill>
                  <a:ln w="9525">
                    <a:solidFill>
                      <a:schemeClr val="tx2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0" name="Rectangle 198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2784"/>
                    <a:ext cx="96" cy="96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1" name="Rectangle 199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2688"/>
                    <a:ext cx="96" cy="96"/>
                  </a:xfrm>
                  <a:prstGeom prst="rect">
                    <a:avLst/>
                  </a:prstGeom>
                  <a:solidFill>
                    <a:srgbClr val="FFCC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2" name="Rectangle 200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2784"/>
                    <a:ext cx="96" cy="96"/>
                  </a:xfrm>
                  <a:prstGeom prst="rect">
                    <a:avLst/>
                  </a:prstGeom>
                  <a:solidFill>
                    <a:srgbClr val="33CC33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3" name="Rectangle 201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2592"/>
                    <a:ext cx="96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4" name="Rectangle 202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2784"/>
                    <a:ext cx="96" cy="96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5" name="Rectangle 203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2592"/>
                    <a:ext cx="96" cy="96"/>
                  </a:xfrm>
                  <a:prstGeom prst="rect">
                    <a:avLst/>
                  </a:prstGeom>
                  <a:solidFill>
                    <a:srgbClr val="FF33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6" name="Text Box 20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56" y="2838"/>
                    <a:ext cx="215" cy="25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dirty="0" smtClean="0">
                        <a:latin typeface="Comic Sans MS" pitchFamily="66" charset="0"/>
                      </a:rPr>
                      <a:t>3</a:t>
                    </a:r>
                    <a:endParaRPr lang="en-US" sz="2000" dirty="0">
                      <a:latin typeface="Comic Sans MS" pitchFamily="66" charset="0"/>
                    </a:endParaRPr>
                  </a:p>
                </p:txBody>
              </p:sp>
            </p:grpSp>
          </p:grpSp>
        </p:grpSp>
        <p:grpSp>
          <p:nvGrpSpPr>
            <p:cNvPr id="318" name="Group 205"/>
            <p:cNvGrpSpPr>
              <a:grpSpLocks/>
            </p:cNvGrpSpPr>
            <p:nvPr/>
          </p:nvGrpSpPr>
          <p:grpSpPr bwMode="auto">
            <a:xfrm>
              <a:off x="1920" y="1488"/>
              <a:ext cx="480" cy="2016"/>
              <a:chOff x="1920" y="1488"/>
              <a:chExt cx="480" cy="2016"/>
            </a:xfrm>
          </p:grpSpPr>
          <p:grpSp>
            <p:nvGrpSpPr>
              <p:cNvPr id="319" name="Group 206"/>
              <p:cNvGrpSpPr>
                <a:grpSpLocks/>
              </p:cNvGrpSpPr>
              <p:nvPr/>
            </p:nvGrpSpPr>
            <p:grpSpPr bwMode="auto">
              <a:xfrm>
                <a:off x="1920" y="2736"/>
                <a:ext cx="480" cy="768"/>
                <a:chOff x="1920" y="2736"/>
                <a:chExt cx="480" cy="768"/>
              </a:xfrm>
            </p:grpSpPr>
            <p:sp>
              <p:nvSpPr>
                <p:cNvPr id="321" name="Line 207"/>
                <p:cNvSpPr>
                  <a:spLocks noChangeShapeType="1"/>
                </p:cNvSpPr>
                <p:nvPr/>
              </p:nvSpPr>
              <p:spPr bwMode="auto">
                <a:xfrm>
                  <a:off x="1920" y="2736"/>
                  <a:ext cx="4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22" name="Line 208"/>
                <p:cNvSpPr>
                  <a:spLocks noChangeShapeType="1"/>
                </p:cNvSpPr>
                <p:nvPr/>
              </p:nvSpPr>
              <p:spPr bwMode="auto">
                <a:xfrm>
                  <a:off x="1920" y="2736"/>
                  <a:ext cx="48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320" name="Line 209"/>
              <p:cNvSpPr>
                <a:spLocks noChangeShapeType="1"/>
              </p:cNvSpPr>
              <p:nvPr/>
            </p:nvSpPr>
            <p:spPr bwMode="auto">
              <a:xfrm flipV="1">
                <a:off x="1920" y="1488"/>
                <a:ext cx="480" cy="1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Robot Navigation</a:t>
            </a:r>
            <a:endParaRPr lang="en-US"/>
          </a:p>
        </p:txBody>
      </p:sp>
      <p:sp>
        <p:nvSpPr>
          <p:cNvPr id="6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20E870-BACB-4893-AF82-7872A13904C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45091" name="Rectangle 3"/>
          <p:cNvSpPr>
            <a:spLocks noChangeArrowheads="1"/>
          </p:cNvSpPr>
          <p:nvPr/>
        </p:nvSpPr>
        <p:spPr bwMode="auto">
          <a:xfrm>
            <a:off x="1524000" y="1524000"/>
            <a:ext cx="6096000" cy="3657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5092" name="Freeform 4"/>
          <p:cNvSpPr>
            <a:spLocks/>
          </p:cNvSpPr>
          <p:nvPr/>
        </p:nvSpPr>
        <p:spPr bwMode="auto">
          <a:xfrm>
            <a:off x="2438400" y="2133600"/>
            <a:ext cx="1219200" cy="1828800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384" y="576"/>
              </a:cxn>
              <a:cxn ang="0">
                <a:pos x="192" y="768"/>
              </a:cxn>
              <a:cxn ang="0">
                <a:pos x="192" y="1152"/>
              </a:cxn>
              <a:cxn ang="0">
                <a:pos x="768" y="1152"/>
              </a:cxn>
              <a:cxn ang="0">
                <a:pos x="768" y="192"/>
              </a:cxn>
              <a:cxn ang="0">
                <a:pos x="144" y="0"/>
              </a:cxn>
              <a:cxn ang="0">
                <a:pos x="0" y="192"/>
              </a:cxn>
            </a:cxnLst>
            <a:rect l="0" t="0" r="r" b="b"/>
            <a:pathLst>
              <a:path w="768" h="1152">
                <a:moveTo>
                  <a:pt x="0" y="192"/>
                </a:moveTo>
                <a:lnTo>
                  <a:pt x="384" y="576"/>
                </a:lnTo>
                <a:lnTo>
                  <a:pt x="192" y="768"/>
                </a:lnTo>
                <a:lnTo>
                  <a:pt x="192" y="1152"/>
                </a:lnTo>
                <a:lnTo>
                  <a:pt x="768" y="1152"/>
                </a:lnTo>
                <a:lnTo>
                  <a:pt x="768" y="192"/>
                </a:lnTo>
                <a:lnTo>
                  <a:pt x="144" y="0"/>
                </a:lnTo>
                <a:lnTo>
                  <a:pt x="0" y="192"/>
                </a:lnTo>
                <a:close/>
              </a:path>
            </a:pathLst>
          </a:custGeom>
          <a:solidFill>
            <a:srgbClr val="996600"/>
          </a:solidFill>
          <a:ln w="381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5093" name="Freeform 5"/>
          <p:cNvSpPr>
            <a:spLocks/>
          </p:cNvSpPr>
          <p:nvPr/>
        </p:nvSpPr>
        <p:spPr bwMode="auto">
          <a:xfrm>
            <a:off x="5181600" y="2438400"/>
            <a:ext cx="1524000" cy="1828800"/>
          </a:xfrm>
          <a:custGeom>
            <a:avLst/>
            <a:gdLst/>
            <a:ahLst/>
            <a:cxnLst>
              <a:cxn ang="0">
                <a:pos x="0" y="960"/>
              </a:cxn>
              <a:cxn ang="0">
                <a:pos x="0" y="1152"/>
              </a:cxn>
              <a:cxn ang="0">
                <a:pos x="960" y="1152"/>
              </a:cxn>
              <a:cxn ang="0">
                <a:pos x="960" y="0"/>
              </a:cxn>
              <a:cxn ang="0">
                <a:pos x="768" y="0"/>
              </a:cxn>
              <a:cxn ang="0">
                <a:pos x="768" y="960"/>
              </a:cxn>
              <a:cxn ang="0">
                <a:pos x="0" y="960"/>
              </a:cxn>
            </a:cxnLst>
            <a:rect l="0" t="0" r="r" b="b"/>
            <a:pathLst>
              <a:path w="960" h="1152">
                <a:moveTo>
                  <a:pt x="0" y="960"/>
                </a:moveTo>
                <a:lnTo>
                  <a:pt x="0" y="1152"/>
                </a:lnTo>
                <a:lnTo>
                  <a:pt x="960" y="1152"/>
                </a:lnTo>
                <a:lnTo>
                  <a:pt x="960" y="0"/>
                </a:lnTo>
                <a:lnTo>
                  <a:pt x="768" y="0"/>
                </a:lnTo>
                <a:lnTo>
                  <a:pt x="768" y="960"/>
                </a:lnTo>
                <a:lnTo>
                  <a:pt x="0" y="960"/>
                </a:lnTo>
                <a:close/>
              </a:path>
            </a:pathLst>
          </a:custGeom>
          <a:solidFill>
            <a:srgbClr val="996600"/>
          </a:solidFill>
          <a:ln w="381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5094" name="Oval 6"/>
          <p:cNvSpPr>
            <a:spLocks noChangeArrowheads="1"/>
          </p:cNvSpPr>
          <p:nvPr/>
        </p:nvSpPr>
        <p:spPr bwMode="auto">
          <a:xfrm>
            <a:off x="7239000" y="3886200"/>
            <a:ext cx="152400" cy="1524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rgbClr val="009900"/>
              </a:solidFill>
            </a:endParaRPr>
          </a:p>
        </p:txBody>
      </p:sp>
      <p:sp>
        <p:nvSpPr>
          <p:cNvPr id="345095" name="Line 7"/>
          <p:cNvSpPr>
            <a:spLocks noChangeShapeType="1"/>
          </p:cNvSpPr>
          <p:nvPr/>
        </p:nvSpPr>
        <p:spPr bwMode="auto">
          <a:xfrm>
            <a:off x="1524000" y="1828800"/>
            <a:ext cx="60960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5096" name="Line 8"/>
          <p:cNvSpPr>
            <a:spLocks noChangeShapeType="1"/>
          </p:cNvSpPr>
          <p:nvPr/>
        </p:nvSpPr>
        <p:spPr bwMode="auto">
          <a:xfrm>
            <a:off x="1524000" y="2133600"/>
            <a:ext cx="60960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5097" name="Line 9"/>
          <p:cNvSpPr>
            <a:spLocks noChangeShapeType="1"/>
          </p:cNvSpPr>
          <p:nvPr/>
        </p:nvSpPr>
        <p:spPr bwMode="auto">
          <a:xfrm>
            <a:off x="1524000" y="2438400"/>
            <a:ext cx="60960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5098" name="Line 10"/>
          <p:cNvSpPr>
            <a:spLocks noChangeShapeType="1"/>
          </p:cNvSpPr>
          <p:nvPr/>
        </p:nvSpPr>
        <p:spPr bwMode="auto">
          <a:xfrm>
            <a:off x="1524000" y="2743200"/>
            <a:ext cx="60960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5099" name="Line 11"/>
          <p:cNvSpPr>
            <a:spLocks noChangeShapeType="1"/>
          </p:cNvSpPr>
          <p:nvPr/>
        </p:nvSpPr>
        <p:spPr bwMode="auto">
          <a:xfrm>
            <a:off x="1524000" y="3048000"/>
            <a:ext cx="60960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5100" name="Line 12"/>
          <p:cNvSpPr>
            <a:spLocks noChangeShapeType="1"/>
          </p:cNvSpPr>
          <p:nvPr/>
        </p:nvSpPr>
        <p:spPr bwMode="auto">
          <a:xfrm>
            <a:off x="1524000" y="3352800"/>
            <a:ext cx="60960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5101" name="Line 13"/>
          <p:cNvSpPr>
            <a:spLocks noChangeShapeType="1"/>
          </p:cNvSpPr>
          <p:nvPr/>
        </p:nvSpPr>
        <p:spPr bwMode="auto">
          <a:xfrm>
            <a:off x="1524000" y="3657600"/>
            <a:ext cx="60960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5102" name="Line 14"/>
          <p:cNvSpPr>
            <a:spLocks noChangeShapeType="1"/>
          </p:cNvSpPr>
          <p:nvPr/>
        </p:nvSpPr>
        <p:spPr bwMode="auto">
          <a:xfrm>
            <a:off x="1524000" y="3962400"/>
            <a:ext cx="60960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5103" name="Line 15"/>
          <p:cNvSpPr>
            <a:spLocks noChangeShapeType="1"/>
          </p:cNvSpPr>
          <p:nvPr/>
        </p:nvSpPr>
        <p:spPr bwMode="auto">
          <a:xfrm>
            <a:off x="1524000" y="4267200"/>
            <a:ext cx="60960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5104" name="Line 16"/>
          <p:cNvSpPr>
            <a:spLocks noChangeShapeType="1"/>
          </p:cNvSpPr>
          <p:nvPr/>
        </p:nvSpPr>
        <p:spPr bwMode="auto">
          <a:xfrm>
            <a:off x="1524000" y="4572000"/>
            <a:ext cx="60960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5105" name="Line 17"/>
          <p:cNvSpPr>
            <a:spLocks noChangeShapeType="1"/>
          </p:cNvSpPr>
          <p:nvPr/>
        </p:nvSpPr>
        <p:spPr bwMode="auto">
          <a:xfrm>
            <a:off x="1524000" y="4876800"/>
            <a:ext cx="60960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5106" name="Line 18"/>
          <p:cNvSpPr>
            <a:spLocks noChangeShapeType="1"/>
          </p:cNvSpPr>
          <p:nvPr/>
        </p:nvSpPr>
        <p:spPr bwMode="auto">
          <a:xfrm>
            <a:off x="1828800" y="1524000"/>
            <a:ext cx="0" cy="3657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5107" name="Line 19"/>
          <p:cNvSpPr>
            <a:spLocks noChangeShapeType="1"/>
          </p:cNvSpPr>
          <p:nvPr/>
        </p:nvSpPr>
        <p:spPr bwMode="auto">
          <a:xfrm>
            <a:off x="2438400" y="1524000"/>
            <a:ext cx="0" cy="3657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5108" name="Line 20"/>
          <p:cNvSpPr>
            <a:spLocks noChangeShapeType="1"/>
          </p:cNvSpPr>
          <p:nvPr/>
        </p:nvSpPr>
        <p:spPr bwMode="auto">
          <a:xfrm>
            <a:off x="2743200" y="1524000"/>
            <a:ext cx="0" cy="3657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5109" name="Line 21"/>
          <p:cNvSpPr>
            <a:spLocks noChangeShapeType="1"/>
          </p:cNvSpPr>
          <p:nvPr/>
        </p:nvSpPr>
        <p:spPr bwMode="auto">
          <a:xfrm>
            <a:off x="3048000" y="1524000"/>
            <a:ext cx="0" cy="3657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5110" name="Line 22"/>
          <p:cNvSpPr>
            <a:spLocks noChangeShapeType="1"/>
          </p:cNvSpPr>
          <p:nvPr/>
        </p:nvSpPr>
        <p:spPr bwMode="auto">
          <a:xfrm>
            <a:off x="3352800" y="1524000"/>
            <a:ext cx="0" cy="3657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5111" name="Line 23"/>
          <p:cNvSpPr>
            <a:spLocks noChangeShapeType="1"/>
          </p:cNvSpPr>
          <p:nvPr/>
        </p:nvSpPr>
        <p:spPr bwMode="auto">
          <a:xfrm>
            <a:off x="3657600" y="1524000"/>
            <a:ext cx="0" cy="3657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5112" name="Line 24"/>
          <p:cNvSpPr>
            <a:spLocks noChangeShapeType="1"/>
          </p:cNvSpPr>
          <p:nvPr/>
        </p:nvSpPr>
        <p:spPr bwMode="auto">
          <a:xfrm>
            <a:off x="3962400" y="1524000"/>
            <a:ext cx="0" cy="3657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5113" name="Line 25"/>
          <p:cNvSpPr>
            <a:spLocks noChangeShapeType="1"/>
          </p:cNvSpPr>
          <p:nvPr/>
        </p:nvSpPr>
        <p:spPr bwMode="auto">
          <a:xfrm>
            <a:off x="4267200" y="1524000"/>
            <a:ext cx="0" cy="3657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5114" name="Line 26"/>
          <p:cNvSpPr>
            <a:spLocks noChangeShapeType="1"/>
          </p:cNvSpPr>
          <p:nvPr/>
        </p:nvSpPr>
        <p:spPr bwMode="auto">
          <a:xfrm>
            <a:off x="4572000" y="1524000"/>
            <a:ext cx="0" cy="3657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5115" name="Line 27"/>
          <p:cNvSpPr>
            <a:spLocks noChangeShapeType="1"/>
          </p:cNvSpPr>
          <p:nvPr/>
        </p:nvSpPr>
        <p:spPr bwMode="auto">
          <a:xfrm>
            <a:off x="4876800" y="1524000"/>
            <a:ext cx="0" cy="3657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5116" name="Line 28"/>
          <p:cNvSpPr>
            <a:spLocks noChangeShapeType="1"/>
          </p:cNvSpPr>
          <p:nvPr/>
        </p:nvSpPr>
        <p:spPr bwMode="auto">
          <a:xfrm>
            <a:off x="5181600" y="1524000"/>
            <a:ext cx="0" cy="3657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5117" name="Line 29"/>
          <p:cNvSpPr>
            <a:spLocks noChangeShapeType="1"/>
          </p:cNvSpPr>
          <p:nvPr/>
        </p:nvSpPr>
        <p:spPr bwMode="auto">
          <a:xfrm>
            <a:off x="5486400" y="1524000"/>
            <a:ext cx="0" cy="3657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5118" name="Line 30"/>
          <p:cNvSpPr>
            <a:spLocks noChangeShapeType="1"/>
          </p:cNvSpPr>
          <p:nvPr/>
        </p:nvSpPr>
        <p:spPr bwMode="auto">
          <a:xfrm>
            <a:off x="5791200" y="1524000"/>
            <a:ext cx="0" cy="3657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5119" name="Line 31"/>
          <p:cNvSpPr>
            <a:spLocks noChangeShapeType="1"/>
          </p:cNvSpPr>
          <p:nvPr/>
        </p:nvSpPr>
        <p:spPr bwMode="auto">
          <a:xfrm>
            <a:off x="6096000" y="1524000"/>
            <a:ext cx="0" cy="3657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5120" name="Line 32"/>
          <p:cNvSpPr>
            <a:spLocks noChangeShapeType="1"/>
          </p:cNvSpPr>
          <p:nvPr/>
        </p:nvSpPr>
        <p:spPr bwMode="auto">
          <a:xfrm>
            <a:off x="6400800" y="1524000"/>
            <a:ext cx="0" cy="3657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5121" name="Line 33"/>
          <p:cNvSpPr>
            <a:spLocks noChangeShapeType="1"/>
          </p:cNvSpPr>
          <p:nvPr/>
        </p:nvSpPr>
        <p:spPr bwMode="auto">
          <a:xfrm>
            <a:off x="6705600" y="1524000"/>
            <a:ext cx="0" cy="3657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5122" name="Line 34"/>
          <p:cNvSpPr>
            <a:spLocks noChangeShapeType="1"/>
          </p:cNvSpPr>
          <p:nvPr/>
        </p:nvSpPr>
        <p:spPr bwMode="auto">
          <a:xfrm>
            <a:off x="7010400" y="1524000"/>
            <a:ext cx="0" cy="3657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5123" name="Line 35"/>
          <p:cNvSpPr>
            <a:spLocks noChangeShapeType="1"/>
          </p:cNvSpPr>
          <p:nvPr/>
        </p:nvSpPr>
        <p:spPr bwMode="auto">
          <a:xfrm>
            <a:off x="7315200" y="1524000"/>
            <a:ext cx="0" cy="3657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5124" name="Line 36"/>
          <p:cNvSpPr>
            <a:spLocks noChangeShapeType="1"/>
          </p:cNvSpPr>
          <p:nvPr/>
        </p:nvSpPr>
        <p:spPr bwMode="auto">
          <a:xfrm>
            <a:off x="2133600" y="1524000"/>
            <a:ext cx="0" cy="3657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5125" name="Line 37"/>
          <p:cNvSpPr>
            <a:spLocks noChangeShapeType="1"/>
          </p:cNvSpPr>
          <p:nvPr/>
        </p:nvSpPr>
        <p:spPr bwMode="auto">
          <a:xfrm>
            <a:off x="6096000" y="2133600"/>
            <a:ext cx="1219200" cy="1828800"/>
          </a:xfrm>
          <a:prstGeom prst="line">
            <a:avLst/>
          </a:prstGeom>
          <a:noFill/>
          <a:ln w="38100">
            <a:solidFill>
              <a:srgbClr val="996600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345126" name="Group 38"/>
          <p:cNvGrpSpPr>
            <a:grpSpLocks/>
          </p:cNvGrpSpPr>
          <p:nvPr/>
        </p:nvGrpSpPr>
        <p:grpSpPr bwMode="auto">
          <a:xfrm>
            <a:off x="1066800" y="1800225"/>
            <a:ext cx="5403850" cy="3851275"/>
            <a:chOff x="672" y="1230"/>
            <a:chExt cx="3404" cy="2426"/>
          </a:xfrm>
        </p:grpSpPr>
        <p:grpSp>
          <p:nvGrpSpPr>
            <p:cNvPr id="345127" name="Group 39"/>
            <p:cNvGrpSpPr>
              <a:grpSpLocks/>
            </p:cNvGrpSpPr>
            <p:nvPr/>
          </p:nvGrpSpPr>
          <p:grpSpPr bwMode="auto">
            <a:xfrm>
              <a:off x="672" y="1304"/>
              <a:ext cx="3403" cy="2352"/>
              <a:chOff x="672" y="1304"/>
              <a:chExt cx="3403" cy="2352"/>
            </a:xfrm>
          </p:grpSpPr>
          <p:sp>
            <p:nvSpPr>
              <p:cNvPr id="345128" name="Oval 40"/>
              <p:cNvSpPr>
                <a:spLocks noChangeArrowheads="1"/>
              </p:cNvSpPr>
              <p:nvPr/>
            </p:nvSpPr>
            <p:spPr bwMode="auto">
              <a:xfrm>
                <a:off x="3792" y="1392"/>
                <a:ext cx="96" cy="96"/>
              </a:xfrm>
              <a:prstGeom prst="ellipse">
                <a:avLst/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5129" name="Text Box 41"/>
              <p:cNvSpPr txBox="1">
                <a:spLocks noChangeArrowheads="1"/>
              </p:cNvSpPr>
              <p:nvPr/>
            </p:nvSpPr>
            <p:spPr bwMode="auto">
              <a:xfrm>
                <a:off x="3744" y="3368"/>
                <a:ext cx="33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rgbClr val="3366FF"/>
                    </a:solidFill>
                    <a:latin typeface="Comic Sans MS" pitchFamily="66" charset="0"/>
                    <a:cs typeface="Times New Roman" pitchFamily="18" charset="0"/>
                  </a:rPr>
                  <a:t>x</a:t>
                </a:r>
                <a:r>
                  <a:rPr lang="en-US" sz="2400" baseline="-30000">
                    <a:solidFill>
                      <a:srgbClr val="3366FF"/>
                    </a:solidFill>
                    <a:latin typeface="Comic Sans MS" pitchFamily="66" charset="0"/>
                    <a:cs typeface="Times New Roman" pitchFamily="18" charset="0"/>
                  </a:rPr>
                  <a:t>N</a:t>
                </a:r>
              </a:p>
            </p:txBody>
          </p:sp>
          <p:sp>
            <p:nvSpPr>
              <p:cNvPr id="345130" name="Text Box 42"/>
              <p:cNvSpPr txBox="1">
                <a:spLocks noChangeArrowheads="1"/>
              </p:cNvSpPr>
              <p:nvPr/>
            </p:nvSpPr>
            <p:spPr bwMode="auto">
              <a:xfrm>
                <a:off x="672" y="1304"/>
                <a:ext cx="31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rgbClr val="0033CC"/>
                    </a:solidFill>
                    <a:latin typeface="Comic Sans MS" pitchFamily="66" charset="0"/>
                    <a:cs typeface="Times New Roman" pitchFamily="18" charset="0"/>
                  </a:rPr>
                  <a:t>y</a:t>
                </a:r>
                <a:r>
                  <a:rPr lang="en-US" sz="2400" baseline="-30000">
                    <a:solidFill>
                      <a:srgbClr val="0033CC"/>
                    </a:solidFill>
                    <a:latin typeface="Comic Sans MS" pitchFamily="66" charset="0"/>
                    <a:cs typeface="Times New Roman" pitchFamily="18" charset="0"/>
                  </a:rPr>
                  <a:t>N</a:t>
                </a:r>
              </a:p>
            </p:txBody>
          </p:sp>
          <p:sp>
            <p:nvSpPr>
              <p:cNvPr id="345131" name="Line 43"/>
              <p:cNvSpPr>
                <a:spLocks noChangeShapeType="1"/>
              </p:cNvSpPr>
              <p:nvPr/>
            </p:nvSpPr>
            <p:spPr bwMode="auto">
              <a:xfrm flipH="1">
                <a:off x="960" y="1440"/>
                <a:ext cx="28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45132" name="Line 44"/>
              <p:cNvSpPr>
                <a:spLocks noChangeShapeType="1"/>
              </p:cNvSpPr>
              <p:nvPr/>
            </p:nvSpPr>
            <p:spPr bwMode="auto">
              <a:xfrm>
                <a:off x="3840" y="1440"/>
                <a:ext cx="0" cy="192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45133" name="Text Box 45"/>
            <p:cNvSpPr txBox="1">
              <a:spLocks noChangeArrowheads="1"/>
            </p:cNvSpPr>
            <p:nvPr/>
          </p:nvSpPr>
          <p:spPr bwMode="auto">
            <a:xfrm>
              <a:off x="3832" y="1230"/>
              <a:ext cx="2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66FF"/>
                  </a:solidFill>
                  <a:latin typeface="Comic Sans MS" pitchFamily="66" charset="0"/>
                </a:rPr>
                <a:t>N</a:t>
              </a:r>
            </a:p>
          </p:txBody>
        </p:sp>
      </p:grpSp>
      <p:grpSp>
        <p:nvGrpSpPr>
          <p:cNvPr id="345134" name="Group 46"/>
          <p:cNvGrpSpPr>
            <a:grpSpLocks/>
          </p:cNvGrpSpPr>
          <p:nvPr/>
        </p:nvGrpSpPr>
        <p:grpSpPr bwMode="auto">
          <a:xfrm>
            <a:off x="6096000" y="2133600"/>
            <a:ext cx="1219200" cy="1752600"/>
            <a:chOff x="3840" y="1248"/>
            <a:chExt cx="768" cy="1104"/>
          </a:xfrm>
        </p:grpSpPr>
        <p:sp>
          <p:nvSpPr>
            <p:cNvPr id="345135" name="Line 47"/>
            <p:cNvSpPr>
              <a:spLocks noChangeShapeType="1"/>
            </p:cNvSpPr>
            <p:nvPr/>
          </p:nvSpPr>
          <p:spPr bwMode="auto">
            <a:xfrm>
              <a:off x="3840" y="1248"/>
              <a:ext cx="768" cy="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prstDash val="sysDot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5136" name="Line 48"/>
            <p:cNvSpPr>
              <a:spLocks noChangeShapeType="1"/>
            </p:cNvSpPr>
            <p:nvPr/>
          </p:nvSpPr>
          <p:spPr bwMode="auto">
            <a:xfrm>
              <a:off x="4608" y="1248"/>
              <a:ext cx="0" cy="1104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45137" name="Line 49"/>
          <p:cNvSpPr>
            <a:spLocks noChangeShapeType="1"/>
          </p:cNvSpPr>
          <p:nvPr/>
        </p:nvSpPr>
        <p:spPr bwMode="auto">
          <a:xfrm>
            <a:off x="7315200" y="3962400"/>
            <a:ext cx="0" cy="1219200"/>
          </a:xfrm>
          <a:prstGeom prst="line">
            <a:avLst/>
          </a:prstGeom>
          <a:noFill/>
          <a:ln w="28575">
            <a:solidFill>
              <a:srgbClr val="009900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5138" name="Line 50"/>
          <p:cNvSpPr>
            <a:spLocks noChangeShapeType="1"/>
          </p:cNvSpPr>
          <p:nvPr/>
        </p:nvSpPr>
        <p:spPr bwMode="auto">
          <a:xfrm flipH="1">
            <a:off x="1524000" y="3962400"/>
            <a:ext cx="5791200" cy="0"/>
          </a:xfrm>
          <a:prstGeom prst="line">
            <a:avLst/>
          </a:prstGeom>
          <a:noFill/>
          <a:ln w="28575">
            <a:solidFill>
              <a:srgbClr val="009900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5139" name="Text Box 51"/>
          <p:cNvSpPr txBox="1">
            <a:spLocks noChangeArrowheads="1"/>
          </p:cNvSpPr>
          <p:nvPr/>
        </p:nvSpPr>
        <p:spPr bwMode="auto">
          <a:xfrm>
            <a:off x="7162800" y="5181600"/>
            <a:ext cx="471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9900"/>
                </a:solidFill>
                <a:latin typeface="Comic Sans MS" pitchFamily="66" charset="0"/>
              </a:rPr>
              <a:t>x</a:t>
            </a:r>
            <a:r>
              <a:rPr lang="en-US" sz="2400" baseline="-25000">
                <a:solidFill>
                  <a:srgbClr val="009900"/>
                </a:solidFill>
                <a:latin typeface="Comic Sans MS" pitchFamily="66" charset="0"/>
              </a:rPr>
              <a:t>g</a:t>
            </a:r>
          </a:p>
        </p:txBody>
      </p:sp>
      <p:sp>
        <p:nvSpPr>
          <p:cNvPr id="345140" name="Text Box 52"/>
          <p:cNvSpPr txBox="1">
            <a:spLocks noChangeArrowheads="1"/>
          </p:cNvSpPr>
          <p:nvPr/>
        </p:nvSpPr>
        <p:spPr bwMode="auto">
          <a:xfrm>
            <a:off x="1066800" y="3733800"/>
            <a:ext cx="450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9900"/>
                </a:solidFill>
                <a:latin typeface="Comic Sans MS" pitchFamily="66" charset="0"/>
              </a:rPr>
              <a:t>y</a:t>
            </a:r>
            <a:r>
              <a:rPr lang="en-US" sz="2400" baseline="-25000">
                <a:solidFill>
                  <a:srgbClr val="009900"/>
                </a:solidFill>
                <a:latin typeface="Comic Sans MS" pitchFamily="66" charset="0"/>
              </a:rPr>
              <a:t>g</a:t>
            </a:r>
          </a:p>
        </p:txBody>
      </p:sp>
      <p:grpSp>
        <p:nvGrpSpPr>
          <p:cNvPr id="345141" name="Group 53"/>
          <p:cNvGrpSpPr>
            <a:grpSpLocks/>
          </p:cNvGrpSpPr>
          <p:nvPr/>
        </p:nvGrpSpPr>
        <p:grpSpPr bwMode="auto">
          <a:xfrm>
            <a:off x="211138" y="5418138"/>
            <a:ext cx="8739187" cy="719137"/>
            <a:chOff x="197" y="3413"/>
            <a:chExt cx="5505" cy="453"/>
          </a:xfrm>
        </p:grpSpPr>
        <p:graphicFrame>
          <p:nvGraphicFramePr>
            <p:cNvPr id="345142" name="Object 54"/>
            <p:cNvGraphicFramePr>
              <a:graphicFrameLocks noChangeAspect="1"/>
            </p:cNvGraphicFramePr>
            <p:nvPr/>
          </p:nvGraphicFramePr>
          <p:xfrm>
            <a:off x="197" y="3413"/>
            <a:ext cx="2973" cy="4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151" name="Equation" r:id="rId4" imgW="1841400" imgH="304560" progId="">
                    <p:embed/>
                  </p:oleObj>
                </mc:Choice>
                <mc:Fallback>
                  <p:oleObj name="Equation" r:id="rId4" imgW="1841400" imgH="304560" progId="">
                    <p:embed/>
                    <p:pic>
                      <p:nvPicPr>
                        <p:cNvPr id="0" name="Picture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" y="3413"/>
                          <a:ext cx="2973" cy="45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5143" name="Text Box 55"/>
            <p:cNvSpPr txBox="1">
              <a:spLocks noChangeArrowheads="1"/>
            </p:cNvSpPr>
            <p:nvPr/>
          </p:nvSpPr>
          <p:spPr bwMode="auto">
            <a:xfrm>
              <a:off x="3302" y="3485"/>
              <a:ext cx="24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993300"/>
                  </a:solidFill>
                  <a:latin typeface="Comic Sans MS" pitchFamily="66" charset="0"/>
                </a:rPr>
                <a:t>(L</a:t>
              </a:r>
              <a:r>
                <a:rPr lang="en-US" sz="2400" baseline="-25000">
                  <a:solidFill>
                    <a:srgbClr val="993300"/>
                  </a:solidFill>
                  <a:latin typeface="Comic Sans MS" pitchFamily="66" charset="0"/>
                </a:rPr>
                <a:t>2</a:t>
              </a:r>
              <a:r>
                <a:rPr lang="en-US" sz="2400">
                  <a:solidFill>
                    <a:srgbClr val="993300"/>
                  </a:solidFill>
                  <a:latin typeface="Comic Sans MS" pitchFamily="66" charset="0"/>
                </a:rPr>
                <a:t> or Euclidean distance)</a:t>
              </a:r>
            </a:p>
          </p:txBody>
        </p:sp>
      </p:grpSp>
      <p:grpSp>
        <p:nvGrpSpPr>
          <p:cNvPr id="345144" name="Group 56"/>
          <p:cNvGrpSpPr>
            <a:grpSpLocks/>
          </p:cNvGrpSpPr>
          <p:nvPr/>
        </p:nvGrpSpPr>
        <p:grpSpPr bwMode="auto">
          <a:xfrm>
            <a:off x="174625" y="6105525"/>
            <a:ext cx="8940800" cy="533400"/>
            <a:chOff x="174" y="3846"/>
            <a:chExt cx="5632" cy="336"/>
          </a:xfrm>
        </p:grpSpPr>
        <p:sp>
          <p:nvSpPr>
            <p:cNvPr id="345145" name="Text Box 57"/>
            <p:cNvSpPr txBox="1">
              <a:spLocks noChangeArrowheads="1"/>
            </p:cNvSpPr>
            <p:nvPr/>
          </p:nvSpPr>
          <p:spPr bwMode="auto">
            <a:xfrm>
              <a:off x="174" y="3846"/>
              <a:ext cx="2847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900">
                  <a:solidFill>
                    <a:srgbClr val="FF0066"/>
                  </a:solidFill>
                  <a:latin typeface="Comic Sans MS" pitchFamily="66" charset="0"/>
                </a:rPr>
                <a:t>h</a:t>
              </a:r>
              <a:r>
                <a:rPr lang="en-US" sz="2900" baseline="-25000">
                  <a:solidFill>
                    <a:srgbClr val="FF0066"/>
                  </a:solidFill>
                  <a:latin typeface="Comic Sans MS" pitchFamily="66" charset="0"/>
                </a:rPr>
                <a:t>2</a:t>
              </a:r>
              <a:r>
                <a:rPr lang="en-US" sz="2900">
                  <a:solidFill>
                    <a:srgbClr val="FF0066"/>
                  </a:solidFill>
                  <a:latin typeface="Comic Sans MS" pitchFamily="66" charset="0"/>
                </a:rPr>
                <a:t>(N)  =  |x</a:t>
              </a:r>
              <a:r>
                <a:rPr lang="en-US" sz="2900" baseline="-25000">
                  <a:solidFill>
                    <a:srgbClr val="FF0066"/>
                  </a:solidFill>
                  <a:latin typeface="Comic Sans MS" pitchFamily="66" charset="0"/>
                </a:rPr>
                <a:t>N</a:t>
              </a:r>
              <a:r>
                <a:rPr lang="en-US" sz="2900">
                  <a:solidFill>
                    <a:srgbClr val="FF0066"/>
                  </a:solidFill>
                  <a:latin typeface="Comic Sans MS" pitchFamily="66" charset="0"/>
                </a:rPr>
                <a:t>-x</a:t>
              </a:r>
              <a:r>
                <a:rPr lang="en-US" sz="2900" baseline="-25000">
                  <a:solidFill>
                    <a:srgbClr val="FF0066"/>
                  </a:solidFill>
                  <a:latin typeface="Comic Sans MS" pitchFamily="66" charset="0"/>
                </a:rPr>
                <a:t>g</a:t>
              </a:r>
              <a:r>
                <a:rPr lang="en-US" sz="2900">
                  <a:solidFill>
                    <a:srgbClr val="FF0066"/>
                  </a:solidFill>
                  <a:latin typeface="Comic Sans MS" pitchFamily="66" charset="0"/>
                </a:rPr>
                <a:t>| + |y</a:t>
              </a:r>
              <a:r>
                <a:rPr lang="en-US" sz="2900" baseline="-25000">
                  <a:solidFill>
                    <a:srgbClr val="FF0066"/>
                  </a:solidFill>
                  <a:latin typeface="Comic Sans MS" pitchFamily="66" charset="0"/>
                </a:rPr>
                <a:t>N</a:t>
              </a:r>
              <a:r>
                <a:rPr lang="en-US" sz="2900">
                  <a:solidFill>
                    <a:srgbClr val="FF0066"/>
                  </a:solidFill>
                  <a:latin typeface="Comic Sans MS" pitchFamily="66" charset="0"/>
                </a:rPr>
                <a:t>-y</a:t>
              </a:r>
              <a:r>
                <a:rPr lang="en-US" sz="2900" baseline="-25000">
                  <a:solidFill>
                    <a:srgbClr val="FF0066"/>
                  </a:solidFill>
                  <a:latin typeface="Comic Sans MS" pitchFamily="66" charset="0"/>
                </a:rPr>
                <a:t>g</a:t>
              </a:r>
              <a:r>
                <a:rPr lang="en-US" sz="2900">
                  <a:solidFill>
                    <a:srgbClr val="FF0066"/>
                  </a:solidFill>
                  <a:latin typeface="Comic Sans MS" pitchFamily="66" charset="0"/>
                </a:rPr>
                <a:t>|</a:t>
              </a:r>
            </a:p>
          </p:txBody>
        </p:sp>
        <p:sp>
          <p:nvSpPr>
            <p:cNvPr id="345146" name="Text Box 58"/>
            <p:cNvSpPr txBox="1">
              <a:spLocks noChangeArrowheads="1"/>
            </p:cNvSpPr>
            <p:nvPr/>
          </p:nvSpPr>
          <p:spPr bwMode="auto">
            <a:xfrm>
              <a:off x="3312" y="3888"/>
              <a:ext cx="249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FF0066"/>
                  </a:solidFill>
                  <a:latin typeface="Comic Sans MS" pitchFamily="66" charset="0"/>
                </a:rPr>
                <a:t>(L</a:t>
              </a:r>
              <a:r>
                <a:rPr lang="en-US" sz="2400" baseline="-25000">
                  <a:solidFill>
                    <a:srgbClr val="FF0066"/>
                  </a:solidFill>
                  <a:latin typeface="Comic Sans MS" pitchFamily="66" charset="0"/>
                </a:rPr>
                <a:t>1</a:t>
              </a:r>
              <a:r>
                <a:rPr lang="en-US" sz="2400">
                  <a:solidFill>
                    <a:srgbClr val="FF0066"/>
                  </a:solidFill>
                  <a:latin typeface="Comic Sans MS" pitchFamily="66" charset="0"/>
                </a:rPr>
                <a:t> or Manhattan distance)</a:t>
              </a:r>
            </a:p>
          </p:txBody>
        </p:sp>
      </p:grpSp>
      <p:sp>
        <p:nvSpPr>
          <p:cNvPr id="345147" name="Oval 59"/>
          <p:cNvSpPr>
            <a:spLocks noChangeArrowheads="1"/>
          </p:cNvSpPr>
          <p:nvPr/>
        </p:nvSpPr>
        <p:spPr bwMode="auto">
          <a:xfrm>
            <a:off x="6019800" y="35814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125" grpId="0" animBg="1"/>
      <p:bldP spid="345125" grpId="1" animBg="1"/>
      <p:bldP spid="34514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Best-First </a:t>
            </a:r>
            <a:r>
              <a:rPr lang="en-US" dirty="0" smtClean="0">
                <a:sym typeface="Symbol"/>
              </a:rPr>
              <a:t>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smtClean="0"/>
              <a:t>Efficiency</a:t>
            </a:r>
            <a:endParaRPr lang="en-US" dirty="0"/>
          </a:p>
        </p:txBody>
      </p:sp>
      <p:sp>
        <p:nvSpPr>
          <p:cNvPr id="18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1DC94B-7C00-4F2C-8BCA-F8ADBE6F902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47139" name="Oval 3"/>
          <p:cNvSpPr>
            <a:spLocks noChangeArrowheads="1"/>
          </p:cNvSpPr>
          <p:nvPr/>
        </p:nvSpPr>
        <p:spPr bwMode="auto">
          <a:xfrm>
            <a:off x="2057400" y="3581400"/>
            <a:ext cx="152400" cy="152400"/>
          </a:xfrm>
          <a:prstGeom prst="ellipse">
            <a:avLst/>
          </a:prstGeom>
          <a:solidFill>
            <a:srgbClr val="F81706"/>
          </a:solidFill>
          <a:ln w="9525">
            <a:solidFill>
              <a:srgbClr val="F8170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7140" name="Oval 4"/>
          <p:cNvSpPr>
            <a:spLocks noChangeArrowheads="1"/>
          </p:cNvSpPr>
          <p:nvPr/>
        </p:nvSpPr>
        <p:spPr bwMode="auto">
          <a:xfrm>
            <a:off x="6629400" y="3581400"/>
            <a:ext cx="152400" cy="152400"/>
          </a:xfrm>
          <a:prstGeom prst="ellipse">
            <a:avLst/>
          </a:prstGeom>
          <a:solidFill>
            <a:srgbClr val="45D628"/>
          </a:solidFill>
          <a:ln w="9525">
            <a:solidFill>
              <a:srgbClr val="45D6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47141" name="Group 5"/>
          <p:cNvGrpSpPr>
            <a:grpSpLocks/>
          </p:cNvGrpSpPr>
          <p:nvPr/>
        </p:nvGrpSpPr>
        <p:grpSpPr bwMode="auto">
          <a:xfrm>
            <a:off x="1524000" y="1828800"/>
            <a:ext cx="6096000" cy="3657600"/>
            <a:chOff x="960" y="1152"/>
            <a:chExt cx="3840" cy="2304"/>
          </a:xfrm>
        </p:grpSpPr>
        <p:sp>
          <p:nvSpPr>
            <p:cNvPr id="347142" name="Rectangle 6"/>
            <p:cNvSpPr>
              <a:spLocks noChangeArrowheads="1"/>
            </p:cNvSpPr>
            <p:nvPr/>
          </p:nvSpPr>
          <p:spPr bwMode="auto">
            <a:xfrm>
              <a:off x="960" y="1152"/>
              <a:ext cx="3840" cy="230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143" name="Line 7"/>
            <p:cNvSpPr>
              <a:spLocks noChangeShapeType="1"/>
            </p:cNvSpPr>
            <p:nvPr/>
          </p:nvSpPr>
          <p:spPr bwMode="auto">
            <a:xfrm>
              <a:off x="960" y="1344"/>
              <a:ext cx="38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7144" name="Line 8"/>
            <p:cNvSpPr>
              <a:spLocks noChangeShapeType="1"/>
            </p:cNvSpPr>
            <p:nvPr/>
          </p:nvSpPr>
          <p:spPr bwMode="auto">
            <a:xfrm>
              <a:off x="960" y="1536"/>
              <a:ext cx="38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7145" name="Line 9"/>
            <p:cNvSpPr>
              <a:spLocks noChangeShapeType="1"/>
            </p:cNvSpPr>
            <p:nvPr/>
          </p:nvSpPr>
          <p:spPr bwMode="auto">
            <a:xfrm>
              <a:off x="960" y="1728"/>
              <a:ext cx="38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7146" name="Line 10"/>
            <p:cNvSpPr>
              <a:spLocks noChangeShapeType="1"/>
            </p:cNvSpPr>
            <p:nvPr/>
          </p:nvSpPr>
          <p:spPr bwMode="auto">
            <a:xfrm>
              <a:off x="960" y="1920"/>
              <a:ext cx="38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7147" name="Line 11"/>
            <p:cNvSpPr>
              <a:spLocks noChangeShapeType="1"/>
            </p:cNvSpPr>
            <p:nvPr/>
          </p:nvSpPr>
          <p:spPr bwMode="auto">
            <a:xfrm>
              <a:off x="960" y="2112"/>
              <a:ext cx="38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7148" name="Line 12"/>
            <p:cNvSpPr>
              <a:spLocks noChangeShapeType="1"/>
            </p:cNvSpPr>
            <p:nvPr/>
          </p:nvSpPr>
          <p:spPr bwMode="auto">
            <a:xfrm>
              <a:off x="960" y="2304"/>
              <a:ext cx="38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7149" name="Line 13"/>
            <p:cNvSpPr>
              <a:spLocks noChangeShapeType="1"/>
            </p:cNvSpPr>
            <p:nvPr/>
          </p:nvSpPr>
          <p:spPr bwMode="auto">
            <a:xfrm>
              <a:off x="960" y="2496"/>
              <a:ext cx="38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7150" name="Line 14"/>
            <p:cNvSpPr>
              <a:spLocks noChangeShapeType="1"/>
            </p:cNvSpPr>
            <p:nvPr/>
          </p:nvSpPr>
          <p:spPr bwMode="auto">
            <a:xfrm>
              <a:off x="960" y="2688"/>
              <a:ext cx="38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7151" name="Line 15"/>
            <p:cNvSpPr>
              <a:spLocks noChangeShapeType="1"/>
            </p:cNvSpPr>
            <p:nvPr/>
          </p:nvSpPr>
          <p:spPr bwMode="auto">
            <a:xfrm>
              <a:off x="960" y="2880"/>
              <a:ext cx="38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7152" name="Line 16"/>
            <p:cNvSpPr>
              <a:spLocks noChangeShapeType="1"/>
            </p:cNvSpPr>
            <p:nvPr/>
          </p:nvSpPr>
          <p:spPr bwMode="auto">
            <a:xfrm>
              <a:off x="960" y="3072"/>
              <a:ext cx="38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7153" name="Line 17"/>
            <p:cNvSpPr>
              <a:spLocks noChangeShapeType="1"/>
            </p:cNvSpPr>
            <p:nvPr/>
          </p:nvSpPr>
          <p:spPr bwMode="auto">
            <a:xfrm>
              <a:off x="960" y="3264"/>
              <a:ext cx="38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7154" name="Line 18"/>
            <p:cNvSpPr>
              <a:spLocks noChangeShapeType="1"/>
            </p:cNvSpPr>
            <p:nvPr/>
          </p:nvSpPr>
          <p:spPr bwMode="auto">
            <a:xfrm>
              <a:off x="1152" y="1152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7155" name="Line 19"/>
            <p:cNvSpPr>
              <a:spLocks noChangeShapeType="1"/>
            </p:cNvSpPr>
            <p:nvPr/>
          </p:nvSpPr>
          <p:spPr bwMode="auto">
            <a:xfrm>
              <a:off x="1536" y="1152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7156" name="Line 20"/>
            <p:cNvSpPr>
              <a:spLocks noChangeShapeType="1"/>
            </p:cNvSpPr>
            <p:nvPr/>
          </p:nvSpPr>
          <p:spPr bwMode="auto">
            <a:xfrm>
              <a:off x="1728" y="1152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7157" name="Line 21"/>
            <p:cNvSpPr>
              <a:spLocks noChangeShapeType="1"/>
            </p:cNvSpPr>
            <p:nvPr/>
          </p:nvSpPr>
          <p:spPr bwMode="auto">
            <a:xfrm>
              <a:off x="1920" y="1152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7158" name="Line 22"/>
            <p:cNvSpPr>
              <a:spLocks noChangeShapeType="1"/>
            </p:cNvSpPr>
            <p:nvPr/>
          </p:nvSpPr>
          <p:spPr bwMode="auto">
            <a:xfrm>
              <a:off x="2112" y="1152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7159" name="Line 23"/>
            <p:cNvSpPr>
              <a:spLocks noChangeShapeType="1"/>
            </p:cNvSpPr>
            <p:nvPr/>
          </p:nvSpPr>
          <p:spPr bwMode="auto">
            <a:xfrm>
              <a:off x="2304" y="1152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7160" name="Line 24"/>
            <p:cNvSpPr>
              <a:spLocks noChangeShapeType="1"/>
            </p:cNvSpPr>
            <p:nvPr/>
          </p:nvSpPr>
          <p:spPr bwMode="auto">
            <a:xfrm>
              <a:off x="2496" y="1152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7161" name="Line 25"/>
            <p:cNvSpPr>
              <a:spLocks noChangeShapeType="1"/>
            </p:cNvSpPr>
            <p:nvPr/>
          </p:nvSpPr>
          <p:spPr bwMode="auto">
            <a:xfrm>
              <a:off x="2688" y="1152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7162" name="Line 26"/>
            <p:cNvSpPr>
              <a:spLocks noChangeShapeType="1"/>
            </p:cNvSpPr>
            <p:nvPr/>
          </p:nvSpPr>
          <p:spPr bwMode="auto">
            <a:xfrm>
              <a:off x="2880" y="1152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7163" name="Line 27"/>
            <p:cNvSpPr>
              <a:spLocks noChangeShapeType="1"/>
            </p:cNvSpPr>
            <p:nvPr/>
          </p:nvSpPr>
          <p:spPr bwMode="auto">
            <a:xfrm>
              <a:off x="3072" y="1152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7164" name="Line 28"/>
            <p:cNvSpPr>
              <a:spLocks noChangeShapeType="1"/>
            </p:cNvSpPr>
            <p:nvPr/>
          </p:nvSpPr>
          <p:spPr bwMode="auto">
            <a:xfrm>
              <a:off x="3264" y="1152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7165" name="Line 29"/>
            <p:cNvSpPr>
              <a:spLocks noChangeShapeType="1"/>
            </p:cNvSpPr>
            <p:nvPr/>
          </p:nvSpPr>
          <p:spPr bwMode="auto">
            <a:xfrm>
              <a:off x="3456" y="1152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7166" name="Line 30"/>
            <p:cNvSpPr>
              <a:spLocks noChangeShapeType="1"/>
            </p:cNvSpPr>
            <p:nvPr/>
          </p:nvSpPr>
          <p:spPr bwMode="auto">
            <a:xfrm>
              <a:off x="3648" y="1152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7167" name="Line 31"/>
            <p:cNvSpPr>
              <a:spLocks noChangeShapeType="1"/>
            </p:cNvSpPr>
            <p:nvPr/>
          </p:nvSpPr>
          <p:spPr bwMode="auto">
            <a:xfrm>
              <a:off x="3840" y="1152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7168" name="Line 32"/>
            <p:cNvSpPr>
              <a:spLocks noChangeShapeType="1"/>
            </p:cNvSpPr>
            <p:nvPr/>
          </p:nvSpPr>
          <p:spPr bwMode="auto">
            <a:xfrm>
              <a:off x="4032" y="1152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7169" name="Line 33"/>
            <p:cNvSpPr>
              <a:spLocks noChangeShapeType="1"/>
            </p:cNvSpPr>
            <p:nvPr/>
          </p:nvSpPr>
          <p:spPr bwMode="auto">
            <a:xfrm>
              <a:off x="4224" y="1152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7170" name="Line 34"/>
            <p:cNvSpPr>
              <a:spLocks noChangeShapeType="1"/>
            </p:cNvSpPr>
            <p:nvPr/>
          </p:nvSpPr>
          <p:spPr bwMode="auto">
            <a:xfrm>
              <a:off x="4416" y="1152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7171" name="Line 35"/>
            <p:cNvSpPr>
              <a:spLocks noChangeShapeType="1"/>
            </p:cNvSpPr>
            <p:nvPr/>
          </p:nvSpPr>
          <p:spPr bwMode="auto">
            <a:xfrm>
              <a:off x="4608" y="1152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7172" name="Line 36"/>
            <p:cNvSpPr>
              <a:spLocks noChangeShapeType="1"/>
            </p:cNvSpPr>
            <p:nvPr/>
          </p:nvSpPr>
          <p:spPr bwMode="auto">
            <a:xfrm>
              <a:off x="1344" y="1152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47173" name="Freeform 37"/>
          <p:cNvSpPr>
            <a:spLocks/>
          </p:cNvSpPr>
          <p:nvPr/>
        </p:nvSpPr>
        <p:spPr bwMode="auto">
          <a:xfrm>
            <a:off x="3048000" y="2438400"/>
            <a:ext cx="3048000" cy="2438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2"/>
              </a:cxn>
              <a:cxn ang="0">
                <a:pos x="1728" y="192"/>
              </a:cxn>
              <a:cxn ang="0">
                <a:pos x="1728" y="1344"/>
              </a:cxn>
              <a:cxn ang="0">
                <a:pos x="0" y="1344"/>
              </a:cxn>
              <a:cxn ang="0">
                <a:pos x="0" y="1536"/>
              </a:cxn>
              <a:cxn ang="0">
                <a:pos x="1920" y="1536"/>
              </a:cxn>
              <a:cxn ang="0">
                <a:pos x="1920" y="0"/>
              </a:cxn>
              <a:cxn ang="0">
                <a:pos x="0" y="0"/>
              </a:cxn>
            </a:cxnLst>
            <a:rect l="0" t="0" r="r" b="b"/>
            <a:pathLst>
              <a:path w="1920" h="1536">
                <a:moveTo>
                  <a:pt x="0" y="0"/>
                </a:moveTo>
                <a:lnTo>
                  <a:pt x="0" y="192"/>
                </a:lnTo>
                <a:lnTo>
                  <a:pt x="1728" y="192"/>
                </a:lnTo>
                <a:lnTo>
                  <a:pt x="1728" y="1344"/>
                </a:lnTo>
                <a:lnTo>
                  <a:pt x="0" y="1344"/>
                </a:lnTo>
                <a:lnTo>
                  <a:pt x="0" y="1536"/>
                </a:lnTo>
                <a:lnTo>
                  <a:pt x="1920" y="1536"/>
                </a:lnTo>
                <a:lnTo>
                  <a:pt x="192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28575" cmpd="sng">
            <a:solidFill>
              <a:srgbClr val="CC66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347174" name="Group 38"/>
          <p:cNvGrpSpPr>
            <a:grpSpLocks/>
          </p:cNvGrpSpPr>
          <p:nvPr/>
        </p:nvGrpSpPr>
        <p:grpSpPr bwMode="auto">
          <a:xfrm>
            <a:off x="1752600" y="3276600"/>
            <a:ext cx="762000" cy="762000"/>
            <a:chOff x="1872" y="3600"/>
            <a:chExt cx="480" cy="480"/>
          </a:xfrm>
        </p:grpSpPr>
        <p:sp>
          <p:nvSpPr>
            <p:cNvPr id="347175" name="Oval 39"/>
            <p:cNvSpPr>
              <a:spLocks noChangeArrowheads="1"/>
            </p:cNvSpPr>
            <p:nvPr/>
          </p:nvSpPr>
          <p:spPr bwMode="auto">
            <a:xfrm>
              <a:off x="2256" y="3792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176" name="Oval 40"/>
            <p:cNvSpPr>
              <a:spLocks noChangeArrowheads="1"/>
            </p:cNvSpPr>
            <p:nvPr/>
          </p:nvSpPr>
          <p:spPr bwMode="auto">
            <a:xfrm>
              <a:off x="2064" y="3984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177" name="Oval 41"/>
            <p:cNvSpPr>
              <a:spLocks noChangeArrowheads="1"/>
            </p:cNvSpPr>
            <p:nvPr/>
          </p:nvSpPr>
          <p:spPr bwMode="auto">
            <a:xfrm>
              <a:off x="1872" y="3792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178" name="Oval 42"/>
            <p:cNvSpPr>
              <a:spLocks noChangeArrowheads="1"/>
            </p:cNvSpPr>
            <p:nvPr/>
          </p:nvSpPr>
          <p:spPr bwMode="auto">
            <a:xfrm>
              <a:off x="2064" y="360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179" name="Line 43"/>
            <p:cNvSpPr>
              <a:spLocks noChangeShapeType="1"/>
            </p:cNvSpPr>
            <p:nvPr/>
          </p:nvSpPr>
          <p:spPr bwMode="auto">
            <a:xfrm flipV="1">
              <a:off x="2112" y="364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7180" name="Line 44"/>
            <p:cNvSpPr>
              <a:spLocks noChangeShapeType="1"/>
            </p:cNvSpPr>
            <p:nvPr/>
          </p:nvSpPr>
          <p:spPr bwMode="auto">
            <a:xfrm>
              <a:off x="2112" y="384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7181" name="Line 45"/>
            <p:cNvSpPr>
              <a:spLocks noChangeShapeType="1"/>
            </p:cNvSpPr>
            <p:nvPr/>
          </p:nvSpPr>
          <p:spPr bwMode="auto">
            <a:xfrm>
              <a:off x="2112" y="384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7182" name="Line 46"/>
            <p:cNvSpPr>
              <a:spLocks noChangeShapeType="1"/>
            </p:cNvSpPr>
            <p:nvPr/>
          </p:nvSpPr>
          <p:spPr bwMode="auto">
            <a:xfrm flipH="1">
              <a:off x="1920" y="384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47183" name="Group 47"/>
          <p:cNvGrpSpPr>
            <a:grpSpLocks/>
          </p:cNvGrpSpPr>
          <p:nvPr/>
        </p:nvGrpSpPr>
        <p:grpSpPr bwMode="auto">
          <a:xfrm>
            <a:off x="2362200" y="3276600"/>
            <a:ext cx="457200" cy="762000"/>
            <a:chOff x="3168" y="3696"/>
            <a:chExt cx="288" cy="480"/>
          </a:xfrm>
        </p:grpSpPr>
        <p:sp>
          <p:nvSpPr>
            <p:cNvPr id="347184" name="Oval 48"/>
            <p:cNvSpPr>
              <a:spLocks noChangeArrowheads="1"/>
            </p:cNvSpPr>
            <p:nvPr/>
          </p:nvSpPr>
          <p:spPr bwMode="auto">
            <a:xfrm>
              <a:off x="3360" y="3888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185" name="Oval 49"/>
            <p:cNvSpPr>
              <a:spLocks noChangeArrowheads="1"/>
            </p:cNvSpPr>
            <p:nvPr/>
          </p:nvSpPr>
          <p:spPr bwMode="auto">
            <a:xfrm>
              <a:off x="3168" y="408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186" name="Oval 50"/>
            <p:cNvSpPr>
              <a:spLocks noChangeArrowheads="1"/>
            </p:cNvSpPr>
            <p:nvPr/>
          </p:nvSpPr>
          <p:spPr bwMode="auto">
            <a:xfrm>
              <a:off x="3168" y="3696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187" name="Line 51"/>
            <p:cNvSpPr>
              <a:spLocks noChangeShapeType="1"/>
            </p:cNvSpPr>
            <p:nvPr/>
          </p:nvSpPr>
          <p:spPr bwMode="auto">
            <a:xfrm flipV="1">
              <a:off x="3216" y="374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7188" name="Line 52"/>
            <p:cNvSpPr>
              <a:spLocks noChangeShapeType="1"/>
            </p:cNvSpPr>
            <p:nvPr/>
          </p:nvSpPr>
          <p:spPr bwMode="auto">
            <a:xfrm>
              <a:off x="3216" y="393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7189" name="Line 53"/>
            <p:cNvSpPr>
              <a:spLocks noChangeShapeType="1"/>
            </p:cNvSpPr>
            <p:nvPr/>
          </p:nvSpPr>
          <p:spPr bwMode="auto">
            <a:xfrm>
              <a:off x="3216" y="3936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47190" name="Group 54"/>
          <p:cNvGrpSpPr>
            <a:grpSpLocks/>
          </p:cNvGrpSpPr>
          <p:nvPr/>
        </p:nvGrpSpPr>
        <p:grpSpPr bwMode="auto">
          <a:xfrm>
            <a:off x="2667000" y="3276600"/>
            <a:ext cx="457200" cy="762000"/>
            <a:chOff x="3168" y="3696"/>
            <a:chExt cx="288" cy="480"/>
          </a:xfrm>
        </p:grpSpPr>
        <p:sp>
          <p:nvSpPr>
            <p:cNvPr id="347191" name="Oval 55"/>
            <p:cNvSpPr>
              <a:spLocks noChangeArrowheads="1"/>
            </p:cNvSpPr>
            <p:nvPr/>
          </p:nvSpPr>
          <p:spPr bwMode="auto">
            <a:xfrm>
              <a:off x="3360" y="3888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192" name="Oval 56"/>
            <p:cNvSpPr>
              <a:spLocks noChangeArrowheads="1"/>
            </p:cNvSpPr>
            <p:nvPr/>
          </p:nvSpPr>
          <p:spPr bwMode="auto">
            <a:xfrm>
              <a:off x="3168" y="408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193" name="Oval 57"/>
            <p:cNvSpPr>
              <a:spLocks noChangeArrowheads="1"/>
            </p:cNvSpPr>
            <p:nvPr/>
          </p:nvSpPr>
          <p:spPr bwMode="auto">
            <a:xfrm>
              <a:off x="3168" y="3696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194" name="Line 58"/>
            <p:cNvSpPr>
              <a:spLocks noChangeShapeType="1"/>
            </p:cNvSpPr>
            <p:nvPr/>
          </p:nvSpPr>
          <p:spPr bwMode="auto">
            <a:xfrm flipV="1">
              <a:off x="3216" y="374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7195" name="Line 59"/>
            <p:cNvSpPr>
              <a:spLocks noChangeShapeType="1"/>
            </p:cNvSpPr>
            <p:nvPr/>
          </p:nvSpPr>
          <p:spPr bwMode="auto">
            <a:xfrm>
              <a:off x="3216" y="393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7196" name="Line 60"/>
            <p:cNvSpPr>
              <a:spLocks noChangeShapeType="1"/>
            </p:cNvSpPr>
            <p:nvPr/>
          </p:nvSpPr>
          <p:spPr bwMode="auto">
            <a:xfrm>
              <a:off x="3216" y="3936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47197" name="Group 61"/>
          <p:cNvGrpSpPr>
            <a:grpSpLocks/>
          </p:cNvGrpSpPr>
          <p:nvPr/>
        </p:nvGrpSpPr>
        <p:grpSpPr bwMode="auto">
          <a:xfrm>
            <a:off x="2971800" y="3276600"/>
            <a:ext cx="457200" cy="762000"/>
            <a:chOff x="3168" y="3696"/>
            <a:chExt cx="288" cy="480"/>
          </a:xfrm>
        </p:grpSpPr>
        <p:sp>
          <p:nvSpPr>
            <p:cNvPr id="347198" name="Oval 62"/>
            <p:cNvSpPr>
              <a:spLocks noChangeArrowheads="1"/>
            </p:cNvSpPr>
            <p:nvPr/>
          </p:nvSpPr>
          <p:spPr bwMode="auto">
            <a:xfrm>
              <a:off x="3360" y="3888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199" name="Oval 63"/>
            <p:cNvSpPr>
              <a:spLocks noChangeArrowheads="1"/>
            </p:cNvSpPr>
            <p:nvPr/>
          </p:nvSpPr>
          <p:spPr bwMode="auto">
            <a:xfrm>
              <a:off x="3168" y="408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200" name="Oval 64"/>
            <p:cNvSpPr>
              <a:spLocks noChangeArrowheads="1"/>
            </p:cNvSpPr>
            <p:nvPr/>
          </p:nvSpPr>
          <p:spPr bwMode="auto">
            <a:xfrm>
              <a:off x="3168" y="3696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201" name="Line 65"/>
            <p:cNvSpPr>
              <a:spLocks noChangeShapeType="1"/>
            </p:cNvSpPr>
            <p:nvPr/>
          </p:nvSpPr>
          <p:spPr bwMode="auto">
            <a:xfrm flipV="1">
              <a:off x="3216" y="374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7202" name="Line 66"/>
            <p:cNvSpPr>
              <a:spLocks noChangeShapeType="1"/>
            </p:cNvSpPr>
            <p:nvPr/>
          </p:nvSpPr>
          <p:spPr bwMode="auto">
            <a:xfrm>
              <a:off x="3216" y="393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7203" name="Line 67"/>
            <p:cNvSpPr>
              <a:spLocks noChangeShapeType="1"/>
            </p:cNvSpPr>
            <p:nvPr/>
          </p:nvSpPr>
          <p:spPr bwMode="auto">
            <a:xfrm>
              <a:off x="3216" y="3936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47204" name="Group 68"/>
          <p:cNvGrpSpPr>
            <a:grpSpLocks/>
          </p:cNvGrpSpPr>
          <p:nvPr/>
        </p:nvGrpSpPr>
        <p:grpSpPr bwMode="auto">
          <a:xfrm>
            <a:off x="3276600" y="3276600"/>
            <a:ext cx="2286000" cy="762000"/>
            <a:chOff x="1776" y="3504"/>
            <a:chExt cx="1440" cy="480"/>
          </a:xfrm>
        </p:grpSpPr>
        <p:grpSp>
          <p:nvGrpSpPr>
            <p:cNvPr id="347205" name="Group 69"/>
            <p:cNvGrpSpPr>
              <a:grpSpLocks/>
            </p:cNvGrpSpPr>
            <p:nvPr/>
          </p:nvGrpSpPr>
          <p:grpSpPr bwMode="auto">
            <a:xfrm>
              <a:off x="1776" y="3504"/>
              <a:ext cx="288" cy="480"/>
              <a:chOff x="3168" y="3696"/>
              <a:chExt cx="288" cy="480"/>
            </a:xfrm>
          </p:grpSpPr>
          <p:sp>
            <p:nvSpPr>
              <p:cNvPr id="347206" name="Oval 70"/>
              <p:cNvSpPr>
                <a:spLocks noChangeArrowheads="1"/>
              </p:cNvSpPr>
              <p:nvPr/>
            </p:nvSpPr>
            <p:spPr bwMode="auto">
              <a:xfrm>
                <a:off x="3360" y="3888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207" name="Oval 71"/>
              <p:cNvSpPr>
                <a:spLocks noChangeArrowheads="1"/>
              </p:cNvSpPr>
              <p:nvPr/>
            </p:nvSpPr>
            <p:spPr bwMode="auto">
              <a:xfrm>
                <a:off x="3168" y="4080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208" name="Oval 72"/>
              <p:cNvSpPr>
                <a:spLocks noChangeArrowheads="1"/>
              </p:cNvSpPr>
              <p:nvPr/>
            </p:nvSpPr>
            <p:spPr bwMode="auto">
              <a:xfrm>
                <a:off x="3168" y="3696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209" name="Line 73"/>
              <p:cNvSpPr>
                <a:spLocks noChangeShapeType="1"/>
              </p:cNvSpPr>
              <p:nvPr/>
            </p:nvSpPr>
            <p:spPr bwMode="auto">
              <a:xfrm flipV="1">
                <a:off x="3216" y="374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47210" name="Line 74"/>
              <p:cNvSpPr>
                <a:spLocks noChangeShapeType="1"/>
              </p:cNvSpPr>
              <p:nvPr/>
            </p:nvSpPr>
            <p:spPr bwMode="auto">
              <a:xfrm>
                <a:off x="3216" y="3936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47211" name="Line 75"/>
              <p:cNvSpPr>
                <a:spLocks noChangeShapeType="1"/>
              </p:cNvSpPr>
              <p:nvPr/>
            </p:nvSpPr>
            <p:spPr bwMode="auto">
              <a:xfrm>
                <a:off x="3216" y="3936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47212" name="Group 76"/>
            <p:cNvGrpSpPr>
              <a:grpSpLocks/>
            </p:cNvGrpSpPr>
            <p:nvPr/>
          </p:nvGrpSpPr>
          <p:grpSpPr bwMode="auto">
            <a:xfrm>
              <a:off x="1968" y="3504"/>
              <a:ext cx="288" cy="480"/>
              <a:chOff x="3168" y="3696"/>
              <a:chExt cx="288" cy="480"/>
            </a:xfrm>
          </p:grpSpPr>
          <p:sp>
            <p:nvSpPr>
              <p:cNvPr id="347213" name="Oval 77"/>
              <p:cNvSpPr>
                <a:spLocks noChangeArrowheads="1"/>
              </p:cNvSpPr>
              <p:nvPr/>
            </p:nvSpPr>
            <p:spPr bwMode="auto">
              <a:xfrm>
                <a:off x="3360" y="3888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214" name="Oval 78"/>
              <p:cNvSpPr>
                <a:spLocks noChangeArrowheads="1"/>
              </p:cNvSpPr>
              <p:nvPr/>
            </p:nvSpPr>
            <p:spPr bwMode="auto">
              <a:xfrm>
                <a:off x="3168" y="4080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215" name="Oval 79"/>
              <p:cNvSpPr>
                <a:spLocks noChangeArrowheads="1"/>
              </p:cNvSpPr>
              <p:nvPr/>
            </p:nvSpPr>
            <p:spPr bwMode="auto">
              <a:xfrm>
                <a:off x="3168" y="3696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216" name="Line 80"/>
              <p:cNvSpPr>
                <a:spLocks noChangeShapeType="1"/>
              </p:cNvSpPr>
              <p:nvPr/>
            </p:nvSpPr>
            <p:spPr bwMode="auto">
              <a:xfrm flipV="1">
                <a:off x="3216" y="374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47217" name="Line 81"/>
              <p:cNvSpPr>
                <a:spLocks noChangeShapeType="1"/>
              </p:cNvSpPr>
              <p:nvPr/>
            </p:nvSpPr>
            <p:spPr bwMode="auto">
              <a:xfrm>
                <a:off x="3216" y="3936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47218" name="Line 82"/>
              <p:cNvSpPr>
                <a:spLocks noChangeShapeType="1"/>
              </p:cNvSpPr>
              <p:nvPr/>
            </p:nvSpPr>
            <p:spPr bwMode="auto">
              <a:xfrm>
                <a:off x="3216" y="3936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47219" name="Group 83"/>
            <p:cNvGrpSpPr>
              <a:grpSpLocks/>
            </p:cNvGrpSpPr>
            <p:nvPr/>
          </p:nvGrpSpPr>
          <p:grpSpPr bwMode="auto">
            <a:xfrm>
              <a:off x="2160" y="3504"/>
              <a:ext cx="288" cy="480"/>
              <a:chOff x="3168" y="3696"/>
              <a:chExt cx="288" cy="480"/>
            </a:xfrm>
          </p:grpSpPr>
          <p:sp>
            <p:nvSpPr>
              <p:cNvPr id="347220" name="Oval 84"/>
              <p:cNvSpPr>
                <a:spLocks noChangeArrowheads="1"/>
              </p:cNvSpPr>
              <p:nvPr/>
            </p:nvSpPr>
            <p:spPr bwMode="auto">
              <a:xfrm>
                <a:off x="3360" y="3888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221" name="Oval 85"/>
              <p:cNvSpPr>
                <a:spLocks noChangeArrowheads="1"/>
              </p:cNvSpPr>
              <p:nvPr/>
            </p:nvSpPr>
            <p:spPr bwMode="auto">
              <a:xfrm>
                <a:off x="3168" y="4080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222" name="Oval 86"/>
              <p:cNvSpPr>
                <a:spLocks noChangeArrowheads="1"/>
              </p:cNvSpPr>
              <p:nvPr/>
            </p:nvSpPr>
            <p:spPr bwMode="auto">
              <a:xfrm>
                <a:off x="3168" y="3696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223" name="Line 87"/>
              <p:cNvSpPr>
                <a:spLocks noChangeShapeType="1"/>
              </p:cNvSpPr>
              <p:nvPr/>
            </p:nvSpPr>
            <p:spPr bwMode="auto">
              <a:xfrm flipV="1">
                <a:off x="3216" y="374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47224" name="Line 88"/>
              <p:cNvSpPr>
                <a:spLocks noChangeShapeType="1"/>
              </p:cNvSpPr>
              <p:nvPr/>
            </p:nvSpPr>
            <p:spPr bwMode="auto">
              <a:xfrm>
                <a:off x="3216" y="3936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47225" name="Line 89"/>
              <p:cNvSpPr>
                <a:spLocks noChangeShapeType="1"/>
              </p:cNvSpPr>
              <p:nvPr/>
            </p:nvSpPr>
            <p:spPr bwMode="auto">
              <a:xfrm>
                <a:off x="3216" y="3936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47226" name="Group 90"/>
            <p:cNvGrpSpPr>
              <a:grpSpLocks/>
            </p:cNvGrpSpPr>
            <p:nvPr/>
          </p:nvGrpSpPr>
          <p:grpSpPr bwMode="auto">
            <a:xfrm>
              <a:off x="2352" y="3504"/>
              <a:ext cx="288" cy="480"/>
              <a:chOff x="3168" y="3696"/>
              <a:chExt cx="288" cy="480"/>
            </a:xfrm>
          </p:grpSpPr>
          <p:sp>
            <p:nvSpPr>
              <p:cNvPr id="347227" name="Oval 91"/>
              <p:cNvSpPr>
                <a:spLocks noChangeArrowheads="1"/>
              </p:cNvSpPr>
              <p:nvPr/>
            </p:nvSpPr>
            <p:spPr bwMode="auto">
              <a:xfrm>
                <a:off x="3360" y="3888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228" name="Oval 92"/>
              <p:cNvSpPr>
                <a:spLocks noChangeArrowheads="1"/>
              </p:cNvSpPr>
              <p:nvPr/>
            </p:nvSpPr>
            <p:spPr bwMode="auto">
              <a:xfrm>
                <a:off x="3168" y="4080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229" name="Oval 93"/>
              <p:cNvSpPr>
                <a:spLocks noChangeArrowheads="1"/>
              </p:cNvSpPr>
              <p:nvPr/>
            </p:nvSpPr>
            <p:spPr bwMode="auto">
              <a:xfrm>
                <a:off x="3168" y="3696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230" name="Line 94"/>
              <p:cNvSpPr>
                <a:spLocks noChangeShapeType="1"/>
              </p:cNvSpPr>
              <p:nvPr/>
            </p:nvSpPr>
            <p:spPr bwMode="auto">
              <a:xfrm flipV="1">
                <a:off x="3216" y="374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47231" name="Line 95"/>
              <p:cNvSpPr>
                <a:spLocks noChangeShapeType="1"/>
              </p:cNvSpPr>
              <p:nvPr/>
            </p:nvSpPr>
            <p:spPr bwMode="auto">
              <a:xfrm>
                <a:off x="3216" y="3936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47232" name="Line 96"/>
              <p:cNvSpPr>
                <a:spLocks noChangeShapeType="1"/>
              </p:cNvSpPr>
              <p:nvPr/>
            </p:nvSpPr>
            <p:spPr bwMode="auto">
              <a:xfrm>
                <a:off x="3216" y="3936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47233" name="Group 97"/>
            <p:cNvGrpSpPr>
              <a:grpSpLocks/>
            </p:cNvGrpSpPr>
            <p:nvPr/>
          </p:nvGrpSpPr>
          <p:grpSpPr bwMode="auto">
            <a:xfrm>
              <a:off x="2544" y="3504"/>
              <a:ext cx="288" cy="480"/>
              <a:chOff x="3168" y="3696"/>
              <a:chExt cx="288" cy="480"/>
            </a:xfrm>
          </p:grpSpPr>
          <p:sp>
            <p:nvSpPr>
              <p:cNvPr id="347234" name="Oval 98"/>
              <p:cNvSpPr>
                <a:spLocks noChangeArrowheads="1"/>
              </p:cNvSpPr>
              <p:nvPr/>
            </p:nvSpPr>
            <p:spPr bwMode="auto">
              <a:xfrm>
                <a:off x="3360" y="3888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235" name="Oval 99"/>
              <p:cNvSpPr>
                <a:spLocks noChangeArrowheads="1"/>
              </p:cNvSpPr>
              <p:nvPr/>
            </p:nvSpPr>
            <p:spPr bwMode="auto">
              <a:xfrm>
                <a:off x="3168" y="4080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236" name="Oval 100"/>
              <p:cNvSpPr>
                <a:spLocks noChangeArrowheads="1"/>
              </p:cNvSpPr>
              <p:nvPr/>
            </p:nvSpPr>
            <p:spPr bwMode="auto">
              <a:xfrm>
                <a:off x="3168" y="3696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237" name="Line 101"/>
              <p:cNvSpPr>
                <a:spLocks noChangeShapeType="1"/>
              </p:cNvSpPr>
              <p:nvPr/>
            </p:nvSpPr>
            <p:spPr bwMode="auto">
              <a:xfrm flipV="1">
                <a:off x="3216" y="374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47238" name="Line 102"/>
              <p:cNvSpPr>
                <a:spLocks noChangeShapeType="1"/>
              </p:cNvSpPr>
              <p:nvPr/>
            </p:nvSpPr>
            <p:spPr bwMode="auto">
              <a:xfrm>
                <a:off x="3216" y="3936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47239" name="Line 103"/>
              <p:cNvSpPr>
                <a:spLocks noChangeShapeType="1"/>
              </p:cNvSpPr>
              <p:nvPr/>
            </p:nvSpPr>
            <p:spPr bwMode="auto">
              <a:xfrm>
                <a:off x="3216" y="3936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47240" name="Group 104"/>
            <p:cNvGrpSpPr>
              <a:grpSpLocks/>
            </p:cNvGrpSpPr>
            <p:nvPr/>
          </p:nvGrpSpPr>
          <p:grpSpPr bwMode="auto">
            <a:xfrm>
              <a:off x="2736" y="3504"/>
              <a:ext cx="288" cy="480"/>
              <a:chOff x="3168" y="3696"/>
              <a:chExt cx="288" cy="480"/>
            </a:xfrm>
          </p:grpSpPr>
          <p:sp>
            <p:nvSpPr>
              <p:cNvPr id="347241" name="Oval 105"/>
              <p:cNvSpPr>
                <a:spLocks noChangeArrowheads="1"/>
              </p:cNvSpPr>
              <p:nvPr/>
            </p:nvSpPr>
            <p:spPr bwMode="auto">
              <a:xfrm>
                <a:off x="3360" y="3888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242" name="Oval 106"/>
              <p:cNvSpPr>
                <a:spLocks noChangeArrowheads="1"/>
              </p:cNvSpPr>
              <p:nvPr/>
            </p:nvSpPr>
            <p:spPr bwMode="auto">
              <a:xfrm>
                <a:off x="3168" y="4080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243" name="Oval 107"/>
              <p:cNvSpPr>
                <a:spLocks noChangeArrowheads="1"/>
              </p:cNvSpPr>
              <p:nvPr/>
            </p:nvSpPr>
            <p:spPr bwMode="auto">
              <a:xfrm>
                <a:off x="3168" y="3696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244" name="Line 108"/>
              <p:cNvSpPr>
                <a:spLocks noChangeShapeType="1"/>
              </p:cNvSpPr>
              <p:nvPr/>
            </p:nvSpPr>
            <p:spPr bwMode="auto">
              <a:xfrm flipV="1">
                <a:off x="3216" y="374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47245" name="Line 109"/>
              <p:cNvSpPr>
                <a:spLocks noChangeShapeType="1"/>
              </p:cNvSpPr>
              <p:nvPr/>
            </p:nvSpPr>
            <p:spPr bwMode="auto">
              <a:xfrm>
                <a:off x="3216" y="3936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47246" name="Line 110"/>
              <p:cNvSpPr>
                <a:spLocks noChangeShapeType="1"/>
              </p:cNvSpPr>
              <p:nvPr/>
            </p:nvSpPr>
            <p:spPr bwMode="auto">
              <a:xfrm>
                <a:off x="3216" y="3936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47247" name="Group 111"/>
            <p:cNvGrpSpPr>
              <a:grpSpLocks/>
            </p:cNvGrpSpPr>
            <p:nvPr/>
          </p:nvGrpSpPr>
          <p:grpSpPr bwMode="auto">
            <a:xfrm>
              <a:off x="2928" y="3504"/>
              <a:ext cx="288" cy="480"/>
              <a:chOff x="3168" y="3696"/>
              <a:chExt cx="288" cy="480"/>
            </a:xfrm>
          </p:grpSpPr>
          <p:sp>
            <p:nvSpPr>
              <p:cNvPr id="347248" name="Oval 112"/>
              <p:cNvSpPr>
                <a:spLocks noChangeArrowheads="1"/>
              </p:cNvSpPr>
              <p:nvPr/>
            </p:nvSpPr>
            <p:spPr bwMode="auto">
              <a:xfrm>
                <a:off x="3360" y="3888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249" name="Oval 113"/>
              <p:cNvSpPr>
                <a:spLocks noChangeArrowheads="1"/>
              </p:cNvSpPr>
              <p:nvPr/>
            </p:nvSpPr>
            <p:spPr bwMode="auto">
              <a:xfrm>
                <a:off x="3168" y="4080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250" name="Oval 114"/>
              <p:cNvSpPr>
                <a:spLocks noChangeArrowheads="1"/>
              </p:cNvSpPr>
              <p:nvPr/>
            </p:nvSpPr>
            <p:spPr bwMode="auto">
              <a:xfrm>
                <a:off x="3168" y="3696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251" name="Line 115"/>
              <p:cNvSpPr>
                <a:spLocks noChangeShapeType="1"/>
              </p:cNvSpPr>
              <p:nvPr/>
            </p:nvSpPr>
            <p:spPr bwMode="auto">
              <a:xfrm flipV="1">
                <a:off x="3216" y="374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47252" name="Line 116"/>
              <p:cNvSpPr>
                <a:spLocks noChangeShapeType="1"/>
              </p:cNvSpPr>
              <p:nvPr/>
            </p:nvSpPr>
            <p:spPr bwMode="auto">
              <a:xfrm>
                <a:off x="3216" y="3936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47253" name="Line 117"/>
              <p:cNvSpPr>
                <a:spLocks noChangeShapeType="1"/>
              </p:cNvSpPr>
              <p:nvPr/>
            </p:nvSpPr>
            <p:spPr bwMode="auto">
              <a:xfrm>
                <a:off x="3216" y="3936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47254" name="Group 118"/>
            <p:cNvGrpSpPr>
              <a:grpSpLocks/>
            </p:cNvGrpSpPr>
            <p:nvPr/>
          </p:nvGrpSpPr>
          <p:grpSpPr bwMode="auto">
            <a:xfrm>
              <a:off x="3120" y="3504"/>
              <a:ext cx="96" cy="480"/>
              <a:chOff x="3504" y="3552"/>
              <a:chExt cx="96" cy="480"/>
            </a:xfrm>
          </p:grpSpPr>
          <p:sp>
            <p:nvSpPr>
              <p:cNvPr id="347255" name="Oval 119"/>
              <p:cNvSpPr>
                <a:spLocks noChangeArrowheads="1"/>
              </p:cNvSpPr>
              <p:nvPr/>
            </p:nvSpPr>
            <p:spPr bwMode="auto">
              <a:xfrm>
                <a:off x="3504" y="3936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256" name="Oval 120"/>
              <p:cNvSpPr>
                <a:spLocks noChangeArrowheads="1"/>
              </p:cNvSpPr>
              <p:nvPr/>
            </p:nvSpPr>
            <p:spPr bwMode="auto">
              <a:xfrm>
                <a:off x="3504" y="3552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257" name="Line 121"/>
              <p:cNvSpPr>
                <a:spLocks noChangeShapeType="1"/>
              </p:cNvSpPr>
              <p:nvPr/>
            </p:nvSpPr>
            <p:spPr bwMode="auto">
              <a:xfrm flipV="1">
                <a:off x="3552" y="360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47258" name="Line 122"/>
              <p:cNvSpPr>
                <a:spLocks noChangeShapeType="1"/>
              </p:cNvSpPr>
              <p:nvPr/>
            </p:nvSpPr>
            <p:spPr bwMode="auto">
              <a:xfrm>
                <a:off x="3552" y="3792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347259" name="Group 123"/>
          <p:cNvGrpSpPr>
            <a:grpSpLocks/>
          </p:cNvGrpSpPr>
          <p:nvPr/>
        </p:nvGrpSpPr>
        <p:grpSpPr bwMode="auto">
          <a:xfrm>
            <a:off x="5410200" y="2971800"/>
            <a:ext cx="152400" cy="381000"/>
            <a:chOff x="1488" y="3792"/>
            <a:chExt cx="96" cy="240"/>
          </a:xfrm>
        </p:grpSpPr>
        <p:sp>
          <p:nvSpPr>
            <p:cNvPr id="347260" name="Oval 124"/>
            <p:cNvSpPr>
              <a:spLocks noChangeArrowheads="1"/>
            </p:cNvSpPr>
            <p:nvPr/>
          </p:nvSpPr>
          <p:spPr bwMode="auto">
            <a:xfrm>
              <a:off x="1488" y="3792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261" name="Line 125"/>
            <p:cNvSpPr>
              <a:spLocks noChangeShapeType="1"/>
            </p:cNvSpPr>
            <p:nvPr/>
          </p:nvSpPr>
          <p:spPr bwMode="auto">
            <a:xfrm flipV="1">
              <a:off x="1536" y="384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47262" name="Group 126"/>
          <p:cNvGrpSpPr>
            <a:grpSpLocks/>
          </p:cNvGrpSpPr>
          <p:nvPr/>
        </p:nvGrpSpPr>
        <p:grpSpPr bwMode="auto">
          <a:xfrm>
            <a:off x="5410200" y="3962400"/>
            <a:ext cx="152400" cy="381000"/>
            <a:chOff x="3360" y="3648"/>
            <a:chExt cx="96" cy="240"/>
          </a:xfrm>
        </p:grpSpPr>
        <p:sp>
          <p:nvSpPr>
            <p:cNvPr id="347263" name="Oval 127"/>
            <p:cNvSpPr>
              <a:spLocks noChangeArrowheads="1"/>
            </p:cNvSpPr>
            <p:nvPr/>
          </p:nvSpPr>
          <p:spPr bwMode="auto">
            <a:xfrm>
              <a:off x="3360" y="3792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264" name="Line 128"/>
            <p:cNvSpPr>
              <a:spLocks noChangeShapeType="1"/>
            </p:cNvSpPr>
            <p:nvPr/>
          </p:nvSpPr>
          <p:spPr bwMode="auto">
            <a:xfrm>
              <a:off x="3408" y="364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47265" name="Text Box 129"/>
          <p:cNvSpPr txBox="1">
            <a:spLocks noChangeArrowheads="1"/>
          </p:cNvSpPr>
          <p:nvPr/>
        </p:nvSpPr>
        <p:spPr bwMode="auto">
          <a:xfrm>
            <a:off x="1524000" y="5830888"/>
            <a:ext cx="6186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f(N) = h(N) = straight distance to the goal</a:t>
            </a:r>
          </a:p>
        </p:txBody>
      </p:sp>
      <p:grpSp>
        <p:nvGrpSpPr>
          <p:cNvPr id="347266" name="Group 130"/>
          <p:cNvGrpSpPr>
            <a:grpSpLocks/>
          </p:cNvGrpSpPr>
          <p:nvPr/>
        </p:nvGrpSpPr>
        <p:grpSpPr bwMode="auto">
          <a:xfrm>
            <a:off x="5105400" y="2971800"/>
            <a:ext cx="152400" cy="381000"/>
            <a:chOff x="1488" y="3792"/>
            <a:chExt cx="96" cy="240"/>
          </a:xfrm>
        </p:grpSpPr>
        <p:sp>
          <p:nvSpPr>
            <p:cNvPr id="347267" name="Oval 131"/>
            <p:cNvSpPr>
              <a:spLocks noChangeArrowheads="1"/>
            </p:cNvSpPr>
            <p:nvPr/>
          </p:nvSpPr>
          <p:spPr bwMode="auto">
            <a:xfrm>
              <a:off x="1488" y="3792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268" name="Line 132"/>
            <p:cNvSpPr>
              <a:spLocks noChangeShapeType="1"/>
            </p:cNvSpPr>
            <p:nvPr/>
          </p:nvSpPr>
          <p:spPr bwMode="auto">
            <a:xfrm flipV="1">
              <a:off x="1536" y="384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47269" name="Group 133"/>
          <p:cNvGrpSpPr>
            <a:grpSpLocks/>
          </p:cNvGrpSpPr>
          <p:nvPr/>
        </p:nvGrpSpPr>
        <p:grpSpPr bwMode="auto">
          <a:xfrm>
            <a:off x="4800600" y="2971800"/>
            <a:ext cx="152400" cy="381000"/>
            <a:chOff x="1488" y="3792"/>
            <a:chExt cx="96" cy="240"/>
          </a:xfrm>
        </p:grpSpPr>
        <p:sp>
          <p:nvSpPr>
            <p:cNvPr id="347270" name="Oval 134"/>
            <p:cNvSpPr>
              <a:spLocks noChangeArrowheads="1"/>
            </p:cNvSpPr>
            <p:nvPr/>
          </p:nvSpPr>
          <p:spPr bwMode="auto">
            <a:xfrm>
              <a:off x="1488" y="3792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271" name="Line 135"/>
            <p:cNvSpPr>
              <a:spLocks noChangeShapeType="1"/>
            </p:cNvSpPr>
            <p:nvPr/>
          </p:nvSpPr>
          <p:spPr bwMode="auto">
            <a:xfrm flipV="1">
              <a:off x="1536" y="384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47272" name="Group 136"/>
          <p:cNvGrpSpPr>
            <a:grpSpLocks/>
          </p:cNvGrpSpPr>
          <p:nvPr/>
        </p:nvGrpSpPr>
        <p:grpSpPr bwMode="auto">
          <a:xfrm>
            <a:off x="5105400" y="3962400"/>
            <a:ext cx="152400" cy="381000"/>
            <a:chOff x="4176" y="480"/>
            <a:chExt cx="96" cy="240"/>
          </a:xfrm>
        </p:grpSpPr>
        <p:sp>
          <p:nvSpPr>
            <p:cNvPr id="347273" name="Oval 137"/>
            <p:cNvSpPr>
              <a:spLocks noChangeArrowheads="1"/>
            </p:cNvSpPr>
            <p:nvPr/>
          </p:nvSpPr>
          <p:spPr bwMode="auto">
            <a:xfrm>
              <a:off x="4176" y="624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274" name="Line 138"/>
            <p:cNvSpPr>
              <a:spLocks noChangeShapeType="1"/>
            </p:cNvSpPr>
            <p:nvPr/>
          </p:nvSpPr>
          <p:spPr bwMode="auto">
            <a:xfrm flipV="1">
              <a:off x="4224" y="48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47275" name="Group 139"/>
          <p:cNvGrpSpPr>
            <a:grpSpLocks/>
          </p:cNvGrpSpPr>
          <p:nvPr/>
        </p:nvGrpSpPr>
        <p:grpSpPr bwMode="auto">
          <a:xfrm>
            <a:off x="4800600" y="3962400"/>
            <a:ext cx="152400" cy="381000"/>
            <a:chOff x="4176" y="480"/>
            <a:chExt cx="96" cy="240"/>
          </a:xfrm>
        </p:grpSpPr>
        <p:sp>
          <p:nvSpPr>
            <p:cNvPr id="347276" name="Oval 140"/>
            <p:cNvSpPr>
              <a:spLocks noChangeArrowheads="1"/>
            </p:cNvSpPr>
            <p:nvPr/>
          </p:nvSpPr>
          <p:spPr bwMode="auto">
            <a:xfrm>
              <a:off x="4176" y="624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277" name="Line 141"/>
            <p:cNvSpPr>
              <a:spLocks noChangeShapeType="1"/>
            </p:cNvSpPr>
            <p:nvPr/>
          </p:nvSpPr>
          <p:spPr bwMode="auto">
            <a:xfrm flipV="1">
              <a:off x="4224" y="48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47278" name="Group 142"/>
          <p:cNvGrpSpPr>
            <a:grpSpLocks/>
          </p:cNvGrpSpPr>
          <p:nvPr/>
        </p:nvGrpSpPr>
        <p:grpSpPr bwMode="auto">
          <a:xfrm>
            <a:off x="2667000" y="2971800"/>
            <a:ext cx="1981200" cy="1371600"/>
            <a:chOff x="3024" y="336"/>
            <a:chExt cx="1248" cy="864"/>
          </a:xfrm>
        </p:grpSpPr>
        <p:grpSp>
          <p:nvGrpSpPr>
            <p:cNvPr id="347279" name="Group 143"/>
            <p:cNvGrpSpPr>
              <a:grpSpLocks/>
            </p:cNvGrpSpPr>
            <p:nvPr/>
          </p:nvGrpSpPr>
          <p:grpSpPr bwMode="auto">
            <a:xfrm>
              <a:off x="3024" y="336"/>
              <a:ext cx="96" cy="240"/>
              <a:chOff x="1488" y="3792"/>
              <a:chExt cx="96" cy="240"/>
            </a:xfrm>
          </p:grpSpPr>
          <p:sp>
            <p:nvSpPr>
              <p:cNvPr id="347280" name="Oval 144"/>
              <p:cNvSpPr>
                <a:spLocks noChangeArrowheads="1"/>
              </p:cNvSpPr>
              <p:nvPr/>
            </p:nvSpPr>
            <p:spPr bwMode="auto">
              <a:xfrm>
                <a:off x="1488" y="3792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281" name="Line 145"/>
              <p:cNvSpPr>
                <a:spLocks noChangeShapeType="1"/>
              </p:cNvSpPr>
              <p:nvPr/>
            </p:nvSpPr>
            <p:spPr bwMode="auto">
              <a:xfrm flipV="1">
                <a:off x="1536" y="384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47282" name="Group 146"/>
            <p:cNvGrpSpPr>
              <a:grpSpLocks/>
            </p:cNvGrpSpPr>
            <p:nvPr/>
          </p:nvGrpSpPr>
          <p:grpSpPr bwMode="auto">
            <a:xfrm>
              <a:off x="3984" y="336"/>
              <a:ext cx="96" cy="240"/>
              <a:chOff x="1488" y="3792"/>
              <a:chExt cx="96" cy="240"/>
            </a:xfrm>
          </p:grpSpPr>
          <p:sp>
            <p:nvSpPr>
              <p:cNvPr id="347283" name="Oval 147"/>
              <p:cNvSpPr>
                <a:spLocks noChangeArrowheads="1"/>
              </p:cNvSpPr>
              <p:nvPr/>
            </p:nvSpPr>
            <p:spPr bwMode="auto">
              <a:xfrm>
                <a:off x="1488" y="3792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284" name="Line 148"/>
              <p:cNvSpPr>
                <a:spLocks noChangeShapeType="1"/>
              </p:cNvSpPr>
              <p:nvPr/>
            </p:nvSpPr>
            <p:spPr bwMode="auto">
              <a:xfrm flipV="1">
                <a:off x="1536" y="384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47285" name="Group 149"/>
            <p:cNvGrpSpPr>
              <a:grpSpLocks/>
            </p:cNvGrpSpPr>
            <p:nvPr/>
          </p:nvGrpSpPr>
          <p:grpSpPr bwMode="auto">
            <a:xfrm>
              <a:off x="3024" y="960"/>
              <a:ext cx="96" cy="240"/>
              <a:chOff x="4176" y="480"/>
              <a:chExt cx="96" cy="240"/>
            </a:xfrm>
          </p:grpSpPr>
          <p:sp>
            <p:nvSpPr>
              <p:cNvPr id="347286" name="Oval 150"/>
              <p:cNvSpPr>
                <a:spLocks noChangeArrowheads="1"/>
              </p:cNvSpPr>
              <p:nvPr/>
            </p:nvSpPr>
            <p:spPr bwMode="auto">
              <a:xfrm>
                <a:off x="4176" y="624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287" name="Line 151"/>
              <p:cNvSpPr>
                <a:spLocks noChangeShapeType="1"/>
              </p:cNvSpPr>
              <p:nvPr/>
            </p:nvSpPr>
            <p:spPr bwMode="auto">
              <a:xfrm flipV="1">
                <a:off x="4224" y="48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47288" name="Group 152"/>
            <p:cNvGrpSpPr>
              <a:grpSpLocks/>
            </p:cNvGrpSpPr>
            <p:nvPr/>
          </p:nvGrpSpPr>
          <p:grpSpPr bwMode="auto">
            <a:xfrm>
              <a:off x="3216" y="960"/>
              <a:ext cx="96" cy="240"/>
              <a:chOff x="4176" y="480"/>
              <a:chExt cx="96" cy="240"/>
            </a:xfrm>
          </p:grpSpPr>
          <p:sp>
            <p:nvSpPr>
              <p:cNvPr id="347289" name="Oval 153"/>
              <p:cNvSpPr>
                <a:spLocks noChangeArrowheads="1"/>
              </p:cNvSpPr>
              <p:nvPr/>
            </p:nvSpPr>
            <p:spPr bwMode="auto">
              <a:xfrm>
                <a:off x="4176" y="624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290" name="Line 154"/>
              <p:cNvSpPr>
                <a:spLocks noChangeShapeType="1"/>
              </p:cNvSpPr>
              <p:nvPr/>
            </p:nvSpPr>
            <p:spPr bwMode="auto">
              <a:xfrm flipV="1">
                <a:off x="4224" y="48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47291" name="Group 155"/>
            <p:cNvGrpSpPr>
              <a:grpSpLocks/>
            </p:cNvGrpSpPr>
            <p:nvPr/>
          </p:nvGrpSpPr>
          <p:grpSpPr bwMode="auto">
            <a:xfrm>
              <a:off x="3216" y="336"/>
              <a:ext cx="96" cy="240"/>
              <a:chOff x="1488" y="3792"/>
              <a:chExt cx="96" cy="240"/>
            </a:xfrm>
          </p:grpSpPr>
          <p:sp>
            <p:nvSpPr>
              <p:cNvPr id="347292" name="Oval 156"/>
              <p:cNvSpPr>
                <a:spLocks noChangeArrowheads="1"/>
              </p:cNvSpPr>
              <p:nvPr/>
            </p:nvSpPr>
            <p:spPr bwMode="auto">
              <a:xfrm>
                <a:off x="1488" y="3792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293" name="Line 157"/>
              <p:cNvSpPr>
                <a:spLocks noChangeShapeType="1"/>
              </p:cNvSpPr>
              <p:nvPr/>
            </p:nvSpPr>
            <p:spPr bwMode="auto">
              <a:xfrm flipV="1">
                <a:off x="1536" y="384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47294" name="Group 158"/>
            <p:cNvGrpSpPr>
              <a:grpSpLocks/>
            </p:cNvGrpSpPr>
            <p:nvPr/>
          </p:nvGrpSpPr>
          <p:grpSpPr bwMode="auto">
            <a:xfrm>
              <a:off x="3408" y="336"/>
              <a:ext cx="96" cy="240"/>
              <a:chOff x="1488" y="3792"/>
              <a:chExt cx="96" cy="240"/>
            </a:xfrm>
          </p:grpSpPr>
          <p:sp>
            <p:nvSpPr>
              <p:cNvPr id="347295" name="Oval 159"/>
              <p:cNvSpPr>
                <a:spLocks noChangeArrowheads="1"/>
              </p:cNvSpPr>
              <p:nvPr/>
            </p:nvSpPr>
            <p:spPr bwMode="auto">
              <a:xfrm>
                <a:off x="1488" y="3792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296" name="Line 160"/>
              <p:cNvSpPr>
                <a:spLocks noChangeShapeType="1"/>
              </p:cNvSpPr>
              <p:nvPr/>
            </p:nvSpPr>
            <p:spPr bwMode="auto">
              <a:xfrm flipV="1">
                <a:off x="1536" y="384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47297" name="Group 161"/>
            <p:cNvGrpSpPr>
              <a:grpSpLocks/>
            </p:cNvGrpSpPr>
            <p:nvPr/>
          </p:nvGrpSpPr>
          <p:grpSpPr bwMode="auto">
            <a:xfrm>
              <a:off x="3600" y="336"/>
              <a:ext cx="96" cy="240"/>
              <a:chOff x="1488" y="3792"/>
              <a:chExt cx="96" cy="240"/>
            </a:xfrm>
          </p:grpSpPr>
          <p:sp>
            <p:nvSpPr>
              <p:cNvPr id="347298" name="Oval 162"/>
              <p:cNvSpPr>
                <a:spLocks noChangeArrowheads="1"/>
              </p:cNvSpPr>
              <p:nvPr/>
            </p:nvSpPr>
            <p:spPr bwMode="auto">
              <a:xfrm>
                <a:off x="1488" y="3792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299" name="Line 163"/>
              <p:cNvSpPr>
                <a:spLocks noChangeShapeType="1"/>
              </p:cNvSpPr>
              <p:nvPr/>
            </p:nvSpPr>
            <p:spPr bwMode="auto">
              <a:xfrm flipV="1">
                <a:off x="1536" y="384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47300" name="Group 164"/>
            <p:cNvGrpSpPr>
              <a:grpSpLocks/>
            </p:cNvGrpSpPr>
            <p:nvPr/>
          </p:nvGrpSpPr>
          <p:grpSpPr bwMode="auto">
            <a:xfrm>
              <a:off x="4176" y="336"/>
              <a:ext cx="96" cy="240"/>
              <a:chOff x="1488" y="3792"/>
              <a:chExt cx="96" cy="240"/>
            </a:xfrm>
          </p:grpSpPr>
          <p:sp>
            <p:nvSpPr>
              <p:cNvPr id="347301" name="Oval 165"/>
              <p:cNvSpPr>
                <a:spLocks noChangeArrowheads="1"/>
              </p:cNvSpPr>
              <p:nvPr/>
            </p:nvSpPr>
            <p:spPr bwMode="auto">
              <a:xfrm>
                <a:off x="1488" y="3792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302" name="Line 166"/>
              <p:cNvSpPr>
                <a:spLocks noChangeShapeType="1"/>
              </p:cNvSpPr>
              <p:nvPr/>
            </p:nvSpPr>
            <p:spPr bwMode="auto">
              <a:xfrm flipV="1">
                <a:off x="1536" y="384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47303" name="Group 167"/>
            <p:cNvGrpSpPr>
              <a:grpSpLocks/>
            </p:cNvGrpSpPr>
            <p:nvPr/>
          </p:nvGrpSpPr>
          <p:grpSpPr bwMode="auto">
            <a:xfrm>
              <a:off x="3792" y="336"/>
              <a:ext cx="96" cy="240"/>
              <a:chOff x="1488" y="3792"/>
              <a:chExt cx="96" cy="240"/>
            </a:xfrm>
          </p:grpSpPr>
          <p:sp>
            <p:nvSpPr>
              <p:cNvPr id="347304" name="Oval 168"/>
              <p:cNvSpPr>
                <a:spLocks noChangeArrowheads="1"/>
              </p:cNvSpPr>
              <p:nvPr/>
            </p:nvSpPr>
            <p:spPr bwMode="auto">
              <a:xfrm>
                <a:off x="1488" y="3792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305" name="Line 169"/>
              <p:cNvSpPr>
                <a:spLocks noChangeShapeType="1"/>
              </p:cNvSpPr>
              <p:nvPr/>
            </p:nvSpPr>
            <p:spPr bwMode="auto">
              <a:xfrm flipV="1">
                <a:off x="1536" y="384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47306" name="Group 170"/>
            <p:cNvGrpSpPr>
              <a:grpSpLocks/>
            </p:cNvGrpSpPr>
            <p:nvPr/>
          </p:nvGrpSpPr>
          <p:grpSpPr bwMode="auto">
            <a:xfrm>
              <a:off x="3408" y="960"/>
              <a:ext cx="96" cy="240"/>
              <a:chOff x="4176" y="480"/>
              <a:chExt cx="96" cy="240"/>
            </a:xfrm>
          </p:grpSpPr>
          <p:sp>
            <p:nvSpPr>
              <p:cNvPr id="347307" name="Oval 171"/>
              <p:cNvSpPr>
                <a:spLocks noChangeArrowheads="1"/>
              </p:cNvSpPr>
              <p:nvPr/>
            </p:nvSpPr>
            <p:spPr bwMode="auto">
              <a:xfrm>
                <a:off x="4176" y="624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308" name="Line 172"/>
              <p:cNvSpPr>
                <a:spLocks noChangeShapeType="1"/>
              </p:cNvSpPr>
              <p:nvPr/>
            </p:nvSpPr>
            <p:spPr bwMode="auto">
              <a:xfrm flipV="1">
                <a:off x="4224" y="48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47309" name="Group 173"/>
            <p:cNvGrpSpPr>
              <a:grpSpLocks/>
            </p:cNvGrpSpPr>
            <p:nvPr/>
          </p:nvGrpSpPr>
          <p:grpSpPr bwMode="auto">
            <a:xfrm>
              <a:off x="3600" y="960"/>
              <a:ext cx="96" cy="240"/>
              <a:chOff x="4176" y="480"/>
              <a:chExt cx="96" cy="240"/>
            </a:xfrm>
          </p:grpSpPr>
          <p:sp>
            <p:nvSpPr>
              <p:cNvPr id="347310" name="Oval 174"/>
              <p:cNvSpPr>
                <a:spLocks noChangeArrowheads="1"/>
              </p:cNvSpPr>
              <p:nvPr/>
            </p:nvSpPr>
            <p:spPr bwMode="auto">
              <a:xfrm>
                <a:off x="4176" y="624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311" name="Line 175"/>
              <p:cNvSpPr>
                <a:spLocks noChangeShapeType="1"/>
              </p:cNvSpPr>
              <p:nvPr/>
            </p:nvSpPr>
            <p:spPr bwMode="auto">
              <a:xfrm flipV="1">
                <a:off x="4224" y="48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47312" name="Group 176"/>
            <p:cNvGrpSpPr>
              <a:grpSpLocks/>
            </p:cNvGrpSpPr>
            <p:nvPr/>
          </p:nvGrpSpPr>
          <p:grpSpPr bwMode="auto">
            <a:xfrm>
              <a:off x="3792" y="960"/>
              <a:ext cx="96" cy="240"/>
              <a:chOff x="4176" y="480"/>
              <a:chExt cx="96" cy="240"/>
            </a:xfrm>
          </p:grpSpPr>
          <p:sp>
            <p:nvSpPr>
              <p:cNvPr id="347313" name="Oval 177"/>
              <p:cNvSpPr>
                <a:spLocks noChangeArrowheads="1"/>
              </p:cNvSpPr>
              <p:nvPr/>
            </p:nvSpPr>
            <p:spPr bwMode="auto">
              <a:xfrm>
                <a:off x="4176" y="624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314" name="Line 178"/>
              <p:cNvSpPr>
                <a:spLocks noChangeShapeType="1"/>
              </p:cNvSpPr>
              <p:nvPr/>
            </p:nvSpPr>
            <p:spPr bwMode="auto">
              <a:xfrm flipV="1">
                <a:off x="4224" y="48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47315" name="Group 179"/>
            <p:cNvGrpSpPr>
              <a:grpSpLocks/>
            </p:cNvGrpSpPr>
            <p:nvPr/>
          </p:nvGrpSpPr>
          <p:grpSpPr bwMode="auto">
            <a:xfrm>
              <a:off x="3984" y="960"/>
              <a:ext cx="96" cy="240"/>
              <a:chOff x="4176" y="480"/>
              <a:chExt cx="96" cy="240"/>
            </a:xfrm>
          </p:grpSpPr>
          <p:sp>
            <p:nvSpPr>
              <p:cNvPr id="347316" name="Oval 180"/>
              <p:cNvSpPr>
                <a:spLocks noChangeArrowheads="1"/>
              </p:cNvSpPr>
              <p:nvPr/>
            </p:nvSpPr>
            <p:spPr bwMode="auto">
              <a:xfrm>
                <a:off x="4176" y="624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317" name="Line 181"/>
              <p:cNvSpPr>
                <a:spLocks noChangeShapeType="1"/>
              </p:cNvSpPr>
              <p:nvPr/>
            </p:nvSpPr>
            <p:spPr bwMode="auto">
              <a:xfrm flipV="1">
                <a:off x="4224" y="48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47318" name="Group 182"/>
            <p:cNvGrpSpPr>
              <a:grpSpLocks/>
            </p:cNvGrpSpPr>
            <p:nvPr/>
          </p:nvGrpSpPr>
          <p:grpSpPr bwMode="auto">
            <a:xfrm>
              <a:off x="4176" y="960"/>
              <a:ext cx="96" cy="240"/>
              <a:chOff x="4176" y="480"/>
              <a:chExt cx="96" cy="240"/>
            </a:xfrm>
          </p:grpSpPr>
          <p:sp>
            <p:nvSpPr>
              <p:cNvPr id="347319" name="Oval 183"/>
              <p:cNvSpPr>
                <a:spLocks noChangeArrowheads="1"/>
              </p:cNvSpPr>
              <p:nvPr/>
            </p:nvSpPr>
            <p:spPr bwMode="auto">
              <a:xfrm>
                <a:off x="4176" y="624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320" name="Line 184"/>
              <p:cNvSpPr>
                <a:spLocks noChangeShapeType="1"/>
              </p:cNvSpPr>
              <p:nvPr/>
            </p:nvSpPr>
            <p:spPr bwMode="auto">
              <a:xfrm flipV="1">
                <a:off x="4224" y="48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347321" name="Text Box 185"/>
          <p:cNvSpPr txBox="1">
            <a:spLocks noChangeArrowheads="1"/>
          </p:cNvSpPr>
          <p:nvPr/>
        </p:nvSpPr>
        <p:spPr bwMode="auto">
          <a:xfrm>
            <a:off x="1905000" y="1600200"/>
            <a:ext cx="6093335" cy="646331"/>
          </a:xfrm>
          <a:prstGeom prst="rect">
            <a:avLst/>
          </a:prstGeom>
          <a:solidFill>
            <a:srgbClr val="F8F1D4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800000"/>
                </a:solidFill>
                <a:latin typeface="+mn-lt"/>
              </a:rPr>
              <a:t>Local-minimum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47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7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3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Admissible Heuristic</a:t>
            </a:r>
            <a:endParaRPr lang="en-US"/>
          </a:p>
        </p:txBody>
      </p:sp>
      <p:sp>
        <p:nvSpPr>
          <p:cNvPr id="349188" name="Rectangle 4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Let h</a:t>
            </a:r>
            <a:r>
              <a:rPr lang="en-US" baseline="30000" dirty="0" smtClean="0"/>
              <a:t>*</a:t>
            </a:r>
            <a:r>
              <a:rPr lang="en-US" dirty="0" smtClean="0"/>
              <a:t>(N) be the cost of the optimal path from N to a goal node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 heuristic function h(N) is admissible if: </a:t>
            </a:r>
            <a:br>
              <a:rPr lang="en-US" dirty="0" smtClean="0"/>
            </a:br>
            <a:r>
              <a:rPr lang="en-US" dirty="0" smtClean="0"/>
              <a:t>                </a:t>
            </a:r>
            <a:r>
              <a:rPr lang="en-US" sz="3200" dirty="0" smtClean="0"/>
              <a:t>0 </a:t>
            </a:r>
            <a:r>
              <a:rPr lang="en-US" sz="3200" dirty="0" smtClean="0">
                <a:sym typeface="Symbol" pitchFamily="18" charset="2"/>
              </a:rPr>
              <a:t></a:t>
            </a:r>
            <a:r>
              <a:rPr lang="en-US" sz="3200" dirty="0" smtClean="0"/>
              <a:t> h(N) </a:t>
            </a:r>
            <a:r>
              <a:rPr lang="en-US" sz="3200" dirty="0" smtClean="0">
                <a:sym typeface="Symbol" pitchFamily="18" charset="2"/>
              </a:rPr>
              <a:t></a:t>
            </a:r>
            <a:r>
              <a:rPr lang="en-US" sz="3200" dirty="0" smtClean="0"/>
              <a:t> h</a:t>
            </a:r>
            <a:r>
              <a:rPr lang="en-US" sz="3200" baseline="30000" dirty="0" smtClean="0"/>
              <a:t>*</a:t>
            </a:r>
            <a:r>
              <a:rPr lang="en-US" sz="3200" dirty="0" smtClean="0"/>
              <a:t>(N)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 admissible heuristic function is always optimistic 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Recap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Blind Search</a:t>
            </a:r>
          </a:p>
          <a:p>
            <a:pPr lvl="1"/>
            <a:r>
              <a:rPr lang="en-US" dirty="0"/>
              <a:t>Breadth first (complete, optimal)</a:t>
            </a:r>
          </a:p>
          <a:p>
            <a:pPr lvl="1"/>
            <a:r>
              <a:rPr lang="en-US" dirty="0"/>
              <a:t>Depth first (incomplete, not optimal)</a:t>
            </a:r>
          </a:p>
          <a:p>
            <a:pPr lvl="1"/>
            <a:r>
              <a:rPr lang="en-US" dirty="0"/>
              <a:t>Iterative deepening (complete, optimal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Nonuniform</a:t>
            </a:r>
            <a:r>
              <a:rPr lang="en-US" dirty="0" smtClean="0"/>
              <a:t> costs</a:t>
            </a:r>
          </a:p>
          <a:p>
            <a:r>
              <a:rPr lang="en-US" dirty="0" smtClean="0"/>
              <a:t>Revisited states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DFEE743-DC0F-44AE-B664-C10D938054E6}" type="slidenum">
              <a:rPr lang="en-US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Admissible Heuristic</a:t>
            </a:r>
            <a:endParaRPr lang="en-US"/>
          </a:p>
        </p:txBody>
      </p:sp>
      <p:sp>
        <p:nvSpPr>
          <p:cNvPr id="349188" name="Rectangle 4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Let h</a:t>
            </a:r>
            <a:r>
              <a:rPr lang="en-US" baseline="30000" dirty="0" smtClean="0"/>
              <a:t>*</a:t>
            </a:r>
            <a:r>
              <a:rPr lang="en-US" dirty="0" smtClean="0"/>
              <a:t>(N) be the cost of the optimal path from N to a goal node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 heuristic function h(N) is admissible if: </a:t>
            </a:r>
            <a:br>
              <a:rPr lang="en-US" dirty="0" smtClean="0"/>
            </a:br>
            <a:r>
              <a:rPr lang="en-US" dirty="0" smtClean="0"/>
              <a:t>                </a:t>
            </a:r>
            <a:r>
              <a:rPr lang="en-US" sz="3200" dirty="0" smtClean="0"/>
              <a:t>0 </a:t>
            </a:r>
            <a:r>
              <a:rPr lang="en-US" sz="3200" dirty="0" smtClean="0">
                <a:sym typeface="Symbol" pitchFamily="18" charset="2"/>
              </a:rPr>
              <a:t></a:t>
            </a:r>
            <a:r>
              <a:rPr lang="en-US" sz="3200" dirty="0" smtClean="0"/>
              <a:t> h(N) </a:t>
            </a:r>
            <a:r>
              <a:rPr lang="en-US" sz="3200" dirty="0" smtClean="0">
                <a:sym typeface="Symbol" pitchFamily="18" charset="2"/>
              </a:rPr>
              <a:t></a:t>
            </a:r>
            <a:r>
              <a:rPr lang="en-US" sz="3200" dirty="0" smtClean="0"/>
              <a:t> h</a:t>
            </a:r>
            <a:r>
              <a:rPr lang="en-US" sz="3200" baseline="30000" dirty="0" smtClean="0"/>
              <a:t>*</a:t>
            </a:r>
            <a:r>
              <a:rPr lang="en-US" sz="3200" dirty="0" smtClean="0"/>
              <a:t>(N)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 admissible heuristic function is always optimistic !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FFFFBB-BF12-419B-BC61-7DB0918404C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200400" y="5105400"/>
            <a:ext cx="5397631" cy="584775"/>
          </a:xfrm>
          <a:prstGeom prst="rect">
            <a:avLst/>
          </a:prstGeom>
          <a:solidFill>
            <a:srgbClr val="FFE6B3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>
                <a:latin typeface="+mn-lt"/>
              </a:rPr>
              <a:t>G is a goal node </a:t>
            </a:r>
            <a:r>
              <a:rPr lang="en-US" sz="3200" dirty="0">
                <a:latin typeface="+mn-lt"/>
                <a:sym typeface="Wingdings" pitchFamily="2" charset="2"/>
              </a:rPr>
              <a:t></a:t>
            </a:r>
            <a:r>
              <a:rPr lang="en-US" sz="3200" dirty="0">
                <a:latin typeface="+mn-lt"/>
              </a:rPr>
              <a:t> h(G) = 0</a:t>
            </a: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4687887" y="3886200"/>
            <a:ext cx="1752600" cy="1219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4" y="432"/>
              </a:cxn>
              <a:cxn ang="0">
                <a:pos x="1104" y="768"/>
              </a:cxn>
            </a:cxnLst>
            <a:rect l="0" t="0" r="r" b="b"/>
            <a:pathLst>
              <a:path w="1104" h="768">
                <a:moveTo>
                  <a:pt x="0" y="0"/>
                </a:moveTo>
                <a:cubicBezTo>
                  <a:pt x="100" y="152"/>
                  <a:pt x="200" y="304"/>
                  <a:pt x="384" y="432"/>
                </a:cubicBezTo>
                <a:cubicBezTo>
                  <a:pt x="568" y="560"/>
                  <a:pt x="836" y="664"/>
                  <a:pt x="1104" y="768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stealth" w="lg" len="lg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8-Puzzle Heuristics</a:t>
            </a:r>
            <a:endParaRPr lang="en-US" dirty="0"/>
          </a:p>
        </p:txBody>
      </p:sp>
      <p:sp>
        <p:nvSpPr>
          <p:cNvPr id="3532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1676400" y="3124200"/>
            <a:ext cx="6248400" cy="3044952"/>
          </a:xfrm>
        </p:spPr>
        <p:txBody>
          <a:bodyPr>
            <a:noAutofit/>
          </a:bodyPr>
          <a:lstStyle/>
          <a:p>
            <a:r>
              <a:rPr lang="en-US" sz="2200" dirty="0" smtClean="0"/>
              <a:t>h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(N)  = number of misplaced tiles = 6</a:t>
            </a:r>
            <a:br>
              <a:rPr lang="en-US" sz="2200" dirty="0" smtClean="0"/>
            </a:br>
            <a:r>
              <a:rPr lang="en-US" sz="2200" dirty="0" smtClean="0"/>
              <a:t>is </a:t>
            </a:r>
            <a:r>
              <a:rPr lang="en-US" sz="2200" dirty="0" smtClean="0">
                <a:solidFill>
                  <a:srgbClr val="FF0000"/>
                </a:solidFill>
              </a:rPr>
              <a:t>???</a:t>
            </a:r>
          </a:p>
          <a:p>
            <a:endParaRPr lang="en-US" sz="2200" dirty="0"/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04E09B9-FE83-4B8E-B43B-FE663D4C2622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353284" name="Group 4"/>
          <p:cNvGrpSpPr>
            <a:grpSpLocks/>
          </p:cNvGrpSpPr>
          <p:nvPr/>
        </p:nvGrpSpPr>
        <p:grpSpPr bwMode="auto">
          <a:xfrm>
            <a:off x="2819400" y="1371600"/>
            <a:ext cx="3455988" cy="1692275"/>
            <a:chOff x="2064" y="1440"/>
            <a:chExt cx="2177" cy="1066"/>
          </a:xfrm>
        </p:grpSpPr>
        <p:grpSp>
          <p:nvGrpSpPr>
            <p:cNvPr id="353285" name="Group 5"/>
            <p:cNvGrpSpPr>
              <a:grpSpLocks/>
            </p:cNvGrpSpPr>
            <p:nvPr/>
          </p:nvGrpSpPr>
          <p:grpSpPr bwMode="auto">
            <a:xfrm>
              <a:off x="2064" y="1440"/>
              <a:ext cx="853" cy="1066"/>
              <a:chOff x="816" y="1728"/>
              <a:chExt cx="853" cy="1066"/>
            </a:xfrm>
          </p:grpSpPr>
          <p:grpSp>
            <p:nvGrpSpPr>
              <p:cNvPr id="353286" name="Group 6"/>
              <p:cNvGrpSpPr>
                <a:grpSpLocks/>
              </p:cNvGrpSpPr>
              <p:nvPr/>
            </p:nvGrpSpPr>
            <p:grpSpPr bwMode="auto">
              <a:xfrm>
                <a:off x="816" y="1728"/>
                <a:ext cx="818" cy="802"/>
                <a:chOff x="816" y="1728"/>
                <a:chExt cx="818" cy="802"/>
              </a:xfrm>
            </p:grpSpPr>
            <p:sp>
              <p:nvSpPr>
                <p:cNvPr id="353287" name="Rectangle 7"/>
                <p:cNvSpPr>
                  <a:spLocks noChangeArrowheads="1"/>
                </p:cNvSpPr>
                <p:nvPr/>
              </p:nvSpPr>
              <p:spPr bwMode="auto">
                <a:xfrm>
                  <a:off x="816" y="1728"/>
                  <a:ext cx="818" cy="80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3288" name="Rectangle 8"/>
                <p:cNvSpPr>
                  <a:spLocks noChangeArrowheads="1"/>
                </p:cNvSpPr>
                <p:nvPr/>
              </p:nvSpPr>
              <p:spPr bwMode="auto">
                <a:xfrm>
                  <a:off x="1361" y="1995"/>
                  <a:ext cx="273" cy="2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1</a:t>
                  </a:r>
                </a:p>
              </p:txBody>
            </p:sp>
            <p:sp>
              <p:nvSpPr>
                <p:cNvPr id="353289" name="Rectangle 9"/>
                <p:cNvSpPr>
                  <a:spLocks noChangeArrowheads="1"/>
                </p:cNvSpPr>
                <p:nvPr/>
              </p:nvSpPr>
              <p:spPr bwMode="auto">
                <a:xfrm>
                  <a:off x="816" y="1995"/>
                  <a:ext cx="273" cy="2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4</a:t>
                  </a:r>
                </a:p>
              </p:txBody>
            </p:sp>
            <p:sp>
              <p:nvSpPr>
                <p:cNvPr id="353290" name="Rectangle 10"/>
                <p:cNvSpPr>
                  <a:spLocks noChangeArrowheads="1"/>
                </p:cNvSpPr>
                <p:nvPr/>
              </p:nvSpPr>
              <p:spPr bwMode="auto">
                <a:xfrm>
                  <a:off x="816" y="2263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7</a:t>
                  </a:r>
                </a:p>
              </p:txBody>
            </p:sp>
            <p:sp>
              <p:nvSpPr>
                <p:cNvPr id="353291" name="Rectangle 11"/>
                <p:cNvSpPr>
                  <a:spLocks noChangeArrowheads="1"/>
                </p:cNvSpPr>
                <p:nvPr/>
              </p:nvSpPr>
              <p:spPr bwMode="auto">
                <a:xfrm>
                  <a:off x="816" y="1728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5</a:t>
                  </a:r>
                </a:p>
              </p:txBody>
            </p:sp>
            <p:sp>
              <p:nvSpPr>
                <p:cNvPr id="353292" name="Rectangle 12"/>
                <p:cNvSpPr>
                  <a:spLocks noChangeArrowheads="1"/>
                </p:cNvSpPr>
                <p:nvPr/>
              </p:nvSpPr>
              <p:spPr bwMode="auto">
                <a:xfrm>
                  <a:off x="1089" y="1995"/>
                  <a:ext cx="272" cy="2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2</a:t>
                  </a:r>
                </a:p>
              </p:txBody>
            </p:sp>
            <p:sp>
              <p:nvSpPr>
                <p:cNvPr id="353293" name="Rectangle 13"/>
                <p:cNvSpPr>
                  <a:spLocks noChangeArrowheads="1"/>
                </p:cNvSpPr>
                <p:nvPr/>
              </p:nvSpPr>
              <p:spPr bwMode="auto">
                <a:xfrm>
                  <a:off x="1361" y="2263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6</a:t>
                  </a:r>
                </a:p>
              </p:txBody>
            </p:sp>
            <p:sp>
              <p:nvSpPr>
                <p:cNvPr id="353294" name="Rectangle 14"/>
                <p:cNvSpPr>
                  <a:spLocks noChangeArrowheads="1"/>
                </p:cNvSpPr>
                <p:nvPr/>
              </p:nvSpPr>
              <p:spPr bwMode="auto">
                <a:xfrm>
                  <a:off x="1089" y="2263"/>
                  <a:ext cx="272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3</a:t>
                  </a:r>
                </a:p>
              </p:txBody>
            </p:sp>
            <p:sp>
              <p:nvSpPr>
                <p:cNvPr id="353295" name="Rectangle 15"/>
                <p:cNvSpPr>
                  <a:spLocks noChangeArrowheads="1"/>
                </p:cNvSpPr>
                <p:nvPr/>
              </p:nvSpPr>
              <p:spPr bwMode="auto">
                <a:xfrm>
                  <a:off x="1361" y="1728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8</a:t>
                  </a:r>
                </a:p>
              </p:txBody>
            </p:sp>
          </p:grpSp>
          <p:sp>
            <p:nvSpPr>
              <p:cNvPr id="353296" name="Text Box 16"/>
              <p:cNvSpPr txBox="1">
                <a:spLocks noChangeArrowheads="1"/>
              </p:cNvSpPr>
              <p:nvPr/>
            </p:nvSpPr>
            <p:spPr bwMode="auto">
              <a:xfrm>
                <a:off x="816" y="2544"/>
                <a:ext cx="85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mic Sans MS" pitchFamily="66" charset="0"/>
                  </a:rPr>
                  <a:t>STATE</a:t>
                </a:r>
                <a:r>
                  <a:rPr lang="en-US" sz="2000">
                    <a:latin typeface="Comic Sans MS" pitchFamily="66" charset="0"/>
                  </a:rPr>
                  <a:t>(N)</a:t>
                </a:r>
              </a:p>
            </p:txBody>
          </p:sp>
        </p:grpSp>
        <p:grpSp>
          <p:nvGrpSpPr>
            <p:cNvPr id="353297" name="Group 17"/>
            <p:cNvGrpSpPr>
              <a:grpSpLocks/>
            </p:cNvGrpSpPr>
            <p:nvPr/>
          </p:nvGrpSpPr>
          <p:grpSpPr bwMode="auto">
            <a:xfrm>
              <a:off x="3360" y="1440"/>
              <a:ext cx="881" cy="1066"/>
              <a:chOff x="2640" y="1728"/>
              <a:chExt cx="881" cy="1066"/>
            </a:xfrm>
          </p:grpSpPr>
          <p:grpSp>
            <p:nvGrpSpPr>
              <p:cNvPr id="353298" name="Group 18"/>
              <p:cNvGrpSpPr>
                <a:grpSpLocks/>
              </p:cNvGrpSpPr>
              <p:nvPr/>
            </p:nvGrpSpPr>
            <p:grpSpPr bwMode="auto">
              <a:xfrm>
                <a:off x="2640" y="1728"/>
                <a:ext cx="818" cy="802"/>
                <a:chOff x="2640" y="1728"/>
                <a:chExt cx="818" cy="802"/>
              </a:xfrm>
            </p:grpSpPr>
            <p:sp>
              <p:nvSpPr>
                <p:cNvPr id="353299" name="Rectangle 19"/>
                <p:cNvSpPr>
                  <a:spLocks noChangeArrowheads="1"/>
                </p:cNvSpPr>
                <p:nvPr/>
              </p:nvSpPr>
              <p:spPr bwMode="auto">
                <a:xfrm>
                  <a:off x="2640" y="1728"/>
                  <a:ext cx="818" cy="80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3300" name="Rectangle 20"/>
                <p:cNvSpPr>
                  <a:spLocks noChangeArrowheads="1"/>
                </p:cNvSpPr>
                <p:nvPr/>
              </p:nvSpPr>
              <p:spPr bwMode="auto">
                <a:xfrm>
                  <a:off x="3185" y="1995"/>
                  <a:ext cx="273" cy="2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6</a:t>
                  </a:r>
                </a:p>
              </p:txBody>
            </p:sp>
            <p:sp>
              <p:nvSpPr>
                <p:cNvPr id="353301" name="Rectangle 21"/>
                <p:cNvSpPr>
                  <a:spLocks noChangeArrowheads="1"/>
                </p:cNvSpPr>
                <p:nvPr/>
              </p:nvSpPr>
              <p:spPr bwMode="auto">
                <a:xfrm>
                  <a:off x="2640" y="1995"/>
                  <a:ext cx="273" cy="2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4</a:t>
                  </a:r>
                </a:p>
              </p:txBody>
            </p:sp>
            <p:sp>
              <p:nvSpPr>
                <p:cNvPr id="353302" name="Rectangle 22"/>
                <p:cNvSpPr>
                  <a:spLocks noChangeArrowheads="1"/>
                </p:cNvSpPr>
                <p:nvPr/>
              </p:nvSpPr>
              <p:spPr bwMode="auto">
                <a:xfrm>
                  <a:off x="2640" y="2263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7</a:t>
                  </a:r>
                </a:p>
              </p:txBody>
            </p:sp>
            <p:sp>
              <p:nvSpPr>
                <p:cNvPr id="353303" name="Rectangle 23"/>
                <p:cNvSpPr>
                  <a:spLocks noChangeArrowheads="1"/>
                </p:cNvSpPr>
                <p:nvPr/>
              </p:nvSpPr>
              <p:spPr bwMode="auto">
                <a:xfrm>
                  <a:off x="2640" y="1728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1</a:t>
                  </a:r>
                </a:p>
              </p:txBody>
            </p:sp>
            <p:sp>
              <p:nvSpPr>
                <p:cNvPr id="353304" name="Rectangle 24"/>
                <p:cNvSpPr>
                  <a:spLocks noChangeArrowheads="1"/>
                </p:cNvSpPr>
                <p:nvPr/>
              </p:nvSpPr>
              <p:spPr bwMode="auto">
                <a:xfrm>
                  <a:off x="2913" y="1995"/>
                  <a:ext cx="272" cy="2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5</a:t>
                  </a:r>
                </a:p>
              </p:txBody>
            </p:sp>
            <p:sp>
              <p:nvSpPr>
                <p:cNvPr id="353305" name="Rectangle 25"/>
                <p:cNvSpPr>
                  <a:spLocks noChangeArrowheads="1"/>
                </p:cNvSpPr>
                <p:nvPr/>
              </p:nvSpPr>
              <p:spPr bwMode="auto">
                <a:xfrm>
                  <a:off x="2913" y="1728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2</a:t>
                  </a:r>
                </a:p>
              </p:txBody>
            </p:sp>
            <p:sp>
              <p:nvSpPr>
                <p:cNvPr id="353306" name="Rectangle 26"/>
                <p:cNvSpPr>
                  <a:spLocks noChangeArrowheads="1"/>
                </p:cNvSpPr>
                <p:nvPr/>
              </p:nvSpPr>
              <p:spPr bwMode="auto">
                <a:xfrm>
                  <a:off x="2913" y="2263"/>
                  <a:ext cx="272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8</a:t>
                  </a:r>
                </a:p>
              </p:txBody>
            </p:sp>
            <p:sp>
              <p:nvSpPr>
                <p:cNvPr id="353307" name="Rectangle 27"/>
                <p:cNvSpPr>
                  <a:spLocks noChangeArrowheads="1"/>
                </p:cNvSpPr>
                <p:nvPr/>
              </p:nvSpPr>
              <p:spPr bwMode="auto">
                <a:xfrm>
                  <a:off x="3185" y="1728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3</a:t>
                  </a:r>
                </a:p>
              </p:txBody>
            </p:sp>
          </p:grpSp>
          <p:sp>
            <p:nvSpPr>
              <p:cNvPr id="353308" name="Text Box 28"/>
              <p:cNvSpPr txBox="1">
                <a:spLocks noChangeArrowheads="1"/>
              </p:cNvSpPr>
              <p:nvPr/>
            </p:nvSpPr>
            <p:spPr bwMode="auto">
              <a:xfrm>
                <a:off x="2640" y="2544"/>
                <a:ext cx="88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Comic Sans MS" pitchFamily="66" charset="0"/>
                  </a:rPr>
                  <a:t>Goal state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8-Puzzle Heuristics</a:t>
            </a:r>
            <a:endParaRPr lang="en-US" dirty="0"/>
          </a:p>
        </p:txBody>
      </p:sp>
      <p:sp>
        <p:nvSpPr>
          <p:cNvPr id="3532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1676400" y="3124200"/>
            <a:ext cx="6248400" cy="3044952"/>
          </a:xfrm>
        </p:spPr>
        <p:txBody>
          <a:bodyPr>
            <a:noAutofit/>
          </a:bodyPr>
          <a:lstStyle/>
          <a:p>
            <a:r>
              <a:rPr lang="en-US" sz="2200" dirty="0" smtClean="0">
                <a:solidFill>
                  <a:schemeClr val="tx2"/>
                </a:solidFill>
              </a:rPr>
              <a:t>h</a:t>
            </a:r>
            <a:r>
              <a:rPr lang="en-US" sz="2200" baseline="-25000" dirty="0" smtClean="0">
                <a:solidFill>
                  <a:schemeClr val="tx2"/>
                </a:solidFill>
              </a:rPr>
              <a:t>1</a:t>
            </a:r>
            <a:r>
              <a:rPr lang="en-US" sz="2200" dirty="0" smtClean="0">
                <a:solidFill>
                  <a:schemeClr val="tx2"/>
                </a:solidFill>
              </a:rPr>
              <a:t>(N)  = number of misplaced tiles = 6</a:t>
            </a:r>
            <a:br>
              <a:rPr lang="en-US" sz="2200" dirty="0" smtClean="0">
                <a:solidFill>
                  <a:schemeClr val="tx2"/>
                </a:solidFill>
              </a:rPr>
            </a:br>
            <a:r>
              <a:rPr lang="en-US" sz="2200" dirty="0" smtClean="0">
                <a:solidFill>
                  <a:schemeClr val="tx2"/>
                </a:solidFill>
              </a:rPr>
              <a:t>is </a:t>
            </a:r>
            <a:r>
              <a:rPr lang="en-US" sz="2200" dirty="0" smtClean="0">
                <a:solidFill>
                  <a:schemeClr val="accent2"/>
                </a:solidFill>
              </a:rPr>
              <a:t>admissible</a:t>
            </a:r>
          </a:p>
          <a:p>
            <a:r>
              <a:rPr lang="en-US" sz="2200" dirty="0" smtClean="0"/>
              <a:t>h</a:t>
            </a:r>
            <a:r>
              <a:rPr lang="en-US" sz="2200" baseline="-25000" dirty="0" smtClean="0"/>
              <a:t>2</a:t>
            </a:r>
            <a:r>
              <a:rPr lang="en-US" sz="2200" dirty="0" smtClean="0"/>
              <a:t>(N) = sum of the (Manhattan) distances of    </a:t>
            </a:r>
            <a:br>
              <a:rPr lang="en-US" sz="2200" dirty="0" smtClean="0"/>
            </a:br>
            <a:r>
              <a:rPr lang="en-US" sz="2200" dirty="0" smtClean="0"/>
              <a:t>             every tile to its goal position</a:t>
            </a:r>
            <a:br>
              <a:rPr lang="en-US" sz="2200" dirty="0" smtClean="0"/>
            </a:br>
            <a:r>
              <a:rPr lang="en-US" sz="2200" dirty="0" smtClean="0"/>
              <a:t>          = 2 + 3 + 0 + 1 + 3 + 0 + 3 + 1 = 13</a:t>
            </a:r>
            <a:br>
              <a:rPr lang="en-US" sz="2200" dirty="0" smtClean="0"/>
            </a:br>
            <a:r>
              <a:rPr lang="en-US" sz="2200" dirty="0" smtClean="0"/>
              <a:t>is </a:t>
            </a:r>
            <a:r>
              <a:rPr lang="en-US" sz="2200" dirty="0" smtClean="0">
                <a:solidFill>
                  <a:srgbClr val="FF0000"/>
                </a:solidFill>
              </a:rPr>
              <a:t>???</a:t>
            </a:r>
          </a:p>
          <a:p>
            <a:endParaRPr lang="en-US" sz="2200" dirty="0"/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04E09B9-FE83-4B8E-B43B-FE663D4C2622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819400" y="1371600"/>
            <a:ext cx="3455988" cy="1692275"/>
            <a:chOff x="2064" y="1440"/>
            <a:chExt cx="2177" cy="1066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064" y="1440"/>
              <a:ext cx="853" cy="1066"/>
              <a:chOff x="816" y="1728"/>
              <a:chExt cx="853" cy="1066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816" y="1728"/>
                <a:ext cx="818" cy="802"/>
                <a:chOff x="816" y="1728"/>
                <a:chExt cx="818" cy="802"/>
              </a:xfrm>
            </p:grpSpPr>
            <p:sp>
              <p:nvSpPr>
                <p:cNvPr id="353287" name="Rectangle 7"/>
                <p:cNvSpPr>
                  <a:spLocks noChangeArrowheads="1"/>
                </p:cNvSpPr>
                <p:nvPr/>
              </p:nvSpPr>
              <p:spPr bwMode="auto">
                <a:xfrm>
                  <a:off x="816" y="1728"/>
                  <a:ext cx="818" cy="80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3288" name="Rectangle 8"/>
                <p:cNvSpPr>
                  <a:spLocks noChangeArrowheads="1"/>
                </p:cNvSpPr>
                <p:nvPr/>
              </p:nvSpPr>
              <p:spPr bwMode="auto">
                <a:xfrm>
                  <a:off x="1361" y="1995"/>
                  <a:ext cx="273" cy="2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1</a:t>
                  </a:r>
                </a:p>
              </p:txBody>
            </p:sp>
            <p:sp>
              <p:nvSpPr>
                <p:cNvPr id="353289" name="Rectangle 9"/>
                <p:cNvSpPr>
                  <a:spLocks noChangeArrowheads="1"/>
                </p:cNvSpPr>
                <p:nvPr/>
              </p:nvSpPr>
              <p:spPr bwMode="auto">
                <a:xfrm>
                  <a:off x="816" y="1995"/>
                  <a:ext cx="273" cy="2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4</a:t>
                  </a:r>
                </a:p>
              </p:txBody>
            </p:sp>
            <p:sp>
              <p:nvSpPr>
                <p:cNvPr id="353290" name="Rectangle 10"/>
                <p:cNvSpPr>
                  <a:spLocks noChangeArrowheads="1"/>
                </p:cNvSpPr>
                <p:nvPr/>
              </p:nvSpPr>
              <p:spPr bwMode="auto">
                <a:xfrm>
                  <a:off x="816" y="2263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7</a:t>
                  </a:r>
                </a:p>
              </p:txBody>
            </p:sp>
            <p:sp>
              <p:nvSpPr>
                <p:cNvPr id="353291" name="Rectangle 11"/>
                <p:cNvSpPr>
                  <a:spLocks noChangeArrowheads="1"/>
                </p:cNvSpPr>
                <p:nvPr/>
              </p:nvSpPr>
              <p:spPr bwMode="auto">
                <a:xfrm>
                  <a:off x="816" y="1728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5</a:t>
                  </a:r>
                </a:p>
              </p:txBody>
            </p:sp>
            <p:sp>
              <p:nvSpPr>
                <p:cNvPr id="353292" name="Rectangle 12"/>
                <p:cNvSpPr>
                  <a:spLocks noChangeArrowheads="1"/>
                </p:cNvSpPr>
                <p:nvPr/>
              </p:nvSpPr>
              <p:spPr bwMode="auto">
                <a:xfrm>
                  <a:off x="1089" y="1995"/>
                  <a:ext cx="272" cy="2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2</a:t>
                  </a:r>
                </a:p>
              </p:txBody>
            </p:sp>
            <p:sp>
              <p:nvSpPr>
                <p:cNvPr id="353293" name="Rectangle 13"/>
                <p:cNvSpPr>
                  <a:spLocks noChangeArrowheads="1"/>
                </p:cNvSpPr>
                <p:nvPr/>
              </p:nvSpPr>
              <p:spPr bwMode="auto">
                <a:xfrm>
                  <a:off x="1361" y="2263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6</a:t>
                  </a:r>
                </a:p>
              </p:txBody>
            </p:sp>
            <p:sp>
              <p:nvSpPr>
                <p:cNvPr id="353294" name="Rectangle 14"/>
                <p:cNvSpPr>
                  <a:spLocks noChangeArrowheads="1"/>
                </p:cNvSpPr>
                <p:nvPr/>
              </p:nvSpPr>
              <p:spPr bwMode="auto">
                <a:xfrm>
                  <a:off x="1089" y="2263"/>
                  <a:ext cx="272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3</a:t>
                  </a:r>
                </a:p>
              </p:txBody>
            </p:sp>
            <p:sp>
              <p:nvSpPr>
                <p:cNvPr id="353295" name="Rectangle 15"/>
                <p:cNvSpPr>
                  <a:spLocks noChangeArrowheads="1"/>
                </p:cNvSpPr>
                <p:nvPr/>
              </p:nvSpPr>
              <p:spPr bwMode="auto">
                <a:xfrm>
                  <a:off x="1361" y="1728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8</a:t>
                  </a:r>
                </a:p>
              </p:txBody>
            </p:sp>
          </p:grpSp>
          <p:sp>
            <p:nvSpPr>
              <p:cNvPr id="353296" name="Text Box 16"/>
              <p:cNvSpPr txBox="1">
                <a:spLocks noChangeArrowheads="1"/>
              </p:cNvSpPr>
              <p:nvPr/>
            </p:nvSpPr>
            <p:spPr bwMode="auto">
              <a:xfrm>
                <a:off x="816" y="2544"/>
                <a:ext cx="85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mic Sans MS" pitchFamily="66" charset="0"/>
                  </a:rPr>
                  <a:t>STATE</a:t>
                </a:r>
                <a:r>
                  <a:rPr lang="en-US" sz="2000">
                    <a:latin typeface="Comic Sans MS" pitchFamily="66" charset="0"/>
                  </a:rPr>
                  <a:t>(N)</a:t>
                </a:r>
              </a:p>
            </p:txBody>
          </p:sp>
        </p:grpSp>
        <p:grpSp>
          <p:nvGrpSpPr>
            <p:cNvPr id="5" name="Group 17"/>
            <p:cNvGrpSpPr>
              <a:grpSpLocks/>
            </p:cNvGrpSpPr>
            <p:nvPr/>
          </p:nvGrpSpPr>
          <p:grpSpPr bwMode="auto">
            <a:xfrm>
              <a:off x="3360" y="1440"/>
              <a:ext cx="881" cy="1066"/>
              <a:chOff x="2640" y="1728"/>
              <a:chExt cx="881" cy="1066"/>
            </a:xfrm>
          </p:grpSpPr>
          <p:grpSp>
            <p:nvGrpSpPr>
              <p:cNvPr id="6" name="Group 18"/>
              <p:cNvGrpSpPr>
                <a:grpSpLocks/>
              </p:cNvGrpSpPr>
              <p:nvPr/>
            </p:nvGrpSpPr>
            <p:grpSpPr bwMode="auto">
              <a:xfrm>
                <a:off x="2640" y="1728"/>
                <a:ext cx="818" cy="802"/>
                <a:chOff x="2640" y="1728"/>
                <a:chExt cx="818" cy="802"/>
              </a:xfrm>
            </p:grpSpPr>
            <p:sp>
              <p:nvSpPr>
                <p:cNvPr id="353299" name="Rectangle 19"/>
                <p:cNvSpPr>
                  <a:spLocks noChangeArrowheads="1"/>
                </p:cNvSpPr>
                <p:nvPr/>
              </p:nvSpPr>
              <p:spPr bwMode="auto">
                <a:xfrm>
                  <a:off x="2640" y="1728"/>
                  <a:ext cx="818" cy="80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3300" name="Rectangle 20"/>
                <p:cNvSpPr>
                  <a:spLocks noChangeArrowheads="1"/>
                </p:cNvSpPr>
                <p:nvPr/>
              </p:nvSpPr>
              <p:spPr bwMode="auto">
                <a:xfrm>
                  <a:off x="3185" y="1995"/>
                  <a:ext cx="273" cy="2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6</a:t>
                  </a:r>
                </a:p>
              </p:txBody>
            </p:sp>
            <p:sp>
              <p:nvSpPr>
                <p:cNvPr id="353301" name="Rectangle 21"/>
                <p:cNvSpPr>
                  <a:spLocks noChangeArrowheads="1"/>
                </p:cNvSpPr>
                <p:nvPr/>
              </p:nvSpPr>
              <p:spPr bwMode="auto">
                <a:xfrm>
                  <a:off x="2640" y="1995"/>
                  <a:ext cx="273" cy="2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4</a:t>
                  </a:r>
                </a:p>
              </p:txBody>
            </p:sp>
            <p:sp>
              <p:nvSpPr>
                <p:cNvPr id="353302" name="Rectangle 22"/>
                <p:cNvSpPr>
                  <a:spLocks noChangeArrowheads="1"/>
                </p:cNvSpPr>
                <p:nvPr/>
              </p:nvSpPr>
              <p:spPr bwMode="auto">
                <a:xfrm>
                  <a:off x="2640" y="2263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7</a:t>
                  </a:r>
                </a:p>
              </p:txBody>
            </p:sp>
            <p:sp>
              <p:nvSpPr>
                <p:cNvPr id="353303" name="Rectangle 23"/>
                <p:cNvSpPr>
                  <a:spLocks noChangeArrowheads="1"/>
                </p:cNvSpPr>
                <p:nvPr/>
              </p:nvSpPr>
              <p:spPr bwMode="auto">
                <a:xfrm>
                  <a:off x="2640" y="1728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1</a:t>
                  </a:r>
                </a:p>
              </p:txBody>
            </p:sp>
            <p:sp>
              <p:nvSpPr>
                <p:cNvPr id="353304" name="Rectangle 24"/>
                <p:cNvSpPr>
                  <a:spLocks noChangeArrowheads="1"/>
                </p:cNvSpPr>
                <p:nvPr/>
              </p:nvSpPr>
              <p:spPr bwMode="auto">
                <a:xfrm>
                  <a:off x="2913" y="1995"/>
                  <a:ext cx="272" cy="2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5</a:t>
                  </a:r>
                </a:p>
              </p:txBody>
            </p:sp>
            <p:sp>
              <p:nvSpPr>
                <p:cNvPr id="353305" name="Rectangle 25"/>
                <p:cNvSpPr>
                  <a:spLocks noChangeArrowheads="1"/>
                </p:cNvSpPr>
                <p:nvPr/>
              </p:nvSpPr>
              <p:spPr bwMode="auto">
                <a:xfrm>
                  <a:off x="2913" y="1728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2</a:t>
                  </a:r>
                </a:p>
              </p:txBody>
            </p:sp>
            <p:sp>
              <p:nvSpPr>
                <p:cNvPr id="353306" name="Rectangle 26"/>
                <p:cNvSpPr>
                  <a:spLocks noChangeArrowheads="1"/>
                </p:cNvSpPr>
                <p:nvPr/>
              </p:nvSpPr>
              <p:spPr bwMode="auto">
                <a:xfrm>
                  <a:off x="2913" y="2263"/>
                  <a:ext cx="272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8</a:t>
                  </a:r>
                </a:p>
              </p:txBody>
            </p:sp>
            <p:sp>
              <p:nvSpPr>
                <p:cNvPr id="353307" name="Rectangle 27"/>
                <p:cNvSpPr>
                  <a:spLocks noChangeArrowheads="1"/>
                </p:cNvSpPr>
                <p:nvPr/>
              </p:nvSpPr>
              <p:spPr bwMode="auto">
                <a:xfrm>
                  <a:off x="3185" y="1728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3</a:t>
                  </a:r>
                </a:p>
              </p:txBody>
            </p:sp>
          </p:grpSp>
          <p:sp>
            <p:nvSpPr>
              <p:cNvPr id="353308" name="Text Box 28"/>
              <p:cNvSpPr txBox="1">
                <a:spLocks noChangeArrowheads="1"/>
              </p:cNvSpPr>
              <p:nvPr/>
            </p:nvSpPr>
            <p:spPr bwMode="auto">
              <a:xfrm>
                <a:off x="2640" y="2544"/>
                <a:ext cx="88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Comic Sans MS" pitchFamily="66" charset="0"/>
                  </a:rPr>
                  <a:t>Goal state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8-Puzzle Heuristics</a:t>
            </a:r>
            <a:endParaRPr lang="en-US" dirty="0"/>
          </a:p>
        </p:txBody>
      </p:sp>
      <p:sp>
        <p:nvSpPr>
          <p:cNvPr id="3532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1676400" y="3124200"/>
            <a:ext cx="6248400" cy="3044952"/>
          </a:xfrm>
        </p:spPr>
        <p:txBody>
          <a:bodyPr>
            <a:noAutofit/>
          </a:bodyPr>
          <a:lstStyle/>
          <a:p>
            <a:r>
              <a:rPr lang="en-US" sz="2200" dirty="0" smtClean="0">
                <a:solidFill>
                  <a:schemeClr val="tx2"/>
                </a:solidFill>
              </a:rPr>
              <a:t>h</a:t>
            </a:r>
            <a:r>
              <a:rPr lang="en-US" sz="2200" baseline="-25000" dirty="0" smtClean="0">
                <a:solidFill>
                  <a:schemeClr val="tx2"/>
                </a:solidFill>
              </a:rPr>
              <a:t>1</a:t>
            </a:r>
            <a:r>
              <a:rPr lang="en-US" sz="2200" dirty="0" smtClean="0">
                <a:solidFill>
                  <a:schemeClr val="tx2"/>
                </a:solidFill>
              </a:rPr>
              <a:t>(N)  = number of misplaced tiles = 6</a:t>
            </a:r>
            <a:br>
              <a:rPr lang="en-US" sz="2200" dirty="0" smtClean="0">
                <a:solidFill>
                  <a:schemeClr val="tx2"/>
                </a:solidFill>
              </a:rPr>
            </a:br>
            <a:r>
              <a:rPr lang="en-US" sz="2200" dirty="0" smtClean="0">
                <a:solidFill>
                  <a:schemeClr val="tx2"/>
                </a:solidFill>
              </a:rPr>
              <a:t>is </a:t>
            </a:r>
            <a:r>
              <a:rPr lang="en-US" sz="2200" dirty="0" smtClean="0">
                <a:solidFill>
                  <a:schemeClr val="accent2"/>
                </a:solidFill>
              </a:rPr>
              <a:t>admissible</a:t>
            </a:r>
          </a:p>
          <a:p>
            <a:r>
              <a:rPr lang="en-US" sz="2200" dirty="0" smtClean="0">
                <a:solidFill>
                  <a:schemeClr val="tx2"/>
                </a:solidFill>
              </a:rPr>
              <a:t>h</a:t>
            </a:r>
            <a:r>
              <a:rPr lang="en-US" sz="2200" baseline="-25000" dirty="0" smtClean="0">
                <a:solidFill>
                  <a:schemeClr val="tx2"/>
                </a:solidFill>
              </a:rPr>
              <a:t>2</a:t>
            </a:r>
            <a:r>
              <a:rPr lang="en-US" sz="2200" dirty="0" smtClean="0">
                <a:solidFill>
                  <a:schemeClr val="tx2"/>
                </a:solidFill>
              </a:rPr>
              <a:t>(N) = sum of the (Manhattan) distances of    </a:t>
            </a:r>
            <a:br>
              <a:rPr lang="en-US" sz="2200" dirty="0" smtClean="0">
                <a:solidFill>
                  <a:schemeClr val="tx2"/>
                </a:solidFill>
              </a:rPr>
            </a:br>
            <a:r>
              <a:rPr lang="en-US" sz="2200" dirty="0" smtClean="0">
                <a:solidFill>
                  <a:schemeClr val="tx2"/>
                </a:solidFill>
              </a:rPr>
              <a:t>             every tile to its goal position</a:t>
            </a:r>
            <a:br>
              <a:rPr lang="en-US" sz="2200" dirty="0" smtClean="0">
                <a:solidFill>
                  <a:schemeClr val="tx2"/>
                </a:solidFill>
              </a:rPr>
            </a:br>
            <a:r>
              <a:rPr lang="en-US" sz="2200" dirty="0" smtClean="0">
                <a:solidFill>
                  <a:schemeClr val="tx2"/>
                </a:solidFill>
              </a:rPr>
              <a:t>          = 2 + 3 + 0 + 1 + 3 + 0 + 3 + 1 = 13</a:t>
            </a:r>
            <a:br>
              <a:rPr lang="en-US" sz="2200" dirty="0" smtClean="0">
                <a:solidFill>
                  <a:schemeClr val="tx2"/>
                </a:solidFill>
              </a:rPr>
            </a:br>
            <a:r>
              <a:rPr lang="en-US" sz="2200" dirty="0" smtClean="0">
                <a:solidFill>
                  <a:schemeClr val="tx2"/>
                </a:solidFill>
              </a:rPr>
              <a:t>is </a:t>
            </a:r>
            <a:r>
              <a:rPr lang="en-US" sz="2200" dirty="0" smtClean="0">
                <a:solidFill>
                  <a:schemeClr val="accent2"/>
                </a:solidFill>
              </a:rPr>
              <a:t>admissible</a:t>
            </a:r>
          </a:p>
          <a:p>
            <a:r>
              <a:rPr lang="en-US" sz="2200" dirty="0" smtClean="0"/>
              <a:t>h</a:t>
            </a:r>
            <a:r>
              <a:rPr lang="en-US" sz="2200" baseline="-25000" dirty="0" smtClean="0"/>
              <a:t>3</a:t>
            </a:r>
            <a:r>
              <a:rPr lang="en-US" sz="2200" dirty="0" smtClean="0"/>
              <a:t>(N) = sum of permutation inversions</a:t>
            </a:r>
            <a:br>
              <a:rPr lang="en-US" sz="2200" dirty="0" smtClean="0"/>
            </a:br>
            <a:r>
              <a:rPr lang="en-US" sz="2200" dirty="0" smtClean="0"/>
              <a:t>          = 4 + 6 + 3 + 1 + 0 + 2 + 0 + 0 = 16 </a:t>
            </a:r>
            <a:br>
              <a:rPr lang="en-US" sz="2200" dirty="0" smtClean="0"/>
            </a:br>
            <a:r>
              <a:rPr lang="en-US" sz="2200" dirty="0" smtClean="0"/>
              <a:t>is </a:t>
            </a:r>
            <a:r>
              <a:rPr lang="en-US" sz="2200" dirty="0" smtClean="0">
                <a:solidFill>
                  <a:srgbClr val="FF0000"/>
                </a:solidFill>
              </a:rPr>
              <a:t>???</a:t>
            </a:r>
          </a:p>
          <a:p>
            <a:endParaRPr lang="en-US" sz="2200" dirty="0"/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04E09B9-FE83-4B8E-B43B-FE663D4C2622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819400" y="1371600"/>
            <a:ext cx="3455988" cy="1692275"/>
            <a:chOff x="2064" y="1440"/>
            <a:chExt cx="2177" cy="1066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064" y="1440"/>
              <a:ext cx="853" cy="1066"/>
              <a:chOff x="816" y="1728"/>
              <a:chExt cx="853" cy="1066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816" y="1728"/>
                <a:ext cx="818" cy="802"/>
                <a:chOff x="816" y="1728"/>
                <a:chExt cx="818" cy="802"/>
              </a:xfrm>
            </p:grpSpPr>
            <p:sp>
              <p:nvSpPr>
                <p:cNvPr id="353287" name="Rectangle 7"/>
                <p:cNvSpPr>
                  <a:spLocks noChangeArrowheads="1"/>
                </p:cNvSpPr>
                <p:nvPr/>
              </p:nvSpPr>
              <p:spPr bwMode="auto">
                <a:xfrm>
                  <a:off x="816" y="1728"/>
                  <a:ext cx="818" cy="80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3288" name="Rectangle 8"/>
                <p:cNvSpPr>
                  <a:spLocks noChangeArrowheads="1"/>
                </p:cNvSpPr>
                <p:nvPr/>
              </p:nvSpPr>
              <p:spPr bwMode="auto">
                <a:xfrm>
                  <a:off x="1361" y="1995"/>
                  <a:ext cx="273" cy="2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1</a:t>
                  </a:r>
                </a:p>
              </p:txBody>
            </p:sp>
            <p:sp>
              <p:nvSpPr>
                <p:cNvPr id="353289" name="Rectangle 9"/>
                <p:cNvSpPr>
                  <a:spLocks noChangeArrowheads="1"/>
                </p:cNvSpPr>
                <p:nvPr/>
              </p:nvSpPr>
              <p:spPr bwMode="auto">
                <a:xfrm>
                  <a:off x="816" y="1995"/>
                  <a:ext cx="273" cy="2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4</a:t>
                  </a:r>
                </a:p>
              </p:txBody>
            </p:sp>
            <p:sp>
              <p:nvSpPr>
                <p:cNvPr id="353290" name="Rectangle 10"/>
                <p:cNvSpPr>
                  <a:spLocks noChangeArrowheads="1"/>
                </p:cNvSpPr>
                <p:nvPr/>
              </p:nvSpPr>
              <p:spPr bwMode="auto">
                <a:xfrm>
                  <a:off x="816" y="2263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7</a:t>
                  </a:r>
                </a:p>
              </p:txBody>
            </p:sp>
            <p:sp>
              <p:nvSpPr>
                <p:cNvPr id="353291" name="Rectangle 11"/>
                <p:cNvSpPr>
                  <a:spLocks noChangeArrowheads="1"/>
                </p:cNvSpPr>
                <p:nvPr/>
              </p:nvSpPr>
              <p:spPr bwMode="auto">
                <a:xfrm>
                  <a:off x="816" y="1728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5</a:t>
                  </a:r>
                </a:p>
              </p:txBody>
            </p:sp>
            <p:sp>
              <p:nvSpPr>
                <p:cNvPr id="353292" name="Rectangle 12"/>
                <p:cNvSpPr>
                  <a:spLocks noChangeArrowheads="1"/>
                </p:cNvSpPr>
                <p:nvPr/>
              </p:nvSpPr>
              <p:spPr bwMode="auto">
                <a:xfrm>
                  <a:off x="1089" y="1995"/>
                  <a:ext cx="272" cy="2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2</a:t>
                  </a:r>
                </a:p>
              </p:txBody>
            </p:sp>
            <p:sp>
              <p:nvSpPr>
                <p:cNvPr id="353293" name="Rectangle 13"/>
                <p:cNvSpPr>
                  <a:spLocks noChangeArrowheads="1"/>
                </p:cNvSpPr>
                <p:nvPr/>
              </p:nvSpPr>
              <p:spPr bwMode="auto">
                <a:xfrm>
                  <a:off x="1361" y="2263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6</a:t>
                  </a:r>
                </a:p>
              </p:txBody>
            </p:sp>
            <p:sp>
              <p:nvSpPr>
                <p:cNvPr id="353294" name="Rectangle 14"/>
                <p:cNvSpPr>
                  <a:spLocks noChangeArrowheads="1"/>
                </p:cNvSpPr>
                <p:nvPr/>
              </p:nvSpPr>
              <p:spPr bwMode="auto">
                <a:xfrm>
                  <a:off x="1089" y="2263"/>
                  <a:ext cx="272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3</a:t>
                  </a:r>
                </a:p>
              </p:txBody>
            </p:sp>
            <p:sp>
              <p:nvSpPr>
                <p:cNvPr id="353295" name="Rectangle 15"/>
                <p:cNvSpPr>
                  <a:spLocks noChangeArrowheads="1"/>
                </p:cNvSpPr>
                <p:nvPr/>
              </p:nvSpPr>
              <p:spPr bwMode="auto">
                <a:xfrm>
                  <a:off x="1361" y="1728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8</a:t>
                  </a:r>
                </a:p>
              </p:txBody>
            </p:sp>
          </p:grpSp>
          <p:sp>
            <p:nvSpPr>
              <p:cNvPr id="353296" name="Text Box 16"/>
              <p:cNvSpPr txBox="1">
                <a:spLocks noChangeArrowheads="1"/>
              </p:cNvSpPr>
              <p:nvPr/>
            </p:nvSpPr>
            <p:spPr bwMode="auto">
              <a:xfrm>
                <a:off x="816" y="2544"/>
                <a:ext cx="85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mic Sans MS" pitchFamily="66" charset="0"/>
                  </a:rPr>
                  <a:t>STATE</a:t>
                </a:r>
                <a:r>
                  <a:rPr lang="en-US" sz="2000">
                    <a:latin typeface="Comic Sans MS" pitchFamily="66" charset="0"/>
                  </a:rPr>
                  <a:t>(N)</a:t>
                </a:r>
              </a:p>
            </p:txBody>
          </p:sp>
        </p:grpSp>
        <p:grpSp>
          <p:nvGrpSpPr>
            <p:cNvPr id="5" name="Group 17"/>
            <p:cNvGrpSpPr>
              <a:grpSpLocks/>
            </p:cNvGrpSpPr>
            <p:nvPr/>
          </p:nvGrpSpPr>
          <p:grpSpPr bwMode="auto">
            <a:xfrm>
              <a:off x="3360" y="1440"/>
              <a:ext cx="881" cy="1066"/>
              <a:chOff x="2640" y="1728"/>
              <a:chExt cx="881" cy="1066"/>
            </a:xfrm>
          </p:grpSpPr>
          <p:grpSp>
            <p:nvGrpSpPr>
              <p:cNvPr id="6" name="Group 18"/>
              <p:cNvGrpSpPr>
                <a:grpSpLocks/>
              </p:cNvGrpSpPr>
              <p:nvPr/>
            </p:nvGrpSpPr>
            <p:grpSpPr bwMode="auto">
              <a:xfrm>
                <a:off x="2640" y="1728"/>
                <a:ext cx="818" cy="802"/>
                <a:chOff x="2640" y="1728"/>
                <a:chExt cx="818" cy="802"/>
              </a:xfrm>
            </p:grpSpPr>
            <p:sp>
              <p:nvSpPr>
                <p:cNvPr id="353299" name="Rectangle 19"/>
                <p:cNvSpPr>
                  <a:spLocks noChangeArrowheads="1"/>
                </p:cNvSpPr>
                <p:nvPr/>
              </p:nvSpPr>
              <p:spPr bwMode="auto">
                <a:xfrm>
                  <a:off x="2640" y="1728"/>
                  <a:ext cx="818" cy="80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3300" name="Rectangle 20"/>
                <p:cNvSpPr>
                  <a:spLocks noChangeArrowheads="1"/>
                </p:cNvSpPr>
                <p:nvPr/>
              </p:nvSpPr>
              <p:spPr bwMode="auto">
                <a:xfrm>
                  <a:off x="3185" y="1995"/>
                  <a:ext cx="273" cy="2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6</a:t>
                  </a:r>
                </a:p>
              </p:txBody>
            </p:sp>
            <p:sp>
              <p:nvSpPr>
                <p:cNvPr id="353301" name="Rectangle 21"/>
                <p:cNvSpPr>
                  <a:spLocks noChangeArrowheads="1"/>
                </p:cNvSpPr>
                <p:nvPr/>
              </p:nvSpPr>
              <p:spPr bwMode="auto">
                <a:xfrm>
                  <a:off x="2640" y="1995"/>
                  <a:ext cx="273" cy="2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4</a:t>
                  </a:r>
                </a:p>
              </p:txBody>
            </p:sp>
            <p:sp>
              <p:nvSpPr>
                <p:cNvPr id="353302" name="Rectangle 22"/>
                <p:cNvSpPr>
                  <a:spLocks noChangeArrowheads="1"/>
                </p:cNvSpPr>
                <p:nvPr/>
              </p:nvSpPr>
              <p:spPr bwMode="auto">
                <a:xfrm>
                  <a:off x="2640" y="2263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7</a:t>
                  </a:r>
                </a:p>
              </p:txBody>
            </p:sp>
            <p:sp>
              <p:nvSpPr>
                <p:cNvPr id="353303" name="Rectangle 23"/>
                <p:cNvSpPr>
                  <a:spLocks noChangeArrowheads="1"/>
                </p:cNvSpPr>
                <p:nvPr/>
              </p:nvSpPr>
              <p:spPr bwMode="auto">
                <a:xfrm>
                  <a:off x="2640" y="1728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1</a:t>
                  </a:r>
                </a:p>
              </p:txBody>
            </p:sp>
            <p:sp>
              <p:nvSpPr>
                <p:cNvPr id="353304" name="Rectangle 24"/>
                <p:cNvSpPr>
                  <a:spLocks noChangeArrowheads="1"/>
                </p:cNvSpPr>
                <p:nvPr/>
              </p:nvSpPr>
              <p:spPr bwMode="auto">
                <a:xfrm>
                  <a:off x="2913" y="1995"/>
                  <a:ext cx="272" cy="2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5</a:t>
                  </a:r>
                </a:p>
              </p:txBody>
            </p:sp>
            <p:sp>
              <p:nvSpPr>
                <p:cNvPr id="353305" name="Rectangle 25"/>
                <p:cNvSpPr>
                  <a:spLocks noChangeArrowheads="1"/>
                </p:cNvSpPr>
                <p:nvPr/>
              </p:nvSpPr>
              <p:spPr bwMode="auto">
                <a:xfrm>
                  <a:off x="2913" y="1728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2</a:t>
                  </a:r>
                </a:p>
              </p:txBody>
            </p:sp>
            <p:sp>
              <p:nvSpPr>
                <p:cNvPr id="353306" name="Rectangle 26"/>
                <p:cNvSpPr>
                  <a:spLocks noChangeArrowheads="1"/>
                </p:cNvSpPr>
                <p:nvPr/>
              </p:nvSpPr>
              <p:spPr bwMode="auto">
                <a:xfrm>
                  <a:off x="2913" y="2263"/>
                  <a:ext cx="272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8</a:t>
                  </a:r>
                </a:p>
              </p:txBody>
            </p:sp>
            <p:sp>
              <p:nvSpPr>
                <p:cNvPr id="353307" name="Rectangle 27"/>
                <p:cNvSpPr>
                  <a:spLocks noChangeArrowheads="1"/>
                </p:cNvSpPr>
                <p:nvPr/>
              </p:nvSpPr>
              <p:spPr bwMode="auto">
                <a:xfrm>
                  <a:off x="3185" y="1728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3</a:t>
                  </a:r>
                </a:p>
              </p:txBody>
            </p:sp>
          </p:grpSp>
          <p:sp>
            <p:nvSpPr>
              <p:cNvPr id="353308" name="Text Box 28"/>
              <p:cNvSpPr txBox="1">
                <a:spLocks noChangeArrowheads="1"/>
              </p:cNvSpPr>
              <p:nvPr/>
            </p:nvSpPr>
            <p:spPr bwMode="auto">
              <a:xfrm>
                <a:off x="2640" y="2544"/>
                <a:ext cx="88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Comic Sans MS" pitchFamily="66" charset="0"/>
                  </a:rPr>
                  <a:t>Goal state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8-Puzzle Heuristics</a:t>
            </a:r>
            <a:endParaRPr lang="en-US" dirty="0"/>
          </a:p>
        </p:txBody>
      </p:sp>
      <p:sp>
        <p:nvSpPr>
          <p:cNvPr id="3532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1676400" y="3124200"/>
            <a:ext cx="6248400" cy="3044952"/>
          </a:xfrm>
        </p:spPr>
        <p:txBody>
          <a:bodyPr>
            <a:noAutofit/>
          </a:bodyPr>
          <a:lstStyle/>
          <a:p>
            <a:r>
              <a:rPr lang="en-US" sz="2200" dirty="0" smtClean="0">
                <a:solidFill>
                  <a:schemeClr val="tx2"/>
                </a:solidFill>
              </a:rPr>
              <a:t>h</a:t>
            </a:r>
            <a:r>
              <a:rPr lang="en-US" sz="2200" baseline="-25000" dirty="0" smtClean="0">
                <a:solidFill>
                  <a:schemeClr val="tx2"/>
                </a:solidFill>
              </a:rPr>
              <a:t>1</a:t>
            </a:r>
            <a:r>
              <a:rPr lang="en-US" sz="2200" dirty="0" smtClean="0">
                <a:solidFill>
                  <a:schemeClr val="tx2"/>
                </a:solidFill>
              </a:rPr>
              <a:t>(N)  = number of misplaced tiles = 6</a:t>
            </a:r>
            <a:br>
              <a:rPr lang="en-US" sz="2200" dirty="0" smtClean="0">
                <a:solidFill>
                  <a:schemeClr val="tx2"/>
                </a:solidFill>
              </a:rPr>
            </a:br>
            <a:r>
              <a:rPr lang="en-US" sz="2200" dirty="0" smtClean="0">
                <a:solidFill>
                  <a:schemeClr val="tx2"/>
                </a:solidFill>
              </a:rPr>
              <a:t>is </a:t>
            </a:r>
            <a:r>
              <a:rPr lang="en-US" sz="2200" dirty="0" smtClean="0">
                <a:solidFill>
                  <a:schemeClr val="accent2"/>
                </a:solidFill>
              </a:rPr>
              <a:t>admissible</a:t>
            </a:r>
          </a:p>
          <a:p>
            <a:r>
              <a:rPr lang="en-US" sz="2200" dirty="0" smtClean="0">
                <a:solidFill>
                  <a:schemeClr val="tx2"/>
                </a:solidFill>
              </a:rPr>
              <a:t>h</a:t>
            </a:r>
            <a:r>
              <a:rPr lang="en-US" sz="2200" baseline="-25000" dirty="0" smtClean="0">
                <a:solidFill>
                  <a:schemeClr val="tx2"/>
                </a:solidFill>
              </a:rPr>
              <a:t>2</a:t>
            </a:r>
            <a:r>
              <a:rPr lang="en-US" sz="2200" dirty="0" smtClean="0">
                <a:solidFill>
                  <a:schemeClr val="tx2"/>
                </a:solidFill>
              </a:rPr>
              <a:t>(N) = sum of the (Manhattan) distances of    </a:t>
            </a:r>
            <a:br>
              <a:rPr lang="en-US" sz="2200" dirty="0" smtClean="0">
                <a:solidFill>
                  <a:schemeClr val="tx2"/>
                </a:solidFill>
              </a:rPr>
            </a:br>
            <a:r>
              <a:rPr lang="en-US" sz="2200" dirty="0" smtClean="0">
                <a:solidFill>
                  <a:schemeClr val="tx2"/>
                </a:solidFill>
              </a:rPr>
              <a:t>             every tile to its goal position</a:t>
            </a:r>
            <a:br>
              <a:rPr lang="en-US" sz="2200" dirty="0" smtClean="0">
                <a:solidFill>
                  <a:schemeClr val="tx2"/>
                </a:solidFill>
              </a:rPr>
            </a:br>
            <a:r>
              <a:rPr lang="en-US" sz="2200" dirty="0" smtClean="0">
                <a:solidFill>
                  <a:schemeClr val="tx2"/>
                </a:solidFill>
              </a:rPr>
              <a:t>          = 2 + 3 + 0 + 1 + 3 + 0 + 3 + 1 = 13</a:t>
            </a:r>
            <a:br>
              <a:rPr lang="en-US" sz="2200" dirty="0" smtClean="0">
                <a:solidFill>
                  <a:schemeClr val="tx2"/>
                </a:solidFill>
              </a:rPr>
            </a:br>
            <a:r>
              <a:rPr lang="en-US" sz="2200" dirty="0" smtClean="0">
                <a:solidFill>
                  <a:schemeClr val="tx2"/>
                </a:solidFill>
              </a:rPr>
              <a:t>is </a:t>
            </a:r>
            <a:r>
              <a:rPr lang="en-US" sz="2200" dirty="0" smtClean="0">
                <a:solidFill>
                  <a:schemeClr val="accent2"/>
                </a:solidFill>
              </a:rPr>
              <a:t>admissible</a:t>
            </a:r>
          </a:p>
          <a:p>
            <a:r>
              <a:rPr lang="en-US" sz="2200" dirty="0" smtClean="0"/>
              <a:t>h</a:t>
            </a:r>
            <a:r>
              <a:rPr lang="en-US" sz="2200" baseline="-25000" dirty="0" smtClean="0"/>
              <a:t>3</a:t>
            </a:r>
            <a:r>
              <a:rPr lang="en-US" sz="2200" dirty="0" smtClean="0"/>
              <a:t>(N) = sum of permutation inversions</a:t>
            </a:r>
            <a:br>
              <a:rPr lang="en-US" sz="2200" dirty="0" smtClean="0"/>
            </a:br>
            <a:r>
              <a:rPr lang="en-US" sz="2200" dirty="0" smtClean="0"/>
              <a:t>          = 4 + 6 + 3 + 1 + 0 + 2 + 0 + 0 = 16 </a:t>
            </a:r>
            <a:br>
              <a:rPr lang="en-US" sz="2200" dirty="0" smtClean="0"/>
            </a:br>
            <a:r>
              <a:rPr lang="en-US" sz="2200" dirty="0" smtClean="0"/>
              <a:t>is </a:t>
            </a:r>
            <a:r>
              <a:rPr lang="en-US" sz="2200" dirty="0" smtClean="0">
                <a:solidFill>
                  <a:srgbClr val="FF0000"/>
                </a:solidFill>
              </a:rPr>
              <a:t>not admissible</a:t>
            </a:r>
          </a:p>
          <a:p>
            <a:endParaRPr lang="en-US" sz="2200" dirty="0"/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04E09B9-FE83-4B8E-B43B-FE663D4C2622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819400" y="1371600"/>
            <a:ext cx="3455988" cy="1692275"/>
            <a:chOff x="2064" y="1440"/>
            <a:chExt cx="2177" cy="1066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064" y="1440"/>
              <a:ext cx="853" cy="1066"/>
              <a:chOff x="816" y="1728"/>
              <a:chExt cx="853" cy="1066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816" y="1728"/>
                <a:ext cx="818" cy="802"/>
                <a:chOff x="816" y="1728"/>
                <a:chExt cx="818" cy="802"/>
              </a:xfrm>
            </p:grpSpPr>
            <p:sp>
              <p:nvSpPr>
                <p:cNvPr id="353287" name="Rectangle 7"/>
                <p:cNvSpPr>
                  <a:spLocks noChangeArrowheads="1"/>
                </p:cNvSpPr>
                <p:nvPr/>
              </p:nvSpPr>
              <p:spPr bwMode="auto">
                <a:xfrm>
                  <a:off x="816" y="1728"/>
                  <a:ext cx="818" cy="80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3288" name="Rectangle 8"/>
                <p:cNvSpPr>
                  <a:spLocks noChangeArrowheads="1"/>
                </p:cNvSpPr>
                <p:nvPr/>
              </p:nvSpPr>
              <p:spPr bwMode="auto">
                <a:xfrm>
                  <a:off x="1361" y="1995"/>
                  <a:ext cx="273" cy="2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1</a:t>
                  </a:r>
                </a:p>
              </p:txBody>
            </p:sp>
            <p:sp>
              <p:nvSpPr>
                <p:cNvPr id="353289" name="Rectangle 9"/>
                <p:cNvSpPr>
                  <a:spLocks noChangeArrowheads="1"/>
                </p:cNvSpPr>
                <p:nvPr/>
              </p:nvSpPr>
              <p:spPr bwMode="auto">
                <a:xfrm>
                  <a:off x="816" y="1995"/>
                  <a:ext cx="273" cy="2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4</a:t>
                  </a:r>
                </a:p>
              </p:txBody>
            </p:sp>
            <p:sp>
              <p:nvSpPr>
                <p:cNvPr id="353290" name="Rectangle 10"/>
                <p:cNvSpPr>
                  <a:spLocks noChangeArrowheads="1"/>
                </p:cNvSpPr>
                <p:nvPr/>
              </p:nvSpPr>
              <p:spPr bwMode="auto">
                <a:xfrm>
                  <a:off x="816" y="2263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7</a:t>
                  </a:r>
                </a:p>
              </p:txBody>
            </p:sp>
            <p:sp>
              <p:nvSpPr>
                <p:cNvPr id="353291" name="Rectangle 11"/>
                <p:cNvSpPr>
                  <a:spLocks noChangeArrowheads="1"/>
                </p:cNvSpPr>
                <p:nvPr/>
              </p:nvSpPr>
              <p:spPr bwMode="auto">
                <a:xfrm>
                  <a:off x="816" y="1728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5</a:t>
                  </a:r>
                </a:p>
              </p:txBody>
            </p:sp>
            <p:sp>
              <p:nvSpPr>
                <p:cNvPr id="353292" name="Rectangle 12"/>
                <p:cNvSpPr>
                  <a:spLocks noChangeArrowheads="1"/>
                </p:cNvSpPr>
                <p:nvPr/>
              </p:nvSpPr>
              <p:spPr bwMode="auto">
                <a:xfrm>
                  <a:off x="1089" y="1995"/>
                  <a:ext cx="272" cy="2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2</a:t>
                  </a:r>
                </a:p>
              </p:txBody>
            </p:sp>
            <p:sp>
              <p:nvSpPr>
                <p:cNvPr id="353293" name="Rectangle 13"/>
                <p:cNvSpPr>
                  <a:spLocks noChangeArrowheads="1"/>
                </p:cNvSpPr>
                <p:nvPr/>
              </p:nvSpPr>
              <p:spPr bwMode="auto">
                <a:xfrm>
                  <a:off x="1361" y="2263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6</a:t>
                  </a:r>
                </a:p>
              </p:txBody>
            </p:sp>
            <p:sp>
              <p:nvSpPr>
                <p:cNvPr id="353294" name="Rectangle 14"/>
                <p:cNvSpPr>
                  <a:spLocks noChangeArrowheads="1"/>
                </p:cNvSpPr>
                <p:nvPr/>
              </p:nvSpPr>
              <p:spPr bwMode="auto">
                <a:xfrm>
                  <a:off x="1089" y="2263"/>
                  <a:ext cx="272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3</a:t>
                  </a:r>
                </a:p>
              </p:txBody>
            </p:sp>
            <p:sp>
              <p:nvSpPr>
                <p:cNvPr id="353295" name="Rectangle 15"/>
                <p:cNvSpPr>
                  <a:spLocks noChangeArrowheads="1"/>
                </p:cNvSpPr>
                <p:nvPr/>
              </p:nvSpPr>
              <p:spPr bwMode="auto">
                <a:xfrm>
                  <a:off x="1361" y="1728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8</a:t>
                  </a:r>
                </a:p>
              </p:txBody>
            </p:sp>
          </p:grpSp>
          <p:sp>
            <p:nvSpPr>
              <p:cNvPr id="353296" name="Text Box 16"/>
              <p:cNvSpPr txBox="1">
                <a:spLocks noChangeArrowheads="1"/>
              </p:cNvSpPr>
              <p:nvPr/>
            </p:nvSpPr>
            <p:spPr bwMode="auto">
              <a:xfrm>
                <a:off x="816" y="2544"/>
                <a:ext cx="85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mic Sans MS" pitchFamily="66" charset="0"/>
                  </a:rPr>
                  <a:t>STATE</a:t>
                </a:r>
                <a:r>
                  <a:rPr lang="en-US" sz="2000">
                    <a:latin typeface="Comic Sans MS" pitchFamily="66" charset="0"/>
                  </a:rPr>
                  <a:t>(N)</a:t>
                </a:r>
              </a:p>
            </p:txBody>
          </p:sp>
        </p:grpSp>
        <p:grpSp>
          <p:nvGrpSpPr>
            <p:cNvPr id="5" name="Group 17"/>
            <p:cNvGrpSpPr>
              <a:grpSpLocks/>
            </p:cNvGrpSpPr>
            <p:nvPr/>
          </p:nvGrpSpPr>
          <p:grpSpPr bwMode="auto">
            <a:xfrm>
              <a:off x="3360" y="1440"/>
              <a:ext cx="881" cy="1066"/>
              <a:chOff x="2640" y="1728"/>
              <a:chExt cx="881" cy="1066"/>
            </a:xfrm>
          </p:grpSpPr>
          <p:grpSp>
            <p:nvGrpSpPr>
              <p:cNvPr id="6" name="Group 18"/>
              <p:cNvGrpSpPr>
                <a:grpSpLocks/>
              </p:cNvGrpSpPr>
              <p:nvPr/>
            </p:nvGrpSpPr>
            <p:grpSpPr bwMode="auto">
              <a:xfrm>
                <a:off x="2640" y="1728"/>
                <a:ext cx="818" cy="802"/>
                <a:chOff x="2640" y="1728"/>
                <a:chExt cx="818" cy="802"/>
              </a:xfrm>
            </p:grpSpPr>
            <p:sp>
              <p:nvSpPr>
                <p:cNvPr id="353299" name="Rectangle 19"/>
                <p:cNvSpPr>
                  <a:spLocks noChangeArrowheads="1"/>
                </p:cNvSpPr>
                <p:nvPr/>
              </p:nvSpPr>
              <p:spPr bwMode="auto">
                <a:xfrm>
                  <a:off x="2640" y="1728"/>
                  <a:ext cx="818" cy="80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3300" name="Rectangle 20"/>
                <p:cNvSpPr>
                  <a:spLocks noChangeArrowheads="1"/>
                </p:cNvSpPr>
                <p:nvPr/>
              </p:nvSpPr>
              <p:spPr bwMode="auto">
                <a:xfrm>
                  <a:off x="3185" y="1995"/>
                  <a:ext cx="273" cy="2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6</a:t>
                  </a:r>
                </a:p>
              </p:txBody>
            </p:sp>
            <p:sp>
              <p:nvSpPr>
                <p:cNvPr id="353301" name="Rectangle 21"/>
                <p:cNvSpPr>
                  <a:spLocks noChangeArrowheads="1"/>
                </p:cNvSpPr>
                <p:nvPr/>
              </p:nvSpPr>
              <p:spPr bwMode="auto">
                <a:xfrm>
                  <a:off x="2640" y="1995"/>
                  <a:ext cx="273" cy="2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4</a:t>
                  </a:r>
                </a:p>
              </p:txBody>
            </p:sp>
            <p:sp>
              <p:nvSpPr>
                <p:cNvPr id="353302" name="Rectangle 22"/>
                <p:cNvSpPr>
                  <a:spLocks noChangeArrowheads="1"/>
                </p:cNvSpPr>
                <p:nvPr/>
              </p:nvSpPr>
              <p:spPr bwMode="auto">
                <a:xfrm>
                  <a:off x="2640" y="2263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7</a:t>
                  </a:r>
                </a:p>
              </p:txBody>
            </p:sp>
            <p:sp>
              <p:nvSpPr>
                <p:cNvPr id="353303" name="Rectangle 23"/>
                <p:cNvSpPr>
                  <a:spLocks noChangeArrowheads="1"/>
                </p:cNvSpPr>
                <p:nvPr/>
              </p:nvSpPr>
              <p:spPr bwMode="auto">
                <a:xfrm>
                  <a:off x="2640" y="1728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1</a:t>
                  </a:r>
                </a:p>
              </p:txBody>
            </p:sp>
            <p:sp>
              <p:nvSpPr>
                <p:cNvPr id="353304" name="Rectangle 24"/>
                <p:cNvSpPr>
                  <a:spLocks noChangeArrowheads="1"/>
                </p:cNvSpPr>
                <p:nvPr/>
              </p:nvSpPr>
              <p:spPr bwMode="auto">
                <a:xfrm>
                  <a:off x="2913" y="1995"/>
                  <a:ext cx="272" cy="2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5</a:t>
                  </a:r>
                </a:p>
              </p:txBody>
            </p:sp>
            <p:sp>
              <p:nvSpPr>
                <p:cNvPr id="353305" name="Rectangle 25"/>
                <p:cNvSpPr>
                  <a:spLocks noChangeArrowheads="1"/>
                </p:cNvSpPr>
                <p:nvPr/>
              </p:nvSpPr>
              <p:spPr bwMode="auto">
                <a:xfrm>
                  <a:off x="2913" y="1728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2</a:t>
                  </a:r>
                </a:p>
              </p:txBody>
            </p:sp>
            <p:sp>
              <p:nvSpPr>
                <p:cNvPr id="353306" name="Rectangle 26"/>
                <p:cNvSpPr>
                  <a:spLocks noChangeArrowheads="1"/>
                </p:cNvSpPr>
                <p:nvPr/>
              </p:nvSpPr>
              <p:spPr bwMode="auto">
                <a:xfrm>
                  <a:off x="2913" y="2263"/>
                  <a:ext cx="272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8</a:t>
                  </a:r>
                </a:p>
              </p:txBody>
            </p:sp>
            <p:sp>
              <p:nvSpPr>
                <p:cNvPr id="353307" name="Rectangle 27"/>
                <p:cNvSpPr>
                  <a:spLocks noChangeArrowheads="1"/>
                </p:cNvSpPr>
                <p:nvPr/>
              </p:nvSpPr>
              <p:spPr bwMode="auto">
                <a:xfrm>
                  <a:off x="3185" y="1728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3</a:t>
                  </a:r>
                </a:p>
              </p:txBody>
            </p:sp>
          </p:grpSp>
          <p:sp>
            <p:nvSpPr>
              <p:cNvPr id="353308" name="Text Box 28"/>
              <p:cNvSpPr txBox="1">
                <a:spLocks noChangeArrowheads="1"/>
              </p:cNvSpPr>
              <p:nvPr/>
            </p:nvSpPr>
            <p:spPr bwMode="auto">
              <a:xfrm>
                <a:off x="2640" y="2544"/>
                <a:ext cx="88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Comic Sans MS" pitchFamily="66" charset="0"/>
                  </a:rPr>
                  <a:t>Goal state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Robot Navigation Heuristics</a:t>
            </a:r>
            <a:endParaRPr lang="en-US"/>
          </a:p>
        </p:txBody>
      </p:sp>
      <p:sp>
        <p:nvSpPr>
          <p:cNvPr id="48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8887B-8D4E-45BC-A4B8-DABE989F0615}" type="slidenum">
              <a:rPr lang="en-US" smtClean="0"/>
              <a:pPr/>
              <a:t>25</a:t>
            </a:fld>
            <a:endParaRPr lang="en-US"/>
          </a:p>
        </p:txBody>
      </p:sp>
      <p:grpSp>
        <p:nvGrpSpPr>
          <p:cNvPr id="361475" name="Group 3"/>
          <p:cNvGrpSpPr>
            <a:grpSpLocks/>
          </p:cNvGrpSpPr>
          <p:nvPr/>
        </p:nvGrpSpPr>
        <p:grpSpPr bwMode="auto">
          <a:xfrm>
            <a:off x="1066800" y="1524000"/>
            <a:ext cx="5648325" cy="3116263"/>
            <a:chOff x="480" y="1152"/>
            <a:chExt cx="3558" cy="1963"/>
          </a:xfrm>
        </p:grpSpPr>
        <p:sp>
          <p:nvSpPr>
            <p:cNvPr id="361476" name="Rectangle 4"/>
            <p:cNvSpPr>
              <a:spLocks noChangeArrowheads="1"/>
            </p:cNvSpPr>
            <p:nvPr/>
          </p:nvSpPr>
          <p:spPr bwMode="auto">
            <a:xfrm>
              <a:off x="560" y="1152"/>
              <a:ext cx="2576" cy="141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1477" name="Freeform 5"/>
            <p:cNvSpPr>
              <a:spLocks/>
            </p:cNvSpPr>
            <p:nvPr/>
          </p:nvSpPr>
          <p:spPr bwMode="auto">
            <a:xfrm>
              <a:off x="946" y="1389"/>
              <a:ext cx="516" cy="709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384" y="576"/>
                </a:cxn>
                <a:cxn ang="0">
                  <a:pos x="192" y="768"/>
                </a:cxn>
                <a:cxn ang="0">
                  <a:pos x="192" y="1152"/>
                </a:cxn>
                <a:cxn ang="0">
                  <a:pos x="768" y="1152"/>
                </a:cxn>
                <a:cxn ang="0">
                  <a:pos x="768" y="192"/>
                </a:cxn>
                <a:cxn ang="0">
                  <a:pos x="144" y="0"/>
                </a:cxn>
                <a:cxn ang="0">
                  <a:pos x="0" y="192"/>
                </a:cxn>
              </a:cxnLst>
              <a:rect l="0" t="0" r="r" b="b"/>
              <a:pathLst>
                <a:path w="768" h="1152">
                  <a:moveTo>
                    <a:pt x="0" y="192"/>
                  </a:moveTo>
                  <a:lnTo>
                    <a:pt x="384" y="576"/>
                  </a:lnTo>
                  <a:lnTo>
                    <a:pt x="192" y="768"/>
                  </a:lnTo>
                  <a:lnTo>
                    <a:pt x="192" y="1152"/>
                  </a:lnTo>
                  <a:lnTo>
                    <a:pt x="768" y="1152"/>
                  </a:lnTo>
                  <a:lnTo>
                    <a:pt x="768" y="192"/>
                  </a:lnTo>
                  <a:lnTo>
                    <a:pt x="144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996633"/>
            </a:solidFill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1478" name="Oval 6"/>
            <p:cNvSpPr>
              <a:spLocks noChangeArrowheads="1"/>
            </p:cNvSpPr>
            <p:nvPr/>
          </p:nvSpPr>
          <p:spPr bwMode="auto">
            <a:xfrm>
              <a:off x="785" y="1714"/>
              <a:ext cx="65" cy="59"/>
            </a:xfrm>
            <a:prstGeom prst="ellipse">
              <a:avLst/>
            </a:prstGeom>
            <a:solidFill>
              <a:srgbClr val="F81706"/>
            </a:solidFill>
            <a:ln w="9525">
              <a:solidFill>
                <a:srgbClr val="F817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1479" name="Freeform 7"/>
            <p:cNvSpPr>
              <a:spLocks/>
            </p:cNvSpPr>
            <p:nvPr/>
          </p:nvSpPr>
          <p:spPr bwMode="auto">
            <a:xfrm>
              <a:off x="2106" y="1507"/>
              <a:ext cx="644" cy="709"/>
            </a:xfrm>
            <a:custGeom>
              <a:avLst/>
              <a:gdLst/>
              <a:ahLst/>
              <a:cxnLst>
                <a:cxn ang="0">
                  <a:pos x="0" y="960"/>
                </a:cxn>
                <a:cxn ang="0">
                  <a:pos x="0" y="1152"/>
                </a:cxn>
                <a:cxn ang="0">
                  <a:pos x="960" y="1152"/>
                </a:cxn>
                <a:cxn ang="0">
                  <a:pos x="960" y="0"/>
                </a:cxn>
                <a:cxn ang="0">
                  <a:pos x="768" y="0"/>
                </a:cxn>
                <a:cxn ang="0">
                  <a:pos x="768" y="960"/>
                </a:cxn>
                <a:cxn ang="0">
                  <a:pos x="0" y="960"/>
                </a:cxn>
              </a:cxnLst>
              <a:rect l="0" t="0" r="r" b="b"/>
              <a:pathLst>
                <a:path w="960" h="1152">
                  <a:moveTo>
                    <a:pt x="0" y="960"/>
                  </a:moveTo>
                  <a:lnTo>
                    <a:pt x="0" y="1152"/>
                  </a:lnTo>
                  <a:lnTo>
                    <a:pt x="960" y="1152"/>
                  </a:lnTo>
                  <a:lnTo>
                    <a:pt x="960" y="0"/>
                  </a:lnTo>
                  <a:lnTo>
                    <a:pt x="768" y="0"/>
                  </a:lnTo>
                  <a:lnTo>
                    <a:pt x="768" y="960"/>
                  </a:lnTo>
                  <a:lnTo>
                    <a:pt x="0" y="960"/>
                  </a:lnTo>
                  <a:close/>
                </a:path>
              </a:pathLst>
            </a:custGeom>
            <a:solidFill>
              <a:srgbClr val="996633"/>
            </a:solidFill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1480" name="Oval 8"/>
            <p:cNvSpPr>
              <a:spLocks noChangeArrowheads="1"/>
            </p:cNvSpPr>
            <p:nvPr/>
          </p:nvSpPr>
          <p:spPr bwMode="auto">
            <a:xfrm>
              <a:off x="2975" y="2068"/>
              <a:ext cx="64" cy="60"/>
            </a:xfrm>
            <a:prstGeom prst="ellipse">
              <a:avLst/>
            </a:prstGeom>
            <a:solidFill>
              <a:srgbClr val="45D628"/>
            </a:solidFill>
            <a:ln w="9525">
              <a:solidFill>
                <a:srgbClr val="45D628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1481" name="Line 9"/>
            <p:cNvSpPr>
              <a:spLocks noChangeShapeType="1"/>
            </p:cNvSpPr>
            <p:nvPr/>
          </p:nvSpPr>
          <p:spPr bwMode="auto">
            <a:xfrm>
              <a:off x="560" y="1270"/>
              <a:ext cx="257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1482" name="Line 10"/>
            <p:cNvSpPr>
              <a:spLocks noChangeShapeType="1"/>
            </p:cNvSpPr>
            <p:nvPr/>
          </p:nvSpPr>
          <p:spPr bwMode="auto">
            <a:xfrm>
              <a:off x="560" y="1389"/>
              <a:ext cx="257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1483" name="Line 11"/>
            <p:cNvSpPr>
              <a:spLocks noChangeShapeType="1"/>
            </p:cNvSpPr>
            <p:nvPr/>
          </p:nvSpPr>
          <p:spPr bwMode="auto">
            <a:xfrm>
              <a:off x="560" y="1507"/>
              <a:ext cx="257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1484" name="Line 12"/>
            <p:cNvSpPr>
              <a:spLocks noChangeShapeType="1"/>
            </p:cNvSpPr>
            <p:nvPr/>
          </p:nvSpPr>
          <p:spPr bwMode="auto">
            <a:xfrm>
              <a:off x="560" y="1625"/>
              <a:ext cx="257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1485" name="Line 13"/>
            <p:cNvSpPr>
              <a:spLocks noChangeShapeType="1"/>
            </p:cNvSpPr>
            <p:nvPr/>
          </p:nvSpPr>
          <p:spPr bwMode="auto">
            <a:xfrm>
              <a:off x="560" y="1743"/>
              <a:ext cx="257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1486" name="Line 14"/>
            <p:cNvSpPr>
              <a:spLocks noChangeShapeType="1"/>
            </p:cNvSpPr>
            <p:nvPr/>
          </p:nvSpPr>
          <p:spPr bwMode="auto">
            <a:xfrm>
              <a:off x="560" y="1862"/>
              <a:ext cx="257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1487" name="Line 15"/>
            <p:cNvSpPr>
              <a:spLocks noChangeShapeType="1"/>
            </p:cNvSpPr>
            <p:nvPr/>
          </p:nvSpPr>
          <p:spPr bwMode="auto">
            <a:xfrm>
              <a:off x="560" y="1980"/>
              <a:ext cx="257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1488" name="Line 16"/>
            <p:cNvSpPr>
              <a:spLocks noChangeShapeType="1"/>
            </p:cNvSpPr>
            <p:nvPr/>
          </p:nvSpPr>
          <p:spPr bwMode="auto">
            <a:xfrm>
              <a:off x="560" y="2098"/>
              <a:ext cx="257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1489" name="Line 17"/>
            <p:cNvSpPr>
              <a:spLocks noChangeShapeType="1"/>
            </p:cNvSpPr>
            <p:nvPr/>
          </p:nvSpPr>
          <p:spPr bwMode="auto">
            <a:xfrm>
              <a:off x="560" y="2216"/>
              <a:ext cx="257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1490" name="Line 18"/>
            <p:cNvSpPr>
              <a:spLocks noChangeShapeType="1"/>
            </p:cNvSpPr>
            <p:nvPr/>
          </p:nvSpPr>
          <p:spPr bwMode="auto">
            <a:xfrm>
              <a:off x="560" y="2335"/>
              <a:ext cx="257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1491" name="Line 19"/>
            <p:cNvSpPr>
              <a:spLocks noChangeShapeType="1"/>
            </p:cNvSpPr>
            <p:nvPr/>
          </p:nvSpPr>
          <p:spPr bwMode="auto">
            <a:xfrm>
              <a:off x="560" y="2453"/>
              <a:ext cx="257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1492" name="Line 20"/>
            <p:cNvSpPr>
              <a:spLocks noChangeShapeType="1"/>
            </p:cNvSpPr>
            <p:nvPr/>
          </p:nvSpPr>
          <p:spPr bwMode="auto">
            <a:xfrm>
              <a:off x="689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1493" name="Line 21"/>
            <p:cNvSpPr>
              <a:spLocks noChangeShapeType="1"/>
            </p:cNvSpPr>
            <p:nvPr/>
          </p:nvSpPr>
          <p:spPr bwMode="auto">
            <a:xfrm>
              <a:off x="946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1494" name="Line 22"/>
            <p:cNvSpPr>
              <a:spLocks noChangeShapeType="1"/>
            </p:cNvSpPr>
            <p:nvPr/>
          </p:nvSpPr>
          <p:spPr bwMode="auto">
            <a:xfrm>
              <a:off x="1075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1495" name="Line 23"/>
            <p:cNvSpPr>
              <a:spLocks noChangeShapeType="1"/>
            </p:cNvSpPr>
            <p:nvPr/>
          </p:nvSpPr>
          <p:spPr bwMode="auto">
            <a:xfrm>
              <a:off x="1204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1496" name="Line 24"/>
            <p:cNvSpPr>
              <a:spLocks noChangeShapeType="1"/>
            </p:cNvSpPr>
            <p:nvPr/>
          </p:nvSpPr>
          <p:spPr bwMode="auto">
            <a:xfrm>
              <a:off x="1333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1497" name="Line 25"/>
            <p:cNvSpPr>
              <a:spLocks noChangeShapeType="1"/>
            </p:cNvSpPr>
            <p:nvPr/>
          </p:nvSpPr>
          <p:spPr bwMode="auto">
            <a:xfrm>
              <a:off x="1462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1498" name="Line 26"/>
            <p:cNvSpPr>
              <a:spLocks noChangeShapeType="1"/>
            </p:cNvSpPr>
            <p:nvPr/>
          </p:nvSpPr>
          <p:spPr bwMode="auto">
            <a:xfrm>
              <a:off x="1590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1499" name="Line 27"/>
            <p:cNvSpPr>
              <a:spLocks noChangeShapeType="1"/>
            </p:cNvSpPr>
            <p:nvPr/>
          </p:nvSpPr>
          <p:spPr bwMode="auto">
            <a:xfrm>
              <a:off x="1719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1500" name="Line 28"/>
            <p:cNvSpPr>
              <a:spLocks noChangeShapeType="1"/>
            </p:cNvSpPr>
            <p:nvPr/>
          </p:nvSpPr>
          <p:spPr bwMode="auto">
            <a:xfrm>
              <a:off x="1848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1501" name="Line 29"/>
            <p:cNvSpPr>
              <a:spLocks noChangeShapeType="1"/>
            </p:cNvSpPr>
            <p:nvPr/>
          </p:nvSpPr>
          <p:spPr bwMode="auto">
            <a:xfrm>
              <a:off x="1977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1502" name="Line 30"/>
            <p:cNvSpPr>
              <a:spLocks noChangeShapeType="1"/>
            </p:cNvSpPr>
            <p:nvPr/>
          </p:nvSpPr>
          <p:spPr bwMode="auto">
            <a:xfrm>
              <a:off x="2106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1503" name="Line 31"/>
            <p:cNvSpPr>
              <a:spLocks noChangeShapeType="1"/>
            </p:cNvSpPr>
            <p:nvPr/>
          </p:nvSpPr>
          <p:spPr bwMode="auto">
            <a:xfrm>
              <a:off x="2234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1504" name="Line 32"/>
            <p:cNvSpPr>
              <a:spLocks noChangeShapeType="1"/>
            </p:cNvSpPr>
            <p:nvPr/>
          </p:nvSpPr>
          <p:spPr bwMode="auto">
            <a:xfrm>
              <a:off x="2363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1505" name="Line 33"/>
            <p:cNvSpPr>
              <a:spLocks noChangeShapeType="1"/>
            </p:cNvSpPr>
            <p:nvPr/>
          </p:nvSpPr>
          <p:spPr bwMode="auto">
            <a:xfrm>
              <a:off x="2492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1506" name="Line 34"/>
            <p:cNvSpPr>
              <a:spLocks noChangeShapeType="1"/>
            </p:cNvSpPr>
            <p:nvPr/>
          </p:nvSpPr>
          <p:spPr bwMode="auto">
            <a:xfrm>
              <a:off x="2621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1507" name="Line 35"/>
            <p:cNvSpPr>
              <a:spLocks noChangeShapeType="1"/>
            </p:cNvSpPr>
            <p:nvPr/>
          </p:nvSpPr>
          <p:spPr bwMode="auto">
            <a:xfrm>
              <a:off x="2750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1508" name="Line 36"/>
            <p:cNvSpPr>
              <a:spLocks noChangeShapeType="1"/>
            </p:cNvSpPr>
            <p:nvPr/>
          </p:nvSpPr>
          <p:spPr bwMode="auto">
            <a:xfrm>
              <a:off x="2878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1509" name="Line 37"/>
            <p:cNvSpPr>
              <a:spLocks noChangeShapeType="1"/>
            </p:cNvSpPr>
            <p:nvPr/>
          </p:nvSpPr>
          <p:spPr bwMode="auto">
            <a:xfrm>
              <a:off x="3007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1510" name="Line 38"/>
            <p:cNvSpPr>
              <a:spLocks noChangeShapeType="1"/>
            </p:cNvSpPr>
            <p:nvPr/>
          </p:nvSpPr>
          <p:spPr bwMode="auto">
            <a:xfrm>
              <a:off x="818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1511" name="Line 39"/>
            <p:cNvSpPr>
              <a:spLocks noChangeShapeType="1"/>
            </p:cNvSpPr>
            <p:nvPr/>
          </p:nvSpPr>
          <p:spPr bwMode="auto">
            <a:xfrm flipV="1">
              <a:off x="818" y="1625"/>
              <a:ext cx="0" cy="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1512" name="Line 40"/>
            <p:cNvSpPr>
              <a:spLocks noChangeShapeType="1"/>
            </p:cNvSpPr>
            <p:nvPr/>
          </p:nvSpPr>
          <p:spPr bwMode="auto">
            <a:xfrm>
              <a:off x="818" y="1743"/>
              <a:ext cx="0" cy="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1513" name="Line 41"/>
            <p:cNvSpPr>
              <a:spLocks noChangeShapeType="1"/>
            </p:cNvSpPr>
            <p:nvPr/>
          </p:nvSpPr>
          <p:spPr bwMode="auto">
            <a:xfrm>
              <a:off x="689" y="1743"/>
              <a:ext cx="2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1514" name="Line 42"/>
            <p:cNvSpPr>
              <a:spLocks noChangeShapeType="1"/>
            </p:cNvSpPr>
            <p:nvPr/>
          </p:nvSpPr>
          <p:spPr bwMode="auto">
            <a:xfrm flipH="1">
              <a:off x="689" y="1625"/>
              <a:ext cx="258" cy="236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1515" name="Line 43"/>
            <p:cNvSpPr>
              <a:spLocks noChangeShapeType="1"/>
            </p:cNvSpPr>
            <p:nvPr/>
          </p:nvSpPr>
          <p:spPr bwMode="auto">
            <a:xfrm>
              <a:off x="689" y="1625"/>
              <a:ext cx="258" cy="236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1516" name="Text Box 44"/>
            <p:cNvSpPr txBox="1">
              <a:spLocks noChangeArrowheads="1"/>
            </p:cNvSpPr>
            <p:nvPr/>
          </p:nvSpPr>
          <p:spPr bwMode="auto">
            <a:xfrm>
              <a:off x="480" y="2592"/>
              <a:ext cx="3558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+mn-lt"/>
                </a:rPr>
                <a:t>Cost of one horizontal/vertical step = 1</a:t>
              </a:r>
            </a:p>
            <a:p>
              <a:r>
                <a:rPr lang="en-US" sz="2400" dirty="0">
                  <a:latin typeface="+mn-lt"/>
                </a:rPr>
                <a:t>Cost of one diagonal step =  </a:t>
              </a:r>
            </a:p>
          </p:txBody>
        </p:sp>
        <p:graphicFrame>
          <p:nvGraphicFramePr>
            <p:cNvPr id="361517" name="Object 45"/>
            <p:cNvGraphicFramePr>
              <a:graphicFrameLocks noChangeAspect="1"/>
            </p:cNvGraphicFramePr>
            <p:nvPr/>
          </p:nvGraphicFramePr>
          <p:xfrm>
            <a:off x="2967" y="2805"/>
            <a:ext cx="288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535" name="Equation" r:id="rId4" imgW="241200" imgH="215640" progId="">
                    <p:embed/>
                  </p:oleObj>
                </mc:Choice>
                <mc:Fallback>
                  <p:oleObj name="Equation" r:id="rId4" imgW="241200" imgH="215640" progId="">
                    <p:embed/>
                    <p:pic>
                      <p:nvPicPr>
                        <p:cNvPr id="0" name="Picture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7" y="2805"/>
                          <a:ext cx="288" cy="2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61518" name="Object 46"/>
          <p:cNvGraphicFramePr>
            <a:graphicFrameLocks noChangeAspect="1"/>
          </p:cNvGraphicFramePr>
          <p:nvPr/>
        </p:nvGraphicFramePr>
        <p:xfrm>
          <a:off x="584200" y="4899025"/>
          <a:ext cx="4095750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536" name="Equation" r:id="rId6" imgW="1841400" imgH="304560" progId="">
                  <p:embed/>
                </p:oleObj>
              </mc:Choice>
              <mc:Fallback>
                <p:oleObj name="Equation" r:id="rId6" imgW="1841400" imgH="304560" progId="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" y="4899025"/>
                        <a:ext cx="4095750" cy="611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1519" name="Text Box 47"/>
          <p:cNvSpPr txBox="1">
            <a:spLocks noChangeArrowheads="1"/>
          </p:cNvSpPr>
          <p:nvPr/>
        </p:nvSpPr>
        <p:spPr bwMode="auto">
          <a:xfrm>
            <a:off x="4800600" y="5029200"/>
            <a:ext cx="211468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+mn-lt"/>
              </a:rPr>
              <a:t>is</a:t>
            </a:r>
            <a:r>
              <a:rPr lang="en-US" sz="2400">
                <a:solidFill>
                  <a:srgbClr val="0033CC"/>
                </a:solidFill>
                <a:latin typeface="+mn-lt"/>
              </a:rPr>
              <a:t>  admissible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Robot Navigation Heuristics</a:t>
            </a:r>
            <a:endParaRPr lang="en-US"/>
          </a:p>
        </p:txBody>
      </p:sp>
      <p:sp>
        <p:nvSpPr>
          <p:cNvPr id="48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488E1F-E9B9-466D-A196-1084706FBC59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363523" name="Group 3"/>
          <p:cNvGrpSpPr>
            <a:grpSpLocks/>
          </p:cNvGrpSpPr>
          <p:nvPr/>
        </p:nvGrpSpPr>
        <p:grpSpPr bwMode="auto">
          <a:xfrm>
            <a:off x="1066800" y="1524000"/>
            <a:ext cx="5648325" cy="3116263"/>
            <a:chOff x="480" y="1152"/>
            <a:chExt cx="3558" cy="1963"/>
          </a:xfrm>
        </p:grpSpPr>
        <p:sp>
          <p:nvSpPr>
            <p:cNvPr id="363524" name="Rectangle 4"/>
            <p:cNvSpPr>
              <a:spLocks noChangeArrowheads="1"/>
            </p:cNvSpPr>
            <p:nvPr/>
          </p:nvSpPr>
          <p:spPr bwMode="auto">
            <a:xfrm>
              <a:off x="560" y="1152"/>
              <a:ext cx="2576" cy="141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525" name="Freeform 5"/>
            <p:cNvSpPr>
              <a:spLocks/>
            </p:cNvSpPr>
            <p:nvPr/>
          </p:nvSpPr>
          <p:spPr bwMode="auto">
            <a:xfrm>
              <a:off x="946" y="1389"/>
              <a:ext cx="516" cy="709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384" y="576"/>
                </a:cxn>
                <a:cxn ang="0">
                  <a:pos x="192" y="768"/>
                </a:cxn>
                <a:cxn ang="0">
                  <a:pos x="192" y="1152"/>
                </a:cxn>
                <a:cxn ang="0">
                  <a:pos x="768" y="1152"/>
                </a:cxn>
                <a:cxn ang="0">
                  <a:pos x="768" y="192"/>
                </a:cxn>
                <a:cxn ang="0">
                  <a:pos x="144" y="0"/>
                </a:cxn>
                <a:cxn ang="0">
                  <a:pos x="0" y="192"/>
                </a:cxn>
              </a:cxnLst>
              <a:rect l="0" t="0" r="r" b="b"/>
              <a:pathLst>
                <a:path w="768" h="1152">
                  <a:moveTo>
                    <a:pt x="0" y="192"/>
                  </a:moveTo>
                  <a:lnTo>
                    <a:pt x="384" y="576"/>
                  </a:lnTo>
                  <a:lnTo>
                    <a:pt x="192" y="768"/>
                  </a:lnTo>
                  <a:lnTo>
                    <a:pt x="192" y="1152"/>
                  </a:lnTo>
                  <a:lnTo>
                    <a:pt x="768" y="1152"/>
                  </a:lnTo>
                  <a:lnTo>
                    <a:pt x="768" y="192"/>
                  </a:lnTo>
                  <a:lnTo>
                    <a:pt x="144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996633"/>
            </a:solidFill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3526" name="Oval 6"/>
            <p:cNvSpPr>
              <a:spLocks noChangeArrowheads="1"/>
            </p:cNvSpPr>
            <p:nvPr/>
          </p:nvSpPr>
          <p:spPr bwMode="auto">
            <a:xfrm>
              <a:off x="785" y="1714"/>
              <a:ext cx="65" cy="59"/>
            </a:xfrm>
            <a:prstGeom prst="ellipse">
              <a:avLst/>
            </a:prstGeom>
            <a:solidFill>
              <a:srgbClr val="F81706"/>
            </a:solidFill>
            <a:ln w="9525">
              <a:solidFill>
                <a:srgbClr val="F817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527" name="Freeform 7"/>
            <p:cNvSpPr>
              <a:spLocks/>
            </p:cNvSpPr>
            <p:nvPr/>
          </p:nvSpPr>
          <p:spPr bwMode="auto">
            <a:xfrm>
              <a:off x="2106" y="1507"/>
              <a:ext cx="644" cy="709"/>
            </a:xfrm>
            <a:custGeom>
              <a:avLst/>
              <a:gdLst/>
              <a:ahLst/>
              <a:cxnLst>
                <a:cxn ang="0">
                  <a:pos x="0" y="960"/>
                </a:cxn>
                <a:cxn ang="0">
                  <a:pos x="0" y="1152"/>
                </a:cxn>
                <a:cxn ang="0">
                  <a:pos x="960" y="1152"/>
                </a:cxn>
                <a:cxn ang="0">
                  <a:pos x="960" y="0"/>
                </a:cxn>
                <a:cxn ang="0">
                  <a:pos x="768" y="0"/>
                </a:cxn>
                <a:cxn ang="0">
                  <a:pos x="768" y="960"/>
                </a:cxn>
                <a:cxn ang="0">
                  <a:pos x="0" y="960"/>
                </a:cxn>
              </a:cxnLst>
              <a:rect l="0" t="0" r="r" b="b"/>
              <a:pathLst>
                <a:path w="960" h="1152">
                  <a:moveTo>
                    <a:pt x="0" y="960"/>
                  </a:moveTo>
                  <a:lnTo>
                    <a:pt x="0" y="1152"/>
                  </a:lnTo>
                  <a:lnTo>
                    <a:pt x="960" y="1152"/>
                  </a:lnTo>
                  <a:lnTo>
                    <a:pt x="960" y="0"/>
                  </a:lnTo>
                  <a:lnTo>
                    <a:pt x="768" y="0"/>
                  </a:lnTo>
                  <a:lnTo>
                    <a:pt x="768" y="960"/>
                  </a:lnTo>
                  <a:lnTo>
                    <a:pt x="0" y="960"/>
                  </a:lnTo>
                  <a:close/>
                </a:path>
              </a:pathLst>
            </a:custGeom>
            <a:solidFill>
              <a:srgbClr val="996633"/>
            </a:solidFill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3528" name="Oval 8"/>
            <p:cNvSpPr>
              <a:spLocks noChangeArrowheads="1"/>
            </p:cNvSpPr>
            <p:nvPr/>
          </p:nvSpPr>
          <p:spPr bwMode="auto">
            <a:xfrm>
              <a:off x="2975" y="2068"/>
              <a:ext cx="64" cy="60"/>
            </a:xfrm>
            <a:prstGeom prst="ellipse">
              <a:avLst/>
            </a:prstGeom>
            <a:solidFill>
              <a:srgbClr val="45D628"/>
            </a:solidFill>
            <a:ln w="9525">
              <a:solidFill>
                <a:srgbClr val="45D628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529" name="Line 9"/>
            <p:cNvSpPr>
              <a:spLocks noChangeShapeType="1"/>
            </p:cNvSpPr>
            <p:nvPr/>
          </p:nvSpPr>
          <p:spPr bwMode="auto">
            <a:xfrm>
              <a:off x="560" y="1270"/>
              <a:ext cx="257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3530" name="Line 10"/>
            <p:cNvSpPr>
              <a:spLocks noChangeShapeType="1"/>
            </p:cNvSpPr>
            <p:nvPr/>
          </p:nvSpPr>
          <p:spPr bwMode="auto">
            <a:xfrm>
              <a:off x="560" y="1389"/>
              <a:ext cx="257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3531" name="Line 11"/>
            <p:cNvSpPr>
              <a:spLocks noChangeShapeType="1"/>
            </p:cNvSpPr>
            <p:nvPr/>
          </p:nvSpPr>
          <p:spPr bwMode="auto">
            <a:xfrm>
              <a:off x="560" y="1507"/>
              <a:ext cx="257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3532" name="Line 12"/>
            <p:cNvSpPr>
              <a:spLocks noChangeShapeType="1"/>
            </p:cNvSpPr>
            <p:nvPr/>
          </p:nvSpPr>
          <p:spPr bwMode="auto">
            <a:xfrm>
              <a:off x="560" y="1625"/>
              <a:ext cx="257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3533" name="Line 13"/>
            <p:cNvSpPr>
              <a:spLocks noChangeShapeType="1"/>
            </p:cNvSpPr>
            <p:nvPr/>
          </p:nvSpPr>
          <p:spPr bwMode="auto">
            <a:xfrm>
              <a:off x="560" y="1743"/>
              <a:ext cx="257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3534" name="Line 14"/>
            <p:cNvSpPr>
              <a:spLocks noChangeShapeType="1"/>
            </p:cNvSpPr>
            <p:nvPr/>
          </p:nvSpPr>
          <p:spPr bwMode="auto">
            <a:xfrm>
              <a:off x="560" y="1862"/>
              <a:ext cx="257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3535" name="Line 15"/>
            <p:cNvSpPr>
              <a:spLocks noChangeShapeType="1"/>
            </p:cNvSpPr>
            <p:nvPr/>
          </p:nvSpPr>
          <p:spPr bwMode="auto">
            <a:xfrm>
              <a:off x="560" y="1980"/>
              <a:ext cx="257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3536" name="Line 16"/>
            <p:cNvSpPr>
              <a:spLocks noChangeShapeType="1"/>
            </p:cNvSpPr>
            <p:nvPr/>
          </p:nvSpPr>
          <p:spPr bwMode="auto">
            <a:xfrm>
              <a:off x="560" y="2098"/>
              <a:ext cx="257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3537" name="Line 17"/>
            <p:cNvSpPr>
              <a:spLocks noChangeShapeType="1"/>
            </p:cNvSpPr>
            <p:nvPr/>
          </p:nvSpPr>
          <p:spPr bwMode="auto">
            <a:xfrm>
              <a:off x="560" y="2216"/>
              <a:ext cx="257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3538" name="Line 18"/>
            <p:cNvSpPr>
              <a:spLocks noChangeShapeType="1"/>
            </p:cNvSpPr>
            <p:nvPr/>
          </p:nvSpPr>
          <p:spPr bwMode="auto">
            <a:xfrm>
              <a:off x="560" y="2335"/>
              <a:ext cx="257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3539" name="Line 19"/>
            <p:cNvSpPr>
              <a:spLocks noChangeShapeType="1"/>
            </p:cNvSpPr>
            <p:nvPr/>
          </p:nvSpPr>
          <p:spPr bwMode="auto">
            <a:xfrm>
              <a:off x="560" y="2453"/>
              <a:ext cx="257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3540" name="Line 20"/>
            <p:cNvSpPr>
              <a:spLocks noChangeShapeType="1"/>
            </p:cNvSpPr>
            <p:nvPr/>
          </p:nvSpPr>
          <p:spPr bwMode="auto">
            <a:xfrm>
              <a:off x="689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3541" name="Line 21"/>
            <p:cNvSpPr>
              <a:spLocks noChangeShapeType="1"/>
            </p:cNvSpPr>
            <p:nvPr/>
          </p:nvSpPr>
          <p:spPr bwMode="auto">
            <a:xfrm>
              <a:off x="946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3542" name="Line 22"/>
            <p:cNvSpPr>
              <a:spLocks noChangeShapeType="1"/>
            </p:cNvSpPr>
            <p:nvPr/>
          </p:nvSpPr>
          <p:spPr bwMode="auto">
            <a:xfrm>
              <a:off x="1075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3543" name="Line 23"/>
            <p:cNvSpPr>
              <a:spLocks noChangeShapeType="1"/>
            </p:cNvSpPr>
            <p:nvPr/>
          </p:nvSpPr>
          <p:spPr bwMode="auto">
            <a:xfrm>
              <a:off x="1204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3544" name="Line 24"/>
            <p:cNvSpPr>
              <a:spLocks noChangeShapeType="1"/>
            </p:cNvSpPr>
            <p:nvPr/>
          </p:nvSpPr>
          <p:spPr bwMode="auto">
            <a:xfrm>
              <a:off x="1333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3545" name="Line 25"/>
            <p:cNvSpPr>
              <a:spLocks noChangeShapeType="1"/>
            </p:cNvSpPr>
            <p:nvPr/>
          </p:nvSpPr>
          <p:spPr bwMode="auto">
            <a:xfrm>
              <a:off x="1462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3546" name="Line 26"/>
            <p:cNvSpPr>
              <a:spLocks noChangeShapeType="1"/>
            </p:cNvSpPr>
            <p:nvPr/>
          </p:nvSpPr>
          <p:spPr bwMode="auto">
            <a:xfrm>
              <a:off x="1590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3547" name="Line 27"/>
            <p:cNvSpPr>
              <a:spLocks noChangeShapeType="1"/>
            </p:cNvSpPr>
            <p:nvPr/>
          </p:nvSpPr>
          <p:spPr bwMode="auto">
            <a:xfrm>
              <a:off x="1719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3548" name="Line 28"/>
            <p:cNvSpPr>
              <a:spLocks noChangeShapeType="1"/>
            </p:cNvSpPr>
            <p:nvPr/>
          </p:nvSpPr>
          <p:spPr bwMode="auto">
            <a:xfrm>
              <a:off x="1848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3549" name="Line 29"/>
            <p:cNvSpPr>
              <a:spLocks noChangeShapeType="1"/>
            </p:cNvSpPr>
            <p:nvPr/>
          </p:nvSpPr>
          <p:spPr bwMode="auto">
            <a:xfrm>
              <a:off x="1977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3550" name="Line 30"/>
            <p:cNvSpPr>
              <a:spLocks noChangeShapeType="1"/>
            </p:cNvSpPr>
            <p:nvPr/>
          </p:nvSpPr>
          <p:spPr bwMode="auto">
            <a:xfrm>
              <a:off x="2106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3551" name="Line 31"/>
            <p:cNvSpPr>
              <a:spLocks noChangeShapeType="1"/>
            </p:cNvSpPr>
            <p:nvPr/>
          </p:nvSpPr>
          <p:spPr bwMode="auto">
            <a:xfrm>
              <a:off x="2234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3552" name="Line 32"/>
            <p:cNvSpPr>
              <a:spLocks noChangeShapeType="1"/>
            </p:cNvSpPr>
            <p:nvPr/>
          </p:nvSpPr>
          <p:spPr bwMode="auto">
            <a:xfrm>
              <a:off x="2363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3553" name="Line 33"/>
            <p:cNvSpPr>
              <a:spLocks noChangeShapeType="1"/>
            </p:cNvSpPr>
            <p:nvPr/>
          </p:nvSpPr>
          <p:spPr bwMode="auto">
            <a:xfrm>
              <a:off x="2492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3554" name="Line 34"/>
            <p:cNvSpPr>
              <a:spLocks noChangeShapeType="1"/>
            </p:cNvSpPr>
            <p:nvPr/>
          </p:nvSpPr>
          <p:spPr bwMode="auto">
            <a:xfrm>
              <a:off x="2621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3555" name="Line 35"/>
            <p:cNvSpPr>
              <a:spLocks noChangeShapeType="1"/>
            </p:cNvSpPr>
            <p:nvPr/>
          </p:nvSpPr>
          <p:spPr bwMode="auto">
            <a:xfrm>
              <a:off x="2750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3556" name="Line 36"/>
            <p:cNvSpPr>
              <a:spLocks noChangeShapeType="1"/>
            </p:cNvSpPr>
            <p:nvPr/>
          </p:nvSpPr>
          <p:spPr bwMode="auto">
            <a:xfrm>
              <a:off x="2878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3557" name="Line 37"/>
            <p:cNvSpPr>
              <a:spLocks noChangeShapeType="1"/>
            </p:cNvSpPr>
            <p:nvPr/>
          </p:nvSpPr>
          <p:spPr bwMode="auto">
            <a:xfrm>
              <a:off x="3007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3558" name="Line 38"/>
            <p:cNvSpPr>
              <a:spLocks noChangeShapeType="1"/>
            </p:cNvSpPr>
            <p:nvPr/>
          </p:nvSpPr>
          <p:spPr bwMode="auto">
            <a:xfrm>
              <a:off x="818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3559" name="Line 39"/>
            <p:cNvSpPr>
              <a:spLocks noChangeShapeType="1"/>
            </p:cNvSpPr>
            <p:nvPr/>
          </p:nvSpPr>
          <p:spPr bwMode="auto">
            <a:xfrm flipV="1">
              <a:off x="818" y="1625"/>
              <a:ext cx="0" cy="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3560" name="Line 40"/>
            <p:cNvSpPr>
              <a:spLocks noChangeShapeType="1"/>
            </p:cNvSpPr>
            <p:nvPr/>
          </p:nvSpPr>
          <p:spPr bwMode="auto">
            <a:xfrm>
              <a:off x="818" y="1743"/>
              <a:ext cx="0" cy="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3561" name="Line 41"/>
            <p:cNvSpPr>
              <a:spLocks noChangeShapeType="1"/>
            </p:cNvSpPr>
            <p:nvPr/>
          </p:nvSpPr>
          <p:spPr bwMode="auto">
            <a:xfrm>
              <a:off x="689" y="1743"/>
              <a:ext cx="2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3562" name="Line 42"/>
            <p:cNvSpPr>
              <a:spLocks noChangeShapeType="1"/>
            </p:cNvSpPr>
            <p:nvPr/>
          </p:nvSpPr>
          <p:spPr bwMode="auto">
            <a:xfrm flipH="1">
              <a:off x="689" y="1625"/>
              <a:ext cx="258" cy="236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3563" name="Line 43"/>
            <p:cNvSpPr>
              <a:spLocks noChangeShapeType="1"/>
            </p:cNvSpPr>
            <p:nvPr/>
          </p:nvSpPr>
          <p:spPr bwMode="auto">
            <a:xfrm>
              <a:off x="689" y="1625"/>
              <a:ext cx="258" cy="236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3564" name="Text Box 44"/>
            <p:cNvSpPr txBox="1">
              <a:spLocks noChangeArrowheads="1"/>
            </p:cNvSpPr>
            <p:nvPr/>
          </p:nvSpPr>
          <p:spPr bwMode="auto">
            <a:xfrm>
              <a:off x="480" y="2592"/>
              <a:ext cx="3558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+mn-lt"/>
                </a:rPr>
                <a:t>Cost of one horizontal/vertical step = 1</a:t>
              </a:r>
            </a:p>
            <a:p>
              <a:r>
                <a:rPr lang="en-US" sz="2400" dirty="0">
                  <a:latin typeface="+mn-lt"/>
                </a:rPr>
                <a:t>Cost of one diagonal step =  </a:t>
              </a:r>
            </a:p>
          </p:txBody>
        </p:sp>
        <p:graphicFrame>
          <p:nvGraphicFramePr>
            <p:cNvPr id="363565" name="Object 45"/>
            <p:cNvGraphicFramePr>
              <a:graphicFrameLocks noChangeAspect="1"/>
            </p:cNvGraphicFramePr>
            <p:nvPr/>
          </p:nvGraphicFramePr>
          <p:xfrm>
            <a:off x="2967" y="2805"/>
            <a:ext cx="288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3574" name="Equation" r:id="rId4" imgW="241200" imgH="215640" progId="">
                    <p:embed/>
                  </p:oleObj>
                </mc:Choice>
                <mc:Fallback>
                  <p:oleObj name="Equation" r:id="rId4" imgW="241200" imgH="215640" progId="">
                    <p:embed/>
                    <p:pic>
                      <p:nvPicPr>
                        <p:cNvPr id="0" name="Picture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7" y="2805"/>
                          <a:ext cx="288" cy="2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3566" name="Text Box 46"/>
          <p:cNvSpPr txBox="1">
            <a:spLocks noChangeArrowheads="1"/>
          </p:cNvSpPr>
          <p:nvPr/>
        </p:nvSpPr>
        <p:spPr bwMode="auto">
          <a:xfrm>
            <a:off x="533400" y="4953000"/>
            <a:ext cx="3778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h</a:t>
            </a:r>
            <a:r>
              <a:rPr lang="en-US" sz="2400" baseline="-25000">
                <a:latin typeface="Comic Sans MS" pitchFamily="66" charset="0"/>
              </a:rPr>
              <a:t>2</a:t>
            </a:r>
            <a:r>
              <a:rPr lang="en-US" sz="2400">
                <a:latin typeface="Comic Sans MS" pitchFamily="66" charset="0"/>
              </a:rPr>
              <a:t>(N)  =  |x</a:t>
            </a:r>
            <a:r>
              <a:rPr lang="en-US" sz="2400" baseline="-25000">
                <a:latin typeface="Comic Sans MS" pitchFamily="66" charset="0"/>
              </a:rPr>
              <a:t>N</a:t>
            </a:r>
            <a:r>
              <a:rPr lang="en-US" sz="2400">
                <a:latin typeface="Comic Sans MS" pitchFamily="66" charset="0"/>
              </a:rPr>
              <a:t>-x</a:t>
            </a:r>
            <a:r>
              <a:rPr lang="en-US" sz="2400" baseline="-25000">
                <a:latin typeface="Comic Sans MS" pitchFamily="66" charset="0"/>
              </a:rPr>
              <a:t>g</a:t>
            </a:r>
            <a:r>
              <a:rPr lang="en-US" sz="2400">
                <a:latin typeface="Comic Sans MS" pitchFamily="66" charset="0"/>
              </a:rPr>
              <a:t>| + |y</a:t>
            </a:r>
            <a:r>
              <a:rPr lang="en-US" sz="2400" baseline="-25000">
                <a:latin typeface="Comic Sans MS" pitchFamily="66" charset="0"/>
              </a:rPr>
              <a:t>N</a:t>
            </a:r>
            <a:r>
              <a:rPr lang="en-US" sz="2400">
                <a:latin typeface="Comic Sans MS" pitchFamily="66" charset="0"/>
              </a:rPr>
              <a:t>-y</a:t>
            </a:r>
            <a:r>
              <a:rPr lang="en-US" sz="2400" baseline="-25000">
                <a:latin typeface="Comic Sans MS" pitchFamily="66" charset="0"/>
              </a:rPr>
              <a:t>g</a:t>
            </a:r>
            <a:r>
              <a:rPr lang="en-US" sz="2400">
                <a:latin typeface="Comic Sans MS" pitchFamily="66" charset="0"/>
              </a:rPr>
              <a:t>|</a:t>
            </a:r>
          </a:p>
        </p:txBody>
      </p:sp>
      <p:sp>
        <p:nvSpPr>
          <p:cNvPr id="363567" name="Text Box 47"/>
          <p:cNvSpPr txBox="1">
            <a:spLocks noChangeArrowheads="1"/>
          </p:cNvSpPr>
          <p:nvPr/>
        </p:nvSpPr>
        <p:spPr bwMode="auto">
          <a:xfrm>
            <a:off x="4419600" y="4953000"/>
            <a:ext cx="9172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latin typeface="+mn-lt"/>
              </a:rPr>
              <a:t>is</a:t>
            </a:r>
            <a:r>
              <a:rPr lang="en-US" sz="2400" dirty="0">
                <a:solidFill>
                  <a:srgbClr val="0033CC"/>
                </a:solidFill>
                <a:latin typeface="+mn-lt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???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Robot Navigation Heuristics</a:t>
            </a:r>
            <a:endParaRPr lang="en-US"/>
          </a:p>
        </p:txBody>
      </p:sp>
      <p:sp>
        <p:nvSpPr>
          <p:cNvPr id="6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03D8-B5F8-414E-9364-D19C75B66BC6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365571" name="Group 3"/>
          <p:cNvGrpSpPr>
            <a:grpSpLocks/>
          </p:cNvGrpSpPr>
          <p:nvPr/>
        </p:nvGrpSpPr>
        <p:grpSpPr bwMode="auto">
          <a:xfrm>
            <a:off x="1066800" y="1524000"/>
            <a:ext cx="5648325" cy="3116263"/>
            <a:chOff x="480" y="1152"/>
            <a:chExt cx="3558" cy="1963"/>
          </a:xfrm>
        </p:grpSpPr>
        <p:sp>
          <p:nvSpPr>
            <p:cNvPr id="365572" name="Rectangle 4"/>
            <p:cNvSpPr>
              <a:spLocks noChangeArrowheads="1"/>
            </p:cNvSpPr>
            <p:nvPr/>
          </p:nvSpPr>
          <p:spPr bwMode="auto">
            <a:xfrm>
              <a:off x="560" y="1152"/>
              <a:ext cx="2576" cy="141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573" name="Freeform 5"/>
            <p:cNvSpPr>
              <a:spLocks/>
            </p:cNvSpPr>
            <p:nvPr/>
          </p:nvSpPr>
          <p:spPr bwMode="auto">
            <a:xfrm>
              <a:off x="946" y="1389"/>
              <a:ext cx="516" cy="709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384" y="576"/>
                </a:cxn>
                <a:cxn ang="0">
                  <a:pos x="192" y="768"/>
                </a:cxn>
                <a:cxn ang="0">
                  <a:pos x="192" y="1152"/>
                </a:cxn>
                <a:cxn ang="0">
                  <a:pos x="768" y="1152"/>
                </a:cxn>
                <a:cxn ang="0">
                  <a:pos x="768" y="192"/>
                </a:cxn>
                <a:cxn ang="0">
                  <a:pos x="144" y="0"/>
                </a:cxn>
                <a:cxn ang="0">
                  <a:pos x="0" y="192"/>
                </a:cxn>
              </a:cxnLst>
              <a:rect l="0" t="0" r="r" b="b"/>
              <a:pathLst>
                <a:path w="768" h="1152">
                  <a:moveTo>
                    <a:pt x="0" y="192"/>
                  </a:moveTo>
                  <a:lnTo>
                    <a:pt x="384" y="576"/>
                  </a:lnTo>
                  <a:lnTo>
                    <a:pt x="192" y="768"/>
                  </a:lnTo>
                  <a:lnTo>
                    <a:pt x="192" y="1152"/>
                  </a:lnTo>
                  <a:lnTo>
                    <a:pt x="768" y="1152"/>
                  </a:lnTo>
                  <a:lnTo>
                    <a:pt x="768" y="192"/>
                  </a:lnTo>
                  <a:lnTo>
                    <a:pt x="144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996633"/>
            </a:solidFill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5574" name="Oval 6"/>
            <p:cNvSpPr>
              <a:spLocks noChangeArrowheads="1"/>
            </p:cNvSpPr>
            <p:nvPr/>
          </p:nvSpPr>
          <p:spPr bwMode="auto">
            <a:xfrm>
              <a:off x="785" y="1714"/>
              <a:ext cx="65" cy="59"/>
            </a:xfrm>
            <a:prstGeom prst="ellipse">
              <a:avLst/>
            </a:prstGeom>
            <a:solidFill>
              <a:srgbClr val="F81706"/>
            </a:solidFill>
            <a:ln w="9525">
              <a:solidFill>
                <a:srgbClr val="F817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575" name="Freeform 7"/>
            <p:cNvSpPr>
              <a:spLocks/>
            </p:cNvSpPr>
            <p:nvPr/>
          </p:nvSpPr>
          <p:spPr bwMode="auto">
            <a:xfrm>
              <a:off x="2106" y="1507"/>
              <a:ext cx="644" cy="709"/>
            </a:xfrm>
            <a:custGeom>
              <a:avLst/>
              <a:gdLst/>
              <a:ahLst/>
              <a:cxnLst>
                <a:cxn ang="0">
                  <a:pos x="0" y="960"/>
                </a:cxn>
                <a:cxn ang="0">
                  <a:pos x="0" y="1152"/>
                </a:cxn>
                <a:cxn ang="0">
                  <a:pos x="960" y="1152"/>
                </a:cxn>
                <a:cxn ang="0">
                  <a:pos x="960" y="0"/>
                </a:cxn>
                <a:cxn ang="0">
                  <a:pos x="768" y="0"/>
                </a:cxn>
                <a:cxn ang="0">
                  <a:pos x="768" y="960"/>
                </a:cxn>
                <a:cxn ang="0">
                  <a:pos x="0" y="960"/>
                </a:cxn>
              </a:cxnLst>
              <a:rect l="0" t="0" r="r" b="b"/>
              <a:pathLst>
                <a:path w="960" h="1152">
                  <a:moveTo>
                    <a:pt x="0" y="960"/>
                  </a:moveTo>
                  <a:lnTo>
                    <a:pt x="0" y="1152"/>
                  </a:lnTo>
                  <a:lnTo>
                    <a:pt x="960" y="1152"/>
                  </a:lnTo>
                  <a:lnTo>
                    <a:pt x="960" y="0"/>
                  </a:lnTo>
                  <a:lnTo>
                    <a:pt x="768" y="0"/>
                  </a:lnTo>
                  <a:lnTo>
                    <a:pt x="768" y="960"/>
                  </a:lnTo>
                  <a:lnTo>
                    <a:pt x="0" y="960"/>
                  </a:lnTo>
                  <a:close/>
                </a:path>
              </a:pathLst>
            </a:custGeom>
            <a:solidFill>
              <a:srgbClr val="996633"/>
            </a:solidFill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5576" name="Oval 8"/>
            <p:cNvSpPr>
              <a:spLocks noChangeArrowheads="1"/>
            </p:cNvSpPr>
            <p:nvPr/>
          </p:nvSpPr>
          <p:spPr bwMode="auto">
            <a:xfrm>
              <a:off x="2975" y="2068"/>
              <a:ext cx="64" cy="60"/>
            </a:xfrm>
            <a:prstGeom prst="ellipse">
              <a:avLst/>
            </a:prstGeom>
            <a:solidFill>
              <a:srgbClr val="45D628"/>
            </a:solidFill>
            <a:ln w="9525">
              <a:solidFill>
                <a:srgbClr val="45D628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577" name="Line 9"/>
            <p:cNvSpPr>
              <a:spLocks noChangeShapeType="1"/>
            </p:cNvSpPr>
            <p:nvPr/>
          </p:nvSpPr>
          <p:spPr bwMode="auto">
            <a:xfrm>
              <a:off x="560" y="1270"/>
              <a:ext cx="257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5578" name="Line 10"/>
            <p:cNvSpPr>
              <a:spLocks noChangeShapeType="1"/>
            </p:cNvSpPr>
            <p:nvPr/>
          </p:nvSpPr>
          <p:spPr bwMode="auto">
            <a:xfrm>
              <a:off x="560" y="1389"/>
              <a:ext cx="257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5579" name="Line 11"/>
            <p:cNvSpPr>
              <a:spLocks noChangeShapeType="1"/>
            </p:cNvSpPr>
            <p:nvPr/>
          </p:nvSpPr>
          <p:spPr bwMode="auto">
            <a:xfrm>
              <a:off x="560" y="1507"/>
              <a:ext cx="257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5580" name="Line 12"/>
            <p:cNvSpPr>
              <a:spLocks noChangeShapeType="1"/>
            </p:cNvSpPr>
            <p:nvPr/>
          </p:nvSpPr>
          <p:spPr bwMode="auto">
            <a:xfrm>
              <a:off x="560" y="1625"/>
              <a:ext cx="257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5581" name="Line 13"/>
            <p:cNvSpPr>
              <a:spLocks noChangeShapeType="1"/>
            </p:cNvSpPr>
            <p:nvPr/>
          </p:nvSpPr>
          <p:spPr bwMode="auto">
            <a:xfrm>
              <a:off x="560" y="1743"/>
              <a:ext cx="257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5582" name="Line 14"/>
            <p:cNvSpPr>
              <a:spLocks noChangeShapeType="1"/>
            </p:cNvSpPr>
            <p:nvPr/>
          </p:nvSpPr>
          <p:spPr bwMode="auto">
            <a:xfrm>
              <a:off x="560" y="1862"/>
              <a:ext cx="257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5583" name="Line 15"/>
            <p:cNvSpPr>
              <a:spLocks noChangeShapeType="1"/>
            </p:cNvSpPr>
            <p:nvPr/>
          </p:nvSpPr>
          <p:spPr bwMode="auto">
            <a:xfrm>
              <a:off x="560" y="1980"/>
              <a:ext cx="257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5584" name="Line 16"/>
            <p:cNvSpPr>
              <a:spLocks noChangeShapeType="1"/>
            </p:cNvSpPr>
            <p:nvPr/>
          </p:nvSpPr>
          <p:spPr bwMode="auto">
            <a:xfrm>
              <a:off x="560" y="2098"/>
              <a:ext cx="257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5585" name="Line 17"/>
            <p:cNvSpPr>
              <a:spLocks noChangeShapeType="1"/>
            </p:cNvSpPr>
            <p:nvPr/>
          </p:nvSpPr>
          <p:spPr bwMode="auto">
            <a:xfrm>
              <a:off x="560" y="2216"/>
              <a:ext cx="257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5586" name="Line 18"/>
            <p:cNvSpPr>
              <a:spLocks noChangeShapeType="1"/>
            </p:cNvSpPr>
            <p:nvPr/>
          </p:nvSpPr>
          <p:spPr bwMode="auto">
            <a:xfrm>
              <a:off x="560" y="2335"/>
              <a:ext cx="257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5587" name="Line 19"/>
            <p:cNvSpPr>
              <a:spLocks noChangeShapeType="1"/>
            </p:cNvSpPr>
            <p:nvPr/>
          </p:nvSpPr>
          <p:spPr bwMode="auto">
            <a:xfrm>
              <a:off x="560" y="2453"/>
              <a:ext cx="257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5588" name="Line 20"/>
            <p:cNvSpPr>
              <a:spLocks noChangeShapeType="1"/>
            </p:cNvSpPr>
            <p:nvPr/>
          </p:nvSpPr>
          <p:spPr bwMode="auto">
            <a:xfrm>
              <a:off x="689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5589" name="Line 21"/>
            <p:cNvSpPr>
              <a:spLocks noChangeShapeType="1"/>
            </p:cNvSpPr>
            <p:nvPr/>
          </p:nvSpPr>
          <p:spPr bwMode="auto">
            <a:xfrm>
              <a:off x="946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5590" name="Line 22"/>
            <p:cNvSpPr>
              <a:spLocks noChangeShapeType="1"/>
            </p:cNvSpPr>
            <p:nvPr/>
          </p:nvSpPr>
          <p:spPr bwMode="auto">
            <a:xfrm>
              <a:off x="1075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5591" name="Line 23"/>
            <p:cNvSpPr>
              <a:spLocks noChangeShapeType="1"/>
            </p:cNvSpPr>
            <p:nvPr/>
          </p:nvSpPr>
          <p:spPr bwMode="auto">
            <a:xfrm>
              <a:off x="1204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5592" name="Line 24"/>
            <p:cNvSpPr>
              <a:spLocks noChangeShapeType="1"/>
            </p:cNvSpPr>
            <p:nvPr/>
          </p:nvSpPr>
          <p:spPr bwMode="auto">
            <a:xfrm>
              <a:off x="1333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5593" name="Line 25"/>
            <p:cNvSpPr>
              <a:spLocks noChangeShapeType="1"/>
            </p:cNvSpPr>
            <p:nvPr/>
          </p:nvSpPr>
          <p:spPr bwMode="auto">
            <a:xfrm>
              <a:off x="1462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5594" name="Line 26"/>
            <p:cNvSpPr>
              <a:spLocks noChangeShapeType="1"/>
            </p:cNvSpPr>
            <p:nvPr/>
          </p:nvSpPr>
          <p:spPr bwMode="auto">
            <a:xfrm>
              <a:off x="1590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5595" name="Line 27"/>
            <p:cNvSpPr>
              <a:spLocks noChangeShapeType="1"/>
            </p:cNvSpPr>
            <p:nvPr/>
          </p:nvSpPr>
          <p:spPr bwMode="auto">
            <a:xfrm>
              <a:off x="1719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5596" name="Line 28"/>
            <p:cNvSpPr>
              <a:spLocks noChangeShapeType="1"/>
            </p:cNvSpPr>
            <p:nvPr/>
          </p:nvSpPr>
          <p:spPr bwMode="auto">
            <a:xfrm>
              <a:off x="1848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5597" name="Line 29"/>
            <p:cNvSpPr>
              <a:spLocks noChangeShapeType="1"/>
            </p:cNvSpPr>
            <p:nvPr/>
          </p:nvSpPr>
          <p:spPr bwMode="auto">
            <a:xfrm>
              <a:off x="1977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5598" name="Line 30"/>
            <p:cNvSpPr>
              <a:spLocks noChangeShapeType="1"/>
            </p:cNvSpPr>
            <p:nvPr/>
          </p:nvSpPr>
          <p:spPr bwMode="auto">
            <a:xfrm>
              <a:off x="2106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5599" name="Line 31"/>
            <p:cNvSpPr>
              <a:spLocks noChangeShapeType="1"/>
            </p:cNvSpPr>
            <p:nvPr/>
          </p:nvSpPr>
          <p:spPr bwMode="auto">
            <a:xfrm>
              <a:off x="2234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5600" name="Line 32"/>
            <p:cNvSpPr>
              <a:spLocks noChangeShapeType="1"/>
            </p:cNvSpPr>
            <p:nvPr/>
          </p:nvSpPr>
          <p:spPr bwMode="auto">
            <a:xfrm>
              <a:off x="2363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5601" name="Line 33"/>
            <p:cNvSpPr>
              <a:spLocks noChangeShapeType="1"/>
            </p:cNvSpPr>
            <p:nvPr/>
          </p:nvSpPr>
          <p:spPr bwMode="auto">
            <a:xfrm>
              <a:off x="2492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5602" name="Line 34"/>
            <p:cNvSpPr>
              <a:spLocks noChangeShapeType="1"/>
            </p:cNvSpPr>
            <p:nvPr/>
          </p:nvSpPr>
          <p:spPr bwMode="auto">
            <a:xfrm>
              <a:off x="2621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5603" name="Line 35"/>
            <p:cNvSpPr>
              <a:spLocks noChangeShapeType="1"/>
            </p:cNvSpPr>
            <p:nvPr/>
          </p:nvSpPr>
          <p:spPr bwMode="auto">
            <a:xfrm>
              <a:off x="2750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5604" name="Line 36"/>
            <p:cNvSpPr>
              <a:spLocks noChangeShapeType="1"/>
            </p:cNvSpPr>
            <p:nvPr/>
          </p:nvSpPr>
          <p:spPr bwMode="auto">
            <a:xfrm>
              <a:off x="2878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5605" name="Line 37"/>
            <p:cNvSpPr>
              <a:spLocks noChangeShapeType="1"/>
            </p:cNvSpPr>
            <p:nvPr/>
          </p:nvSpPr>
          <p:spPr bwMode="auto">
            <a:xfrm>
              <a:off x="3007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5606" name="Line 38"/>
            <p:cNvSpPr>
              <a:spLocks noChangeShapeType="1"/>
            </p:cNvSpPr>
            <p:nvPr/>
          </p:nvSpPr>
          <p:spPr bwMode="auto">
            <a:xfrm>
              <a:off x="818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5607" name="Line 39"/>
            <p:cNvSpPr>
              <a:spLocks noChangeShapeType="1"/>
            </p:cNvSpPr>
            <p:nvPr/>
          </p:nvSpPr>
          <p:spPr bwMode="auto">
            <a:xfrm flipV="1">
              <a:off x="818" y="1625"/>
              <a:ext cx="0" cy="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5608" name="Line 40"/>
            <p:cNvSpPr>
              <a:spLocks noChangeShapeType="1"/>
            </p:cNvSpPr>
            <p:nvPr/>
          </p:nvSpPr>
          <p:spPr bwMode="auto">
            <a:xfrm>
              <a:off x="818" y="1743"/>
              <a:ext cx="0" cy="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5609" name="Line 41"/>
            <p:cNvSpPr>
              <a:spLocks noChangeShapeType="1"/>
            </p:cNvSpPr>
            <p:nvPr/>
          </p:nvSpPr>
          <p:spPr bwMode="auto">
            <a:xfrm>
              <a:off x="689" y="1743"/>
              <a:ext cx="2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5610" name="Line 42"/>
            <p:cNvSpPr>
              <a:spLocks noChangeShapeType="1"/>
            </p:cNvSpPr>
            <p:nvPr/>
          </p:nvSpPr>
          <p:spPr bwMode="auto">
            <a:xfrm flipH="1">
              <a:off x="689" y="1625"/>
              <a:ext cx="258" cy="236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5611" name="Line 43"/>
            <p:cNvSpPr>
              <a:spLocks noChangeShapeType="1"/>
            </p:cNvSpPr>
            <p:nvPr/>
          </p:nvSpPr>
          <p:spPr bwMode="auto">
            <a:xfrm>
              <a:off x="689" y="1625"/>
              <a:ext cx="258" cy="236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5612" name="Text Box 44"/>
            <p:cNvSpPr txBox="1">
              <a:spLocks noChangeArrowheads="1"/>
            </p:cNvSpPr>
            <p:nvPr/>
          </p:nvSpPr>
          <p:spPr bwMode="auto">
            <a:xfrm>
              <a:off x="480" y="2592"/>
              <a:ext cx="3558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+mn-lt"/>
                </a:rPr>
                <a:t>Cost of one horizontal/vertical step = 1</a:t>
              </a:r>
            </a:p>
            <a:p>
              <a:r>
                <a:rPr lang="en-US" sz="2400" dirty="0">
                  <a:latin typeface="+mn-lt"/>
                </a:rPr>
                <a:t>Cost of one diagonal step =  </a:t>
              </a:r>
            </a:p>
          </p:txBody>
        </p:sp>
        <p:graphicFrame>
          <p:nvGraphicFramePr>
            <p:cNvPr id="365613" name="Object 45"/>
            <p:cNvGraphicFramePr>
              <a:graphicFrameLocks noChangeAspect="1"/>
            </p:cNvGraphicFramePr>
            <p:nvPr/>
          </p:nvGraphicFramePr>
          <p:xfrm>
            <a:off x="2967" y="2805"/>
            <a:ext cx="288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5622" name="Equation" r:id="rId4" imgW="241200" imgH="215640" progId="">
                    <p:embed/>
                  </p:oleObj>
                </mc:Choice>
                <mc:Fallback>
                  <p:oleObj name="Equation" r:id="rId4" imgW="241200" imgH="215640" progId="">
                    <p:embed/>
                    <p:pic>
                      <p:nvPicPr>
                        <p:cNvPr id="0" name="Picture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7" y="2805"/>
                          <a:ext cx="288" cy="2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5614" name="Text Box 46"/>
          <p:cNvSpPr txBox="1">
            <a:spLocks noChangeArrowheads="1"/>
          </p:cNvSpPr>
          <p:nvPr/>
        </p:nvSpPr>
        <p:spPr bwMode="auto">
          <a:xfrm>
            <a:off x="533400" y="4953000"/>
            <a:ext cx="3778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h</a:t>
            </a:r>
            <a:r>
              <a:rPr lang="en-US" sz="2400" baseline="-25000">
                <a:latin typeface="Comic Sans MS" pitchFamily="66" charset="0"/>
              </a:rPr>
              <a:t>2</a:t>
            </a:r>
            <a:r>
              <a:rPr lang="en-US" sz="2400">
                <a:latin typeface="Comic Sans MS" pitchFamily="66" charset="0"/>
              </a:rPr>
              <a:t>(N)  =  |x</a:t>
            </a:r>
            <a:r>
              <a:rPr lang="en-US" sz="2400" baseline="-25000">
                <a:latin typeface="Comic Sans MS" pitchFamily="66" charset="0"/>
              </a:rPr>
              <a:t>N</a:t>
            </a:r>
            <a:r>
              <a:rPr lang="en-US" sz="2400">
                <a:latin typeface="Comic Sans MS" pitchFamily="66" charset="0"/>
              </a:rPr>
              <a:t>-x</a:t>
            </a:r>
            <a:r>
              <a:rPr lang="en-US" sz="2400" baseline="-25000">
                <a:latin typeface="Comic Sans MS" pitchFamily="66" charset="0"/>
              </a:rPr>
              <a:t>g</a:t>
            </a:r>
            <a:r>
              <a:rPr lang="en-US" sz="2400">
                <a:latin typeface="Comic Sans MS" pitchFamily="66" charset="0"/>
              </a:rPr>
              <a:t>| + |y</a:t>
            </a:r>
            <a:r>
              <a:rPr lang="en-US" sz="2400" baseline="-25000">
                <a:latin typeface="Comic Sans MS" pitchFamily="66" charset="0"/>
              </a:rPr>
              <a:t>N</a:t>
            </a:r>
            <a:r>
              <a:rPr lang="en-US" sz="2400">
                <a:latin typeface="Comic Sans MS" pitchFamily="66" charset="0"/>
              </a:rPr>
              <a:t>-y</a:t>
            </a:r>
            <a:r>
              <a:rPr lang="en-US" sz="2400" baseline="-25000">
                <a:latin typeface="Comic Sans MS" pitchFamily="66" charset="0"/>
              </a:rPr>
              <a:t>g</a:t>
            </a:r>
            <a:r>
              <a:rPr lang="en-US" sz="2400">
                <a:latin typeface="Comic Sans MS" pitchFamily="66" charset="0"/>
              </a:rPr>
              <a:t>|</a:t>
            </a:r>
          </a:p>
        </p:txBody>
      </p:sp>
      <p:sp>
        <p:nvSpPr>
          <p:cNvPr id="365615" name="Text Box 47"/>
          <p:cNvSpPr txBox="1">
            <a:spLocks noChangeArrowheads="1"/>
          </p:cNvSpPr>
          <p:nvPr/>
        </p:nvSpPr>
        <p:spPr bwMode="auto">
          <a:xfrm>
            <a:off x="4419600" y="4953000"/>
            <a:ext cx="438453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latin typeface="+mn-lt"/>
              </a:rPr>
              <a:t>is</a:t>
            </a:r>
            <a:r>
              <a:rPr lang="en-US" sz="2400" dirty="0">
                <a:solidFill>
                  <a:srgbClr val="0033CC"/>
                </a:solidFill>
                <a:latin typeface="+mn-lt"/>
              </a:rPr>
              <a:t> admissible </a:t>
            </a:r>
            <a:r>
              <a:rPr lang="en-US" sz="2400" dirty="0">
                <a:latin typeface="+mn-lt"/>
              </a:rPr>
              <a:t>if moving along </a:t>
            </a:r>
          </a:p>
          <a:p>
            <a:r>
              <a:rPr lang="en-US" sz="2400" dirty="0">
                <a:latin typeface="+mn-lt"/>
              </a:rPr>
              <a:t>diagonals is not allowed, and </a:t>
            </a:r>
          </a:p>
          <a:p>
            <a:r>
              <a:rPr lang="en-US" sz="2400" dirty="0">
                <a:solidFill>
                  <a:srgbClr val="FF0000"/>
                </a:solidFill>
                <a:latin typeface="+mn-lt"/>
              </a:rPr>
              <a:t>not admissible</a:t>
            </a:r>
            <a:r>
              <a:rPr lang="en-US" sz="2400" dirty="0">
                <a:latin typeface="+mn-lt"/>
              </a:rPr>
              <a:t> otherwise</a:t>
            </a:r>
          </a:p>
        </p:txBody>
      </p:sp>
      <p:grpSp>
        <p:nvGrpSpPr>
          <p:cNvPr id="365616" name="Group 48"/>
          <p:cNvGrpSpPr>
            <a:grpSpLocks/>
          </p:cNvGrpSpPr>
          <p:nvPr/>
        </p:nvGrpSpPr>
        <p:grpSpPr bwMode="auto">
          <a:xfrm>
            <a:off x="1524000" y="5562600"/>
            <a:ext cx="3886200" cy="1054100"/>
            <a:chOff x="960" y="3504"/>
            <a:chExt cx="2448" cy="664"/>
          </a:xfrm>
        </p:grpSpPr>
        <p:grpSp>
          <p:nvGrpSpPr>
            <p:cNvPr id="365617" name="Group 49"/>
            <p:cNvGrpSpPr>
              <a:grpSpLocks/>
            </p:cNvGrpSpPr>
            <p:nvPr/>
          </p:nvGrpSpPr>
          <p:grpSpPr bwMode="auto">
            <a:xfrm>
              <a:off x="960" y="3504"/>
              <a:ext cx="1602" cy="612"/>
              <a:chOff x="480" y="3534"/>
              <a:chExt cx="1602" cy="612"/>
            </a:xfrm>
          </p:grpSpPr>
          <p:sp>
            <p:nvSpPr>
              <p:cNvPr id="365618" name="Freeform 50"/>
              <p:cNvSpPr>
                <a:spLocks/>
              </p:cNvSpPr>
              <p:nvPr/>
            </p:nvSpPr>
            <p:spPr bwMode="auto">
              <a:xfrm>
                <a:off x="1488" y="3552"/>
                <a:ext cx="576" cy="57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76" y="576"/>
                  </a:cxn>
                  <a:cxn ang="0">
                    <a:pos x="0" y="576"/>
                  </a:cxn>
                  <a:cxn ang="0">
                    <a:pos x="0" y="0"/>
                  </a:cxn>
                </a:cxnLst>
                <a:rect l="0" t="0" r="r" b="b"/>
                <a:pathLst>
                  <a:path w="576" h="576">
                    <a:moveTo>
                      <a:pt x="0" y="0"/>
                    </a:moveTo>
                    <a:lnTo>
                      <a:pt x="576" y="576"/>
                    </a:lnTo>
                    <a:lnTo>
                      <a:pt x="0" y="576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65619" name="Rectangle 51"/>
              <p:cNvSpPr>
                <a:spLocks noChangeArrowheads="1"/>
              </p:cNvSpPr>
              <p:nvPr/>
            </p:nvSpPr>
            <p:spPr bwMode="auto">
              <a:xfrm>
                <a:off x="1488" y="3552"/>
                <a:ext cx="576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5620" name="Group 52"/>
              <p:cNvGrpSpPr>
                <a:grpSpLocks/>
              </p:cNvGrpSpPr>
              <p:nvPr/>
            </p:nvGrpSpPr>
            <p:grpSpPr bwMode="auto">
              <a:xfrm>
                <a:off x="1488" y="3696"/>
                <a:ext cx="576" cy="288"/>
                <a:chOff x="1488" y="3696"/>
                <a:chExt cx="576" cy="288"/>
              </a:xfrm>
            </p:grpSpPr>
            <p:sp>
              <p:nvSpPr>
                <p:cNvPr id="365621" name="Line 53"/>
                <p:cNvSpPr>
                  <a:spLocks noChangeShapeType="1"/>
                </p:cNvSpPr>
                <p:nvPr/>
              </p:nvSpPr>
              <p:spPr bwMode="auto">
                <a:xfrm>
                  <a:off x="1488" y="3840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rgbClr val="00CC99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65622" name="Line 54"/>
                <p:cNvSpPr>
                  <a:spLocks noChangeShapeType="1"/>
                </p:cNvSpPr>
                <p:nvPr/>
              </p:nvSpPr>
              <p:spPr bwMode="auto">
                <a:xfrm>
                  <a:off x="1488" y="3696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rgbClr val="00CC99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65623" name="Line 55"/>
                <p:cNvSpPr>
                  <a:spLocks noChangeShapeType="1"/>
                </p:cNvSpPr>
                <p:nvPr/>
              </p:nvSpPr>
              <p:spPr bwMode="auto">
                <a:xfrm>
                  <a:off x="1488" y="3984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rgbClr val="00CC99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365624" name="Group 56"/>
              <p:cNvGrpSpPr>
                <a:grpSpLocks/>
              </p:cNvGrpSpPr>
              <p:nvPr/>
            </p:nvGrpSpPr>
            <p:grpSpPr bwMode="auto">
              <a:xfrm rot="5400000" flipH="1" flipV="1">
                <a:off x="1488" y="3696"/>
                <a:ext cx="576" cy="288"/>
                <a:chOff x="1488" y="3696"/>
                <a:chExt cx="576" cy="288"/>
              </a:xfrm>
            </p:grpSpPr>
            <p:sp>
              <p:nvSpPr>
                <p:cNvPr id="365625" name="Line 57"/>
                <p:cNvSpPr>
                  <a:spLocks noChangeShapeType="1"/>
                </p:cNvSpPr>
                <p:nvPr/>
              </p:nvSpPr>
              <p:spPr bwMode="auto">
                <a:xfrm>
                  <a:off x="1488" y="3840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rgbClr val="00CC99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65626" name="Line 58"/>
                <p:cNvSpPr>
                  <a:spLocks noChangeShapeType="1"/>
                </p:cNvSpPr>
                <p:nvPr/>
              </p:nvSpPr>
              <p:spPr bwMode="auto">
                <a:xfrm>
                  <a:off x="1488" y="3696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rgbClr val="00CC99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65627" name="Line 59"/>
                <p:cNvSpPr>
                  <a:spLocks noChangeShapeType="1"/>
                </p:cNvSpPr>
                <p:nvPr/>
              </p:nvSpPr>
              <p:spPr bwMode="auto">
                <a:xfrm>
                  <a:off x="1488" y="3984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rgbClr val="00CC99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365628" name="Oval 60"/>
              <p:cNvSpPr>
                <a:spLocks noChangeArrowheads="1"/>
              </p:cNvSpPr>
              <p:nvPr/>
            </p:nvSpPr>
            <p:spPr bwMode="auto">
              <a:xfrm>
                <a:off x="2034" y="4095"/>
                <a:ext cx="48" cy="48"/>
              </a:xfrm>
              <a:prstGeom prst="ellipse">
                <a:avLst/>
              </a:prstGeom>
              <a:solidFill>
                <a:srgbClr val="009900"/>
              </a:solidFill>
              <a:ln w="9525">
                <a:solidFill>
                  <a:srgbClr val="0099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5629" name="Oval 61"/>
              <p:cNvSpPr>
                <a:spLocks noChangeArrowheads="1"/>
              </p:cNvSpPr>
              <p:nvPr/>
            </p:nvSpPr>
            <p:spPr bwMode="auto">
              <a:xfrm>
                <a:off x="1473" y="3534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5630" name="Group 62"/>
              <p:cNvGrpSpPr>
                <a:grpSpLocks/>
              </p:cNvGrpSpPr>
              <p:nvPr/>
            </p:nvGrpSpPr>
            <p:grpSpPr bwMode="auto">
              <a:xfrm>
                <a:off x="480" y="3666"/>
                <a:ext cx="950" cy="480"/>
                <a:chOff x="480" y="3666"/>
                <a:chExt cx="950" cy="480"/>
              </a:xfrm>
            </p:grpSpPr>
            <p:sp>
              <p:nvSpPr>
                <p:cNvPr id="365631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480" y="3666"/>
                  <a:ext cx="950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h</a:t>
                  </a:r>
                  <a:r>
                    <a:rPr lang="en-US" sz="2400"/>
                    <a:t>*</a:t>
                  </a:r>
                  <a:r>
                    <a:rPr lang="en-US" sz="2000">
                      <a:latin typeface="Comic Sans MS" pitchFamily="66" charset="0"/>
                    </a:rPr>
                    <a:t>(I) = 4</a:t>
                  </a:r>
                  <a:r>
                    <a:rPr lang="en-US" sz="2000">
                      <a:latin typeface="Comic Sans MS" pitchFamily="66" charset="0"/>
                      <a:sym typeface="Symbol" pitchFamily="18" charset="2"/>
                    </a:rPr>
                    <a:t>2</a:t>
                  </a:r>
                </a:p>
                <a:p>
                  <a:r>
                    <a:rPr lang="en-US" sz="2000">
                      <a:latin typeface="Comic Sans MS" pitchFamily="66" charset="0"/>
                    </a:rPr>
                    <a:t>h</a:t>
                  </a:r>
                  <a:r>
                    <a:rPr lang="en-US" sz="2000" baseline="-25000">
                      <a:latin typeface="Comic Sans MS" pitchFamily="66" charset="0"/>
                    </a:rPr>
                    <a:t>2</a:t>
                  </a:r>
                  <a:r>
                    <a:rPr lang="en-US" sz="2000">
                      <a:latin typeface="Comic Sans MS" pitchFamily="66" charset="0"/>
                    </a:rPr>
                    <a:t>(I) = 8</a:t>
                  </a:r>
                </a:p>
              </p:txBody>
            </p:sp>
            <p:sp>
              <p:nvSpPr>
                <p:cNvPr id="365632" name="Line 64"/>
                <p:cNvSpPr>
                  <a:spLocks noChangeShapeType="1"/>
                </p:cNvSpPr>
                <p:nvPr/>
              </p:nvSpPr>
              <p:spPr bwMode="auto">
                <a:xfrm>
                  <a:off x="1248" y="3735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365633" name="Freeform 65"/>
            <p:cNvSpPr>
              <a:spLocks/>
            </p:cNvSpPr>
            <p:nvPr/>
          </p:nvSpPr>
          <p:spPr bwMode="auto">
            <a:xfrm>
              <a:off x="2640" y="3840"/>
              <a:ext cx="768" cy="328"/>
            </a:xfrm>
            <a:custGeom>
              <a:avLst/>
              <a:gdLst/>
              <a:ahLst/>
              <a:cxnLst>
                <a:cxn ang="0">
                  <a:pos x="768" y="0"/>
                </a:cxn>
                <a:cxn ang="0">
                  <a:pos x="624" y="288"/>
                </a:cxn>
                <a:cxn ang="0">
                  <a:pos x="0" y="240"/>
                </a:cxn>
              </a:cxnLst>
              <a:rect l="0" t="0" r="r" b="b"/>
              <a:pathLst>
                <a:path w="768" h="328">
                  <a:moveTo>
                    <a:pt x="768" y="0"/>
                  </a:moveTo>
                  <a:cubicBezTo>
                    <a:pt x="760" y="124"/>
                    <a:pt x="752" y="248"/>
                    <a:pt x="624" y="288"/>
                  </a:cubicBezTo>
                  <a:cubicBezTo>
                    <a:pt x="496" y="328"/>
                    <a:pt x="104" y="248"/>
                    <a:pt x="0" y="24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create an admissible h?</a:t>
            </a:r>
            <a:endParaRPr lang="en-US"/>
          </a:p>
        </p:txBody>
      </p:sp>
      <p:sp>
        <p:nvSpPr>
          <p:cNvPr id="3676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An admissible heuristic can usually be seen as the cost of an optimal solution to a relaxed problem (one obtained by removing constraints)</a:t>
            </a:r>
          </a:p>
          <a:p>
            <a:endParaRPr lang="en-US" smtClean="0"/>
          </a:p>
          <a:p>
            <a:r>
              <a:rPr lang="en-US" smtClean="0"/>
              <a:t>In robot navigation:</a:t>
            </a:r>
          </a:p>
          <a:p>
            <a:pPr lvl="1"/>
            <a:r>
              <a:rPr lang="en-US" smtClean="0"/>
              <a:t>The Manhattan distance corresponds to removing the obstacles </a:t>
            </a:r>
          </a:p>
          <a:p>
            <a:pPr lvl="1"/>
            <a:r>
              <a:rPr lang="en-US" smtClean="0"/>
              <a:t>The Euclidean distance corresponds to removing both the obstacles and the constraint that the robot moves on a grid</a:t>
            </a:r>
          </a:p>
          <a:p>
            <a:pPr lvl="1"/>
            <a:endParaRPr lang="en-US" smtClean="0"/>
          </a:p>
          <a:p>
            <a:r>
              <a:rPr lang="en-US" smtClean="0"/>
              <a:t>More on this topic later </a:t>
            </a:r>
          </a:p>
          <a:p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6734ED-7444-4594-8FBD-6DE0F942E74A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A* Search</a:t>
            </a:r>
            <a:br>
              <a:rPr lang="en-US" smtClean="0"/>
            </a:br>
            <a:r>
              <a:rPr lang="en-US" smtClean="0"/>
              <a:t>(most popular algorithm in AI)</a:t>
            </a:r>
            <a:endParaRPr lang="en-US"/>
          </a:p>
        </p:txBody>
      </p:sp>
      <p:sp>
        <p:nvSpPr>
          <p:cNvPr id="3696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f(N) = g(N) + h(N), where:</a:t>
            </a:r>
          </a:p>
          <a:p>
            <a:pPr lvl="2"/>
            <a:r>
              <a:rPr lang="en-US" dirty="0" smtClean="0"/>
              <a:t>g(N) = cost of best path found so far to N</a:t>
            </a:r>
          </a:p>
          <a:p>
            <a:pPr lvl="2"/>
            <a:r>
              <a:rPr lang="en-US" dirty="0" smtClean="0"/>
              <a:t>h(N) = </a:t>
            </a:r>
            <a:r>
              <a:rPr lang="en-US" b="1" dirty="0" smtClean="0">
                <a:solidFill>
                  <a:schemeClr val="accent3"/>
                </a:solidFill>
              </a:rPr>
              <a:t>admissible</a:t>
            </a:r>
            <a:r>
              <a:rPr lang="en-US" dirty="0" smtClean="0"/>
              <a:t> heuristic function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for all arcs: c(N,N’) </a:t>
            </a:r>
            <a:r>
              <a:rPr lang="en-US" dirty="0" smtClean="0">
                <a:sym typeface="Symbol" pitchFamily="18" charset="2"/>
              </a:rPr>
              <a:t>  </a:t>
            </a:r>
            <a:r>
              <a:rPr lang="en-US" dirty="0" smtClean="0"/>
              <a:t>&gt; 0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>
                <a:solidFill>
                  <a:schemeClr val="accent3"/>
                </a:solidFill>
              </a:rPr>
              <a:t>SEARCH#2 algorithm is used</a:t>
            </a:r>
          </a:p>
          <a:p>
            <a:endParaRPr lang="en-US" dirty="0" smtClean="0"/>
          </a:p>
          <a:p>
            <a:r>
              <a:rPr lang="en-US" dirty="0" smtClean="0">
                <a:sym typeface="Wingdings" pitchFamily="2" charset="2"/>
              </a:rPr>
              <a:t> B</a:t>
            </a:r>
            <a:r>
              <a:rPr lang="en-US" dirty="0" smtClean="0"/>
              <a:t>est-first search is then called </a:t>
            </a:r>
            <a:r>
              <a:rPr lang="en-US" dirty="0" smtClean="0">
                <a:solidFill>
                  <a:schemeClr val="accent2"/>
                </a:solidFill>
              </a:rPr>
              <a:t>A* search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34DFBFD-7558-4FC1-AB33-AA6CC6BC3234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Search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Search #1: unit costs</a:t>
            </a:r>
          </a:p>
          <a:p>
            <a:pPr lvl="1"/>
            <a:r>
              <a:rPr lang="en-US" dirty="0" smtClean="0"/>
              <a:t>With or without detecting revisited states</a:t>
            </a:r>
          </a:p>
          <a:p>
            <a:r>
              <a:rPr lang="en-US" dirty="0" smtClean="0"/>
              <a:t>Search #2: non-unit costs, not detecting revisited states</a:t>
            </a:r>
          </a:p>
          <a:p>
            <a:pPr lvl="1"/>
            <a:r>
              <a:rPr lang="en-US" dirty="0" smtClean="0"/>
              <a:t>Goal test when node is </a:t>
            </a:r>
            <a:r>
              <a:rPr lang="en-US" b="1" dirty="0" smtClean="0"/>
              <a:t>expanded</a:t>
            </a:r>
            <a:r>
              <a:rPr lang="en-US" dirty="0" smtClean="0"/>
              <a:t>, not generated</a:t>
            </a:r>
          </a:p>
          <a:p>
            <a:r>
              <a:rPr lang="en-US" dirty="0" smtClean="0"/>
              <a:t>Search #3: non-unit costs, detecting revisited states</a:t>
            </a:r>
          </a:p>
          <a:p>
            <a:pPr lvl="1"/>
            <a:r>
              <a:rPr lang="en-US" dirty="0" smtClean="0"/>
              <a:t>When two nodes in fringe share same state, the one with the lowest path cost is kept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4B76B59-F271-413E-9032-285AF950E20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8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202" name="Rectangle 210"/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467600" cy="1143000"/>
          </a:xfrm>
        </p:spPr>
        <p:txBody>
          <a:bodyPr/>
          <a:lstStyle/>
          <a:p>
            <a:r>
              <a:rPr lang="en-US" dirty="0" smtClean="0"/>
              <a:t>8-Puzzle</a:t>
            </a:r>
            <a:endParaRPr lang="en-US" dirty="0"/>
          </a:p>
        </p:txBody>
      </p:sp>
      <p:sp>
        <p:nvSpPr>
          <p:cNvPr id="212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3D31D2-49AB-4FD4-8B8C-5ABB9D9DE617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371600" y="3657600"/>
            <a:ext cx="693738" cy="788988"/>
            <a:chOff x="864" y="2304"/>
            <a:chExt cx="437" cy="497"/>
          </a:xfrm>
        </p:grpSpPr>
        <p:sp>
          <p:nvSpPr>
            <p:cNvPr id="340995" name="Rectangle 3"/>
            <p:cNvSpPr>
              <a:spLocks noChangeArrowheads="1"/>
            </p:cNvSpPr>
            <p:nvPr/>
          </p:nvSpPr>
          <p:spPr bwMode="auto">
            <a:xfrm>
              <a:off x="864" y="2304"/>
              <a:ext cx="96" cy="9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996" name="Rectangle 4"/>
            <p:cNvSpPr>
              <a:spLocks noChangeArrowheads="1"/>
            </p:cNvSpPr>
            <p:nvPr/>
          </p:nvSpPr>
          <p:spPr bwMode="auto">
            <a:xfrm>
              <a:off x="960" y="2304"/>
              <a:ext cx="96" cy="96"/>
            </a:xfrm>
            <a:prstGeom prst="rect">
              <a:avLst/>
            </a:prstGeom>
            <a:solidFill>
              <a:srgbClr val="C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997" name="Rectangle 5"/>
            <p:cNvSpPr>
              <a:spLocks noChangeArrowheads="1"/>
            </p:cNvSpPr>
            <p:nvPr/>
          </p:nvSpPr>
          <p:spPr bwMode="auto"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998" name="Rectangle 6"/>
            <p:cNvSpPr>
              <a:spLocks noChangeArrowheads="1"/>
            </p:cNvSpPr>
            <p:nvPr/>
          </p:nvSpPr>
          <p:spPr bwMode="auto"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999" name="Rectangle 7"/>
            <p:cNvSpPr>
              <a:spLocks noChangeArrowheads="1"/>
            </p:cNvSpPr>
            <p:nvPr/>
          </p:nvSpPr>
          <p:spPr bwMode="auto"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000" name="Rectangle 8"/>
            <p:cNvSpPr>
              <a:spLocks noChangeArrowheads="1"/>
            </p:cNvSpPr>
            <p:nvPr/>
          </p:nvSpPr>
          <p:spPr bwMode="auto"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001" name="Rectangle 9"/>
            <p:cNvSpPr>
              <a:spLocks noChangeArrowheads="1"/>
            </p:cNvSpPr>
            <p:nvPr/>
          </p:nvSpPr>
          <p:spPr bwMode="auto">
            <a:xfrm>
              <a:off x="960" y="2496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002" name="Rectangle 10"/>
            <p:cNvSpPr>
              <a:spLocks noChangeArrowheads="1"/>
            </p:cNvSpPr>
            <p:nvPr/>
          </p:nvSpPr>
          <p:spPr bwMode="auto"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003" name="Rectangle 11"/>
            <p:cNvSpPr>
              <a:spLocks noChangeArrowheads="1"/>
            </p:cNvSpPr>
            <p:nvPr/>
          </p:nvSpPr>
          <p:spPr bwMode="auto"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004" name="Text Box 12"/>
            <p:cNvSpPr txBox="1">
              <a:spLocks noChangeArrowheads="1"/>
            </p:cNvSpPr>
            <p:nvPr/>
          </p:nvSpPr>
          <p:spPr bwMode="auto">
            <a:xfrm>
              <a:off x="912" y="2551"/>
              <a:ext cx="38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0+4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341006" name="Rectangle 14"/>
            <p:cNvSpPr>
              <a:spLocks noChangeArrowheads="1"/>
            </p:cNvSpPr>
            <p:nvPr/>
          </p:nvSpPr>
          <p:spPr bwMode="auto">
            <a:xfrm>
              <a:off x="4800" y="2688"/>
              <a:ext cx="96" cy="9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007" name="Rectangle 15"/>
            <p:cNvSpPr>
              <a:spLocks noChangeArrowheads="1"/>
            </p:cNvSpPr>
            <p:nvPr/>
          </p:nvSpPr>
          <p:spPr bwMode="auto">
            <a:xfrm>
              <a:off x="4704" y="2784"/>
              <a:ext cx="96" cy="96"/>
            </a:xfrm>
            <a:prstGeom prst="rect">
              <a:avLst/>
            </a:prstGeom>
            <a:solidFill>
              <a:srgbClr val="C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008" name="Rectangle 16"/>
            <p:cNvSpPr>
              <a:spLocks noChangeArrowheads="1"/>
            </p:cNvSpPr>
            <p:nvPr/>
          </p:nvSpPr>
          <p:spPr bwMode="auto"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009" name="Rectangle 17"/>
            <p:cNvSpPr>
              <a:spLocks noChangeArrowheads="1"/>
            </p:cNvSpPr>
            <p:nvPr/>
          </p:nvSpPr>
          <p:spPr bwMode="auto"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010" name="Rectangle 18"/>
            <p:cNvSpPr>
              <a:spLocks noChangeArrowheads="1"/>
            </p:cNvSpPr>
            <p:nvPr/>
          </p:nvSpPr>
          <p:spPr bwMode="auto"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011" name="Rectangle 19"/>
            <p:cNvSpPr>
              <a:spLocks noChangeArrowheads="1"/>
            </p:cNvSpPr>
            <p:nvPr/>
          </p:nvSpPr>
          <p:spPr bwMode="auto"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012" name="Rectangle 20"/>
            <p:cNvSpPr>
              <a:spLocks noChangeArrowheads="1"/>
            </p:cNvSpPr>
            <p:nvPr/>
          </p:nvSpPr>
          <p:spPr bwMode="auto">
            <a:xfrm>
              <a:off x="4800" y="278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013" name="Rectangle 21"/>
            <p:cNvSpPr>
              <a:spLocks noChangeArrowheads="1"/>
            </p:cNvSpPr>
            <p:nvPr/>
          </p:nvSpPr>
          <p:spPr bwMode="auto"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014" name="Rectangle 22"/>
            <p:cNvSpPr>
              <a:spLocks noChangeArrowheads="1"/>
            </p:cNvSpPr>
            <p:nvPr/>
          </p:nvSpPr>
          <p:spPr bwMode="auto"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1828800" y="2133600"/>
            <a:ext cx="1414463" cy="3989388"/>
            <a:chOff x="1152" y="1344"/>
            <a:chExt cx="891" cy="2513"/>
          </a:xfrm>
        </p:grpSpPr>
        <p:grpSp>
          <p:nvGrpSpPr>
            <p:cNvPr id="5" name="Group 24"/>
            <p:cNvGrpSpPr>
              <a:grpSpLocks/>
            </p:cNvGrpSpPr>
            <p:nvPr/>
          </p:nvGrpSpPr>
          <p:grpSpPr bwMode="auto">
            <a:xfrm>
              <a:off x="1632" y="1344"/>
              <a:ext cx="411" cy="2513"/>
              <a:chOff x="1632" y="1344"/>
              <a:chExt cx="411" cy="2513"/>
            </a:xfrm>
          </p:grpSpPr>
          <p:grpSp>
            <p:nvGrpSpPr>
              <p:cNvPr id="6" name="Group 25"/>
              <p:cNvGrpSpPr>
                <a:grpSpLocks/>
              </p:cNvGrpSpPr>
              <p:nvPr/>
            </p:nvGrpSpPr>
            <p:grpSpPr bwMode="auto">
              <a:xfrm>
                <a:off x="1632" y="1344"/>
                <a:ext cx="411" cy="497"/>
                <a:chOff x="1632" y="1344"/>
                <a:chExt cx="411" cy="497"/>
              </a:xfrm>
            </p:grpSpPr>
            <p:sp>
              <p:nvSpPr>
                <p:cNvPr id="341018" name="Rectangle 26"/>
                <p:cNvSpPr>
                  <a:spLocks noChangeArrowheads="1"/>
                </p:cNvSpPr>
                <p:nvPr/>
              </p:nvSpPr>
              <p:spPr bwMode="auto">
                <a:xfrm>
                  <a:off x="1632" y="1344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019" name="Rectangle 27"/>
                <p:cNvSpPr>
                  <a:spLocks noChangeArrowheads="1"/>
                </p:cNvSpPr>
                <p:nvPr/>
              </p:nvSpPr>
              <p:spPr bwMode="auto">
                <a:xfrm>
                  <a:off x="1728" y="1344"/>
                  <a:ext cx="96" cy="96"/>
                </a:xfrm>
                <a:prstGeom prst="rect">
                  <a:avLst/>
                </a:prstGeom>
                <a:solidFill>
                  <a:srgbClr val="C0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020" name="Rectangle 28"/>
                <p:cNvSpPr>
                  <a:spLocks noChangeArrowheads="1"/>
                </p:cNvSpPr>
                <p:nvPr/>
              </p:nvSpPr>
              <p:spPr bwMode="auto">
                <a:xfrm>
                  <a:off x="1632" y="1440"/>
                  <a:ext cx="96" cy="9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021" name="Rectangle 29"/>
                <p:cNvSpPr>
                  <a:spLocks noChangeArrowheads="1"/>
                </p:cNvSpPr>
                <p:nvPr/>
              </p:nvSpPr>
              <p:spPr bwMode="auto">
                <a:xfrm>
                  <a:off x="1728" y="1440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022" name="Rectangle 30"/>
                <p:cNvSpPr>
                  <a:spLocks noChangeArrowheads="1"/>
                </p:cNvSpPr>
                <p:nvPr/>
              </p:nvSpPr>
              <p:spPr bwMode="auto">
                <a:xfrm>
                  <a:off x="1824" y="1440"/>
                  <a:ext cx="96" cy="96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023" name="Rectangle 31"/>
                <p:cNvSpPr>
                  <a:spLocks noChangeArrowheads="1"/>
                </p:cNvSpPr>
                <p:nvPr/>
              </p:nvSpPr>
              <p:spPr bwMode="auto">
                <a:xfrm>
                  <a:off x="1728" y="1536"/>
                  <a:ext cx="96" cy="9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024" name="Rectangle 32"/>
                <p:cNvSpPr>
                  <a:spLocks noChangeArrowheads="1"/>
                </p:cNvSpPr>
                <p:nvPr/>
              </p:nvSpPr>
              <p:spPr bwMode="auto">
                <a:xfrm>
                  <a:off x="1632" y="153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025" name="Rectangle 33"/>
                <p:cNvSpPr>
                  <a:spLocks noChangeArrowheads="1"/>
                </p:cNvSpPr>
                <p:nvPr/>
              </p:nvSpPr>
              <p:spPr bwMode="auto">
                <a:xfrm>
                  <a:off x="1824" y="1536"/>
                  <a:ext cx="96" cy="96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026" name="Rectangle 34"/>
                <p:cNvSpPr>
                  <a:spLocks noChangeArrowheads="1"/>
                </p:cNvSpPr>
                <p:nvPr/>
              </p:nvSpPr>
              <p:spPr bwMode="auto">
                <a:xfrm>
                  <a:off x="1824" y="1344"/>
                  <a:ext cx="96" cy="96"/>
                </a:xfrm>
                <a:prstGeom prst="rect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027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1680" y="1591"/>
                  <a:ext cx="36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1+5</a:t>
                  </a:r>
                </a:p>
              </p:txBody>
            </p:sp>
          </p:grpSp>
          <p:grpSp>
            <p:nvGrpSpPr>
              <p:cNvPr id="7" name="Group 36"/>
              <p:cNvGrpSpPr>
                <a:grpSpLocks/>
              </p:cNvGrpSpPr>
              <p:nvPr/>
            </p:nvGrpSpPr>
            <p:grpSpPr bwMode="auto">
              <a:xfrm>
                <a:off x="1632" y="3360"/>
                <a:ext cx="411" cy="497"/>
                <a:chOff x="1632" y="3360"/>
                <a:chExt cx="411" cy="497"/>
              </a:xfrm>
            </p:grpSpPr>
            <p:sp>
              <p:nvSpPr>
                <p:cNvPr id="341029" name="Rectangle 37"/>
                <p:cNvSpPr>
                  <a:spLocks noChangeArrowheads="1"/>
                </p:cNvSpPr>
                <p:nvPr/>
              </p:nvSpPr>
              <p:spPr bwMode="auto">
                <a:xfrm>
                  <a:off x="1632" y="3360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030" name="Rectangle 38"/>
                <p:cNvSpPr>
                  <a:spLocks noChangeArrowheads="1"/>
                </p:cNvSpPr>
                <p:nvPr/>
              </p:nvSpPr>
              <p:spPr bwMode="auto">
                <a:xfrm>
                  <a:off x="1728" y="3360"/>
                  <a:ext cx="96" cy="96"/>
                </a:xfrm>
                <a:prstGeom prst="rect">
                  <a:avLst/>
                </a:prstGeom>
                <a:solidFill>
                  <a:srgbClr val="C0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031" name="Rectangle 39"/>
                <p:cNvSpPr>
                  <a:spLocks noChangeArrowheads="1"/>
                </p:cNvSpPr>
                <p:nvPr/>
              </p:nvSpPr>
              <p:spPr bwMode="auto">
                <a:xfrm>
                  <a:off x="1632" y="3456"/>
                  <a:ext cx="96" cy="9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032" name="Rectangle 40"/>
                <p:cNvSpPr>
                  <a:spLocks noChangeArrowheads="1"/>
                </p:cNvSpPr>
                <p:nvPr/>
              </p:nvSpPr>
              <p:spPr bwMode="auto">
                <a:xfrm>
                  <a:off x="1728" y="3456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033" name="Rectangle 41"/>
                <p:cNvSpPr>
                  <a:spLocks noChangeArrowheads="1"/>
                </p:cNvSpPr>
                <p:nvPr/>
              </p:nvSpPr>
              <p:spPr bwMode="auto">
                <a:xfrm>
                  <a:off x="1824" y="3456"/>
                  <a:ext cx="96" cy="96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034" name="Rectangle 42"/>
                <p:cNvSpPr>
                  <a:spLocks noChangeArrowheads="1"/>
                </p:cNvSpPr>
                <p:nvPr/>
              </p:nvSpPr>
              <p:spPr bwMode="auto">
                <a:xfrm>
                  <a:off x="1632" y="3552"/>
                  <a:ext cx="96" cy="9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035" name="Rectangle 43"/>
                <p:cNvSpPr>
                  <a:spLocks noChangeArrowheads="1"/>
                </p:cNvSpPr>
                <p:nvPr/>
              </p:nvSpPr>
              <p:spPr bwMode="auto">
                <a:xfrm>
                  <a:off x="1824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036" name="Rectangle 44"/>
                <p:cNvSpPr>
                  <a:spLocks noChangeArrowheads="1"/>
                </p:cNvSpPr>
                <p:nvPr/>
              </p:nvSpPr>
              <p:spPr bwMode="auto">
                <a:xfrm>
                  <a:off x="1728" y="3552"/>
                  <a:ext cx="96" cy="96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037" name="Rectangle 45"/>
                <p:cNvSpPr>
                  <a:spLocks noChangeArrowheads="1"/>
                </p:cNvSpPr>
                <p:nvPr/>
              </p:nvSpPr>
              <p:spPr bwMode="auto">
                <a:xfrm>
                  <a:off x="1824" y="3360"/>
                  <a:ext cx="96" cy="96"/>
                </a:xfrm>
                <a:prstGeom prst="rect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038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1680" y="3607"/>
                  <a:ext cx="36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1+5</a:t>
                  </a:r>
                </a:p>
              </p:txBody>
            </p:sp>
          </p:grpSp>
          <p:grpSp>
            <p:nvGrpSpPr>
              <p:cNvPr id="8" name="Group 47"/>
              <p:cNvGrpSpPr>
                <a:grpSpLocks/>
              </p:cNvGrpSpPr>
              <p:nvPr/>
            </p:nvGrpSpPr>
            <p:grpSpPr bwMode="auto">
              <a:xfrm>
                <a:off x="1632" y="2592"/>
                <a:ext cx="411" cy="497"/>
                <a:chOff x="1632" y="2592"/>
                <a:chExt cx="411" cy="497"/>
              </a:xfrm>
            </p:grpSpPr>
            <p:sp>
              <p:nvSpPr>
                <p:cNvPr id="341040" name="Rectangle 48"/>
                <p:cNvSpPr>
                  <a:spLocks noChangeArrowheads="1"/>
                </p:cNvSpPr>
                <p:nvPr/>
              </p:nvSpPr>
              <p:spPr bwMode="auto">
                <a:xfrm>
                  <a:off x="1632" y="2592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041" name="Rectangle 49"/>
                <p:cNvSpPr>
                  <a:spLocks noChangeArrowheads="1"/>
                </p:cNvSpPr>
                <p:nvPr/>
              </p:nvSpPr>
              <p:spPr bwMode="auto">
                <a:xfrm>
                  <a:off x="1728" y="2592"/>
                  <a:ext cx="96" cy="96"/>
                </a:xfrm>
                <a:prstGeom prst="rect">
                  <a:avLst/>
                </a:prstGeom>
                <a:solidFill>
                  <a:srgbClr val="C0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042" name="Rectangle 50"/>
                <p:cNvSpPr>
                  <a:spLocks noChangeArrowheads="1"/>
                </p:cNvSpPr>
                <p:nvPr/>
              </p:nvSpPr>
              <p:spPr bwMode="auto">
                <a:xfrm>
                  <a:off x="1632" y="2688"/>
                  <a:ext cx="96" cy="9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043" name="Rectangle 51"/>
                <p:cNvSpPr>
                  <a:spLocks noChangeArrowheads="1"/>
                </p:cNvSpPr>
                <p:nvPr/>
              </p:nvSpPr>
              <p:spPr bwMode="auto">
                <a:xfrm>
                  <a:off x="1728" y="2784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044" name="Rectangle 52"/>
                <p:cNvSpPr>
                  <a:spLocks noChangeArrowheads="1"/>
                </p:cNvSpPr>
                <p:nvPr/>
              </p:nvSpPr>
              <p:spPr bwMode="auto">
                <a:xfrm>
                  <a:off x="1824" y="2688"/>
                  <a:ext cx="96" cy="96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045" name="Rectangle 53"/>
                <p:cNvSpPr>
                  <a:spLocks noChangeArrowheads="1"/>
                </p:cNvSpPr>
                <p:nvPr/>
              </p:nvSpPr>
              <p:spPr bwMode="auto">
                <a:xfrm>
                  <a:off x="1632" y="2784"/>
                  <a:ext cx="96" cy="9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046" name="Rectangle 54"/>
                <p:cNvSpPr>
                  <a:spLocks noChangeArrowheads="1"/>
                </p:cNvSpPr>
                <p:nvPr/>
              </p:nvSpPr>
              <p:spPr bwMode="auto">
                <a:xfrm>
                  <a:off x="1728" y="2688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047" name="Rectangle 55"/>
                <p:cNvSpPr>
                  <a:spLocks noChangeArrowheads="1"/>
                </p:cNvSpPr>
                <p:nvPr/>
              </p:nvSpPr>
              <p:spPr bwMode="auto">
                <a:xfrm>
                  <a:off x="1824" y="2784"/>
                  <a:ext cx="96" cy="96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048" name="Rectangle 56"/>
                <p:cNvSpPr>
                  <a:spLocks noChangeArrowheads="1"/>
                </p:cNvSpPr>
                <p:nvPr/>
              </p:nvSpPr>
              <p:spPr bwMode="auto">
                <a:xfrm>
                  <a:off x="1824" y="2592"/>
                  <a:ext cx="96" cy="96"/>
                </a:xfrm>
                <a:prstGeom prst="rect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049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1680" y="2839"/>
                  <a:ext cx="36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1+3</a:t>
                  </a:r>
                </a:p>
              </p:txBody>
            </p:sp>
          </p:grpSp>
        </p:grpSp>
        <p:grpSp>
          <p:nvGrpSpPr>
            <p:cNvPr id="9" name="Group 58"/>
            <p:cNvGrpSpPr>
              <a:grpSpLocks/>
            </p:cNvGrpSpPr>
            <p:nvPr/>
          </p:nvGrpSpPr>
          <p:grpSpPr bwMode="auto">
            <a:xfrm>
              <a:off x="1152" y="1488"/>
              <a:ext cx="480" cy="2016"/>
              <a:chOff x="1152" y="1488"/>
              <a:chExt cx="480" cy="2016"/>
            </a:xfrm>
          </p:grpSpPr>
          <p:sp>
            <p:nvSpPr>
              <p:cNvPr id="341051" name="Line 59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8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41052" name="Line 60"/>
              <p:cNvSpPr>
                <a:spLocks noChangeShapeType="1"/>
              </p:cNvSpPr>
              <p:nvPr/>
            </p:nvSpPr>
            <p:spPr bwMode="auto">
              <a:xfrm flipV="1">
                <a:off x="1152" y="1488"/>
                <a:ext cx="48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41053" name="Line 61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80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0" name="Group 62"/>
          <p:cNvGrpSpPr>
            <a:grpSpLocks/>
          </p:cNvGrpSpPr>
          <p:nvPr/>
        </p:nvGrpSpPr>
        <p:grpSpPr bwMode="auto">
          <a:xfrm>
            <a:off x="4267200" y="1752600"/>
            <a:ext cx="1455738" cy="1855788"/>
            <a:chOff x="2688" y="1104"/>
            <a:chExt cx="917" cy="1169"/>
          </a:xfrm>
        </p:grpSpPr>
        <p:grpSp>
          <p:nvGrpSpPr>
            <p:cNvPr id="11" name="Group 63"/>
            <p:cNvGrpSpPr>
              <a:grpSpLocks/>
            </p:cNvGrpSpPr>
            <p:nvPr/>
          </p:nvGrpSpPr>
          <p:grpSpPr bwMode="auto">
            <a:xfrm>
              <a:off x="3168" y="1104"/>
              <a:ext cx="437" cy="1169"/>
              <a:chOff x="3168" y="1104"/>
              <a:chExt cx="437" cy="1169"/>
            </a:xfrm>
          </p:grpSpPr>
          <p:grpSp>
            <p:nvGrpSpPr>
              <p:cNvPr id="12" name="Group 64"/>
              <p:cNvGrpSpPr>
                <a:grpSpLocks/>
              </p:cNvGrpSpPr>
              <p:nvPr/>
            </p:nvGrpSpPr>
            <p:grpSpPr bwMode="auto">
              <a:xfrm>
                <a:off x="3168" y="1104"/>
                <a:ext cx="437" cy="497"/>
                <a:chOff x="3168" y="1104"/>
                <a:chExt cx="437" cy="497"/>
              </a:xfrm>
            </p:grpSpPr>
            <p:sp>
              <p:nvSpPr>
                <p:cNvPr id="341057" name="Rectangle 65"/>
                <p:cNvSpPr>
                  <a:spLocks noChangeArrowheads="1"/>
                </p:cNvSpPr>
                <p:nvPr/>
              </p:nvSpPr>
              <p:spPr bwMode="auto">
                <a:xfrm>
                  <a:off x="3168" y="1200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058" name="Rectangle 66"/>
                <p:cNvSpPr>
                  <a:spLocks noChangeArrowheads="1"/>
                </p:cNvSpPr>
                <p:nvPr/>
              </p:nvSpPr>
              <p:spPr bwMode="auto">
                <a:xfrm>
                  <a:off x="3264" y="1104"/>
                  <a:ext cx="96" cy="96"/>
                </a:xfrm>
                <a:prstGeom prst="rect">
                  <a:avLst/>
                </a:prstGeom>
                <a:solidFill>
                  <a:srgbClr val="C0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059" name="Rectangle 67"/>
                <p:cNvSpPr>
                  <a:spLocks noChangeArrowheads="1"/>
                </p:cNvSpPr>
                <p:nvPr/>
              </p:nvSpPr>
              <p:spPr bwMode="auto">
                <a:xfrm>
                  <a:off x="3264" y="1200"/>
                  <a:ext cx="96" cy="9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060" name="Rectangle 68"/>
                <p:cNvSpPr>
                  <a:spLocks noChangeArrowheads="1"/>
                </p:cNvSpPr>
                <p:nvPr/>
              </p:nvSpPr>
              <p:spPr bwMode="auto">
                <a:xfrm>
                  <a:off x="3264" y="1296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061" name="Rectangle 69"/>
                <p:cNvSpPr>
                  <a:spLocks noChangeArrowheads="1"/>
                </p:cNvSpPr>
                <p:nvPr/>
              </p:nvSpPr>
              <p:spPr bwMode="auto">
                <a:xfrm>
                  <a:off x="3360" y="1200"/>
                  <a:ext cx="96" cy="96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062" name="Rectangle 70"/>
                <p:cNvSpPr>
                  <a:spLocks noChangeArrowheads="1"/>
                </p:cNvSpPr>
                <p:nvPr/>
              </p:nvSpPr>
              <p:spPr bwMode="auto">
                <a:xfrm>
                  <a:off x="3168" y="1296"/>
                  <a:ext cx="96" cy="9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063" name="Rectangle 71"/>
                <p:cNvSpPr>
                  <a:spLocks noChangeArrowheads="1"/>
                </p:cNvSpPr>
                <p:nvPr/>
              </p:nvSpPr>
              <p:spPr bwMode="auto">
                <a:xfrm>
                  <a:off x="3168" y="1104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064" name="Rectangle 72"/>
                <p:cNvSpPr>
                  <a:spLocks noChangeArrowheads="1"/>
                </p:cNvSpPr>
                <p:nvPr/>
              </p:nvSpPr>
              <p:spPr bwMode="auto">
                <a:xfrm>
                  <a:off x="3360" y="1296"/>
                  <a:ext cx="96" cy="96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065" name="Rectangle 73"/>
                <p:cNvSpPr>
                  <a:spLocks noChangeArrowheads="1"/>
                </p:cNvSpPr>
                <p:nvPr/>
              </p:nvSpPr>
              <p:spPr bwMode="auto">
                <a:xfrm>
                  <a:off x="3360" y="1104"/>
                  <a:ext cx="96" cy="96"/>
                </a:xfrm>
                <a:prstGeom prst="rect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066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3216" y="1351"/>
                  <a:ext cx="389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3+3</a:t>
                  </a:r>
                </a:p>
              </p:txBody>
            </p:sp>
          </p:grpSp>
          <p:grpSp>
            <p:nvGrpSpPr>
              <p:cNvPr id="13" name="Group 75"/>
              <p:cNvGrpSpPr>
                <a:grpSpLocks/>
              </p:cNvGrpSpPr>
              <p:nvPr/>
            </p:nvGrpSpPr>
            <p:grpSpPr bwMode="auto">
              <a:xfrm>
                <a:off x="3168" y="1776"/>
                <a:ext cx="437" cy="497"/>
                <a:chOff x="3168" y="1776"/>
                <a:chExt cx="437" cy="497"/>
              </a:xfrm>
            </p:grpSpPr>
            <p:sp>
              <p:nvSpPr>
                <p:cNvPr id="341068" name="Rectangle 76"/>
                <p:cNvSpPr>
                  <a:spLocks noChangeArrowheads="1"/>
                </p:cNvSpPr>
                <p:nvPr/>
              </p:nvSpPr>
              <p:spPr bwMode="auto">
                <a:xfrm>
                  <a:off x="3168" y="1776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069" name="Rectangle 77"/>
                <p:cNvSpPr>
                  <a:spLocks noChangeArrowheads="1"/>
                </p:cNvSpPr>
                <p:nvPr/>
              </p:nvSpPr>
              <p:spPr bwMode="auto">
                <a:xfrm>
                  <a:off x="3264" y="1776"/>
                  <a:ext cx="96" cy="96"/>
                </a:xfrm>
                <a:prstGeom prst="rect">
                  <a:avLst/>
                </a:prstGeom>
                <a:solidFill>
                  <a:srgbClr val="C0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070" name="Rectangle 78"/>
                <p:cNvSpPr>
                  <a:spLocks noChangeArrowheads="1"/>
                </p:cNvSpPr>
                <p:nvPr/>
              </p:nvSpPr>
              <p:spPr bwMode="auto">
                <a:xfrm>
                  <a:off x="3264" y="1872"/>
                  <a:ext cx="96" cy="9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071" name="Rectangle 79"/>
                <p:cNvSpPr>
                  <a:spLocks noChangeArrowheads="1"/>
                </p:cNvSpPr>
                <p:nvPr/>
              </p:nvSpPr>
              <p:spPr bwMode="auto">
                <a:xfrm>
                  <a:off x="3264" y="196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072" name="Rectangle 80"/>
                <p:cNvSpPr>
                  <a:spLocks noChangeArrowheads="1"/>
                </p:cNvSpPr>
                <p:nvPr/>
              </p:nvSpPr>
              <p:spPr bwMode="auto">
                <a:xfrm>
                  <a:off x="3360" y="1872"/>
                  <a:ext cx="96" cy="96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073" name="Rectangle 81"/>
                <p:cNvSpPr>
                  <a:spLocks noChangeArrowheads="1"/>
                </p:cNvSpPr>
                <p:nvPr/>
              </p:nvSpPr>
              <p:spPr bwMode="auto">
                <a:xfrm>
                  <a:off x="3168" y="1872"/>
                  <a:ext cx="96" cy="9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074" name="Rectangle 82"/>
                <p:cNvSpPr>
                  <a:spLocks noChangeArrowheads="1"/>
                </p:cNvSpPr>
                <p:nvPr/>
              </p:nvSpPr>
              <p:spPr bwMode="auto">
                <a:xfrm>
                  <a:off x="3168" y="1968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075" name="Rectangle 83"/>
                <p:cNvSpPr>
                  <a:spLocks noChangeArrowheads="1"/>
                </p:cNvSpPr>
                <p:nvPr/>
              </p:nvSpPr>
              <p:spPr bwMode="auto">
                <a:xfrm>
                  <a:off x="3360" y="1968"/>
                  <a:ext cx="96" cy="96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076" name="Rectangle 84"/>
                <p:cNvSpPr>
                  <a:spLocks noChangeArrowheads="1"/>
                </p:cNvSpPr>
                <p:nvPr/>
              </p:nvSpPr>
              <p:spPr bwMode="auto">
                <a:xfrm>
                  <a:off x="3360" y="1776"/>
                  <a:ext cx="96" cy="96"/>
                </a:xfrm>
                <a:prstGeom prst="rect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077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3216" y="2023"/>
                  <a:ext cx="389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3+4</a:t>
                  </a:r>
                </a:p>
              </p:txBody>
            </p:sp>
          </p:grpSp>
        </p:grpSp>
        <p:grpSp>
          <p:nvGrpSpPr>
            <p:cNvPr id="14" name="Group 86"/>
            <p:cNvGrpSpPr>
              <a:grpSpLocks/>
            </p:cNvGrpSpPr>
            <p:nvPr/>
          </p:nvGrpSpPr>
          <p:grpSpPr bwMode="auto">
            <a:xfrm>
              <a:off x="2688" y="1248"/>
              <a:ext cx="480" cy="672"/>
              <a:chOff x="2688" y="1248"/>
              <a:chExt cx="480" cy="672"/>
            </a:xfrm>
          </p:grpSpPr>
          <p:sp>
            <p:nvSpPr>
              <p:cNvPr id="341079" name="Line 87"/>
              <p:cNvSpPr>
                <a:spLocks noChangeShapeType="1"/>
              </p:cNvSpPr>
              <p:nvPr/>
            </p:nvSpPr>
            <p:spPr bwMode="auto">
              <a:xfrm flipV="1">
                <a:off x="2688" y="1248"/>
                <a:ext cx="48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41080" name="Line 88"/>
              <p:cNvSpPr>
                <a:spLocks noChangeShapeType="1"/>
              </p:cNvSpPr>
              <p:nvPr/>
            </p:nvSpPr>
            <p:spPr bwMode="auto">
              <a:xfrm>
                <a:off x="2688" y="1488"/>
                <a:ext cx="48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7" name="Group 111"/>
          <p:cNvGrpSpPr>
            <a:grpSpLocks/>
          </p:cNvGrpSpPr>
          <p:nvPr/>
        </p:nvGrpSpPr>
        <p:grpSpPr bwMode="auto">
          <a:xfrm>
            <a:off x="4267200" y="3733800"/>
            <a:ext cx="1468438" cy="1701800"/>
            <a:chOff x="2688" y="2352"/>
            <a:chExt cx="925" cy="1072"/>
          </a:xfrm>
        </p:grpSpPr>
        <p:grpSp>
          <p:nvGrpSpPr>
            <p:cNvPr id="18" name="Group 112"/>
            <p:cNvGrpSpPr>
              <a:grpSpLocks/>
            </p:cNvGrpSpPr>
            <p:nvPr/>
          </p:nvGrpSpPr>
          <p:grpSpPr bwMode="auto">
            <a:xfrm>
              <a:off x="3168" y="2352"/>
              <a:ext cx="445" cy="1072"/>
              <a:chOff x="3168" y="2352"/>
              <a:chExt cx="445" cy="1072"/>
            </a:xfrm>
          </p:grpSpPr>
          <p:grpSp>
            <p:nvGrpSpPr>
              <p:cNvPr id="19" name="Group 113"/>
              <p:cNvGrpSpPr>
                <a:grpSpLocks/>
              </p:cNvGrpSpPr>
              <p:nvPr/>
            </p:nvGrpSpPr>
            <p:grpSpPr bwMode="auto">
              <a:xfrm>
                <a:off x="3168" y="2928"/>
                <a:ext cx="445" cy="496"/>
                <a:chOff x="3168" y="2928"/>
                <a:chExt cx="445" cy="496"/>
              </a:xfrm>
            </p:grpSpPr>
            <p:sp>
              <p:nvSpPr>
                <p:cNvPr id="341106" name="Rectangle 114"/>
                <p:cNvSpPr>
                  <a:spLocks noChangeArrowheads="1"/>
                </p:cNvSpPr>
                <p:nvPr/>
              </p:nvSpPr>
              <p:spPr bwMode="auto">
                <a:xfrm>
                  <a:off x="3168" y="2928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107" name="Rectangle 115"/>
                <p:cNvSpPr>
                  <a:spLocks noChangeArrowheads="1"/>
                </p:cNvSpPr>
                <p:nvPr/>
              </p:nvSpPr>
              <p:spPr bwMode="auto">
                <a:xfrm>
                  <a:off x="3264" y="3024"/>
                  <a:ext cx="96" cy="96"/>
                </a:xfrm>
                <a:prstGeom prst="rect">
                  <a:avLst/>
                </a:prstGeom>
                <a:solidFill>
                  <a:srgbClr val="C0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108" name="Rectangle 116"/>
                <p:cNvSpPr>
                  <a:spLocks noChangeArrowheads="1"/>
                </p:cNvSpPr>
                <p:nvPr/>
              </p:nvSpPr>
              <p:spPr bwMode="auto">
                <a:xfrm>
                  <a:off x="3168" y="3024"/>
                  <a:ext cx="96" cy="9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109" name="Rectangle 117"/>
                <p:cNvSpPr>
                  <a:spLocks noChangeArrowheads="1"/>
                </p:cNvSpPr>
                <p:nvPr/>
              </p:nvSpPr>
              <p:spPr bwMode="auto">
                <a:xfrm>
                  <a:off x="3360" y="3024"/>
                  <a:ext cx="96" cy="96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110" name="Rectangle 118"/>
                <p:cNvSpPr>
                  <a:spLocks noChangeArrowheads="1"/>
                </p:cNvSpPr>
                <p:nvPr/>
              </p:nvSpPr>
              <p:spPr bwMode="auto">
                <a:xfrm>
                  <a:off x="3168" y="3120"/>
                  <a:ext cx="96" cy="9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111" name="Rectangle 119"/>
                <p:cNvSpPr>
                  <a:spLocks noChangeArrowheads="1"/>
                </p:cNvSpPr>
                <p:nvPr/>
              </p:nvSpPr>
              <p:spPr bwMode="auto">
                <a:xfrm>
                  <a:off x="3360" y="2928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112" name="Rectangle 120"/>
                <p:cNvSpPr>
                  <a:spLocks noChangeArrowheads="1"/>
                </p:cNvSpPr>
                <p:nvPr/>
              </p:nvSpPr>
              <p:spPr bwMode="auto">
                <a:xfrm>
                  <a:off x="3360" y="3120"/>
                  <a:ext cx="96" cy="96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113" name="Rectangle 121"/>
                <p:cNvSpPr>
                  <a:spLocks noChangeArrowheads="1"/>
                </p:cNvSpPr>
                <p:nvPr/>
              </p:nvSpPr>
              <p:spPr bwMode="auto">
                <a:xfrm>
                  <a:off x="3264" y="2928"/>
                  <a:ext cx="96" cy="96"/>
                </a:xfrm>
                <a:prstGeom prst="rect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114" name="Text Box 122"/>
                <p:cNvSpPr txBox="1">
                  <a:spLocks noChangeArrowheads="1"/>
                </p:cNvSpPr>
                <p:nvPr/>
              </p:nvSpPr>
              <p:spPr bwMode="auto">
                <a:xfrm>
                  <a:off x="3224" y="3174"/>
                  <a:ext cx="389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3+4</a:t>
                  </a:r>
                </a:p>
              </p:txBody>
            </p:sp>
          </p:grpSp>
          <p:grpSp>
            <p:nvGrpSpPr>
              <p:cNvPr id="20" name="Group 123"/>
              <p:cNvGrpSpPr>
                <a:grpSpLocks/>
              </p:cNvGrpSpPr>
              <p:nvPr/>
            </p:nvGrpSpPr>
            <p:grpSpPr bwMode="auto">
              <a:xfrm>
                <a:off x="3168" y="2352"/>
                <a:ext cx="445" cy="864"/>
                <a:chOff x="3168" y="2352"/>
                <a:chExt cx="445" cy="864"/>
              </a:xfrm>
            </p:grpSpPr>
            <p:grpSp>
              <p:nvGrpSpPr>
                <p:cNvPr id="21" name="Group 124"/>
                <p:cNvGrpSpPr>
                  <a:grpSpLocks/>
                </p:cNvGrpSpPr>
                <p:nvPr/>
              </p:nvGrpSpPr>
              <p:grpSpPr bwMode="auto">
                <a:xfrm>
                  <a:off x="3168" y="2352"/>
                  <a:ext cx="445" cy="496"/>
                  <a:chOff x="3168" y="2352"/>
                  <a:chExt cx="445" cy="496"/>
                </a:xfrm>
              </p:grpSpPr>
              <p:sp>
                <p:nvSpPr>
                  <p:cNvPr id="341117" name="Rectangle 125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2352"/>
                    <a:ext cx="96" cy="96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1118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2448"/>
                    <a:ext cx="96" cy="96"/>
                  </a:xfrm>
                  <a:prstGeom prst="rect">
                    <a:avLst/>
                  </a:prstGeom>
                  <a:solidFill>
                    <a:srgbClr val="C0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1119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2448"/>
                    <a:ext cx="96" cy="96"/>
                  </a:xfrm>
                  <a:prstGeom prst="rect">
                    <a:avLst/>
                  </a:prstGeom>
                  <a:solidFill>
                    <a:srgbClr val="CCFFCC"/>
                  </a:solidFill>
                  <a:ln w="9525">
                    <a:solidFill>
                      <a:schemeClr val="tx2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1120" name="Rectangle 128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2544"/>
                    <a:ext cx="96" cy="96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1121" name="Rectangle 129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2448"/>
                    <a:ext cx="96" cy="96"/>
                  </a:xfrm>
                  <a:prstGeom prst="rect">
                    <a:avLst/>
                  </a:prstGeom>
                  <a:solidFill>
                    <a:srgbClr val="FFCC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1122" name="Rectangle 130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2544"/>
                    <a:ext cx="96" cy="96"/>
                  </a:xfrm>
                  <a:prstGeom prst="rect">
                    <a:avLst/>
                  </a:prstGeom>
                  <a:solidFill>
                    <a:srgbClr val="33CC33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1123" name="Rectangle 131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2352"/>
                    <a:ext cx="96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1124" name="Rectangle 132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2544"/>
                    <a:ext cx="96" cy="96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1125" name="Rectangle 133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2352"/>
                    <a:ext cx="96" cy="96"/>
                  </a:xfrm>
                  <a:prstGeom prst="rect">
                    <a:avLst/>
                  </a:prstGeom>
                  <a:solidFill>
                    <a:srgbClr val="FF33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1126" name="Text Box 13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24" y="2598"/>
                    <a:ext cx="389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>
                        <a:latin typeface="Comic Sans MS" pitchFamily="66" charset="0"/>
                      </a:rPr>
                      <a:t>3+2</a:t>
                    </a:r>
                  </a:p>
                </p:txBody>
              </p:sp>
            </p:grpSp>
            <p:sp>
              <p:nvSpPr>
                <p:cNvPr id="341127" name="Rectangle 135"/>
                <p:cNvSpPr>
                  <a:spLocks noChangeArrowheads="1"/>
                </p:cNvSpPr>
                <p:nvPr/>
              </p:nvSpPr>
              <p:spPr bwMode="auto">
                <a:xfrm>
                  <a:off x="3264" y="3120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2" name="Group 136"/>
            <p:cNvGrpSpPr>
              <a:grpSpLocks/>
            </p:cNvGrpSpPr>
            <p:nvPr/>
          </p:nvGrpSpPr>
          <p:grpSpPr bwMode="auto">
            <a:xfrm>
              <a:off x="2688" y="2496"/>
              <a:ext cx="480" cy="576"/>
              <a:chOff x="2688" y="2496"/>
              <a:chExt cx="480" cy="576"/>
            </a:xfrm>
          </p:grpSpPr>
          <p:sp>
            <p:nvSpPr>
              <p:cNvPr id="341129" name="Line 137"/>
              <p:cNvSpPr>
                <a:spLocks noChangeShapeType="1"/>
              </p:cNvSpPr>
              <p:nvPr/>
            </p:nvSpPr>
            <p:spPr bwMode="auto">
              <a:xfrm flipV="1">
                <a:off x="2688" y="2496"/>
                <a:ext cx="48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41130" name="Line 138"/>
              <p:cNvSpPr>
                <a:spLocks noChangeShapeType="1"/>
              </p:cNvSpPr>
              <p:nvPr/>
            </p:nvSpPr>
            <p:spPr bwMode="auto">
              <a:xfrm>
                <a:off x="2688" y="2736"/>
                <a:ext cx="48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23" name="Group 139"/>
          <p:cNvGrpSpPr>
            <a:grpSpLocks/>
          </p:cNvGrpSpPr>
          <p:nvPr/>
        </p:nvGrpSpPr>
        <p:grpSpPr bwMode="auto">
          <a:xfrm>
            <a:off x="5486400" y="3733800"/>
            <a:ext cx="1427163" cy="787400"/>
            <a:chOff x="3456" y="2352"/>
            <a:chExt cx="899" cy="496"/>
          </a:xfrm>
        </p:grpSpPr>
        <p:grpSp>
          <p:nvGrpSpPr>
            <p:cNvPr id="24" name="Group 140"/>
            <p:cNvGrpSpPr>
              <a:grpSpLocks/>
            </p:cNvGrpSpPr>
            <p:nvPr/>
          </p:nvGrpSpPr>
          <p:grpSpPr bwMode="auto">
            <a:xfrm>
              <a:off x="3936" y="2352"/>
              <a:ext cx="419" cy="496"/>
              <a:chOff x="3936" y="2352"/>
              <a:chExt cx="419" cy="496"/>
            </a:xfrm>
          </p:grpSpPr>
          <p:sp>
            <p:nvSpPr>
              <p:cNvPr id="341133" name="Rectangle 141"/>
              <p:cNvSpPr>
                <a:spLocks noChangeArrowheads="1"/>
              </p:cNvSpPr>
              <p:nvPr/>
            </p:nvSpPr>
            <p:spPr bwMode="auto">
              <a:xfrm>
                <a:off x="4032" y="2352"/>
                <a:ext cx="96" cy="9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1134" name="Rectangle 142"/>
              <p:cNvSpPr>
                <a:spLocks noChangeArrowheads="1"/>
              </p:cNvSpPr>
              <p:nvPr/>
            </p:nvSpPr>
            <p:spPr bwMode="auto">
              <a:xfrm>
                <a:off x="4032" y="2448"/>
                <a:ext cx="96" cy="96"/>
              </a:xfrm>
              <a:prstGeom prst="rect">
                <a:avLst/>
              </a:prstGeom>
              <a:solidFill>
                <a:srgbClr val="C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1135" name="Rectangle 143"/>
              <p:cNvSpPr>
                <a:spLocks noChangeArrowheads="1"/>
              </p:cNvSpPr>
              <p:nvPr/>
            </p:nvSpPr>
            <p:spPr bwMode="auto">
              <a:xfrm>
                <a:off x="3936" y="2352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1136" name="Rectangle 144"/>
              <p:cNvSpPr>
                <a:spLocks noChangeArrowheads="1"/>
              </p:cNvSpPr>
              <p:nvPr/>
            </p:nvSpPr>
            <p:spPr bwMode="auto">
              <a:xfrm>
                <a:off x="4032" y="254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1137" name="Rectangle 145"/>
              <p:cNvSpPr>
                <a:spLocks noChangeArrowheads="1"/>
              </p:cNvSpPr>
              <p:nvPr/>
            </p:nvSpPr>
            <p:spPr bwMode="auto">
              <a:xfrm>
                <a:off x="4128" y="244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1138" name="Rectangle 146"/>
              <p:cNvSpPr>
                <a:spLocks noChangeArrowheads="1"/>
              </p:cNvSpPr>
              <p:nvPr/>
            </p:nvSpPr>
            <p:spPr bwMode="auto">
              <a:xfrm>
                <a:off x="3936" y="254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1139" name="Rectangle 147"/>
              <p:cNvSpPr>
                <a:spLocks noChangeArrowheads="1"/>
              </p:cNvSpPr>
              <p:nvPr/>
            </p:nvSpPr>
            <p:spPr bwMode="auto">
              <a:xfrm>
                <a:off x="3936" y="244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1140" name="Rectangle 148"/>
              <p:cNvSpPr>
                <a:spLocks noChangeArrowheads="1"/>
              </p:cNvSpPr>
              <p:nvPr/>
            </p:nvSpPr>
            <p:spPr bwMode="auto">
              <a:xfrm>
                <a:off x="4128" y="254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1141" name="Rectangle 149"/>
              <p:cNvSpPr>
                <a:spLocks noChangeArrowheads="1"/>
              </p:cNvSpPr>
              <p:nvPr/>
            </p:nvSpPr>
            <p:spPr bwMode="auto">
              <a:xfrm>
                <a:off x="4128" y="235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1142" name="Text Box 150"/>
              <p:cNvSpPr txBox="1">
                <a:spLocks noChangeArrowheads="1"/>
              </p:cNvSpPr>
              <p:nvPr/>
            </p:nvSpPr>
            <p:spPr bwMode="auto">
              <a:xfrm>
                <a:off x="3992" y="2598"/>
                <a:ext cx="36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Comic Sans MS" pitchFamily="66" charset="0"/>
                  </a:rPr>
                  <a:t>4+1</a:t>
                </a:r>
              </a:p>
            </p:txBody>
          </p:sp>
        </p:grpSp>
        <p:sp>
          <p:nvSpPr>
            <p:cNvPr id="341143" name="Line 151"/>
            <p:cNvSpPr>
              <a:spLocks noChangeShapeType="1"/>
            </p:cNvSpPr>
            <p:nvPr/>
          </p:nvSpPr>
          <p:spPr bwMode="auto">
            <a:xfrm>
              <a:off x="3456" y="24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5" name="Group 152"/>
          <p:cNvGrpSpPr>
            <a:grpSpLocks/>
          </p:cNvGrpSpPr>
          <p:nvPr/>
        </p:nvGrpSpPr>
        <p:grpSpPr bwMode="auto">
          <a:xfrm>
            <a:off x="6705600" y="3200400"/>
            <a:ext cx="1468438" cy="1854200"/>
            <a:chOff x="4224" y="2016"/>
            <a:chExt cx="925" cy="1168"/>
          </a:xfrm>
        </p:grpSpPr>
        <p:grpSp>
          <p:nvGrpSpPr>
            <p:cNvPr id="26" name="Group 153"/>
            <p:cNvGrpSpPr>
              <a:grpSpLocks/>
            </p:cNvGrpSpPr>
            <p:nvPr/>
          </p:nvGrpSpPr>
          <p:grpSpPr bwMode="auto">
            <a:xfrm>
              <a:off x="4704" y="2016"/>
              <a:ext cx="445" cy="1168"/>
              <a:chOff x="4704" y="2016"/>
              <a:chExt cx="445" cy="1168"/>
            </a:xfrm>
          </p:grpSpPr>
          <p:grpSp>
            <p:nvGrpSpPr>
              <p:cNvPr id="27" name="Group 154"/>
              <p:cNvGrpSpPr>
                <a:grpSpLocks/>
              </p:cNvGrpSpPr>
              <p:nvPr/>
            </p:nvGrpSpPr>
            <p:grpSpPr bwMode="auto">
              <a:xfrm>
                <a:off x="4704" y="2016"/>
                <a:ext cx="445" cy="496"/>
                <a:chOff x="4704" y="2016"/>
                <a:chExt cx="445" cy="496"/>
              </a:xfrm>
            </p:grpSpPr>
            <p:sp>
              <p:nvSpPr>
                <p:cNvPr id="341147" name="Rectangle 155"/>
                <p:cNvSpPr>
                  <a:spLocks noChangeArrowheads="1"/>
                </p:cNvSpPr>
                <p:nvPr/>
              </p:nvSpPr>
              <p:spPr bwMode="auto">
                <a:xfrm>
                  <a:off x="4800" y="2016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148" name="Rectangle 156"/>
                <p:cNvSpPr>
                  <a:spLocks noChangeArrowheads="1"/>
                </p:cNvSpPr>
                <p:nvPr/>
              </p:nvSpPr>
              <p:spPr bwMode="auto">
                <a:xfrm>
                  <a:off x="4800" y="2112"/>
                  <a:ext cx="96" cy="96"/>
                </a:xfrm>
                <a:prstGeom prst="rect">
                  <a:avLst/>
                </a:prstGeom>
                <a:solidFill>
                  <a:srgbClr val="C0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149" name="Rectangle 157"/>
                <p:cNvSpPr>
                  <a:spLocks noChangeArrowheads="1"/>
                </p:cNvSpPr>
                <p:nvPr/>
              </p:nvSpPr>
              <p:spPr bwMode="auto">
                <a:xfrm>
                  <a:off x="4704" y="2016"/>
                  <a:ext cx="96" cy="9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150" name="Rectangle 158"/>
                <p:cNvSpPr>
                  <a:spLocks noChangeArrowheads="1"/>
                </p:cNvSpPr>
                <p:nvPr/>
              </p:nvSpPr>
              <p:spPr bwMode="auto">
                <a:xfrm>
                  <a:off x="4800" y="220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151" name="Rectangle 159"/>
                <p:cNvSpPr>
                  <a:spLocks noChangeArrowheads="1"/>
                </p:cNvSpPr>
                <p:nvPr/>
              </p:nvSpPr>
              <p:spPr bwMode="auto">
                <a:xfrm>
                  <a:off x="4896" y="2112"/>
                  <a:ext cx="96" cy="96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152" name="Rectangle 160"/>
                <p:cNvSpPr>
                  <a:spLocks noChangeArrowheads="1"/>
                </p:cNvSpPr>
                <p:nvPr/>
              </p:nvSpPr>
              <p:spPr bwMode="auto">
                <a:xfrm>
                  <a:off x="4704" y="2112"/>
                  <a:ext cx="96" cy="9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153" name="Rectangle 161"/>
                <p:cNvSpPr>
                  <a:spLocks noChangeArrowheads="1"/>
                </p:cNvSpPr>
                <p:nvPr/>
              </p:nvSpPr>
              <p:spPr bwMode="auto">
                <a:xfrm>
                  <a:off x="4704" y="2208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154" name="Rectangle 162"/>
                <p:cNvSpPr>
                  <a:spLocks noChangeArrowheads="1"/>
                </p:cNvSpPr>
                <p:nvPr/>
              </p:nvSpPr>
              <p:spPr bwMode="auto">
                <a:xfrm>
                  <a:off x="4896" y="2208"/>
                  <a:ext cx="96" cy="96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155" name="Rectangle 163"/>
                <p:cNvSpPr>
                  <a:spLocks noChangeArrowheads="1"/>
                </p:cNvSpPr>
                <p:nvPr/>
              </p:nvSpPr>
              <p:spPr bwMode="auto">
                <a:xfrm>
                  <a:off x="4896" y="2016"/>
                  <a:ext cx="96" cy="96"/>
                </a:xfrm>
                <a:prstGeom prst="rect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156" name="Text Box 164"/>
                <p:cNvSpPr txBox="1">
                  <a:spLocks noChangeArrowheads="1"/>
                </p:cNvSpPr>
                <p:nvPr/>
              </p:nvSpPr>
              <p:spPr bwMode="auto">
                <a:xfrm>
                  <a:off x="4760" y="2262"/>
                  <a:ext cx="389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5+2</a:t>
                  </a:r>
                </a:p>
              </p:txBody>
            </p:sp>
          </p:grpSp>
          <p:sp>
            <p:nvSpPr>
              <p:cNvPr id="341157" name="Text Box 165"/>
              <p:cNvSpPr txBox="1">
                <a:spLocks noChangeArrowheads="1"/>
              </p:cNvSpPr>
              <p:nvPr/>
            </p:nvSpPr>
            <p:spPr bwMode="auto">
              <a:xfrm>
                <a:off x="4760" y="2934"/>
                <a:ext cx="38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Comic Sans MS" pitchFamily="66" charset="0"/>
                  </a:rPr>
                  <a:t>5+0</a:t>
                </a:r>
              </a:p>
            </p:txBody>
          </p:sp>
        </p:grpSp>
        <p:grpSp>
          <p:nvGrpSpPr>
            <p:cNvPr id="28" name="Group 166"/>
            <p:cNvGrpSpPr>
              <a:grpSpLocks/>
            </p:cNvGrpSpPr>
            <p:nvPr/>
          </p:nvGrpSpPr>
          <p:grpSpPr bwMode="auto">
            <a:xfrm>
              <a:off x="4224" y="2160"/>
              <a:ext cx="480" cy="672"/>
              <a:chOff x="4224" y="2160"/>
              <a:chExt cx="480" cy="672"/>
            </a:xfrm>
          </p:grpSpPr>
          <p:sp>
            <p:nvSpPr>
              <p:cNvPr id="341159" name="Line 167"/>
              <p:cNvSpPr>
                <a:spLocks noChangeShapeType="1"/>
              </p:cNvSpPr>
              <p:nvPr/>
            </p:nvSpPr>
            <p:spPr bwMode="auto">
              <a:xfrm flipV="1">
                <a:off x="4224" y="2160"/>
                <a:ext cx="48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41160" name="Line 168"/>
              <p:cNvSpPr>
                <a:spLocks noChangeShapeType="1"/>
              </p:cNvSpPr>
              <p:nvPr/>
            </p:nvSpPr>
            <p:spPr bwMode="auto">
              <a:xfrm>
                <a:off x="4224" y="2496"/>
                <a:ext cx="48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29" name="Group 169"/>
          <p:cNvGrpSpPr>
            <a:grpSpLocks/>
          </p:cNvGrpSpPr>
          <p:nvPr/>
        </p:nvGrpSpPr>
        <p:grpSpPr bwMode="auto">
          <a:xfrm>
            <a:off x="3048000" y="2133600"/>
            <a:ext cx="1468438" cy="4002088"/>
            <a:chOff x="1920" y="1344"/>
            <a:chExt cx="925" cy="2521"/>
          </a:xfrm>
        </p:grpSpPr>
        <p:grpSp>
          <p:nvGrpSpPr>
            <p:cNvPr id="30" name="Group 170"/>
            <p:cNvGrpSpPr>
              <a:grpSpLocks/>
            </p:cNvGrpSpPr>
            <p:nvPr/>
          </p:nvGrpSpPr>
          <p:grpSpPr bwMode="auto">
            <a:xfrm>
              <a:off x="2400" y="1344"/>
              <a:ext cx="445" cy="2521"/>
              <a:chOff x="2400" y="1344"/>
              <a:chExt cx="445" cy="2521"/>
            </a:xfrm>
          </p:grpSpPr>
          <p:grpSp>
            <p:nvGrpSpPr>
              <p:cNvPr id="31" name="Group 171"/>
              <p:cNvGrpSpPr>
                <a:grpSpLocks/>
              </p:cNvGrpSpPr>
              <p:nvPr/>
            </p:nvGrpSpPr>
            <p:grpSpPr bwMode="auto">
              <a:xfrm>
                <a:off x="2400" y="1344"/>
                <a:ext cx="437" cy="497"/>
                <a:chOff x="2400" y="1344"/>
                <a:chExt cx="437" cy="497"/>
              </a:xfrm>
            </p:grpSpPr>
            <p:sp>
              <p:nvSpPr>
                <p:cNvPr id="341164" name="Rectangle 172"/>
                <p:cNvSpPr>
                  <a:spLocks noChangeArrowheads="1"/>
                </p:cNvSpPr>
                <p:nvPr/>
              </p:nvSpPr>
              <p:spPr bwMode="auto">
                <a:xfrm>
                  <a:off x="2400" y="1344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165" name="Rectangle 173"/>
                <p:cNvSpPr>
                  <a:spLocks noChangeArrowheads="1"/>
                </p:cNvSpPr>
                <p:nvPr/>
              </p:nvSpPr>
              <p:spPr bwMode="auto">
                <a:xfrm>
                  <a:off x="2496" y="1344"/>
                  <a:ext cx="96" cy="96"/>
                </a:xfrm>
                <a:prstGeom prst="rect">
                  <a:avLst/>
                </a:prstGeom>
                <a:solidFill>
                  <a:srgbClr val="C0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166" name="Rectangle 174"/>
                <p:cNvSpPr>
                  <a:spLocks noChangeArrowheads="1"/>
                </p:cNvSpPr>
                <p:nvPr/>
              </p:nvSpPr>
              <p:spPr bwMode="auto">
                <a:xfrm>
                  <a:off x="2496" y="1440"/>
                  <a:ext cx="96" cy="9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167" name="Rectangle 175"/>
                <p:cNvSpPr>
                  <a:spLocks noChangeArrowheads="1"/>
                </p:cNvSpPr>
                <p:nvPr/>
              </p:nvSpPr>
              <p:spPr bwMode="auto">
                <a:xfrm>
                  <a:off x="2496" y="1536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168" name="Rectangle 176"/>
                <p:cNvSpPr>
                  <a:spLocks noChangeArrowheads="1"/>
                </p:cNvSpPr>
                <p:nvPr/>
              </p:nvSpPr>
              <p:spPr bwMode="auto">
                <a:xfrm>
                  <a:off x="2592" y="1440"/>
                  <a:ext cx="96" cy="96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169" name="Rectangle 177"/>
                <p:cNvSpPr>
                  <a:spLocks noChangeArrowheads="1"/>
                </p:cNvSpPr>
                <p:nvPr/>
              </p:nvSpPr>
              <p:spPr bwMode="auto">
                <a:xfrm>
                  <a:off x="2400" y="1536"/>
                  <a:ext cx="96" cy="9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170" name="Rectangle 178"/>
                <p:cNvSpPr>
                  <a:spLocks noChangeArrowheads="1"/>
                </p:cNvSpPr>
                <p:nvPr/>
              </p:nvSpPr>
              <p:spPr bwMode="auto">
                <a:xfrm>
                  <a:off x="2400" y="144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171" name="Rectangle 179"/>
                <p:cNvSpPr>
                  <a:spLocks noChangeArrowheads="1"/>
                </p:cNvSpPr>
                <p:nvPr/>
              </p:nvSpPr>
              <p:spPr bwMode="auto">
                <a:xfrm>
                  <a:off x="2592" y="1536"/>
                  <a:ext cx="96" cy="96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172" name="Rectangle 180"/>
                <p:cNvSpPr>
                  <a:spLocks noChangeArrowheads="1"/>
                </p:cNvSpPr>
                <p:nvPr/>
              </p:nvSpPr>
              <p:spPr bwMode="auto">
                <a:xfrm>
                  <a:off x="2592" y="1344"/>
                  <a:ext cx="96" cy="96"/>
                </a:xfrm>
                <a:prstGeom prst="rect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173" name="Text Box 181"/>
                <p:cNvSpPr txBox="1">
                  <a:spLocks noChangeArrowheads="1"/>
                </p:cNvSpPr>
                <p:nvPr/>
              </p:nvSpPr>
              <p:spPr bwMode="auto">
                <a:xfrm>
                  <a:off x="2448" y="1591"/>
                  <a:ext cx="389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2+3</a:t>
                  </a:r>
                </a:p>
              </p:txBody>
            </p:sp>
          </p:grpSp>
          <p:grpSp>
            <p:nvGrpSpPr>
              <p:cNvPr id="341158" name="Group 182"/>
              <p:cNvGrpSpPr>
                <a:grpSpLocks/>
              </p:cNvGrpSpPr>
              <p:nvPr/>
            </p:nvGrpSpPr>
            <p:grpSpPr bwMode="auto">
              <a:xfrm>
                <a:off x="2400" y="2592"/>
                <a:ext cx="445" cy="1273"/>
                <a:chOff x="2400" y="2592"/>
                <a:chExt cx="445" cy="1273"/>
              </a:xfrm>
            </p:grpSpPr>
            <p:grpSp>
              <p:nvGrpSpPr>
                <p:cNvPr id="341161" name="Group 183"/>
                <p:cNvGrpSpPr>
                  <a:grpSpLocks/>
                </p:cNvGrpSpPr>
                <p:nvPr/>
              </p:nvGrpSpPr>
              <p:grpSpPr bwMode="auto">
                <a:xfrm>
                  <a:off x="2400" y="3360"/>
                  <a:ext cx="437" cy="505"/>
                  <a:chOff x="2400" y="3360"/>
                  <a:chExt cx="437" cy="505"/>
                </a:xfrm>
              </p:grpSpPr>
              <p:sp>
                <p:nvSpPr>
                  <p:cNvPr id="341176" name="Rectangle 184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3360"/>
                    <a:ext cx="96" cy="96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1177" name="Rectangle 185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3360"/>
                    <a:ext cx="96" cy="96"/>
                  </a:xfrm>
                  <a:prstGeom prst="rect">
                    <a:avLst/>
                  </a:prstGeom>
                  <a:solidFill>
                    <a:srgbClr val="C0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1178" name="Rectangle 186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3456"/>
                    <a:ext cx="96" cy="96"/>
                  </a:xfrm>
                  <a:prstGeom prst="rect">
                    <a:avLst/>
                  </a:prstGeom>
                  <a:solidFill>
                    <a:srgbClr val="CCFFCC"/>
                  </a:solidFill>
                  <a:ln w="9525">
                    <a:solidFill>
                      <a:schemeClr val="tx2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1179" name="Rectangle 187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3552"/>
                    <a:ext cx="96" cy="96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1180" name="Rectangle 188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3456"/>
                    <a:ext cx="96" cy="96"/>
                  </a:xfrm>
                  <a:prstGeom prst="rect">
                    <a:avLst/>
                  </a:prstGeom>
                  <a:solidFill>
                    <a:srgbClr val="FFCC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1181" name="Rectangle 189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3552"/>
                    <a:ext cx="96" cy="96"/>
                  </a:xfrm>
                  <a:prstGeom prst="rect">
                    <a:avLst/>
                  </a:prstGeom>
                  <a:solidFill>
                    <a:srgbClr val="33CC33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1182" name="Rectangle 190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3456"/>
                    <a:ext cx="96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1183" name="Rectangle 191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3552"/>
                    <a:ext cx="96" cy="96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1184" name="Rectangle 192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3360"/>
                    <a:ext cx="96" cy="96"/>
                  </a:xfrm>
                  <a:prstGeom prst="rect">
                    <a:avLst/>
                  </a:prstGeom>
                  <a:solidFill>
                    <a:srgbClr val="FF33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1185" name="Text Box 19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48" y="3615"/>
                    <a:ext cx="389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>
                        <a:latin typeface="Comic Sans MS" pitchFamily="66" charset="0"/>
                      </a:rPr>
                      <a:t>2+4</a:t>
                    </a:r>
                  </a:p>
                </p:txBody>
              </p:sp>
            </p:grpSp>
            <p:grpSp>
              <p:nvGrpSpPr>
                <p:cNvPr id="341162" name="Group 194"/>
                <p:cNvGrpSpPr>
                  <a:grpSpLocks/>
                </p:cNvGrpSpPr>
                <p:nvPr/>
              </p:nvGrpSpPr>
              <p:grpSpPr bwMode="auto">
                <a:xfrm>
                  <a:off x="2400" y="2592"/>
                  <a:ext cx="445" cy="496"/>
                  <a:chOff x="2400" y="2592"/>
                  <a:chExt cx="445" cy="496"/>
                </a:xfrm>
              </p:grpSpPr>
              <p:sp>
                <p:nvSpPr>
                  <p:cNvPr id="341187" name="Rectangle 195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2592"/>
                    <a:ext cx="96" cy="96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1188" name="Rectangle 196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2688"/>
                    <a:ext cx="96" cy="96"/>
                  </a:xfrm>
                  <a:prstGeom prst="rect">
                    <a:avLst/>
                  </a:prstGeom>
                  <a:solidFill>
                    <a:srgbClr val="C0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1189" name="Rectangle 197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2688"/>
                    <a:ext cx="96" cy="96"/>
                  </a:xfrm>
                  <a:prstGeom prst="rect">
                    <a:avLst/>
                  </a:prstGeom>
                  <a:solidFill>
                    <a:srgbClr val="CCFFCC"/>
                  </a:solidFill>
                  <a:ln w="9525">
                    <a:solidFill>
                      <a:schemeClr val="tx2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1190" name="Rectangle 198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2784"/>
                    <a:ext cx="96" cy="96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1191" name="Rectangle 199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2688"/>
                    <a:ext cx="96" cy="96"/>
                  </a:xfrm>
                  <a:prstGeom prst="rect">
                    <a:avLst/>
                  </a:prstGeom>
                  <a:solidFill>
                    <a:srgbClr val="FFCC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1192" name="Rectangle 200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2784"/>
                    <a:ext cx="96" cy="96"/>
                  </a:xfrm>
                  <a:prstGeom prst="rect">
                    <a:avLst/>
                  </a:prstGeom>
                  <a:solidFill>
                    <a:srgbClr val="33CC33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1193" name="Rectangle 201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2592"/>
                    <a:ext cx="96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1194" name="Rectangle 202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2784"/>
                    <a:ext cx="96" cy="96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1195" name="Rectangle 203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2592"/>
                    <a:ext cx="96" cy="96"/>
                  </a:xfrm>
                  <a:prstGeom prst="rect">
                    <a:avLst/>
                  </a:prstGeom>
                  <a:solidFill>
                    <a:srgbClr val="FF33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1196" name="Text Box 20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56" y="2838"/>
                    <a:ext cx="389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>
                        <a:latin typeface="Comic Sans MS" pitchFamily="66" charset="0"/>
                      </a:rPr>
                      <a:t>2+3</a:t>
                    </a:r>
                  </a:p>
                </p:txBody>
              </p:sp>
            </p:grpSp>
          </p:grpSp>
        </p:grpSp>
        <p:grpSp>
          <p:nvGrpSpPr>
            <p:cNvPr id="341163" name="Group 205"/>
            <p:cNvGrpSpPr>
              <a:grpSpLocks/>
            </p:cNvGrpSpPr>
            <p:nvPr/>
          </p:nvGrpSpPr>
          <p:grpSpPr bwMode="auto">
            <a:xfrm>
              <a:off x="1920" y="1488"/>
              <a:ext cx="480" cy="2016"/>
              <a:chOff x="1920" y="1488"/>
              <a:chExt cx="480" cy="2016"/>
            </a:xfrm>
          </p:grpSpPr>
          <p:grpSp>
            <p:nvGrpSpPr>
              <p:cNvPr id="341174" name="Group 206"/>
              <p:cNvGrpSpPr>
                <a:grpSpLocks/>
              </p:cNvGrpSpPr>
              <p:nvPr/>
            </p:nvGrpSpPr>
            <p:grpSpPr bwMode="auto">
              <a:xfrm>
                <a:off x="1920" y="2736"/>
                <a:ext cx="480" cy="768"/>
                <a:chOff x="1920" y="2736"/>
                <a:chExt cx="480" cy="768"/>
              </a:xfrm>
            </p:grpSpPr>
            <p:sp>
              <p:nvSpPr>
                <p:cNvPr id="341199" name="Line 207"/>
                <p:cNvSpPr>
                  <a:spLocks noChangeShapeType="1"/>
                </p:cNvSpPr>
                <p:nvPr/>
              </p:nvSpPr>
              <p:spPr bwMode="auto">
                <a:xfrm>
                  <a:off x="1920" y="2736"/>
                  <a:ext cx="4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41200" name="Line 208"/>
                <p:cNvSpPr>
                  <a:spLocks noChangeShapeType="1"/>
                </p:cNvSpPr>
                <p:nvPr/>
              </p:nvSpPr>
              <p:spPr bwMode="auto">
                <a:xfrm>
                  <a:off x="1920" y="2736"/>
                  <a:ext cx="48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341201" name="Line 209"/>
              <p:cNvSpPr>
                <a:spLocks noChangeShapeType="1"/>
              </p:cNvSpPr>
              <p:nvPr/>
            </p:nvSpPr>
            <p:spPr bwMode="auto">
              <a:xfrm flipV="1">
                <a:off x="1920" y="1488"/>
                <a:ext cx="480" cy="1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341203" name="Text Box 211"/>
          <p:cNvSpPr txBox="1">
            <a:spLocks noChangeArrowheads="1"/>
          </p:cNvSpPr>
          <p:nvPr/>
        </p:nvSpPr>
        <p:spPr bwMode="auto">
          <a:xfrm>
            <a:off x="228600" y="914400"/>
            <a:ext cx="734688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latin typeface="+mj-lt"/>
              </a:rPr>
              <a:t>f(N) = g(N) + h(N) 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   with h(N) = number of misplaced numbered tiles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Robot Navigation</a:t>
            </a:r>
            <a:endParaRPr lang="en-US"/>
          </a:p>
        </p:txBody>
      </p:sp>
      <p:sp>
        <p:nvSpPr>
          <p:cNvPr id="4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B78C30-3C8F-4690-9BF3-36E46625A3BC}" type="slidenum">
              <a:rPr lang="en-US" smtClean="0"/>
              <a:pPr/>
              <a:t>31</a:t>
            </a:fld>
            <a:endParaRPr lang="en-US"/>
          </a:p>
        </p:txBody>
      </p:sp>
      <p:grpSp>
        <p:nvGrpSpPr>
          <p:cNvPr id="386051" name="Group 3"/>
          <p:cNvGrpSpPr>
            <a:grpSpLocks/>
          </p:cNvGrpSpPr>
          <p:nvPr/>
        </p:nvGrpSpPr>
        <p:grpSpPr bwMode="auto">
          <a:xfrm>
            <a:off x="1219200" y="2743200"/>
            <a:ext cx="6705600" cy="3048000"/>
            <a:chOff x="768" y="1728"/>
            <a:chExt cx="4224" cy="1920"/>
          </a:xfrm>
        </p:grpSpPr>
        <p:grpSp>
          <p:nvGrpSpPr>
            <p:cNvPr id="386052" name="Group 4"/>
            <p:cNvGrpSpPr>
              <a:grpSpLocks/>
            </p:cNvGrpSpPr>
            <p:nvPr/>
          </p:nvGrpSpPr>
          <p:grpSpPr bwMode="auto">
            <a:xfrm>
              <a:off x="768" y="1728"/>
              <a:ext cx="4224" cy="1920"/>
              <a:chOff x="576" y="1344"/>
              <a:chExt cx="4224" cy="1920"/>
            </a:xfrm>
          </p:grpSpPr>
          <p:grpSp>
            <p:nvGrpSpPr>
              <p:cNvPr id="386053" name="Group 5"/>
              <p:cNvGrpSpPr>
                <a:grpSpLocks/>
              </p:cNvGrpSpPr>
              <p:nvPr/>
            </p:nvGrpSpPr>
            <p:grpSpPr bwMode="auto">
              <a:xfrm>
                <a:off x="576" y="1344"/>
                <a:ext cx="4224" cy="1920"/>
                <a:chOff x="576" y="1344"/>
                <a:chExt cx="4224" cy="1920"/>
              </a:xfrm>
            </p:grpSpPr>
            <p:sp>
              <p:nvSpPr>
                <p:cNvPr id="386054" name="Rectangle 6"/>
                <p:cNvSpPr>
                  <a:spLocks noChangeArrowheads="1"/>
                </p:cNvSpPr>
                <p:nvPr/>
              </p:nvSpPr>
              <p:spPr bwMode="auto">
                <a:xfrm>
                  <a:off x="576" y="1344"/>
                  <a:ext cx="4224" cy="192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6055" name="Line 7"/>
                <p:cNvSpPr>
                  <a:spLocks noChangeShapeType="1"/>
                </p:cNvSpPr>
                <p:nvPr/>
              </p:nvSpPr>
              <p:spPr bwMode="auto">
                <a:xfrm>
                  <a:off x="960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86056" name="Line 8"/>
                <p:cNvSpPr>
                  <a:spLocks noChangeShapeType="1"/>
                </p:cNvSpPr>
                <p:nvPr/>
              </p:nvSpPr>
              <p:spPr bwMode="auto">
                <a:xfrm>
                  <a:off x="1728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86057" name="Line 9"/>
                <p:cNvSpPr>
                  <a:spLocks noChangeShapeType="1"/>
                </p:cNvSpPr>
                <p:nvPr/>
              </p:nvSpPr>
              <p:spPr bwMode="auto">
                <a:xfrm>
                  <a:off x="2112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86058" name="Line 10"/>
                <p:cNvSpPr>
                  <a:spLocks noChangeShapeType="1"/>
                </p:cNvSpPr>
                <p:nvPr/>
              </p:nvSpPr>
              <p:spPr bwMode="auto">
                <a:xfrm>
                  <a:off x="2496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86059" name="Line 11"/>
                <p:cNvSpPr>
                  <a:spLocks noChangeShapeType="1"/>
                </p:cNvSpPr>
                <p:nvPr/>
              </p:nvSpPr>
              <p:spPr bwMode="auto">
                <a:xfrm>
                  <a:off x="2880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86060" name="Line 12"/>
                <p:cNvSpPr>
                  <a:spLocks noChangeShapeType="1"/>
                </p:cNvSpPr>
                <p:nvPr/>
              </p:nvSpPr>
              <p:spPr bwMode="auto">
                <a:xfrm>
                  <a:off x="3264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86061" name="Line 13"/>
                <p:cNvSpPr>
                  <a:spLocks noChangeShapeType="1"/>
                </p:cNvSpPr>
                <p:nvPr/>
              </p:nvSpPr>
              <p:spPr bwMode="auto">
                <a:xfrm>
                  <a:off x="3648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86062" name="Line 14"/>
                <p:cNvSpPr>
                  <a:spLocks noChangeShapeType="1"/>
                </p:cNvSpPr>
                <p:nvPr/>
              </p:nvSpPr>
              <p:spPr bwMode="auto">
                <a:xfrm>
                  <a:off x="4032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86063" name="Line 15"/>
                <p:cNvSpPr>
                  <a:spLocks noChangeShapeType="1"/>
                </p:cNvSpPr>
                <p:nvPr/>
              </p:nvSpPr>
              <p:spPr bwMode="auto">
                <a:xfrm>
                  <a:off x="4416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86064" name="Line 16"/>
                <p:cNvSpPr>
                  <a:spLocks noChangeShapeType="1"/>
                </p:cNvSpPr>
                <p:nvPr/>
              </p:nvSpPr>
              <p:spPr bwMode="auto">
                <a:xfrm>
                  <a:off x="1344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86065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576" y="1728"/>
                  <a:ext cx="422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86066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576" y="2112"/>
                  <a:ext cx="422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86067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576" y="2496"/>
                  <a:ext cx="422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86068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576" y="2880"/>
                  <a:ext cx="422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386069" name="Rectangle 21"/>
              <p:cNvSpPr>
                <a:spLocks noChangeArrowheads="1"/>
              </p:cNvSpPr>
              <p:nvPr/>
            </p:nvSpPr>
            <p:spPr bwMode="auto">
              <a:xfrm>
                <a:off x="960" y="1728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070" name="Rectangle 22"/>
              <p:cNvSpPr>
                <a:spLocks noChangeArrowheads="1"/>
              </p:cNvSpPr>
              <p:nvPr/>
            </p:nvSpPr>
            <p:spPr bwMode="auto">
              <a:xfrm>
                <a:off x="1344" y="2112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071" name="Rectangle 23"/>
              <p:cNvSpPr>
                <a:spLocks noChangeArrowheads="1"/>
              </p:cNvSpPr>
              <p:nvPr/>
            </p:nvSpPr>
            <p:spPr bwMode="auto">
              <a:xfrm>
                <a:off x="960" y="2112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072" name="Rectangle 24"/>
              <p:cNvSpPr>
                <a:spLocks noChangeArrowheads="1"/>
              </p:cNvSpPr>
              <p:nvPr/>
            </p:nvSpPr>
            <p:spPr bwMode="auto">
              <a:xfrm>
                <a:off x="3648" y="2496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073" name="Rectangle 25"/>
              <p:cNvSpPr>
                <a:spLocks noChangeArrowheads="1"/>
              </p:cNvSpPr>
              <p:nvPr/>
            </p:nvSpPr>
            <p:spPr bwMode="auto">
              <a:xfrm>
                <a:off x="4032" y="2496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074" name="Rectangle 26"/>
              <p:cNvSpPr>
                <a:spLocks noChangeArrowheads="1"/>
              </p:cNvSpPr>
              <p:nvPr/>
            </p:nvSpPr>
            <p:spPr bwMode="auto">
              <a:xfrm>
                <a:off x="4032" y="2112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075" name="Rectangle 27"/>
              <p:cNvSpPr>
                <a:spLocks noChangeArrowheads="1"/>
              </p:cNvSpPr>
              <p:nvPr/>
            </p:nvSpPr>
            <p:spPr bwMode="auto">
              <a:xfrm>
                <a:off x="3648" y="1728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076" name="Rectangle 28"/>
              <p:cNvSpPr>
                <a:spLocks noChangeArrowheads="1"/>
              </p:cNvSpPr>
              <p:nvPr/>
            </p:nvSpPr>
            <p:spPr bwMode="auto">
              <a:xfrm>
                <a:off x="4032" y="1728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077" name="Rectangle 29"/>
              <p:cNvSpPr>
                <a:spLocks noChangeArrowheads="1"/>
              </p:cNvSpPr>
              <p:nvPr/>
            </p:nvSpPr>
            <p:spPr bwMode="auto">
              <a:xfrm>
                <a:off x="3264" y="1728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078" name="Rectangle 30"/>
              <p:cNvSpPr>
                <a:spLocks noChangeArrowheads="1"/>
              </p:cNvSpPr>
              <p:nvPr/>
            </p:nvSpPr>
            <p:spPr bwMode="auto">
              <a:xfrm>
                <a:off x="2880" y="1728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079" name="Rectangle 31"/>
              <p:cNvSpPr>
                <a:spLocks noChangeArrowheads="1"/>
              </p:cNvSpPr>
              <p:nvPr/>
            </p:nvSpPr>
            <p:spPr bwMode="auto">
              <a:xfrm>
                <a:off x="2496" y="1728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080" name="Rectangle 32"/>
              <p:cNvSpPr>
                <a:spLocks noChangeArrowheads="1"/>
              </p:cNvSpPr>
              <p:nvPr/>
            </p:nvSpPr>
            <p:spPr bwMode="auto">
              <a:xfrm>
                <a:off x="1728" y="2496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081" name="Rectangle 33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082" name="Rectangle 34"/>
              <p:cNvSpPr>
                <a:spLocks noChangeArrowheads="1"/>
              </p:cNvSpPr>
              <p:nvPr/>
            </p:nvSpPr>
            <p:spPr bwMode="auto">
              <a:xfrm>
                <a:off x="2496" y="2496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083" name="Rectangle 35"/>
              <p:cNvSpPr>
                <a:spLocks noChangeArrowheads="1"/>
              </p:cNvSpPr>
              <p:nvPr/>
            </p:nvSpPr>
            <p:spPr bwMode="auto">
              <a:xfrm>
                <a:off x="2880" y="2496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084" name="Rectangle 36"/>
              <p:cNvSpPr>
                <a:spLocks noChangeArrowheads="1"/>
              </p:cNvSpPr>
              <p:nvPr/>
            </p:nvSpPr>
            <p:spPr bwMode="auto">
              <a:xfrm>
                <a:off x="3264" y="2496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085" name="Rectangle 37"/>
              <p:cNvSpPr>
                <a:spLocks noChangeArrowheads="1"/>
              </p:cNvSpPr>
              <p:nvPr/>
            </p:nvSpPr>
            <p:spPr bwMode="auto">
              <a:xfrm>
                <a:off x="1344" y="2496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86086" name="Rectangle 38"/>
            <p:cNvSpPr>
              <a:spLocks noChangeArrowheads="1"/>
            </p:cNvSpPr>
            <p:nvPr/>
          </p:nvSpPr>
          <p:spPr bwMode="auto">
            <a:xfrm>
              <a:off x="768" y="2880"/>
              <a:ext cx="384" cy="384"/>
            </a:xfrm>
            <a:prstGeom prst="rect">
              <a:avLst/>
            </a:prstGeom>
            <a:solidFill>
              <a:srgbClr val="FF33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6087" name="Rectangle 39"/>
            <p:cNvSpPr>
              <a:spLocks noChangeArrowheads="1"/>
            </p:cNvSpPr>
            <p:nvPr/>
          </p:nvSpPr>
          <p:spPr bwMode="auto">
            <a:xfrm>
              <a:off x="3072" y="2496"/>
              <a:ext cx="384" cy="384"/>
            </a:xfrm>
            <a:prstGeom prst="rect">
              <a:avLst/>
            </a:prstGeom>
            <a:solidFill>
              <a:srgbClr val="33CC33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Robot Navigation</a:t>
            </a:r>
            <a:endParaRPr lang="en-US"/>
          </a:p>
        </p:txBody>
      </p:sp>
      <p:sp>
        <p:nvSpPr>
          <p:cNvPr id="8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132DF1-1D87-4BC4-ABCA-1F87E68B6033}" type="slidenum">
              <a:rPr lang="en-US" smtClean="0"/>
              <a:pPr/>
              <a:t>32</a:t>
            </a:fld>
            <a:endParaRPr lang="en-US"/>
          </a:p>
        </p:txBody>
      </p:sp>
      <p:grpSp>
        <p:nvGrpSpPr>
          <p:cNvPr id="388099" name="Group 3"/>
          <p:cNvGrpSpPr>
            <a:grpSpLocks/>
          </p:cNvGrpSpPr>
          <p:nvPr/>
        </p:nvGrpSpPr>
        <p:grpSpPr bwMode="auto">
          <a:xfrm>
            <a:off x="1219200" y="2743200"/>
            <a:ext cx="6705600" cy="3048000"/>
            <a:chOff x="768" y="1728"/>
            <a:chExt cx="4224" cy="1920"/>
          </a:xfrm>
        </p:grpSpPr>
        <p:grpSp>
          <p:nvGrpSpPr>
            <p:cNvPr id="388100" name="Group 4"/>
            <p:cNvGrpSpPr>
              <a:grpSpLocks/>
            </p:cNvGrpSpPr>
            <p:nvPr/>
          </p:nvGrpSpPr>
          <p:grpSpPr bwMode="auto">
            <a:xfrm>
              <a:off x="768" y="1728"/>
              <a:ext cx="4224" cy="1920"/>
              <a:chOff x="768" y="1728"/>
              <a:chExt cx="4224" cy="1920"/>
            </a:xfrm>
          </p:grpSpPr>
          <p:grpSp>
            <p:nvGrpSpPr>
              <p:cNvPr id="388101" name="Group 5"/>
              <p:cNvGrpSpPr>
                <a:grpSpLocks/>
              </p:cNvGrpSpPr>
              <p:nvPr/>
            </p:nvGrpSpPr>
            <p:grpSpPr bwMode="auto">
              <a:xfrm>
                <a:off x="768" y="1728"/>
                <a:ext cx="4224" cy="1920"/>
                <a:chOff x="576" y="1344"/>
                <a:chExt cx="4224" cy="1920"/>
              </a:xfrm>
            </p:grpSpPr>
            <p:grpSp>
              <p:nvGrpSpPr>
                <p:cNvPr id="388102" name="Group 6"/>
                <p:cNvGrpSpPr>
                  <a:grpSpLocks/>
                </p:cNvGrpSpPr>
                <p:nvPr/>
              </p:nvGrpSpPr>
              <p:grpSpPr bwMode="auto">
                <a:xfrm>
                  <a:off x="576" y="1344"/>
                  <a:ext cx="4224" cy="1920"/>
                  <a:chOff x="576" y="1344"/>
                  <a:chExt cx="4224" cy="1920"/>
                </a:xfrm>
              </p:grpSpPr>
              <p:sp>
                <p:nvSpPr>
                  <p:cNvPr id="388103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1344"/>
                    <a:ext cx="4224" cy="192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8104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388105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1728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388106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2112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388107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388108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388109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3264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388110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3648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388111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4032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388112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4416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388113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388114" name="Line 1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1728"/>
                    <a:ext cx="422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388115" name="Line 1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112"/>
                    <a:ext cx="422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388116" name="Line 2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496"/>
                    <a:ext cx="422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388117" name="Line 2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880"/>
                    <a:ext cx="422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88118" name="Rectangle 22"/>
                <p:cNvSpPr>
                  <a:spLocks noChangeArrowheads="1"/>
                </p:cNvSpPr>
                <p:nvPr/>
              </p:nvSpPr>
              <p:spPr bwMode="auto">
                <a:xfrm>
                  <a:off x="960" y="1728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8119" name="Rectangle 23"/>
                <p:cNvSpPr>
                  <a:spLocks noChangeArrowheads="1"/>
                </p:cNvSpPr>
                <p:nvPr/>
              </p:nvSpPr>
              <p:spPr bwMode="auto">
                <a:xfrm>
                  <a:off x="1344" y="2112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8120" name="Rectangle 24"/>
                <p:cNvSpPr>
                  <a:spLocks noChangeArrowheads="1"/>
                </p:cNvSpPr>
                <p:nvPr/>
              </p:nvSpPr>
              <p:spPr bwMode="auto">
                <a:xfrm>
                  <a:off x="960" y="2112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8121" name="Rectangle 25"/>
                <p:cNvSpPr>
                  <a:spLocks noChangeArrowheads="1"/>
                </p:cNvSpPr>
                <p:nvPr/>
              </p:nvSpPr>
              <p:spPr bwMode="auto">
                <a:xfrm>
                  <a:off x="3648" y="2496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8122" name="Rectangle 26"/>
                <p:cNvSpPr>
                  <a:spLocks noChangeArrowheads="1"/>
                </p:cNvSpPr>
                <p:nvPr/>
              </p:nvSpPr>
              <p:spPr bwMode="auto">
                <a:xfrm>
                  <a:off x="4032" y="2496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8123" name="Rectangle 27"/>
                <p:cNvSpPr>
                  <a:spLocks noChangeArrowheads="1"/>
                </p:cNvSpPr>
                <p:nvPr/>
              </p:nvSpPr>
              <p:spPr bwMode="auto">
                <a:xfrm>
                  <a:off x="4032" y="2112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8124" name="Rectangle 28"/>
                <p:cNvSpPr>
                  <a:spLocks noChangeArrowheads="1"/>
                </p:cNvSpPr>
                <p:nvPr/>
              </p:nvSpPr>
              <p:spPr bwMode="auto">
                <a:xfrm>
                  <a:off x="3648" y="1728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8125" name="Rectangle 29"/>
                <p:cNvSpPr>
                  <a:spLocks noChangeArrowheads="1"/>
                </p:cNvSpPr>
                <p:nvPr/>
              </p:nvSpPr>
              <p:spPr bwMode="auto">
                <a:xfrm>
                  <a:off x="4032" y="1728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8126" name="Rectangle 30"/>
                <p:cNvSpPr>
                  <a:spLocks noChangeArrowheads="1"/>
                </p:cNvSpPr>
                <p:nvPr/>
              </p:nvSpPr>
              <p:spPr bwMode="auto">
                <a:xfrm>
                  <a:off x="3264" y="1728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8127" name="Rectangle 31"/>
                <p:cNvSpPr>
                  <a:spLocks noChangeArrowheads="1"/>
                </p:cNvSpPr>
                <p:nvPr/>
              </p:nvSpPr>
              <p:spPr bwMode="auto">
                <a:xfrm>
                  <a:off x="2880" y="1728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8128" name="Rectangle 32"/>
                <p:cNvSpPr>
                  <a:spLocks noChangeArrowheads="1"/>
                </p:cNvSpPr>
                <p:nvPr/>
              </p:nvSpPr>
              <p:spPr bwMode="auto">
                <a:xfrm>
                  <a:off x="2496" y="1728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8129" name="Rectangle 33"/>
                <p:cNvSpPr>
                  <a:spLocks noChangeArrowheads="1"/>
                </p:cNvSpPr>
                <p:nvPr/>
              </p:nvSpPr>
              <p:spPr bwMode="auto">
                <a:xfrm>
                  <a:off x="1728" y="2496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8130" name="Rectangle 34"/>
                <p:cNvSpPr>
                  <a:spLocks noChangeArrowheads="1"/>
                </p:cNvSpPr>
                <p:nvPr/>
              </p:nvSpPr>
              <p:spPr bwMode="auto">
                <a:xfrm>
                  <a:off x="2112" y="2496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8131" name="Rectangle 35"/>
                <p:cNvSpPr>
                  <a:spLocks noChangeArrowheads="1"/>
                </p:cNvSpPr>
                <p:nvPr/>
              </p:nvSpPr>
              <p:spPr bwMode="auto">
                <a:xfrm>
                  <a:off x="2496" y="2496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8132" name="Rectangle 36"/>
                <p:cNvSpPr>
                  <a:spLocks noChangeArrowheads="1"/>
                </p:cNvSpPr>
                <p:nvPr/>
              </p:nvSpPr>
              <p:spPr bwMode="auto">
                <a:xfrm>
                  <a:off x="2880" y="2496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8133" name="Rectangle 37"/>
                <p:cNvSpPr>
                  <a:spLocks noChangeArrowheads="1"/>
                </p:cNvSpPr>
                <p:nvPr/>
              </p:nvSpPr>
              <p:spPr bwMode="auto">
                <a:xfrm>
                  <a:off x="3264" y="2496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8134" name="Rectangle 38"/>
                <p:cNvSpPr>
                  <a:spLocks noChangeArrowheads="1"/>
                </p:cNvSpPr>
                <p:nvPr/>
              </p:nvSpPr>
              <p:spPr bwMode="auto">
                <a:xfrm>
                  <a:off x="1344" y="2496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88135" name="Rectangle 39"/>
              <p:cNvSpPr>
                <a:spLocks noChangeArrowheads="1"/>
              </p:cNvSpPr>
              <p:nvPr/>
            </p:nvSpPr>
            <p:spPr bwMode="auto">
              <a:xfrm>
                <a:off x="768" y="2880"/>
                <a:ext cx="384" cy="384"/>
              </a:xfrm>
              <a:prstGeom prst="rect">
                <a:avLst/>
              </a:prstGeom>
              <a:solidFill>
                <a:srgbClr val="FF33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8136" name="Rectangle 40"/>
              <p:cNvSpPr>
                <a:spLocks noChangeArrowheads="1"/>
              </p:cNvSpPr>
              <p:nvPr/>
            </p:nvSpPr>
            <p:spPr bwMode="auto">
              <a:xfrm>
                <a:off x="3072" y="2496"/>
                <a:ext cx="384" cy="384"/>
              </a:xfrm>
              <a:prstGeom prst="rect">
                <a:avLst/>
              </a:prstGeom>
              <a:solidFill>
                <a:srgbClr val="33CC33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88137" name="Text Box 41"/>
            <p:cNvSpPr txBox="1">
              <a:spLocks noChangeArrowheads="1"/>
            </p:cNvSpPr>
            <p:nvPr/>
          </p:nvSpPr>
          <p:spPr bwMode="auto">
            <a:xfrm>
              <a:off x="3120" y="255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0</a:t>
              </a:r>
            </a:p>
          </p:txBody>
        </p:sp>
        <p:sp>
          <p:nvSpPr>
            <p:cNvPr id="388138" name="Text Box 42"/>
            <p:cNvSpPr txBox="1">
              <a:spLocks noChangeArrowheads="1"/>
            </p:cNvSpPr>
            <p:nvPr/>
          </p:nvSpPr>
          <p:spPr bwMode="auto">
            <a:xfrm>
              <a:off x="3888" y="255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388139" name="Text Box 43"/>
            <p:cNvSpPr txBox="1">
              <a:spLocks noChangeArrowheads="1"/>
            </p:cNvSpPr>
            <p:nvPr/>
          </p:nvSpPr>
          <p:spPr bwMode="auto">
            <a:xfrm>
              <a:off x="3504" y="2552"/>
              <a:ext cx="2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388140" name="Text Box 44"/>
            <p:cNvSpPr txBox="1">
              <a:spLocks noChangeArrowheads="1"/>
            </p:cNvSpPr>
            <p:nvPr/>
          </p:nvSpPr>
          <p:spPr bwMode="auto">
            <a:xfrm>
              <a:off x="2736" y="2552"/>
              <a:ext cx="2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388141" name="Text Box 45"/>
            <p:cNvSpPr txBox="1">
              <a:spLocks noChangeArrowheads="1"/>
            </p:cNvSpPr>
            <p:nvPr/>
          </p:nvSpPr>
          <p:spPr bwMode="auto">
            <a:xfrm>
              <a:off x="1968" y="178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5</a:t>
              </a:r>
            </a:p>
          </p:txBody>
        </p:sp>
        <p:sp>
          <p:nvSpPr>
            <p:cNvPr id="388142" name="Text Box 46"/>
            <p:cNvSpPr txBox="1">
              <a:spLocks noChangeArrowheads="1"/>
            </p:cNvSpPr>
            <p:nvPr/>
          </p:nvSpPr>
          <p:spPr bwMode="auto">
            <a:xfrm>
              <a:off x="816" y="178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8</a:t>
              </a:r>
            </a:p>
          </p:txBody>
        </p:sp>
        <p:sp>
          <p:nvSpPr>
            <p:cNvPr id="388143" name="Text Box 47"/>
            <p:cNvSpPr txBox="1">
              <a:spLocks noChangeArrowheads="1"/>
            </p:cNvSpPr>
            <p:nvPr/>
          </p:nvSpPr>
          <p:spPr bwMode="auto">
            <a:xfrm>
              <a:off x="1200" y="178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7</a:t>
              </a:r>
            </a:p>
          </p:txBody>
        </p:sp>
        <p:sp>
          <p:nvSpPr>
            <p:cNvPr id="388144" name="Text Box 48"/>
            <p:cNvSpPr txBox="1">
              <a:spLocks noChangeArrowheads="1"/>
            </p:cNvSpPr>
            <p:nvPr/>
          </p:nvSpPr>
          <p:spPr bwMode="auto">
            <a:xfrm>
              <a:off x="816" y="2936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7</a:t>
              </a:r>
            </a:p>
          </p:txBody>
        </p:sp>
        <p:sp>
          <p:nvSpPr>
            <p:cNvPr id="388145" name="Text Box 49"/>
            <p:cNvSpPr txBox="1">
              <a:spLocks noChangeArrowheads="1"/>
            </p:cNvSpPr>
            <p:nvPr/>
          </p:nvSpPr>
          <p:spPr bwMode="auto">
            <a:xfrm>
              <a:off x="2352" y="216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388146" name="Text Box 50"/>
            <p:cNvSpPr txBox="1">
              <a:spLocks noChangeArrowheads="1"/>
            </p:cNvSpPr>
            <p:nvPr/>
          </p:nvSpPr>
          <p:spPr bwMode="auto">
            <a:xfrm>
              <a:off x="2352" y="178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388147" name="Text Box 51"/>
            <p:cNvSpPr txBox="1">
              <a:spLocks noChangeArrowheads="1"/>
            </p:cNvSpPr>
            <p:nvPr/>
          </p:nvSpPr>
          <p:spPr bwMode="auto">
            <a:xfrm>
              <a:off x="1200" y="332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7</a:t>
              </a:r>
            </a:p>
          </p:txBody>
        </p:sp>
        <p:sp>
          <p:nvSpPr>
            <p:cNvPr id="388148" name="Text Box 52"/>
            <p:cNvSpPr txBox="1">
              <a:spLocks noChangeArrowheads="1"/>
            </p:cNvSpPr>
            <p:nvPr/>
          </p:nvSpPr>
          <p:spPr bwMode="auto">
            <a:xfrm>
              <a:off x="1584" y="178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6</a:t>
              </a:r>
            </a:p>
          </p:txBody>
        </p:sp>
        <p:sp>
          <p:nvSpPr>
            <p:cNvPr id="388149" name="Text Box 53"/>
            <p:cNvSpPr txBox="1">
              <a:spLocks noChangeArrowheads="1"/>
            </p:cNvSpPr>
            <p:nvPr/>
          </p:nvSpPr>
          <p:spPr bwMode="auto">
            <a:xfrm>
              <a:off x="816" y="216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7</a:t>
              </a:r>
            </a:p>
          </p:txBody>
        </p:sp>
        <p:sp>
          <p:nvSpPr>
            <p:cNvPr id="388150" name="Text Box 54"/>
            <p:cNvSpPr txBox="1">
              <a:spLocks noChangeArrowheads="1"/>
            </p:cNvSpPr>
            <p:nvPr/>
          </p:nvSpPr>
          <p:spPr bwMode="auto">
            <a:xfrm>
              <a:off x="816" y="255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6</a:t>
              </a:r>
            </a:p>
          </p:txBody>
        </p:sp>
        <p:sp>
          <p:nvSpPr>
            <p:cNvPr id="388151" name="Text Box 55"/>
            <p:cNvSpPr txBox="1">
              <a:spLocks noChangeArrowheads="1"/>
            </p:cNvSpPr>
            <p:nvPr/>
          </p:nvSpPr>
          <p:spPr bwMode="auto">
            <a:xfrm>
              <a:off x="1968" y="255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388152" name="Text Box 56"/>
            <p:cNvSpPr txBox="1">
              <a:spLocks noChangeArrowheads="1"/>
            </p:cNvSpPr>
            <p:nvPr/>
          </p:nvSpPr>
          <p:spPr bwMode="auto">
            <a:xfrm>
              <a:off x="2352" y="255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388153" name="Text Box 57"/>
            <p:cNvSpPr txBox="1">
              <a:spLocks noChangeArrowheads="1"/>
            </p:cNvSpPr>
            <p:nvPr/>
          </p:nvSpPr>
          <p:spPr bwMode="auto">
            <a:xfrm>
              <a:off x="816" y="332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8</a:t>
              </a:r>
            </a:p>
          </p:txBody>
        </p:sp>
        <p:sp>
          <p:nvSpPr>
            <p:cNvPr id="388154" name="Text Box 58"/>
            <p:cNvSpPr txBox="1">
              <a:spLocks noChangeArrowheads="1"/>
            </p:cNvSpPr>
            <p:nvPr/>
          </p:nvSpPr>
          <p:spPr bwMode="auto">
            <a:xfrm>
              <a:off x="1200" y="2936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6</a:t>
              </a:r>
            </a:p>
          </p:txBody>
        </p:sp>
        <p:sp>
          <p:nvSpPr>
            <p:cNvPr id="388155" name="Text Box 59"/>
            <p:cNvSpPr txBox="1">
              <a:spLocks noChangeArrowheads="1"/>
            </p:cNvSpPr>
            <p:nvPr/>
          </p:nvSpPr>
          <p:spPr bwMode="auto">
            <a:xfrm>
              <a:off x="1968" y="216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388156" name="Text Box 60"/>
            <p:cNvSpPr txBox="1">
              <a:spLocks noChangeArrowheads="1"/>
            </p:cNvSpPr>
            <p:nvPr/>
          </p:nvSpPr>
          <p:spPr bwMode="auto">
            <a:xfrm>
              <a:off x="1584" y="216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5</a:t>
              </a:r>
            </a:p>
          </p:txBody>
        </p:sp>
        <p:sp>
          <p:nvSpPr>
            <p:cNvPr id="388157" name="Text Box 61"/>
            <p:cNvSpPr txBox="1">
              <a:spLocks noChangeArrowheads="1"/>
            </p:cNvSpPr>
            <p:nvPr/>
          </p:nvSpPr>
          <p:spPr bwMode="auto">
            <a:xfrm>
              <a:off x="3120" y="178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388158" name="Text Box 62"/>
            <p:cNvSpPr txBox="1">
              <a:spLocks noChangeArrowheads="1"/>
            </p:cNvSpPr>
            <p:nvPr/>
          </p:nvSpPr>
          <p:spPr bwMode="auto">
            <a:xfrm>
              <a:off x="2736" y="178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388159" name="Text Box 63"/>
            <p:cNvSpPr txBox="1">
              <a:spLocks noChangeArrowheads="1"/>
            </p:cNvSpPr>
            <p:nvPr/>
          </p:nvSpPr>
          <p:spPr bwMode="auto">
            <a:xfrm>
              <a:off x="3504" y="178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388160" name="Text Box 64"/>
            <p:cNvSpPr txBox="1">
              <a:spLocks noChangeArrowheads="1"/>
            </p:cNvSpPr>
            <p:nvPr/>
          </p:nvSpPr>
          <p:spPr bwMode="auto">
            <a:xfrm>
              <a:off x="2736" y="332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388161" name="Text Box 65"/>
            <p:cNvSpPr txBox="1">
              <a:spLocks noChangeArrowheads="1"/>
            </p:cNvSpPr>
            <p:nvPr/>
          </p:nvSpPr>
          <p:spPr bwMode="auto">
            <a:xfrm>
              <a:off x="1584" y="332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6</a:t>
              </a:r>
            </a:p>
          </p:txBody>
        </p:sp>
        <p:sp>
          <p:nvSpPr>
            <p:cNvPr id="388162" name="Text Box 66"/>
            <p:cNvSpPr txBox="1">
              <a:spLocks noChangeArrowheads="1"/>
            </p:cNvSpPr>
            <p:nvPr/>
          </p:nvSpPr>
          <p:spPr bwMode="auto">
            <a:xfrm>
              <a:off x="1968" y="332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5</a:t>
              </a:r>
            </a:p>
          </p:txBody>
        </p:sp>
        <p:sp>
          <p:nvSpPr>
            <p:cNvPr id="388163" name="Text Box 67"/>
            <p:cNvSpPr txBox="1">
              <a:spLocks noChangeArrowheads="1"/>
            </p:cNvSpPr>
            <p:nvPr/>
          </p:nvSpPr>
          <p:spPr bwMode="auto">
            <a:xfrm>
              <a:off x="3120" y="332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388164" name="Text Box 68"/>
            <p:cNvSpPr txBox="1">
              <a:spLocks noChangeArrowheads="1"/>
            </p:cNvSpPr>
            <p:nvPr/>
          </p:nvSpPr>
          <p:spPr bwMode="auto">
            <a:xfrm>
              <a:off x="2352" y="332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388165" name="Text Box 69"/>
            <p:cNvSpPr txBox="1">
              <a:spLocks noChangeArrowheads="1"/>
            </p:cNvSpPr>
            <p:nvPr/>
          </p:nvSpPr>
          <p:spPr bwMode="auto">
            <a:xfrm>
              <a:off x="3888" y="332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388166" name="Text Box 70"/>
            <p:cNvSpPr txBox="1">
              <a:spLocks noChangeArrowheads="1"/>
            </p:cNvSpPr>
            <p:nvPr/>
          </p:nvSpPr>
          <p:spPr bwMode="auto">
            <a:xfrm>
              <a:off x="3504" y="332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388167" name="Text Box 71"/>
            <p:cNvSpPr txBox="1">
              <a:spLocks noChangeArrowheads="1"/>
            </p:cNvSpPr>
            <p:nvPr/>
          </p:nvSpPr>
          <p:spPr bwMode="auto">
            <a:xfrm>
              <a:off x="4272" y="332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5</a:t>
              </a:r>
            </a:p>
          </p:txBody>
        </p:sp>
        <p:sp>
          <p:nvSpPr>
            <p:cNvPr id="388168" name="Text Box 72"/>
            <p:cNvSpPr txBox="1">
              <a:spLocks noChangeArrowheads="1"/>
            </p:cNvSpPr>
            <p:nvPr/>
          </p:nvSpPr>
          <p:spPr bwMode="auto">
            <a:xfrm>
              <a:off x="4272" y="178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5</a:t>
              </a:r>
            </a:p>
          </p:txBody>
        </p:sp>
        <p:sp>
          <p:nvSpPr>
            <p:cNvPr id="388169" name="Text Box 73"/>
            <p:cNvSpPr txBox="1">
              <a:spLocks noChangeArrowheads="1"/>
            </p:cNvSpPr>
            <p:nvPr/>
          </p:nvSpPr>
          <p:spPr bwMode="auto">
            <a:xfrm>
              <a:off x="3888" y="178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388170" name="Text Box 74"/>
            <p:cNvSpPr txBox="1">
              <a:spLocks noChangeArrowheads="1"/>
            </p:cNvSpPr>
            <p:nvPr/>
          </p:nvSpPr>
          <p:spPr bwMode="auto">
            <a:xfrm>
              <a:off x="4656" y="178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6</a:t>
              </a:r>
            </a:p>
          </p:txBody>
        </p:sp>
        <p:sp>
          <p:nvSpPr>
            <p:cNvPr id="388171" name="Text Box 75"/>
            <p:cNvSpPr txBox="1">
              <a:spLocks noChangeArrowheads="1"/>
            </p:cNvSpPr>
            <p:nvPr/>
          </p:nvSpPr>
          <p:spPr bwMode="auto">
            <a:xfrm>
              <a:off x="4656" y="216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5</a:t>
              </a:r>
            </a:p>
          </p:txBody>
        </p:sp>
        <p:sp>
          <p:nvSpPr>
            <p:cNvPr id="388172" name="Text Box 76"/>
            <p:cNvSpPr txBox="1">
              <a:spLocks noChangeArrowheads="1"/>
            </p:cNvSpPr>
            <p:nvPr/>
          </p:nvSpPr>
          <p:spPr bwMode="auto">
            <a:xfrm>
              <a:off x="4656" y="332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6</a:t>
              </a:r>
            </a:p>
          </p:txBody>
        </p:sp>
        <p:sp>
          <p:nvSpPr>
            <p:cNvPr id="388173" name="Text Box 77"/>
            <p:cNvSpPr txBox="1">
              <a:spLocks noChangeArrowheads="1"/>
            </p:cNvSpPr>
            <p:nvPr/>
          </p:nvSpPr>
          <p:spPr bwMode="auto">
            <a:xfrm>
              <a:off x="4656" y="255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388174" name="Text Box 78"/>
            <p:cNvSpPr txBox="1">
              <a:spLocks noChangeArrowheads="1"/>
            </p:cNvSpPr>
            <p:nvPr/>
          </p:nvSpPr>
          <p:spPr bwMode="auto">
            <a:xfrm>
              <a:off x="4656" y="2936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5</a:t>
              </a:r>
            </a:p>
          </p:txBody>
        </p:sp>
      </p:grpSp>
      <p:sp>
        <p:nvSpPr>
          <p:cNvPr id="388175" name="Text Box 79"/>
          <p:cNvSpPr txBox="1">
            <a:spLocks noChangeArrowheads="1"/>
          </p:cNvSpPr>
          <p:nvPr/>
        </p:nvSpPr>
        <p:spPr bwMode="auto">
          <a:xfrm>
            <a:off x="762000" y="1765300"/>
            <a:ext cx="809228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latin typeface="+mn-lt"/>
              </a:rPr>
              <a:t>f(N) = h(N), with h(N) = Manhattan distance to the goal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solidFill>
                  <a:schemeClr val="hlink"/>
                </a:solidFill>
                <a:latin typeface="+mn-lt"/>
              </a:rPr>
              <a:t>(not A*)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77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Robot Navigation</a:t>
            </a:r>
            <a:endParaRPr lang="en-US"/>
          </a:p>
        </p:txBody>
      </p:sp>
      <p:sp>
        <p:nvSpPr>
          <p:cNvPr id="112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E9E6F7-92C4-45F5-BC67-60E82128B9A5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90146" name="Rectangle 2"/>
          <p:cNvSpPr>
            <a:spLocks noChangeArrowheads="1"/>
          </p:cNvSpPr>
          <p:nvPr/>
        </p:nvSpPr>
        <p:spPr bwMode="auto">
          <a:xfrm>
            <a:off x="4267200" y="39624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0147" name="Rectangle 3"/>
          <p:cNvSpPr>
            <a:spLocks noChangeArrowheads="1"/>
          </p:cNvSpPr>
          <p:nvPr/>
        </p:nvSpPr>
        <p:spPr bwMode="auto">
          <a:xfrm>
            <a:off x="3657600" y="39624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0148" name="Rectangle 4"/>
          <p:cNvSpPr>
            <a:spLocks noChangeArrowheads="1"/>
          </p:cNvSpPr>
          <p:nvPr/>
        </p:nvSpPr>
        <p:spPr bwMode="auto">
          <a:xfrm>
            <a:off x="3657600" y="33528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0149" name="Rectangle 5"/>
          <p:cNvSpPr>
            <a:spLocks noChangeArrowheads="1"/>
          </p:cNvSpPr>
          <p:nvPr/>
        </p:nvSpPr>
        <p:spPr bwMode="auto">
          <a:xfrm>
            <a:off x="3657600" y="27432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0150" name="Rectangle 6"/>
          <p:cNvSpPr>
            <a:spLocks noChangeArrowheads="1"/>
          </p:cNvSpPr>
          <p:nvPr/>
        </p:nvSpPr>
        <p:spPr bwMode="auto">
          <a:xfrm>
            <a:off x="4267200" y="27432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0151" name="Rectangle 7"/>
          <p:cNvSpPr>
            <a:spLocks noChangeArrowheads="1"/>
          </p:cNvSpPr>
          <p:nvPr/>
        </p:nvSpPr>
        <p:spPr bwMode="auto">
          <a:xfrm>
            <a:off x="5486400" y="27432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0152" name="Rectangle 8"/>
          <p:cNvSpPr>
            <a:spLocks noChangeArrowheads="1"/>
          </p:cNvSpPr>
          <p:nvPr/>
        </p:nvSpPr>
        <p:spPr bwMode="auto">
          <a:xfrm>
            <a:off x="6096000" y="27432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0153" name="Rectangle 9"/>
          <p:cNvSpPr>
            <a:spLocks noChangeArrowheads="1"/>
          </p:cNvSpPr>
          <p:nvPr/>
        </p:nvSpPr>
        <p:spPr bwMode="auto">
          <a:xfrm>
            <a:off x="4876800" y="27432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0154" name="Rectangle 10"/>
          <p:cNvSpPr>
            <a:spLocks noChangeArrowheads="1"/>
          </p:cNvSpPr>
          <p:nvPr/>
        </p:nvSpPr>
        <p:spPr bwMode="auto">
          <a:xfrm>
            <a:off x="6705600" y="27432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0155" name="Rectangle 11"/>
          <p:cNvSpPr>
            <a:spLocks noChangeArrowheads="1"/>
          </p:cNvSpPr>
          <p:nvPr/>
        </p:nvSpPr>
        <p:spPr bwMode="auto">
          <a:xfrm>
            <a:off x="7315200" y="27432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0156" name="Rectangle 12"/>
          <p:cNvSpPr>
            <a:spLocks noChangeArrowheads="1"/>
          </p:cNvSpPr>
          <p:nvPr/>
        </p:nvSpPr>
        <p:spPr bwMode="auto">
          <a:xfrm>
            <a:off x="7315200" y="33528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0157" name="Rectangle 13"/>
          <p:cNvSpPr>
            <a:spLocks noChangeArrowheads="1"/>
          </p:cNvSpPr>
          <p:nvPr/>
        </p:nvSpPr>
        <p:spPr bwMode="auto">
          <a:xfrm>
            <a:off x="7315200" y="45720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0158" name="Rectangle 14"/>
          <p:cNvSpPr>
            <a:spLocks noChangeArrowheads="1"/>
          </p:cNvSpPr>
          <p:nvPr/>
        </p:nvSpPr>
        <p:spPr bwMode="auto">
          <a:xfrm>
            <a:off x="7315200" y="51816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0159" name="Rectangle 15"/>
          <p:cNvSpPr>
            <a:spLocks noChangeArrowheads="1"/>
          </p:cNvSpPr>
          <p:nvPr/>
        </p:nvSpPr>
        <p:spPr bwMode="auto">
          <a:xfrm>
            <a:off x="7315200" y="39624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0160" name="Rectangle 16"/>
          <p:cNvSpPr>
            <a:spLocks noChangeArrowheads="1"/>
          </p:cNvSpPr>
          <p:nvPr/>
        </p:nvSpPr>
        <p:spPr bwMode="auto">
          <a:xfrm>
            <a:off x="6705600" y="51816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0161" name="Rectangle 17"/>
          <p:cNvSpPr>
            <a:spLocks noChangeArrowheads="1"/>
          </p:cNvSpPr>
          <p:nvPr/>
        </p:nvSpPr>
        <p:spPr bwMode="auto">
          <a:xfrm>
            <a:off x="6096000" y="51816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0162" name="Rectangle 18"/>
          <p:cNvSpPr>
            <a:spLocks noChangeArrowheads="1"/>
          </p:cNvSpPr>
          <p:nvPr/>
        </p:nvSpPr>
        <p:spPr bwMode="auto">
          <a:xfrm>
            <a:off x="5486400" y="51816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0163" name="Rectangle 19"/>
          <p:cNvSpPr>
            <a:spLocks noChangeArrowheads="1"/>
          </p:cNvSpPr>
          <p:nvPr/>
        </p:nvSpPr>
        <p:spPr bwMode="auto">
          <a:xfrm>
            <a:off x="4876800" y="51816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0164" name="Rectangle 20"/>
          <p:cNvSpPr>
            <a:spLocks noChangeArrowheads="1"/>
          </p:cNvSpPr>
          <p:nvPr/>
        </p:nvSpPr>
        <p:spPr bwMode="auto">
          <a:xfrm>
            <a:off x="4267200" y="51816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0165" name="Rectangle 21"/>
          <p:cNvSpPr>
            <a:spLocks noChangeArrowheads="1"/>
          </p:cNvSpPr>
          <p:nvPr/>
        </p:nvSpPr>
        <p:spPr bwMode="auto">
          <a:xfrm>
            <a:off x="3657600" y="51816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0166" name="Rectangle 22"/>
          <p:cNvSpPr>
            <a:spLocks noChangeArrowheads="1"/>
          </p:cNvSpPr>
          <p:nvPr/>
        </p:nvSpPr>
        <p:spPr bwMode="auto">
          <a:xfrm>
            <a:off x="3048000" y="51816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0167" name="Group 23"/>
          <p:cNvGrpSpPr>
            <a:grpSpLocks/>
          </p:cNvGrpSpPr>
          <p:nvPr/>
        </p:nvGrpSpPr>
        <p:grpSpPr bwMode="auto">
          <a:xfrm>
            <a:off x="1219200" y="2743200"/>
            <a:ext cx="1828800" cy="3048000"/>
            <a:chOff x="768" y="1728"/>
            <a:chExt cx="1152" cy="1920"/>
          </a:xfrm>
        </p:grpSpPr>
        <p:sp>
          <p:nvSpPr>
            <p:cNvPr id="390168" name="Rectangle 24"/>
            <p:cNvSpPr>
              <a:spLocks noChangeArrowheads="1"/>
            </p:cNvSpPr>
            <p:nvPr/>
          </p:nvSpPr>
          <p:spPr bwMode="auto">
            <a:xfrm>
              <a:off x="768" y="1728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169" name="Rectangle 25"/>
            <p:cNvSpPr>
              <a:spLocks noChangeArrowheads="1"/>
            </p:cNvSpPr>
            <p:nvPr/>
          </p:nvSpPr>
          <p:spPr bwMode="auto">
            <a:xfrm>
              <a:off x="1536" y="3264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0170" name="Group 26"/>
          <p:cNvGrpSpPr>
            <a:grpSpLocks/>
          </p:cNvGrpSpPr>
          <p:nvPr/>
        </p:nvGrpSpPr>
        <p:grpSpPr bwMode="auto">
          <a:xfrm>
            <a:off x="1219200" y="3352800"/>
            <a:ext cx="1219200" cy="2438400"/>
            <a:chOff x="768" y="2112"/>
            <a:chExt cx="768" cy="1536"/>
          </a:xfrm>
        </p:grpSpPr>
        <p:sp>
          <p:nvSpPr>
            <p:cNvPr id="390171" name="Rectangle 27"/>
            <p:cNvSpPr>
              <a:spLocks noChangeArrowheads="1"/>
            </p:cNvSpPr>
            <p:nvPr/>
          </p:nvSpPr>
          <p:spPr bwMode="auto">
            <a:xfrm>
              <a:off x="1152" y="3264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172" name="Rectangle 28"/>
            <p:cNvSpPr>
              <a:spLocks noChangeArrowheads="1"/>
            </p:cNvSpPr>
            <p:nvPr/>
          </p:nvSpPr>
          <p:spPr bwMode="auto">
            <a:xfrm>
              <a:off x="768" y="2112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0173" name="Group 29"/>
          <p:cNvGrpSpPr>
            <a:grpSpLocks/>
          </p:cNvGrpSpPr>
          <p:nvPr/>
        </p:nvGrpSpPr>
        <p:grpSpPr bwMode="auto">
          <a:xfrm>
            <a:off x="1219200" y="3962400"/>
            <a:ext cx="1219200" cy="1828800"/>
            <a:chOff x="768" y="2496"/>
            <a:chExt cx="768" cy="1152"/>
          </a:xfrm>
        </p:grpSpPr>
        <p:sp>
          <p:nvSpPr>
            <p:cNvPr id="390174" name="Rectangle 30"/>
            <p:cNvSpPr>
              <a:spLocks noChangeArrowheads="1"/>
            </p:cNvSpPr>
            <p:nvPr/>
          </p:nvSpPr>
          <p:spPr bwMode="auto">
            <a:xfrm>
              <a:off x="768" y="3264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175" name="Rectangle 31"/>
            <p:cNvSpPr>
              <a:spLocks noChangeArrowheads="1"/>
            </p:cNvSpPr>
            <p:nvPr/>
          </p:nvSpPr>
          <p:spPr bwMode="auto">
            <a:xfrm>
              <a:off x="1152" y="2880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176" name="Rectangle 32"/>
            <p:cNvSpPr>
              <a:spLocks noChangeArrowheads="1"/>
            </p:cNvSpPr>
            <p:nvPr/>
          </p:nvSpPr>
          <p:spPr bwMode="auto">
            <a:xfrm>
              <a:off x="768" y="2496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0178" name="Group 34"/>
          <p:cNvGrpSpPr>
            <a:grpSpLocks/>
          </p:cNvGrpSpPr>
          <p:nvPr/>
        </p:nvGrpSpPr>
        <p:grpSpPr bwMode="auto">
          <a:xfrm>
            <a:off x="1219200" y="2743200"/>
            <a:ext cx="6705600" cy="3048000"/>
            <a:chOff x="768" y="1728"/>
            <a:chExt cx="4224" cy="1920"/>
          </a:xfrm>
        </p:grpSpPr>
        <p:grpSp>
          <p:nvGrpSpPr>
            <p:cNvPr id="390179" name="Group 35"/>
            <p:cNvGrpSpPr>
              <a:grpSpLocks/>
            </p:cNvGrpSpPr>
            <p:nvPr/>
          </p:nvGrpSpPr>
          <p:grpSpPr bwMode="auto">
            <a:xfrm>
              <a:off x="768" y="1728"/>
              <a:ext cx="4224" cy="1920"/>
              <a:chOff x="576" y="1344"/>
              <a:chExt cx="4224" cy="1920"/>
            </a:xfrm>
          </p:grpSpPr>
          <p:grpSp>
            <p:nvGrpSpPr>
              <p:cNvPr id="390180" name="Group 36"/>
              <p:cNvGrpSpPr>
                <a:grpSpLocks/>
              </p:cNvGrpSpPr>
              <p:nvPr/>
            </p:nvGrpSpPr>
            <p:grpSpPr bwMode="auto">
              <a:xfrm>
                <a:off x="576" y="1344"/>
                <a:ext cx="4224" cy="1920"/>
                <a:chOff x="576" y="1344"/>
                <a:chExt cx="4224" cy="1920"/>
              </a:xfrm>
            </p:grpSpPr>
            <p:sp>
              <p:nvSpPr>
                <p:cNvPr id="390181" name="Rectangle 37"/>
                <p:cNvSpPr>
                  <a:spLocks noChangeArrowheads="1"/>
                </p:cNvSpPr>
                <p:nvPr/>
              </p:nvSpPr>
              <p:spPr bwMode="auto">
                <a:xfrm>
                  <a:off x="576" y="1344"/>
                  <a:ext cx="4224" cy="192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0182" name="Line 38"/>
                <p:cNvSpPr>
                  <a:spLocks noChangeShapeType="1"/>
                </p:cNvSpPr>
                <p:nvPr/>
              </p:nvSpPr>
              <p:spPr bwMode="auto">
                <a:xfrm>
                  <a:off x="960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90183" name="Line 39"/>
                <p:cNvSpPr>
                  <a:spLocks noChangeShapeType="1"/>
                </p:cNvSpPr>
                <p:nvPr/>
              </p:nvSpPr>
              <p:spPr bwMode="auto">
                <a:xfrm>
                  <a:off x="1728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90184" name="Line 40"/>
                <p:cNvSpPr>
                  <a:spLocks noChangeShapeType="1"/>
                </p:cNvSpPr>
                <p:nvPr/>
              </p:nvSpPr>
              <p:spPr bwMode="auto">
                <a:xfrm>
                  <a:off x="2112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90185" name="Line 41"/>
                <p:cNvSpPr>
                  <a:spLocks noChangeShapeType="1"/>
                </p:cNvSpPr>
                <p:nvPr/>
              </p:nvSpPr>
              <p:spPr bwMode="auto">
                <a:xfrm>
                  <a:off x="2496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90186" name="Line 42"/>
                <p:cNvSpPr>
                  <a:spLocks noChangeShapeType="1"/>
                </p:cNvSpPr>
                <p:nvPr/>
              </p:nvSpPr>
              <p:spPr bwMode="auto">
                <a:xfrm>
                  <a:off x="2880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90187" name="Line 43"/>
                <p:cNvSpPr>
                  <a:spLocks noChangeShapeType="1"/>
                </p:cNvSpPr>
                <p:nvPr/>
              </p:nvSpPr>
              <p:spPr bwMode="auto">
                <a:xfrm>
                  <a:off x="3264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90188" name="Line 44"/>
                <p:cNvSpPr>
                  <a:spLocks noChangeShapeType="1"/>
                </p:cNvSpPr>
                <p:nvPr/>
              </p:nvSpPr>
              <p:spPr bwMode="auto">
                <a:xfrm>
                  <a:off x="3648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90189" name="Line 45"/>
                <p:cNvSpPr>
                  <a:spLocks noChangeShapeType="1"/>
                </p:cNvSpPr>
                <p:nvPr/>
              </p:nvSpPr>
              <p:spPr bwMode="auto">
                <a:xfrm>
                  <a:off x="4032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90190" name="Line 46"/>
                <p:cNvSpPr>
                  <a:spLocks noChangeShapeType="1"/>
                </p:cNvSpPr>
                <p:nvPr/>
              </p:nvSpPr>
              <p:spPr bwMode="auto">
                <a:xfrm>
                  <a:off x="4416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90191" name="Line 47"/>
                <p:cNvSpPr>
                  <a:spLocks noChangeShapeType="1"/>
                </p:cNvSpPr>
                <p:nvPr/>
              </p:nvSpPr>
              <p:spPr bwMode="auto">
                <a:xfrm>
                  <a:off x="1344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90192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576" y="1728"/>
                  <a:ext cx="422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90193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576" y="2112"/>
                  <a:ext cx="422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90194" name="Line 50"/>
                <p:cNvSpPr>
                  <a:spLocks noChangeShapeType="1"/>
                </p:cNvSpPr>
                <p:nvPr/>
              </p:nvSpPr>
              <p:spPr bwMode="auto">
                <a:xfrm flipV="1">
                  <a:off x="576" y="2496"/>
                  <a:ext cx="422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90195" name="Line 51"/>
                <p:cNvSpPr>
                  <a:spLocks noChangeShapeType="1"/>
                </p:cNvSpPr>
                <p:nvPr/>
              </p:nvSpPr>
              <p:spPr bwMode="auto">
                <a:xfrm flipV="1">
                  <a:off x="576" y="2880"/>
                  <a:ext cx="422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390196" name="Rectangle 52"/>
              <p:cNvSpPr>
                <a:spLocks noChangeArrowheads="1"/>
              </p:cNvSpPr>
              <p:nvPr/>
            </p:nvSpPr>
            <p:spPr bwMode="auto">
              <a:xfrm>
                <a:off x="960" y="1728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197" name="Rectangle 53"/>
              <p:cNvSpPr>
                <a:spLocks noChangeArrowheads="1"/>
              </p:cNvSpPr>
              <p:nvPr/>
            </p:nvSpPr>
            <p:spPr bwMode="auto">
              <a:xfrm>
                <a:off x="1344" y="2112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198" name="Rectangle 54"/>
              <p:cNvSpPr>
                <a:spLocks noChangeArrowheads="1"/>
              </p:cNvSpPr>
              <p:nvPr/>
            </p:nvSpPr>
            <p:spPr bwMode="auto">
              <a:xfrm>
                <a:off x="960" y="2112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199" name="Rectangle 55"/>
              <p:cNvSpPr>
                <a:spLocks noChangeArrowheads="1"/>
              </p:cNvSpPr>
              <p:nvPr/>
            </p:nvSpPr>
            <p:spPr bwMode="auto">
              <a:xfrm>
                <a:off x="3648" y="2496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200" name="Rectangle 56"/>
              <p:cNvSpPr>
                <a:spLocks noChangeArrowheads="1"/>
              </p:cNvSpPr>
              <p:nvPr/>
            </p:nvSpPr>
            <p:spPr bwMode="auto">
              <a:xfrm>
                <a:off x="4032" y="2496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201" name="Rectangle 57"/>
              <p:cNvSpPr>
                <a:spLocks noChangeArrowheads="1"/>
              </p:cNvSpPr>
              <p:nvPr/>
            </p:nvSpPr>
            <p:spPr bwMode="auto">
              <a:xfrm>
                <a:off x="4032" y="2112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202" name="Rectangle 58"/>
              <p:cNvSpPr>
                <a:spLocks noChangeArrowheads="1"/>
              </p:cNvSpPr>
              <p:nvPr/>
            </p:nvSpPr>
            <p:spPr bwMode="auto">
              <a:xfrm>
                <a:off x="3648" y="1728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203" name="Rectangle 59"/>
              <p:cNvSpPr>
                <a:spLocks noChangeArrowheads="1"/>
              </p:cNvSpPr>
              <p:nvPr/>
            </p:nvSpPr>
            <p:spPr bwMode="auto">
              <a:xfrm>
                <a:off x="4032" y="1728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204" name="Rectangle 60"/>
              <p:cNvSpPr>
                <a:spLocks noChangeArrowheads="1"/>
              </p:cNvSpPr>
              <p:nvPr/>
            </p:nvSpPr>
            <p:spPr bwMode="auto">
              <a:xfrm>
                <a:off x="3264" y="1728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205" name="Rectangle 61"/>
              <p:cNvSpPr>
                <a:spLocks noChangeArrowheads="1"/>
              </p:cNvSpPr>
              <p:nvPr/>
            </p:nvSpPr>
            <p:spPr bwMode="auto">
              <a:xfrm>
                <a:off x="2880" y="1728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206" name="Rectangle 62"/>
              <p:cNvSpPr>
                <a:spLocks noChangeArrowheads="1"/>
              </p:cNvSpPr>
              <p:nvPr/>
            </p:nvSpPr>
            <p:spPr bwMode="auto">
              <a:xfrm>
                <a:off x="2496" y="1728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207" name="Rectangle 63"/>
              <p:cNvSpPr>
                <a:spLocks noChangeArrowheads="1"/>
              </p:cNvSpPr>
              <p:nvPr/>
            </p:nvSpPr>
            <p:spPr bwMode="auto">
              <a:xfrm>
                <a:off x="1728" y="2496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208" name="Rectangle 64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209" name="Rectangle 65"/>
              <p:cNvSpPr>
                <a:spLocks noChangeArrowheads="1"/>
              </p:cNvSpPr>
              <p:nvPr/>
            </p:nvSpPr>
            <p:spPr bwMode="auto">
              <a:xfrm>
                <a:off x="2496" y="2496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210" name="Rectangle 66"/>
              <p:cNvSpPr>
                <a:spLocks noChangeArrowheads="1"/>
              </p:cNvSpPr>
              <p:nvPr/>
            </p:nvSpPr>
            <p:spPr bwMode="auto">
              <a:xfrm>
                <a:off x="2880" y="2496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211" name="Rectangle 67"/>
              <p:cNvSpPr>
                <a:spLocks noChangeArrowheads="1"/>
              </p:cNvSpPr>
              <p:nvPr/>
            </p:nvSpPr>
            <p:spPr bwMode="auto">
              <a:xfrm>
                <a:off x="3264" y="2496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212" name="Rectangle 68"/>
              <p:cNvSpPr>
                <a:spLocks noChangeArrowheads="1"/>
              </p:cNvSpPr>
              <p:nvPr/>
            </p:nvSpPr>
            <p:spPr bwMode="auto">
              <a:xfrm>
                <a:off x="1344" y="2496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90213" name="Rectangle 69"/>
            <p:cNvSpPr>
              <a:spLocks noChangeArrowheads="1"/>
            </p:cNvSpPr>
            <p:nvPr/>
          </p:nvSpPr>
          <p:spPr bwMode="auto">
            <a:xfrm>
              <a:off x="768" y="2880"/>
              <a:ext cx="384" cy="384"/>
            </a:xfrm>
            <a:prstGeom prst="rect">
              <a:avLst/>
            </a:prstGeom>
            <a:solidFill>
              <a:srgbClr val="FF33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214" name="Rectangle 70"/>
            <p:cNvSpPr>
              <a:spLocks noChangeArrowheads="1"/>
            </p:cNvSpPr>
            <p:nvPr/>
          </p:nvSpPr>
          <p:spPr bwMode="auto">
            <a:xfrm>
              <a:off x="3072" y="2496"/>
              <a:ext cx="384" cy="384"/>
            </a:xfrm>
            <a:prstGeom prst="rect">
              <a:avLst/>
            </a:prstGeom>
            <a:solidFill>
              <a:srgbClr val="33CC33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0215" name="Text Box 71"/>
          <p:cNvSpPr txBox="1">
            <a:spLocks noChangeArrowheads="1"/>
          </p:cNvSpPr>
          <p:nvPr/>
        </p:nvSpPr>
        <p:spPr bwMode="auto">
          <a:xfrm>
            <a:off x="4953000" y="40513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0</a:t>
            </a:r>
          </a:p>
        </p:txBody>
      </p:sp>
      <p:sp>
        <p:nvSpPr>
          <p:cNvPr id="390216" name="Text Box 72"/>
          <p:cNvSpPr txBox="1">
            <a:spLocks noChangeArrowheads="1"/>
          </p:cNvSpPr>
          <p:nvPr/>
        </p:nvSpPr>
        <p:spPr bwMode="auto">
          <a:xfrm>
            <a:off x="6172200" y="40513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2</a:t>
            </a:r>
          </a:p>
        </p:txBody>
      </p:sp>
      <p:sp>
        <p:nvSpPr>
          <p:cNvPr id="390217" name="Text Box 73"/>
          <p:cNvSpPr txBox="1">
            <a:spLocks noChangeArrowheads="1"/>
          </p:cNvSpPr>
          <p:nvPr/>
        </p:nvSpPr>
        <p:spPr bwMode="auto">
          <a:xfrm>
            <a:off x="5562600" y="4051300"/>
            <a:ext cx="32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1</a:t>
            </a:r>
          </a:p>
        </p:txBody>
      </p:sp>
      <p:sp>
        <p:nvSpPr>
          <p:cNvPr id="390218" name="Text Box 74"/>
          <p:cNvSpPr txBox="1">
            <a:spLocks noChangeArrowheads="1"/>
          </p:cNvSpPr>
          <p:nvPr/>
        </p:nvSpPr>
        <p:spPr bwMode="auto">
          <a:xfrm>
            <a:off x="4343400" y="4051300"/>
            <a:ext cx="32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1</a:t>
            </a:r>
          </a:p>
        </p:txBody>
      </p:sp>
      <p:sp>
        <p:nvSpPr>
          <p:cNvPr id="390219" name="Text Box 75"/>
          <p:cNvSpPr txBox="1">
            <a:spLocks noChangeArrowheads="1"/>
          </p:cNvSpPr>
          <p:nvPr/>
        </p:nvSpPr>
        <p:spPr bwMode="auto">
          <a:xfrm>
            <a:off x="3124200" y="28321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5</a:t>
            </a:r>
          </a:p>
        </p:txBody>
      </p:sp>
      <p:sp>
        <p:nvSpPr>
          <p:cNvPr id="390220" name="Text Box 76"/>
          <p:cNvSpPr txBox="1">
            <a:spLocks noChangeArrowheads="1"/>
          </p:cNvSpPr>
          <p:nvPr/>
        </p:nvSpPr>
        <p:spPr bwMode="auto">
          <a:xfrm>
            <a:off x="1295400" y="28321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8</a:t>
            </a:r>
          </a:p>
        </p:txBody>
      </p:sp>
      <p:sp>
        <p:nvSpPr>
          <p:cNvPr id="390221" name="Text Box 77"/>
          <p:cNvSpPr txBox="1">
            <a:spLocks noChangeArrowheads="1"/>
          </p:cNvSpPr>
          <p:nvPr/>
        </p:nvSpPr>
        <p:spPr bwMode="auto">
          <a:xfrm>
            <a:off x="1905000" y="28321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7</a:t>
            </a:r>
          </a:p>
        </p:txBody>
      </p:sp>
      <p:sp>
        <p:nvSpPr>
          <p:cNvPr id="390222" name="Text Box 78"/>
          <p:cNvSpPr txBox="1">
            <a:spLocks noChangeArrowheads="1"/>
          </p:cNvSpPr>
          <p:nvPr/>
        </p:nvSpPr>
        <p:spPr bwMode="auto">
          <a:xfrm>
            <a:off x="1295400" y="46609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7</a:t>
            </a:r>
          </a:p>
        </p:txBody>
      </p:sp>
      <p:sp>
        <p:nvSpPr>
          <p:cNvPr id="390223" name="Text Box 79"/>
          <p:cNvSpPr txBox="1">
            <a:spLocks noChangeArrowheads="1"/>
          </p:cNvSpPr>
          <p:nvPr/>
        </p:nvSpPr>
        <p:spPr bwMode="auto">
          <a:xfrm>
            <a:off x="3733800" y="34417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3</a:t>
            </a:r>
          </a:p>
        </p:txBody>
      </p:sp>
      <p:sp>
        <p:nvSpPr>
          <p:cNvPr id="390224" name="Text Box 80"/>
          <p:cNvSpPr txBox="1">
            <a:spLocks noChangeArrowheads="1"/>
          </p:cNvSpPr>
          <p:nvPr/>
        </p:nvSpPr>
        <p:spPr bwMode="auto">
          <a:xfrm>
            <a:off x="3733800" y="28321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4</a:t>
            </a:r>
          </a:p>
        </p:txBody>
      </p:sp>
      <p:sp>
        <p:nvSpPr>
          <p:cNvPr id="390225" name="Text Box 81"/>
          <p:cNvSpPr txBox="1">
            <a:spLocks noChangeArrowheads="1"/>
          </p:cNvSpPr>
          <p:nvPr/>
        </p:nvSpPr>
        <p:spPr bwMode="auto">
          <a:xfrm>
            <a:off x="1905000" y="52705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7</a:t>
            </a:r>
          </a:p>
        </p:txBody>
      </p:sp>
      <p:sp>
        <p:nvSpPr>
          <p:cNvPr id="390226" name="Text Box 82"/>
          <p:cNvSpPr txBox="1">
            <a:spLocks noChangeArrowheads="1"/>
          </p:cNvSpPr>
          <p:nvPr/>
        </p:nvSpPr>
        <p:spPr bwMode="auto">
          <a:xfrm>
            <a:off x="2514600" y="28321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6</a:t>
            </a:r>
          </a:p>
        </p:txBody>
      </p:sp>
      <p:sp>
        <p:nvSpPr>
          <p:cNvPr id="390227" name="Text Box 83"/>
          <p:cNvSpPr txBox="1">
            <a:spLocks noChangeArrowheads="1"/>
          </p:cNvSpPr>
          <p:nvPr/>
        </p:nvSpPr>
        <p:spPr bwMode="auto">
          <a:xfrm>
            <a:off x="1295400" y="34417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7</a:t>
            </a:r>
          </a:p>
        </p:txBody>
      </p:sp>
      <p:sp>
        <p:nvSpPr>
          <p:cNvPr id="390228" name="Text Box 84"/>
          <p:cNvSpPr txBox="1">
            <a:spLocks noChangeArrowheads="1"/>
          </p:cNvSpPr>
          <p:nvPr/>
        </p:nvSpPr>
        <p:spPr bwMode="auto">
          <a:xfrm>
            <a:off x="1295400" y="40513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6</a:t>
            </a:r>
          </a:p>
        </p:txBody>
      </p:sp>
      <p:sp>
        <p:nvSpPr>
          <p:cNvPr id="390229" name="Text Box 85"/>
          <p:cNvSpPr txBox="1">
            <a:spLocks noChangeArrowheads="1"/>
          </p:cNvSpPr>
          <p:nvPr/>
        </p:nvSpPr>
        <p:spPr bwMode="auto">
          <a:xfrm>
            <a:off x="3124200" y="40513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3</a:t>
            </a:r>
          </a:p>
        </p:txBody>
      </p:sp>
      <p:sp>
        <p:nvSpPr>
          <p:cNvPr id="390230" name="Text Box 86"/>
          <p:cNvSpPr txBox="1">
            <a:spLocks noChangeArrowheads="1"/>
          </p:cNvSpPr>
          <p:nvPr/>
        </p:nvSpPr>
        <p:spPr bwMode="auto">
          <a:xfrm>
            <a:off x="3733800" y="40513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2</a:t>
            </a:r>
          </a:p>
        </p:txBody>
      </p:sp>
      <p:sp>
        <p:nvSpPr>
          <p:cNvPr id="390231" name="Text Box 87"/>
          <p:cNvSpPr txBox="1">
            <a:spLocks noChangeArrowheads="1"/>
          </p:cNvSpPr>
          <p:nvPr/>
        </p:nvSpPr>
        <p:spPr bwMode="auto">
          <a:xfrm>
            <a:off x="1295400" y="52705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8</a:t>
            </a:r>
          </a:p>
        </p:txBody>
      </p:sp>
      <p:sp>
        <p:nvSpPr>
          <p:cNvPr id="390232" name="Text Box 88"/>
          <p:cNvSpPr txBox="1">
            <a:spLocks noChangeArrowheads="1"/>
          </p:cNvSpPr>
          <p:nvPr/>
        </p:nvSpPr>
        <p:spPr bwMode="auto">
          <a:xfrm>
            <a:off x="1905000" y="46609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6</a:t>
            </a:r>
          </a:p>
        </p:txBody>
      </p:sp>
      <p:sp>
        <p:nvSpPr>
          <p:cNvPr id="390233" name="Text Box 89"/>
          <p:cNvSpPr txBox="1">
            <a:spLocks noChangeArrowheads="1"/>
          </p:cNvSpPr>
          <p:nvPr/>
        </p:nvSpPr>
        <p:spPr bwMode="auto">
          <a:xfrm>
            <a:off x="3124200" y="34417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4</a:t>
            </a:r>
          </a:p>
        </p:txBody>
      </p:sp>
      <p:sp>
        <p:nvSpPr>
          <p:cNvPr id="390234" name="Text Box 90"/>
          <p:cNvSpPr txBox="1">
            <a:spLocks noChangeArrowheads="1"/>
          </p:cNvSpPr>
          <p:nvPr/>
        </p:nvSpPr>
        <p:spPr bwMode="auto">
          <a:xfrm>
            <a:off x="2514600" y="34417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5</a:t>
            </a:r>
          </a:p>
        </p:txBody>
      </p:sp>
      <p:sp>
        <p:nvSpPr>
          <p:cNvPr id="390235" name="Text Box 91"/>
          <p:cNvSpPr txBox="1">
            <a:spLocks noChangeArrowheads="1"/>
          </p:cNvSpPr>
          <p:nvPr/>
        </p:nvSpPr>
        <p:spPr bwMode="auto">
          <a:xfrm>
            <a:off x="4953000" y="28321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2</a:t>
            </a:r>
          </a:p>
        </p:txBody>
      </p:sp>
      <p:sp>
        <p:nvSpPr>
          <p:cNvPr id="390236" name="Text Box 92"/>
          <p:cNvSpPr txBox="1">
            <a:spLocks noChangeArrowheads="1"/>
          </p:cNvSpPr>
          <p:nvPr/>
        </p:nvSpPr>
        <p:spPr bwMode="auto">
          <a:xfrm>
            <a:off x="4343400" y="28321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3</a:t>
            </a:r>
          </a:p>
        </p:txBody>
      </p:sp>
      <p:sp>
        <p:nvSpPr>
          <p:cNvPr id="390237" name="Text Box 93"/>
          <p:cNvSpPr txBox="1">
            <a:spLocks noChangeArrowheads="1"/>
          </p:cNvSpPr>
          <p:nvPr/>
        </p:nvSpPr>
        <p:spPr bwMode="auto">
          <a:xfrm>
            <a:off x="5562600" y="28321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3</a:t>
            </a:r>
          </a:p>
        </p:txBody>
      </p:sp>
      <p:sp>
        <p:nvSpPr>
          <p:cNvPr id="390238" name="Text Box 94"/>
          <p:cNvSpPr txBox="1">
            <a:spLocks noChangeArrowheads="1"/>
          </p:cNvSpPr>
          <p:nvPr/>
        </p:nvSpPr>
        <p:spPr bwMode="auto">
          <a:xfrm>
            <a:off x="4343400" y="52705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3</a:t>
            </a:r>
          </a:p>
        </p:txBody>
      </p:sp>
      <p:sp>
        <p:nvSpPr>
          <p:cNvPr id="390239" name="Text Box 95"/>
          <p:cNvSpPr txBox="1">
            <a:spLocks noChangeArrowheads="1"/>
          </p:cNvSpPr>
          <p:nvPr/>
        </p:nvSpPr>
        <p:spPr bwMode="auto">
          <a:xfrm>
            <a:off x="2514600" y="52705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6</a:t>
            </a:r>
          </a:p>
        </p:txBody>
      </p:sp>
      <p:sp>
        <p:nvSpPr>
          <p:cNvPr id="390240" name="Text Box 96"/>
          <p:cNvSpPr txBox="1">
            <a:spLocks noChangeArrowheads="1"/>
          </p:cNvSpPr>
          <p:nvPr/>
        </p:nvSpPr>
        <p:spPr bwMode="auto">
          <a:xfrm>
            <a:off x="3124200" y="52705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5</a:t>
            </a:r>
          </a:p>
        </p:txBody>
      </p:sp>
      <p:sp>
        <p:nvSpPr>
          <p:cNvPr id="390241" name="Text Box 97"/>
          <p:cNvSpPr txBox="1">
            <a:spLocks noChangeArrowheads="1"/>
          </p:cNvSpPr>
          <p:nvPr/>
        </p:nvSpPr>
        <p:spPr bwMode="auto">
          <a:xfrm>
            <a:off x="4953000" y="52705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2</a:t>
            </a:r>
          </a:p>
        </p:txBody>
      </p:sp>
      <p:sp>
        <p:nvSpPr>
          <p:cNvPr id="390242" name="Text Box 98"/>
          <p:cNvSpPr txBox="1">
            <a:spLocks noChangeArrowheads="1"/>
          </p:cNvSpPr>
          <p:nvPr/>
        </p:nvSpPr>
        <p:spPr bwMode="auto">
          <a:xfrm>
            <a:off x="3733800" y="52705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4</a:t>
            </a:r>
          </a:p>
        </p:txBody>
      </p:sp>
      <p:sp>
        <p:nvSpPr>
          <p:cNvPr id="390243" name="Text Box 99"/>
          <p:cNvSpPr txBox="1">
            <a:spLocks noChangeArrowheads="1"/>
          </p:cNvSpPr>
          <p:nvPr/>
        </p:nvSpPr>
        <p:spPr bwMode="auto">
          <a:xfrm>
            <a:off x="6172200" y="52705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4</a:t>
            </a:r>
          </a:p>
        </p:txBody>
      </p:sp>
      <p:sp>
        <p:nvSpPr>
          <p:cNvPr id="390244" name="Text Box 100"/>
          <p:cNvSpPr txBox="1">
            <a:spLocks noChangeArrowheads="1"/>
          </p:cNvSpPr>
          <p:nvPr/>
        </p:nvSpPr>
        <p:spPr bwMode="auto">
          <a:xfrm>
            <a:off x="5562600" y="52705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3</a:t>
            </a:r>
          </a:p>
        </p:txBody>
      </p:sp>
      <p:sp>
        <p:nvSpPr>
          <p:cNvPr id="390245" name="Text Box 101"/>
          <p:cNvSpPr txBox="1">
            <a:spLocks noChangeArrowheads="1"/>
          </p:cNvSpPr>
          <p:nvPr/>
        </p:nvSpPr>
        <p:spPr bwMode="auto">
          <a:xfrm>
            <a:off x="6781800" y="52705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5</a:t>
            </a:r>
          </a:p>
        </p:txBody>
      </p:sp>
      <p:sp>
        <p:nvSpPr>
          <p:cNvPr id="390246" name="Text Box 102"/>
          <p:cNvSpPr txBox="1">
            <a:spLocks noChangeArrowheads="1"/>
          </p:cNvSpPr>
          <p:nvPr/>
        </p:nvSpPr>
        <p:spPr bwMode="auto">
          <a:xfrm>
            <a:off x="6781800" y="28321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5</a:t>
            </a:r>
          </a:p>
        </p:txBody>
      </p:sp>
      <p:sp>
        <p:nvSpPr>
          <p:cNvPr id="390247" name="Text Box 103"/>
          <p:cNvSpPr txBox="1">
            <a:spLocks noChangeArrowheads="1"/>
          </p:cNvSpPr>
          <p:nvPr/>
        </p:nvSpPr>
        <p:spPr bwMode="auto">
          <a:xfrm>
            <a:off x="6172200" y="28321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4</a:t>
            </a:r>
          </a:p>
        </p:txBody>
      </p:sp>
      <p:sp>
        <p:nvSpPr>
          <p:cNvPr id="390248" name="Text Box 104"/>
          <p:cNvSpPr txBox="1">
            <a:spLocks noChangeArrowheads="1"/>
          </p:cNvSpPr>
          <p:nvPr/>
        </p:nvSpPr>
        <p:spPr bwMode="auto">
          <a:xfrm>
            <a:off x="7391400" y="28321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6</a:t>
            </a:r>
          </a:p>
        </p:txBody>
      </p:sp>
      <p:sp>
        <p:nvSpPr>
          <p:cNvPr id="390249" name="Text Box 105"/>
          <p:cNvSpPr txBox="1">
            <a:spLocks noChangeArrowheads="1"/>
          </p:cNvSpPr>
          <p:nvPr/>
        </p:nvSpPr>
        <p:spPr bwMode="auto">
          <a:xfrm>
            <a:off x="7391400" y="34417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5</a:t>
            </a:r>
          </a:p>
        </p:txBody>
      </p:sp>
      <p:sp>
        <p:nvSpPr>
          <p:cNvPr id="390250" name="Text Box 106"/>
          <p:cNvSpPr txBox="1">
            <a:spLocks noChangeArrowheads="1"/>
          </p:cNvSpPr>
          <p:nvPr/>
        </p:nvSpPr>
        <p:spPr bwMode="auto">
          <a:xfrm>
            <a:off x="7391400" y="52705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6</a:t>
            </a:r>
          </a:p>
        </p:txBody>
      </p:sp>
      <p:sp>
        <p:nvSpPr>
          <p:cNvPr id="390251" name="Text Box 107"/>
          <p:cNvSpPr txBox="1">
            <a:spLocks noChangeArrowheads="1"/>
          </p:cNvSpPr>
          <p:nvPr/>
        </p:nvSpPr>
        <p:spPr bwMode="auto">
          <a:xfrm>
            <a:off x="7391400" y="40513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4</a:t>
            </a:r>
          </a:p>
        </p:txBody>
      </p:sp>
      <p:sp>
        <p:nvSpPr>
          <p:cNvPr id="390252" name="Text Box 108"/>
          <p:cNvSpPr txBox="1">
            <a:spLocks noChangeArrowheads="1"/>
          </p:cNvSpPr>
          <p:nvPr/>
        </p:nvSpPr>
        <p:spPr bwMode="auto">
          <a:xfrm>
            <a:off x="7391400" y="46609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5</a:t>
            </a:r>
          </a:p>
        </p:txBody>
      </p:sp>
      <p:sp>
        <p:nvSpPr>
          <p:cNvPr id="390253" name="Text Box 109"/>
          <p:cNvSpPr txBox="1">
            <a:spLocks noChangeArrowheads="1"/>
          </p:cNvSpPr>
          <p:nvPr/>
        </p:nvSpPr>
        <p:spPr bwMode="auto">
          <a:xfrm>
            <a:off x="762000" y="1765300"/>
            <a:ext cx="809228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latin typeface="+mn-lt"/>
              </a:rPr>
              <a:t>f(N) = h(N), with h(N) = Manhattan distance to the goal</a:t>
            </a:r>
          </a:p>
          <a:p>
            <a:r>
              <a:rPr lang="en-US" sz="2400" dirty="0">
                <a:solidFill>
                  <a:schemeClr val="hlink"/>
                </a:solidFill>
                <a:latin typeface="+mn-lt"/>
              </a:rPr>
              <a:t>(not A*)</a:t>
            </a:r>
          </a:p>
        </p:txBody>
      </p:sp>
      <p:sp>
        <p:nvSpPr>
          <p:cNvPr id="390254" name="Rectangle 110"/>
          <p:cNvSpPr>
            <a:spLocks noChangeArrowheads="1"/>
          </p:cNvSpPr>
          <p:nvPr/>
        </p:nvSpPr>
        <p:spPr bwMode="auto">
          <a:xfrm>
            <a:off x="1219200" y="4572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Comic Sans MS" pitchFamily="66" charset="0"/>
              </a:rPr>
              <a:t>7</a:t>
            </a:r>
          </a:p>
        </p:txBody>
      </p:sp>
      <p:sp>
        <p:nvSpPr>
          <p:cNvPr id="390255" name="Rectangle 111"/>
          <p:cNvSpPr>
            <a:spLocks noChangeArrowheads="1"/>
          </p:cNvSpPr>
          <p:nvPr/>
        </p:nvSpPr>
        <p:spPr bwMode="auto">
          <a:xfrm>
            <a:off x="4876800" y="39624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Comic Sans MS" pitchFamily="66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8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9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95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46" grpId="0" animBg="1"/>
      <p:bldP spid="390147" grpId="0" animBg="1"/>
      <p:bldP spid="390148" grpId="0" animBg="1"/>
      <p:bldP spid="390149" grpId="0" animBg="1"/>
      <p:bldP spid="390150" grpId="0" animBg="1"/>
      <p:bldP spid="390151" grpId="0" animBg="1"/>
      <p:bldP spid="390152" grpId="0" animBg="1"/>
      <p:bldP spid="390153" grpId="0" animBg="1"/>
      <p:bldP spid="390154" grpId="0" animBg="1"/>
      <p:bldP spid="390155" grpId="0" animBg="1"/>
      <p:bldP spid="390156" grpId="0" animBg="1"/>
      <p:bldP spid="390157" grpId="0" animBg="1"/>
      <p:bldP spid="390158" grpId="0" animBg="1"/>
      <p:bldP spid="390159" grpId="0" animBg="1"/>
      <p:bldP spid="390160" grpId="0" animBg="1"/>
      <p:bldP spid="390161" grpId="0" animBg="1"/>
      <p:bldP spid="390162" grpId="0" animBg="1"/>
      <p:bldP spid="390163" grpId="0" animBg="1"/>
      <p:bldP spid="390164" grpId="0" animBg="1"/>
      <p:bldP spid="390165" grpId="0" animBg="1"/>
      <p:bldP spid="390166" grpId="0" animBg="1"/>
      <p:bldP spid="390255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Robot Navigation</a:t>
            </a:r>
            <a:endParaRPr lang="en-US"/>
          </a:p>
        </p:txBody>
      </p:sp>
      <p:sp>
        <p:nvSpPr>
          <p:cNvPr id="151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C73D86-853E-4DA3-8454-B74A18CE5D95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392195" name="Text Box 3"/>
          <p:cNvSpPr txBox="1">
            <a:spLocks noChangeArrowheads="1"/>
          </p:cNvSpPr>
          <p:nvPr/>
        </p:nvSpPr>
        <p:spPr bwMode="auto">
          <a:xfrm>
            <a:off x="762000" y="1765300"/>
            <a:ext cx="7696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latin typeface="+mn-lt"/>
              </a:rPr>
              <a:t>f(N) = g(N)+h(N), with h(N) = Manhattan distance to </a:t>
            </a:r>
            <a:r>
              <a:rPr lang="en-US" sz="2400" dirty="0" smtClean="0">
                <a:latin typeface="+mn-lt"/>
              </a:rPr>
              <a:t>goal </a:t>
            </a:r>
            <a:r>
              <a:rPr lang="en-US" sz="2400" dirty="0" smtClean="0">
                <a:solidFill>
                  <a:schemeClr val="hlink"/>
                </a:solidFill>
                <a:latin typeface="+mn-lt"/>
              </a:rPr>
              <a:t>(A</a:t>
            </a:r>
            <a:r>
              <a:rPr lang="en-US" sz="2400" dirty="0">
                <a:solidFill>
                  <a:schemeClr val="hlink"/>
                </a:solidFill>
                <a:latin typeface="+mn-lt"/>
              </a:rPr>
              <a:t>*)</a:t>
            </a:r>
          </a:p>
        </p:txBody>
      </p:sp>
      <p:grpSp>
        <p:nvGrpSpPr>
          <p:cNvPr id="392196" name="Group 4"/>
          <p:cNvGrpSpPr>
            <a:grpSpLocks/>
          </p:cNvGrpSpPr>
          <p:nvPr/>
        </p:nvGrpSpPr>
        <p:grpSpPr bwMode="auto">
          <a:xfrm>
            <a:off x="1219200" y="2743200"/>
            <a:ext cx="6705600" cy="3048000"/>
            <a:chOff x="768" y="1728"/>
            <a:chExt cx="4224" cy="1920"/>
          </a:xfrm>
        </p:grpSpPr>
        <p:grpSp>
          <p:nvGrpSpPr>
            <p:cNvPr id="392197" name="Group 5"/>
            <p:cNvGrpSpPr>
              <a:grpSpLocks/>
            </p:cNvGrpSpPr>
            <p:nvPr/>
          </p:nvGrpSpPr>
          <p:grpSpPr bwMode="auto">
            <a:xfrm>
              <a:off x="768" y="1728"/>
              <a:ext cx="4224" cy="1920"/>
              <a:chOff x="768" y="1728"/>
              <a:chExt cx="4224" cy="1920"/>
            </a:xfrm>
          </p:grpSpPr>
          <p:grpSp>
            <p:nvGrpSpPr>
              <p:cNvPr id="392198" name="Group 6"/>
              <p:cNvGrpSpPr>
                <a:grpSpLocks/>
              </p:cNvGrpSpPr>
              <p:nvPr/>
            </p:nvGrpSpPr>
            <p:grpSpPr bwMode="auto">
              <a:xfrm>
                <a:off x="768" y="1728"/>
                <a:ext cx="4224" cy="1920"/>
                <a:chOff x="576" y="1344"/>
                <a:chExt cx="4224" cy="1920"/>
              </a:xfrm>
            </p:grpSpPr>
            <p:grpSp>
              <p:nvGrpSpPr>
                <p:cNvPr id="392199" name="Group 7"/>
                <p:cNvGrpSpPr>
                  <a:grpSpLocks/>
                </p:cNvGrpSpPr>
                <p:nvPr/>
              </p:nvGrpSpPr>
              <p:grpSpPr bwMode="auto">
                <a:xfrm>
                  <a:off x="576" y="1344"/>
                  <a:ext cx="4224" cy="1920"/>
                  <a:chOff x="576" y="1344"/>
                  <a:chExt cx="4224" cy="1920"/>
                </a:xfrm>
              </p:grpSpPr>
              <p:sp>
                <p:nvSpPr>
                  <p:cNvPr id="392200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1344"/>
                    <a:ext cx="4224" cy="192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92201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392202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1728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392203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2112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392204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392205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392206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3264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392207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3648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392208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4032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392209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4416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392210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392211" name="Line 1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1728"/>
                    <a:ext cx="422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392212" name="Line 2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112"/>
                    <a:ext cx="422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392213" name="Line 2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496"/>
                    <a:ext cx="422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392214" name="Line 2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880"/>
                    <a:ext cx="422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92215" name="Rectangle 23"/>
                <p:cNvSpPr>
                  <a:spLocks noChangeArrowheads="1"/>
                </p:cNvSpPr>
                <p:nvPr/>
              </p:nvSpPr>
              <p:spPr bwMode="auto">
                <a:xfrm>
                  <a:off x="960" y="1728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2216" name="Rectangle 24"/>
                <p:cNvSpPr>
                  <a:spLocks noChangeArrowheads="1"/>
                </p:cNvSpPr>
                <p:nvPr/>
              </p:nvSpPr>
              <p:spPr bwMode="auto">
                <a:xfrm>
                  <a:off x="1344" y="2112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2217" name="Rectangle 25"/>
                <p:cNvSpPr>
                  <a:spLocks noChangeArrowheads="1"/>
                </p:cNvSpPr>
                <p:nvPr/>
              </p:nvSpPr>
              <p:spPr bwMode="auto">
                <a:xfrm>
                  <a:off x="960" y="2112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2218" name="Rectangle 26"/>
                <p:cNvSpPr>
                  <a:spLocks noChangeArrowheads="1"/>
                </p:cNvSpPr>
                <p:nvPr/>
              </p:nvSpPr>
              <p:spPr bwMode="auto">
                <a:xfrm>
                  <a:off x="3648" y="2496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2219" name="Rectangle 27"/>
                <p:cNvSpPr>
                  <a:spLocks noChangeArrowheads="1"/>
                </p:cNvSpPr>
                <p:nvPr/>
              </p:nvSpPr>
              <p:spPr bwMode="auto">
                <a:xfrm>
                  <a:off x="4032" y="2496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2220" name="Rectangle 28"/>
                <p:cNvSpPr>
                  <a:spLocks noChangeArrowheads="1"/>
                </p:cNvSpPr>
                <p:nvPr/>
              </p:nvSpPr>
              <p:spPr bwMode="auto">
                <a:xfrm>
                  <a:off x="4032" y="2112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2221" name="Rectangle 29"/>
                <p:cNvSpPr>
                  <a:spLocks noChangeArrowheads="1"/>
                </p:cNvSpPr>
                <p:nvPr/>
              </p:nvSpPr>
              <p:spPr bwMode="auto">
                <a:xfrm>
                  <a:off x="3648" y="1728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2222" name="Rectangle 30"/>
                <p:cNvSpPr>
                  <a:spLocks noChangeArrowheads="1"/>
                </p:cNvSpPr>
                <p:nvPr/>
              </p:nvSpPr>
              <p:spPr bwMode="auto">
                <a:xfrm>
                  <a:off x="4032" y="1728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2223" name="Rectangle 31"/>
                <p:cNvSpPr>
                  <a:spLocks noChangeArrowheads="1"/>
                </p:cNvSpPr>
                <p:nvPr/>
              </p:nvSpPr>
              <p:spPr bwMode="auto">
                <a:xfrm>
                  <a:off x="3264" y="1728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2224" name="Rectangle 32"/>
                <p:cNvSpPr>
                  <a:spLocks noChangeArrowheads="1"/>
                </p:cNvSpPr>
                <p:nvPr/>
              </p:nvSpPr>
              <p:spPr bwMode="auto">
                <a:xfrm>
                  <a:off x="2880" y="1728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2225" name="Rectangle 33"/>
                <p:cNvSpPr>
                  <a:spLocks noChangeArrowheads="1"/>
                </p:cNvSpPr>
                <p:nvPr/>
              </p:nvSpPr>
              <p:spPr bwMode="auto">
                <a:xfrm>
                  <a:off x="2496" y="1728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2226" name="Rectangle 34"/>
                <p:cNvSpPr>
                  <a:spLocks noChangeArrowheads="1"/>
                </p:cNvSpPr>
                <p:nvPr/>
              </p:nvSpPr>
              <p:spPr bwMode="auto">
                <a:xfrm>
                  <a:off x="1728" y="2496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2227" name="Rectangle 35"/>
                <p:cNvSpPr>
                  <a:spLocks noChangeArrowheads="1"/>
                </p:cNvSpPr>
                <p:nvPr/>
              </p:nvSpPr>
              <p:spPr bwMode="auto">
                <a:xfrm>
                  <a:off x="2112" y="2496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2228" name="Rectangle 36"/>
                <p:cNvSpPr>
                  <a:spLocks noChangeArrowheads="1"/>
                </p:cNvSpPr>
                <p:nvPr/>
              </p:nvSpPr>
              <p:spPr bwMode="auto">
                <a:xfrm>
                  <a:off x="2496" y="2496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2229" name="Rectangle 37"/>
                <p:cNvSpPr>
                  <a:spLocks noChangeArrowheads="1"/>
                </p:cNvSpPr>
                <p:nvPr/>
              </p:nvSpPr>
              <p:spPr bwMode="auto">
                <a:xfrm>
                  <a:off x="2880" y="2496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2230" name="Rectangle 38"/>
                <p:cNvSpPr>
                  <a:spLocks noChangeArrowheads="1"/>
                </p:cNvSpPr>
                <p:nvPr/>
              </p:nvSpPr>
              <p:spPr bwMode="auto">
                <a:xfrm>
                  <a:off x="3264" y="2496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2231" name="Rectangle 39"/>
                <p:cNvSpPr>
                  <a:spLocks noChangeArrowheads="1"/>
                </p:cNvSpPr>
                <p:nvPr/>
              </p:nvSpPr>
              <p:spPr bwMode="auto">
                <a:xfrm>
                  <a:off x="1344" y="2496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92232" name="Rectangle 40"/>
              <p:cNvSpPr>
                <a:spLocks noChangeArrowheads="1"/>
              </p:cNvSpPr>
              <p:nvPr/>
            </p:nvSpPr>
            <p:spPr bwMode="auto">
              <a:xfrm>
                <a:off x="768" y="2880"/>
                <a:ext cx="384" cy="384"/>
              </a:xfrm>
              <a:prstGeom prst="rect">
                <a:avLst/>
              </a:prstGeom>
              <a:solidFill>
                <a:srgbClr val="FF33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233" name="Rectangle 41"/>
              <p:cNvSpPr>
                <a:spLocks noChangeArrowheads="1"/>
              </p:cNvSpPr>
              <p:nvPr/>
            </p:nvSpPr>
            <p:spPr bwMode="auto">
              <a:xfrm>
                <a:off x="3072" y="2496"/>
                <a:ext cx="384" cy="384"/>
              </a:xfrm>
              <a:prstGeom prst="rect">
                <a:avLst/>
              </a:prstGeom>
              <a:solidFill>
                <a:srgbClr val="33CC33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92234" name="Text Box 42"/>
            <p:cNvSpPr txBox="1">
              <a:spLocks noChangeArrowheads="1"/>
            </p:cNvSpPr>
            <p:nvPr/>
          </p:nvSpPr>
          <p:spPr bwMode="auto">
            <a:xfrm>
              <a:off x="3120" y="255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0</a:t>
              </a:r>
            </a:p>
          </p:txBody>
        </p:sp>
        <p:sp>
          <p:nvSpPr>
            <p:cNvPr id="392235" name="Text Box 43"/>
            <p:cNvSpPr txBox="1">
              <a:spLocks noChangeArrowheads="1"/>
            </p:cNvSpPr>
            <p:nvPr/>
          </p:nvSpPr>
          <p:spPr bwMode="auto">
            <a:xfrm>
              <a:off x="3888" y="255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392236" name="Text Box 44"/>
            <p:cNvSpPr txBox="1">
              <a:spLocks noChangeArrowheads="1"/>
            </p:cNvSpPr>
            <p:nvPr/>
          </p:nvSpPr>
          <p:spPr bwMode="auto">
            <a:xfrm>
              <a:off x="3504" y="2552"/>
              <a:ext cx="2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392237" name="Text Box 45"/>
            <p:cNvSpPr txBox="1">
              <a:spLocks noChangeArrowheads="1"/>
            </p:cNvSpPr>
            <p:nvPr/>
          </p:nvSpPr>
          <p:spPr bwMode="auto">
            <a:xfrm>
              <a:off x="2736" y="2552"/>
              <a:ext cx="2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392238" name="Text Box 46"/>
            <p:cNvSpPr txBox="1">
              <a:spLocks noChangeArrowheads="1"/>
            </p:cNvSpPr>
            <p:nvPr/>
          </p:nvSpPr>
          <p:spPr bwMode="auto">
            <a:xfrm>
              <a:off x="1968" y="178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5</a:t>
              </a:r>
            </a:p>
          </p:txBody>
        </p:sp>
        <p:sp>
          <p:nvSpPr>
            <p:cNvPr id="392239" name="Text Box 47"/>
            <p:cNvSpPr txBox="1">
              <a:spLocks noChangeArrowheads="1"/>
            </p:cNvSpPr>
            <p:nvPr/>
          </p:nvSpPr>
          <p:spPr bwMode="auto">
            <a:xfrm>
              <a:off x="816" y="178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8</a:t>
              </a:r>
            </a:p>
          </p:txBody>
        </p:sp>
        <p:sp>
          <p:nvSpPr>
            <p:cNvPr id="392240" name="Text Box 48"/>
            <p:cNvSpPr txBox="1">
              <a:spLocks noChangeArrowheads="1"/>
            </p:cNvSpPr>
            <p:nvPr/>
          </p:nvSpPr>
          <p:spPr bwMode="auto">
            <a:xfrm>
              <a:off x="1200" y="178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7</a:t>
              </a:r>
            </a:p>
          </p:txBody>
        </p:sp>
        <p:sp>
          <p:nvSpPr>
            <p:cNvPr id="392241" name="Text Box 49"/>
            <p:cNvSpPr txBox="1">
              <a:spLocks noChangeArrowheads="1"/>
            </p:cNvSpPr>
            <p:nvPr/>
          </p:nvSpPr>
          <p:spPr bwMode="auto">
            <a:xfrm>
              <a:off x="816" y="2936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7</a:t>
              </a:r>
            </a:p>
          </p:txBody>
        </p:sp>
        <p:sp>
          <p:nvSpPr>
            <p:cNvPr id="392242" name="Text Box 50"/>
            <p:cNvSpPr txBox="1">
              <a:spLocks noChangeArrowheads="1"/>
            </p:cNvSpPr>
            <p:nvPr/>
          </p:nvSpPr>
          <p:spPr bwMode="auto">
            <a:xfrm>
              <a:off x="2352" y="216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392243" name="Text Box 51"/>
            <p:cNvSpPr txBox="1">
              <a:spLocks noChangeArrowheads="1"/>
            </p:cNvSpPr>
            <p:nvPr/>
          </p:nvSpPr>
          <p:spPr bwMode="auto">
            <a:xfrm>
              <a:off x="2352" y="178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392244" name="Text Box 52"/>
            <p:cNvSpPr txBox="1">
              <a:spLocks noChangeArrowheads="1"/>
            </p:cNvSpPr>
            <p:nvPr/>
          </p:nvSpPr>
          <p:spPr bwMode="auto">
            <a:xfrm>
              <a:off x="1200" y="332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7</a:t>
              </a:r>
            </a:p>
          </p:txBody>
        </p:sp>
        <p:sp>
          <p:nvSpPr>
            <p:cNvPr id="392245" name="Text Box 53"/>
            <p:cNvSpPr txBox="1">
              <a:spLocks noChangeArrowheads="1"/>
            </p:cNvSpPr>
            <p:nvPr/>
          </p:nvSpPr>
          <p:spPr bwMode="auto">
            <a:xfrm>
              <a:off x="1584" y="178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6</a:t>
              </a:r>
            </a:p>
          </p:txBody>
        </p:sp>
        <p:sp>
          <p:nvSpPr>
            <p:cNvPr id="392246" name="Text Box 54"/>
            <p:cNvSpPr txBox="1">
              <a:spLocks noChangeArrowheads="1"/>
            </p:cNvSpPr>
            <p:nvPr/>
          </p:nvSpPr>
          <p:spPr bwMode="auto">
            <a:xfrm>
              <a:off x="816" y="216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7</a:t>
              </a:r>
            </a:p>
          </p:txBody>
        </p:sp>
        <p:sp>
          <p:nvSpPr>
            <p:cNvPr id="392247" name="Text Box 55"/>
            <p:cNvSpPr txBox="1">
              <a:spLocks noChangeArrowheads="1"/>
            </p:cNvSpPr>
            <p:nvPr/>
          </p:nvSpPr>
          <p:spPr bwMode="auto">
            <a:xfrm>
              <a:off x="816" y="255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6</a:t>
              </a:r>
            </a:p>
          </p:txBody>
        </p:sp>
        <p:sp>
          <p:nvSpPr>
            <p:cNvPr id="392248" name="Text Box 56"/>
            <p:cNvSpPr txBox="1">
              <a:spLocks noChangeArrowheads="1"/>
            </p:cNvSpPr>
            <p:nvPr/>
          </p:nvSpPr>
          <p:spPr bwMode="auto">
            <a:xfrm>
              <a:off x="1968" y="255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392249" name="Text Box 57"/>
            <p:cNvSpPr txBox="1">
              <a:spLocks noChangeArrowheads="1"/>
            </p:cNvSpPr>
            <p:nvPr/>
          </p:nvSpPr>
          <p:spPr bwMode="auto">
            <a:xfrm>
              <a:off x="2352" y="255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392250" name="Text Box 58"/>
            <p:cNvSpPr txBox="1">
              <a:spLocks noChangeArrowheads="1"/>
            </p:cNvSpPr>
            <p:nvPr/>
          </p:nvSpPr>
          <p:spPr bwMode="auto">
            <a:xfrm>
              <a:off x="816" y="332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8</a:t>
              </a:r>
            </a:p>
          </p:txBody>
        </p:sp>
        <p:sp>
          <p:nvSpPr>
            <p:cNvPr id="392251" name="Text Box 59"/>
            <p:cNvSpPr txBox="1">
              <a:spLocks noChangeArrowheads="1"/>
            </p:cNvSpPr>
            <p:nvPr/>
          </p:nvSpPr>
          <p:spPr bwMode="auto">
            <a:xfrm>
              <a:off x="1200" y="2936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6</a:t>
              </a:r>
            </a:p>
          </p:txBody>
        </p:sp>
        <p:sp>
          <p:nvSpPr>
            <p:cNvPr id="392252" name="Text Box 60"/>
            <p:cNvSpPr txBox="1">
              <a:spLocks noChangeArrowheads="1"/>
            </p:cNvSpPr>
            <p:nvPr/>
          </p:nvSpPr>
          <p:spPr bwMode="auto">
            <a:xfrm>
              <a:off x="1968" y="216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392253" name="Text Box 61"/>
            <p:cNvSpPr txBox="1">
              <a:spLocks noChangeArrowheads="1"/>
            </p:cNvSpPr>
            <p:nvPr/>
          </p:nvSpPr>
          <p:spPr bwMode="auto">
            <a:xfrm>
              <a:off x="1584" y="216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5</a:t>
              </a:r>
            </a:p>
          </p:txBody>
        </p:sp>
        <p:sp>
          <p:nvSpPr>
            <p:cNvPr id="392254" name="Text Box 62"/>
            <p:cNvSpPr txBox="1">
              <a:spLocks noChangeArrowheads="1"/>
            </p:cNvSpPr>
            <p:nvPr/>
          </p:nvSpPr>
          <p:spPr bwMode="auto">
            <a:xfrm>
              <a:off x="3120" y="178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392255" name="Text Box 63"/>
            <p:cNvSpPr txBox="1">
              <a:spLocks noChangeArrowheads="1"/>
            </p:cNvSpPr>
            <p:nvPr/>
          </p:nvSpPr>
          <p:spPr bwMode="auto">
            <a:xfrm>
              <a:off x="2736" y="178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392256" name="Text Box 64"/>
            <p:cNvSpPr txBox="1">
              <a:spLocks noChangeArrowheads="1"/>
            </p:cNvSpPr>
            <p:nvPr/>
          </p:nvSpPr>
          <p:spPr bwMode="auto">
            <a:xfrm>
              <a:off x="3504" y="178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392257" name="Text Box 65"/>
            <p:cNvSpPr txBox="1">
              <a:spLocks noChangeArrowheads="1"/>
            </p:cNvSpPr>
            <p:nvPr/>
          </p:nvSpPr>
          <p:spPr bwMode="auto">
            <a:xfrm>
              <a:off x="2736" y="332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392258" name="Text Box 66"/>
            <p:cNvSpPr txBox="1">
              <a:spLocks noChangeArrowheads="1"/>
            </p:cNvSpPr>
            <p:nvPr/>
          </p:nvSpPr>
          <p:spPr bwMode="auto">
            <a:xfrm>
              <a:off x="1584" y="332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6</a:t>
              </a:r>
            </a:p>
          </p:txBody>
        </p:sp>
        <p:sp>
          <p:nvSpPr>
            <p:cNvPr id="392259" name="Text Box 67"/>
            <p:cNvSpPr txBox="1">
              <a:spLocks noChangeArrowheads="1"/>
            </p:cNvSpPr>
            <p:nvPr/>
          </p:nvSpPr>
          <p:spPr bwMode="auto">
            <a:xfrm>
              <a:off x="1968" y="332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5</a:t>
              </a:r>
            </a:p>
          </p:txBody>
        </p:sp>
        <p:sp>
          <p:nvSpPr>
            <p:cNvPr id="392260" name="Text Box 68"/>
            <p:cNvSpPr txBox="1">
              <a:spLocks noChangeArrowheads="1"/>
            </p:cNvSpPr>
            <p:nvPr/>
          </p:nvSpPr>
          <p:spPr bwMode="auto">
            <a:xfrm>
              <a:off x="3120" y="332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392261" name="Text Box 69"/>
            <p:cNvSpPr txBox="1">
              <a:spLocks noChangeArrowheads="1"/>
            </p:cNvSpPr>
            <p:nvPr/>
          </p:nvSpPr>
          <p:spPr bwMode="auto">
            <a:xfrm>
              <a:off x="2352" y="332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392262" name="Text Box 70"/>
            <p:cNvSpPr txBox="1">
              <a:spLocks noChangeArrowheads="1"/>
            </p:cNvSpPr>
            <p:nvPr/>
          </p:nvSpPr>
          <p:spPr bwMode="auto">
            <a:xfrm>
              <a:off x="3888" y="332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392263" name="Text Box 71"/>
            <p:cNvSpPr txBox="1">
              <a:spLocks noChangeArrowheads="1"/>
            </p:cNvSpPr>
            <p:nvPr/>
          </p:nvSpPr>
          <p:spPr bwMode="auto">
            <a:xfrm>
              <a:off x="3504" y="332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392264" name="Text Box 72"/>
            <p:cNvSpPr txBox="1">
              <a:spLocks noChangeArrowheads="1"/>
            </p:cNvSpPr>
            <p:nvPr/>
          </p:nvSpPr>
          <p:spPr bwMode="auto">
            <a:xfrm>
              <a:off x="4272" y="332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5</a:t>
              </a:r>
            </a:p>
          </p:txBody>
        </p:sp>
        <p:sp>
          <p:nvSpPr>
            <p:cNvPr id="392265" name="Text Box 73"/>
            <p:cNvSpPr txBox="1">
              <a:spLocks noChangeArrowheads="1"/>
            </p:cNvSpPr>
            <p:nvPr/>
          </p:nvSpPr>
          <p:spPr bwMode="auto">
            <a:xfrm>
              <a:off x="4272" y="178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5</a:t>
              </a:r>
            </a:p>
          </p:txBody>
        </p:sp>
        <p:sp>
          <p:nvSpPr>
            <p:cNvPr id="392266" name="Text Box 74"/>
            <p:cNvSpPr txBox="1">
              <a:spLocks noChangeArrowheads="1"/>
            </p:cNvSpPr>
            <p:nvPr/>
          </p:nvSpPr>
          <p:spPr bwMode="auto">
            <a:xfrm>
              <a:off x="3888" y="178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392267" name="Text Box 75"/>
            <p:cNvSpPr txBox="1">
              <a:spLocks noChangeArrowheads="1"/>
            </p:cNvSpPr>
            <p:nvPr/>
          </p:nvSpPr>
          <p:spPr bwMode="auto">
            <a:xfrm>
              <a:off x="4656" y="178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6</a:t>
              </a:r>
            </a:p>
          </p:txBody>
        </p:sp>
        <p:sp>
          <p:nvSpPr>
            <p:cNvPr id="392268" name="Text Box 76"/>
            <p:cNvSpPr txBox="1">
              <a:spLocks noChangeArrowheads="1"/>
            </p:cNvSpPr>
            <p:nvPr/>
          </p:nvSpPr>
          <p:spPr bwMode="auto">
            <a:xfrm>
              <a:off x="4656" y="216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5</a:t>
              </a:r>
            </a:p>
          </p:txBody>
        </p:sp>
        <p:sp>
          <p:nvSpPr>
            <p:cNvPr id="392269" name="Text Box 77"/>
            <p:cNvSpPr txBox="1">
              <a:spLocks noChangeArrowheads="1"/>
            </p:cNvSpPr>
            <p:nvPr/>
          </p:nvSpPr>
          <p:spPr bwMode="auto">
            <a:xfrm>
              <a:off x="4656" y="332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6</a:t>
              </a:r>
            </a:p>
          </p:txBody>
        </p:sp>
        <p:sp>
          <p:nvSpPr>
            <p:cNvPr id="392270" name="Text Box 78"/>
            <p:cNvSpPr txBox="1">
              <a:spLocks noChangeArrowheads="1"/>
            </p:cNvSpPr>
            <p:nvPr/>
          </p:nvSpPr>
          <p:spPr bwMode="auto">
            <a:xfrm>
              <a:off x="4656" y="255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392271" name="Text Box 79"/>
            <p:cNvSpPr txBox="1">
              <a:spLocks noChangeArrowheads="1"/>
            </p:cNvSpPr>
            <p:nvPr/>
          </p:nvSpPr>
          <p:spPr bwMode="auto">
            <a:xfrm>
              <a:off x="4656" y="2936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5</a:t>
              </a:r>
            </a:p>
          </p:txBody>
        </p:sp>
      </p:grpSp>
      <p:sp>
        <p:nvSpPr>
          <p:cNvPr id="392272" name="Rectangle 80"/>
          <p:cNvSpPr>
            <a:spLocks noChangeArrowheads="1"/>
          </p:cNvSpPr>
          <p:nvPr/>
        </p:nvSpPr>
        <p:spPr bwMode="auto">
          <a:xfrm>
            <a:off x="1219200" y="4572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Comic Sans MS" pitchFamily="66" charset="0"/>
              </a:rPr>
              <a:t>7+0</a:t>
            </a:r>
          </a:p>
        </p:txBody>
      </p:sp>
      <p:grpSp>
        <p:nvGrpSpPr>
          <p:cNvPr id="392273" name="Group 81"/>
          <p:cNvGrpSpPr>
            <a:grpSpLocks/>
          </p:cNvGrpSpPr>
          <p:nvPr/>
        </p:nvGrpSpPr>
        <p:grpSpPr bwMode="auto">
          <a:xfrm>
            <a:off x="1219200" y="3962400"/>
            <a:ext cx="1219200" cy="1828800"/>
            <a:chOff x="768" y="2496"/>
            <a:chExt cx="768" cy="1152"/>
          </a:xfrm>
        </p:grpSpPr>
        <p:sp>
          <p:nvSpPr>
            <p:cNvPr id="392274" name="Rectangle 82"/>
            <p:cNvSpPr>
              <a:spLocks noChangeArrowheads="1"/>
            </p:cNvSpPr>
            <p:nvPr/>
          </p:nvSpPr>
          <p:spPr bwMode="auto">
            <a:xfrm>
              <a:off x="768" y="2496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6+1</a:t>
              </a:r>
            </a:p>
          </p:txBody>
        </p:sp>
        <p:sp>
          <p:nvSpPr>
            <p:cNvPr id="392275" name="Rectangle 83"/>
            <p:cNvSpPr>
              <a:spLocks noChangeArrowheads="1"/>
            </p:cNvSpPr>
            <p:nvPr/>
          </p:nvSpPr>
          <p:spPr bwMode="auto">
            <a:xfrm>
              <a:off x="1152" y="2880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6+1</a:t>
              </a:r>
            </a:p>
          </p:txBody>
        </p:sp>
        <p:sp>
          <p:nvSpPr>
            <p:cNvPr id="392276" name="Rectangle 84"/>
            <p:cNvSpPr>
              <a:spLocks noChangeArrowheads="1"/>
            </p:cNvSpPr>
            <p:nvPr/>
          </p:nvSpPr>
          <p:spPr bwMode="auto">
            <a:xfrm>
              <a:off x="768" y="326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8+1</a:t>
              </a:r>
            </a:p>
          </p:txBody>
        </p:sp>
        <p:sp>
          <p:nvSpPr>
            <p:cNvPr id="392277" name="Rectangle 85"/>
            <p:cNvSpPr>
              <a:spLocks noChangeArrowheads="1"/>
            </p:cNvSpPr>
            <p:nvPr/>
          </p:nvSpPr>
          <p:spPr bwMode="auto">
            <a:xfrm>
              <a:off x="768" y="2880"/>
              <a:ext cx="384" cy="384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7+0</a:t>
              </a:r>
            </a:p>
          </p:txBody>
        </p:sp>
      </p:grpSp>
      <p:grpSp>
        <p:nvGrpSpPr>
          <p:cNvPr id="392278" name="Group 86"/>
          <p:cNvGrpSpPr>
            <a:grpSpLocks/>
          </p:cNvGrpSpPr>
          <p:nvPr/>
        </p:nvGrpSpPr>
        <p:grpSpPr bwMode="auto">
          <a:xfrm>
            <a:off x="1219200" y="3352800"/>
            <a:ext cx="609600" cy="1219200"/>
            <a:chOff x="192" y="1920"/>
            <a:chExt cx="384" cy="768"/>
          </a:xfrm>
        </p:grpSpPr>
        <p:sp>
          <p:nvSpPr>
            <p:cNvPr id="392279" name="Rectangle 87"/>
            <p:cNvSpPr>
              <a:spLocks noChangeArrowheads="1"/>
            </p:cNvSpPr>
            <p:nvPr/>
          </p:nvSpPr>
          <p:spPr bwMode="auto">
            <a:xfrm>
              <a:off x="192" y="1920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7+2</a:t>
              </a:r>
            </a:p>
          </p:txBody>
        </p:sp>
        <p:sp>
          <p:nvSpPr>
            <p:cNvPr id="392280" name="Rectangle 88"/>
            <p:cNvSpPr>
              <a:spLocks noChangeArrowheads="1"/>
            </p:cNvSpPr>
            <p:nvPr/>
          </p:nvSpPr>
          <p:spPr bwMode="auto">
            <a:xfrm>
              <a:off x="192" y="2304"/>
              <a:ext cx="384" cy="384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6+1</a:t>
              </a:r>
            </a:p>
          </p:txBody>
        </p:sp>
      </p:grpSp>
      <p:grpSp>
        <p:nvGrpSpPr>
          <p:cNvPr id="392281" name="Group 89"/>
          <p:cNvGrpSpPr>
            <a:grpSpLocks/>
          </p:cNvGrpSpPr>
          <p:nvPr/>
        </p:nvGrpSpPr>
        <p:grpSpPr bwMode="auto">
          <a:xfrm>
            <a:off x="1828800" y="4572000"/>
            <a:ext cx="609600" cy="1219200"/>
            <a:chOff x="240" y="3312"/>
            <a:chExt cx="384" cy="768"/>
          </a:xfrm>
        </p:grpSpPr>
        <p:sp>
          <p:nvSpPr>
            <p:cNvPr id="392282" name="Rectangle 90"/>
            <p:cNvSpPr>
              <a:spLocks noChangeArrowheads="1"/>
            </p:cNvSpPr>
            <p:nvPr/>
          </p:nvSpPr>
          <p:spPr bwMode="auto">
            <a:xfrm>
              <a:off x="240" y="3696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7+2</a:t>
              </a:r>
            </a:p>
          </p:txBody>
        </p:sp>
        <p:sp>
          <p:nvSpPr>
            <p:cNvPr id="392283" name="Rectangle 91"/>
            <p:cNvSpPr>
              <a:spLocks noChangeArrowheads="1"/>
            </p:cNvSpPr>
            <p:nvPr/>
          </p:nvSpPr>
          <p:spPr bwMode="auto">
            <a:xfrm>
              <a:off x="240" y="3312"/>
              <a:ext cx="384" cy="384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6+1</a:t>
              </a:r>
            </a:p>
          </p:txBody>
        </p:sp>
      </p:grpSp>
      <p:sp>
        <p:nvSpPr>
          <p:cNvPr id="392284" name="Rectangle 92"/>
          <p:cNvSpPr>
            <a:spLocks noChangeArrowheads="1"/>
          </p:cNvSpPr>
          <p:nvPr/>
        </p:nvSpPr>
        <p:spPr bwMode="auto">
          <a:xfrm>
            <a:off x="1219200" y="5181600"/>
            <a:ext cx="609600" cy="6096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Comic Sans MS" pitchFamily="66" charset="0"/>
              </a:rPr>
              <a:t>8+1</a:t>
            </a:r>
          </a:p>
        </p:txBody>
      </p:sp>
      <p:grpSp>
        <p:nvGrpSpPr>
          <p:cNvPr id="392285" name="Group 93"/>
          <p:cNvGrpSpPr>
            <a:grpSpLocks/>
          </p:cNvGrpSpPr>
          <p:nvPr/>
        </p:nvGrpSpPr>
        <p:grpSpPr bwMode="auto">
          <a:xfrm>
            <a:off x="1219200" y="2743200"/>
            <a:ext cx="609600" cy="1219200"/>
            <a:chOff x="144" y="2496"/>
            <a:chExt cx="384" cy="768"/>
          </a:xfrm>
        </p:grpSpPr>
        <p:sp>
          <p:nvSpPr>
            <p:cNvPr id="392286" name="Rectangle 94"/>
            <p:cNvSpPr>
              <a:spLocks noChangeArrowheads="1"/>
            </p:cNvSpPr>
            <p:nvPr/>
          </p:nvSpPr>
          <p:spPr bwMode="auto">
            <a:xfrm>
              <a:off x="144" y="2880"/>
              <a:ext cx="384" cy="384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7+2</a:t>
              </a:r>
            </a:p>
          </p:txBody>
        </p:sp>
        <p:sp>
          <p:nvSpPr>
            <p:cNvPr id="392287" name="Rectangle 95"/>
            <p:cNvSpPr>
              <a:spLocks noChangeArrowheads="1"/>
            </p:cNvSpPr>
            <p:nvPr/>
          </p:nvSpPr>
          <p:spPr bwMode="auto">
            <a:xfrm>
              <a:off x="144" y="2496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8+3</a:t>
              </a:r>
            </a:p>
          </p:txBody>
        </p:sp>
      </p:grpSp>
      <p:grpSp>
        <p:nvGrpSpPr>
          <p:cNvPr id="392288" name="Group 96"/>
          <p:cNvGrpSpPr>
            <a:grpSpLocks/>
          </p:cNvGrpSpPr>
          <p:nvPr/>
        </p:nvGrpSpPr>
        <p:grpSpPr bwMode="auto">
          <a:xfrm>
            <a:off x="1828800" y="5181600"/>
            <a:ext cx="1219200" cy="609600"/>
            <a:chOff x="1392" y="3792"/>
            <a:chExt cx="768" cy="384"/>
          </a:xfrm>
        </p:grpSpPr>
        <p:sp>
          <p:nvSpPr>
            <p:cNvPr id="392289" name="Rectangle 97"/>
            <p:cNvSpPr>
              <a:spLocks noChangeArrowheads="1"/>
            </p:cNvSpPr>
            <p:nvPr/>
          </p:nvSpPr>
          <p:spPr bwMode="auto">
            <a:xfrm>
              <a:off x="1392" y="3792"/>
              <a:ext cx="384" cy="384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7+2</a:t>
              </a:r>
            </a:p>
          </p:txBody>
        </p:sp>
        <p:sp>
          <p:nvSpPr>
            <p:cNvPr id="392290" name="Rectangle 98"/>
            <p:cNvSpPr>
              <a:spLocks noChangeArrowheads="1"/>
            </p:cNvSpPr>
            <p:nvPr/>
          </p:nvSpPr>
          <p:spPr bwMode="auto">
            <a:xfrm>
              <a:off x="1776" y="3792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6+3</a:t>
              </a:r>
            </a:p>
          </p:txBody>
        </p:sp>
      </p:grpSp>
      <p:grpSp>
        <p:nvGrpSpPr>
          <p:cNvPr id="392291" name="Group 99"/>
          <p:cNvGrpSpPr>
            <a:grpSpLocks/>
          </p:cNvGrpSpPr>
          <p:nvPr/>
        </p:nvGrpSpPr>
        <p:grpSpPr bwMode="auto">
          <a:xfrm>
            <a:off x="2438400" y="5181600"/>
            <a:ext cx="1219200" cy="609600"/>
            <a:chOff x="1392" y="3792"/>
            <a:chExt cx="768" cy="384"/>
          </a:xfrm>
        </p:grpSpPr>
        <p:sp>
          <p:nvSpPr>
            <p:cNvPr id="392292" name="Rectangle 100"/>
            <p:cNvSpPr>
              <a:spLocks noChangeArrowheads="1"/>
            </p:cNvSpPr>
            <p:nvPr/>
          </p:nvSpPr>
          <p:spPr bwMode="auto">
            <a:xfrm>
              <a:off x="1392" y="3792"/>
              <a:ext cx="384" cy="384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6+3</a:t>
              </a:r>
            </a:p>
          </p:txBody>
        </p:sp>
        <p:sp>
          <p:nvSpPr>
            <p:cNvPr id="392293" name="Rectangle 101"/>
            <p:cNvSpPr>
              <a:spLocks noChangeArrowheads="1"/>
            </p:cNvSpPr>
            <p:nvPr/>
          </p:nvSpPr>
          <p:spPr bwMode="auto">
            <a:xfrm>
              <a:off x="1776" y="3792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5+4</a:t>
              </a:r>
            </a:p>
          </p:txBody>
        </p:sp>
      </p:grpSp>
      <p:grpSp>
        <p:nvGrpSpPr>
          <p:cNvPr id="392294" name="Group 102"/>
          <p:cNvGrpSpPr>
            <a:grpSpLocks/>
          </p:cNvGrpSpPr>
          <p:nvPr/>
        </p:nvGrpSpPr>
        <p:grpSpPr bwMode="auto">
          <a:xfrm>
            <a:off x="3048000" y="5181600"/>
            <a:ext cx="1219200" cy="609600"/>
            <a:chOff x="4176" y="3744"/>
            <a:chExt cx="768" cy="384"/>
          </a:xfrm>
        </p:grpSpPr>
        <p:sp>
          <p:nvSpPr>
            <p:cNvPr id="392295" name="Rectangle 103"/>
            <p:cNvSpPr>
              <a:spLocks noChangeArrowheads="1"/>
            </p:cNvSpPr>
            <p:nvPr/>
          </p:nvSpPr>
          <p:spPr bwMode="auto">
            <a:xfrm>
              <a:off x="4176" y="3744"/>
              <a:ext cx="384" cy="384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5+4</a:t>
              </a:r>
            </a:p>
          </p:txBody>
        </p:sp>
        <p:sp>
          <p:nvSpPr>
            <p:cNvPr id="392296" name="Rectangle 104"/>
            <p:cNvSpPr>
              <a:spLocks noChangeArrowheads="1"/>
            </p:cNvSpPr>
            <p:nvPr/>
          </p:nvSpPr>
          <p:spPr bwMode="auto">
            <a:xfrm>
              <a:off x="4560" y="374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4+5</a:t>
              </a:r>
            </a:p>
          </p:txBody>
        </p:sp>
      </p:grpSp>
      <p:grpSp>
        <p:nvGrpSpPr>
          <p:cNvPr id="392297" name="Group 105"/>
          <p:cNvGrpSpPr>
            <a:grpSpLocks/>
          </p:cNvGrpSpPr>
          <p:nvPr/>
        </p:nvGrpSpPr>
        <p:grpSpPr bwMode="auto">
          <a:xfrm>
            <a:off x="3657600" y="5181600"/>
            <a:ext cx="1219200" cy="609600"/>
            <a:chOff x="4176" y="3744"/>
            <a:chExt cx="768" cy="384"/>
          </a:xfrm>
        </p:grpSpPr>
        <p:sp>
          <p:nvSpPr>
            <p:cNvPr id="392298" name="Rectangle 106"/>
            <p:cNvSpPr>
              <a:spLocks noChangeArrowheads="1"/>
            </p:cNvSpPr>
            <p:nvPr/>
          </p:nvSpPr>
          <p:spPr bwMode="auto">
            <a:xfrm>
              <a:off x="4176" y="3744"/>
              <a:ext cx="384" cy="384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4+5</a:t>
              </a:r>
            </a:p>
          </p:txBody>
        </p:sp>
        <p:sp>
          <p:nvSpPr>
            <p:cNvPr id="392299" name="Rectangle 107"/>
            <p:cNvSpPr>
              <a:spLocks noChangeArrowheads="1"/>
            </p:cNvSpPr>
            <p:nvPr/>
          </p:nvSpPr>
          <p:spPr bwMode="auto">
            <a:xfrm>
              <a:off x="4560" y="374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3+6</a:t>
              </a:r>
            </a:p>
          </p:txBody>
        </p:sp>
      </p:grpSp>
      <p:grpSp>
        <p:nvGrpSpPr>
          <p:cNvPr id="392300" name="Group 108"/>
          <p:cNvGrpSpPr>
            <a:grpSpLocks/>
          </p:cNvGrpSpPr>
          <p:nvPr/>
        </p:nvGrpSpPr>
        <p:grpSpPr bwMode="auto">
          <a:xfrm>
            <a:off x="4267200" y="5181600"/>
            <a:ext cx="1219200" cy="609600"/>
            <a:chOff x="4176" y="3744"/>
            <a:chExt cx="768" cy="384"/>
          </a:xfrm>
        </p:grpSpPr>
        <p:sp>
          <p:nvSpPr>
            <p:cNvPr id="392301" name="Rectangle 109"/>
            <p:cNvSpPr>
              <a:spLocks noChangeArrowheads="1"/>
            </p:cNvSpPr>
            <p:nvPr/>
          </p:nvSpPr>
          <p:spPr bwMode="auto">
            <a:xfrm>
              <a:off x="4176" y="3744"/>
              <a:ext cx="384" cy="384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3+6</a:t>
              </a:r>
            </a:p>
          </p:txBody>
        </p:sp>
        <p:sp>
          <p:nvSpPr>
            <p:cNvPr id="392302" name="Rectangle 110"/>
            <p:cNvSpPr>
              <a:spLocks noChangeArrowheads="1"/>
            </p:cNvSpPr>
            <p:nvPr/>
          </p:nvSpPr>
          <p:spPr bwMode="auto">
            <a:xfrm>
              <a:off x="4560" y="374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2+7</a:t>
              </a:r>
            </a:p>
          </p:txBody>
        </p:sp>
      </p:grpSp>
      <p:grpSp>
        <p:nvGrpSpPr>
          <p:cNvPr id="392303" name="Group 111"/>
          <p:cNvGrpSpPr>
            <a:grpSpLocks/>
          </p:cNvGrpSpPr>
          <p:nvPr/>
        </p:nvGrpSpPr>
        <p:grpSpPr bwMode="auto">
          <a:xfrm>
            <a:off x="1219200" y="2743200"/>
            <a:ext cx="1219200" cy="609600"/>
            <a:chOff x="4176" y="3744"/>
            <a:chExt cx="768" cy="384"/>
          </a:xfrm>
        </p:grpSpPr>
        <p:sp>
          <p:nvSpPr>
            <p:cNvPr id="392304" name="Rectangle 112"/>
            <p:cNvSpPr>
              <a:spLocks noChangeArrowheads="1"/>
            </p:cNvSpPr>
            <p:nvPr/>
          </p:nvSpPr>
          <p:spPr bwMode="auto">
            <a:xfrm>
              <a:off x="4176" y="3744"/>
              <a:ext cx="384" cy="384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8+3</a:t>
              </a:r>
            </a:p>
          </p:txBody>
        </p:sp>
        <p:sp>
          <p:nvSpPr>
            <p:cNvPr id="392305" name="Rectangle 113"/>
            <p:cNvSpPr>
              <a:spLocks noChangeArrowheads="1"/>
            </p:cNvSpPr>
            <p:nvPr/>
          </p:nvSpPr>
          <p:spPr bwMode="auto">
            <a:xfrm>
              <a:off x="4560" y="374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7+4</a:t>
              </a:r>
            </a:p>
          </p:txBody>
        </p:sp>
      </p:grpSp>
      <p:grpSp>
        <p:nvGrpSpPr>
          <p:cNvPr id="392306" name="Group 114"/>
          <p:cNvGrpSpPr>
            <a:grpSpLocks/>
          </p:cNvGrpSpPr>
          <p:nvPr/>
        </p:nvGrpSpPr>
        <p:grpSpPr bwMode="auto">
          <a:xfrm>
            <a:off x="1828800" y="2743200"/>
            <a:ext cx="1219200" cy="609600"/>
            <a:chOff x="4176" y="3744"/>
            <a:chExt cx="768" cy="384"/>
          </a:xfrm>
        </p:grpSpPr>
        <p:sp>
          <p:nvSpPr>
            <p:cNvPr id="392307" name="Rectangle 115"/>
            <p:cNvSpPr>
              <a:spLocks noChangeArrowheads="1"/>
            </p:cNvSpPr>
            <p:nvPr/>
          </p:nvSpPr>
          <p:spPr bwMode="auto">
            <a:xfrm>
              <a:off x="4176" y="3744"/>
              <a:ext cx="384" cy="384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7+4</a:t>
              </a:r>
            </a:p>
          </p:txBody>
        </p:sp>
        <p:sp>
          <p:nvSpPr>
            <p:cNvPr id="392308" name="Rectangle 116"/>
            <p:cNvSpPr>
              <a:spLocks noChangeArrowheads="1"/>
            </p:cNvSpPr>
            <p:nvPr/>
          </p:nvSpPr>
          <p:spPr bwMode="auto">
            <a:xfrm>
              <a:off x="4560" y="374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6+5</a:t>
              </a:r>
            </a:p>
          </p:txBody>
        </p:sp>
      </p:grpSp>
      <p:grpSp>
        <p:nvGrpSpPr>
          <p:cNvPr id="392309" name="Group 117"/>
          <p:cNvGrpSpPr>
            <a:grpSpLocks/>
          </p:cNvGrpSpPr>
          <p:nvPr/>
        </p:nvGrpSpPr>
        <p:grpSpPr bwMode="auto">
          <a:xfrm>
            <a:off x="2438400" y="2743200"/>
            <a:ext cx="1219200" cy="1219200"/>
            <a:chOff x="3552" y="240"/>
            <a:chExt cx="768" cy="768"/>
          </a:xfrm>
        </p:grpSpPr>
        <p:sp>
          <p:nvSpPr>
            <p:cNvPr id="392310" name="Rectangle 118"/>
            <p:cNvSpPr>
              <a:spLocks noChangeArrowheads="1"/>
            </p:cNvSpPr>
            <p:nvPr/>
          </p:nvSpPr>
          <p:spPr bwMode="auto">
            <a:xfrm>
              <a:off x="3552" y="62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5+6</a:t>
              </a:r>
            </a:p>
          </p:txBody>
        </p:sp>
        <p:grpSp>
          <p:nvGrpSpPr>
            <p:cNvPr id="392311" name="Group 119"/>
            <p:cNvGrpSpPr>
              <a:grpSpLocks/>
            </p:cNvGrpSpPr>
            <p:nvPr/>
          </p:nvGrpSpPr>
          <p:grpSpPr bwMode="auto">
            <a:xfrm>
              <a:off x="3552" y="240"/>
              <a:ext cx="768" cy="384"/>
              <a:chOff x="4176" y="3744"/>
              <a:chExt cx="768" cy="384"/>
            </a:xfrm>
          </p:grpSpPr>
          <p:sp>
            <p:nvSpPr>
              <p:cNvPr id="392312" name="Rectangle 120"/>
              <p:cNvSpPr>
                <a:spLocks noChangeArrowheads="1"/>
              </p:cNvSpPr>
              <p:nvPr/>
            </p:nvSpPr>
            <p:spPr bwMode="auto">
              <a:xfrm>
                <a:off x="4176" y="3744"/>
                <a:ext cx="384" cy="384"/>
              </a:xfrm>
              <a:prstGeom prst="rect">
                <a:avLst/>
              </a:prstGeom>
              <a:solidFill>
                <a:srgbClr val="C0C0C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>
                    <a:latin typeface="Comic Sans MS" pitchFamily="66" charset="0"/>
                  </a:rPr>
                  <a:t>6+3</a:t>
                </a:r>
              </a:p>
            </p:txBody>
          </p:sp>
          <p:sp>
            <p:nvSpPr>
              <p:cNvPr id="392313" name="Rectangle 121"/>
              <p:cNvSpPr>
                <a:spLocks noChangeArrowheads="1"/>
              </p:cNvSpPr>
              <p:nvPr/>
            </p:nvSpPr>
            <p:spPr bwMode="auto">
              <a:xfrm>
                <a:off x="4560" y="3744"/>
                <a:ext cx="384" cy="384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>
                    <a:latin typeface="Comic Sans MS" pitchFamily="66" charset="0"/>
                  </a:rPr>
                  <a:t>5+6</a:t>
                </a:r>
              </a:p>
            </p:txBody>
          </p:sp>
        </p:grpSp>
      </p:grpSp>
      <p:grpSp>
        <p:nvGrpSpPr>
          <p:cNvPr id="392314" name="Group 122"/>
          <p:cNvGrpSpPr>
            <a:grpSpLocks/>
          </p:cNvGrpSpPr>
          <p:nvPr/>
        </p:nvGrpSpPr>
        <p:grpSpPr bwMode="auto">
          <a:xfrm>
            <a:off x="4876800" y="5181600"/>
            <a:ext cx="1219200" cy="609600"/>
            <a:chOff x="4176" y="3744"/>
            <a:chExt cx="768" cy="384"/>
          </a:xfrm>
        </p:grpSpPr>
        <p:sp>
          <p:nvSpPr>
            <p:cNvPr id="392315" name="Rectangle 123"/>
            <p:cNvSpPr>
              <a:spLocks noChangeArrowheads="1"/>
            </p:cNvSpPr>
            <p:nvPr/>
          </p:nvSpPr>
          <p:spPr bwMode="auto">
            <a:xfrm>
              <a:off x="4176" y="3744"/>
              <a:ext cx="384" cy="384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2+7</a:t>
              </a:r>
            </a:p>
          </p:txBody>
        </p:sp>
        <p:sp>
          <p:nvSpPr>
            <p:cNvPr id="392316" name="Rectangle 124"/>
            <p:cNvSpPr>
              <a:spLocks noChangeArrowheads="1"/>
            </p:cNvSpPr>
            <p:nvPr/>
          </p:nvSpPr>
          <p:spPr bwMode="auto">
            <a:xfrm>
              <a:off x="4560" y="374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3+8</a:t>
              </a:r>
            </a:p>
          </p:txBody>
        </p:sp>
      </p:grpSp>
      <p:grpSp>
        <p:nvGrpSpPr>
          <p:cNvPr id="392317" name="Group 125"/>
          <p:cNvGrpSpPr>
            <a:grpSpLocks/>
          </p:cNvGrpSpPr>
          <p:nvPr/>
        </p:nvGrpSpPr>
        <p:grpSpPr bwMode="auto">
          <a:xfrm>
            <a:off x="3048000" y="2743200"/>
            <a:ext cx="1219200" cy="1219200"/>
            <a:chOff x="3552" y="240"/>
            <a:chExt cx="768" cy="768"/>
          </a:xfrm>
        </p:grpSpPr>
        <p:sp>
          <p:nvSpPr>
            <p:cNvPr id="392318" name="Rectangle 126"/>
            <p:cNvSpPr>
              <a:spLocks noChangeArrowheads="1"/>
            </p:cNvSpPr>
            <p:nvPr/>
          </p:nvSpPr>
          <p:spPr bwMode="auto">
            <a:xfrm>
              <a:off x="3552" y="62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4+7</a:t>
              </a:r>
            </a:p>
          </p:txBody>
        </p:sp>
        <p:grpSp>
          <p:nvGrpSpPr>
            <p:cNvPr id="392319" name="Group 127"/>
            <p:cNvGrpSpPr>
              <a:grpSpLocks/>
            </p:cNvGrpSpPr>
            <p:nvPr/>
          </p:nvGrpSpPr>
          <p:grpSpPr bwMode="auto">
            <a:xfrm>
              <a:off x="3552" y="240"/>
              <a:ext cx="768" cy="384"/>
              <a:chOff x="4176" y="3744"/>
              <a:chExt cx="768" cy="384"/>
            </a:xfrm>
          </p:grpSpPr>
          <p:sp>
            <p:nvSpPr>
              <p:cNvPr id="392320" name="Rectangle 128"/>
              <p:cNvSpPr>
                <a:spLocks noChangeArrowheads="1"/>
              </p:cNvSpPr>
              <p:nvPr/>
            </p:nvSpPr>
            <p:spPr bwMode="auto">
              <a:xfrm>
                <a:off x="4176" y="3744"/>
                <a:ext cx="384" cy="384"/>
              </a:xfrm>
              <a:prstGeom prst="rect">
                <a:avLst/>
              </a:prstGeom>
              <a:solidFill>
                <a:srgbClr val="C0C0C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>
                    <a:latin typeface="Comic Sans MS" pitchFamily="66" charset="0"/>
                  </a:rPr>
                  <a:t>5+6</a:t>
                </a:r>
              </a:p>
            </p:txBody>
          </p:sp>
          <p:sp>
            <p:nvSpPr>
              <p:cNvPr id="392321" name="Rectangle 129"/>
              <p:cNvSpPr>
                <a:spLocks noChangeArrowheads="1"/>
              </p:cNvSpPr>
              <p:nvPr/>
            </p:nvSpPr>
            <p:spPr bwMode="auto">
              <a:xfrm>
                <a:off x="4560" y="3744"/>
                <a:ext cx="384" cy="384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>
                    <a:latin typeface="Comic Sans MS" pitchFamily="66" charset="0"/>
                  </a:rPr>
                  <a:t>4+7</a:t>
                </a:r>
              </a:p>
            </p:txBody>
          </p:sp>
        </p:grpSp>
      </p:grpSp>
      <p:grpSp>
        <p:nvGrpSpPr>
          <p:cNvPr id="392322" name="Group 130"/>
          <p:cNvGrpSpPr>
            <a:grpSpLocks/>
          </p:cNvGrpSpPr>
          <p:nvPr/>
        </p:nvGrpSpPr>
        <p:grpSpPr bwMode="auto">
          <a:xfrm>
            <a:off x="3657600" y="2743200"/>
            <a:ext cx="1219200" cy="1219200"/>
            <a:chOff x="3552" y="240"/>
            <a:chExt cx="768" cy="768"/>
          </a:xfrm>
        </p:grpSpPr>
        <p:sp>
          <p:nvSpPr>
            <p:cNvPr id="392323" name="Rectangle 131"/>
            <p:cNvSpPr>
              <a:spLocks noChangeArrowheads="1"/>
            </p:cNvSpPr>
            <p:nvPr/>
          </p:nvSpPr>
          <p:spPr bwMode="auto">
            <a:xfrm>
              <a:off x="3552" y="62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3+8</a:t>
              </a:r>
            </a:p>
          </p:txBody>
        </p:sp>
        <p:grpSp>
          <p:nvGrpSpPr>
            <p:cNvPr id="392324" name="Group 132"/>
            <p:cNvGrpSpPr>
              <a:grpSpLocks/>
            </p:cNvGrpSpPr>
            <p:nvPr/>
          </p:nvGrpSpPr>
          <p:grpSpPr bwMode="auto">
            <a:xfrm>
              <a:off x="3552" y="240"/>
              <a:ext cx="768" cy="384"/>
              <a:chOff x="4176" y="3744"/>
              <a:chExt cx="768" cy="384"/>
            </a:xfrm>
          </p:grpSpPr>
          <p:sp>
            <p:nvSpPr>
              <p:cNvPr id="392325" name="Rectangle 133"/>
              <p:cNvSpPr>
                <a:spLocks noChangeArrowheads="1"/>
              </p:cNvSpPr>
              <p:nvPr/>
            </p:nvSpPr>
            <p:spPr bwMode="auto">
              <a:xfrm>
                <a:off x="4176" y="3744"/>
                <a:ext cx="384" cy="384"/>
              </a:xfrm>
              <a:prstGeom prst="rect">
                <a:avLst/>
              </a:prstGeom>
              <a:solidFill>
                <a:srgbClr val="C0C0C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>
                    <a:latin typeface="Comic Sans MS" pitchFamily="66" charset="0"/>
                  </a:rPr>
                  <a:t>4+7</a:t>
                </a:r>
              </a:p>
            </p:txBody>
          </p:sp>
          <p:sp>
            <p:nvSpPr>
              <p:cNvPr id="392326" name="Rectangle 134"/>
              <p:cNvSpPr>
                <a:spLocks noChangeArrowheads="1"/>
              </p:cNvSpPr>
              <p:nvPr/>
            </p:nvSpPr>
            <p:spPr bwMode="auto">
              <a:xfrm>
                <a:off x="4560" y="3744"/>
                <a:ext cx="384" cy="384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>
                    <a:latin typeface="Comic Sans MS" pitchFamily="66" charset="0"/>
                  </a:rPr>
                  <a:t>3+8</a:t>
                </a:r>
              </a:p>
            </p:txBody>
          </p:sp>
        </p:grpSp>
      </p:grpSp>
      <p:grpSp>
        <p:nvGrpSpPr>
          <p:cNvPr id="392327" name="Group 135"/>
          <p:cNvGrpSpPr>
            <a:grpSpLocks/>
          </p:cNvGrpSpPr>
          <p:nvPr/>
        </p:nvGrpSpPr>
        <p:grpSpPr bwMode="auto">
          <a:xfrm>
            <a:off x="4267200" y="2743200"/>
            <a:ext cx="1219200" cy="609600"/>
            <a:chOff x="240" y="3696"/>
            <a:chExt cx="768" cy="384"/>
          </a:xfrm>
        </p:grpSpPr>
        <p:sp>
          <p:nvSpPr>
            <p:cNvPr id="392328" name="Rectangle 136"/>
            <p:cNvSpPr>
              <a:spLocks noChangeArrowheads="1"/>
            </p:cNvSpPr>
            <p:nvPr/>
          </p:nvSpPr>
          <p:spPr bwMode="auto">
            <a:xfrm>
              <a:off x="240" y="3696"/>
              <a:ext cx="384" cy="384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3+8</a:t>
              </a:r>
            </a:p>
          </p:txBody>
        </p:sp>
        <p:sp>
          <p:nvSpPr>
            <p:cNvPr id="392329" name="Rectangle 137"/>
            <p:cNvSpPr>
              <a:spLocks noChangeArrowheads="1"/>
            </p:cNvSpPr>
            <p:nvPr/>
          </p:nvSpPr>
          <p:spPr bwMode="auto">
            <a:xfrm>
              <a:off x="624" y="3696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2+9</a:t>
              </a:r>
            </a:p>
          </p:txBody>
        </p:sp>
      </p:grpSp>
      <p:grpSp>
        <p:nvGrpSpPr>
          <p:cNvPr id="392330" name="Group 138"/>
          <p:cNvGrpSpPr>
            <a:grpSpLocks/>
          </p:cNvGrpSpPr>
          <p:nvPr/>
        </p:nvGrpSpPr>
        <p:grpSpPr bwMode="auto">
          <a:xfrm>
            <a:off x="4876800" y="2743200"/>
            <a:ext cx="1219200" cy="609600"/>
            <a:chOff x="240" y="3696"/>
            <a:chExt cx="768" cy="384"/>
          </a:xfrm>
        </p:grpSpPr>
        <p:sp>
          <p:nvSpPr>
            <p:cNvPr id="392331" name="Rectangle 139"/>
            <p:cNvSpPr>
              <a:spLocks noChangeArrowheads="1"/>
            </p:cNvSpPr>
            <p:nvPr/>
          </p:nvSpPr>
          <p:spPr bwMode="auto">
            <a:xfrm>
              <a:off x="240" y="3696"/>
              <a:ext cx="384" cy="384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2+9</a:t>
              </a:r>
            </a:p>
          </p:txBody>
        </p:sp>
        <p:sp>
          <p:nvSpPr>
            <p:cNvPr id="392332" name="Rectangle 140"/>
            <p:cNvSpPr>
              <a:spLocks noChangeArrowheads="1"/>
            </p:cNvSpPr>
            <p:nvPr/>
          </p:nvSpPr>
          <p:spPr bwMode="auto">
            <a:xfrm>
              <a:off x="624" y="3696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3+10</a:t>
              </a:r>
            </a:p>
          </p:txBody>
        </p:sp>
      </p:grpSp>
      <p:grpSp>
        <p:nvGrpSpPr>
          <p:cNvPr id="392333" name="Group 141"/>
          <p:cNvGrpSpPr>
            <a:grpSpLocks/>
          </p:cNvGrpSpPr>
          <p:nvPr/>
        </p:nvGrpSpPr>
        <p:grpSpPr bwMode="auto">
          <a:xfrm>
            <a:off x="3657600" y="3352800"/>
            <a:ext cx="609600" cy="1219200"/>
            <a:chOff x="4416" y="192"/>
            <a:chExt cx="384" cy="768"/>
          </a:xfrm>
        </p:grpSpPr>
        <p:sp>
          <p:nvSpPr>
            <p:cNvPr id="392334" name="Rectangle 142"/>
            <p:cNvSpPr>
              <a:spLocks noChangeArrowheads="1"/>
            </p:cNvSpPr>
            <p:nvPr/>
          </p:nvSpPr>
          <p:spPr bwMode="auto">
            <a:xfrm>
              <a:off x="4416" y="576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2+9</a:t>
              </a:r>
            </a:p>
          </p:txBody>
        </p:sp>
        <p:sp>
          <p:nvSpPr>
            <p:cNvPr id="392335" name="Rectangle 143"/>
            <p:cNvSpPr>
              <a:spLocks noChangeArrowheads="1"/>
            </p:cNvSpPr>
            <p:nvPr/>
          </p:nvSpPr>
          <p:spPr bwMode="auto">
            <a:xfrm>
              <a:off x="4416" y="192"/>
              <a:ext cx="384" cy="384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3+8</a:t>
              </a:r>
            </a:p>
          </p:txBody>
        </p:sp>
      </p:grpSp>
      <p:grpSp>
        <p:nvGrpSpPr>
          <p:cNvPr id="392336" name="Group 144"/>
          <p:cNvGrpSpPr>
            <a:grpSpLocks/>
          </p:cNvGrpSpPr>
          <p:nvPr/>
        </p:nvGrpSpPr>
        <p:grpSpPr bwMode="auto">
          <a:xfrm>
            <a:off x="3657600" y="3962400"/>
            <a:ext cx="1219200" cy="609600"/>
            <a:chOff x="4176" y="3744"/>
            <a:chExt cx="768" cy="384"/>
          </a:xfrm>
        </p:grpSpPr>
        <p:sp>
          <p:nvSpPr>
            <p:cNvPr id="392337" name="Rectangle 145"/>
            <p:cNvSpPr>
              <a:spLocks noChangeArrowheads="1"/>
            </p:cNvSpPr>
            <p:nvPr/>
          </p:nvSpPr>
          <p:spPr bwMode="auto">
            <a:xfrm>
              <a:off x="4176" y="3744"/>
              <a:ext cx="384" cy="384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Comic Sans MS" pitchFamily="66" charset="0"/>
                </a:rPr>
                <a:t>2+9</a:t>
              </a:r>
            </a:p>
          </p:txBody>
        </p:sp>
        <p:sp>
          <p:nvSpPr>
            <p:cNvPr id="392338" name="Rectangle 146"/>
            <p:cNvSpPr>
              <a:spLocks noChangeArrowheads="1"/>
            </p:cNvSpPr>
            <p:nvPr/>
          </p:nvSpPr>
          <p:spPr bwMode="auto">
            <a:xfrm>
              <a:off x="4560" y="374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1+10</a:t>
              </a:r>
            </a:p>
          </p:txBody>
        </p:sp>
      </p:grpSp>
      <p:grpSp>
        <p:nvGrpSpPr>
          <p:cNvPr id="392339" name="Group 147"/>
          <p:cNvGrpSpPr>
            <a:grpSpLocks/>
          </p:cNvGrpSpPr>
          <p:nvPr/>
        </p:nvGrpSpPr>
        <p:grpSpPr bwMode="auto">
          <a:xfrm>
            <a:off x="4267200" y="3962400"/>
            <a:ext cx="1219200" cy="609600"/>
            <a:chOff x="4176" y="3744"/>
            <a:chExt cx="768" cy="384"/>
          </a:xfrm>
        </p:grpSpPr>
        <p:sp>
          <p:nvSpPr>
            <p:cNvPr id="392340" name="Rectangle 148"/>
            <p:cNvSpPr>
              <a:spLocks noChangeArrowheads="1"/>
            </p:cNvSpPr>
            <p:nvPr/>
          </p:nvSpPr>
          <p:spPr bwMode="auto">
            <a:xfrm>
              <a:off x="4176" y="3744"/>
              <a:ext cx="384" cy="384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1+10</a:t>
              </a:r>
            </a:p>
          </p:txBody>
        </p:sp>
        <p:sp>
          <p:nvSpPr>
            <p:cNvPr id="392341" name="Rectangle 149"/>
            <p:cNvSpPr>
              <a:spLocks noChangeArrowheads="1"/>
            </p:cNvSpPr>
            <p:nvPr/>
          </p:nvSpPr>
          <p:spPr bwMode="auto">
            <a:xfrm>
              <a:off x="4560" y="374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0+11</a:t>
              </a:r>
            </a:p>
          </p:txBody>
        </p:sp>
      </p:grpSp>
      <p:sp>
        <p:nvSpPr>
          <p:cNvPr id="392342" name="Rectangle 150"/>
          <p:cNvSpPr>
            <a:spLocks noChangeArrowheads="1"/>
          </p:cNvSpPr>
          <p:nvPr/>
        </p:nvSpPr>
        <p:spPr bwMode="auto">
          <a:xfrm>
            <a:off x="4876800" y="3962400"/>
            <a:ext cx="609600" cy="6096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0+11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2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2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272" grpId="0" animBg="1" autoUpdateAnimBg="0"/>
      <p:bldP spid="392284" grpId="0" animBg="1" autoUpdateAnimBg="0"/>
      <p:bldP spid="39234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Result #1</a:t>
            </a:r>
            <a:endParaRPr lang="en-US"/>
          </a:p>
        </p:txBody>
      </p:sp>
      <p:sp>
        <p:nvSpPr>
          <p:cNvPr id="3717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sz="3200" dirty="0" smtClean="0"/>
              <a:t>A* is </a:t>
            </a:r>
            <a:r>
              <a:rPr lang="en-US" sz="3200" dirty="0" smtClean="0">
                <a:solidFill>
                  <a:schemeClr val="accent3"/>
                </a:solidFill>
              </a:rPr>
              <a:t>complete</a:t>
            </a:r>
            <a:r>
              <a:rPr lang="en-US" sz="3200" dirty="0" smtClean="0"/>
              <a:t> and </a:t>
            </a:r>
            <a:r>
              <a:rPr lang="en-US" sz="3200" dirty="0" smtClean="0">
                <a:solidFill>
                  <a:schemeClr val="accent3"/>
                </a:solidFill>
              </a:rPr>
              <a:t>optimal</a:t>
            </a:r>
          </a:p>
          <a:p>
            <a:pPr>
              <a:buNone/>
            </a:pPr>
            <a:endParaRPr lang="en-US" dirty="0" smtClean="0">
              <a:sym typeface="Symbol" pitchFamily="18" charset="2"/>
            </a:endParaRPr>
          </a:p>
          <a:p>
            <a:pPr>
              <a:buNone/>
            </a:pPr>
            <a:r>
              <a:rPr lang="en-US" dirty="0" smtClean="0">
                <a:sym typeface="Symbol" pitchFamily="18" charset="2"/>
              </a:rPr>
              <a:t>[This result holds if nodes revisiting states are not discarded]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D1670B5-BF80-4B6C-B590-09E9CAD9E7F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0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Proof (1/2)</a:t>
            </a:r>
            <a:endParaRPr lang="en-US"/>
          </a:p>
        </p:txBody>
      </p:sp>
      <p:sp>
        <p:nvSpPr>
          <p:cNvPr id="3737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If a solution exists, A* terminates and returns a solution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23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9558A58-3EFE-474E-98D5-B63C8C7B6A1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73764" name="Text Box 4"/>
          <p:cNvSpPr txBox="1">
            <a:spLocks noChangeArrowheads="1"/>
          </p:cNvSpPr>
          <p:nvPr/>
        </p:nvSpPr>
        <p:spPr bwMode="auto">
          <a:xfrm>
            <a:off x="2438400" y="2590800"/>
            <a:ext cx="6553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0033CC"/>
              </a:buClr>
            </a:pPr>
            <a:r>
              <a:rPr lang="en-US" sz="2400" dirty="0">
                <a:solidFill>
                  <a:srgbClr val="0033CC"/>
                </a:solidFill>
                <a:latin typeface="+mj-lt"/>
              </a:rPr>
              <a:t>-</a:t>
            </a:r>
            <a:r>
              <a:rPr lang="en-US" sz="2400" dirty="0">
                <a:latin typeface="+mj-lt"/>
              </a:rPr>
              <a:t> For each node N on the fringe, 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  f(N) = g(N)+h(N) </a:t>
            </a:r>
            <a:r>
              <a:rPr lang="en-US" sz="2400" dirty="0">
                <a:latin typeface="+mj-lt"/>
                <a:sym typeface="Symbol" pitchFamily="18" charset="2"/>
              </a:rPr>
              <a:t></a:t>
            </a:r>
            <a:r>
              <a:rPr lang="en-US" sz="2400" dirty="0">
                <a:latin typeface="+mj-lt"/>
              </a:rPr>
              <a:t> g(N) </a:t>
            </a:r>
            <a:r>
              <a:rPr lang="en-US" sz="2400" dirty="0">
                <a:latin typeface="+mj-lt"/>
                <a:sym typeface="Symbol" pitchFamily="18" charset="2"/>
              </a:rPr>
              <a:t> d(N)</a:t>
            </a:r>
            <a:r>
              <a:rPr lang="en-US" sz="2400" dirty="0" smtClean="0">
                <a:latin typeface="+mj-lt"/>
                <a:sym typeface="Symbol" pitchFamily="18" charset="2"/>
              </a:rPr>
              <a:t></a:t>
            </a:r>
            <a:r>
              <a:rPr lang="el-GR" sz="2400" dirty="0" smtClean="0">
                <a:latin typeface="Times New Roman"/>
                <a:cs typeface="Times New Roman"/>
                <a:sym typeface="Symbol" pitchFamily="18" charset="2"/>
              </a:rPr>
              <a:t>ϵ</a:t>
            </a:r>
            <a:r>
              <a:rPr lang="en-US" sz="2400" dirty="0" smtClean="0">
                <a:latin typeface="+mj-lt"/>
                <a:sym typeface="Symbol" pitchFamily="18" charset="2"/>
              </a:rPr>
              <a:t>, </a:t>
            </a:r>
            <a:r>
              <a:rPr lang="en-US" sz="2400" dirty="0">
                <a:latin typeface="+mj-lt"/>
                <a:sym typeface="Symbol" pitchFamily="18" charset="2"/>
              </a:rPr>
              <a:t/>
            </a:r>
            <a:br>
              <a:rPr lang="en-US" sz="2400" dirty="0">
                <a:latin typeface="+mj-lt"/>
                <a:sym typeface="Symbol" pitchFamily="18" charset="2"/>
              </a:rPr>
            </a:br>
            <a:r>
              <a:rPr lang="en-US" sz="2400" dirty="0">
                <a:latin typeface="+mj-lt"/>
                <a:sym typeface="Symbol" pitchFamily="18" charset="2"/>
              </a:rPr>
              <a:t>  where d(N) is the depth of N in the tree</a:t>
            </a:r>
            <a:br>
              <a:rPr lang="en-US" sz="2400" dirty="0">
                <a:latin typeface="+mj-lt"/>
                <a:sym typeface="Symbol" pitchFamily="18" charset="2"/>
              </a:rPr>
            </a:br>
            <a:endParaRPr lang="en-US" sz="2400" dirty="0">
              <a:latin typeface="+mj-lt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90500" y="2895600"/>
            <a:ext cx="2540000" cy="1422400"/>
            <a:chOff x="120" y="1824"/>
            <a:chExt cx="1600" cy="896"/>
          </a:xfrm>
        </p:grpSpPr>
        <p:sp>
          <p:nvSpPr>
            <p:cNvPr id="373766" name="Freeform 6"/>
            <p:cNvSpPr>
              <a:spLocks/>
            </p:cNvSpPr>
            <p:nvPr/>
          </p:nvSpPr>
          <p:spPr bwMode="auto">
            <a:xfrm>
              <a:off x="120" y="2136"/>
              <a:ext cx="1600" cy="584"/>
            </a:xfrm>
            <a:custGeom>
              <a:avLst/>
              <a:gdLst/>
              <a:ahLst/>
              <a:cxnLst>
                <a:cxn ang="0">
                  <a:pos x="168" y="72"/>
                </a:cxn>
                <a:cxn ang="0">
                  <a:pos x="408" y="408"/>
                </a:cxn>
                <a:cxn ang="0">
                  <a:pos x="1320" y="264"/>
                </a:cxn>
                <a:cxn ang="0">
                  <a:pos x="1512" y="408"/>
                </a:cxn>
                <a:cxn ang="0">
                  <a:pos x="792" y="552"/>
                </a:cxn>
                <a:cxn ang="0">
                  <a:pos x="120" y="504"/>
                </a:cxn>
                <a:cxn ang="0">
                  <a:pos x="72" y="72"/>
                </a:cxn>
                <a:cxn ang="0">
                  <a:pos x="168" y="72"/>
                </a:cxn>
              </a:cxnLst>
              <a:rect l="0" t="0" r="r" b="b"/>
              <a:pathLst>
                <a:path w="1600" h="584">
                  <a:moveTo>
                    <a:pt x="168" y="72"/>
                  </a:moveTo>
                  <a:cubicBezTo>
                    <a:pt x="224" y="128"/>
                    <a:pt x="216" y="376"/>
                    <a:pt x="408" y="408"/>
                  </a:cubicBezTo>
                  <a:cubicBezTo>
                    <a:pt x="600" y="440"/>
                    <a:pt x="1136" y="264"/>
                    <a:pt x="1320" y="264"/>
                  </a:cubicBezTo>
                  <a:cubicBezTo>
                    <a:pt x="1504" y="264"/>
                    <a:pt x="1600" y="360"/>
                    <a:pt x="1512" y="408"/>
                  </a:cubicBezTo>
                  <a:cubicBezTo>
                    <a:pt x="1424" y="456"/>
                    <a:pt x="1024" y="536"/>
                    <a:pt x="792" y="552"/>
                  </a:cubicBezTo>
                  <a:cubicBezTo>
                    <a:pt x="560" y="568"/>
                    <a:pt x="240" y="584"/>
                    <a:pt x="120" y="504"/>
                  </a:cubicBezTo>
                  <a:cubicBezTo>
                    <a:pt x="0" y="424"/>
                    <a:pt x="64" y="144"/>
                    <a:pt x="72" y="72"/>
                  </a:cubicBezTo>
                  <a:cubicBezTo>
                    <a:pt x="80" y="0"/>
                    <a:pt x="112" y="16"/>
                    <a:pt x="168" y="72"/>
                  </a:cubicBezTo>
                  <a:close/>
                </a:path>
              </a:pathLst>
            </a:custGeom>
            <a:solidFill>
              <a:srgbClr val="FFE6B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3767" name="Oval 7"/>
            <p:cNvSpPr>
              <a:spLocks noChangeArrowheads="1"/>
            </p:cNvSpPr>
            <p:nvPr/>
          </p:nvSpPr>
          <p:spPr bwMode="auto">
            <a:xfrm>
              <a:off x="288" y="244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768" name="Oval 8"/>
            <p:cNvSpPr>
              <a:spLocks noChangeArrowheads="1"/>
            </p:cNvSpPr>
            <p:nvPr/>
          </p:nvSpPr>
          <p:spPr bwMode="auto">
            <a:xfrm>
              <a:off x="1104" y="254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769" name="Oval 9"/>
            <p:cNvSpPr>
              <a:spLocks noChangeArrowheads="1"/>
            </p:cNvSpPr>
            <p:nvPr/>
          </p:nvSpPr>
          <p:spPr bwMode="auto">
            <a:xfrm>
              <a:off x="720" y="182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770" name="Oval 10"/>
            <p:cNvSpPr>
              <a:spLocks noChangeArrowheads="1"/>
            </p:cNvSpPr>
            <p:nvPr/>
          </p:nvSpPr>
          <p:spPr bwMode="auto">
            <a:xfrm>
              <a:off x="816" y="259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771" name="Oval 11"/>
            <p:cNvSpPr>
              <a:spLocks noChangeArrowheads="1"/>
            </p:cNvSpPr>
            <p:nvPr/>
          </p:nvSpPr>
          <p:spPr bwMode="auto">
            <a:xfrm>
              <a:off x="1104" y="211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772" name="Oval 12"/>
            <p:cNvSpPr>
              <a:spLocks noChangeArrowheads="1"/>
            </p:cNvSpPr>
            <p:nvPr/>
          </p:nvSpPr>
          <p:spPr bwMode="auto">
            <a:xfrm>
              <a:off x="528" y="259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773" name="Oval 13"/>
            <p:cNvSpPr>
              <a:spLocks noChangeArrowheads="1"/>
            </p:cNvSpPr>
            <p:nvPr/>
          </p:nvSpPr>
          <p:spPr bwMode="auto">
            <a:xfrm>
              <a:off x="576" y="220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774" name="Oval 14"/>
            <p:cNvSpPr>
              <a:spLocks noChangeArrowheads="1"/>
            </p:cNvSpPr>
            <p:nvPr/>
          </p:nvSpPr>
          <p:spPr bwMode="auto">
            <a:xfrm>
              <a:off x="1392" y="244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775" name="Line 15"/>
            <p:cNvSpPr>
              <a:spLocks noChangeShapeType="1"/>
            </p:cNvSpPr>
            <p:nvPr/>
          </p:nvSpPr>
          <p:spPr bwMode="auto">
            <a:xfrm flipH="1">
              <a:off x="613" y="1847"/>
              <a:ext cx="128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3776" name="Line 16"/>
            <p:cNvSpPr>
              <a:spLocks noChangeShapeType="1"/>
            </p:cNvSpPr>
            <p:nvPr/>
          </p:nvSpPr>
          <p:spPr bwMode="auto">
            <a:xfrm>
              <a:off x="741" y="1847"/>
              <a:ext cx="365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3777" name="Line 17"/>
            <p:cNvSpPr>
              <a:spLocks noChangeShapeType="1"/>
            </p:cNvSpPr>
            <p:nvPr/>
          </p:nvSpPr>
          <p:spPr bwMode="auto">
            <a:xfrm flipH="1">
              <a:off x="320" y="2231"/>
              <a:ext cx="274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3778" name="Line 18"/>
            <p:cNvSpPr>
              <a:spLocks noChangeShapeType="1"/>
            </p:cNvSpPr>
            <p:nvPr/>
          </p:nvSpPr>
          <p:spPr bwMode="auto">
            <a:xfrm flipH="1">
              <a:off x="539" y="2240"/>
              <a:ext cx="55" cy="3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3779" name="Line 19"/>
            <p:cNvSpPr>
              <a:spLocks noChangeShapeType="1"/>
            </p:cNvSpPr>
            <p:nvPr/>
          </p:nvSpPr>
          <p:spPr bwMode="auto">
            <a:xfrm>
              <a:off x="594" y="2231"/>
              <a:ext cx="229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3780" name="Line 20"/>
            <p:cNvSpPr>
              <a:spLocks noChangeShapeType="1"/>
            </p:cNvSpPr>
            <p:nvPr/>
          </p:nvSpPr>
          <p:spPr bwMode="auto">
            <a:xfrm flipH="1">
              <a:off x="1125" y="2148"/>
              <a:ext cx="9" cy="4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3781" name="Line 21"/>
            <p:cNvSpPr>
              <a:spLocks noChangeShapeType="1"/>
            </p:cNvSpPr>
            <p:nvPr/>
          </p:nvSpPr>
          <p:spPr bwMode="auto">
            <a:xfrm>
              <a:off x="1125" y="2130"/>
              <a:ext cx="283" cy="3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3782" name="Text Box 22"/>
            <p:cNvSpPr txBox="1">
              <a:spLocks noChangeArrowheads="1"/>
            </p:cNvSpPr>
            <p:nvPr/>
          </p:nvSpPr>
          <p:spPr bwMode="auto">
            <a:xfrm>
              <a:off x="1133" y="2427"/>
              <a:ext cx="1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 sz="2000"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383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Proof (1/2)</a:t>
            </a:r>
            <a:endParaRPr lang="en-US"/>
          </a:p>
        </p:txBody>
      </p:sp>
      <p:sp>
        <p:nvSpPr>
          <p:cNvPr id="3758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If a solution exists, A* terminates and returns a solution</a:t>
            </a:r>
            <a:endParaRPr lang="en-US" dirty="0" smtClean="0"/>
          </a:p>
        </p:txBody>
      </p:sp>
      <p:sp>
        <p:nvSpPr>
          <p:cNvPr id="2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E4D4F6-507A-401D-82C6-0D75C2B7AC69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375812" name="Text Box 4"/>
          <p:cNvSpPr txBox="1">
            <a:spLocks noChangeArrowheads="1"/>
          </p:cNvSpPr>
          <p:nvPr/>
        </p:nvSpPr>
        <p:spPr bwMode="auto">
          <a:xfrm>
            <a:off x="2438400" y="2590800"/>
            <a:ext cx="6553200" cy="219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0033CC"/>
              </a:buClr>
            </a:pPr>
            <a:r>
              <a:rPr lang="en-US" sz="2400" dirty="0">
                <a:solidFill>
                  <a:srgbClr val="0033CC"/>
                </a:solidFill>
                <a:latin typeface="+mj-lt"/>
              </a:rPr>
              <a:t>-</a:t>
            </a:r>
            <a:r>
              <a:rPr lang="en-US" sz="2400" dirty="0">
                <a:latin typeface="+mj-lt"/>
              </a:rPr>
              <a:t> For each node N on the fringe, 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  f(N) = g(N)+h(N) </a:t>
            </a:r>
            <a:r>
              <a:rPr lang="en-US" sz="2400" dirty="0">
                <a:latin typeface="+mj-lt"/>
                <a:sym typeface="Symbol" pitchFamily="18" charset="2"/>
              </a:rPr>
              <a:t></a:t>
            </a:r>
            <a:r>
              <a:rPr lang="en-US" sz="2400" dirty="0">
                <a:latin typeface="+mj-lt"/>
              </a:rPr>
              <a:t> g(N) </a:t>
            </a:r>
            <a:r>
              <a:rPr lang="en-US" sz="2400" dirty="0">
                <a:latin typeface="+mj-lt"/>
                <a:sym typeface="Symbol" pitchFamily="18" charset="2"/>
              </a:rPr>
              <a:t> d(N)</a:t>
            </a:r>
            <a:r>
              <a:rPr lang="en-US" sz="2400" dirty="0" smtClean="0">
                <a:latin typeface="+mj-lt"/>
                <a:sym typeface="Symbol" pitchFamily="18" charset="2"/>
              </a:rPr>
              <a:t></a:t>
            </a:r>
            <a:r>
              <a:rPr lang="el-GR" sz="2400" dirty="0" smtClean="0">
                <a:latin typeface="Times New Roman"/>
                <a:cs typeface="Times New Roman"/>
                <a:sym typeface="Symbol" pitchFamily="18" charset="2"/>
              </a:rPr>
              <a:t>ϵ</a:t>
            </a:r>
            <a:r>
              <a:rPr lang="en-US" sz="2400" dirty="0" smtClean="0">
                <a:latin typeface="+mj-lt"/>
                <a:sym typeface="Symbol" pitchFamily="18" charset="2"/>
              </a:rPr>
              <a:t>, </a:t>
            </a:r>
            <a:r>
              <a:rPr lang="en-US" sz="2400" dirty="0">
                <a:latin typeface="+mj-lt"/>
                <a:sym typeface="Symbol" pitchFamily="18" charset="2"/>
              </a:rPr>
              <a:t/>
            </a:r>
            <a:br>
              <a:rPr lang="en-US" sz="2400" dirty="0">
                <a:latin typeface="+mj-lt"/>
                <a:sym typeface="Symbol" pitchFamily="18" charset="2"/>
              </a:rPr>
            </a:br>
            <a:r>
              <a:rPr lang="en-US" sz="2400" dirty="0">
                <a:latin typeface="+mj-lt"/>
                <a:sym typeface="Symbol" pitchFamily="18" charset="2"/>
              </a:rPr>
              <a:t>  where d(N) is the depth of N in the tree</a:t>
            </a:r>
            <a:br>
              <a:rPr lang="en-US" sz="2400" dirty="0">
                <a:latin typeface="+mj-lt"/>
                <a:sym typeface="Symbol" pitchFamily="18" charset="2"/>
              </a:rPr>
            </a:br>
            <a:endParaRPr lang="en-US" sz="1200" dirty="0">
              <a:latin typeface="+mj-lt"/>
              <a:sym typeface="Symbol" pitchFamily="18" charset="2"/>
            </a:endParaRPr>
          </a:p>
          <a:p>
            <a:pPr>
              <a:spcBef>
                <a:spcPct val="20000"/>
              </a:spcBef>
              <a:buClr>
                <a:srgbClr val="0033CC"/>
              </a:buClr>
            </a:pPr>
            <a:r>
              <a:rPr lang="en-US" sz="2400" dirty="0">
                <a:solidFill>
                  <a:srgbClr val="0033CC"/>
                </a:solidFill>
                <a:latin typeface="+mj-lt"/>
              </a:rPr>
              <a:t>-</a:t>
            </a:r>
            <a:r>
              <a:rPr lang="en-US" sz="2400" dirty="0">
                <a:latin typeface="+mj-lt"/>
              </a:rPr>
              <a:t> As long as A* hasn’t terminated, a node K   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   on the fringe lies on a solution path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90500" y="2895600"/>
            <a:ext cx="2540000" cy="1422400"/>
            <a:chOff x="120" y="1824"/>
            <a:chExt cx="1600" cy="896"/>
          </a:xfrm>
        </p:grpSpPr>
        <p:sp>
          <p:nvSpPr>
            <p:cNvPr id="375814" name="Freeform 6"/>
            <p:cNvSpPr>
              <a:spLocks/>
            </p:cNvSpPr>
            <p:nvPr/>
          </p:nvSpPr>
          <p:spPr bwMode="auto">
            <a:xfrm>
              <a:off x="120" y="2136"/>
              <a:ext cx="1600" cy="584"/>
            </a:xfrm>
            <a:custGeom>
              <a:avLst/>
              <a:gdLst/>
              <a:ahLst/>
              <a:cxnLst>
                <a:cxn ang="0">
                  <a:pos x="168" y="72"/>
                </a:cxn>
                <a:cxn ang="0">
                  <a:pos x="408" y="408"/>
                </a:cxn>
                <a:cxn ang="0">
                  <a:pos x="1320" y="264"/>
                </a:cxn>
                <a:cxn ang="0">
                  <a:pos x="1512" y="408"/>
                </a:cxn>
                <a:cxn ang="0">
                  <a:pos x="792" y="552"/>
                </a:cxn>
                <a:cxn ang="0">
                  <a:pos x="120" y="504"/>
                </a:cxn>
                <a:cxn ang="0">
                  <a:pos x="72" y="72"/>
                </a:cxn>
                <a:cxn ang="0">
                  <a:pos x="168" y="72"/>
                </a:cxn>
              </a:cxnLst>
              <a:rect l="0" t="0" r="r" b="b"/>
              <a:pathLst>
                <a:path w="1600" h="584">
                  <a:moveTo>
                    <a:pt x="168" y="72"/>
                  </a:moveTo>
                  <a:cubicBezTo>
                    <a:pt x="224" y="128"/>
                    <a:pt x="216" y="376"/>
                    <a:pt x="408" y="408"/>
                  </a:cubicBezTo>
                  <a:cubicBezTo>
                    <a:pt x="600" y="440"/>
                    <a:pt x="1136" y="264"/>
                    <a:pt x="1320" y="264"/>
                  </a:cubicBezTo>
                  <a:cubicBezTo>
                    <a:pt x="1504" y="264"/>
                    <a:pt x="1600" y="360"/>
                    <a:pt x="1512" y="408"/>
                  </a:cubicBezTo>
                  <a:cubicBezTo>
                    <a:pt x="1424" y="456"/>
                    <a:pt x="1024" y="536"/>
                    <a:pt x="792" y="552"/>
                  </a:cubicBezTo>
                  <a:cubicBezTo>
                    <a:pt x="560" y="568"/>
                    <a:pt x="240" y="584"/>
                    <a:pt x="120" y="504"/>
                  </a:cubicBezTo>
                  <a:cubicBezTo>
                    <a:pt x="0" y="424"/>
                    <a:pt x="64" y="144"/>
                    <a:pt x="72" y="72"/>
                  </a:cubicBezTo>
                  <a:cubicBezTo>
                    <a:pt x="80" y="0"/>
                    <a:pt x="112" y="16"/>
                    <a:pt x="168" y="72"/>
                  </a:cubicBezTo>
                  <a:close/>
                </a:path>
              </a:pathLst>
            </a:custGeom>
            <a:solidFill>
              <a:srgbClr val="FFE6B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5815" name="Oval 7"/>
            <p:cNvSpPr>
              <a:spLocks noChangeArrowheads="1"/>
            </p:cNvSpPr>
            <p:nvPr/>
          </p:nvSpPr>
          <p:spPr bwMode="auto">
            <a:xfrm>
              <a:off x="288" y="244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816" name="Oval 8"/>
            <p:cNvSpPr>
              <a:spLocks noChangeArrowheads="1"/>
            </p:cNvSpPr>
            <p:nvPr/>
          </p:nvSpPr>
          <p:spPr bwMode="auto">
            <a:xfrm>
              <a:off x="1104" y="254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817" name="Oval 9"/>
            <p:cNvSpPr>
              <a:spLocks noChangeArrowheads="1"/>
            </p:cNvSpPr>
            <p:nvPr/>
          </p:nvSpPr>
          <p:spPr bwMode="auto">
            <a:xfrm>
              <a:off x="720" y="182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818" name="Oval 10"/>
            <p:cNvSpPr>
              <a:spLocks noChangeArrowheads="1"/>
            </p:cNvSpPr>
            <p:nvPr/>
          </p:nvSpPr>
          <p:spPr bwMode="auto">
            <a:xfrm>
              <a:off x="816" y="259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819" name="Oval 11"/>
            <p:cNvSpPr>
              <a:spLocks noChangeArrowheads="1"/>
            </p:cNvSpPr>
            <p:nvPr/>
          </p:nvSpPr>
          <p:spPr bwMode="auto">
            <a:xfrm>
              <a:off x="1104" y="211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820" name="Oval 12"/>
            <p:cNvSpPr>
              <a:spLocks noChangeArrowheads="1"/>
            </p:cNvSpPr>
            <p:nvPr/>
          </p:nvSpPr>
          <p:spPr bwMode="auto">
            <a:xfrm>
              <a:off x="528" y="259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821" name="Oval 13"/>
            <p:cNvSpPr>
              <a:spLocks noChangeArrowheads="1"/>
            </p:cNvSpPr>
            <p:nvPr/>
          </p:nvSpPr>
          <p:spPr bwMode="auto">
            <a:xfrm>
              <a:off x="576" y="220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822" name="Oval 14"/>
            <p:cNvSpPr>
              <a:spLocks noChangeArrowheads="1"/>
            </p:cNvSpPr>
            <p:nvPr/>
          </p:nvSpPr>
          <p:spPr bwMode="auto">
            <a:xfrm>
              <a:off x="1392" y="244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823" name="Line 15"/>
            <p:cNvSpPr>
              <a:spLocks noChangeShapeType="1"/>
            </p:cNvSpPr>
            <p:nvPr/>
          </p:nvSpPr>
          <p:spPr bwMode="auto">
            <a:xfrm flipH="1">
              <a:off x="613" y="1847"/>
              <a:ext cx="128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5824" name="Line 16"/>
            <p:cNvSpPr>
              <a:spLocks noChangeShapeType="1"/>
            </p:cNvSpPr>
            <p:nvPr/>
          </p:nvSpPr>
          <p:spPr bwMode="auto">
            <a:xfrm>
              <a:off x="741" y="1847"/>
              <a:ext cx="365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5825" name="Line 17"/>
            <p:cNvSpPr>
              <a:spLocks noChangeShapeType="1"/>
            </p:cNvSpPr>
            <p:nvPr/>
          </p:nvSpPr>
          <p:spPr bwMode="auto">
            <a:xfrm flipH="1">
              <a:off x="320" y="2231"/>
              <a:ext cx="274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5826" name="Line 18"/>
            <p:cNvSpPr>
              <a:spLocks noChangeShapeType="1"/>
            </p:cNvSpPr>
            <p:nvPr/>
          </p:nvSpPr>
          <p:spPr bwMode="auto">
            <a:xfrm flipH="1">
              <a:off x="539" y="2240"/>
              <a:ext cx="55" cy="3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5827" name="Line 19"/>
            <p:cNvSpPr>
              <a:spLocks noChangeShapeType="1"/>
            </p:cNvSpPr>
            <p:nvPr/>
          </p:nvSpPr>
          <p:spPr bwMode="auto">
            <a:xfrm>
              <a:off x="594" y="2231"/>
              <a:ext cx="229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5828" name="Line 20"/>
            <p:cNvSpPr>
              <a:spLocks noChangeShapeType="1"/>
            </p:cNvSpPr>
            <p:nvPr/>
          </p:nvSpPr>
          <p:spPr bwMode="auto">
            <a:xfrm flipH="1">
              <a:off x="1125" y="2148"/>
              <a:ext cx="9" cy="4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5829" name="Line 21"/>
            <p:cNvSpPr>
              <a:spLocks noChangeShapeType="1"/>
            </p:cNvSpPr>
            <p:nvPr/>
          </p:nvSpPr>
          <p:spPr bwMode="auto">
            <a:xfrm>
              <a:off x="1125" y="2130"/>
              <a:ext cx="283" cy="3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5830" name="Text Box 22"/>
            <p:cNvSpPr txBox="1">
              <a:spLocks noChangeArrowheads="1"/>
            </p:cNvSpPr>
            <p:nvPr/>
          </p:nvSpPr>
          <p:spPr bwMode="auto">
            <a:xfrm>
              <a:off x="1133" y="2427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K</a:t>
              </a:r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1763713" y="4106863"/>
            <a:ext cx="76200" cy="649287"/>
            <a:chOff x="1111" y="2587"/>
            <a:chExt cx="48" cy="409"/>
          </a:xfrm>
        </p:grpSpPr>
        <p:sp>
          <p:nvSpPr>
            <p:cNvPr id="375832" name="Line 24"/>
            <p:cNvSpPr>
              <a:spLocks noChangeShapeType="1"/>
            </p:cNvSpPr>
            <p:nvPr/>
          </p:nvSpPr>
          <p:spPr bwMode="auto">
            <a:xfrm>
              <a:off x="1134" y="2587"/>
              <a:ext cx="0" cy="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5833" name="Oval 25"/>
            <p:cNvSpPr>
              <a:spLocks noChangeArrowheads="1"/>
            </p:cNvSpPr>
            <p:nvPr/>
          </p:nvSpPr>
          <p:spPr bwMode="auto">
            <a:xfrm>
              <a:off x="1111" y="2948"/>
              <a:ext cx="48" cy="48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420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Proof (1/2)</a:t>
            </a:r>
            <a:endParaRPr lang="en-US"/>
          </a:p>
        </p:txBody>
      </p:sp>
      <p:sp>
        <p:nvSpPr>
          <p:cNvPr id="3778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If a solution exists, A* terminates and returns a solution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0EEE1AE-C124-4EBA-BFA5-0EBA3340F19E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377860" name="Text Box 4"/>
          <p:cNvSpPr txBox="1">
            <a:spLocks noChangeArrowheads="1"/>
          </p:cNvSpPr>
          <p:nvPr/>
        </p:nvSpPr>
        <p:spPr bwMode="auto">
          <a:xfrm>
            <a:off x="2438400" y="2590800"/>
            <a:ext cx="6553200" cy="3933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0033CC"/>
              </a:buClr>
            </a:pPr>
            <a:r>
              <a:rPr lang="en-US" sz="2400" dirty="0">
                <a:solidFill>
                  <a:srgbClr val="0033CC"/>
                </a:solidFill>
                <a:latin typeface="+mj-lt"/>
              </a:rPr>
              <a:t>-</a:t>
            </a:r>
            <a:r>
              <a:rPr lang="en-US" sz="2400" dirty="0">
                <a:latin typeface="+mj-lt"/>
              </a:rPr>
              <a:t> For each node N on the fringe, 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  f(N) = g(N)+h(N) </a:t>
            </a:r>
            <a:r>
              <a:rPr lang="en-US" sz="2400" dirty="0">
                <a:latin typeface="+mj-lt"/>
                <a:sym typeface="Symbol" pitchFamily="18" charset="2"/>
              </a:rPr>
              <a:t></a:t>
            </a:r>
            <a:r>
              <a:rPr lang="en-US" sz="2400" dirty="0">
                <a:latin typeface="+mj-lt"/>
              </a:rPr>
              <a:t> g(N) </a:t>
            </a:r>
            <a:r>
              <a:rPr lang="en-US" sz="2400" dirty="0">
                <a:latin typeface="+mj-lt"/>
                <a:sym typeface="Symbol" pitchFamily="18" charset="2"/>
              </a:rPr>
              <a:t> d(N)</a:t>
            </a:r>
            <a:r>
              <a:rPr lang="en-US" sz="2400" dirty="0" smtClean="0">
                <a:latin typeface="+mj-lt"/>
                <a:sym typeface="Symbol" pitchFamily="18" charset="2"/>
              </a:rPr>
              <a:t></a:t>
            </a:r>
            <a:r>
              <a:rPr lang="el-GR" sz="2400" dirty="0" smtClean="0">
                <a:latin typeface="Times New Roman"/>
                <a:cs typeface="Times New Roman"/>
                <a:sym typeface="Symbol" pitchFamily="18" charset="2"/>
              </a:rPr>
              <a:t>ϵ</a:t>
            </a:r>
            <a:r>
              <a:rPr lang="en-US" sz="2400" dirty="0" smtClean="0">
                <a:latin typeface="+mj-lt"/>
                <a:sym typeface="Symbol" pitchFamily="18" charset="2"/>
              </a:rPr>
              <a:t>, </a:t>
            </a:r>
            <a:r>
              <a:rPr lang="en-US" sz="2400" dirty="0">
                <a:latin typeface="+mj-lt"/>
                <a:sym typeface="Symbol" pitchFamily="18" charset="2"/>
              </a:rPr>
              <a:t/>
            </a:r>
            <a:br>
              <a:rPr lang="en-US" sz="2400" dirty="0">
                <a:latin typeface="+mj-lt"/>
                <a:sym typeface="Symbol" pitchFamily="18" charset="2"/>
              </a:rPr>
            </a:br>
            <a:r>
              <a:rPr lang="en-US" sz="2400" dirty="0">
                <a:latin typeface="+mj-lt"/>
                <a:sym typeface="Symbol" pitchFamily="18" charset="2"/>
              </a:rPr>
              <a:t>  where d(N) is the depth of N in the tree</a:t>
            </a:r>
            <a:br>
              <a:rPr lang="en-US" sz="2400" dirty="0">
                <a:latin typeface="+mj-lt"/>
                <a:sym typeface="Symbol" pitchFamily="18" charset="2"/>
              </a:rPr>
            </a:br>
            <a:endParaRPr lang="en-US" sz="1200" dirty="0">
              <a:latin typeface="+mj-lt"/>
              <a:sym typeface="Symbol" pitchFamily="18" charset="2"/>
            </a:endParaRPr>
          </a:p>
          <a:p>
            <a:pPr>
              <a:spcBef>
                <a:spcPct val="20000"/>
              </a:spcBef>
              <a:buClr>
                <a:srgbClr val="0033CC"/>
              </a:buClr>
            </a:pPr>
            <a:r>
              <a:rPr lang="en-US" sz="2400" dirty="0">
                <a:solidFill>
                  <a:srgbClr val="0033CC"/>
                </a:solidFill>
                <a:latin typeface="+mj-lt"/>
              </a:rPr>
              <a:t>-</a:t>
            </a:r>
            <a:r>
              <a:rPr lang="en-US" sz="2400" dirty="0">
                <a:latin typeface="+mj-lt"/>
              </a:rPr>
              <a:t> As long as A* hasn’t terminated, a node K   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   on the fringe lies on a solution path</a:t>
            </a:r>
          </a:p>
          <a:p>
            <a:pPr>
              <a:spcBef>
                <a:spcPct val="20000"/>
              </a:spcBef>
              <a:buClr>
                <a:srgbClr val="0033CC"/>
              </a:buClr>
            </a:pPr>
            <a:endParaRPr lang="en-US" sz="1000" dirty="0">
              <a:latin typeface="+mj-lt"/>
            </a:endParaRPr>
          </a:p>
          <a:p>
            <a:pPr>
              <a:spcBef>
                <a:spcPct val="20000"/>
              </a:spcBef>
              <a:buClr>
                <a:srgbClr val="0033CC"/>
              </a:buClr>
            </a:pPr>
            <a:r>
              <a:rPr lang="en-US" sz="2400" dirty="0">
                <a:solidFill>
                  <a:srgbClr val="0033CC"/>
                </a:solidFill>
                <a:latin typeface="+mj-lt"/>
              </a:rPr>
              <a:t>-</a:t>
            </a:r>
            <a:r>
              <a:rPr lang="en-US" sz="2400" dirty="0">
                <a:latin typeface="+mj-lt"/>
              </a:rPr>
              <a:t> Since each node expansion increases the 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   length of one path, K will eventually be 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   selected for expansion, unless a solution is 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   found along another path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8600" y="2895600"/>
            <a:ext cx="2565400" cy="2298700"/>
            <a:chOff x="144" y="1824"/>
            <a:chExt cx="1616" cy="1448"/>
          </a:xfrm>
        </p:grpSpPr>
        <p:sp>
          <p:nvSpPr>
            <p:cNvPr id="377862" name="Freeform 6"/>
            <p:cNvSpPr>
              <a:spLocks/>
            </p:cNvSpPr>
            <p:nvPr/>
          </p:nvSpPr>
          <p:spPr bwMode="auto">
            <a:xfrm>
              <a:off x="144" y="2160"/>
              <a:ext cx="1616" cy="1112"/>
            </a:xfrm>
            <a:custGeom>
              <a:avLst/>
              <a:gdLst/>
              <a:ahLst/>
              <a:cxnLst>
                <a:cxn ang="0">
                  <a:pos x="56" y="40"/>
                </a:cxn>
                <a:cxn ang="0">
                  <a:pos x="152" y="88"/>
                </a:cxn>
                <a:cxn ang="0">
                  <a:pos x="344" y="568"/>
                </a:cxn>
                <a:cxn ang="0">
                  <a:pos x="440" y="664"/>
                </a:cxn>
                <a:cxn ang="0">
                  <a:pos x="536" y="424"/>
                </a:cxn>
                <a:cxn ang="0">
                  <a:pos x="1448" y="232"/>
                </a:cxn>
                <a:cxn ang="0">
                  <a:pos x="1496" y="376"/>
                </a:cxn>
                <a:cxn ang="0">
                  <a:pos x="728" y="664"/>
                </a:cxn>
                <a:cxn ang="0">
                  <a:pos x="680" y="1048"/>
                </a:cxn>
                <a:cxn ang="0">
                  <a:pos x="248" y="1048"/>
                </a:cxn>
                <a:cxn ang="0">
                  <a:pos x="152" y="808"/>
                </a:cxn>
                <a:cxn ang="0">
                  <a:pos x="104" y="520"/>
                </a:cxn>
                <a:cxn ang="0">
                  <a:pos x="8" y="232"/>
                </a:cxn>
                <a:cxn ang="0">
                  <a:pos x="56" y="40"/>
                </a:cxn>
              </a:cxnLst>
              <a:rect l="0" t="0" r="r" b="b"/>
              <a:pathLst>
                <a:path w="1616" h="1112">
                  <a:moveTo>
                    <a:pt x="56" y="40"/>
                  </a:moveTo>
                  <a:cubicBezTo>
                    <a:pt x="80" y="16"/>
                    <a:pt x="104" y="0"/>
                    <a:pt x="152" y="88"/>
                  </a:cubicBezTo>
                  <a:cubicBezTo>
                    <a:pt x="200" y="176"/>
                    <a:pt x="296" y="472"/>
                    <a:pt x="344" y="568"/>
                  </a:cubicBezTo>
                  <a:cubicBezTo>
                    <a:pt x="392" y="664"/>
                    <a:pt x="408" y="688"/>
                    <a:pt x="440" y="664"/>
                  </a:cubicBezTo>
                  <a:cubicBezTo>
                    <a:pt x="472" y="640"/>
                    <a:pt x="368" y="496"/>
                    <a:pt x="536" y="424"/>
                  </a:cubicBezTo>
                  <a:cubicBezTo>
                    <a:pt x="704" y="352"/>
                    <a:pt x="1288" y="240"/>
                    <a:pt x="1448" y="232"/>
                  </a:cubicBezTo>
                  <a:cubicBezTo>
                    <a:pt x="1608" y="224"/>
                    <a:pt x="1616" y="304"/>
                    <a:pt x="1496" y="376"/>
                  </a:cubicBezTo>
                  <a:cubicBezTo>
                    <a:pt x="1376" y="448"/>
                    <a:pt x="864" y="552"/>
                    <a:pt x="728" y="664"/>
                  </a:cubicBezTo>
                  <a:cubicBezTo>
                    <a:pt x="592" y="776"/>
                    <a:pt x="760" y="984"/>
                    <a:pt x="680" y="1048"/>
                  </a:cubicBezTo>
                  <a:cubicBezTo>
                    <a:pt x="600" y="1112"/>
                    <a:pt x="336" y="1088"/>
                    <a:pt x="248" y="1048"/>
                  </a:cubicBezTo>
                  <a:cubicBezTo>
                    <a:pt x="160" y="1008"/>
                    <a:pt x="176" y="896"/>
                    <a:pt x="152" y="808"/>
                  </a:cubicBezTo>
                  <a:cubicBezTo>
                    <a:pt x="128" y="720"/>
                    <a:pt x="128" y="616"/>
                    <a:pt x="104" y="520"/>
                  </a:cubicBezTo>
                  <a:cubicBezTo>
                    <a:pt x="80" y="424"/>
                    <a:pt x="16" y="312"/>
                    <a:pt x="8" y="232"/>
                  </a:cubicBezTo>
                  <a:cubicBezTo>
                    <a:pt x="0" y="152"/>
                    <a:pt x="32" y="64"/>
                    <a:pt x="56" y="40"/>
                  </a:cubicBezTo>
                  <a:close/>
                </a:path>
              </a:pathLst>
            </a:custGeom>
            <a:solidFill>
              <a:srgbClr val="FFE6B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7863" name="Oval 7"/>
            <p:cNvSpPr>
              <a:spLocks noChangeArrowheads="1"/>
            </p:cNvSpPr>
            <p:nvPr/>
          </p:nvSpPr>
          <p:spPr bwMode="auto">
            <a:xfrm>
              <a:off x="288" y="244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864" name="Oval 8"/>
            <p:cNvSpPr>
              <a:spLocks noChangeArrowheads="1"/>
            </p:cNvSpPr>
            <p:nvPr/>
          </p:nvSpPr>
          <p:spPr bwMode="auto">
            <a:xfrm>
              <a:off x="1104" y="254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865" name="Oval 9"/>
            <p:cNvSpPr>
              <a:spLocks noChangeArrowheads="1"/>
            </p:cNvSpPr>
            <p:nvPr/>
          </p:nvSpPr>
          <p:spPr bwMode="auto">
            <a:xfrm>
              <a:off x="720" y="182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866" name="Oval 10"/>
            <p:cNvSpPr>
              <a:spLocks noChangeArrowheads="1"/>
            </p:cNvSpPr>
            <p:nvPr/>
          </p:nvSpPr>
          <p:spPr bwMode="auto">
            <a:xfrm>
              <a:off x="816" y="259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867" name="Oval 11"/>
            <p:cNvSpPr>
              <a:spLocks noChangeArrowheads="1"/>
            </p:cNvSpPr>
            <p:nvPr/>
          </p:nvSpPr>
          <p:spPr bwMode="auto">
            <a:xfrm>
              <a:off x="1104" y="211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868" name="Oval 12"/>
            <p:cNvSpPr>
              <a:spLocks noChangeArrowheads="1"/>
            </p:cNvSpPr>
            <p:nvPr/>
          </p:nvSpPr>
          <p:spPr bwMode="auto">
            <a:xfrm>
              <a:off x="528" y="259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869" name="Oval 13"/>
            <p:cNvSpPr>
              <a:spLocks noChangeArrowheads="1"/>
            </p:cNvSpPr>
            <p:nvPr/>
          </p:nvSpPr>
          <p:spPr bwMode="auto">
            <a:xfrm>
              <a:off x="576" y="220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870" name="Oval 14"/>
            <p:cNvSpPr>
              <a:spLocks noChangeArrowheads="1"/>
            </p:cNvSpPr>
            <p:nvPr/>
          </p:nvSpPr>
          <p:spPr bwMode="auto">
            <a:xfrm>
              <a:off x="624" y="307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871" name="Oval 15"/>
            <p:cNvSpPr>
              <a:spLocks noChangeArrowheads="1"/>
            </p:cNvSpPr>
            <p:nvPr/>
          </p:nvSpPr>
          <p:spPr bwMode="auto">
            <a:xfrm>
              <a:off x="1392" y="244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872" name="Oval 16"/>
            <p:cNvSpPr>
              <a:spLocks noChangeArrowheads="1"/>
            </p:cNvSpPr>
            <p:nvPr/>
          </p:nvSpPr>
          <p:spPr bwMode="auto">
            <a:xfrm>
              <a:off x="384" y="302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873" name="Line 17"/>
            <p:cNvSpPr>
              <a:spLocks noChangeShapeType="1"/>
            </p:cNvSpPr>
            <p:nvPr/>
          </p:nvSpPr>
          <p:spPr bwMode="auto">
            <a:xfrm flipH="1">
              <a:off x="613" y="1847"/>
              <a:ext cx="128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7874" name="Line 18"/>
            <p:cNvSpPr>
              <a:spLocks noChangeShapeType="1"/>
            </p:cNvSpPr>
            <p:nvPr/>
          </p:nvSpPr>
          <p:spPr bwMode="auto">
            <a:xfrm>
              <a:off x="741" y="1847"/>
              <a:ext cx="365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7875" name="Line 19"/>
            <p:cNvSpPr>
              <a:spLocks noChangeShapeType="1"/>
            </p:cNvSpPr>
            <p:nvPr/>
          </p:nvSpPr>
          <p:spPr bwMode="auto">
            <a:xfrm flipH="1">
              <a:off x="320" y="2231"/>
              <a:ext cx="274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7876" name="Line 20"/>
            <p:cNvSpPr>
              <a:spLocks noChangeShapeType="1"/>
            </p:cNvSpPr>
            <p:nvPr/>
          </p:nvSpPr>
          <p:spPr bwMode="auto">
            <a:xfrm flipH="1">
              <a:off x="539" y="2240"/>
              <a:ext cx="55" cy="3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7877" name="Line 21"/>
            <p:cNvSpPr>
              <a:spLocks noChangeShapeType="1"/>
            </p:cNvSpPr>
            <p:nvPr/>
          </p:nvSpPr>
          <p:spPr bwMode="auto">
            <a:xfrm>
              <a:off x="594" y="2231"/>
              <a:ext cx="229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7878" name="Line 22"/>
            <p:cNvSpPr>
              <a:spLocks noChangeShapeType="1"/>
            </p:cNvSpPr>
            <p:nvPr/>
          </p:nvSpPr>
          <p:spPr bwMode="auto">
            <a:xfrm flipH="1">
              <a:off x="1125" y="2148"/>
              <a:ext cx="9" cy="4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7879" name="Line 23"/>
            <p:cNvSpPr>
              <a:spLocks noChangeShapeType="1"/>
            </p:cNvSpPr>
            <p:nvPr/>
          </p:nvSpPr>
          <p:spPr bwMode="auto">
            <a:xfrm>
              <a:off x="1125" y="2130"/>
              <a:ext cx="283" cy="3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7880" name="Text Box 24"/>
            <p:cNvSpPr txBox="1">
              <a:spLocks noChangeArrowheads="1"/>
            </p:cNvSpPr>
            <p:nvPr/>
          </p:nvSpPr>
          <p:spPr bwMode="auto">
            <a:xfrm>
              <a:off x="1133" y="2427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K</a:t>
              </a:r>
            </a:p>
          </p:txBody>
        </p:sp>
        <p:sp>
          <p:nvSpPr>
            <p:cNvPr id="377881" name="Line 25"/>
            <p:cNvSpPr>
              <a:spLocks noChangeShapeType="1"/>
            </p:cNvSpPr>
            <p:nvPr/>
          </p:nvSpPr>
          <p:spPr bwMode="auto">
            <a:xfrm flipH="1">
              <a:off x="411" y="2615"/>
              <a:ext cx="138" cy="4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7882" name="Line 26"/>
            <p:cNvSpPr>
              <a:spLocks noChangeShapeType="1"/>
            </p:cNvSpPr>
            <p:nvPr/>
          </p:nvSpPr>
          <p:spPr bwMode="auto">
            <a:xfrm>
              <a:off x="549" y="2624"/>
              <a:ext cx="100" cy="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1763713" y="4106863"/>
            <a:ext cx="76200" cy="649287"/>
            <a:chOff x="1111" y="2587"/>
            <a:chExt cx="48" cy="409"/>
          </a:xfrm>
        </p:grpSpPr>
        <p:sp>
          <p:nvSpPr>
            <p:cNvPr id="377884" name="Line 28"/>
            <p:cNvSpPr>
              <a:spLocks noChangeShapeType="1"/>
            </p:cNvSpPr>
            <p:nvPr/>
          </p:nvSpPr>
          <p:spPr bwMode="auto">
            <a:xfrm>
              <a:off x="1134" y="2587"/>
              <a:ext cx="0" cy="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7885" name="Oval 29"/>
            <p:cNvSpPr>
              <a:spLocks noChangeArrowheads="1"/>
            </p:cNvSpPr>
            <p:nvPr/>
          </p:nvSpPr>
          <p:spPr bwMode="auto">
            <a:xfrm>
              <a:off x="1111" y="2948"/>
              <a:ext cx="48" cy="48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099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Proof (2/2)</a:t>
            </a:r>
            <a:endParaRPr lang="en-US"/>
          </a:p>
        </p:txBody>
      </p:sp>
      <p:sp>
        <p:nvSpPr>
          <p:cNvPr id="3799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Whenever A* chooses to expand a goal node, the path to this node is optimal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27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B14FBD0-74C7-4928-981A-60E4E21452BC}" type="slidenum">
              <a:rPr lang="en-US" smtClean="0"/>
              <a:pPr/>
              <a:t>39</a:t>
            </a:fld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0500" y="2895600"/>
            <a:ext cx="2540000" cy="1422400"/>
            <a:chOff x="120" y="1824"/>
            <a:chExt cx="1600" cy="896"/>
          </a:xfrm>
        </p:grpSpPr>
        <p:sp>
          <p:nvSpPr>
            <p:cNvPr id="379909" name="Freeform 5"/>
            <p:cNvSpPr>
              <a:spLocks/>
            </p:cNvSpPr>
            <p:nvPr/>
          </p:nvSpPr>
          <p:spPr bwMode="auto">
            <a:xfrm>
              <a:off x="120" y="2136"/>
              <a:ext cx="1600" cy="584"/>
            </a:xfrm>
            <a:custGeom>
              <a:avLst/>
              <a:gdLst/>
              <a:ahLst/>
              <a:cxnLst>
                <a:cxn ang="0">
                  <a:pos x="168" y="72"/>
                </a:cxn>
                <a:cxn ang="0">
                  <a:pos x="408" y="408"/>
                </a:cxn>
                <a:cxn ang="0">
                  <a:pos x="1320" y="264"/>
                </a:cxn>
                <a:cxn ang="0">
                  <a:pos x="1512" y="408"/>
                </a:cxn>
                <a:cxn ang="0">
                  <a:pos x="792" y="552"/>
                </a:cxn>
                <a:cxn ang="0">
                  <a:pos x="120" y="504"/>
                </a:cxn>
                <a:cxn ang="0">
                  <a:pos x="72" y="72"/>
                </a:cxn>
                <a:cxn ang="0">
                  <a:pos x="168" y="72"/>
                </a:cxn>
              </a:cxnLst>
              <a:rect l="0" t="0" r="r" b="b"/>
              <a:pathLst>
                <a:path w="1600" h="584">
                  <a:moveTo>
                    <a:pt x="168" y="72"/>
                  </a:moveTo>
                  <a:cubicBezTo>
                    <a:pt x="224" y="128"/>
                    <a:pt x="216" y="376"/>
                    <a:pt x="408" y="408"/>
                  </a:cubicBezTo>
                  <a:cubicBezTo>
                    <a:pt x="600" y="440"/>
                    <a:pt x="1136" y="264"/>
                    <a:pt x="1320" y="264"/>
                  </a:cubicBezTo>
                  <a:cubicBezTo>
                    <a:pt x="1504" y="264"/>
                    <a:pt x="1600" y="360"/>
                    <a:pt x="1512" y="408"/>
                  </a:cubicBezTo>
                  <a:cubicBezTo>
                    <a:pt x="1424" y="456"/>
                    <a:pt x="1024" y="536"/>
                    <a:pt x="792" y="552"/>
                  </a:cubicBezTo>
                  <a:cubicBezTo>
                    <a:pt x="560" y="568"/>
                    <a:pt x="240" y="584"/>
                    <a:pt x="120" y="504"/>
                  </a:cubicBezTo>
                  <a:cubicBezTo>
                    <a:pt x="0" y="424"/>
                    <a:pt x="64" y="144"/>
                    <a:pt x="72" y="72"/>
                  </a:cubicBezTo>
                  <a:cubicBezTo>
                    <a:pt x="80" y="0"/>
                    <a:pt x="112" y="16"/>
                    <a:pt x="168" y="72"/>
                  </a:cubicBezTo>
                  <a:close/>
                </a:path>
              </a:pathLst>
            </a:custGeom>
            <a:solidFill>
              <a:srgbClr val="FFE6B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910" name="Oval 6"/>
            <p:cNvSpPr>
              <a:spLocks noChangeArrowheads="1"/>
            </p:cNvSpPr>
            <p:nvPr/>
          </p:nvSpPr>
          <p:spPr bwMode="auto">
            <a:xfrm>
              <a:off x="288" y="244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911" name="Oval 7"/>
            <p:cNvSpPr>
              <a:spLocks noChangeArrowheads="1"/>
            </p:cNvSpPr>
            <p:nvPr/>
          </p:nvSpPr>
          <p:spPr bwMode="auto">
            <a:xfrm>
              <a:off x="1104" y="254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912" name="Oval 8"/>
            <p:cNvSpPr>
              <a:spLocks noChangeArrowheads="1"/>
            </p:cNvSpPr>
            <p:nvPr/>
          </p:nvSpPr>
          <p:spPr bwMode="auto">
            <a:xfrm>
              <a:off x="720" y="182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913" name="Oval 9"/>
            <p:cNvSpPr>
              <a:spLocks noChangeArrowheads="1"/>
            </p:cNvSpPr>
            <p:nvPr/>
          </p:nvSpPr>
          <p:spPr bwMode="auto">
            <a:xfrm>
              <a:off x="816" y="2592"/>
              <a:ext cx="48" cy="48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914" name="Oval 10"/>
            <p:cNvSpPr>
              <a:spLocks noChangeArrowheads="1"/>
            </p:cNvSpPr>
            <p:nvPr/>
          </p:nvSpPr>
          <p:spPr bwMode="auto">
            <a:xfrm>
              <a:off x="1104" y="211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915" name="Oval 11"/>
            <p:cNvSpPr>
              <a:spLocks noChangeArrowheads="1"/>
            </p:cNvSpPr>
            <p:nvPr/>
          </p:nvSpPr>
          <p:spPr bwMode="auto">
            <a:xfrm>
              <a:off x="528" y="259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916" name="Oval 12"/>
            <p:cNvSpPr>
              <a:spLocks noChangeArrowheads="1"/>
            </p:cNvSpPr>
            <p:nvPr/>
          </p:nvSpPr>
          <p:spPr bwMode="auto">
            <a:xfrm>
              <a:off x="576" y="220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917" name="Oval 13"/>
            <p:cNvSpPr>
              <a:spLocks noChangeArrowheads="1"/>
            </p:cNvSpPr>
            <p:nvPr/>
          </p:nvSpPr>
          <p:spPr bwMode="auto">
            <a:xfrm>
              <a:off x="1392" y="244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918" name="Line 14"/>
            <p:cNvSpPr>
              <a:spLocks noChangeShapeType="1"/>
            </p:cNvSpPr>
            <p:nvPr/>
          </p:nvSpPr>
          <p:spPr bwMode="auto">
            <a:xfrm flipH="1">
              <a:off x="613" y="1847"/>
              <a:ext cx="128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919" name="Line 15"/>
            <p:cNvSpPr>
              <a:spLocks noChangeShapeType="1"/>
            </p:cNvSpPr>
            <p:nvPr/>
          </p:nvSpPr>
          <p:spPr bwMode="auto">
            <a:xfrm>
              <a:off x="741" y="1847"/>
              <a:ext cx="365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920" name="Line 16"/>
            <p:cNvSpPr>
              <a:spLocks noChangeShapeType="1"/>
            </p:cNvSpPr>
            <p:nvPr/>
          </p:nvSpPr>
          <p:spPr bwMode="auto">
            <a:xfrm flipH="1">
              <a:off x="320" y="2231"/>
              <a:ext cx="274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921" name="Line 17"/>
            <p:cNvSpPr>
              <a:spLocks noChangeShapeType="1"/>
            </p:cNvSpPr>
            <p:nvPr/>
          </p:nvSpPr>
          <p:spPr bwMode="auto">
            <a:xfrm flipH="1">
              <a:off x="539" y="2240"/>
              <a:ext cx="55" cy="3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922" name="Line 18"/>
            <p:cNvSpPr>
              <a:spLocks noChangeShapeType="1"/>
            </p:cNvSpPr>
            <p:nvPr/>
          </p:nvSpPr>
          <p:spPr bwMode="auto">
            <a:xfrm>
              <a:off x="594" y="2231"/>
              <a:ext cx="229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923" name="Line 19"/>
            <p:cNvSpPr>
              <a:spLocks noChangeShapeType="1"/>
            </p:cNvSpPr>
            <p:nvPr/>
          </p:nvSpPr>
          <p:spPr bwMode="auto">
            <a:xfrm flipH="1">
              <a:off x="1125" y="2148"/>
              <a:ext cx="9" cy="4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924" name="Line 20"/>
            <p:cNvSpPr>
              <a:spLocks noChangeShapeType="1"/>
            </p:cNvSpPr>
            <p:nvPr/>
          </p:nvSpPr>
          <p:spPr bwMode="auto">
            <a:xfrm>
              <a:off x="1125" y="2130"/>
              <a:ext cx="283" cy="3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925" name="Text Box 21"/>
            <p:cNvSpPr txBox="1">
              <a:spLocks noChangeArrowheads="1"/>
            </p:cNvSpPr>
            <p:nvPr/>
          </p:nvSpPr>
          <p:spPr bwMode="auto">
            <a:xfrm>
              <a:off x="1133" y="2427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K</a:t>
              </a:r>
            </a:p>
          </p:txBody>
        </p:sp>
      </p:grpSp>
      <p:sp>
        <p:nvSpPr>
          <p:cNvPr id="379926" name="Text Box 22"/>
          <p:cNvSpPr txBox="1">
            <a:spLocks noChangeArrowheads="1"/>
          </p:cNvSpPr>
          <p:nvPr/>
        </p:nvSpPr>
        <p:spPr bwMode="auto">
          <a:xfrm>
            <a:off x="2438400" y="2438400"/>
            <a:ext cx="6400800" cy="334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0033CC"/>
              </a:buClr>
            </a:pPr>
            <a:r>
              <a:rPr lang="en-US" sz="2400" dirty="0">
                <a:solidFill>
                  <a:srgbClr val="0033CC"/>
                </a:solidFill>
                <a:latin typeface="+mj-lt"/>
              </a:rPr>
              <a:t>-</a:t>
            </a:r>
            <a:r>
              <a:rPr lang="en-US" sz="2400" dirty="0">
                <a:latin typeface="+mj-lt"/>
              </a:rPr>
              <a:t> C*= cost of the optimal solution path</a:t>
            </a:r>
            <a:r>
              <a:rPr lang="en-US" dirty="0">
                <a:latin typeface="+mj-lt"/>
              </a:rPr>
              <a:t> </a:t>
            </a:r>
            <a:endParaRPr lang="en-US" sz="2000" dirty="0">
              <a:latin typeface="+mj-lt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33CC"/>
              </a:buClr>
            </a:pPr>
            <a:endParaRPr lang="en-US" sz="1200" dirty="0">
              <a:latin typeface="+mj-lt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33CC"/>
              </a:buClr>
            </a:pPr>
            <a:r>
              <a:rPr lang="en-US" sz="2400" dirty="0">
                <a:solidFill>
                  <a:srgbClr val="0033CC"/>
                </a:solidFill>
                <a:latin typeface="+mj-lt"/>
              </a:rPr>
              <a:t>- </a:t>
            </a:r>
            <a:r>
              <a:rPr lang="en-US" sz="2400" dirty="0">
                <a:latin typeface="+mj-lt"/>
              </a:rPr>
              <a:t>G’: non-optimal goal node in the fringe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       f(G’) = g(G’) + h(G’) = g(G’) </a:t>
            </a:r>
            <a:r>
              <a:rPr lang="en-US" sz="2400" dirty="0">
                <a:latin typeface="+mj-lt"/>
                <a:sym typeface="Symbol" pitchFamily="18" charset="2"/>
              </a:rPr>
              <a:t></a:t>
            </a:r>
            <a:r>
              <a:rPr lang="en-US" sz="2400" dirty="0">
                <a:latin typeface="+mj-lt"/>
              </a:rPr>
              <a:t> C*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33CC"/>
              </a:buClr>
            </a:pPr>
            <a:endParaRPr lang="en-US" sz="1400" dirty="0">
              <a:latin typeface="+mj-lt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33CC"/>
              </a:buClr>
            </a:pPr>
            <a:r>
              <a:rPr lang="en-US" sz="2400" dirty="0">
                <a:solidFill>
                  <a:srgbClr val="0033CC"/>
                </a:solidFill>
                <a:latin typeface="+mj-lt"/>
              </a:rPr>
              <a:t>-</a:t>
            </a:r>
            <a:r>
              <a:rPr lang="en-US" sz="2400" dirty="0">
                <a:latin typeface="+mj-lt"/>
              </a:rPr>
              <a:t> A node K in the fringe lies on an optimal 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   path: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33CC"/>
              </a:buClr>
            </a:pPr>
            <a:r>
              <a:rPr lang="en-US" sz="2400" dirty="0">
                <a:latin typeface="+mj-lt"/>
              </a:rPr>
              <a:t>	f(K) = g(K) + h(K) </a:t>
            </a:r>
            <a:r>
              <a:rPr lang="en-US" sz="2400" dirty="0">
                <a:latin typeface="+mj-lt"/>
                <a:sym typeface="Symbol" pitchFamily="18" charset="2"/>
              </a:rPr>
              <a:t> C*</a:t>
            </a:r>
            <a:br>
              <a:rPr lang="en-US" sz="2400" dirty="0">
                <a:latin typeface="+mj-lt"/>
                <a:sym typeface="Symbol" pitchFamily="18" charset="2"/>
              </a:rPr>
            </a:br>
            <a:endParaRPr lang="en-US" sz="1400" dirty="0">
              <a:latin typeface="+mj-lt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33CC"/>
              </a:buClr>
            </a:pPr>
            <a:r>
              <a:rPr lang="en-US" sz="2400" dirty="0">
                <a:solidFill>
                  <a:srgbClr val="0033CC"/>
                </a:solidFill>
                <a:latin typeface="+mj-lt"/>
                <a:sym typeface="Symbol" pitchFamily="18" charset="2"/>
              </a:rPr>
              <a:t>- </a:t>
            </a:r>
            <a:r>
              <a:rPr lang="en-US" sz="2400" dirty="0">
                <a:latin typeface="+mj-lt"/>
                <a:sym typeface="Symbol" pitchFamily="18" charset="2"/>
              </a:rPr>
              <a:t>So, G’ will not be selected for expansion</a:t>
            </a:r>
          </a:p>
        </p:txBody>
      </p:sp>
      <p:sp>
        <p:nvSpPr>
          <p:cNvPr id="379927" name="Text Box 23"/>
          <p:cNvSpPr txBox="1">
            <a:spLocks noChangeArrowheads="1"/>
          </p:cNvSpPr>
          <p:nvPr/>
        </p:nvSpPr>
        <p:spPr bwMode="auto">
          <a:xfrm>
            <a:off x="1295400" y="3962400"/>
            <a:ext cx="403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G’</a:t>
            </a:r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1763713" y="4106863"/>
            <a:ext cx="76200" cy="649287"/>
            <a:chOff x="1111" y="2587"/>
            <a:chExt cx="48" cy="409"/>
          </a:xfrm>
        </p:grpSpPr>
        <p:sp>
          <p:nvSpPr>
            <p:cNvPr id="379929" name="Line 25"/>
            <p:cNvSpPr>
              <a:spLocks noChangeShapeType="1"/>
            </p:cNvSpPr>
            <p:nvPr/>
          </p:nvSpPr>
          <p:spPr bwMode="auto">
            <a:xfrm>
              <a:off x="1134" y="2587"/>
              <a:ext cx="0" cy="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930" name="Oval 26"/>
            <p:cNvSpPr>
              <a:spLocks noChangeArrowheads="1"/>
            </p:cNvSpPr>
            <p:nvPr/>
          </p:nvSpPr>
          <p:spPr bwMode="auto">
            <a:xfrm>
              <a:off x="1111" y="2948"/>
              <a:ext cx="48" cy="48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5547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4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Heuristic Search</a:t>
            </a:r>
          </a:p>
        </p:txBody>
      </p:sp>
      <p:sp>
        <p:nvSpPr>
          <p:cNvPr id="32154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EAE96007-6847-45E6-AD29-6D4B178E2F52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Complexity of A*</a:t>
            </a:r>
            <a:endParaRPr lang="en-US"/>
          </a:p>
        </p:txBody>
      </p:sp>
      <p:sp>
        <p:nvSpPr>
          <p:cNvPr id="381955" name="Text Box 3"/>
          <p:cNvSpPr txBox="1"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A* expands all nodes with f(N) &lt; C*</a:t>
            </a:r>
          </a:p>
          <a:p>
            <a:r>
              <a:rPr lang="en-US" dirty="0" smtClean="0"/>
              <a:t>A* may expand non-solution nodes with f(N) = C*</a:t>
            </a:r>
          </a:p>
          <a:p>
            <a:r>
              <a:rPr lang="en-US" dirty="0" smtClean="0"/>
              <a:t>May be an exponential number of nodes unless the heuristic is sufficiently </a:t>
            </a:r>
            <a:r>
              <a:rPr lang="en-US" i="1" dirty="0" smtClean="0"/>
              <a:t>accurate</a:t>
            </a:r>
          </a:p>
          <a:p>
            <a:pPr lvl="1"/>
            <a:r>
              <a:rPr lang="en-US" dirty="0" smtClean="0"/>
              <a:t>Within O(log h*(N)) of h*(N)</a:t>
            </a:r>
          </a:p>
          <a:p>
            <a:r>
              <a:rPr lang="en-US" dirty="0" smtClean="0"/>
              <a:t>When a problem has no solution, A* runs forever if the state space is infinite or if states can be revisited an arbitrary number of times. In other cases, it may take a huge amount of time to terminate 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F7FCEE-72D8-4CB2-AB05-E25C29640A81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092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1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1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1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1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1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to do with revisited states?</a:t>
            </a:r>
            <a:endParaRPr lang="en-US"/>
          </a:p>
        </p:txBody>
      </p:sp>
      <p:sp>
        <p:nvSpPr>
          <p:cNvPr id="24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D63C171-4470-4F5D-9CEF-81FD7E77532D}" type="slidenum">
              <a:rPr lang="en-US" smtClean="0"/>
              <a:pPr/>
              <a:t>41</a:t>
            </a:fld>
            <a:endParaRPr 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81000" y="2133600"/>
            <a:ext cx="3182938" cy="3338513"/>
            <a:chOff x="240" y="1344"/>
            <a:chExt cx="2005" cy="2103"/>
          </a:xfrm>
        </p:grpSpPr>
        <p:sp>
          <p:nvSpPr>
            <p:cNvPr id="395268" name="Oval 4"/>
            <p:cNvSpPr>
              <a:spLocks noChangeArrowheads="1"/>
            </p:cNvSpPr>
            <p:nvPr/>
          </p:nvSpPr>
          <p:spPr bwMode="auto">
            <a:xfrm>
              <a:off x="1392" y="1344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269" name="Oval 5"/>
            <p:cNvSpPr>
              <a:spLocks noChangeArrowheads="1"/>
            </p:cNvSpPr>
            <p:nvPr/>
          </p:nvSpPr>
          <p:spPr bwMode="auto">
            <a:xfrm>
              <a:off x="864" y="1920"/>
              <a:ext cx="192" cy="192"/>
            </a:xfrm>
            <a:prstGeom prst="ellipse">
              <a:avLst/>
            </a:prstGeom>
            <a:solidFill>
              <a:srgbClr val="99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270" name="Oval 6"/>
            <p:cNvSpPr>
              <a:spLocks noChangeArrowheads="1"/>
            </p:cNvSpPr>
            <p:nvPr/>
          </p:nvSpPr>
          <p:spPr bwMode="auto">
            <a:xfrm>
              <a:off x="1392" y="2448"/>
              <a:ext cx="192" cy="19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271" name="Oval 7"/>
            <p:cNvSpPr>
              <a:spLocks noChangeArrowheads="1"/>
            </p:cNvSpPr>
            <p:nvPr/>
          </p:nvSpPr>
          <p:spPr bwMode="auto">
            <a:xfrm>
              <a:off x="1872" y="1920"/>
              <a:ext cx="192" cy="19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272" name="Oval 8"/>
            <p:cNvSpPr>
              <a:spLocks noChangeArrowheads="1"/>
            </p:cNvSpPr>
            <p:nvPr/>
          </p:nvSpPr>
          <p:spPr bwMode="auto">
            <a:xfrm>
              <a:off x="1392" y="3216"/>
              <a:ext cx="192" cy="192"/>
            </a:xfrm>
            <a:prstGeom prst="ellipse">
              <a:avLst/>
            </a:prstGeom>
            <a:solidFill>
              <a:srgbClr val="66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273" name="Line 9"/>
            <p:cNvSpPr>
              <a:spLocks noChangeShapeType="1"/>
            </p:cNvSpPr>
            <p:nvPr/>
          </p:nvSpPr>
          <p:spPr bwMode="auto">
            <a:xfrm flipH="1">
              <a:off x="1020" y="1496"/>
              <a:ext cx="384" cy="4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5274" name="Line 10"/>
            <p:cNvSpPr>
              <a:spLocks noChangeShapeType="1"/>
            </p:cNvSpPr>
            <p:nvPr/>
          </p:nvSpPr>
          <p:spPr bwMode="auto">
            <a:xfrm>
              <a:off x="1564" y="1500"/>
              <a:ext cx="352" cy="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5275" name="Line 11"/>
            <p:cNvSpPr>
              <a:spLocks noChangeShapeType="1"/>
            </p:cNvSpPr>
            <p:nvPr/>
          </p:nvSpPr>
          <p:spPr bwMode="auto">
            <a:xfrm>
              <a:off x="1008" y="2112"/>
              <a:ext cx="388" cy="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5276" name="Line 12"/>
            <p:cNvSpPr>
              <a:spLocks noChangeShapeType="1"/>
            </p:cNvSpPr>
            <p:nvPr/>
          </p:nvSpPr>
          <p:spPr bwMode="auto">
            <a:xfrm flipH="1">
              <a:off x="1568" y="2112"/>
              <a:ext cx="352" cy="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5277" name="Line 13"/>
            <p:cNvSpPr>
              <a:spLocks noChangeShapeType="1"/>
            </p:cNvSpPr>
            <p:nvPr/>
          </p:nvSpPr>
          <p:spPr bwMode="auto">
            <a:xfrm>
              <a:off x="1488" y="264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5278" name="Text Box 14"/>
            <p:cNvSpPr txBox="1">
              <a:spLocks noChangeArrowheads="1"/>
            </p:cNvSpPr>
            <p:nvPr/>
          </p:nvSpPr>
          <p:spPr bwMode="auto">
            <a:xfrm>
              <a:off x="816" y="1488"/>
              <a:ext cx="4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c = 1</a:t>
              </a:r>
            </a:p>
          </p:txBody>
        </p:sp>
        <p:sp>
          <p:nvSpPr>
            <p:cNvPr id="395279" name="Text Box 15"/>
            <p:cNvSpPr txBox="1">
              <a:spLocks noChangeArrowheads="1"/>
            </p:cNvSpPr>
            <p:nvPr/>
          </p:nvSpPr>
          <p:spPr bwMode="auto">
            <a:xfrm>
              <a:off x="1488" y="2784"/>
              <a:ext cx="35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100</a:t>
              </a:r>
            </a:p>
          </p:txBody>
        </p:sp>
        <p:sp>
          <p:nvSpPr>
            <p:cNvPr id="395280" name="Text Box 16"/>
            <p:cNvSpPr txBox="1">
              <a:spLocks noChangeArrowheads="1"/>
            </p:cNvSpPr>
            <p:nvPr/>
          </p:nvSpPr>
          <p:spPr bwMode="auto">
            <a:xfrm>
              <a:off x="1776" y="2208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2</a:t>
              </a:r>
            </a:p>
          </p:txBody>
        </p:sp>
        <p:sp>
          <p:nvSpPr>
            <p:cNvPr id="395281" name="Text Box 17"/>
            <p:cNvSpPr txBox="1">
              <a:spLocks noChangeArrowheads="1"/>
            </p:cNvSpPr>
            <p:nvPr/>
          </p:nvSpPr>
          <p:spPr bwMode="auto">
            <a:xfrm>
              <a:off x="1056" y="2304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1</a:t>
              </a:r>
            </a:p>
          </p:txBody>
        </p:sp>
        <p:sp>
          <p:nvSpPr>
            <p:cNvPr id="395282" name="Text Box 18"/>
            <p:cNvSpPr txBox="1">
              <a:spLocks noChangeArrowheads="1"/>
            </p:cNvSpPr>
            <p:nvPr/>
          </p:nvSpPr>
          <p:spPr bwMode="auto">
            <a:xfrm>
              <a:off x="1728" y="1536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2</a:t>
              </a:r>
            </a:p>
          </p:txBody>
        </p:sp>
        <p:sp>
          <p:nvSpPr>
            <p:cNvPr id="395283" name="Text Box 19"/>
            <p:cNvSpPr txBox="1">
              <a:spLocks noChangeArrowheads="1"/>
            </p:cNvSpPr>
            <p:nvPr/>
          </p:nvSpPr>
          <p:spPr bwMode="auto">
            <a:xfrm>
              <a:off x="240" y="1920"/>
              <a:ext cx="59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990033"/>
                  </a:solidFill>
                  <a:latin typeface="Comic Sans MS" pitchFamily="66" charset="0"/>
                </a:rPr>
                <a:t>h = 100</a:t>
              </a:r>
            </a:p>
          </p:txBody>
        </p:sp>
        <p:sp>
          <p:nvSpPr>
            <p:cNvPr id="395284" name="Text Box 20"/>
            <p:cNvSpPr txBox="1">
              <a:spLocks noChangeArrowheads="1"/>
            </p:cNvSpPr>
            <p:nvPr/>
          </p:nvSpPr>
          <p:spPr bwMode="auto">
            <a:xfrm>
              <a:off x="1632" y="3216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990033"/>
                  </a:solidFill>
                  <a:latin typeface="Comic Sans MS" pitchFamily="66" charset="0"/>
                </a:rPr>
                <a:t>0</a:t>
              </a:r>
            </a:p>
          </p:txBody>
        </p:sp>
        <p:sp>
          <p:nvSpPr>
            <p:cNvPr id="395285" name="Text Box 21"/>
            <p:cNvSpPr txBox="1">
              <a:spLocks noChangeArrowheads="1"/>
            </p:cNvSpPr>
            <p:nvPr/>
          </p:nvSpPr>
          <p:spPr bwMode="auto">
            <a:xfrm>
              <a:off x="1584" y="2448"/>
              <a:ext cx="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990033"/>
                  </a:solidFill>
                  <a:latin typeface="Comic Sans MS" pitchFamily="66" charset="0"/>
                </a:rPr>
                <a:t>90</a:t>
              </a:r>
            </a:p>
          </p:txBody>
        </p:sp>
        <p:sp>
          <p:nvSpPr>
            <p:cNvPr id="395286" name="Text Box 22"/>
            <p:cNvSpPr txBox="1">
              <a:spLocks noChangeArrowheads="1"/>
            </p:cNvSpPr>
            <p:nvPr/>
          </p:nvSpPr>
          <p:spPr bwMode="auto">
            <a:xfrm>
              <a:off x="2064" y="1920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990033"/>
                  </a:solidFill>
                  <a:latin typeface="Comic Sans MS" pitchFamily="66" charset="0"/>
                </a:rPr>
                <a:t>1</a:t>
              </a:r>
            </a:p>
          </p:txBody>
        </p:sp>
      </p:grp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62400" y="2133600"/>
            <a:ext cx="434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heuristic h is clearly admissible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8915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to do with revisited states?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4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FDEBD0D-2AE4-4056-B87D-00D57BF039F4}" type="slidenum">
              <a:rPr lang="en-US" smtClean="0"/>
              <a:pPr/>
              <a:t>42</a:t>
            </a:fld>
            <a:endParaRPr lang="en-US"/>
          </a:p>
        </p:txBody>
      </p:sp>
      <p:grpSp>
        <p:nvGrpSpPr>
          <p:cNvPr id="397315" name="Group 3"/>
          <p:cNvGrpSpPr>
            <a:grpSpLocks/>
          </p:cNvGrpSpPr>
          <p:nvPr/>
        </p:nvGrpSpPr>
        <p:grpSpPr bwMode="auto">
          <a:xfrm>
            <a:off x="381000" y="2133600"/>
            <a:ext cx="3182938" cy="3338513"/>
            <a:chOff x="240" y="1344"/>
            <a:chExt cx="2005" cy="2103"/>
          </a:xfrm>
        </p:grpSpPr>
        <p:sp>
          <p:nvSpPr>
            <p:cNvPr id="397316" name="Oval 4"/>
            <p:cNvSpPr>
              <a:spLocks noChangeArrowheads="1"/>
            </p:cNvSpPr>
            <p:nvPr/>
          </p:nvSpPr>
          <p:spPr bwMode="auto">
            <a:xfrm>
              <a:off x="1392" y="1344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317" name="Oval 5"/>
            <p:cNvSpPr>
              <a:spLocks noChangeArrowheads="1"/>
            </p:cNvSpPr>
            <p:nvPr/>
          </p:nvSpPr>
          <p:spPr bwMode="auto">
            <a:xfrm>
              <a:off x="864" y="1920"/>
              <a:ext cx="192" cy="192"/>
            </a:xfrm>
            <a:prstGeom prst="ellipse">
              <a:avLst/>
            </a:prstGeom>
            <a:solidFill>
              <a:srgbClr val="99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318" name="Oval 6"/>
            <p:cNvSpPr>
              <a:spLocks noChangeArrowheads="1"/>
            </p:cNvSpPr>
            <p:nvPr/>
          </p:nvSpPr>
          <p:spPr bwMode="auto">
            <a:xfrm>
              <a:off x="1392" y="2448"/>
              <a:ext cx="192" cy="19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319" name="Oval 7"/>
            <p:cNvSpPr>
              <a:spLocks noChangeArrowheads="1"/>
            </p:cNvSpPr>
            <p:nvPr/>
          </p:nvSpPr>
          <p:spPr bwMode="auto">
            <a:xfrm>
              <a:off x="1872" y="1920"/>
              <a:ext cx="192" cy="19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320" name="Oval 8"/>
            <p:cNvSpPr>
              <a:spLocks noChangeArrowheads="1"/>
            </p:cNvSpPr>
            <p:nvPr/>
          </p:nvSpPr>
          <p:spPr bwMode="auto">
            <a:xfrm>
              <a:off x="1392" y="3216"/>
              <a:ext cx="192" cy="192"/>
            </a:xfrm>
            <a:prstGeom prst="ellipse">
              <a:avLst/>
            </a:prstGeom>
            <a:solidFill>
              <a:srgbClr val="66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321" name="Line 9"/>
            <p:cNvSpPr>
              <a:spLocks noChangeShapeType="1"/>
            </p:cNvSpPr>
            <p:nvPr/>
          </p:nvSpPr>
          <p:spPr bwMode="auto">
            <a:xfrm flipH="1">
              <a:off x="1020" y="1496"/>
              <a:ext cx="384" cy="4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7322" name="Line 10"/>
            <p:cNvSpPr>
              <a:spLocks noChangeShapeType="1"/>
            </p:cNvSpPr>
            <p:nvPr/>
          </p:nvSpPr>
          <p:spPr bwMode="auto">
            <a:xfrm>
              <a:off x="1564" y="1500"/>
              <a:ext cx="352" cy="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7323" name="Line 11"/>
            <p:cNvSpPr>
              <a:spLocks noChangeShapeType="1"/>
            </p:cNvSpPr>
            <p:nvPr/>
          </p:nvSpPr>
          <p:spPr bwMode="auto">
            <a:xfrm>
              <a:off x="1008" y="2112"/>
              <a:ext cx="388" cy="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7324" name="Line 12"/>
            <p:cNvSpPr>
              <a:spLocks noChangeShapeType="1"/>
            </p:cNvSpPr>
            <p:nvPr/>
          </p:nvSpPr>
          <p:spPr bwMode="auto">
            <a:xfrm flipH="1">
              <a:off x="1568" y="2112"/>
              <a:ext cx="352" cy="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7325" name="Line 13"/>
            <p:cNvSpPr>
              <a:spLocks noChangeShapeType="1"/>
            </p:cNvSpPr>
            <p:nvPr/>
          </p:nvSpPr>
          <p:spPr bwMode="auto">
            <a:xfrm>
              <a:off x="1488" y="264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7326" name="Text Box 14"/>
            <p:cNvSpPr txBox="1">
              <a:spLocks noChangeArrowheads="1"/>
            </p:cNvSpPr>
            <p:nvPr/>
          </p:nvSpPr>
          <p:spPr bwMode="auto">
            <a:xfrm>
              <a:off x="816" y="1488"/>
              <a:ext cx="4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c = 1</a:t>
              </a:r>
            </a:p>
          </p:txBody>
        </p:sp>
        <p:sp>
          <p:nvSpPr>
            <p:cNvPr id="397327" name="Text Box 15"/>
            <p:cNvSpPr txBox="1">
              <a:spLocks noChangeArrowheads="1"/>
            </p:cNvSpPr>
            <p:nvPr/>
          </p:nvSpPr>
          <p:spPr bwMode="auto">
            <a:xfrm>
              <a:off x="1488" y="2784"/>
              <a:ext cx="35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100</a:t>
              </a:r>
            </a:p>
          </p:txBody>
        </p:sp>
        <p:sp>
          <p:nvSpPr>
            <p:cNvPr id="397328" name="Text Box 16"/>
            <p:cNvSpPr txBox="1">
              <a:spLocks noChangeArrowheads="1"/>
            </p:cNvSpPr>
            <p:nvPr/>
          </p:nvSpPr>
          <p:spPr bwMode="auto">
            <a:xfrm>
              <a:off x="1776" y="2208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2</a:t>
              </a:r>
            </a:p>
          </p:txBody>
        </p:sp>
        <p:sp>
          <p:nvSpPr>
            <p:cNvPr id="397329" name="Text Box 17"/>
            <p:cNvSpPr txBox="1">
              <a:spLocks noChangeArrowheads="1"/>
            </p:cNvSpPr>
            <p:nvPr/>
          </p:nvSpPr>
          <p:spPr bwMode="auto">
            <a:xfrm>
              <a:off x="1056" y="2304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1</a:t>
              </a:r>
            </a:p>
          </p:txBody>
        </p:sp>
        <p:sp>
          <p:nvSpPr>
            <p:cNvPr id="397330" name="Text Box 18"/>
            <p:cNvSpPr txBox="1">
              <a:spLocks noChangeArrowheads="1"/>
            </p:cNvSpPr>
            <p:nvPr/>
          </p:nvSpPr>
          <p:spPr bwMode="auto">
            <a:xfrm>
              <a:off x="1728" y="1536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2</a:t>
              </a:r>
            </a:p>
          </p:txBody>
        </p:sp>
        <p:sp>
          <p:nvSpPr>
            <p:cNvPr id="397331" name="Text Box 19"/>
            <p:cNvSpPr txBox="1">
              <a:spLocks noChangeArrowheads="1"/>
            </p:cNvSpPr>
            <p:nvPr/>
          </p:nvSpPr>
          <p:spPr bwMode="auto">
            <a:xfrm>
              <a:off x="240" y="1920"/>
              <a:ext cx="59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990033"/>
                  </a:solidFill>
                  <a:latin typeface="Comic Sans MS" pitchFamily="66" charset="0"/>
                </a:rPr>
                <a:t>h = 100</a:t>
              </a:r>
            </a:p>
          </p:txBody>
        </p:sp>
        <p:sp>
          <p:nvSpPr>
            <p:cNvPr id="397332" name="Text Box 20"/>
            <p:cNvSpPr txBox="1">
              <a:spLocks noChangeArrowheads="1"/>
            </p:cNvSpPr>
            <p:nvPr/>
          </p:nvSpPr>
          <p:spPr bwMode="auto">
            <a:xfrm>
              <a:off x="1632" y="3216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990033"/>
                  </a:solidFill>
                  <a:latin typeface="Comic Sans MS" pitchFamily="66" charset="0"/>
                </a:rPr>
                <a:t>0</a:t>
              </a:r>
            </a:p>
          </p:txBody>
        </p:sp>
        <p:sp>
          <p:nvSpPr>
            <p:cNvPr id="397333" name="Text Box 21"/>
            <p:cNvSpPr txBox="1">
              <a:spLocks noChangeArrowheads="1"/>
            </p:cNvSpPr>
            <p:nvPr/>
          </p:nvSpPr>
          <p:spPr bwMode="auto">
            <a:xfrm>
              <a:off x="1584" y="2448"/>
              <a:ext cx="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990033"/>
                  </a:solidFill>
                  <a:latin typeface="Comic Sans MS" pitchFamily="66" charset="0"/>
                </a:rPr>
                <a:t>90</a:t>
              </a:r>
            </a:p>
          </p:txBody>
        </p:sp>
        <p:sp>
          <p:nvSpPr>
            <p:cNvPr id="397334" name="Text Box 22"/>
            <p:cNvSpPr txBox="1">
              <a:spLocks noChangeArrowheads="1"/>
            </p:cNvSpPr>
            <p:nvPr/>
          </p:nvSpPr>
          <p:spPr bwMode="auto">
            <a:xfrm>
              <a:off x="2064" y="1920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990033"/>
                  </a:solidFill>
                  <a:latin typeface="Comic Sans MS" pitchFamily="66" charset="0"/>
                </a:rPr>
                <a:t>1</a:t>
              </a:r>
            </a:p>
          </p:txBody>
        </p:sp>
      </p:grpSp>
      <p:grpSp>
        <p:nvGrpSpPr>
          <p:cNvPr id="397335" name="Group 23"/>
          <p:cNvGrpSpPr>
            <a:grpSpLocks/>
          </p:cNvGrpSpPr>
          <p:nvPr/>
        </p:nvGrpSpPr>
        <p:grpSpPr bwMode="auto">
          <a:xfrm>
            <a:off x="6324600" y="4114800"/>
            <a:ext cx="795338" cy="1281113"/>
            <a:chOff x="3984" y="2592"/>
            <a:chExt cx="501" cy="807"/>
          </a:xfrm>
        </p:grpSpPr>
        <p:sp>
          <p:nvSpPr>
            <p:cNvPr id="397336" name="Line 24"/>
            <p:cNvSpPr>
              <a:spLocks noChangeShapeType="1"/>
            </p:cNvSpPr>
            <p:nvPr/>
          </p:nvSpPr>
          <p:spPr bwMode="auto">
            <a:xfrm>
              <a:off x="3984" y="259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7337" name="Text Box 25"/>
            <p:cNvSpPr txBox="1">
              <a:spLocks noChangeArrowheads="1"/>
            </p:cNvSpPr>
            <p:nvPr/>
          </p:nvSpPr>
          <p:spPr bwMode="auto">
            <a:xfrm>
              <a:off x="4128" y="3168"/>
              <a:ext cx="35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33CC"/>
                  </a:solidFill>
                  <a:latin typeface="Comic Sans MS" pitchFamily="66" charset="0"/>
                </a:rPr>
                <a:t>104</a:t>
              </a:r>
            </a:p>
          </p:txBody>
        </p:sp>
      </p:grpSp>
      <p:grpSp>
        <p:nvGrpSpPr>
          <p:cNvPr id="397338" name="Group 26"/>
          <p:cNvGrpSpPr>
            <a:grpSpLocks/>
          </p:cNvGrpSpPr>
          <p:nvPr/>
        </p:nvGrpSpPr>
        <p:grpSpPr bwMode="auto">
          <a:xfrm>
            <a:off x="6172200" y="3276600"/>
            <a:ext cx="1017588" cy="900113"/>
            <a:chOff x="3792" y="1968"/>
            <a:chExt cx="641" cy="567"/>
          </a:xfrm>
        </p:grpSpPr>
        <p:sp>
          <p:nvSpPr>
            <p:cNvPr id="397339" name="Oval 27"/>
            <p:cNvSpPr>
              <a:spLocks noChangeArrowheads="1"/>
            </p:cNvSpPr>
            <p:nvPr/>
          </p:nvSpPr>
          <p:spPr bwMode="auto">
            <a:xfrm>
              <a:off x="3792" y="2304"/>
              <a:ext cx="192" cy="19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340" name="Line 28"/>
            <p:cNvSpPr>
              <a:spLocks noChangeShapeType="1"/>
            </p:cNvSpPr>
            <p:nvPr/>
          </p:nvSpPr>
          <p:spPr bwMode="auto">
            <a:xfrm flipH="1">
              <a:off x="3968" y="1968"/>
              <a:ext cx="352" cy="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7341" name="Text Box 29"/>
            <p:cNvSpPr txBox="1">
              <a:spLocks noChangeArrowheads="1"/>
            </p:cNvSpPr>
            <p:nvPr/>
          </p:nvSpPr>
          <p:spPr bwMode="auto">
            <a:xfrm>
              <a:off x="3984" y="2304"/>
              <a:ext cx="4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33CC"/>
                  </a:solidFill>
                  <a:latin typeface="Comic Sans MS" pitchFamily="66" charset="0"/>
                </a:rPr>
                <a:t>4+90</a:t>
              </a:r>
            </a:p>
          </p:txBody>
        </p:sp>
      </p:grpSp>
      <p:grpSp>
        <p:nvGrpSpPr>
          <p:cNvPr id="397342" name="Group 30"/>
          <p:cNvGrpSpPr>
            <a:grpSpLocks/>
          </p:cNvGrpSpPr>
          <p:nvPr/>
        </p:nvGrpSpPr>
        <p:grpSpPr bwMode="auto">
          <a:xfrm>
            <a:off x="4191000" y="2057400"/>
            <a:ext cx="3584575" cy="1281113"/>
            <a:chOff x="2640" y="1296"/>
            <a:chExt cx="2258" cy="807"/>
          </a:xfrm>
        </p:grpSpPr>
        <p:sp>
          <p:nvSpPr>
            <p:cNvPr id="397343" name="Line 31"/>
            <p:cNvSpPr>
              <a:spLocks noChangeShapeType="1"/>
            </p:cNvSpPr>
            <p:nvPr/>
          </p:nvSpPr>
          <p:spPr bwMode="auto">
            <a:xfrm>
              <a:off x="4060" y="1452"/>
              <a:ext cx="352" cy="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7344" name="Oval 32"/>
            <p:cNvSpPr>
              <a:spLocks noChangeArrowheads="1"/>
            </p:cNvSpPr>
            <p:nvPr/>
          </p:nvSpPr>
          <p:spPr bwMode="auto">
            <a:xfrm>
              <a:off x="3888" y="1296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345" name="Oval 33"/>
            <p:cNvSpPr>
              <a:spLocks noChangeArrowheads="1"/>
            </p:cNvSpPr>
            <p:nvPr/>
          </p:nvSpPr>
          <p:spPr bwMode="auto">
            <a:xfrm>
              <a:off x="3360" y="1872"/>
              <a:ext cx="192" cy="192"/>
            </a:xfrm>
            <a:prstGeom prst="ellipse">
              <a:avLst/>
            </a:prstGeom>
            <a:solidFill>
              <a:srgbClr val="99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346" name="Oval 34"/>
            <p:cNvSpPr>
              <a:spLocks noChangeArrowheads="1"/>
            </p:cNvSpPr>
            <p:nvPr/>
          </p:nvSpPr>
          <p:spPr bwMode="auto">
            <a:xfrm>
              <a:off x="4368" y="1872"/>
              <a:ext cx="192" cy="19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347" name="Line 35"/>
            <p:cNvSpPr>
              <a:spLocks noChangeShapeType="1"/>
            </p:cNvSpPr>
            <p:nvPr/>
          </p:nvSpPr>
          <p:spPr bwMode="auto">
            <a:xfrm flipH="1">
              <a:off x="3516" y="1448"/>
              <a:ext cx="384" cy="4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7348" name="Text Box 36"/>
            <p:cNvSpPr txBox="1">
              <a:spLocks noChangeArrowheads="1"/>
            </p:cNvSpPr>
            <p:nvPr/>
          </p:nvSpPr>
          <p:spPr bwMode="auto">
            <a:xfrm>
              <a:off x="2640" y="1872"/>
              <a:ext cx="72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33CC"/>
                  </a:solidFill>
                  <a:latin typeface="Comic Sans MS" pitchFamily="66" charset="0"/>
                </a:rPr>
                <a:t>f = 1+100</a:t>
              </a:r>
            </a:p>
          </p:txBody>
        </p:sp>
        <p:sp>
          <p:nvSpPr>
            <p:cNvPr id="397349" name="Text Box 37"/>
            <p:cNvSpPr txBox="1">
              <a:spLocks noChangeArrowheads="1"/>
            </p:cNvSpPr>
            <p:nvPr/>
          </p:nvSpPr>
          <p:spPr bwMode="auto">
            <a:xfrm>
              <a:off x="4560" y="1824"/>
              <a:ext cx="33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33CC"/>
                  </a:solidFill>
                  <a:latin typeface="Comic Sans MS" pitchFamily="66" charset="0"/>
                </a:rPr>
                <a:t>2+1</a:t>
              </a:r>
            </a:p>
          </p:txBody>
        </p:sp>
      </p:grpSp>
      <p:grpSp>
        <p:nvGrpSpPr>
          <p:cNvPr id="397350" name="Group 38"/>
          <p:cNvGrpSpPr>
            <a:grpSpLocks/>
          </p:cNvGrpSpPr>
          <p:nvPr/>
        </p:nvGrpSpPr>
        <p:grpSpPr bwMode="auto">
          <a:xfrm>
            <a:off x="5334000" y="3276600"/>
            <a:ext cx="304800" cy="838200"/>
            <a:chOff x="3264" y="1968"/>
            <a:chExt cx="192" cy="528"/>
          </a:xfrm>
        </p:grpSpPr>
        <p:sp>
          <p:nvSpPr>
            <p:cNvPr id="397351" name="Line 39"/>
            <p:cNvSpPr>
              <a:spLocks noChangeShapeType="1"/>
            </p:cNvSpPr>
            <p:nvPr/>
          </p:nvSpPr>
          <p:spPr bwMode="auto">
            <a:xfrm>
              <a:off x="3360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7352" name="Oval 40"/>
            <p:cNvSpPr>
              <a:spLocks noChangeArrowheads="1"/>
            </p:cNvSpPr>
            <p:nvPr/>
          </p:nvSpPr>
          <p:spPr bwMode="auto">
            <a:xfrm>
              <a:off x="3264" y="2304"/>
              <a:ext cx="192" cy="19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7353" name="Text Box 41"/>
          <p:cNvSpPr txBox="1">
            <a:spLocks noChangeArrowheads="1"/>
          </p:cNvSpPr>
          <p:nvPr/>
        </p:nvSpPr>
        <p:spPr bwMode="auto">
          <a:xfrm>
            <a:off x="4648200" y="4191000"/>
            <a:ext cx="6032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5400" b="1"/>
              <a:t>?</a:t>
            </a:r>
          </a:p>
        </p:txBody>
      </p:sp>
      <p:sp>
        <p:nvSpPr>
          <p:cNvPr id="397354" name="Text Box 42"/>
          <p:cNvSpPr txBox="1">
            <a:spLocks noChangeArrowheads="1"/>
          </p:cNvSpPr>
          <p:nvPr/>
        </p:nvSpPr>
        <p:spPr bwMode="auto">
          <a:xfrm>
            <a:off x="2971800" y="5486400"/>
            <a:ext cx="551656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If we discard this new node, then the search</a:t>
            </a:r>
          </a:p>
          <a:p>
            <a:r>
              <a:rPr lang="en-US" sz="2000">
                <a:latin typeface="Comic Sans MS" pitchFamily="66" charset="0"/>
              </a:rPr>
              <a:t>algorithm expands the goal node next and</a:t>
            </a:r>
          </a:p>
          <a:p>
            <a:r>
              <a:rPr lang="en-US" sz="2000">
                <a:latin typeface="Comic Sans MS" pitchFamily="66" charset="0"/>
              </a:rPr>
              <a:t>returns a non-optimal solution</a:t>
            </a:r>
          </a:p>
        </p:txBody>
      </p:sp>
      <p:sp>
        <p:nvSpPr>
          <p:cNvPr id="397355" name="Oval 43"/>
          <p:cNvSpPr>
            <a:spLocks noChangeArrowheads="1"/>
          </p:cNvSpPr>
          <p:nvPr/>
        </p:nvSpPr>
        <p:spPr bwMode="auto">
          <a:xfrm>
            <a:off x="6172200" y="5029200"/>
            <a:ext cx="304800" cy="304800"/>
          </a:xfrm>
          <a:prstGeom prst="ellipse">
            <a:avLst/>
          </a:prstGeom>
          <a:solidFill>
            <a:srgbClr val="66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5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5" presetClass="entr" presetSubtype="1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97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53" grpId="0"/>
      <p:bldP spid="397353" grpId="1"/>
      <p:bldP spid="397354" grpId="0"/>
      <p:bldP spid="397355" grpId="0" animBg="1"/>
      <p:bldP spid="397355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381000" y="914400"/>
            <a:ext cx="8229600" cy="5334000"/>
          </a:xfrm>
        </p:spPr>
        <p:txBody>
          <a:bodyPr/>
          <a:lstStyle/>
          <a:p>
            <a:pPr>
              <a:lnSpc>
                <a:spcPct val="80000"/>
              </a:lnSpc>
              <a:buClr>
                <a:srgbClr val="0000CC"/>
              </a:buClr>
              <a:buFont typeface="Wingdings" pitchFamily="2" charset="2"/>
              <a:buChar char="§"/>
            </a:pPr>
            <a:r>
              <a:rPr lang="en-US" sz="2800">
                <a:latin typeface="+mj-lt"/>
              </a:rPr>
              <a:t>It is not harmful to discard a node revisiting a state </a:t>
            </a:r>
            <a:r>
              <a:rPr lang="en-US" sz="2800">
                <a:solidFill>
                  <a:srgbClr val="0000CC"/>
                </a:solidFill>
                <a:latin typeface="+mj-lt"/>
              </a:rPr>
              <a:t>if the cost of the new path to this state is </a:t>
            </a:r>
            <a:r>
              <a:rPr lang="en-US" sz="2800">
                <a:solidFill>
                  <a:srgbClr val="0000CC"/>
                </a:solidFill>
                <a:latin typeface="+mj-lt"/>
                <a:sym typeface="Symbol" pitchFamily="18" charset="2"/>
              </a:rPr>
              <a:t></a:t>
            </a:r>
            <a:r>
              <a:rPr lang="en-US" sz="2800">
                <a:solidFill>
                  <a:srgbClr val="0000CC"/>
                </a:solidFill>
                <a:latin typeface="+mj-lt"/>
              </a:rPr>
              <a:t> cost of the previous path</a:t>
            </a:r>
            <a:br>
              <a:rPr lang="en-US" sz="2800">
                <a:solidFill>
                  <a:srgbClr val="0000CC"/>
                </a:solidFill>
                <a:latin typeface="+mj-lt"/>
              </a:rPr>
            </a:br>
            <a:r>
              <a:rPr lang="en-US" sz="2400">
                <a:solidFill>
                  <a:srgbClr val="5F5F5F"/>
                </a:solidFill>
                <a:latin typeface="+mj-lt"/>
              </a:rPr>
              <a:t>[so, in particular, one can discard a node if it re-visits a state already visited by one of its ancestors]</a:t>
            </a:r>
          </a:p>
          <a:p>
            <a:pPr>
              <a:lnSpc>
                <a:spcPct val="80000"/>
              </a:lnSpc>
              <a:buClr>
                <a:srgbClr val="0000CC"/>
              </a:buClr>
              <a:buFont typeface="Wingdings" pitchFamily="2" charset="2"/>
              <a:buChar char="§"/>
            </a:pPr>
            <a:endParaRPr lang="en-US" sz="1800">
              <a:solidFill>
                <a:srgbClr val="5F5F5F"/>
              </a:solidFill>
              <a:latin typeface="+mj-lt"/>
            </a:endParaRPr>
          </a:p>
          <a:p>
            <a:pPr>
              <a:lnSpc>
                <a:spcPct val="80000"/>
              </a:lnSpc>
              <a:buClr>
                <a:srgbClr val="0000CC"/>
              </a:buClr>
              <a:buFont typeface="Wingdings" pitchFamily="2" charset="2"/>
              <a:buChar char="§"/>
            </a:pPr>
            <a:r>
              <a:rPr lang="en-US" sz="2800">
                <a:latin typeface="+mj-lt"/>
              </a:rPr>
              <a:t>A* remains optimal, but states can still be re-visited multiple times </a:t>
            </a:r>
            <a:br>
              <a:rPr lang="en-US" sz="2800">
                <a:latin typeface="+mj-lt"/>
              </a:rPr>
            </a:br>
            <a:r>
              <a:rPr lang="en-US" sz="2400">
                <a:solidFill>
                  <a:srgbClr val="5F5F5F"/>
                </a:solidFill>
                <a:latin typeface="+mj-lt"/>
              </a:rPr>
              <a:t>[the size of the search tree can still be exponential in the number of visited states]</a:t>
            </a:r>
          </a:p>
          <a:p>
            <a:pPr>
              <a:lnSpc>
                <a:spcPct val="80000"/>
              </a:lnSpc>
              <a:buClr>
                <a:srgbClr val="0000CC"/>
              </a:buClr>
              <a:buFont typeface="Wingdings" pitchFamily="2" charset="2"/>
              <a:buChar char="§"/>
            </a:pPr>
            <a:endParaRPr lang="en-US" sz="2000">
              <a:solidFill>
                <a:srgbClr val="4D4D4D"/>
              </a:solidFill>
              <a:latin typeface="+mj-lt"/>
            </a:endParaRPr>
          </a:p>
          <a:p>
            <a:pPr>
              <a:lnSpc>
                <a:spcPct val="80000"/>
              </a:lnSpc>
              <a:buClr>
                <a:srgbClr val="0000CC"/>
              </a:buClr>
              <a:buFont typeface="Wingdings" pitchFamily="2" charset="2"/>
              <a:buChar char="§"/>
            </a:pPr>
            <a:r>
              <a:rPr lang="en-US" sz="2800">
                <a:latin typeface="+mj-lt"/>
              </a:rPr>
              <a:t>Fortunately, for a large family of admissible heuristics – </a:t>
            </a:r>
            <a:r>
              <a:rPr lang="en-US" sz="2800">
                <a:solidFill>
                  <a:srgbClr val="0000CC"/>
                </a:solidFill>
                <a:latin typeface="+mj-lt"/>
              </a:rPr>
              <a:t>consistent</a:t>
            </a:r>
            <a:r>
              <a:rPr lang="en-US" sz="2800">
                <a:latin typeface="+mj-lt"/>
              </a:rPr>
              <a:t> heuristics – there is a much more efficient way to handle revisited states</a:t>
            </a:r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264016E-A646-41A7-AC57-08A65F577938}" type="slidenum">
              <a:rPr lang="en-US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4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Consistent Heuristic</a:t>
            </a:r>
            <a:endParaRPr lang="en-US"/>
          </a:p>
        </p:txBody>
      </p:sp>
      <p:sp>
        <p:nvSpPr>
          <p:cNvPr id="4014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 smtClean="0">
                <a:solidFill>
                  <a:schemeClr val="accent2"/>
                </a:solidFill>
              </a:rPr>
              <a:t>admissible</a:t>
            </a:r>
            <a:r>
              <a:rPr lang="en-US" dirty="0" smtClean="0"/>
              <a:t> heuristic h is </a:t>
            </a:r>
            <a:r>
              <a:rPr lang="en-US" dirty="0" smtClean="0">
                <a:solidFill>
                  <a:schemeClr val="accent3"/>
                </a:solidFill>
              </a:rPr>
              <a:t>consistent</a:t>
            </a:r>
            <a:r>
              <a:rPr lang="en-US" dirty="0" smtClean="0"/>
              <a:t> (or </a:t>
            </a:r>
            <a:r>
              <a:rPr lang="en-US" dirty="0" smtClean="0">
                <a:solidFill>
                  <a:schemeClr val="accent3"/>
                </a:solidFill>
              </a:rPr>
              <a:t>monotone</a:t>
            </a:r>
            <a:r>
              <a:rPr lang="en-US" dirty="0" smtClean="0"/>
              <a:t>) if for each node N and each child N’ of N:</a:t>
            </a: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8E7F922-80C3-46E7-8506-0CDA37387D20}" type="slidenum">
              <a:rPr lang="en-US" smtClean="0"/>
              <a:pPr/>
              <a:t>44</a:t>
            </a:fld>
            <a:endParaRPr lang="en-US"/>
          </a:p>
        </p:txBody>
      </p:sp>
      <p:grpSp>
        <p:nvGrpSpPr>
          <p:cNvPr id="401412" name="Group 4"/>
          <p:cNvGrpSpPr>
            <a:grpSpLocks/>
          </p:cNvGrpSpPr>
          <p:nvPr/>
        </p:nvGrpSpPr>
        <p:grpSpPr bwMode="auto">
          <a:xfrm>
            <a:off x="5927725" y="2438400"/>
            <a:ext cx="2498725" cy="2459038"/>
            <a:chOff x="3734" y="1536"/>
            <a:chExt cx="1574" cy="1549"/>
          </a:xfrm>
        </p:grpSpPr>
        <p:sp>
          <p:nvSpPr>
            <p:cNvPr id="401413" name="Text Box 5"/>
            <p:cNvSpPr txBox="1">
              <a:spLocks noChangeArrowheads="1"/>
            </p:cNvSpPr>
            <p:nvPr/>
          </p:nvSpPr>
          <p:spPr bwMode="auto">
            <a:xfrm>
              <a:off x="3734" y="2835"/>
              <a:ext cx="157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(triangle inequality)</a:t>
              </a:r>
            </a:p>
          </p:txBody>
        </p:sp>
        <p:grpSp>
          <p:nvGrpSpPr>
            <p:cNvPr id="401414" name="Group 6"/>
            <p:cNvGrpSpPr>
              <a:grpSpLocks/>
            </p:cNvGrpSpPr>
            <p:nvPr/>
          </p:nvGrpSpPr>
          <p:grpSpPr bwMode="auto">
            <a:xfrm>
              <a:off x="4272" y="1624"/>
              <a:ext cx="480" cy="1248"/>
              <a:chOff x="3840" y="2304"/>
              <a:chExt cx="480" cy="1248"/>
            </a:xfrm>
          </p:grpSpPr>
          <p:sp>
            <p:nvSpPr>
              <p:cNvPr id="401415" name="Oval 7"/>
              <p:cNvSpPr>
                <a:spLocks noChangeArrowheads="1"/>
              </p:cNvSpPr>
              <p:nvPr/>
            </p:nvSpPr>
            <p:spPr bwMode="auto">
              <a:xfrm>
                <a:off x="4032" y="2304"/>
                <a:ext cx="96" cy="9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rgbClr val="C0C0C0"/>
                  </a:solidFill>
                </a:endParaRPr>
              </a:p>
            </p:txBody>
          </p:sp>
          <p:sp>
            <p:nvSpPr>
              <p:cNvPr id="401416" name="Oval 8"/>
              <p:cNvSpPr>
                <a:spLocks noChangeArrowheads="1"/>
              </p:cNvSpPr>
              <p:nvPr/>
            </p:nvSpPr>
            <p:spPr bwMode="auto">
              <a:xfrm>
                <a:off x="3840" y="2880"/>
                <a:ext cx="96" cy="9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1417" name="Oval 9"/>
              <p:cNvSpPr>
                <a:spLocks noChangeArrowheads="1"/>
              </p:cNvSpPr>
              <p:nvPr/>
            </p:nvSpPr>
            <p:spPr bwMode="auto">
              <a:xfrm>
                <a:off x="4224" y="3456"/>
                <a:ext cx="96" cy="96"/>
              </a:xfrm>
              <a:prstGeom prst="ellipse">
                <a:avLst/>
              </a:prstGeom>
              <a:solidFill>
                <a:srgbClr val="00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1418" name="Line 10"/>
              <p:cNvSpPr>
                <a:spLocks noChangeShapeType="1"/>
              </p:cNvSpPr>
              <p:nvPr/>
            </p:nvSpPr>
            <p:spPr bwMode="auto">
              <a:xfrm flipH="1">
                <a:off x="3888" y="2400"/>
                <a:ext cx="192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01419" name="Line 11"/>
              <p:cNvSpPr>
                <a:spLocks noChangeShapeType="1"/>
              </p:cNvSpPr>
              <p:nvPr/>
            </p:nvSpPr>
            <p:spPr bwMode="auto">
              <a:xfrm>
                <a:off x="3888" y="2976"/>
                <a:ext cx="384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01420" name="Line 12"/>
              <p:cNvSpPr>
                <a:spLocks noChangeShapeType="1"/>
              </p:cNvSpPr>
              <p:nvPr/>
            </p:nvSpPr>
            <p:spPr bwMode="auto">
              <a:xfrm>
                <a:off x="4080" y="2400"/>
                <a:ext cx="192" cy="10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401421" name="Text Box 13"/>
            <p:cNvSpPr txBox="1">
              <a:spLocks noChangeArrowheads="1"/>
            </p:cNvSpPr>
            <p:nvPr/>
          </p:nvSpPr>
          <p:spPr bwMode="auto">
            <a:xfrm>
              <a:off x="4224" y="1536"/>
              <a:ext cx="2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N</a:t>
              </a:r>
            </a:p>
          </p:txBody>
        </p:sp>
        <p:sp>
          <p:nvSpPr>
            <p:cNvPr id="401422" name="Text Box 14"/>
            <p:cNvSpPr txBox="1">
              <a:spLocks noChangeArrowheads="1"/>
            </p:cNvSpPr>
            <p:nvPr/>
          </p:nvSpPr>
          <p:spPr bwMode="auto">
            <a:xfrm>
              <a:off x="3984" y="2112"/>
              <a:ext cx="3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N’</a:t>
              </a:r>
            </a:p>
          </p:txBody>
        </p:sp>
        <p:sp>
          <p:nvSpPr>
            <p:cNvPr id="401423" name="Text Box 15"/>
            <p:cNvSpPr txBox="1">
              <a:spLocks noChangeArrowheads="1"/>
            </p:cNvSpPr>
            <p:nvPr/>
          </p:nvSpPr>
          <p:spPr bwMode="auto">
            <a:xfrm>
              <a:off x="4613" y="2110"/>
              <a:ext cx="4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CC6600"/>
                  </a:solidFill>
                  <a:latin typeface="Comic Sans MS" pitchFamily="66" charset="0"/>
                </a:rPr>
                <a:t>h(N)</a:t>
              </a:r>
            </a:p>
          </p:txBody>
        </p:sp>
        <p:sp>
          <p:nvSpPr>
            <p:cNvPr id="401424" name="Text Box 16"/>
            <p:cNvSpPr txBox="1">
              <a:spLocks noChangeArrowheads="1"/>
            </p:cNvSpPr>
            <p:nvPr/>
          </p:nvSpPr>
          <p:spPr bwMode="auto">
            <a:xfrm>
              <a:off x="4080" y="2446"/>
              <a:ext cx="44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CC6600"/>
                  </a:solidFill>
                  <a:latin typeface="Comic Sans MS" pitchFamily="66" charset="0"/>
                </a:rPr>
                <a:t>h(N’)</a:t>
              </a:r>
            </a:p>
          </p:txBody>
        </p:sp>
        <p:sp>
          <p:nvSpPr>
            <p:cNvPr id="401425" name="Text Box 17"/>
            <p:cNvSpPr txBox="1">
              <a:spLocks noChangeArrowheads="1"/>
            </p:cNvSpPr>
            <p:nvPr/>
          </p:nvSpPr>
          <p:spPr bwMode="auto">
            <a:xfrm>
              <a:off x="3840" y="1824"/>
              <a:ext cx="5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CC6600"/>
                  </a:solidFill>
                  <a:latin typeface="Comic Sans MS" pitchFamily="66" charset="0"/>
                </a:rPr>
                <a:t>c(N,N’)</a:t>
              </a:r>
            </a:p>
          </p:txBody>
        </p:sp>
      </p:grpSp>
      <p:sp>
        <p:nvSpPr>
          <p:cNvPr id="401426" name="Text Box 18"/>
          <p:cNvSpPr txBox="1">
            <a:spLocks noChangeArrowheads="1"/>
          </p:cNvSpPr>
          <p:nvPr/>
        </p:nvSpPr>
        <p:spPr bwMode="auto">
          <a:xfrm>
            <a:off x="381000" y="5562600"/>
            <a:ext cx="8458200" cy="94615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4D4D4D"/>
                </a:solidFill>
                <a:latin typeface="+mn-lt"/>
                <a:sym typeface="Wingdings" pitchFamily="2" charset="2"/>
              </a:rPr>
              <a:t> </a:t>
            </a:r>
            <a:r>
              <a:rPr lang="en-US" sz="2800" dirty="0">
                <a:solidFill>
                  <a:srgbClr val="4D4D4D"/>
                </a:solidFill>
                <a:latin typeface="+mn-lt"/>
              </a:rPr>
              <a:t>Intuition: a consistent heuristics becomes more precise as we get deeper in the search tree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524000" y="2895600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3"/>
                </a:solidFill>
                <a:latin typeface="+mj-lt"/>
              </a:rPr>
              <a:t>h(N) </a:t>
            </a:r>
            <a:r>
              <a:rPr lang="en-US" sz="2400" dirty="0" smtClean="0">
                <a:solidFill>
                  <a:schemeClr val="accent3"/>
                </a:solidFill>
                <a:latin typeface="+mj-lt"/>
                <a:sym typeface="Symbol" pitchFamily="18" charset="2"/>
              </a:rPr>
              <a:t></a:t>
            </a:r>
            <a:r>
              <a:rPr lang="en-US" sz="2400" dirty="0" smtClean="0">
                <a:solidFill>
                  <a:schemeClr val="accent3"/>
                </a:solidFill>
                <a:latin typeface="+mj-lt"/>
              </a:rPr>
              <a:t> c(N,N’) + h(N’)</a:t>
            </a:r>
            <a:endParaRPr lang="en-US" sz="2400" dirty="0">
              <a:solidFill>
                <a:schemeClr val="accent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1663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2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Consistency Violation</a:t>
            </a:r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68EFED3-AD80-42FE-A5DA-00DB7F312C13}" type="slidenum">
              <a:rPr lang="en-US" smtClean="0"/>
              <a:pPr/>
              <a:t>45</a:t>
            </a:fld>
            <a:endParaRPr lang="en-US"/>
          </a:p>
        </p:txBody>
      </p:sp>
      <p:grpSp>
        <p:nvGrpSpPr>
          <p:cNvPr id="403459" name="Group 3"/>
          <p:cNvGrpSpPr>
            <a:grpSpLocks/>
          </p:cNvGrpSpPr>
          <p:nvPr/>
        </p:nvGrpSpPr>
        <p:grpSpPr bwMode="auto">
          <a:xfrm>
            <a:off x="7010400" y="2743200"/>
            <a:ext cx="762000" cy="1981200"/>
            <a:chOff x="3840" y="2304"/>
            <a:chExt cx="480" cy="1248"/>
          </a:xfrm>
        </p:grpSpPr>
        <p:sp>
          <p:nvSpPr>
            <p:cNvPr id="403460" name="Oval 4"/>
            <p:cNvSpPr>
              <a:spLocks noChangeArrowheads="1"/>
            </p:cNvSpPr>
            <p:nvPr/>
          </p:nvSpPr>
          <p:spPr bwMode="auto">
            <a:xfrm>
              <a:off x="4032" y="2304"/>
              <a:ext cx="96" cy="9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>
                <a:solidFill>
                  <a:srgbClr val="C0C0C0"/>
                </a:solidFill>
              </a:endParaRPr>
            </a:p>
          </p:txBody>
        </p:sp>
        <p:sp>
          <p:nvSpPr>
            <p:cNvPr id="403461" name="Oval 5"/>
            <p:cNvSpPr>
              <a:spLocks noChangeArrowheads="1"/>
            </p:cNvSpPr>
            <p:nvPr/>
          </p:nvSpPr>
          <p:spPr bwMode="auto">
            <a:xfrm>
              <a:off x="3840" y="2880"/>
              <a:ext cx="96" cy="9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462" name="Oval 6"/>
            <p:cNvSpPr>
              <a:spLocks noChangeArrowheads="1"/>
            </p:cNvSpPr>
            <p:nvPr/>
          </p:nvSpPr>
          <p:spPr bwMode="auto">
            <a:xfrm>
              <a:off x="4224" y="3456"/>
              <a:ext cx="96" cy="96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463" name="Line 7"/>
            <p:cNvSpPr>
              <a:spLocks noChangeShapeType="1"/>
            </p:cNvSpPr>
            <p:nvPr/>
          </p:nvSpPr>
          <p:spPr bwMode="auto">
            <a:xfrm flipH="1">
              <a:off x="3888" y="2400"/>
              <a:ext cx="192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3464" name="Line 8"/>
            <p:cNvSpPr>
              <a:spLocks noChangeShapeType="1"/>
            </p:cNvSpPr>
            <p:nvPr/>
          </p:nvSpPr>
          <p:spPr bwMode="auto">
            <a:xfrm>
              <a:off x="3888" y="2976"/>
              <a:ext cx="384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3465" name="Line 9"/>
            <p:cNvSpPr>
              <a:spLocks noChangeShapeType="1"/>
            </p:cNvSpPr>
            <p:nvPr/>
          </p:nvSpPr>
          <p:spPr bwMode="auto">
            <a:xfrm>
              <a:off x="4080" y="2400"/>
              <a:ext cx="192" cy="10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03466" name="Text Box 10"/>
          <p:cNvSpPr txBox="1">
            <a:spLocks noChangeArrowheads="1"/>
          </p:cNvSpPr>
          <p:nvPr/>
        </p:nvSpPr>
        <p:spPr bwMode="auto">
          <a:xfrm>
            <a:off x="6934200" y="2603500"/>
            <a:ext cx="427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N</a:t>
            </a:r>
          </a:p>
        </p:txBody>
      </p:sp>
      <p:sp>
        <p:nvSpPr>
          <p:cNvPr id="403467" name="Text Box 11"/>
          <p:cNvSpPr txBox="1">
            <a:spLocks noChangeArrowheads="1"/>
          </p:cNvSpPr>
          <p:nvPr/>
        </p:nvSpPr>
        <p:spPr bwMode="auto">
          <a:xfrm>
            <a:off x="6553200" y="3517900"/>
            <a:ext cx="48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N’</a:t>
            </a:r>
          </a:p>
        </p:txBody>
      </p:sp>
      <p:sp>
        <p:nvSpPr>
          <p:cNvPr id="403468" name="Text Box 12"/>
          <p:cNvSpPr txBox="1">
            <a:spLocks noChangeArrowheads="1"/>
          </p:cNvSpPr>
          <p:nvPr/>
        </p:nvSpPr>
        <p:spPr bwMode="auto">
          <a:xfrm>
            <a:off x="7543800" y="3514725"/>
            <a:ext cx="6826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CC6600"/>
                </a:solidFill>
                <a:latin typeface="Comic Sans MS" pitchFamily="66" charset="0"/>
              </a:rPr>
              <a:t>h(N)</a:t>
            </a:r>
            <a:br>
              <a:rPr lang="en-US">
                <a:solidFill>
                  <a:srgbClr val="CC6600"/>
                </a:solidFill>
                <a:latin typeface="Comic Sans MS" pitchFamily="66" charset="0"/>
              </a:rPr>
            </a:br>
            <a:r>
              <a:rPr lang="en-US">
                <a:solidFill>
                  <a:srgbClr val="CC6600"/>
                </a:solidFill>
                <a:latin typeface="Comic Sans MS" pitchFamily="66" charset="0"/>
              </a:rPr>
              <a:t>=100</a:t>
            </a:r>
          </a:p>
        </p:txBody>
      </p:sp>
      <p:sp>
        <p:nvSpPr>
          <p:cNvPr id="403469" name="Text Box 13"/>
          <p:cNvSpPr txBox="1">
            <a:spLocks noChangeArrowheads="1"/>
          </p:cNvSpPr>
          <p:nvPr/>
        </p:nvSpPr>
        <p:spPr bwMode="auto">
          <a:xfrm>
            <a:off x="6705600" y="4048125"/>
            <a:ext cx="7080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CC6600"/>
                </a:solidFill>
                <a:latin typeface="Comic Sans MS" pitchFamily="66" charset="0"/>
              </a:rPr>
              <a:t>h(N’)</a:t>
            </a:r>
            <a:br>
              <a:rPr lang="en-US">
                <a:solidFill>
                  <a:srgbClr val="CC6600"/>
                </a:solidFill>
                <a:latin typeface="Comic Sans MS" pitchFamily="66" charset="0"/>
              </a:rPr>
            </a:br>
            <a:r>
              <a:rPr lang="en-US">
                <a:solidFill>
                  <a:srgbClr val="CC6600"/>
                </a:solidFill>
                <a:latin typeface="Comic Sans MS" pitchFamily="66" charset="0"/>
              </a:rPr>
              <a:t>=10</a:t>
            </a:r>
          </a:p>
        </p:txBody>
      </p:sp>
      <p:sp>
        <p:nvSpPr>
          <p:cNvPr id="403470" name="Text Box 14"/>
          <p:cNvSpPr txBox="1">
            <a:spLocks noChangeArrowheads="1"/>
          </p:cNvSpPr>
          <p:nvPr/>
        </p:nvSpPr>
        <p:spPr bwMode="auto">
          <a:xfrm>
            <a:off x="6324600" y="3060700"/>
            <a:ext cx="939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CC6600"/>
                </a:solidFill>
                <a:latin typeface="Comic Sans MS" pitchFamily="66" charset="0"/>
              </a:rPr>
              <a:t>c(N,N’)</a:t>
            </a:r>
            <a:br>
              <a:rPr lang="en-US">
                <a:solidFill>
                  <a:srgbClr val="CC6600"/>
                </a:solidFill>
                <a:latin typeface="Comic Sans MS" pitchFamily="66" charset="0"/>
              </a:rPr>
            </a:br>
            <a:r>
              <a:rPr lang="en-US">
                <a:solidFill>
                  <a:srgbClr val="CC6600"/>
                </a:solidFill>
                <a:latin typeface="Comic Sans MS" pitchFamily="66" charset="0"/>
              </a:rPr>
              <a:t>=10</a:t>
            </a:r>
          </a:p>
        </p:txBody>
      </p:sp>
      <p:sp>
        <p:nvSpPr>
          <p:cNvPr id="403471" name="Text Box 15"/>
          <p:cNvSpPr txBox="1">
            <a:spLocks noChangeArrowheads="1"/>
          </p:cNvSpPr>
          <p:nvPr/>
        </p:nvSpPr>
        <p:spPr bwMode="auto">
          <a:xfrm>
            <a:off x="6308725" y="4818063"/>
            <a:ext cx="2498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(triangle inequality)</a:t>
            </a:r>
          </a:p>
        </p:txBody>
      </p:sp>
      <p:sp>
        <p:nvSpPr>
          <p:cNvPr id="403472" name="Text Box 16"/>
          <p:cNvSpPr txBox="1">
            <a:spLocks noChangeArrowheads="1"/>
          </p:cNvSpPr>
          <p:nvPr/>
        </p:nvSpPr>
        <p:spPr bwMode="auto">
          <a:xfrm>
            <a:off x="533400" y="1600200"/>
            <a:ext cx="4572000" cy="4081117"/>
          </a:xfrm>
          <a:prstGeom prst="rect">
            <a:avLst/>
          </a:prstGeom>
          <a:solidFill>
            <a:srgbClr val="FFFFCC"/>
          </a:solidFill>
          <a:ln w="28575">
            <a:solidFill>
              <a:srgbClr val="003399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0033CC"/>
              </a:buClr>
              <a:buFont typeface="Wingdings" pitchFamily="2" charset="2"/>
              <a:buNone/>
            </a:pPr>
            <a:r>
              <a:rPr lang="en-US" sz="3200" dirty="0">
                <a:solidFill>
                  <a:schemeClr val="accent2"/>
                </a:solidFill>
                <a:latin typeface="+mj-lt"/>
              </a:rPr>
              <a:t>If h tells that N is 100 units from the goal,  then moving from N along an arc costing 10 units should</a:t>
            </a:r>
            <a:r>
              <a:rPr lang="en-US" sz="3200" b="1" dirty="0">
                <a:solidFill>
                  <a:schemeClr val="accent2"/>
                </a:solidFill>
                <a:latin typeface="+mj-lt"/>
              </a:rPr>
              <a:t> not</a:t>
            </a:r>
            <a:r>
              <a:rPr lang="en-US" sz="3200" dirty="0">
                <a:solidFill>
                  <a:schemeClr val="accent2"/>
                </a:solidFill>
                <a:latin typeface="+mj-lt"/>
              </a:rPr>
              <a:t> lead to a node N’ that h estimates to be 10 units away from the goal</a:t>
            </a:r>
          </a:p>
        </p:txBody>
      </p:sp>
      <p:sp>
        <p:nvSpPr>
          <p:cNvPr id="403473" name="Freeform 17"/>
          <p:cNvSpPr>
            <a:spLocks/>
          </p:cNvSpPr>
          <p:nvPr/>
        </p:nvSpPr>
        <p:spPr bwMode="auto">
          <a:xfrm>
            <a:off x="5105400" y="2133600"/>
            <a:ext cx="1524000" cy="609600"/>
          </a:xfrm>
          <a:custGeom>
            <a:avLst/>
            <a:gdLst/>
            <a:ahLst/>
            <a:cxnLst>
              <a:cxn ang="0">
                <a:pos x="816" y="384"/>
              </a:cxn>
              <a:cxn ang="0">
                <a:pos x="528" y="144"/>
              </a:cxn>
              <a:cxn ang="0">
                <a:pos x="0" y="0"/>
              </a:cxn>
            </a:cxnLst>
            <a:rect l="0" t="0" r="r" b="b"/>
            <a:pathLst>
              <a:path w="816" h="384">
                <a:moveTo>
                  <a:pt x="816" y="384"/>
                </a:moveTo>
                <a:cubicBezTo>
                  <a:pt x="740" y="296"/>
                  <a:pt x="664" y="208"/>
                  <a:pt x="528" y="144"/>
                </a:cubicBezTo>
                <a:cubicBezTo>
                  <a:pt x="392" y="80"/>
                  <a:pt x="196" y="40"/>
                  <a:pt x="0" y="0"/>
                </a:cubicBezTo>
              </a:path>
            </a:pathLst>
          </a:custGeom>
          <a:noFill/>
          <a:ln w="57150" cmpd="sng">
            <a:solidFill>
              <a:srgbClr val="003399"/>
            </a:solidFill>
            <a:round/>
            <a:headEnd type="none" w="med" len="med"/>
            <a:tailEnd type="stealth" w="lg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03474" name="Oval 18"/>
          <p:cNvSpPr>
            <a:spLocks noChangeArrowheads="1"/>
          </p:cNvSpPr>
          <p:nvPr/>
        </p:nvSpPr>
        <p:spPr bwMode="auto">
          <a:xfrm>
            <a:off x="6248400" y="2438400"/>
            <a:ext cx="2209800" cy="2438400"/>
          </a:xfrm>
          <a:prstGeom prst="ellipse">
            <a:avLst/>
          </a:prstGeom>
          <a:noFill/>
          <a:ln w="9525">
            <a:solidFill>
              <a:srgbClr val="0033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7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Consistent Heuristic</a:t>
            </a:r>
            <a:br>
              <a:rPr lang="en-US" smtClean="0"/>
            </a:br>
            <a:r>
              <a:rPr lang="en-US" smtClean="0"/>
              <a:t>(alternative definition)</a:t>
            </a:r>
            <a:endParaRPr lang="en-US"/>
          </a:p>
        </p:txBody>
      </p:sp>
      <p:sp>
        <p:nvSpPr>
          <p:cNvPr id="4055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heuristic h is </a:t>
            </a:r>
            <a:r>
              <a:rPr lang="en-US" dirty="0" smtClean="0">
                <a:solidFill>
                  <a:schemeClr val="accent3"/>
                </a:solidFill>
              </a:rPr>
              <a:t>consistent</a:t>
            </a:r>
            <a:r>
              <a:rPr lang="en-US" dirty="0" smtClean="0"/>
              <a:t> (or monotone) if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for each node N and each child N’ of N:</a:t>
            </a:r>
            <a:br>
              <a:rPr lang="en-US" dirty="0" smtClean="0"/>
            </a:br>
            <a:r>
              <a:rPr lang="en-US" dirty="0" smtClean="0"/>
              <a:t>	h(N) </a:t>
            </a:r>
            <a:r>
              <a:rPr lang="en-US" dirty="0" smtClean="0">
                <a:sym typeface="Symbol" pitchFamily="18" charset="2"/>
              </a:rPr>
              <a:t></a:t>
            </a:r>
            <a:r>
              <a:rPr lang="en-US" dirty="0" smtClean="0"/>
              <a:t> c(N,N’) + h(N’)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for each goal node G:</a:t>
            </a:r>
            <a:br>
              <a:rPr lang="en-US" dirty="0" smtClean="0"/>
            </a:br>
            <a:r>
              <a:rPr lang="en-US" dirty="0" smtClean="0"/>
              <a:t>	h(G) = 0</a:t>
            </a:r>
            <a:endParaRPr lang="en-US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EF330E6-EB8A-446B-8614-8030823E6209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405508" name="Text Box 4"/>
          <p:cNvSpPr txBox="1">
            <a:spLocks noChangeArrowheads="1"/>
          </p:cNvSpPr>
          <p:nvPr/>
        </p:nvSpPr>
        <p:spPr bwMode="auto">
          <a:xfrm>
            <a:off x="5919788" y="4732338"/>
            <a:ext cx="2498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(triangle inequality)</a:t>
            </a:r>
          </a:p>
        </p:txBody>
      </p:sp>
      <p:grpSp>
        <p:nvGrpSpPr>
          <p:cNvPr id="405509" name="Group 5"/>
          <p:cNvGrpSpPr>
            <a:grpSpLocks/>
          </p:cNvGrpSpPr>
          <p:nvPr/>
        </p:nvGrpSpPr>
        <p:grpSpPr bwMode="auto">
          <a:xfrm>
            <a:off x="6773863" y="2809875"/>
            <a:ext cx="762000" cy="1981200"/>
            <a:chOff x="3840" y="2304"/>
            <a:chExt cx="480" cy="1248"/>
          </a:xfrm>
        </p:grpSpPr>
        <p:sp>
          <p:nvSpPr>
            <p:cNvPr id="405510" name="Oval 6"/>
            <p:cNvSpPr>
              <a:spLocks noChangeArrowheads="1"/>
            </p:cNvSpPr>
            <p:nvPr/>
          </p:nvSpPr>
          <p:spPr bwMode="auto">
            <a:xfrm>
              <a:off x="4032" y="2304"/>
              <a:ext cx="96" cy="9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>
                <a:solidFill>
                  <a:srgbClr val="C0C0C0"/>
                </a:solidFill>
              </a:endParaRPr>
            </a:p>
          </p:txBody>
        </p:sp>
        <p:sp>
          <p:nvSpPr>
            <p:cNvPr id="405511" name="Oval 7"/>
            <p:cNvSpPr>
              <a:spLocks noChangeArrowheads="1"/>
            </p:cNvSpPr>
            <p:nvPr/>
          </p:nvSpPr>
          <p:spPr bwMode="auto">
            <a:xfrm>
              <a:off x="3840" y="2880"/>
              <a:ext cx="96" cy="9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512" name="Oval 8"/>
            <p:cNvSpPr>
              <a:spLocks noChangeArrowheads="1"/>
            </p:cNvSpPr>
            <p:nvPr/>
          </p:nvSpPr>
          <p:spPr bwMode="auto">
            <a:xfrm>
              <a:off x="4224" y="3456"/>
              <a:ext cx="96" cy="96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513" name="Line 9"/>
            <p:cNvSpPr>
              <a:spLocks noChangeShapeType="1"/>
            </p:cNvSpPr>
            <p:nvPr/>
          </p:nvSpPr>
          <p:spPr bwMode="auto">
            <a:xfrm flipH="1">
              <a:off x="3888" y="2400"/>
              <a:ext cx="192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5514" name="Line 10"/>
            <p:cNvSpPr>
              <a:spLocks noChangeShapeType="1"/>
            </p:cNvSpPr>
            <p:nvPr/>
          </p:nvSpPr>
          <p:spPr bwMode="auto">
            <a:xfrm>
              <a:off x="3888" y="2976"/>
              <a:ext cx="384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5515" name="Line 11"/>
            <p:cNvSpPr>
              <a:spLocks noChangeShapeType="1"/>
            </p:cNvSpPr>
            <p:nvPr/>
          </p:nvSpPr>
          <p:spPr bwMode="auto">
            <a:xfrm>
              <a:off x="4080" y="2400"/>
              <a:ext cx="192" cy="10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05516" name="Text Box 12"/>
          <p:cNvSpPr txBox="1">
            <a:spLocks noChangeArrowheads="1"/>
          </p:cNvSpPr>
          <p:nvPr/>
        </p:nvSpPr>
        <p:spPr bwMode="auto">
          <a:xfrm>
            <a:off x="6697663" y="2670175"/>
            <a:ext cx="427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N</a:t>
            </a:r>
          </a:p>
        </p:txBody>
      </p:sp>
      <p:sp>
        <p:nvSpPr>
          <p:cNvPr id="405517" name="Text Box 13"/>
          <p:cNvSpPr txBox="1">
            <a:spLocks noChangeArrowheads="1"/>
          </p:cNvSpPr>
          <p:nvPr/>
        </p:nvSpPr>
        <p:spPr bwMode="auto">
          <a:xfrm>
            <a:off x="6316663" y="3584575"/>
            <a:ext cx="48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N’</a:t>
            </a:r>
          </a:p>
        </p:txBody>
      </p:sp>
      <p:sp>
        <p:nvSpPr>
          <p:cNvPr id="405518" name="Text Box 14"/>
          <p:cNvSpPr txBox="1">
            <a:spLocks noChangeArrowheads="1"/>
          </p:cNvSpPr>
          <p:nvPr/>
        </p:nvSpPr>
        <p:spPr bwMode="auto">
          <a:xfrm>
            <a:off x="7315200" y="3581400"/>
            <a:ext cx="666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CC6600"/>
                </a:solidFill>
                <a:latin typeface="Comic Sans MS" pitchFamily="66" charset="0"/>
              </a:rPr>
              <a:t>h(N)</a:t>
            </a:r>
          </a:p>
        </p:txBody>
      </p:sp>
      <p:sp>
        <p:nvSpPr>
          <p:cNvPr id="405519" name="Text Box 15"/>
          <p:cNvSpPr txBox="1">
            <a:spLocks noChangeArrowheads="1"/>
          </p:cNvSpPr>
          <p:nvPr/>
        </p:nvSpPr>
        <p:spPr bwMode="auto">
          <a:xfrm>
            <a:off x="6469063" y="4114800"/>
            <a:ext cx="708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CC6600"/>
                </a:solidFill>
                <a:latin typeface="Comic Sans MS" pitchFamily="66" charset="0"/>
              </a:rPr>
              <a:t>h(N’)</a:t>
            </a:r>
          </a:p>
        </p:txBody>
      </p:sp>
      <p:sp>
        <p:nvSpPr>
          <p:cNvPr id="405520" name="Text Box 16"/>
          <p:cNvSpPr txBox="1">
            <a:spLocks noChangeArrowheads="1"/>
          </p:cNvSpPr>
          <p:nvPr/>
        </p:nvSpPr>
        <p:spPr bwMode="auto">
          <a:xfrm>
            <a:off x="6088063" y="3127375"/>
            <a:ext cx="939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CC6600"/>
                </a:solidFill>
                <a:latin typeface="Comic Sans MS" pitchFamily="66" charset="0"/>
              </a:rPr>
              <a:t>c(N,N’)</a:t>
            </a:r>
          </a:p>
        </p:txBody>
      </p:sp>
      <p:sp>
        <p:nvSpPr>
          <p:cNvPr id="405521" name="Text Box 17"/>
          <p:cNvSpPr txBox="1">
            <a:spLocks noChangeArrowheads="1"/>
          </p:cNvSpPr>
          <p:nvPr/>
        </p:nvSpPr>
        <p:spPr bwMode="auto">
          <a:xfrm>
            <a:off x="381000" y="4495800"/>
            <a:ext cx="450691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33CC"/>
                </a:solidFill>
                <a:latin typeface="+mj-lt"/>
              </a:rPr>
              <a:t>A consistent heuristic </a:t>
            </a:r>
            <a:br>
              <a:rPr lang="en-US" sz="3200" dirty="0">
                <a:solidFill>
                  <a:srgbClr val="0033CC"/>
                </a:solidFill>
                <a:latin typeface="+mj-lt"/>
              </a:rPr>
            </a:br>
            <a:r>
              <a:rPr lang="en-US" sz="3200" dirty="0">
                <a:solidFill>
                  <a:srgbClr val="0033CC"/>
                </a:solidFill>
                <a:latin typeface="+mj-lt"/>
              </a:rPr>
              <a:t>is also admissible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425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2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Admissibility and Consistency</a:t>
            </a:r>
            <a:endParaRPr lang="en-US"/>
          </a:p>
        </p:txBody>
      </p:sp>
      <p:sp>
        <p:nvSpPr>
          <p:cNvPr id="407554" name="Rectangle 2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A consistent heuristic is also admissible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An admissible heuristic may not be consistent, but many admissible heuristics are consistent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38E50E7-C492-4C28-8066-1E0C890C5AA4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31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8-Puzzle</a:t>
            </a:r>
            <a:endParaRPr lang="en-US"/>
          </a:p>
        </p:txBody>
      </p:sp>
      <p:sp>
        <p:nvSpPr>
          <p:cNvPr id="5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496C70-E9D4-4B8C-90A9-CFA4D806D7A1}" type="slidenum">
              <a:rPr lang="en-US" smtClean="0"/>
              <a:pPr/>
              <a:t>48</a:t>
            </a:fld>
            <a:endParaRPr lang="en-US"/>
          </a:p>
        </p:txBody>
      </p:sp>
      <p:grpSp>
        <p:nvGrpSpPr>
          <p:cNvPr id="409603" name="Group 3"/>
          <p:cNvGrpSpPr>
            <a:grpSpLocks/>
          </p:cNvGrpSpPr>
          <p:nvPr/>
        </p:nvGrpSpPr>
        <p:grpSpPr bwMode="auto">
          <a:xfrm>
            <a:off x="5867400" y="1600200"/>
            <a:ext cx="1828800" cy="1828800"/>
            <a:chOff x="3264" y="1152"/>
            <a:chExt cx="1152" cy="1152"/>
          </a:xfrm>
        </p:grpSpPr>
        <p:sp>
          <p:nvSpPr>
            <p:cNvPr id="409604" name="Rectangle 4"/>
            <p:cNvSpPr>
              <a:spLocks noChangeArrowheads="1"/>
            </p:cNvSpPr>
            <p:nvPr/>
          </p:nvSpPr>
          <p:spPr bwMode="auto">
            <a:xfrm>
              <a:off x="3264" y="1152"/>
              <a:ext cx="1152" cy="11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05" name="Rectangle 5"/>
            <p:cNvSpPr>
              <a:spLocks noChangeArrowheads="1"/>
            </p:cNvSpPr>
            <p:nvPr/>
          </p:nvSpPr>
          <p:spPr bwMode="auto">
            <a:xfrm>
              <a:off x="3264" y="1152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06" name="Rectangle 6"/>
            <p:cNvSpPr>
              <a:spLocks noChangeArrowheads="1"/>
            </p:cNvSpPr>
            <p:nvPr/>
          </p:nvSpPr>
          <p:spPr bwMode="auto">
            <a:xfrm>
              <a:off x="3264" y="1536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07" name="Rectangle 7"/>
            <p:cNvSpPr>
              <a:spLocks noChangeArrowheads="1"/>
            </p:cNvSpPr>
            <p:nvPr/>
          </p:nvSpPr>
          <p:spPr bwMode="auto">
            <a:xfrm>
              <a:off x="3264" y="1920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08" name="Rectangle 8"/>
            <p:cNvSpPr>
              <a:spLocks noChangeArrowheads="1"/>
            </p:cNvSpPr>
            <p:nvPr/>
          </p:nvSpPr>
          <p:spPr bwMode="auto">
            <a:xfrm>
              <a:off x="3648" y="1152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09" name="Rectangle 9"/>
            <p:cNvSpPr>
              <a:spLocks noChangeArrowheads="1"/>
            </p:cNvSpPr>
            <p:nvPr/>
          </p:nvSpPr>
          <p:spPr bwMode="auto">
            <a:xfrm>
              <a:off x="3648" y="1536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10" name="Rectangle 10"/>
            <p:cNvSpPr>
              <a:spLocks noChangeArrowheads="1"/>
            </p:cNvSpPr>
            <p:nvPr/>
          </p:nvSpPr>
          <p:spPr bwMode="auto">
            <a:xfrm>
              <a:off x="4032" y="1536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11" name="Rectangle 11"/>
            <p:cNvSpPr>
              <a:spLocks noChangeArrowheads="1"/>
            </p:cNvSpPr>
            <p:nvPr/>
          </p:nvSpPr>
          <p:spPr bwMode="auto">
            <a:xfrm>
              <a:off x="3648" y="1920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12" name="Rectangle 12"/>
            <p:cNvSpPr>
              <a:spLocks noChangeArrowheads="1"/>
            </p:cNvSpPr>
            <p:nvPr/>
          </p:nvSpPr>
          <p:spPr bwMode="auto">
            <a:xfrm>
              <a:off x="4032" y="1152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13" name="Text Box 13"/>
            <p:cNvSpPr txBox="1">
              <a:spLocks noChangeArrowheads="1"/>
            </p:cNvSpPr>
            <p:nvPr/>
          </p:nvSpPr>
          <p:spPr bwMode="auto">
            <a:xfrm>
              <a:off x="3361" y="1208"/>
              <a:ext cx="2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409614" name="Text Box 14"/>
            <p:cNvSpPr txBox="1">
              <a:spLocks noChangeArrowheads="1"/>
            </p:cNvSpPr>
            <p:nvPr/>
          </p:nvSpPr>
          <p:spPr bwMode="auto">
            <a:xfrm>
              <a:off x="3746" y="120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409615" name="Text Box 15"/>
            <p:cNvSpPr txBox="1">
              <a:spLocks noChangeArrowheads="1"/>
            </p:cNvSpPr>
            <p:nvPr/>
          </p:nvSpPr>
          <p:spPr bwMode="auto">
            <a:xfrm>
              <a:off x="4128" y="120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409616" name="Text Box 16"/>
            <p:cNvSpPr txBox="1">
              <a:spLocks noChangeArrowheads="1"/>
            </p:cNvSpPr>
            <p:nvPr/>
          </p:nvSpPr>
          <p:spPr bwMode="auto">
            <a:xfrm>
              <a:off x="3361" y="159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409617" name="Text Box 17"/>
            <p:cNvSpPr txBox="1">
              <a:spLocks noChangeArrowheads="1"/>
            </p:cNvSpPr>
            <p:nvPr/>
          </p:nvSpPr>
          <p:spPr bwMode="auto">
            <a:xfrm>
              <a:off x="3746" y="159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5</a:t>
              </a:r>
            </a:p>
          </p:txBody>
        </p:sp>
        <p:sp>
          <p:nvSpPr>
            <p:cNvPr id="409618" name="Text Box 18"/>
            <p:cNvSpPr txBox="1">
              <a:spLocks noChangeArrowheads="1"/>
            </p:cNvSpPr>
            <p:nvPr/>
          </p:nvSpPr>
          <p:spPr bwMode="auto">
            <a:xfrm>
              <a:off x="4128" y="159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6</a:t>
              </a:r>
            </a:p>
          </p:txBody>
        </p:sp>
        <p:sp>
          <p:nvSpPr>
            <p:cNvPr id="409619" name="Text Box 19"/>
            <p:cNvSpPr txBox="1">
              <a:spLocks noChangeArrowheads="1"/>
            </p:cNvSpPr>
            <p:nvPr/>
          </p:nvSpPr>
          <p:spPr bwMode="auto">
            <a:xfrm>
              <a:off x="3361" y="1975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7</a:t>
              </a:r>
            </a:p>
          </p:txBody>
        </p:sp>
        <p:sp>
          <p:nvSpPr>
            <p:cNvPr id="409620" name="Text Box 20"/>
            <p:cNvSpPr txBox="1">
              <a:spLocks noChangeArrowheads="1"/>
            </p:cNvSpPr>
            <p:nvPr/>
          </p:nvSpPr>
          <p:spPr bwMode="auto">
            <a:xfrm>
              <a:off x="3746" y="1975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8</a:t>
              </a:r>
            </a:p>
          </p:txBody>
        </p:sp>
      </p:grpSp>
      <p:grpSp>
        <p:nvGrpSpPr>
          <p:cNvPr id="409621" name="Group 21"/>
          <p:cNvGrpSpPr>
            <a:grpSpLocks/>
          </p:cNvGrpSpPr>
          <p:nvPr/>
        </p:nvGrpSpPr>
        <p:grpSpPr bwMode="auto">
          <a:xfrm>
            <a:off x="2514600" y="1600200"/>
            <a:ext cx="1828800" cy="1828800"/>
            <a:chOff x="576" y="2688"/>
            <a:chExt cx="1152" cy="1152"/>
          </a:xfrm>
        </p:grpSpPr>
        <p:sp>
          <p:nvSpPr>
            <p:cNvPr id="409622" name="Rectangle 22"/>
            <p:cNvSpPr>
              <a:spLocks noChangeArrowheads="1"/>
            </p:cNvSpPr>
            <p:nvPr/>
          </p:nvSpPr>
          <p:spPr bwMode="auto">
            <a:xfrm>
              <a:off x="576" y="2688"/>
              <a:ext cx="1152" cy="11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23" name="Rectangle 23"/>
            <p:cNvSpPr>
              <a:spLocks noChangeArrowheads="1"/>
            </p:cNvSpPr>
            <p:nvPr/>
          </p:nvSpPr>
          <p:spPr bwMode="auto">
            <a:xfrm>
              <a:off x="1344" y="3072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24" name="Rectangle 24"/>
            <p:cNvSpPr>
              <a:spLocks noChangeArrowheads="1"/>
            </p:cNvSpPr>
            <p:nvPr/>
          </p:nvSpPr>
          <p:spPr bwMode="auto">
            <a:xfrm>
              <a:off x="576" y="3072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25" name="Rectangle 25"/>
            <p:cNvSpPr>
              <a:spLocks noChangeArrowheads="1"/>
            </p:cNvSpPr>
            <p:nvPr/>
          </p:nvSpPr>
          <p:spPr bwMode="auto">
            <a:xfrm>
              <a:off x="576" y="3456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26" name="Rectangle 26"/>
            <p:cNvSpPr>
              <a:spLocks noChangeArrowheads="1"/>
            </p:cNvSpPr>
            <p:nvPr/>
          </p:nvSpPr>
          <p:spPr bwMode="auto">
            <a:xfrm>
              <a:off x="576" y="2688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27" name="Rectangle 27"/>
            <p:cNvSpPr>
              <a:spLocks noChangeArrowheads="1"/>
            </p:cNvSpPr>
            <p:nvPr/>
          </p:nvSpPr>
          <p:spPr bwMode="auto">
            <a:xfrm>
              <a:off x="960" y="3072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28" name="Rectangle 28"/>
            <p:cNvSpPr>
              <a:spLocks noChangeArrowheads="1"/>
            </p:cNvSpPr>
            <p:nvPr/>
          </p:nvSpPr>
          <p:spPr bwMode="auto">
            <a:xfrm>
              <a:off x="1344" y="3456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29" name="Rectangle 29"/>
            <p:cNvSpPr>
              <a:spLocks noChangeArrowheads="1"/>
            </p:cNvSpPr>
            <p:nvPr/>
          </p:nvSpPr>
          <p:spPr bwMode="auto">
            <a:xfrm>
              <a:off x="960" y="3456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30" name="Rectangle 30"/>
            <p:cNvSpPr>
              <a:spLocks noChangeArrowheads="1"/>
            </p:cNvSpPr>
            <p:nvPr/>
          </p:nvSpPr>
          <p:spPr bwMode="auto">
            <a:xfrm>
              <a:off x="1344" y="2688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31" name="Text Box 31"/>
            <p:cNvSpPr txBox="1">
              <a:spLocks noChangeArrowheads="1"/>
            </p:cNvSpPr>
            <p:nvPr/>
          </p:nvSpPr>
          <p:spPr bwMode="auto">
            <a:xfrm>
              <a:off x="1441" y="3128"/>
              <a:ext cx="2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409632" name="Text Box 32"/>
            <p:cNvSpPr txBox="1">
              <a:spLocks noChangeArrowheads="1"/>
            </p:cNvSpPr>
            <p:nvPr/>
          </p:nvSpPr>
          <p:spPr bwMode="auto">
            <a:xfrm>
              <a:off x="1056" y="312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409633" name="Text Box 33"/>
            <p:cNvSpPr txBox="1">
              <a:spLocks noChangeArrowheads="1"/>
            </p:cNvSpPr>
            <p:nvPr/>
          </p:nvSpPr>
          <p:spPr bwMode="auto">
            <a:xfrm>
              <a:off x="1056" y="351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409634" name="Text Box 34"/>
            <p:cNvSpPr txBox="1">
              <a:spLocks noChangeArrowheads="1"/>
            </p:cNvSpPr>
            <p:nvPr/>
          </p:nvSpPr>
          <p:spPr bwMode="auto">
            <a:xfrm>
              <a:off x="672" y="312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409635" name="Text Box 35"/>
            <p:cNvSpPr txBox="1">
              <a:spLocks noChangeArrowheads="1"/>
            </p:cNvSpPr>
            <p:nvPr/>
          </p:nvSpPr>
          <p:spPr bwMode="auto">
            <a:xfrm>
              <a:off x="672" y="274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5</a:t>
              </a:r>
            </a:p>
          </p:txBody>
        </p:sp>
        <p:sp>
          <p:nvSpPr>
            <p:cNvPr id="409636" name="Text Box 36"/>
            <p:cNvSpPr txBox="1">
              <a:spLocks noChangeArrowheads="1"/>
            </p:cNvSpPr>
            <p:nvPr/>
          </p:nvSpPr>
          <p:spPr bwMode="auto">
            <a:xfrm>
              <a:off x="1441" y="351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6</a:t>
              </a:r>
            </a:p>
          </p:txBody>
        </p:sp>
        <p:sp>
          <p:nvSpPr>
            <p:cNvPr id="409637" name="Text Box 37"/>
            <p:cNvSpPr txBox="1">
              <a:spLocks noChangeArrowheads="1"/>
            </p:cNvSpPr>
            <p:nvPr/>
          </p:nvSpPr>
          <p:spPr bwMode="auto">
            <a:xfrm>
              <a:off x="672" y="351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7</a:t>
              </a:r>
            </a:p>
          </p:txBody>
        </p:sp>
        <p:sp>
          <p:nvSpPr>
            <p:cNvPr id="409638" name="Text Box 38"/>
            <p:cNvSpPr txBox="1">
              <a:spLocks noChangeArrowheads="1"/>
            </p:cNvSpPr>
            <p:nvPr/>
          </p:nvSpPr>
          <p:spPr bwMode="auto">
            <a:xfrm>
              <a:off x="1441" y="274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8</a:t>
              </a:r>
            </a:p>
          </p:txBody>
        </p:sp>
      </p:grpSp>
      <p:sp>
        <p:nvSpPr>
          <p:cNvPr id="409639" name="Text Box 39"/>
          <p:cNvSpPr txBox="1">
            <a:spLocks noChangeArrowheads="1"/>
          </p:cNvSpPr>
          <p:nvPr/>
        </p:nvSpPr>
        <p:spPr bwMode="auto">
          <a:xfrm>
            <a:off x="2667000" y="3429000"/>
            <a:ext cx="1516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STATE</a:t>
            </a:r>
            <a:r>
              <a:rPr lang="en-US" sz="2400">
                <a:latin typeface="Comic Sans MS" pitchFamily="66" charset="0"/>
              </a:rPr>
              <a:t>(N)</a:t>
            </a:r>
          </a:p>
        </p:txBody>
      </p:sp>
      <p:sp>
        <p:nvSpPr>
          <p:cNvPr id="409640" name="Text Box 40"/>
          <p:cNvSpPr txBox="1">
            <a:spLocks noChangeArrowheads="1"/>
          </p:cNvSpPr>
          <p:nvPr/>
        </p:nvSpPr>
        <p:spPr bwMode="auto">
          <a:xfrm>
            <a:off x="6400800" y="3365500"/>
            <a:ext cx="746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goal</a:t>
            </a:r>
          </a:p>
        </p:txBody>
      </p:sp>
      <p:sp>
        <p:nvSpPr>
          <p:cNvPr id="409641" name="Rectangle 41"/>
          <p:cNvSpPr>
            <a:spLocks noChangeArrowheads="1"/>
          </p:cNvSpPr>
          <p:nvPr/>
        </p:nvSpPr>
        <p:spPr bwMode="auto">
          <a:xfrm>
            <a:off x="1905000" y="4267200"/>
            <a:ext cx="7239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buClr>
                <a:srgbClr val="0000CC"/>
              </a:buClr>
              <a:buFont typeface="Wingdings" pitchFamily="2" charset="2"/>
              <a:buChar char="§"/>
            </a:pPr>
            <a:r>
              <a:rPr lang="en-US" sz="2400" dirty="0">
                <a:latin typeface="+mn-lt"/>
              </a:rPr>
              <a:t> h</a:t>
            </a:r>
            <a:r>
              <a:rPr lang="en-US" sz="2400" baseline="-25000" dirty="0">
                <a:latin typeface="+mn-lt"/>
              </a:rPr>
              <a:t>1</a:t>
            </a:r>
            <a:r>
              <a:rPr lang="en-US" sz="2400" dirty="0">
                <a:latin typeface="+mn-lt"/>
              </a:rPr>
              <a:t>(N)  = number of misplaced tiles</a:t>
            </a:r>
          </a:p>
          <a:p>
            <a:pPr lvl="1">
              <a:buClr>
                <a:srgbClr val="0000CC"/>
              </a:buClr>
              <a:buFont typeface="Wingdings" pitchFamily="2" charset="2"/>
              <a:buChar char="§"/>
            </a:pPr>
            <a:r>
              <a:rPr lang="en-US" sz="2400" dirty="0">
                <a:latin typeface="+mn-lt"/>
              </a:rPr>
              <a:t> h</a:t>
            </a:r>
            <a:r>
              <a:rPr lang="en-US" sz="2400" baseline="-25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(N) = sum of the (Manhattan) distances 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               of every tile to its goal position</a:t>
            </a:r>
          </a:p>
          <a:p>
            <a:pPr lvl="1"/>
            <a:r>
              <a:rPr lang="en-US" sz="2400" dirty="0">
                <a:solidFill>
                  <a:srgbClr val="0033CC"/>
                </a:solidFill>
                <a:latin typeface="+mn-lt"/>
              </a:rPr>
              <a:t>are both consistent 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(why?)</a:t>
            </a:r>
          </a:p>
        </p:txBody>
      </p:sp>
      <p:grpSp>
        <p:nvGrpSpPr>
          <p:cNvPr id="409642" name="Group 42"/>
          <p:cNvGrpSpPr>
            <a:grpSpLocks/>
          </p:cNvGrpSpPr>
          <p:nvPr/>
        </p:nvGrpSpPr>
        <p:grpSpPr bwMode="auto">
          <a:xfrm>
            <a:off x="176212" y="3200400"/>
            <a:ext cx="1746250" cy="2246313"/>
            <a:chOff x="3722" y="1566"/>
            <a:chExt cx="1335" cy="1530"/>
          </a:xfrm>
        </p:grpSpPr>
        <p:sp>
          <p:nvSpPr>
            <p:cNvPr id="409643" name="Text Box 43"/>
            <p:cNvSpPr txBox="1">
              <a:spLocks noChangeArrowheads="1"/>
            </p:cNvSpPr>
            <p:nvPr/>
          </p:nvSpPr>
          <p:spPr bwMode="auto">
            <a:xfrm>
              <a:off x="3722" y="2847"/>
              <a:ext cx="141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grpSp>
          <p:nvGrpSpPr>
            <p:cNvPr id="409644" name="Group 44"/>
            <p:cNvGrpSpPr>
              <a:grpSpLocks/>
            </p:cNvGrpSpPr>
            <p:nvPr/>
          </p:nvGrpSpPr>
          <p:grpSpPr bwMode="auto">
            <a:xfrm>
              <a:off x="4272" y="1624"/>
              <a:ext cx="480" cy="1248"/>
              <a:chOff x="3840" y="2304"/>
              <a:chExt cx="480" cy="1248"/>
            </a:xfrm>
          </p:grpSpPr>
          <p:sp>
            <p:nvSpPr>
              <p:cNvPr id="409645" name="Oval 45"/>
              <p:cNvSpPr>
                <a:spLocks noChangeArrowheads="1"/>
              </p:cNvSpPr>
              <p:nvPr/>
            </p:nvSpPr>
            <p:spPr bwMode="auto">
              <a:xfrm>
                <a:off x="4032" y="2304"/>
                <a:ext cx="96" cy="9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1600">
                  <a:solidFill>
                    <a:srgbClr val="C0C0C0"/>
                  </a:solidFill>
                </a:endParaRPr>
              </a:p>
            </p:txBody>
          </p:sp>
          <p:sp>
            <p:nvSpPr>
              <p:cNvPr id="409646" name="Oval 46"/>
              <p:cNvSpPr>
                <a:spLocks noChangeArrowheads="1"/>
              </p:cNvSpPr>
              <p:nvPr/>
            </p:nvSpPr>
            <p:spPr bwMode="auto">
              <a:xfrm>
                <a:off x="3840" y="2880"/>
                <a:ext cx="96" cy="9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647" name="Oval 47"/>
              <p:cNvSpPr>
                <a:spLocks noChangeArrowheads="1"/>
              </p:cNvSpPr>
              <p:nvPr/>
            </p:nvSpPr>
            <p:spPr bwMode="auto">
              <a:xfrm>
                <a:off x="4224" y="3456"/>
                <a:ext cx="96" cy="96"/>
              </a:xfrm>
              <a:prstGeom prst="ellipse">
                <a:avLst/>
              </a:prstGeom>
              <a:solidFill>
                <a:srgbClr val="00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648" name="Line 48"/>
              <p:cNvSpPr>
                <a:spLocks noChangeShapeType="1"/>
              </p:cNvSpPr>
              <p:nvPr/>
            </p:nvSpPr>
            <p:spPr bwMode="auto">
              <a:xfrm flipH="1">
                <a:off x="3888" y="2400"/>
                <a:ext cx="192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09649" name="Line 49"/>
              <p:cNvSpPr>
                <a:spLocks noChangeShapeType="1"/>
              </p:cNvSpPr>
              <p:nvPr/>
            </p:nvSpPr>
            <p:spPr bwMode="auto">
              <a:xfrm>
                <a:off x="3888" y="2976"/>
                <a:ext cx="384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09650" name="Line 50"/>
              <p:cNvSpPr>
                <a:spLocks noChangeShapeType="1"/>
              </p:cNvSpPr>
              <p:nvPr/>
            </p:nvSpPr>
            <p:spPr bwMode="auto">
              <a:xfrm>
                <a:off x="4080" y="2400"/>
                <a:ext cx="192" cy="10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409651" name="Text Box 51"/>
            <p:cNvSpPr txBox="1">
              <a:spLocks noChangeArrowheads="1"/>
            </p:cNvSpPr>
            <p:nvPr/>
          </p:nvSpPr>
          <p:spPr bwMode="auto">
            <a:xfrm>
              <a:off x="4224" y="1566"/>
              <a:ext cx="297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N</a:t>
              </a:r>
            </a:p>
          </p:txBody>
        </p:sp>
        <p:sp>
          <p:nvSpPr>
            <p:cNvPr id="409652" name="Text Box 52"/>
            <p:cNvSpPr txBox="1">
              <a:spLocks noChangeArrowheads="1"/>
            </p:cNvSpPr>
            <p:nvPr/>
          </p:nvSpPr>
          <p:spPr bwMode="auto">
            <a:xfrm>
              <a:off x="3984" y="2142"/>
              <a:ext cx="331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N’</a:t>
              </a:r>
            </a:p>
          </p:txBody>
        </p:sp>
        <p:sp>
          <p:nvSpPr>
            <p:cNvPr id="409653" name="Text Box 53"/>
            <p:cNvSpPr txBox="1">
              <a:spLocks noChangeArrowheads="1"/>
            </p:cNvSpPr>
            <p:nvPr/>
          </p:nvSpPr>
          <p:spPr bwMode="auto">
            <a:xfrm>
              <a:off x="4589" y="2125"/>
              <a:ext cx="468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solidFill>
                    <a:srgbClr val="CC6600"/>
                  </a:solidFill>
                  <a:latin typeface="Comic Sans MS" pitchFamily="66" charset="0"/>
                </a:rPr>
                <a:t>h(N)</a:t>
              </a:r>
            </a:p>
          </p:txBody>
        </p:sp>
        <p:sp>
          <p:nvSpPr>
            <p:cNvPr id="409654" name="Text Box 54"/>
            <p:cNvSpPr txBox="1">
              <a:spLocks noChangeArrowheads="1"/>
            </p:cNvSpPr>
            <p:nvPr/>
          </p:nvSpPr>
          <p:spPr bwMode="auto">
            <a:xfrm>
              <a:off x="4055" y="2462"/>
              <a:ext cx="496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solidFill>
                    <a:srgbClr val="CC6600"/>
                  </a:solidFill>
                  <a:latin typeface="Comic Sans MS" pitchFamily="66" charset="0"/>
                </a:rPr>
                <a:t>h(N’)</a:t>
              </a:r>
            </a:p>
          </p:txBody>
        </p:sp>
        <p:sp>
          <p:nvSpPr>
            <p:cNvPr id="409655" name="Text Box 55"/>
            <p:cNvSpPr txBox="1">
              <a:spLocks noChangeArrowheads="1"/>
            </p:cNvSpPr>
            <p:nvPr/>
          </p:nvSpPr>
          <p:spPr bwMode="auto">
            <a:xfrm>
              <a:off x="3810" y="1839"/>
              <a:ext cx="654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solidFill>
                    <a:srgbClr val="CC6600"/>
                  </a:solidFill>
                  <a:latin typeface="Comic Sans MS" pitchFamily="66" charset="0"/>
                </a:rPr>
                <a:t>c(N,N’)</a:t>
              </a:r>
            </a:p>
          </p:txBody>
        </p:sp>
      </p:grpSp>
      <p:sp>
        <p:nvSpPr>
          <p:cNvPr id="409656" name="Text Box 56"/>
          <p:cNvSpPr txBox="1">
            <a:spLocks noChangeArrowheads="1"/>
          </p:cNvSpPr>
          <p:nvPr/>
        </p:nvSpPr>
        <p:spPr bwMode="auto">
          <a:xfrm>
            <a:off x="176212" y="5181600"/>
            <a:ext cx="21859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Comic Sans MS" pitchFamily="66" charset="0"/>
              </a:rPr>
              <a:t>h(N) </a:t>
            </a:r>
            <a:r>
              <a:rPr lang="en-US" sz="1400" b="1">
                <a:latin typeface="Comic Sans MS" pitchFamily="66" charset="0"/>
                <a:cs typeface="Times New Roman" pitchFamily="18" charset="0"/>
                <a:sym typeface="Symbol" pitchFamily="18" charset="2"/>
              </a:rPr>
              <a:t></a:t>
            </a:r>
            <a:r>
              <a:rPr lang="en-US" sz="1600">
                <a:latin typeface="Comic Sans MS" pitchFamily="66" charset="0"/>
              </a:rPr>
              <a:t> c(N,N’) + h(N’)</a:t>
            </a:r>
          </a:p>
        </p:txBody>
      </p:sp>
    </p:spTree>
    <p:extLst>
      <p:ext uri="{BB962C8B-B14F-4D97-AF65-F5344CB8AC3E}">
        <p14:creationId xmlns:p14="http://schemas.microsoft.com/office/powerpoint/2010/main" val="157518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Robot Navigation</a:t>
            </a:r>
            <a:endParaRPr lang="en-US"/>
          </a:p>
        </p:txBody>
      </p:sp>
      <p:sp>
        <p:nvSpPr>
          <p:cNvPr id="6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3E9040-AFC2-4407-8935-1220298D1A9E}" type="slidenum">
              <a:rPr lang="en-US" smtClean="0"/>
              <a:pPr/>
              <a:t>49</a:t>
            </a:fld>
            <a:endParaRPr lang="en-US"/>
          </a:p>
        </p:txBody>
      </p:sp>
      <p:grpSp>
        <p:nvGrpSpPr>
          <p:cNvPr id="411651" name="Group 3"/>
          <p:cNvGrpSpPr>
            <a:grpSpLocks/>
          </p:cNvGrpSpPr>
          <p:nvPr/>
        </p:nvGrpSpPr>
        <p:grpSpPr bwMode="auto">
          <a:xfrm>
            <a:off x="3048000" y="1600200"/>
            <a:ext cx="5648325" cy="3116263"/>
            <a:chOff x="480" y="1152"/>
            <a:chExt cx="3558" cy="1963"/>
          </a:xfrm>
        </p:grpSpPr>
        <p:sp>
          <p:nvSpPr>
            <p:cNvPr id="411652" name="Rectangle 4"/>
            <p:cNvSpPr>
              <a:spLocks noChangeArrowheads="1"/>
            </p:cNvSpPr>
            <p:nvPr/>
          </p:nvSpPr>
          <p:spPr bwMode="auto">
            <a:xfrm>
              <a:off x="560" y="1152"/>
              <a:ext cx="2576" cy="141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1653" name="Freeform 5"/>
            <p:cNvSpPr>
              <a:spLocks/>
            </p:cNvSpPr>
            <p:nvPr/>
          </p:nvSpPr>
          <p:spPr bwMode="auto">
            <a:xfrm>
              <a:off x="946" y="1389"/>
              <a:ext cx="516" cy="709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384" y="576"/>
                </a:cxn>
                <a:cxn ang="0">
                  <a:pos x="192" y="768"/>
                </a:cxn>
                <a:cxn ang="0">
                  <a:pos x="192" y="1152"/>
                </a:cxn>
                <a:cxn ang="0">
                  <a:pos x="768" y="1152"/>
                </a:cxn>
                <a:cxn ang="0">
                  <a:pos x="768" y="192"/>
                </a:cxn>
                <a:cxn ang="0">
                  <a:pos x="144" y="0"/>
                </a:cxn>
                <a:cxn ang="0">
                  <a:pos x="0" y="192"/>
                </a:cxn>
              </a:cxnLst>
              <a:rect l="0" t="0" r="r" b="b"/>
              <a:pathLst>
                <a:path w="768" h="1152">
                  <a:moveTo>
                    <a:pt x="0" y="192"/>
                  </a:moveTo>
                  <a:lnTo>
                    <a:pt x="384" y="576"/>
                  </a:lnTo>
                  <a:lnTo>
                    <a:pt x="192" y="768"/>
                  </a:lnTo>
                  <a:lnTo>
                    <a:pt x="192" y="1152"/>
                  </a:lnTo>
                  <a:lnTo>
                    <a:pt x="768" y="1152"/>
                  </a:lnTo>
                  <a:lnTo>
                    <a:pt x="768" y="192"/>
                  </a:lnTo>
                  <a:lnTo>
                    <a:pt x="144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996633"/>
            </a:solidFill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1654" name="Oval 6"/>
            <p:cNvSpPr>
              <a:spLocks noChangeArrowheads="1"/>
            </p:cNvSpPr>
            <p:nvPr/>
          </p:nvSpPr>
          <p:spPr bwMode="auto">
            <a:xfrm>
              <a:off x="785" y="1714"/>
              <a:ext cx="65" cy="59"/>
            </a:xfrm>
            <a:prstGeom prst="ellipse">
              <a:avLst/>
            </a:prstGeom>
            <a:solidFill>
              <a:srgbClr val="F81706"/>
            </a:solidFill>
            <a:ln w="9525">
              <a:solidFill>
                <a:srgbClr val="F8170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1655" name="Freeform 7"/>
            <p:cNvSpPr>
              <a:spLocks/>
            </p:cNvSpPr>
            <p:nvPr/>
          </p:nvSpPr>
          <p:spPr bwMode="auto">
            <a:xfrm>
              <a:off x="2106" y="1507"/>
              <a:ext cx="644" cy="709"/>
            </a:xfrm>
            <a:custGeom>
              <a:avLst/>
              <a:gdLst/>
              <a:ahLst/>
              <a:cxnLst>
                <a:cxn ang="0">
                  <a:pos x="0" y="960"/>
                </a:cxn>
                <a:cxn ang="0">
                  <a:pos x="0" y="1152"/>
                </a:cxn>
                <a:cxn ang="0">
                  <a:pos x="960" y="1152"/>
                </a:cxn>
                <a:cxn ang="0">
                  <a:pos x="960" y="0"/>
                </a:cxn>
                <a:cxn ang="0">
                  <a:pos x="768" y="0"/>
                </a:cxn>
                <a:cxn ang="0">
                  <a:pos x="768" y="960"/>
                </a:cxn>
                <a:cxn ang="0">
                  <a:pos x="0" y="960"/>
                </a:cxn>
              </a:cxnLst>
              <a:rect l="0" t="0" r="r" b="b"/>
              <a:pathLst>
                <a:path w="960" h="1152">
                  <a:moveTo>
                    <a:pt x="0" y="960"/>
                  </a:moveTo>
                  <a:lnTo>
                    <a:pt x="0" y="1152"/>
                  </a:lnTo>
                  <a:lnTo>
                    <a:pt x="960" y="1152"/>
                  </a:lnTo>
                  <a:lnTo>
                    <a:pt x="960" y="0"/>
                  </a:lnTo>
                  <a:lnTo>
                    <a:pt x="768" y="0"/>
                  </a:lnTo>
                  <a:lnTo>
                    <a:pt x="768" y="960"/>
                  </a:lnTo>
                  <a:lnTo>
                    <a:pt x="0" y="960"/>
                  </a:lnTo>
                  <a:close/>
                </a:path>
              </a:pathLst>
            </a:custGeom>
            <a:solidFill>
              <a:srgbClr val="996633"/>
            </a:solidFill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1656" name="Oval 8"/>
            <p:cNvSpPr>
              <a:spLocks noChangeArrowheads="1"/>
            </p:cNvSpPr>
            <p:nvPr/>
          </p:nvSpPr>
          <p:spPr bwMode="auto">
            <a:xfrm>
              <a:off x="2975" y="2068"/>
              <a:ext cx="64" cy="60"/>
            </a:xfrm>
            <a:prstGeom prst="ellipse">
              <a:avLst/>
            </a:prstGeom>
            <a:solidFill>
              <a:srgbClr val="45D628"/>
            </a:solidFill>
            <a:ln w="9525">
              <a:solidFill>
                <a:srgbClr val="45D628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1657" name="Line 9"/>
            <p:cNvSpPr>
              <a:spLocks noChangeShapeType="1"/>
            </p:cNvSpPr>
            <p:nvPr/>
          </p:nvSpPr>
          <p:spPr bwMode="auto">
            <a:xfrm>
              <a:off x="560" y="1270"/>
              <a:ext cx="257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1658" name="Line 10"/>
            <p:cNvSpPr>
              <a:spLocks noChangeShapeType="1"/>
            </p:cNvSpPr>
            <p:nvPr/>
          </p:nvSpPr>
          <p:spPr bwMode="auto">
            <a:xfrm>
              <a:off x="560" y="1389"/>
              <a:ext cx="257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1659" name="Line 11"/>
            <p:cNvSpPr>
              <a:spLocks noChangeShapeType="1"/>
            </p:cNvSpPr>
            <p:nvPr/>
          </p:nvSpPr>
          <p:spPr bwMode="auto">
            <a:xfrm>
              <a:off x="560" y="1507"/>
              <a:ext cx="257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1660" name="Line 12"/>
            <p:cNvSpPr>
              <a:spLocks noChangeShapeType="1"/>
            </p:cNvSpPr>
            <p:nvPr/>
          </p:nvSpPr>
          <p:spPr bwMode="auto">
            <a:xfrm>
              <a:off x="560" y="1625"/>
              <a:ext cx="257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1661" name="Line 13"/>
            <p:cNvSpPr>
              <a:spLocks noChangeShapeType="1"/>
            </p:cNvSpPr>
            <p:nvPr/>
          </p:nvSpPr>
          <p:spPr bwMode="auto">
            <a:xfrm>
              <a:off x="560" y="1743"/>
              <a:ext cx="257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1662" name="Line 14"/>
            <p:cNvSpPr>
              <a:spLocks noChangeShapeType="1"/>
            </p:cNvSpPr>
            <p:nvPr/>
          </p:nvSpPr>
          <p:spPr bwMode="auto">
            <a:xfrm>
              <a:off x="560" y="1862"/>
              <a:ext cx="257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1663" name="Line 15"/>
            <p:cNvSpPr>
              <a:spLocks noChangeShapeType="1"/>
            </p:cNvSpPr>
            <p:nvPr/>
          </p:nvSpPr>
          <p:spPr bwMode="auto">
            <a:xfrm>
              <a:off x="560" y="1980"/>
              <a:ext cx="257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1664" name="Line 16"/>
            <p:cNvSpPr>
              <a:spLocks noChangeShapeType="1"/>
            </p:cNvSpPr>
            <p:nvPr/>
          </p:nvSpPr>
          <p:spPr bwMode="auto">
            <a:xfrm>
              <a:off x="560" y="2098"/>
              <a:ext cx="257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1665" name="Line 17"/>
            <p:cNvSpPr>
              <a:spLocks noChangeShapeType="1"/>
            </p:cNvSpPr>
            <p:nvPr/>
          </p:nvSpPr>
          <p:spPr bwMode="auto">
            <a:xfrm>
              <a:off x="560" y="2216"/>
              <a:ext cx="257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1666" name="Line 18"/>
            <p:cNvSpPr>
              <a:spLocks noChangeShapeType="1"/>
            </p:cNvSpPr>
            <p:nvPr/>
          </p:nvSpPr>
          <p:spPr bwMode="auto">
            <a:xfrm>
              <a:off x="560" y="2335"/>
              <a:ext cx="257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1667" name="Line 19"/>
            <p:cNvSpPr>
              <a:spLocks noChangeShapeType="1"/>
            </p:cNvSpPr>
            <p:nvPr/>
          </p:nvSpPr>
          <p:spPr bwMode="auto">
            <a:xfrm>
              <a:off x="560" y="2453"/>
              <a:ext cx="257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1668" name="Line 20"/>
            <p:cNvSpPr>
              <a:spLocks noChangeShapeType="1"/>
            </p:cNvSpPr>
            <p:nvPr/>
          </p:nvSpPr>
          <p:spPr bwMode="auto">
            <a:xfrm>
              <a:off x="689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1669" name="Line 21"/>
            <p:cNvSpPr>
              <a:spLocks noChangeShapeType="1"/>
            </p:cNvSpPr>
            <p:nvPr/>
          </p:nvSpPr>
          <p:spPr bwMode="auto">
            <a:xfrm>
              <a:off x="946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1670" name="Line 22"/>
            <p:cNvSpPr>
              <a:spLocks noChangeShapeType="1"/>
            </p:cNvSpPr>
            <p:nvPr/>
          </p:nvSpPr>
          <p:spPr bwMode="auto">
            <a:xfrm>
              <a:off x="1075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1671" name="Line 23"/>
            <p:cNvSpPr>
              <a:spLocks noChangeShapeType="1"/>
            </p:cNvSpPr>
            <p:nvPr/>
          </p:nvSpPr>
          <p:spPr bwMode="auto">
            <a:xfrm>
              <a:off x="1204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1672" name="Line 24"/>
            <p:cNvSpPr>
              <a:spLocks noChangeShapeType="1"/>
            </p:cNvSpPr>
            <p:nvPr/>
          </p:nvSpPr>
          <p:spPr bwMode="auto">
            <a:xfrm>
              <a:off x="1333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1673" name="Line 25"/>
            <p:cNvSpPr>
              <a:spLocks noChangeShapeType="1"/>
            </p:cNvSpPr>
            <p:nvPr/>
          </p:nvSpPr>
          <p:spPr bwMode="auto">
            <a:xfrm>
              <a:off x="1462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1674" name="Line 26"/>
            <p:cNvSpPr>
              <a:spLocks noChangeShapeType="1"/>
            </p:cNvSpPr>
            <p:nvPr/>
          </p:nvSpPr>
          <p:spPr bwMode="auto">
            <a:xfrm>
              <a:off x="1590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1675" name="Line 27"/>
            <p:cNvSpPr>
              <a:spLocks noChangeShapeType="1"/>
            </p:cNvSpPr>
            <p:nvPr/>
          </p:nvSpPr>
          <p:spPr bwMode="auto">
            <a:xfrm>
              <a:off x="1719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1676" name="Line 28"/>
            <p:cNvSpPr>
              <a:spLocks noChangeShapeType="1"/>
            </p:cNvSpPr>
            <p:nvPr/>
          </p:nvSpPr>
          <p:spPr bwMode="auto">
            <a:xfrm>
              <a:off x="1848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1677" name="Line 29"/>
            <p:cNvSpPr>
              <a:spLocks noChangeShapeType="1"/>
            </p:cNvSpPr>
            <p:nvPr/>
          </p:nvSpPr>
          <p:spPr bwMode="auto">
            <a:xfrm>
              <a:off x="1977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1678" name="Line 30"/>
            <p:cNvSpPr>
              <a:spLocks noChangeShapeType="1"/>
            </p:cNvSpPr>
            <p:nvPr/>
          </p:nvSpPr>
          <p:spPr bwMode="auto">
            <a:xfrm>
              <a:off x="2106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1679" name="Line 31"/>
            <p:cNvSpPr>
              <a:spLocks noChangeShapeType="1"/>
            </p:cNvSpPr>
            <p:nvPr/>
          </p:nvSpPr>
          <p:spPr bwMode="auto">
            <a:xfrm>
              <a:off x="2234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1680" name="Line 32"/>
            <p:cNvSpPr>
              <a:spLocks noChangeShapeType="1"/>
            </p:cNvSpPr>
            <p:nvPr/>
          </p:nvSpPr>
          <p:spPr bwMode="auto">
            <a:xfrm>
              <a:off x="2363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1681" name="Line 33"/>
            <p:cNvSpPr>
              <a:spLocks noChangeShapeType="1"/>
            </p:cNvSpPr>
            <p:nvPr/>
          </p:nvSpPr>
          <p:spPr bwMode="auto">
            <a:xfrm>
              <a:off x="2492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1682" name="Line 34"/>
            <p:cNvSpPr>
              <a:spLocks noChangeShapeType="1"/>
            </p:cNvSpPr>
            <p:nvPr/>
          </p:nvSpPr>
          <p:spPr bwMode="auto">
            <a:xfrm>
              <a:off x="2621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1683" name="Line 35"/>
            <p:cNvSpPr>
              <a:spLocks noChangeShapeType="1"/>
            </p:cNvSpPr>
            <p:nvPr/>
          </p:nvSpPr>
          <p:spPr bwMode="auto">
            <a:xfrm>
              <a:off x="2750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1684" name="Line 36"/>
            <p:cNvSpPr>
              <a:spLocks noChangeShapeType="1"/>
            </p:cNvSpPr>
            <p:nvPr/>
          </p:nvSpPr>
          <p:spPr bwMode="auto">
            <a:xfrm>
              <a:off x="2878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1685" name="Line 37"/>
            <p:cNvSpPr>
              <a:spLocks noChangeShapeType="1"/>
            </p:cNvSpPr>
            <p:nvPr/>
          </p:nvSpPr>
          <p:spPr bwMode="auto">
            <a:xfrm>
              <a:off x="3007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1686" name="Line 38"/>
            <p:cNvSpPr>
              <a:spLocks noChangeShapeType="1"/>
            </p:cNvSpPr>
            <p:nvPr/>
          </p:nvSpPr>
          <p:spPr bwMode="auto">
            <a:xfrm>
              <a:off x="818" y="1152"/>
              <a:ext cx="0" cy="141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1687" name="Line 39"/>
            <p:cNvSpPr>
              <a:spLocks noChangeShapeType="1"/>
            </p:cNvSpPr>
            <p:nvPr/>
          </p:nvSpPr>
          <p:spPr bwMode="auto">
            <a:xfrm flipV="1">
              <a:off x="818" y="1625"/>
              <a:ext cx="0" cy="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1688" name="Line 40"/>
            <p:cNvSpPr>
              <a:spLocks noChangeShapeType="1"/>
            </p:cNvSpPr>
            <p:nvPr/>
          </p:nvSpPr>
          <p:spPr bwMode="auto">
            <a:xfrm>
              <a:off x="818" y="1743"/>
              <a:ext cx="0" cy="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1689" name="Line 41"/>
            <p:cNvSpPr>
              <a:spLocks noChangeShapeType="1"/>
            </p:cNvSpPr>
            <p:nvPr/>
          </p:nvSpPr>
          <p:spPr bwMode="auto">
            <a:xfrm>
              <a:off x="689" y="1743"/>
              <a:ext cx="2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1690" name="Line 42"/>
            <p:cNvSpPr>
              <a:spLocks noChangeShapeType="1"/>
            </p:cNvSpPr>
            <p:nvPr/>
          </p:nvSpPr>
          <p:spPr bwMode="auto">
            <a:xfrm flipH="1">
              <a:off x="689" y="1625"/>
              <a:ext cx="258" cy="236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1691" name="Line 43"/>
            <p:cNvSpPr>
              <a:spLocks noChangeShapeType="1"/>
            </p:cNvSpPr>
            <p:nvPr/>
          </p:nvSpPr>
          <p:spPr bwMode="auto">
            <a:xfrm>
              <a:off x="689" y="1625"/>
              <a:ext cx="258" cy="236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1692" name="Text Box 44"/>
            <p:cNvSpPr txBox="1">
              <a:spLocks noChangeArrowheads="1"/>
            </p:cNvSpPr>
            <p:nvPr/>
          </p:nvSpPr>
          <p:spPr bwMode="auto">
            <a:xfrm>
              <a:off x="480" y="2592"/>
              <a:ext cx="3558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+mn-lt"/>
                </a:rPr>
                <a:t>Cost of one horizontal/vertical step = 1</a:t>
              </a:r>
            </a:p>
            <a:p>
              <a:r>
                <a:rPr lang="en-US" sz="2400">
                  <a:latin typeface="+mn-lt"/>
                </a:rPr>
                <a:t>Cost of one diagonal step =  </a:t>
              </a:r>
            </a:p>
          </p:txBody>
        </p:sp>
        <p:graphicFrame>
          <p:nvGraphicFramePr>
            <p:cNvPr id="411693" name="Object 45"/>
            <p:cNvGraphicFramePr>
              <a:graphicFrameLocks noChangeAspect="1"/>
            </p:cNvGraphicFramePr>
            <p:nvPr/>
          </p:nvGraphicFramePr>
          <p:xfrm>
            <a:off x="2967" y="2805"/>
            <a:ext cx="288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6608" name="Equation" r:id="rId4" imgW="241200" imgH="215640" progId="">
                    <p:embed/>
                  </p:oleObj>
                </mc:Choice>
                <mc:Fallback>
                  <p:oleObj name="Equation" r:id="rId4" imgW="241200" imgH="21564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7" y="2805"/>
                          <a:ext cx="288" cy="2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1694" name="Object 46"/>
          <p:cNvGraphicFramePr>
            <a:graphicFrameLocks noChangeAspect="1"/>
          </p:cNvGraphicFramePr>
          <p:nvPr/>
        </p:nvGraphicFramePr>
        <p:xfrm>
          <a:off x="584200" y="4899025"/>
          <a:ext cx="4095750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609" name="Equation" r:id="rId6" imgW="1841400" imgH="304560" progId="">
                  <p:embed/>
                </p:oleObj>
              </mc:Choice>
              <mc:Fallback>
                <p:oleObj name="Equation" r:id="rId6" imgW="1841400" imgH="3045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" y="4899025"/>
                        <a:ext cx="4095750" cy="611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695" name="Text Box 47"/>
          <p:cNvSpPr txBox="1">
            <a:spLocks noChangeArrowheads="1"/>
          </p:cNvSpPr>
          <p:nvPr/>
        </p:nvSpPr>
        <p:spPr bwMode="auto">
          <a:xfrm>
            <a:off x="533400" y="5410200"/>
            <a:ext cx="3778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h</a:t>
            </a:r>
            <a:r>
              <a:rPr lang="en-US" sz="2400" baseline="-25000">
                <a:latin typeface="Comic Sans MS" pitchFamily="66" charset="0"/>
              </a:rPr>
              <a:t>2</a:t>
            </a:r>
            <a:r>
              <a:rPr lang="en-US" sz="2400">
                <a:latin typeface="Comic Sans MS" pitchFamily="66" charset="0"/>
              </a:rPr>
              <a:t>(N)  =  |x</a:t>
            </a:r>
            <a:r>
              <a:rPr lang="en-US" sz="2400" baseline="-25000">
                <a:latin typeface="Comic Sans MS" pitchFamily="66" charset="0"/>
              </a:rPr>
              <a:t>N</a:t>
            </a:r>
            <a:r>
              <a:rPr lang="en-US" sz="2400">
                <a:latin typeface="Comic Sans MS" pitchFamily="66" charset="0"/>
              </a:rPr>
              <a:t>-x</a:t>
            </a:r>
            <a:r>
              <a:rPr lang="en-US" sz="2400" baseline="-25000">
                <a:latin typeface="Comic Sans MS" pitchFamily="66" charset="0"/>
              </a:rPr>
              <a:t>g</a:t>
            </a:r>
            <a:r>
              <a:rPr lang="en-US" sz="2400">
                <a:latin typeface="Comic Sans MS" pitchFamily="66" charset="0"/>
              </a:rPr>
              <a:t>| + |y</a:t>
            </a:r>
            <a:r>
              <a:rPr lang="en-US" sz="2400" baseline="-25000">
                <a:latin typeface="Comic Sans MS" pitchFamily="66" charset="0"/>
              </a:rPr>
              <a:t>N</a:t>
            </a:r>
            <a:r>
              <a:rPr lang="en-US" sz="2400">
                <a:latin typeface="Comic Sans MS" pitchFamily="66" charset="0"/>
              </a:rPr>
              <a:t>-y</a:t>
            </a:r>
            <a:r>
              <a:rPr lang="en-US" sz="2400" baseline="-25000">
                <a:latin typeface="Comic Sans MS" pitchFamily="66" charset="0"/>
              </a:rPr>
              <a:t>g</a:t>
            </a:r>
            <a:r>
              <a:rPr lang="en-US" sz="2400">
                <a:latin typeface="Comic Sans MS" pitchFamily="66" charset="0"/>
              </a:rPr>
              <a:t>|</a:t>
            </a:r>
          </a:p>
        </p:txBody>
      </p:sp>
      <p:sp>
        <p:nvSpPr>
          <p:cNvPr id="411696" name="Text Box 48"/>
          <p:cNvSpPr txBox="1">
            <a:spLocks noChangeArrowheads="1"/>
          </p:cNvSpPr>
          <p:nvPr/>
        </p:nvSpPr>
        <p:spPr bwMode="auto">
          <a:xfrm>
            <a:off x="4800600" y="5029200"/>
            <a:ext cx="1979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+mn-lt"/>
              </a:rPr>
              <a:t>is</a:t>
            </a:r>
            <a:r>
              <a:rPr lang="en-US" sz="2400">
                <a:solidFill>
                  <a:srgbClr val="0033CC"/>
                </a:solidFill>
                <a:latin typeface="+mn-lt"/>
              </a:rPr>
              <a:t> consistent</a:t>
            </a:r>
          </a:p>
        </p:txBody>
      </p:sp>
      <p:sp>
        <p:nvSpPr>
          <p:cNvPr id="411697" name="Text Box 49"/>
          <p:cNvSpPr txBox="1">
            <a:spLocks noChangeArrowheads="1"/>
          </p:cNvSpPr>
          <p:nvPr/>
        </p:nvSpPr>
        <p:spPr bwMode="auto">
          <a:xfrm>
            <a:off x="4419600" y="5410200"/>
            <a:ext cx="437812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latin typeface="+mn-lt"/>
              </a:rPr>
              <a:t>is</a:t>
            </a:r>
            <a:r>
              <a:rPr lang="en-US" sz="2400" dirty="0">
                <a:solidFill>
                  <a:srgbClr val="0033CC"/>
                </a:solidFill>
                <a:latin typeface="+mn-lt"/>
              </a:rPr>
              <a:t> consistent </a:t>
            </a:r>
            <a:r>
              <a:rPr lang="en-US" sz="2400" dirty="0">
                <a:latin typeface="+mn-lt"/>
              </a:rPr>
              <a:t>if moving along </a:t>
            </a:r>
          </a:p>
          <a:p>
            <a:r>
              <a:rPr lang="en-US" sz="2400" dirty="0">
                <a:latin typeface="+mn-lt"/>
              </a:rPr>
              <a:t>diagonals is not allowed, and </a:t>
            </a:r>
          </a:p>
          <a:p>
            <a:r>
              <a:rPr lang="en-US" sz="2400" dirty="0">
                <a:solidFill>
                  <a:srgbClr val="FF0000"/>
                </a:solidFill>
                <a:latin typeface="+mn-lt"/>
              </a:rPr>
              <a:t>not consistent</a:t>
            </a:r>
            <a:r>
              <a:rPr lang="en-US" sz="2400" dirty="0">
                <a:latin typeface="+mn-lt"/>
              </a:rPr>
              <a:t> otherwise</a:t>
            </a:r>
          </a:p>
        </p:txBody>
      </p:sp>
      <p:grpSp>
        <p:nvGrpSpPr>
          <p:cNvPr id="411698" name="Group 50"/>
          <p:cNvGrpSpPr>
            <a:grpSpLocks/>
          </p:cNvGrpSpPr>
          <p:nvPr/>
        </p:nvGrpSpPr>
        <p:grpSpPr bwMode="auto">
          <a:xfrm>
            <a:off x="381000" y="1828800"/>
            <a:ext cx="1746250" cy="2246313"/>
            <a:chOff x="3722" y="1566"/>
            <a:chExt cx="1335" cy="1530"/>
          </a:xfrm>
        </p:grpSpPr>
        <p:sp>
          <p:nvSpPr>
            <p:cNvPr id="411699" name="Text Box 51"/>
            <p:cNvSpPr txBox="1">
              <a:spLocks noChangeArrowheads="1"/>
            </p:cNvSpPr>
            <p:nvPr/>
          </p:nvSpPr>
          <p:spPr bwMode="auto">
            <a:xfrm>
              <a:off x="3722" y="2847"/>
              <a:ext cx="141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grpSp>
          <p:nvGrpSpPr>
            <p:cNvPr id="411700" name="Group 52"/>
            <p:cNvGrpSpPr>
              <a:grpSpLocks/>
            </p:cNvGrpSpPr>
            <p:nvPr/>
          </p:nvGrpSpPr>
          <p:grpSpPr bwMode="auto">
            <a:xfrm>
              <a:off x="4272" y="1624"/>
              <a:ext cx="480" cy="1248"/>
              <a:chOff x="3840" y="2304"/>
              <a:chExt cx="480" cy="1248"/>
            </a:xfrm>
          </p:grpSpPr>
          <p:sp>
            <p:nvSpPr>
              <p:cNvPr id="411701" name="Oval 53"/>
              <p:cNvSpPr>
                <a:spLocks noChangeArrowheads="1"/>
              </p:cNvSpPr>
              <p:nvPr/>
            </p:nvSpPr>
            <p:spPr bwMode="auto">
              <a:xfrm>
                <a:off x="4032" y="2304"/>
                <a:ext cx="96" cy="9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1600">
                  <a:solidFill>
                    <a:srgbClr val="C0C0C0"/>
                  </a:solidFill>
                </a:endParaRPr>
              </a:p>
            </p:txBody>
          </p:sp>
          <p:sp>
            <p:nvSpPr>
              <p:cNvPr id="411702" name="Oval 54"/>
              <p:cNvSpPr>
                <a:spLocks noChangeArrowheads="1"/>
              </p:cNvSpPr>
              <p:nvPr/>
            </p:nvSpPr>
            <p:spPr bwMode="auto">
              <a:xfrm>
                <a:off x="3840" y="2880"/>
                <a:ext cx="96" cy="9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703" name="Oval 55"/>
              <p:cNvSpPr>
                <a:spLocks noChangeArrowheads="1"/>
              </p:cNvSpPr>
              <p:nvPr/>
            </p:nvSpPr>
            <p:spPr bwMode="auto">
              <a:xfrm>
                <a:off x="4224" y="3456"/>
                <a:ext cx="96" cy="96"/>
              </a:xfrm>
              <a:prstGeom prst="ellipse">
                <a:avLst/>
              </a:prstGeom>
              <a:solidFill>
                <a:srgbClr val="00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704" name="Line 56"/>
              <p:cNvSpPr>
                <a:spLocks noChangeShapeType="1"/>
              </p:cNvSpPr>
              <p:nvPr/>
            </p:nvSpPr>
            <p:spPr bwMode="auto">
              <a:xfrm flipH="1">
                <a:off x="3888" y="2400"/>
                <a:ext cx="192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1705" name="Line 57"/>
              <p:cNvSpPr>
                <a:spLocks noChangeShapeType="1"/>
              </p:cNvSpPr>
              <p:nvPr/>
            </p:nvSpPr>
            <p:spPr bwMode="auto">
              <a:xfrm>
                <a:off x="3888" y="2976"/>
                <a:ext cx="384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1706" name="Line 58"/>
              <p:cNvSpPr>
                <a:spLocks noChangeShapeType="1"/>
              </p:cNvSpPr>
              <p:nvPr/>
            </p:nvSpPr>
            <p:spPr bwMode="auto">
              <a:xfrm>
                <a:off x="4080" y="2400"/>
                <a:ext cx="192" cy="10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411707" name="Text Box 59"/>
            <p:cNvSpPr txBox="1">
              <a:spLocks noChangeArrowheads="1"/>
            </p:cNvSpPr>
            <p:nvPr/>
          </p:nvSpPr>
          <p:spPr bwMode="auto">
            <a:xfrm>
              <a:off x="4224" y="1566"/>
              <a:ext cx="297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N</a:t>
              </a:r>
            </a:p>
          </p:txBody>
        </p:sp>
        <p:sp>
          <p:nvSpPr>
            <p:cNvPr id="411708" name="Text Box 60"/>
            <p:cNvSpPr txBox="1">
              <a:spLocks noChangeArrowheads="1"/>
            </p:cNvSpPr>
            <p:nvPr/>
          </p:nvSpPr>
          <p:spPr bwMode="auto">
            <a:xfrm>
              <a:off x="3984" y="2142"/>
              <a:ext cx="331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N’</a:t>
              </a:r>
            </a:p>
          </p:txBody>
        </p:sp>
        <p:sp>
          <p:nvSpPr>
            <p:cNvPr id="411709" name="Text Box 61"/>
            <p:cNvSpPr txBox="1">
              <a:spLocks noChangeArrowheads="1"/>
            </p:cNvSpPr>
            <p:nvPr/>
          </p:nvSpPr>
          <p:spPr bwMode="auto">
            <a:xfrm>
              <a:off x="4589" y="2125"/>
              <a:ext cx="468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solidFill>
                    <a:srgbClr val="CC6600"/>
                  </a:solidFill>
                  <a:latin typeface="Comic Sans MS" pitchFamily="66" charset="0"/>
                </a:rPr>
                <a:t>h(N)</a:t>
              </a:r>
            </a:p>
          </p:txBody>
        </p:sp>
        <p:sp>
          <p:nvSpPr>
            <p:cNvPr id="411710" name="Text Box 62"/>
            <p:cNvSpPr txBox="1">
              <a:spLocks noChangeArrowheads="1"/>
            </p:cNvSpPr>
            <p:nvPr/>
          </p:nvSpPr>
          <p:spPr bwMode="auto">
            <a:xfrm>
              <a:off x="4055" y="2462"/>
              <a:ext cx="496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solidFill>
                    <a:srgbClr val="CC6600"/>
                  </a:solidFill>
                  <a:latin typeface="Comic Sans MS" pitchFamily="66" charset="0"/>
                </a:rPr>
                <a:t>h(N’)</a:t>
              </a:r>
            </a:p>
          </p:txBody>
        </p:sp>
        <p:sp>
          <p:nvSpPr>
            <p:cNvPr id="411711" name="Text Box 63"/>
            <p:cNvSpPr txBox="1">
              <a:spLocks noChangeArrowheads="1"/>
            </p:cNvSpPr>
            <p:nvPr/>
          </p:nvSpPr>
          <p:spPr bwMode="auto">
            <a:xfrm>
              <a:off x="3810" y="1839"/>
              <a:ext cx="654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solidFill>
                    <a:srgbClr val="CC6600"/>
                  </a:solidFill>
                  <a:latin typeface="Comic Sans MS" pitchFamily="66" charset="0"/>
                </a:rPr>
                <a:t>c(N,N’)</a:t>
              </a:r>
            </a:p>
          </p:txBody>
        </p:sp>
      </p:grpSp>
      <p:sp>
        <p:nvSpPr>
          <p:cNvPr id="411712" name="Text Box 64"/>
          <p:cNvSpPr txBox="1">
            <a:spLocks noChangeArrowheads="1"/>
          </p:cNvSpPr>
          <p:nvPr/>
        </p:nvSpPr>
        <p:spPr bwMode="auto">
          <a:xfrm>
            <a:off x="381000" y="3810000"/>
            <a:ext cx="21859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Comic Sans MS" pitchFamily="66" charset="0"/>
              </a:rPr>
              <a:t>h(N) </a:t>
            </a:r>
            <a:r>
              <a:rPr lang="en-US" sz="1400" b="1">
                <a:latin typeface="Comic Sans MS" pitchFamily="66" charset="0"/>
                <a:cs typeface="Times New Roman" pitchFamily="18" charset="0"/>
                <a:sym typeface="Symbol" pitchFamily="18" charset="2"/>
              </a:rPr>
              <a:t></a:t>
            </a:r>
            <a:r>
              <a:rPr lang="en-US" sz="1600">
                <a:latin typeface="Comic Sans MS" pitchFamily="66" charset="0"/>
              </a:rPr>
              <a:t> c(N,N’) + h(N’)</a:t>
            </a:r>
          </a:p>
        </p:txBody>
      </p:sp>
    </p:spTree>
    <p:extLst>
      <p:ext uri="{BB962C8B-B14F-4D97-AF65-F5344CB8AC3E}">
        <p14:creationId xmlns:p14="http://schemas.microsoft.com/office/powerpoint/2010/main" val="282670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Blind vs. Heuristic Strategies</a:t>
            </a:r>
            <a:endParaRPr lang="en-US"/>
          </a:p>
        </p:txBody>
      </p:sp>
      <p:sp>
        <p:nvSpPr>
          <p:cNvPr id="2764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Blind</a:t>
            </a:r>
            <a:r>
              <a:rPr lang="en-US" dirty="0" smtClean="0"/>
              <a:t> (or </a:t>
            </a:r>
            <a:r>
              <a:rPr lang="en-US" dirty="0" smtClean="0">
                <a:solidFill>
                  <a:schemeClr val="accent3"/>
                </a:solidFill>
              </a:rPr>
              <a:t>un-informed</a:t>
            </a:r>
            <a:r>
              <a:rPr lang="en-US" dirty="0" smtClean="0"/>
              <a:t>) strategies do not exploit state descriptions to order FRINGE. They only exploit the positions of the nodes in the search tree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3"/>
                </a:solidFill>
              </a:rPr>
              <a:t>Heuristic</a:t>
            </a:r>
            <a:r>
              <a:rPr lang="en-US" dirty="0" smtClean="0"/>
              <a:t> (or </a:t>
            </a:r>
            <a:r>
              <a:rPr lang="en-US" dirty="0" smtClean="0">
                <a:solidFill>
                  <a:schemeClr val="accent3"/>
                </a:solidFill>
              </a:rPr>
              <a:t>informed) </a:t>
            </a:r>
            <a:r>
              <a:rPr lang="en-US" dirty="0" smtClean="0"/>
              <a:t>strategies exploit state descriptions to order FRINGE (the most “promising” nodes are placed at the beginning of FRINGE)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24DFAA-DE88-4326-A1D6-E37D28F8461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Result #2</a:t>
            </a:r>
            <a:endParaRPr lang="en-US"/>
          </a:p>
        </p:txBody>
      </p:sp>
      <p:sp>
        <p:nvSpPr>
          <p:cNvPr id="413698" name="Rectangle 2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If h is consistent, then whenever A* expands a node, it has already found an optimal path to this node’s state</a:t>
            </a:r>
          </a:p>
          <a:p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75943E2-746D-41F1-8C9D-589B94C6E6C8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59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Proof (1/2)</a:t>
            </a:r>
            <a:endParaRPr lang="en-US"/>
          </a:p>
        </p:txBody>
      </p:sp>
      <p:sp>
        <p:nvSpPr>
          <p:cNvPr id="4157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Consider a node N and its child N’ </a:t>
            </a:r>
            <a:br>
              <a:rPr lang="en-US" dirty="0" smtClean="0"/>
            </a:br>
            <a:r>
              <a:rPr lang="en-US" dirty="0" smtClean="0"/>
              <a:t>Since h is consistent: h(N) </a:t>
            </a:r>
            <a:r>
              <a:rPr lang="en-US" dirty="0" smtClean="0">
                <a:sym typeface="Symbol" pitchFamily="18" charset="2"/>
              </a:rPr>
              <a:t></a:t>
            </a:r>
            <a:r>
              <a:rPr lang="en-US" dirty="0" smtClean="0"/>
              <a:t> c(N,N’)+h(N’)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accent3"/>
                </a:solidFill>
              </a:rPr>
              <a:t>f(N)  </a:t>
            </a:r>
            <a:r>
              <a:rPr lang="en-US" dirty="0" smtClean="0"/>
              <a:t>= g(N)+</a:t>
            </a:r>
            <a:r>
              <a:rPr lang="en-US" dirty="0" smtClean="0">
                <a:solidFill>
                  <a:schemeClr val="accent2"/>
                </a:solidFill>
              </a:rPr>
              <a:t>h(N)  </a:t>
            </a:r>
            <a:r>
              <a:rPr lang="en-US" dirty="0" smtClean="0">
                <a:solidFill>
                  <a:schemeClr val="accent3"/>
                </a:solidFill>
                <a:sym typeface="Symbol" pitchFamily="18" charset="2"/>
              </a:rPr>
              <a:t></a:t>
            </a:r>
            <a:r>
              <a:rPr lang="en-US" dirty="0" smtClean="0">
                <a:sym typeface="Symbol" pitchFamily="18" charset="2"/>
              </a:rPr>
              <a:t>  g(N)+</a:t>
            </a:r>
            <a:r>
              <a:rPr lang="en-US" dirty="0" smtClean="0">
                <a:solidFill>
                  <a:schemeClr val="accent2"/>
                </a:solidFill>
              </a:rPr>
              <a:t>c(N,N’)+h(N’) </a:t>
            </a:r>
            <a:r>
              <a:rPr lang="en-US" dirty="0" smtClean="0"/>
              <a:t>=  f(N’)</a:t>
            </a:r>
            <a:br>
              <a:rPr lang="en-US" dirty="0" smtClean="0"/>
            </a:br>
            <a:r>
              <a:rPr lang="en-US" dirty="0" smtClean="0">
                <a:solidFill>
                  <a:schemeClr val="tx2"/>
                </a:solidFill>
              </a:rPr>
              <a:t>So, f is non-decreasing along any path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988768E-9044-4E42-99A7-856B4F4A8F66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415748" name="Oval 4"/>
          <p:cNvSpPr>
            <a:spLocks noChangeArrowheads="1"/>
          </p:cNvSpPr>
          <p:nvPr/>
        </p:nvSpPr>
        <p:spPr bwMode="auto">
          <a:xfrm>
            <a:off x="7772400" y="381000"/>
            <a:ext cx="152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5749" name="Oval 5"/>
          <p:cNvSpPr>
            <a:spLocks noChangeArrowheads="1"/>
          </p:cNvSpPr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5750" name="Line 6"/>
          <p:cNvSpPr>
            <a:spLocks noChangeShapeType="1"/>
          </p:cNvSpPr>
          <p:nvPr/>
        </p:nvSpPr>
        <p:spPr bwMode="auto">
          <a:xfrm>
            <a:off x="7848600" y="5334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15751" name="Text Box 7"/>
          <p:cNvSpPr txBox="1">
            <a:spLocks noChangeArrowheads="1"/>
          </p:cNvSpPr>
          <p:nvPr/>
        </p:nvSpPr>
        <p:spPr bwMode="auto">
          <a:xfrm>
            <a:off x="7924800" y="234950"/>
            <a:ext cx="387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N</a:t>
            </a:r>
          </a:p>
        </p:txBody>
      </p:sp>
      <p:sp>
        <p:nvSpPr>
          <p:cNvPr id="415752" name="Text Box 8"/>
          <p:cNvSpPr txBox="1">
            <a:spLocks noChangeArrowheads="1"/>
          </p:cNvSpPr>
          <p:nvPr/>
        </p:nvSpPr>
        <p:spPr bwMode="auto">
          <a:xfrm>
            <a:off x="8001000" y="1295400"/>
            <a:ext cx="4333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N’</a:t>
            </a:r>
          </a:p>
        </p:txBody>
      </p:sp>
    </p:spTree>
    <p:extLst>
      <p:ext uri="{BB962C8B-B14F-4D97-AF65-F5344CB8AC3E}">
        <p14:creationId xmlns:p14="http://schemas.microsoft.com/office/powerpoint/2010/main" val="271861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Proof (2/2)</a:t>
            </a:r>
            <a:endParaRPr lang="en-US"/>
          </a:p>
        </p:txBody>
      </p:sp>
      <p:sp>
        <p:nvSpPr>
          <p:cNvPr id="417794" name="Rectangle 2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 smtClean="0"/>
              <a:t>If a node K is selected for expansion, then </a:t>
            </a:r>
            <a:r>
              <a:rPr lang="en-US" dirty="0" smtClean="0">
                <a:sym typeface="Symbol" pitchFamily="18" charset="2"/>
              </a:rPr>
              <a:t>any other node N </a:t>
            </a:r>
            <a:r>
              <a:rPr lang="en-US" dirty="0" smtClean="0"/>
              <a:t>in the fringe verifies f(N) </a:t>
            </a:r>
            <a:r>
              <a:rPr lang="en-US" dirty="0" smtClean="0">
                <a:sym typeface="Symbol" pitchFamily="18" charset="2"/>
              </a:rPr>
              <a:t> f(K)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one node N lies on another path to the state of K, the cost of this other path is no smaller than that of the path to K:</a:t>
            </a:r>
          </a:p>
          <a:p>
            <a:pPr>
              <a:buNone/>
            </a:pPr>
            <a:r>
              <a:rPr lang="en-US" dirty="0" smtClean="0"/>
              <a:t>		f(N’) </a:t>
            </a:r>
            <a:r>
              <a:rPr lang="en-US" dirty="0" smtClean="0">
                <a:sym typeface="Symbol" pitchFamily="18" charset="2"/>
              </a:rPr>
              <a:t> f(N)  f(K)    and     h(N’) = h(K)</a:t>
            </a:r>
          </a:p>
          <a:p>
            <a:pPr>
              <a:buNone/>
            </a:pPr>
            <a:r>
              <a:rPr lang="en-US" dirty="0" smtClean="0">
                <a:sym typeface="Symbol" pitchFamily="18" charset="2"/>
              </a:rPr>
              <a:t>		So, g(N’)  g(K)</a:t>
            </a:r>
            <a:endParaRPr lang="en-US" dirty="0"/>
          </a:p>
        </p:txBody>
      </p:sp>
      <p:sp>
        <p:nvSpPr>
          <p:cNvPr id="21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B21892-7591-466F-ABBC-D89FBABCF3C5}" type="slidenum">
              <a:rPr lang="en-US" smtClean="0"/>
              <a:pPr/>
              <a:t>52</a:t>
            </a:fld>
            <a:endParaRPr lang="en-US"/>
          </a:p>
        </p:txBody>
      </p:sp>
      <p:grpSp>
        <p:nvGrpSpPr>
          <p:cNvPr id="417796" name="Group 4"/>
          <p:cNvGrpSpPr>
            <a:grpSpLocks/>
          </p:cNvGrpSpPr>
          <p:nvPr/>
        </p:nvGrpSpPr>
        <p:grpSpPr bwMode="auto">
          <a:xfrm>
            <a:off x="2425700" y="2346325"/>
            <a:ext cx="3594100" cy="1625600"/>
            <a:chOff x="1528" y="1392"/>
            <a:chExt cx="2264" cy="1024"/>
          </a:xfrm>
        </p:grpSpPr>
        <p:sp>
          <p:nvSpPr>
            <p:cNvPr id="417797" name="Freeform 5"/>
            <p:cNvSpPr>
              <a:spLocks/>
            </p:cNvSpPr>
            <p:nvPr/>
          </p:nvSpPr>
          <p:spPr bwMode="auto">
            <a:xfrm>
              <a:off x="1528" y="2008"/>
              <a:ext cx="2264" cy="408"/>
            </a:xfrm>
            <a:custGeom>
              <a:avLst/>
              <a:gdLst/>
              <a:ahLst/>
              <a:cxnLst>
                <a:cxn ang="0">
                  <a:pos x="56" y="56"/>
                </a:cxn>
                <a:cxn ang="0">
                  <a:pos x="296" y="8"/>
                </a:cxn>
                <a:cxn ang="0">
                  <a:pos x="968" y="104"/>
                </a:cxn>
                <a:cxn ang="0">
                  <a:pos x="1688" y="56"/>
                </a:cxn>
                <a:cxn ang="0">
                  <a:pos x="2120" y="104"/>
                </a:cxn>
                <a:cxn ang="0">
                  <a:pos x="2264" y="296"/>
                </a:cxn>
                <a:cxn ang="0">
                  <a:pos x="2120" y="392"/>
                </a:cxn>
                <a:cxn ang="0">
                  <a:pos x="1640" y="392"/>
                </a:cxn>
                <a:cxn ang="0">
                  <a:pos x="968" y="344"/>
                </a:cxn>
                <a:cxn ang="0">
                  <a:pos x="296" y="392"/>
                </a:cxn>
                <a:cxn ang="0">
                  <a:pos x="104" y="344"/>
                </a:cxn>
                <a:cxn ang="0">
                  <a:pos x="8" y="104"/>
                </a:cxn>
                <a:cxn ang="0">
                  <a:pos x="56" y="56"/>
                </a:cxn>
              </a:cxnLst>
              <a:rect l="0" t="0" r="r" b="b"/>
              <a:pathLst>
                <a:path w="2264" h="408">
                  <a:moveTo>
                    <a:pt x="56" y="56"/>
                  </a:moveTo>
                  <a:cubicBezTo>
                    <a:pt x="104" y="40"/>
                    <a:pt x="144" y="0"/>
                    <a:pt x="296" y="8"/>
                  </a:cubicBezTo>
                  <a:cubicBezTo>
                    <a:pt x="448" y="16"/>
                    <a:pt x="736" y="96"/>
                    <a:pt x="968" y="104"/>
                  </a:cubicBezTo>
                  <a:cubicBezTo>
                    <a:pt x="1200" y="112"/>
                    <a:pt x="1496" y="56"/>
                    <a:pt x="1688" y="56"/>
                  </a:cubicBezTo>
                  <a:cubicBezTo>
                    <a:pt x="1880" y="56"/>
                    <a:pt x="2024" y="64"/>
                    <a:pt x="2120" y="104"/>
                  </a:cubicBezTo>
                  <a:cubicBezTo>
                    <a:pt x="2216" y="144"/>
                    <a:pt x="2264" y="248"/>
                    <a:pt x="2264" y="296"/>
                  </a:cubicBezTo>
                  <a:cubicBezTo>
                    <a:pt x="2264" y="344"/>
                    <a:pt x="2224" y="376"/>
                    <a:pt x="2120" y="392"/>
                  </a:cubicBezTo>
                  <a:cubicBezTo>
                    <a:pt x="2016" y="408"/>
                    <a:pt x="1832" y="400"/>
                    <a:pt x="1640" y="392"/>
                  </a:cubicBezTo>
                  <a:cubicBezTo>
                    <a:pt x="1448" y="384"/>
                    <a:pt x="1192" y="344"/>
                    <a:pt x="968" y="344"/>
                  </a:cubicBezTo>
                  <a:cubicBezTo>
                    <a:pt x="744" y="344"/>
                    <a:pt x="440" y="392"/>
                    <a:pt x="296" y="392"/>
                  </a:cubicBezTo>
                  <a:cubicBezTo>
                    <a:pt x="152" y="392"/>
                    <a:pt x="152" y="392"/>
                    <a:pt x="104" y="344"/>
                  </a:cubicBezTo>
                  <a:cubicBezTo>
                    <a:pt x="56" y="296"/>
                    <a:pt x="16" y="152"/>
                    <a:pt x="8" y="104"/>
                  </a:cubicBezTo>
                  <a:cubicBezTo>
                    <a:pt x="0" y="56"/>
                    <a:pt x="8" y="72"/>
                    <a:pt x="56" y="56"/>
                  </a:cubicBez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7798" name="Oval 6"/>
            <p:cNvSpPr>
              <a:spLocks noChangeArrowheads="1"/>
            </p:cNvSpPr>
            <p:nvPr/>
          </p:nvSpPr>
          <p:spPr bwMode="auto">
            <a:xfrm>
              <a:off x="2784" y="1392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799" name="Oval 7"/>
            <p:cNvSpPr>
              <a:spLocks noChangeArrowheads="1"/>
            </p:cNvSpPr>
            <p:nvPr/>
          </p:nvSpPr>
          <p:spPr bwMode="auto">
            <a:xfrm>
              <a:off x="1728" y="2208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800" name="Freeform 8"/>
            <p:cNvSpPr>
              <a:spLocks/>
            </p:cNvSpPr>
            <p:nvPr/>
          </p:nvSpPr>
          <p:spPr bwMode="auto">
            <a:xfrm>
              <a:off x="1776" y="1488"/>
              <a:ext cx="1056" cy="720"/>
            </a:xfrm>
            <a:custGeom>
              <a:avLst/>
              <a:gdLst/>
              <a:ahLst/>
              <a:cxnLst>
                <a:cxn ang="0">
                  <a:pos x="1056" y="0"/>
                </a:cxn>
                <a:cxn ang="0">
                  <a:pos x="768" y="240"/>
                </a:cxn>
                <a:cxn ang="0">
                  <a:pos x="432" y="384"/>
                </a:cxn>
                <a:cxn ang="0">
                  <a:pos x="0" y="720"/>
                </a:cxn>
              </a:cxnLst>
              <a:rect l="0" t="0" r="r" b="b"/>
              <a:pathLst>
                <a:path w="1056" h="720">
                  <a:moveTo>
                    <a:pt x="1056" y="0"/>
                  </a:moveTo>
                  <a:cubicBezTo>
                    <a:pt x="964" y="88"/>
                    <a:pt x="872" y="176"/>
                    <a:pt x="768" y="240"/>
                  </a:cubicBezTo>
                  <a:cubicBezTo>
                    <a:pt x="664" y="304"/>
                    <a:pt x="560" y="304"/>
                    <a:pt x="432" y="384"/>
                  </a:cubicBezTo>
                  <a:cubicBezTo>
                    <a:pt x="304" y="464"/>
                    <a:pt x="152" y="592"/>
                    <a:pt x="0" y="72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7801" name="Oval 9"/>
            <p:cNvSpPr>
              <a:spLocks noChangeArrowheads="1"/>
            </p:cNvSpPr>
            <p:nvPr/>
          </p:nvSpPr>
          <p:spPr bwMode="auto">
            <a:xfrm>
              <a:off x="3600" y="2208"/>
              <a:ext cx="96" cy="96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802" name="Freeform 10"/>
            <p:cNvSpPr>
              <a:spLocks/>
            </p:cNvSpPr>
            <p:nvPr/>
          </p:nvSpPr>
          <p:spPr bwMode="auto">
            <a:xfrm>
              <a:off x="2832" y="1488"/>
              <a:ext cx="816" cy="7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144"/>
                </a:cxn>
                <a:cxn ang="0">
                  <a:pos x="624" y="288"/>
                </a:cxn>
                <a:cxn ang="0">
                  <a:pos x="816" y="720"/>
                </a:cxn>
              </a:cxnLst>
              <a:rect l="0" t="0" r="r" b="b"/>
              <a:pathLst>
                <a:path w="816" h="720">
                  <a:moveTo>
                    <a:pt x="0" y="0"/>
                  </a:moveTo>
                  <a:cubicBezTo>
                    <a:pt x="20" y="48"/>
                    <a:pt x="40" y="96"/>
                    <a:pt x="144" y="144"/>
                  </a:cubicBezTo>
                  <a:cubicBezTo>
                    <a:pt x="248" y="192"/>
                    <a:pt x="512" y="192"/>
                    <a:pt x="624" y="288"/>
                  </a:cubicBezTo>
                  <a:cubicBezTo>
                    <a:pt x="736" y="384"/>
                    <a:pt x="776" y="552"/>
                    <a:pt x="816" y="72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7803" name="Text Box 11"/>
            <p:cNvSpPr txBox="1">
              <a:spLocks noChangeArrowheads="1"/>
            </p:cNvSpPr>
            <p:nvPr/>
          </p:nvSpPr>
          <p:spPr bwMode="auto">
            <a:xfrm>
              <a:off x="1824" y="2112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K</a:t>
              </a:r>
            </a:p>
          </p:txBody>
        </p:sp>
        <p:sp>
          <p:nvSpPr>
            <p:cNvPr id="417804" name="Text Box 12"/>
            <p:cNvSpPr txBox="1">
              <a:spLocks noChangeArrowheads="1"/>
            </p:cNvSpPr>
            <p:nvPr/>
          </p:nvSpPr>
          <p:spPr bwMode="auto">
            <a:xfrm>
              <a:off x="3360" y="2112"/>
              <a:ext cx="2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N</a:t>
              </a:r>
            </a:p>
          </p:txBody>
        </p:sp>
      </p:grpSp>
      <p:grpSp>
        <p:nvGrpSpPr>
          <p:cNvPr id="417805" name="Group 13"/>
          <p:cNvGrpSpPr>
            <a:grpSpLocks/>
          </p:cNvGrpSpPr>
          <p:nvPr/>
        </p:nvGrpSpPr>
        <p:grpSpPr bwMode="auto">
          <a:xfrm>
            <a:off x="2895600" y="3794125"/>
            <a:ext cx="2895600" cy="930275"/>
            <a:chOff x="1824" y="2304"/>
            <a:chExt cx="1824" cy="586"/>
          </a:xfrm>
        </p:grpSpPr>
        <p:grpSp>
          <p:nvGrpSpPr>
            <p:cNvPr id="417806" name="Group 14"/>
            <p:cNvGrpSpPr>
              <a:grpSpLocks/>
            </p:cNvGrpSpPr>
            <p:nvPr/>
          </p:nvGrpSpPr>
          <p:grpSpPr bwMode="auto">
            <a:xfrm>
              <a:off x="3072" y="2304"/>
              <a:ext cx="576" cy="586"/>
              <a:chOff x="3072" y="2304"/>
              <a:chExt cx="576" cy="586"/>
            </a:xfrm>
          </p:grpSpPr>
          <p:sp>
            <p:nvSpPr>
              <p:cNvPr id="417807" name="Oval 15"/>
              <p:cNvSpPr>
                <a:spLocks noChangeArrowheads="1"/>
              </p:cNvSpPr>
              <p:nvPr/>
            </p:nvSpPr>
            <p:spPr bwMode="auto">
              <a:xfrm>
                <a:off x="3072" y="2736"/>
                <a:ext cx="96" cy="96"/>
              </a:xfrm>
              <a:prstGeom prst="ellipse">
                <a:avLst/>
              </a:prstGeom>
              <a:solidFill>
                <a:srgbClr val="00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7808" name="Freeform 16"/>
              <p:cNvSpPr>
                <a:spLocks/>
              </p:cNvSpPr>
              <p:nvPr/>
            </p:nvSpPr>
            <p:spPr bwMode="auto">
              <a:xfrm>
                <a:off x="3120" y="2304"/>
                <a:ext cx="528" cy="432"/>
              </a:xfrm>
              <a:custGeom>
                <a:avLst/>
                <a:gdLst/>
                <a:ahLst/>
                <a:cxnLst>
                  <a:cxn ang="0">
                    <a:pos x="528" y="0"/>
                  </a:cxn>
                  <a:cxn ang="0">
                    <a:pos x="384" y="96"/>
                  </a:cxn>
                  <a:cxn ang="0">
                    <a:pos x="96" y="192"/>
                  </a:cxn>
                  <a:cxn ang="0">
                    <a:pos x="0" y="432"/>
                  </a:cxn>
                </a:cxnLst>
                <a:rect l="0" t="0" r="r" b="b"/>
                <a:pathLst>
                  <a:path w="528" h="432">
                    <a:moveTo>
                      <a:pt x="528" y="0"/>
                    </a:moveTo>
                    <a:cubicBezTo>
                      <a:pt x="492" y="32"/>
                      <a:pt x="456" y="64"/>
                      <a:pt x="384" y="96"/>
                    </a:cubicBezTo>
                    <a:cubicBezTo>
                      <a:pt x="312" y="128"/>
                      <a:pt x="160" y="136"/>
                      <a:pt x="96" y="192"/>
                    </a:cubicBezTo>
                    <a:cubicBezTo>
                      <a:pt x="32" y="248"/>
                      <a:pt x="16" y="340"/>
                      <a:pt x="0" y="432"/>
                    </a:cubicBezTo>
                  </a:path>
                </a:pathLst>
              </a:custGeom>
              <a:noFill/>
              <a:ln w="9525" cap="flat">
                <a:solidFill>
                  <a:schemeClr val="tx1"/>
                </a:solidFill>
                <a:prstDash val="sysDot"/>
                <a:round/>
                <a:headEnd type="none" w="med" len="med"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7809" name="Text Box 17"/>
              <p:cNvSpPr txBox="1">
                <a:spLocks noChangeArrowheads="1"/>
              </p:cNvSpPr>
              <p:nvPr/>
            </p:nvSpPr>
            <p:spPr bwMode="auto">
              <a:xfrm>
                <a:off x="3168" y="2640"/>
                <a:ext cx="2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Comic Sans MS" pitchFamily="66" charset="0"/>
                  </a:rPr>
                  <a:t>N’</a:t>
                </a:r>
              </a:p>
            </p:txBody>
          </p:sp>
        </p:grpSp>
        <p:sp>
          <p:nvSpPr>
            <p:cNvPr id="417810" name="Rectangle 18"/>
            <p:cNvSpPr>
              <a:spLocks noChangeArrowheads="1"/>
            </p:cNvSpPr>
            <p:nvPr/>
          </p:nvSpPr>
          <p:spPr bwMode="auto">
            <a:xfrm>
              <a:off x="2160" y="2640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Comic Sans MS" pitchFamily="66" charset="0"/>
                </a:rPr>
                <a:t>S</a:t>
              </a:r>
            </a:p>
          </p:txBody>
        </p:sp>
        <p:sp>
          <p:nvSpPr>
            <p:cNvPr id="417811" name="Line 19"/>
            <p:cNvSpPr>
              <a:spLocks noChangeShapeType="1"/>
            </p:cNvSpPr>
            <p:nvPr/>
          </p:nvSpPr>
          <p:spPr bwMode="auto">
            <a:xfrm>
              <a:off x="1824" y="2304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7812" name="Line 20"/>
            <p:cNvSpPr>
              <a:spLocks noChangeShapeType="1"/>
            </p:cNvSpPr>
            <p:nvPr/>
          </p:nvSpPr>
          <p:spPr bwMode="auto">
            <a:xfrm flipH="1">
              <a:off x="2400" y="278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862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Proof (2/2)</a:t>
            </a:r>
            <a:endParaRPr lang="en-US"/>
          </a:p>
        </p:txBody>
      </p:sp>
      <p:sp>
        <p:nvSpPr>
          <p:cNvPr id="417794" name="Rectangle 2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 smtClean="0"/>
              <a:t>If a node K is selected for expansion, then </a:t>
            </a:r>
            <a:r>
              <a:rPr lang="en-US" dirty="0" smtClean="0">
                <a:sym typeface="Symbol" pitchFamily="18" charset="2"/>
              </a:rPr>
              <a:t>any other node N </a:t>
            </a:r>
            <a:r>
              <a:rPr lang="en-US" dirty="0" smtClean="0"/>
              <a:t>in the fringe verifies f(N) </a:t>
            </a:r>
            <a:r>
              <a:rPr lang="en-US" dirty="0" smtClean="0">
                <a:sym typeface="Symbol" pitchFamily="18" charset="2"/>
              </a:rPr>
              <a:t> f(K)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one node N lies on another path to the state of K, the cost of this other path is no smaller than that of the path to K:</a:t>
            </a:r>
          </a:p>
          <a:p>
            <a:pPr>
              <a:buNone/>
            </a:pPr>
            <a:r>
              <a:rPr lang="en-US" dirty="0" smtClean="0"/>
              <a:t>		f(N’) </a:t>
            </a:r>
            <a:r>
              <a:rPr lang="en-US" dirty="0" smtClean="0">
                <a:sym typeface="Symbol" pitchFamily="18" charset="2"/>
              </a:rPr>
              <a:t> f(N)  f(K)    and     h(N’) = h(K)</a:t>
            </a:r>
          </a:p>
          <a:p>
            <a:pPr>
              <a:buNone/>
            </a:pPr>
            <a:r>
              <a:rPr lang="en-US" dirty="0" smtClean="0">
                <a:sym typeface="Symbol" pitchFamily="18" charset="2"/>
              </a:rPr>
              <a:t>		So, g(N’)  g(K)</a:t>
            </a:r>
            <a:endParaRPr lang="en-US" dirty="0"/>
          </a:p>
        </p:txBody>
      </p:sp>
      <p:sp>
        <p:nvSpPr>
          <p:cNvPr id="21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B21892-7591-466F-ABBC-D89FBABCF3C5}" type="slidenum">
              <a:rPr lang="en-US" smtClean="0"/>
              <a:pPr/>
              <a:t>53</a:t>
            </a:fld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425700" y="2346325"/>
            <a:ext cx="3594100" cy="1625600"/>
            <a:chOff x="1528" y="1392"/>
            <a:chExt cx="2264" cy="1024"/>
          </a:xfrm>
        </p:grpSpPr>
        <p:sp>
          <p:nvSpPr>
            <p:cNvPr id="417797" name="Freeform 5"/>
            <p:cNvSpPr>
              <a:spLocks/>
            </p:cNvSpPr>
            <p:nvPr/>
          </p:nvSpPr>
          <p:spPr bwMode="auto">
            <a:xfrm>
              <a:off x="1528" y="2008"/>
              <a:ext cx="2264" cy="408"/>
            </a:xfrm>
            <a:custGeom>
              <a:avLst/>
              <a:gdLst/>
              <a:ahLst/>
              <a:cxnLst>
                <a:cxn ang="0">
                  <a:pos x="56" y="56"/>
                </a:cxn>
                <a:cxn ang="0">
                  <a:pos x="296" y="8"/>
                </a:cxn>
                <a:cxn ang="0">
                  <a:pos x="968" y="104"/>
                </a:cxn>
                <a:cxn ang="0">
                  <a:pos x="1688" y="56"/>
                </a:cxn>
                <a:cxn ang="0">
                  <a:pos x="2120" y="104"/>
                </a:cxn>
                <a:cxn ang="0">
                  <a:pos x="2264" y="296"/>
                </a:cxn>
                <a:cxn ang="0">
                  <a:pos x="2120" y="392"/>
                </a:cxn>
                <a:cxn ang="0">
                  <a:pos x="1640" y="392"/>
                </a:cxn>
                <a:cxn ang="0">
                  <a:pos x="968" y="344"/>
                </a:cxn>
                <a:cxn ang="0">
                  <a:pos x="296" y="392"/>
                </a:cxn>
                <a:cxn ang="0">
                  <a:pos x="104" y="344"/>
                </a:cxn>
                <a:cxn ang="0">
                  <a:pos x="8" y="104"/>
                </a:cxn>
                <a:cxn ang="0">
                  <a:pos x="56" y="56"/>
                </a:cxn>
              </a:cxnLst>
              <a:rect l="0" t="0" r="r" b="b"/>
              <a:pathLst>
                <a:path w="2264" h="408">
                  <a:moveTo>
                    <a:pt x="56" y="56"/>
                  </a:moveTo>
                  <a:cubicBezTo>
                    <a:pt x="104" y="40"/>
                    <a:pt x="144" y="0"/>
                    <a:pt x="296" y="8"/>
                  </a:cubicBezTo>
                  <a:cubicBezTo>
                    <a:pt x="448" y="16"/>
                    <a:pt x="736" y="96"/>
                    <a:pt x="968" y="104"/>
                  </a:cubicBezTo>
                  <a:cubicBezTo>
                    <a:pt x="1200" y="112"/>
                    <a:pt x="1496" y="56"/>
                    <a:pt x="1688" y="56"/>
                  </a:cubicBezTo>
                  <a:cubicBezTo>
                    <a:pt x="1880" y="56"/>
                    <a:pt x="2024" y="64"/>
                    <a:pt x="2120" y="104"/>
                  </a:cubicBezTo>
                  <a:cubicBezTo>
                    <a:pt x="2216" y="144"/>
                    <a:pt x="2264" y="248"/>
                    <a:pt x="2264" y="296"/>
                  </a:cubicBezTo>
                  <a:cubicBezTo>
                    <a:pt x="2264" y="344"/>
                    <a:pt x="2224" y="376"/>
                    <a:pt x="2120" y="392"/>
                  </a:cubicBezTo>
                  <a:cubicBezTo>
                    <a:pt x="2016" y="408"/>
                    <a:pt x="1832" y="400"/>
                    <a:pt x="1640" y="392"/>
                  </a:cubicBezTo>
                  <a:cubicBezTo>
                    <a:pt x="1448" y="384"/>
                    <a:pt x="1192" y="344"/>
                    <a:pt x="968" y="344"/>
                  </a:cubicBezTo>
                  <a:cubicBezTo>
                    <a:pt x="744" y="344"/>
                    <a:pt x="440" y="392"/>
                    <a:pt x="296" y="392"/>
                  </a:cubicBezTo>
                  <a:cubicBezTo>
                    <a:pt x="152" y="392"/>
                    <a:pt x="152" y="392"/>
                    <a:pt x="104" y="344"/>
                  </a:cubicBezTo>
                  <a:cubicBezTo>
                    <a:pt x="56" y="296"/>
                    <a:pt x="16" y="152"/>
                    <a:pt x="8" y="104"/>
                  </a:cubicBezTo>
                  <a:cubicBezTo>
                    <a:pt x="0" y="56"/>
                    <a:pt x="8" y="72"/>
                    <a:pt x="56" y="56"/>
                  </a:cubicBez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7798" name="Oval 6"/>
            <p:cNvSpPr>
              <a:spLocks noChangeArrowheads="1"/>
            </p:cNvSpPr>
            <p:nvPr/>
          </p:nvSpPr>
          <p:spPr bwMode="auto">
            <a:xfrm>
              <a:off x="2784" y="1392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799" name="Oval 7"/>
            <p:cNvSpPr>
              <a:spLocks noChangeArrowheads="1"/>
            </p:cNvSpPr>
            <p:nvPr/>
          </p:nvSpPr>
          <p:spPr bwMode="auto">
            <a:xfrm>
              <a:off x="1728" y="2208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800" name="Freeform 8"/>
            <p:cNvSpPr>
              <a:spLocks/>
            </p:cNvSpPr>
            <p:nvPr/>
          </p:nvSpPr>
          <p:spPr bwMode="auto">
            <a:xfrm>
              <a:off x="1776" y="1488"/>
              <a:ext cx="1056" cy="720"/>
            </a:xfrm>
            <a:custGeom>
              <a:avLst/>
              <a:gdLst/>
              <a:ahLst/>
              <a:cxnLst>
                <a:cxn ang="0">
                  <a:pos x="1056" y="0"/>
                </a:cxn>
                <a:cxn ang="0">
                  <a:pos x="768" y="240"/>
                </a:cxn>
                <a:cxn ang="0">
                  <a:pos x="432" y="384"/>
                </a:cxn>
                <a:cxn ang="0">
                  <a:pos x="0" y="720"/>
                </a:cxn>
              </a:cxnLst>
              <a:rect l="0" t="0" r="r" b="b"/>
              <a:pathLst>
                <a:path w="1056" h="720">
                  <a:moveTo>
                    <a:pt x="1056" y="0"/>
                  </a:moveTo>
                  <a:cubicBezTo>
                    <a:pt x="964" y="88"/>
                    <a:pt x="872" y="176"/>
                    <a:pt x="768" y="240"/>
                  </a:cubicBezTo>
                  <a:cubicBezTo>
                    <a:pt x="664" y="304"/>
                    <a:pt x="560" y="304"/>
                    <a:pt x="432" y="384"/>
                  </a:cubicBezTo>
                  <a:cubicBezTo>
                    <a:pt x="304" y="464"/>
                    <a:pt x="152" y="592"/>
                    <a:pt x="0" y="72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7801" name="Oval 9"/>
            <p:cNvSpPr>
              <a:spLocks noChangeArrowheads="1"/>
            </p:cNvSpPr>
            <p:nvPr/>
          </p:nvSpPr>
          <p:spPr bwMode="auto">
            <a:xfrm>
              <a:off x="3600" y="2208"/>
              <a:ext cx="96" cy="96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802" name="Freeform 10"/>
            <p:cNvSpPr>
              <a:spLocks/>
            </p:cNvSpPr>
            <p:nvPr/>
          </p:nvSpPr>
          <p:spPr bwMode="auto">
            <a:xfrm>
              <a:off x="2832" y="1488"/>
              <a:ext cx="816" cy="7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144"/>
                </a:cxn>
                <a:cxn ang="0">
                  <a:pos x="624" y="288"/>
                </a:cxn>
                <a:cxn ang="0">
                  <a:pos x="816" y="720"/>
                </a:cxn>
              </a:cxnLst>
              <a:rect l="0" t="0" r="r" b="b"/>
              <a:pathLst>
                <a:path w="816" h="720">
                  <a:moveTo>
                    <a:pt x="0" y="0"/>
                  </a:moveTo>
                  <a:cubicBezTo>
                    <a:pt x="20" y="48"/>
                    <a:pt x="40" y="96"/>
                    <a:pt x="144" y="144"/>
                  </a:cubicBezTo>
                  <a:cubicBezTo>
                    <a:pt x="248" y="192"/>
                    <a:pt x="512" y="192"/>
                    <a:pt x="624" y="288"/>
                  </a:cubicBezTo>
                  <a:cubicBezTo>
                    <a:pt x="736" y="384"/>
                    <a:pt x="776" y="552"/>
                    <a:pt x="816" y="72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7803" name="Text Box 11"/>
            <p:cNvSpPr txBox="1">
              <a:spLocks noChangeArrowheads="1"/>
            </p:cNvSpPr>
            <p:nvPr/>
          </p:nvSpPr>
          <p:spPr bwMode="auto">
            <a:xfrm>
              <a:off x="1824" y="2112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K</a:t>
              </a:r>
            </a:p>
          </p:txBody>
        </p:sp>
        <p:sp>
          <p:nvSpPr>
            <p:cNvPr id="417804" name="Text Box 12"/>
            <p:cNvSpPr txBox="1">
              <a:spLocks noChangeArrowheads="1"/>
            </p:cNvSpPr>
            <p:nvPr/>
          </p:nvSpPr>
          <p:spPr bwMode="auto">
            <a:xfrm>
              <a:off x="3360" y="2112"/>
              <a:ext cx="2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N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2895600" y="3794125"/>
            <a:ext cx="2895600" cy="930275"/>
            <a:chOff x="1824" y="2304"/>
            <a:chExt cx="1824" cy="586"/>
          </a:xfrm>
        </p:grpSpPr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3072" y="2304"/>
              <a:ext cx="576" cy="586"/>
              <a:chOff x="3072" y="2304"/>
              <a:chExt cx="576" cy="586"/>
            </a:xfrm>
          </p:grpSpPr>
          <p:sp>
            <p:nvSpPr>
              <p:cNvPr id="417807" name="Oval 15"/>
              <p:cNvSpPr>
                <a:spLocks noChangeArrowheads="1"/>
              </p:cNvSpPr>
              <p:nvPr/>
            </p:nvSpPr>
            <p:spPr bwMode="auto">
              <a:xfrm>
                <a:off x="3072" y="2736"/>
                <a:ext cx="96" cy="96"/>
              </a:xfrm>
              <a:prstGeom prst="ellipse">
                <a:avLst/>
              </a:prstGeom>
              <a:solidFill>
                <a:srgbClr val="00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7808" name="Freeform 16"/>
              <p:cNvSpPr>
                <a:spLocks/>
              </p:cNvSpPr>
              <p:nvPr/>
            </p:nvSpPr>
            <p:spPr bwMode="auto">
              <a:xfrm>
                <a:off x="3120" y="2304"/>
                <a:ext cx="528" cy="432"/>
              </a:xfrm>
              <a:custGeom>
                <a:avLst/>
                <a:gdLst/>
                <a:ahLst/>
                <a:cxnLst>
                  <a:cxn ang="0">
                    <a:pos x="528" y="0"/>
                  </a:cxn>
                  <a:cxn ang="0">
                    <a:pos x="384" y="96"/>
                  </a:cxn>
                  <a:cxn ang="0">
                    <a:pos x="96" y="192"/>
                  </a:cxn>
                  <a:cxn ang="0">
                    <a:pos x="0" y="432"/>
                  </a:cxn>
                </a:cxnLst>
                <a:rect l="0" t="0" r="r" b="b"/>
                <a:pathLst>
                  <a:path w="528" h="432">
                    <a:moveTo>
                      <a:pt x="528" y="0"/>
                    </a:moveTo>
                    <a:cubicBezTo>
                      <a:pt x="492" y="32"/>
                      <a:pt x="456" y="64"/>
                      <a:pt x="384" y="96"/>
                    </a:cubicBezTo>
                    <a:cubicBezTo>
                      <a:pt x="312" y="128"/>
                      <a:pt x="160" y="136"/>
                      <a:pt x="96" y="192"/>
                    </a:cubicBezTo>
                    <a:cubicBezTo>
                      <a:pt x="32" y="248"/>
                      <a:pt x="16" y="340"/>
                      <a:pt x="0" y="432"/>
                    </a:cubicBezTo>
                  </a:path>
                </a:pathLst>
              </a:custGeom>
              <a:noFill/>
              <a:ln w="9525" cap="flat">
                <a:solidFill>
                  <a:schemeClr val="tx1"/>
                </a:solidFill>
                <a:prstDash val="sysDot"/>
                <a:round/>
                <a:headEnd type="none" w="med" len="med"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7809" name="Text Box 17"/>
              <p:cNvSpPr txBox="1">
                <a:spLocks noChangeArrowheads="1"/>
              </p:cNvSpPr>
              <p:nvPr/>
            </p:nvSpPr>
            <p:spPr bwMode="auto">
              <a:xfrm>
                <a:off x="3168" y="2640"/>
                <a:ext cx="2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Comic Sans MS" pitchFamily="66" charset="0"/>
                  </a:rPr>
                  <a:t>N’</a:t>
                </a:r>
              </a:p>
            </p:txBody>
          </p:sp>
        </p:grpSp>
        <p:sp>
          <p:nvSpPr>
            <p:cNvPr id="417810" name="Rectangle 18"/>
            <p:cNvSpPr>
              <a:spLocks noChangeArrowheads="1"/>
            </p:cNvSpPr>
            <p:nvPr/>
          </p:nvSpPr>
          <p:spPr bwMode="auto">
            <a:xfrm>
              <a:off x="2160" y="2640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Comic Sans MS" pitchFamily="66" charset="0"/>
                </a:rPr>
                <a:t>S</a:t>
              </a:r>
            </a:p>
          </p:txBody>
        </p:sp>
        <p:sp>
          <p:nvSpPr>
            <p:cNvPr id="417811" name="Line 19"/>
            <p:cNvSpPr>
              <a:spLocks noChangeShapeType="1"/>
            </p:cNvSpPr>
            <p:nvPr/>
          </p:nvSpPr>
          <p:spPr bwMode="auto">
            <a:xfrm>
              <a:off x="1824" y="2304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7812" name="Line 20"/>
            <p:cNvSpPr>
              <a:spLocks noChangeShapeType="1"/>
            </p:cNvSpPr>
            <p:nvPr/>
          </p:nvSpPr>
          <p:spPr bwMode="auto">
            <a:xfrm flipH="1">
              <a:off x="2400" y="278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762000" y="685800"/>
            <a:ext cx="7620000" cy="1981200"/>
          </a:xfrm>
          <a:prstGeom prst="rect">
            <a:avLst/>
          </a:prstGeom>
          <a:solidFill>
            <a:srgbClr val="FFE1E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838200" y="1219200"/>
            <a:ext cx="77724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400" dirty="0">
                <a:latin typeface="+mn-lt"/>
              </a:rPr>
              <a:t>	If h is consistent, then whenever A* expands a node, it has already found an optimal path to this node’s state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2400" dirty="0">
              <a:latin typeface="+mn-lt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38200" y="4270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2400" b="1" dirty="0">
                <a:solidFill>
                  <a:schemeClr val="accent2"/>
                </a:solidFill>
                <a:latin typeface="+mn-lt"/>
              </a:rPr>
              <a:t>Result #2</a:t>
            </a:r>
          </a:p>
        </p:txBody>
      </p:sp>
      <p:sp>
        <p:nvSpPr>
          <p:cNvPr id="25" name="AutoShape 24"/>
          <p:cNvSpPr>
            <a:spLocks noChangeArrowheads="1"/>
          </p:cNvSpPr>
          <p:nvPr/>
        </p:nvSpPr>
        <p:spPr bwMode="auto">
          <a:xfrm>
            <a:off x="71438" y="1328738"/>
            <a:ext cx="685800" cy="7620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9900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33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Implication of Result #2</a:t>
            </a:r>
            <a:endParaRPr lang="en-US"/>
          </a:p>
        </p:txBody>
      </p:sp>
      <p:sp>
        <p:nvSpPr>
          <p:cNvPr id="40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4798377-10A7-40F2-95FE-6F12D5B4112C}" type="slidenum">
              <a:rPr lang="en-US" smtClean="0"/>
              <a:pPr/>
              <a:t>54</a:t>
            </a:fld>
            <a:endParaRPr lang="en-US"/>
          </a:p>
        </p:txBody>
      </p:sp>
      <p:grpSp>
        <p:nvGrpSpPr>
          <p:cNvPr id="421891" name="Group 3"/>
          <p:cNvGrpSpPr>
            <a:grpSpLocks/>
          </p:cNvGrpSpPr>
          <p:nvPr/>
        </p:nvGrpSpPr>
        <p:grpSpPr bwMode="auto">
          <a:xfrm>
            <a:off x="2133600" y="1981200"/>
            <a:ext cx="6477000" cy="2286000"/>
            <a:chOff x="1296" y="1727"/>
            <a:chExt cx="4080" cy="1440"/>
          </a:xfrm>
        </p:grpSpPr>
        <p:sp>
          <p:nvSpPr>
            <p:cNvPr id="421892" name="Text Box 4"/>
            <p:cNvSpPr txBox="1">
              <a:spLocks noChangeArrowheads="1"/>
            </p:cNvSpPr>
            <p:nvPr/>
          </p:nvSpPr>
          <p:spPr bwMode="auto">
            <a:xfrm>
              <a:off x="1296" y="2647"/>
              <a:ext cx="2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N</a:t>
              </a:r>
            </a:p>
          </p:txBody>
        </p:sp>
        <p:sp>
          <p:nvSpPr>
            <p:cNvPr id="421893" name="Text Box 5"/>
            <p:cNvSpPr txBox="1">
              <a:spLocks noChangeArrowheads="1"/>
            </p:cNvSpPr>
            <p:nvPr/>
          </p:nvSpPr>
          <p:spPr bwMode="auto">
            <a:xfrm>
              <a:off x="4224" y="2647"/>
              <a:ext cx="3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N</a:t>
              </a:r>
              <a:r>
                <a:rPr lang="en-US" sz="2400" baseline="-250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421894" name="Oval 6"/>
            <p:cNvSpPr>
              <a:spLocks noChangeArrowheads="1"/>
            </p:cNvSpPr>
            <p:nvPr/>
          </p:nvSpPr>
          <p:spPr bwMode="auto">
            <a:xfrm>
              <a:off x="3360" y="1727"/>
              <a:ext cx="192" cy="192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895" name="Oval 7"/>
            <p:cNvSpPr>
              <a:spLocks noChangeArrowheads="1"/>
            </p:cNvSpPr>
            <p:nvPr/>
          </p:nvSpPr>
          <p:spPr bwMode="auto">
            <a:xfrm>
              <a:off x="1440" y="2879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896" name="Oval 8"/>
            <p:cNvSpPr>
              <a:spLocks noChangeArrowheads="1"/>
            </p:cNvSpPr>
            <p:nvPr/>
          </p:nvSpPr>
          <p:spPr bwMode="auto">
            <a:xfrm>
              <a:off x="4128" y="2879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897" name="Line 9"/>
            <p:cNvSpPr>
              <a:spLocks noChangeShapeType="1"/>
            </p:cNvSpPr>
            <p:nvPr/>
          </p:nvSpPr>
          <p:spPr bwMode="auto">
            <a:xfrm flipH="1">
              <a:off x="1600" y="1872"/>
              <a:ext cx="1760" cy="10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1898" name="Line 10"/>
            <p:cNvSpPr>
              <a:spLocks noChangeShapeType="1"/>
            </p:cNvSpPr>
            <p:nvPr/>
          </p:nvSpPr>
          <p:spPr bwMode="auto">
            <a:xfrm>
              <a:off x="3504" y="1920"/>
              <a:ext cx="720" cy="95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1899" name="Line 11"/>
            <p:cNvSpPr>
              <a:spLocks noChangeShapeType="1"/>
            </p:cNvSpPr>
            <p:nvPr/>
          </p:nvSpPr>
          <p:spPr bwMode="auto">
            <a:xfrm>
              <a:off x="1632" y="2975"/>
              <a:ext cx="672" cy="0"/>
            </a:xfrm>
            <a:prstGeom prst="line">
              <a:avLst/>
            </a:prstGeom>
            <a:noFill/>
            <a:ln w="9525">
              <a:solidFill>
                <a:srgbClr val="6699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1900" name="Rectangle 12"/>
            <p:cNvSpPr>
              <a:spLocks noChangeArrowheads="1"/>
            </p:cNvSpPr>
            <p:nvPr/>
          </p:nvSpPr>
          <p:spPr bwMode="auto">
            <a:xfrm>
              <a:off x="2304" y="2783"/>
              <a:ext cx="336" cy="38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901" name="Line 13"/>
            <p:cNvSpPr>
              <a:spLocks noChangeShapeType="1"/>
            </p:cNvSpPr>
            <p:nvPr/>
          </p:nvSpPr>
          <p:spPr bwMode="auto">
            <a:xfrm>
              <a:off x="4320" y="2975"/>
              <a:ext cx="672" cy="0"/>
            </a:xfrm>
            <a:prstGeom prst="line">
              <a:avLst/>
            </a:prstGeom>
            <a:noFill/>
            <a:ln w="9525">
              <a:solidFill>
                <a:srgbClr val="6699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1902" name="Rectangle 14"/>
            <p:cNvSpPr>
              <a:spLocks noChangeArrowheads="1"/>
            </p:cNvSpPr>
            <p:nvPr/>
          </p:nvSpPr>
          <p:spPr bwMode="auto">
            <a:xfrm>
              <a:off x="4992" y="2783"/>
              <a:ext cx="384" cy="38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903" name="Text Box 15"/>
            <p:cNvSpPr txBox="1">
              <a:spLocks noChangeArrowheads="1"/>
            </p:cNvSpPr>
            <p:nvPr/>
          </p:nvSpPr>
          <p:spPr bwMode="auto">
            <a:xfrm>
              <a:off x="2352" y="2839"/>
              <a:ext cx="24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S</a:t>
              </a:r>
            </a:p>
          </p:txBody>
        </p:sp>
        <p:sp>
          <p:nvSpPr>
            <p:cNvPr id="421904" name="Text Box 16"/>
            <p:cNvSpPr txBox="1">
              <a:spLocks noChangeArrowheads="1"/>
            </p:cNvSpPr>
            <p:nvPr/>
          </p:nvSpPr>
          <p:spPr bwMode="auto">
            <a:xfrm>
              <a:off x="5040" y="2839"/>
              <a:ext cx="30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S</a:t>
              </a:r>
              <a:r>
                <a:rPr lang="en-US" sz="2400" baseline="-25000">
                  <a:latin typeface="Comic Sans MS" pitchFamily="66" charset="0"/>
                </a:rPr>
                <a:t>1</a:t>
              </a:r>
            </a:p>
          </p:txBody>
        </p:sp>
      </p:grpSp>
      <p:grpSp>
        <p:nvGrpSpPr>
          <p:cNvPr id="421905" name="Group 17"/>
          <p:cNvGrpSpPr>
            <a:grpSpLocks/>
          </p:cNvGrpSpPr>
          <p:nvPr/>
        </p:nvGrpSpPr>
        <p:grpSpPr bwMode="auto">
          <a:xfrm>
            <a:off x="1385888" y="4102100"/>
            <a:ext cx="1600200" cy="1479550"/>
            <a:chOff x="960" y="2772"/>
            <a:chExt cx="1008" cy="932"/>
          </a:xfrm>
        </p:grpSpPr>
        <p:sp>
          <p:nvSpPr>
            <p:cNvPr id="421906" name="Line 18"/>
            <p:cNvSpPr>
              <a:spLocks noChangeShapeType="1"/>
            </p:cNvSpPr>
            <p:nvPr/>
          </p:nvSpPr>
          <p:spPr bwMode="auto">
            <a:xfrm flipH="1">
              <a:off x="1436" y="2776"/>
              <a:ext cx="192" cy="360"/>
            </a:xfrm>
            <a:prstGeom prst="line">
              <a:avLst/>
            </a:prstGeom>
            <a:noFill/>
            <a:ln w="9525">
              <a:solidFill>
                <a:srgbClr val="5F5F5F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1907" name="Line 19"/>
            <p:cNvSpPr>
              <a:spLocks noChangeShapeType="1"/>
            </p:cNvSpPr>
            <p:nvPr/>
          </p:nvSpPr>
          <p:spPr bwMode="auto">
            <a:xfrm>
              <a:off x="1728" y="2772"/>
              <a:ext cx="152" cy="356"/>
            </a:xfrm>
            <a:prstGeom prst="line">
              <a:avLst/>
            </a:prstGeom>
            <a:noFill/>
            <a:ln w="9525">
              <a:solidFill>
                <a:srgbClr val="5F5F5F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1908" name="Oval 20"/>
            <p:cNvSpPr>
              <a:spLocks noChangeArrowheads="1"/>
            </p:cNvSpPr>
            <p:nvPr/>
          </p:nvSpPr>
          <p:spPr bwMode="auto">
            <a:xfrm>
              <a:off x="1344" y="3128"/>
              <a:ext cx="144" cy="144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909" name="Oval 21"/>
            <p:cNvSpPr>
              <a:spLocks noChangeArrowheads="1"/>
            </p:cNvSpPr>
            <p:nvPr/>
          </p:nvSpPr>
          <p:spPr bwMode="auto">
            <a:xfrm>
              <a:off x="1824" y="3128"/>
              <a:ext cx="144" cy="144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910" name="Oval 22"/>
            <p:cNvSpPr>
              <a:spLocks noChangeArrowheads="1"/>
            </p:cNvSpPr>
            <p:nvPr/>
          </p:nvSpPr>
          <p:spPr bwMode="auto">
            <a:xfrm>
              <a:off x="960" y="3560"/>
              <a:ext cx="144" cy="144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911" name="Oval 23"/>
            <p:cNvSpPr>
              <a:spLocks noChangeArrowheads="1"/>
            </p:cNvSpPr>
            <p:nvPr/>
          </p:nvSpPr>
          <p:spPr bwMode="auto">
            <a:xfrm>
              <a:off x="1344" y="3560"/>
              <a:ext cx="144" cy="144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912" name="Oval 24"/>
            <p:cNvSpPr>
              <a:spLocks noChangeArrowheads="1"/>
            </p:cNvSpPr>
            <p:nvPr/>
          </p:nvSpPr>
          <p:spPr bwMode="auto">
            <a:xfrm>
              <a:off x="1728" y="3560"/>
              <a:ext cx="144" cy="144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913" name="Line 25"/>
            <p:cNvSpPr>
              <a:spLocks noChangeShapeType="1"/>
            </p:cNvSpPr>
            <p:nvPr/>
          </p:nvSpPr>
          <p:spPr bwMode="auto">
            <a:xfrm flipH="1">
              <a:off x="1076" y="3252"/>
              <a:ext cx="288" cy="3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1914" name="Line 26"/>
            <p:cNvSpPr>
              <a:spLocks noChangeShapeType="1"/>
            </p:cNvSpPr>
            <p:nvPr/>
          </p:nvSpPr>
          <p:spPr bwMode="auto">
            <a:xfrm>
              <a:off x="1416" y="3276"/>
              <a:ext cx="4" cy="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1915" name="Line 27"/>
            <p:cNvSpPr>
              <a:spLocks noChangeShapeType="1"/>
            </p:cNvSpPr>
            <p:nvPr/>
          </p:nvSpPr>
          <p:spPr bwMode="auto">
            <a:xfrm>
              <a:off x="1476" y="3248"/>
              <a:ext cx="276" cy="3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21916" name="Group 28"/>
          <p:cNvGrpSpPr>
            <a:grpSpLocks/>
          </p:cNvGrpSpPr>
          <p:nvPr/>
        </p:nvGrpSpPr>
        <p:grpSpPr bwMode="auto">
          <a:xfrm>
            <a:off x="381000" y="2286000"/>
            <a:ext cx="1935163" cy="1676400"/>
            <a:chOff x="144" y="2592"/>
            <a:chExt cx="1219" cy="1056"/>
          </a:xfrm>
        </p:grpSpPr>
        <p:sp>
          <p:nvSpPr>
            <p:cNvPr id="421917" name="Text Box 29"/>
            <p:cNvSpPr txBox="1">
              <a:spLocks noChangeArrowheads="1"/>
            </p:cNvSpPr>
            <p:nvPr/>
          </p:nvSpPr>
          <p:spPr bwMode="auto">
            <a:xfrm>
              <a:off x="144" y="2592"/>
              <a:ext cx="1219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The path to N </a:t>
              </a:r>
              <a:br>
                <a:rPr lang="en-US" sz="2000">
                  <a:latin typeface="Comic Sans MS" pitchFamily="66" charset="0"/>
                </a:rPr>
              </a:br>
              <a:r>
                <a:rPr lang="en-US" sz="2000">
                  <a:latin typeface="Comic Sans MS" pitchFamily="66" charset="0"/>
                </a:rPr>
                <a:t>is the optimal </a:t>
              </a:r>
            </a:p>
            <a:p>
              <a:r>
                <a:rPr lang="en-US" sz="2000">
                  <a:latin typeface="Comic Sans MS" pitchFamily="66" charset="0"/>
                </a:rPr>
                <a:t>path to S </a:t>
              </a:r>
            </a:p>
          </p:txBody>
        </p:sp>
        <p:sp>
          <p:nvSpPr>
            <p:cNvPr id="421918" name="Freeform 30"/>
            <p:cNvSpPr>
              <a:spLocks/>
            </p:cNvSpPr>
            <p:nvPr/>
          </p:nvSpPr>
          <p:spPr bwMode="auto">
            <a:xfrm>
              <a:off x="720" y="3216"/>
              <a:ext cx="576" cy="432"/>
            </a:xfrm>
            <a:custGeom>
              <a:avLst/>
              <a:gdLst/>
              <a:ahLst/>
              <a:cxnLst>
                <a:cxn ang="0">
                  <a:pos x="432" y="336"/>
                </a:cxn>
                <a:cxn ang="0">
                  <a:pos x="192" y="288"/>
                </a:cxn>
                <a:cxn ang="0">
                  <a:pos x="0" y="0"/>
                </a:cxn>
              </a:cxnLst>
              <a:rect l="0" t="0" r="r" b="b"/>
              <a:pathLst>
                <a:path w="432" h="344">
                  <a:moveTo>
                    <a:pt x="432" y="336"/>
                  </a:moveTo>
                  <a:cubicBezTo>
                    <a:pt x="348" y="340"/>
                    <a:pt x="264" y="344"/>
                    <a:pt x="192" y="288"/>
                  </a:cubicBezTo>
                  <a:cubicBezTo>
                    <a:pt x="120" y="232"/>
                    <a:pt x="60" y="116"/>
                    <a:pt x="0" y="0"/>
                  </a:cubicBezTo>
                </a:path>
              </a:pathLst>
            </a:custGeom>
            <a:noFill/>
            <a:ln w="57150" cmpd="sng">
              <a:solidFill>
                <a:schemeClr val="bg2"/>
              </a:solidFill>
              <a:round/>
              <a:headEnd type="none" w="med" len="med"/>
              <a:tailEnd type="stealth" w="lg" len="lg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21919" name="Group 31"/>
          <p:cNvGrpSpPr>
            <a:grpSpLocks/>
          </p:cNvGrpSpPr>
          <p:nvPr/>
        </p:nvGrpSpPr>
        <p:grpSpPr bwMode="auto">
          <a:xfrm>
            <a:off x="4267200" y="3963988"/>
            <a:ext cx="2398713" cy="1763712"/>
            <a:chOff x="2688" y="2497"/>
            <a:chExt cx="1511" cy="1111"/>
          </a:xfrm>
        </p:grpSpPr>
        <p:grpSp>
          <p:nvGrpSpPr>
            <p:cNvPr id="421920" name="Group 32"/>
            <p:cNvGrpSpPr>
              <a:grpSpLocks/>
            </p:cNvGrpSpPr>
            <p:nvPr/>
          </p:nvGrpSpPr>
          <p:grpSpPr bwMode="auto">
            <a:xfrm>
              <a:off x="2688" y="2497"/>
              <a:ext cx="1511" cy="1055"/>
              <a:chOff x="2640" y="2976"/>
              <a:chExt cx="1511" cy="1055"/>
            </a:xfrm>
          </p:grpSpPr>
          <p:sp>
            <p:nvSpPr>
              <p:cNvPr id="421921" name="Oval 33"/>
              <p:cNvSpPr>
                <a:spLocks noChangeArrowheads="1"/>
              </p:cNvSpPr>
              <p:nvPr/>
            </p:nvSpPr>
            <p:spPr bwMode="auto">
              <a:xfrm>
                <a:off x="3360" y="3839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1922" name="Line 34"/>
              <p:cNvSpPr>
                <a:spLocks noChangeShapeType="1"/>
              </p:cNvSpPr>
              <p:nvPr/>
            </p:nvSpPr>
            <p:spPr bwMode="auto">
              <a:xfrm flipH="1">
                <a:off x="3502" y="3025"/>
                <a:ext cx="649" cy="8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21923" name="Freeform 35"/>
              <p:cNvSpPr>
                <a:spLocks/>
              </p:cNvSpPr>
              <p:nvPr/>
            </p:nvSpPr>
            <p:spPr bwMode="auto">
              <a:xfrm>
                <a:off x="2640" y="2976"/>
                <a:ext cx="720" cy="960"/>
              </a:xfrm>
              <a:custGeom>
                <a:avLst/>
                <a:gdLst/>
                <a:ahLst/>
                <a:cxnLst>
                  <a:cxn ang="0">
                    <a:pos x="720" y="960"/>
                  </a:cxn>
                  <a:cxn ang="0">
                    <a:pos x="528" y="768"/>
                  </a:cxn>
                  <a:cxn ang="0">
                    <a:pos x="336" y="240"/>
                  </a:cxn>
                  <a:cxn ang="0">
                    <a:pos x="0" y="0"/>
                  </a:cxn>
                </a:cxnLst>
                <a:rect l="0" t="0" r="r" b="b"/>
                <a:pathLst>
                  <a:path w="720" h="960">
                    <a:moveTo>
                      <a:pt x="720" y="960"/>
                    </a:moveTo>
                    <a:cubicBezTo>
                      <a:pt x="656" y="924"/>
                      <a:pt x="592" y="888"/>
                      <a:pt x="528" y="768"/>
                    </a:cubicBezTo>
                    <a:cubicBezTo>
                      <a:pt x="464" y="648"/>
                      <a:pt x="424" y="368"/>
                      <a:pt x="336" y="240"/>
                    </a:cubicBezTo>
                    <a:cubicBezTo>
                      <a:pt x="248" y="112"/>
                      <a:pt x="124" y="56"/>
                      <a:pt x="0" y="0"/>
                    </a:cubicBezTo>
                  </a:path>
                </a:pathLst>
              </a:custGeom>
              <a:noFill/>
              <a:ln w="9525">
                <a:solidFill>
                  <a:srgbClr val="009900"/>
                </a:solidFill>
                <a:round/>
                <a:headEnd type="none" w="med" len="med"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421924" name="Text Box 36"/>
            <p:cNvSpPr txBox="1">
              <a:spLocks noChangeArrowheads="1"/>
            </p:cNvSpPr>
            <p:nvPr/>
          </p:nvSpPr>
          <p:spPr bwMode="auto">
            <a:xfrm>
              <a:off x="3600" y="3320"/>
              <a:ext cx="3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N</a:t>
              </a:r>
              <a:r>
                <a:rPr lang="en-US" baseline="-25000">
                  <a:latin typeface="Comic Sans MS" pitchFamily="66" charset="0"/>
                </a:rPr>
                <a:t>2</a:t>
              </a:r>
            </a:p>
          </p:txBody>
        </p:sp>
      </p:grpSp>
      <p:grpSp>
        <p:nvGrpSpPr>
          <p:cNvPr id="421925" name="Group 37"/>
          <p:cNvGrpSpPr>
            <a:grpSpLocks/>
          </p:cNvGrpSpPr>
          <p:nvPr/>
        </p:nvGrpSpPr>
        <p:grpSpPr bwMode="auto">
          <a:xfrm>
            <a:off x="6172200" y="4572000"/>
            <a:ext cx="2238375" cy="838200"/>
            <a:chOff x="4080" y="3408"/>
            <a:chExt cx="1410" cy="528"/>
          </a:xfrm>
        </p:grpSpPr>
        <p:sp>
          <p:nvSpPr>
            <p:cNvPr id="421926" name="Text Box 38"/>
            <p:cNvSpPr txBox="1">
              <a:spLocks noChangeArrowheads="1"/>
            </p:cNvSpPr>
            <p:nvPr/>
          </p:nvSpPr>
          <p:spPr bwMode="auto">
            <a:xfrm>
              <a:off x="4608" y="3408"/>
              <a:ext cx="88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N</a:t>
              </a:r>
              <a:r>
                <a:rPr lang="en-US" sz="2000" baseline="-25000">
                  <a:latin typeface="Comic Sans MS" pitchFamily="66" charset="0"/>
                </a:rPr>
                <a:t>2</a:t>
              </a:r>
              <a:r>
                <a:rPr lang="en-US" sz="2000">
                  <a:latin typeface="Comic Sans MS" pitchFamily="66" charset="0"/>
                </a:rPr>
                <a:t> can be </a:t>
              </a:r>
              <a:br>
                <a:rPr lang="en-US" sz="2000">
                  <a:latin typeface="Comic Sans MS" pitchFamily="66" charset="0"/>
                </a:rPr>
              </a:br>
              <a:r>
                <a:rPr lang="en-US" sz="2000">
                  <a:latin typeface="Comic Sans MS" pitchFamily="66" charset="0"/>
                </a:rPr>
                <a:t>discarded</a:t>
              </a:r>
            </a:p>
          </p:txBody>
        </p:sp>
        <p:sp>
          <p:nvSpPr>
            <p:cNvPr id="421927" name="Freeform 39"/>
            <p:cNvSpPr>
              <a:spLocks/>
            </p:cNvSpPr>
            <p:nvPr/>
          </p:nvSpPr>
          <p:spPr bwMode="auto">
            <a:xfrm>
              <a:off x="4080" y="3648"/>
              <a:ext cx="528" cy="288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240" y="144"/>
                </a:cxn>
                <a:cxn ang="0">
                  <a:pos x="432" y="0"/>
                </a:cxn>
              </a:cxnLst>
              <a:rect l="0" t="0" r="r" b="b"/>
              <a:pathLst>
                <a:path w="432" h="192">
                  <a:moveTo>
                    <a:pt x="0" y="192"/>
                  </a:moveTo>
                  <a:cubicBezTo>
                    <a:pt x="84" y="184"/>
                    <a:pt x="168" y="176"/>
                    <a:pt x="240" y="144"/>
                  </a:cubicBezTo>
                  <a:cubicBezTo>
                    <a:pt x="312" y="112"/>
                    <a:pt x="372" y="56"/>
                    <a:pt x="432" y="0"/>
                  </a:cubicBezTo>
                </a:path>
              </a:pathLst>
            </a:custGeom>
            <a:noFill/>
            <a:ln w="57150" cmpd="sng">
              <a:solidFill>
                <a:schemeClr val="bg2"/>
              </a:solidFill>
              <a:round/>
              <a:headEnd type="none" w="med" len="med"/>
              <a:tailEnd type="stealth" w="lg" len="lg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38259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Revisited States with Consistent Heuristic (Search#3)</a:t>
            </a:r>
            <a:endParaRPr lang="en-US"/>
          </a:p>
        </p:txBody>
      </p:sp>
      <p:sp>
        <p:nvSpPr>
          <p:cNvPr id="4239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When a node is expanded, store its state into CLOSED </a:t>
            </a:r>
          </a:p>
          <a:p>
            <a:r>
              <a:rPr lang="en-US" smtClean="0"/>
              <a:t>When a new node N is generated:</a:t>
            </a:r>
          </a:p>
          <a:p>
            <a:pPr lvl="1"/>
            <a:r>
              <a:rPr lang="en-US" smtClean="0"/>
              <a:t>If STATE(N) is in CLOSED, discard N</a:t>
            </a:r>
          </a:p>
          <a:p>
            <a:pPr lvl="1"/>
            <a:r>
              <a:rPr lang="en-US" smtClean="0"/>
              <a:t>If there exists a node N’ in the fringe such that STATE(N’) = STATE(N), discard the node – N or N’ – with the largest f (or, equivalently, g)</a:t>
            </a:r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6EE5534-C45A-4354-9FFB-1600D6C6CDA8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A* is optimal if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 admissible </a:t>
            </a:r>
            <a:r>
              <a:rPr lang="en-US" dirty="0" smtClean="0"/>
              <a:t>(but </a:t>
            </a:r>
            <a:r>
              <a:rPr lang="en-US" dirty="0"/>
              <a:t>not </a:t>
            </a:r>
            <a:r>
              <a:rPr lang="en-US" dirty="0" smtClean="0"/>
              <a:t>necessarily consistent)</a:t>
            </a:r>
            <a:endParaRPr lang="en-US" dirty="0"/>
          </a:p>
          <a:p>
            <a:pPr lvl="1"/>
            <a:r>
              <a:rPr lang="en-US" dirty="0"/>
              <a:t>Revisited states not detected</a:t>
            </a:r>
          </a:p>
          <a:p>
            <a:pPr lvl="1"/>
            <a:r>
              <a:rPr lang="en-US" dirty="0"/>
              <a:t>Search #2 is used</a:t>
            </a:r>
          </a:p>
          <a:p>
            <a:r>
              <a:rPr lang="en-US" dirty="0"/>
              <a:t>h</a:t>
            </a:r>
            <a:r>
              <a:rPr lang="en-US" b="1" dirty="0"/>
              <a:t> </a:t>
            </a:r>
            <a:r>
              <a:rPr lang="en-US" dirty="0"/>
              <a:t>is </a:t>
            </a:r>
            <a:r>
              <a:rPr lang="en-US" b="1" dirty="0"/>
              <a:t>consistent</a:t>
            </a:r>
            <a:endParaRPr lang="en-US" dirty="0"/>
          </a:p>
          <a:p>
            <a:pPr lvl="1"/>
            <a:r>
              <a:rPr lang="en-US" dirty="0"/>
              <a:t>Revisited states </a:t>
            </a:r>
            <a:r>
              <a:rPr lang="en-US" dirty="0" smtClean="0"/>
              <a:t>detected</a:t>
            </a:r>
            <a:endParaRPr lang="en-US" dirty="0"/>
          </a:p>
          <a:p>
            <a:pPr lvl="1"/>
            <a:r>
              <a:rPr lang="en-US" dirty="0"/>
              <a:t>Search #3 is used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860B50-C9D9-4631-BF8C-B33FBA887152}" type="slidenum">
              <a:rPr lang="en-US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98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Heuristic Accuracy</a:t>
            </a:r>
            <a:endParaRPr lang="en-US"/>
          </a:p>
        </p:txBody>
      </p:sp>
      <p:sp>
        <p:nvSpPr>
          <p:cNvPr id="4259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Let h</a:t>
            </a:r>
            <a:r>
              <a:rPr lang="en-US" baseline="-25000" dirty="0" smtClean="0"/>
              <a:t>1</a:t>
            </a:r>
            <a:r>
              <a:rPr lang="en-US" dirty="0" smtClean="0"/>
              <a:t> and h</a:t>
            </a:r>
            <a:r>
              <a:rPr lang="en-US" baseline="-25000" dirty="0" smtClean="0"/>
              <a:t>2</a:t>
            </a:r>
            <a:r>
              <a:rPr lang="en-US" dirty="0" smtClean="0"/>
              <a:t> be two consistent heuristics such that for all nodes N: </a:t>
            </a:r>
            <a:br>
              <a:rPr lang="en-US" dirty="0" smtClean="0"/>
            </a:br>
            <a:r>
              <a:rPr lang="en-US" dirty="0" smtClean="0"/>
              <a:t>	                  h</a:t>
            </a:r>
            <a:r>
              <a:rPr lang="en-US" baseline="-25000" dirty="0" smtClean="0"/>
              <a:t>1</a:t>
            </a:r>
            <a:r>
              <a:rPr lang="en-US" dirty="0" smtClean="0"/>
              <a:t>(N) </a:t>
            </a:r>
            <a:r>
              <a:rPr lang="en-US" dirty="0" smtClean="0">
                <a:sym typeface="Symbol" pitchFamily="18" charset="2"/>
              </a:rPr>
              <a:t></a:t>
            </a:r>
            <a:r>
              <a:rPr lang="en-US" dirty="0" smtClean="0"/>
              <a:t> h</a:t>
            </a:r>
            <a:r>
              <a:rPr lang="en-US" baseline="-25000" dirty="0" smtClean="0"/>
              <a:t>2</a:t>
            </a:r>
            <a:r>
              <a:rPr lang="en-US" dirty="0" smtClean="0"/>
              <a:t>(N)</a:t>
            </a:r>
          </a:p>
          <a:p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 is said to be more </a:t>
            </a:r>
            <a:r>
              <a:rPr lang="en-US" dirty="0" smtClean="0">
                <a:solidFill>
                  <a:schemeClr val="accent3"/>
                </a:solidFill>
              </a:rPr>
              <a:t>accurate</a:t>
            </a:r>
            <a:r>
              <a:rPr lang="en-US" dirty="0" smtClean="0"/>
              <a:t> (or </a:t>
            </a:r>
            <a:r>
              <a:rPr lang="en-US" dirty="0" smtClean="0">
                <a:solidFill>
                  <a:schemeClr val="accent3"/>
                </a:solidFill>
              </a:rPr>
              <a:t>more informed</a:t>
            </a:r>
            <a:r>
              <a:rPr lang="en-US" dirty="0" smtClean="0"/>
              <a:t>) than h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9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EDFA43-8000-43B5-903B-5B736605E82C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425988" name="Rectangle 4"/>
          <p:cNvSpPr>
            <a:spLocks noChangeArrowheads="1"/>
          </p:cNvSpPr>
          <p:nvPr/>
        </p:nvSpPr>
        <p:spPr bwMode="auto">
          <a:xfrm>
            <a:off x="3733800" y="3657600"/>
            <a:ext cx="51816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CC"/>
              </a:buClr>
              <a:buSzPct val="75000"/>
              <a:buFont typeface="Wingdings" pitchFamily="2" charset="2"/>
              <a:buNone/>
            </a:pPr>
            <a:endParaRPr lang="en-US" sz="28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CC"/>
              </a:buClr>
              <a:buSzPct val="75000"/>
              <a:buFont typeface="Wingdings" pitchFamily="2" charset="2"/>
              <a:buChar char="§"/>
            </a:pPr>
            <a:r>
              <a:rPr lang="en-US" sz="2400" dirty="0">
                <a:latin typeface="+mj-lt"/>
              </a:rPr>
              <a:t>h</a:t>
            </a:r>
            <a:r>
              <a:rPr lang="en-US" sz="2400" baseline="-25000" dirty="0">
                <a:latin typeface="+mj-lt"/>
              </a:rPr>
              <a:t>1</a:t>
            </a:r>
            <a:r>
              <a:rPr lang="en-US" sz="2400" dirty="0">
                <a:latin typeface="+mj-lt"/>
              </a:rPr>
              <a:t>(N) = number of misplaced tiles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CC"/>
              </a:buClr>
              <a:buSzPct val="75000"/>
              <a:buFont typeface="Wingdings" pitchFamily="2" charset="2"/>
              <a:buChar char="§"/>
            </a:pPr>
            <a:r>
              <a:rPr lang="en-US" sz="2400" dirty="0">
                <a:latin typeface="+mj-lt"/>
              </a:rPr>
              <a:t>h</a:t>
            </a:r>
            <a:r>
              <a:rPr lang="en-US" sz="2400" baseline="-25000" dirty="0">
                <a:latin typeface="+mj-lt"/>
              </a:rPr>
              <a:t>2</a:t>
            </a:r>
            <a:r>
              <a:rPr lang="en-US" sz="2400" dirty="0">
                <a:latin typeface="+mj-lt"/>
              </a:rPr>
              <a:t>(N) = sum of distances of every tile to its goal position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CC"/>
              </a:buClr>
              <a:buSzPct val="75000"/>
              <a:buFont typeface="Wingdings" pitchFamily="2" charset="2"/>
              <a:buChar char="§"/>
            </a:pPr>
            <a:endParaRPr lang="en-US" sz="24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CC"/>
              </a:buClr>
              <a:buSzPct val="75000"/>
              <a:buFont typeface="Wingdings" pitchFamily="2" charset="2"/>
              <a:buChar char="§"/>
            </a:pPr>
            <a:r>
              <a:rPr lang="en-US" sz="2400" dirty="0">
                <a:solidFill>
                  <a:srgbClr val="0033CC"/>
                </a:solidFill>
                <a:latin typeface="+mj-lt"/>
              </a:rPr>
              <a:t>h</a:t>
            </a:r>
            <a:r>
              <a:rPr lang="en-US" sz="2400" baseline="-25000" dirty="0">
                <a:solidFill>
                  <a:srgbClr val="0033CC"/>
                </a:solidFill>
                <a:latin typeface="+mj-lt"/>
              </a:rPr>
              <a:t>2</a:t>
            </a:r>
            <a:r>
              <a:rPr lang="en-US" sz="2400" dirty="0">
                <a:solidFill>
                  <a:srgbClr val="0033CC"/>
                </a:solidFill>
                <a:latin typeface="+mj-lt"/>
              </a:rPr>
              <a:t> is more accurate than h</a:t>
            </a:r>
            <a:r>
              <a:rPr lang="en-US" sz="2400" baseline="-25000" dirty="0">
                <a:solidFill>
                  <a:srgbClr val="0033CC"/>
                </a:solidFill>
                <a:latin typeface="+mj-lt"/>
              </a:rPr>
              <a:t>1</a:t>
            </a:r>
          </a:p>
          <a:p>
            <a:pPr marL="342900" indent="-342900">
              <a:lnSpc>
                <a:spcPct val="90000"/>
              </a:lnSpc>
              <a:buClr>
                <a:schemeClr val="bg1"/>
              </a:buClr>
              <a:buSzPct val="75000"/>
            </a:pPr>
            <a:endParaRPr lang="en-US" sz="2400" dirty="0">
              <a:latin typeface="+mj-lt"/>
            </a:endParaRPr>
          </a:p>
        </p:txBody>
      </p:sp>
      <p:grpSp>
        <p:nvGrpSpPr>
          <p:cNvPr id="425989" name="Group 5"/>
          <p:cNvGrpSpPr>
            <a:grpSpLocks/>
          </p:cNvGrpSpPr>
          <p:nvPr/>
        </p:nvGrpSpPr>
        <p:grpSpPr bwMode="auto">
          <a:xfrm>
            <a:off x="609600" y="4267200"/>
            <a:ext cx="1354138" cy="1692275"/>
            <a:chOff x="816" y="1728"/>
            <a:chExt cx="853" cy="1066"/>
          </a:xfrm>
        </p:grpSpPr>
        <p:grpSp>
          <p:nvGrpSpPr>
            <p:cNvPr id="425990" name="Group 6"/>
            <p:cNvGrpSpPr>
              <a:grpSpLocks/>
            </p:cNvGrpSpPr>
            <p:nvPr/>
          </p:nvGrpSpPr>
          <p:grpSpPr bwMode="auto">
            <a:xfrm>
              <a:off x="816" y="1728"/>
              <a:ext cx="818" cy="802"/>
              <a:chOff x="816" y="1728"/>
              <a:chExt cx="818" cy="802"/>
            </a:xfrm>
          </p:grpSpPr>
          <p:sp>
            <p:nvSpPr>
              <p:cNvPr id="425991" name="Rectangle 7"/>
              <p:cNvSpPr>
                <a:spLocks noChangeArrowheads="1"/>
              </p:cNvSpPr>
              <p:nvPr/>
            </p:nvSpPr>
            <p:spPr bwMode="auto">
              <a:xfrm>
                <a:off x="816" y="1728"/>
                <a:ext cx="818" cy="80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5992" name="Rectangle 8"/>
              <p:cNvSpPr>
                <a:spLocks noChangeArrowheads="1"/>
              </p:cNvSpPr>
              <p:nvPr/>
            </p:nvSpPr>
            <p:spPr bwMode="auto">
              <a:xfrm>
                <a:off x="1361" y="1995"/>
                <a:ext cx="273" cy="26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mic Sans MS" pitchFamily="66" charset="0"/>
                  </a:rPr>
                  <a:t>1</a:t>
                </a:r>
              </a:p>
            </p:txBody>
          </p:sp>
          <p:sp>
            <p:nvSpPr>
              <p:cNvPr id="425993" name="Rectangle 9"/>
              <p:cNvSpPr>
                <a:spLocks noChangeArrowheads="1"/>
              </p:cNvSpPr>
              <p:nvPr/>
            </p:nvSpPr>
            <p:spPr bwMode="auto">
              <a:xfrm>
                <a:off x="816" y="1995"/>
                <a:ext cx="273" cy="26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mic Sans MS" pitchFamily="66" charset="0"/>
                  </a:rPr>
                  <a:t>4</a:t>
                </a:r>
              </a:p>
            </p:txBody>
          </p:sp>
          <p:sp>
            <p:nvSpPr>
              <p:cNvPr id="425994" name="Rectangle 10"/>
              <p:cNvSpPr>
                <a:spLocks noChangeArrowheads="1"/>
              </p:cNvSpPr>
              <p:nvPr/>
            </p:nvSpPr>
            <p:spPr bwMode="auto">
              <a:xfrm>
                <a:off x="816" y="2263"/>
                <a:ext cx="273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mic Sans MS" pitchFamily="66" charset="0"/>
                  </a:rPr>
                  <a:t>7</a:t>
                </a:r>
              </a:p>
            </p:txBody>
          </p:sp>
          <p:sp>
            <p:nvSpPr>
              <p:cNvPr id="425995" name="Rectangle 11"/>
              <p:cNvSpPr>
                <a:spLocks noChangeArrowheads="1"/>
              </p:cNvSpPr>
              <p:nvPr/>
            </p:nvSpPr>
            <p:spPr bwMode="auto">
              <a:xfrm>
                <a:off x="816" y="1728"/>
                <a:ext cx="273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mic Sans MS" pitchFamily="66" charset="0"/>
                  </a:rPr>
                  <a:t>5</a:t>
                </a:r>
              </a:p>
            </p:txBody>
          </p:sp>
          <p:sp>
            <p:nvSpPr>
              <p:cNvPr id="425996" name="Rectangle 12"/>
              <p:cNvSpPr>
                <a:spLocks noChangeArrowheads="1"/>
              </p:cNvSpPr>
              <p:nvPr/>
            </p:nvSpPr>
            <p:spPr bwMode="auto">
              <a:xfrm>
                <a:off x="1089" y="1995"/>
                <a:ext cx="272" cy="26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mic Sans MS" pitchFamily="66" charset="0"/>
                  </a:rPr>
                  <a:t>2</a:t>
                </a:r>
              </a:p>
            </p:txBody>
          </p:sp>
          <p:sp>
            <p:nvSpPr>
              <p:cNvPr id="425997" name="Rectangle 13"/>
              <p:cNvSpPr>
                <a:spLocks noChangeArrowheads="1"/>
              </p:cNvSpPr>
              <p:nvPr/>
            </p:nvSpPr>
            <p:spPr bwMode="auto">
              <a:xfrm>
                <a:off x="1361" y="2263"/>
                <a:ext cx="273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mic Sans MS" pitchFamily="66" charset="0"/>
                  </a:rPr>
                  <a:t>6</a:t>
                </a:r>
              </a:p>
            </p:txBody>
          </p:sp>
          <p:sp>
            <p:nvSpPr>
              <p:cNvPr id="425998" name="Rectangle 14"/>
              <p:cNvSpPr>
                <a:spLocks noChangeArrowheads="1"/>
              </p:cNvSpPr>
              <p:nvPr/>
            </p:nvSpPr>
            <p:spPr bwMode="auto">
              <a:xfrm>
                <a:off x="1089" y="2263"/>
                <a:ext cx="272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mic Sans MS" pitchFamily="66" charset="0"/>
                  </a:rPr>
                  <a:t>3</a:t>
                </a:r>
              </a:p>
            </p:txBody>
          </p:sp>
          <p:sp>
            <p:nvSpPr>
              <p:cNvPr id="425999" name="Rectangle 15"/>
              <p:cNvSpPr>
                <a:spLocks noChangeArrowheads="1"/>
              </p:cNvSpPr>
              <p:nvPr/>
            </p:nvSpPr>
            <p:spPr bwMode="auto">
              <a:xfrm>
                <a:off x="1361" y="1728"/>
                <a:ext cx="273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mic Sans MS" pitchFamily="66" charset="0"/>
                  </a:rPr>
                  <a:t>8</a:t>
                </a:r>
              </a:p>
            </p:txBody>
          </p:sp>
        </p:grpSp>
        <p:sp>
          <p:nvSpPr>
            <p:cNvPr id="426000" name="Text Box 16"/>
            <p:cNvSpPr txBox="1">
              <a:spLocks noChangeArrowheads="1"/>
            </p:cNvSpPr>
            <p:nvPr/>
          </p:nvSpPr>
          <p:spPr bwMode="auto">
            <a:xfrm>
              <a:off x="816" y="2544"/>
              <a:ext cx="85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STATE</a:t>
              </a:r>
              <a:r>
                <a:rPr lang="en-US" sz="2000">
                  <a:latin typeface="Comic Sans MS" pitchFamily="66" charset="0"/>
                </a:rPr>
                <a:t>(N)</a:t>
              </a:r>
            </a:p>
          </p:txBody>
        </p:sp>
      </p:grpSp>
      <p:grpSp>
        <p:nvGrpSpPr>
          <p:cNvPr id="426001" name="Group 17"/>
          <p:cNvGrpSpPr>
            <a:grpSpLocks/>
          </p:cNvGrpSpPr>
          <p:nvPr/>
        </p:nvGrpSpPr>
        <p:grpSpPr bwMode="auto">
          <a:xfrm>
            <a:off x="2286000" y="4267200"/>
            <a:ext cx="1398588" cy="1692275"/>
            <a:chOff x="2640" y="1728"/>
            <a:chExt cx="881" cy="1066"/>
          </a:xfrm>
        </p:grpSpPr>
        <p:grpSp>
          <p:nvGrpSpPr>
            <p:cNvPr id="426002" name="Group 18"/>
            <p:cNvGrpSpPr>
              <a:grpSpLocks/>
            </p:cNvGrpSpPr>
            <p:nvPr/>
          </p:nvGrpSpPr>
          <p:grpSpPr bwMode="auto">
            <a:xfrm>
              <a:off x="2640" y="1728"/>
              <a:ext cx="818" cy="802"/>
              <a:chOff x="2640" y="1728"/>
              <a:chExt cx="818" cy="802"/>
            </a:xfrm>
          </p:grpSpPr>
          <p:sp>
            <p:nvSpPr>
              <p:cNvPr id="426003" name="Rectangle 19"/>
              <p:cNvSpPr>
                <a:spLocks noChangeArrowheads="1"/>
              </p:cNvSpPr>
              <p:nvPr/>
            </p:nvSpPr>
            <p:spPr bwMode="auto">
              <a:xfrm>
                <a:off x="2640" y="1728"/>
                <a:ext cx="818" cy="80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6004" name="Rectangle 20"/>
              <p:cNvSpPr>
                <a:spLocks noChangeArrowheads="1"/>
              </p:cNvSpPr>
              <p:nvPr/>
            </p:nvSpPr>
            <p:spPr bwMode="auto">
              <a:xfrm>
                <a:off x="3185" y="1995"/>
                <a:ext cx="273" cy="26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mic Sans MS" pitchFamily="66" charset="0"/>
                  </a:rPr>
                  <a:t>6</a:t>
                </a:r>
              </a:p>
            </p:txBody>
          </p:sp>
          <p:sp>
            <p:nvSpPr>
              <p:cNvPr id="426005" name="Rectangle 21"/>
              <p:cNvSpPr>
                <a:spLocks noChangeArrowheads="1"/>
              </p:cNvSpPr>
              <p:nvPr/>
            </p:nvSpPr>
            <p:spPr bwMode="auto">
              <a:xfrm>
                <a:off x="2640" y="1995"/>
                <a:ext cx="273" cy="26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mic Sans MS" pitchFamily="66" charset="0"/>
                  </a:rPr>
                  <a:t>4</a:t>
                </a:r>
              </a:p>
            </p:txBody>
          </p:sp>
          <p:sp>
            <p:nvSpPr>
              <p:cNvPr id="426006" name="Rectangle 22"/>
              <p:cNvSpPr>
                <a:spLocks noChangeArrowheads="1"/>
              </p:cNvSpPr>
              <p:nvPr/>
            </p:nvSpPr>
            <p:spPr bwMode="auto">
              <a:xfrm>
                <a:off x="2640" y="2263"/>
                <a:ext cx="273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mic Sans MS" pitchFamily="66" charset="0"/>
                  </a:rPr>
                  <a:t>7</a:t>
                </a:r>
              </a:p>
            </p:txBody>
          </p:sp>
          <p:sp>
            <p:nvSpPr>
              <p:cNvPr id="426007" name="Rectangle 23"/>
              <p:cNvSpPr>
                <a:spLocks noChangeArrowheads="1"/>
              </p:cNvSpPr>
              <p:nvPr/>
            </p:nvSpPr>
            <p:spPr bwMode="auto">
              <a:xfrm>
                <a:off x="2640" y="1728"/>
                <a:ext cx="273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mic Sans MS" pitchFamily="66" charset="0"/>
                  </a:rPr>
                  <a:t>1</a:t>
                </a:r>
              </a:p>
            </p:txBody>
          </p:sp>
          <p:sp>
            <p:nvSpPr>
              <p:cNvPr id="426008" name="Rectangle 24"/>
              <p:cNvSpPr>
                <a:spLocks noChangeArrowheads="1"/>
              </p:cNvSpPr>
              <p:nvPr/>
            </p:nvSpPr>
            <p:spPr bwMode="auto">
              <a:xfrm>
                <a:off x="2913" y="1995"/>
                <a:ext cx="272" cy="26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mic Sans MS" pitchFamily="66" charset="0"/>
                  </a:rPr>
                  <a:t>5</a:t>
                </a:r>
              </a:p>
            </p:txBody>
          </p:sp>
          <p:sp>
            <p:nvSpPr>
              <p:cNvPr id="426009" name="Rectangle 25"/>
              <p:cNvSpPr>
                <a:spLocks noChangeArrowheads="1"/>
              </p:cNvSpPr>
              <p:nvPr/>
            </p:nvSpPr>
            <p:spPr bwMode="auto">
              <a:xfrm>
                <a:off x="2913" y="1728"/>
                <a:ext cx="273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mic Sans MS" pitchFamily="66" charset="0"/>
                  </a:rPr>
                  <a:t>2</a:t>
                </a:r>
              </a:p>
            </p:txBody>
          </p:sp>
          <p:sp>
            <p:nvSpPr>
              <p:cNvPr id="426010" name="Rectangle 26"/>
              <p:cNvSpPr>
                <a:spLocks noChangeArrowheads="1"/>
              </p:cNvSpPr>
              <p:nvPr/>
            </p:nvSpPr>
            <p:spPr bwMode="auto">
              <a:xfrm>
                <a:off x="2913" y="2263"/>
                <a:ext cx="272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mic Sans MS" pitchFamily="66" charset="0"/>
                  </a:rPr>
                  <a:t>8</a:t>
                </a:r>
              </a:p>
            </p:txBody>
          </p:sp>
          <p:sp>
            <p:nvSpPr>
              <p:cNvPr id="426011" name="Rectangle 27"/>
              <p:cNvSpPr>
                <a:spLocks noChangeArrowheads="1"/>
              </p:cNvSpPr>
              <p:nvPr/>
            </p:nvSpPr>
            <p:spPr bwMode="auto">
              <a:xfrm>
                <a:off x="3185" y="1728"/>
                <a:ext cx="273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mic Sans MS" pitchFamily="66" charset="0"/>
                  </a:rPr>
                  <a:t>3</a:t>
                </a:r>
              </a:p>
            </p:txBody>
          </p:sp>
        </p:grpSp>
        <p:sp>
          <p:nvSpPr>
            <p:cNvPr id="426012" name="Text Box 28"/>
            <p:cNvSpPr txBox="1">
              <a:spLocks noChangeArrowheads="1"/>
            </p:cNvSpPr>
            <p:nvPr/>
          </p:nvSpPr>
          <p:spPr bwMode="auto">
            <a:xfrm>
              <a:off x="2640" y="2544"/>
              <a:ext cx="88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Goal state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4955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8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Result #3</a:t>
            </a:r>
            <a:endParaRPr lang="en-US"/>
          </a:p>
        </p:txBody>
      </p:sp>
      <p:sp>
        <p:nvSpPr>
          <p:cNvPr id="4280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Let h</a:t>
            </a:r>
            <a:r>
              <a:rPr lang="en-US" baseline="-25000" dirty="0" smtClean="0"/>
              <a:t>2</a:t>
            </a:r>
            <a:r>
              <a:rPr lang="en-US" dirty="0" smtClean="0"/>
              <a:t> be more accurate than h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Let  A</a:t>
            </a:r>
            <a:r>
              <a:rPr lang="en-US" baseline="-25000" dirty="0" smtClean="0"/>
              <a:t>1</a:t>
            </a:r>
            <a:r>
              <a:rPr lang="en-US" dirty="0" smtClean="0"/>
              <a:t>* be A* using h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and A</a:t>
            </a:r>
            <a:r>
              <a:rPr lang="en-US" baseline="-25000" dirty="0" smtClean="0"/>
              <a:t>2</a:t>
            </a:r>
            <a:r>
              <a:rPr lang="en-US" dirty="0" smtClean="0"/>
              <a:t>* be A* using h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</a:p>
          <a:p>
            <a:r>
              <a:rPr lang="en-US" dirty="0" smtClean="0"/>
              <a:t>Whenever a solution exists, all the nodes expanded by A</a:t>
            </a:r>
            <a:r>
              <a:rPr lang="en-US" baseline="-25000" dirty="0" smtClean="0"/>
              <a:t>2</a:t>
            </a:r>
            <a:r>
              <a:rPr lang="en-US" dirty="0" smtClean="0"/>
              <a:t>*, except possibly for some nodes such that </a:t>
            </a:r>
            <a:br>
              <a:rPr lang="en-US" dirty="0" smtClean="0"/>
            </a:br>
            <a:r>
              <a:rPr lang="en-US" dirty="0" smtClean="0"/>
              <a:t>   f</a:t>
            </a:r>
            <a:r>
              <a:rPr lang="en-US" baseline="-25000" dirty="0" smtClean="0"/>
              <a:t>1</a:t>
            </a:r>
            <a:r>
              <a:rPr lang="en-US" dirty="0" smtClean="0"/>
              <a:t>(N) = f</a:t>
            </a:r>
            <a:r>
              <a:rPr lang="en-US" baseline="-25000" dirty="0" smtClean="0"/>
              <a:t>2</a:t>
            </a:r>
            <a:r>
              <a:rPr lang="en-US" dirty="0" smtClean="0"/>
              <a:t>(N) = C* (cost of optimal solution)</a:t>
            </a:r>
            <a:br>
              <a:rPr lang="en-US" dirty="0" smtClean="0"/>
            </a:br>
            <a:r>
              <a:rPr lang="en-US" dirty="0" smtClean="0"/>
              <a:t>are also expanded by A</a:t>
            </a:r>
            <a:r>
              <a:rPr lang="en-US" baseline="-25000" dirty="0" smtClean="0"/>
              <a:t>1</a:t>
            </a:r>
            <a:r>
              <a:rPr lang="en-US" dirty="0" smtClean="0"/>
              <a:t>* 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522A4C7-F94D-4AA0-A533-BFB66CBC05C6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43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Proof</a:t>
            </a:r>
            <a:endParaRPr lang="en-US"/>
          </a:p>
        </p:txBody>
      </p:sp>
      <p:sp>
        <p:nvSpPr>
          <p:cNvPr id="4300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C* = h*(initial-node) </a:t>
            </a:r>
            <a:r>
              <a:rPr lang="en-US" dirty="0" smtClean="0">
                <a:solidFill>
                  <a:schemeClr val="tx2"/>
                </a:solidFill>
              </a:rPr>
              <a:t>[cost of optimal solution]</a:t>
            </a:r>
          </a:p>
          <a:p>
            <a:endParaRPr lang="en-US" dirty="0" smtClean="0"/>
          </a:p>
          <a:p>
            <a:r>
              <a:rPr lang="en-US" dirty="0" smtClean="0"/>
              <a:t>Every node N such that f(N) </a:t>
            </a:r>
            <a:r>
              <a:rPr lang="en-US" dirty="0" smtClean="0">
                <a:sym typeface="Symbol" pitchFamily="18" charset="2"/>
              </a:rPr>
              <a:t></a:t>
            </a:r>
            <a:r>
              <a:rPr lang="en-US" dirty="0" smtClean="0"/>
              <a:t> C* is eventually expanded. No node N such that f(N) </a:t>
            </a:r>
            <a:r>
              <a:rPr lang="en-US" dirty="0" smtClean="0">
                <a:sym typeface="Symbol" pitchFamily="18" charset="2"/>
              </a:rPr>
              <a:t>&gt;</a:t>
            </a:r>
            <a:r>
              <a:rPr lang="en-US" dirty="0" smtClean="0"/>
              <a:t> C* is ever expanded</a:t>
            </a:r>
          </a:p>
          <a:p>
            <a:endParaRPr lang="en-US" dirty="0" smtClean="0"/>
          </a:p>
          <a:p>
            <a:r>
              <a:rPr lang="en-US" dirty="0" smtClean="0"/>
              <a:t>Every node N such that h(N) </a:t>
            </a:r>
            <a:r>
              <a:rPr lang="en-US" dirty="0" smtClean="0">
                <a:sym typeface="Symbol" pitchFamily="18" charset="2"/>
              </a:rPr>
              <a:t></a:t>
            </a:r>
            <a:r>
              <a:rPr lang="en-US" dirty="0" smtClean="0"/>
              <a:t> C*</a:t>
            </a:r>
            <a:r>
              <a:rPr lang="en-US" dirty="0" smtClean="0">
                <a:sym typeface="Symbol" pitchFamily="18" charset="2"/>
              </a:rPr>
              <a:t></a:t>
            </a:r>
            <a:r>
              <a:rPr lang="en-US" dirty="0" smtClean="0"/>
              <a:t>g(N) is eventually expanded. So, every node N such that h</a:t>
            </a:r>
            <a:r>
              <a:rPr lang="en-US" baseline="-25000" dirty="0" smtClean="0"/>
              <a:t>2</a:t>
            </a:r>
            <a:r>
              <a:rPr lang="en-US" dirty="0" smtClean="0"/>
              <a:t>(N) </a:t>
            </a:r>
            <a:r>
              <a:rPr lang="en-US" dirty="0" smtClean="0">
                <a:sym typeface="Symbol" pitchFamily="18" charset="2"/>
              </a:rPr>
              <a:t></a:t>
            </a:r>
            <a:r>
              <a:rPr lang="en-US" dirty="0" smtClean="0"/>
              <a:t> C*</a:t>
            </a:r>
            <a:r>
              <a:rPr lang="en-US" dirty="0" smtClean="0">
                <a:sym typeface="Symbol" pitchFamily="18" charset="2"/>
              </a:rPr>
              <a:t></a:t>
            </a:r>
            <a:r>
              <a:rPr lang="en-US" dirty="0" smtClean="0"/>
              <a:t>g(N) is expanded by A</a:t>
            </a:r>
            <a:r>
              <a:rPr lang="en-US" baseline="-25000" dirty="0" smtClean="0"/>
              <a:t>2</a:t>
            </a:r>
            <a:r>
              <a:rPr lang="en-US" dirty="0" smtClean="0"/>
              <a:t>*. Since h</a:t>
            </a:r>
            <a:r>
              <a:rPr lang="en-US" baseline="-25000" dirty="0" smtClean="0"/>
              <a:t>1</a:t>
            </a:r>
            <a:r>
              <a:rPr lang="en-US" dirty="0" smtClean="0"/>
              <a:t>(N) </a:t>
            </a:r>
            <a:r>
              <a:rPr lang="en-US" dirty="0" smtClean="0">
                <a:sym typeface="Symbol" pitchFamily="18" charset="2"/>
              </a:rPr>
              <a:t></a:t>
            </a:r>
            <a:r>
              <a:rPr lang="en-US" dirty="0" smtClean="0"/>
              <a:t> h</a:t>
            </a:r>
            <a:r>
              <a:rPr lang="en-US" baseline="-25000" dirty="0" smtClean="0"/>
              <a:t>2</a:t>
            </a:r>
            <a:r>
              <a:rPr lang="en-US" dirty="0" smtClean="0"/>
              <a:t>(N), N is also expanded by A</a:t>
            </a:r>
            <a:r>
              <a:rPr lang="en-US" baseline="-25000" dirty="0" smtClean="0"/>
              <a:t>1</a:t>
            </a:r>
            <a:r>
              <a:rPr lang="en-US" dirty="0" smtClean="0"/>
              <a:t>*</a:t>
            </a:r>
          </a:p>
          <a:p>
            <a:endParaRPr lang="en-US" dirty="0" smtClean="0"/>
          </a:p>
          <a:p>
            <a:r>
              <a:rPr lang="en-US" dirty="0" smtClean="0"/>
              <a:t>If there are several nodes N such that f</a:t>
            </a:r>
            <a:r>
              <a:rPr lang="en-US" baseline="-25000" dirty="0" smtClean="0"/>
              <a:t>1</a:t>
            </a:r>
            <a:r>
              <a:rPr lang="en-US" dirty="0" smtClean="0"/>
              <a:t>(N) = f</a:t>
            </a:r>
            <a:r>
              <a:rPr lang="en-US" baseline="-25000" dirty="0" smtClean="0"/>
              <a:t>2</a:t>
            </a:r>
            <a:r>
              <a:rPr lang="en-US" dirty="0" smtClean="0"/>
              <a:t>(N) = C* (such nodes include the optimal goal nodes, if there exists a solution), A</a:t>
            </a:r>
            <a:r>
              <a:rPr lang="en-US" baseline="-25000" dirty="0" smtClean="0"/>
              <a:t>1</a:t>
            </a:r>
            <a:r>
              <a:rPr lang="en-US" dirty="0" smtClean="0"/>
              <a:t>* and A</a:t>
            </a:r>
            <a:r>
              <a:rPr lang="en-US" baseline="-25000" dirty="0" smtClean="0"/>
              <a:t>2</a:t>
            </a:r>
            <a:r>
              <a:rPr lang="en-US" dirty="0" smtClean="0"/>
              <a:t>* may or may not expand them in the same order (until one goal node is expanded)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98EC89E-3280-4C20-A8AB-ACF70C3680EE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8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/>
          </a:p>
        </p:txBody>
      </p:sp>
      <p:sp>
        <p:nvSpPr>
          <p:cNvPr id="68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77C3E-66B8-40CA-A184-A8C56E577D7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78531" name="Text Box 3"/>
          <p:cNvSpPr txBox="1">
            <a:spLocks noChangeArrowheads="1"/>
          </p:cNvSpPr>
          <p:nvPr/>
        </p:nvSpPr>
        <p:spPr bwMode="auto">
          <a:xfrm>
            <a:off x="4191000" y="1371600"/>
            <a:ext cx="48006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dirty="0">
                <a:latin typeface="+mj-lt"/>
              </a:rPr>
              <a:t>For a </a:t>
            </a:r>
            <a:r>
              <a:rPr lang="en-US" sz="2400" dirty="0">
                <a:solidFill>
                  <a:schemeClr val="hlink"/>
                </a:solidFill>
                <a:latin typeface="+mj-lt"/>
              </a:rPr>
              <a:t>blind strategy</a:t>
            </a:r>
            <a:r>
              <a:rPr lang="en-US" sz="2400" dirty="0">
                <a:latin typeface="+mj-lt"/>
              </a:rPr>
              <a:t>, N</a:t>
            </a:r>
            <a:r>
              <a:rPr lang="en-US" sz="2400" baseline="-25000" dirty="0">
                <a:latin typeface="+mj-lt"/>
              </a:rPr>
              <a:t>1</a:t>
            </a:r>
            <a:r>
              <a:rPr lang="en-US" sz="2400" dirty="0">
                <a:latin typeface="+mj-lt"/>
              </a:rPr>
              <a:t> and N</a:t>
            </a:r>
            <a:r>
              <a:rPr lang="en-US" sz="2400" baseline="-25000" dirty="0">
                <a:latin typeface="+mj-lt"/>
              </a:rPr>
              <a:t>2</a:t>
            </a:r>
            <a:r>
              <a:rPr lang="en-US" sz="2400" dirty="0">
                <a:latin typeface="+mj-lt"/>
              </a:rPr>
              <a:t> are just two nodes (at some position in the search tree)</a:t>
            </a:r>
          </a:p>
        </p:txBody>
      </p:sp>
      <p:grpSp>
        <p:nvGrpSpPr>
          <p:cNvPr id="278532" name="Group 4"/>
          <p:cNvGrpSpPr>
            <a:grpSpLocks/>
          </p:cNvGrpSpPr>
          <p:nvPr/>
        </p:nvGrpSpPr>
        <p:grpSpPr bwMode="auto">
          <a:xfrm>
            <a:off x="914400" y="1828800"/>
            <a:ext cx="7010400" cy="4267200"/>
            <a:chOff x="576" y="1152"/>
            <a:chExt cx="4416" cy="2688"/>
          </a:xfrm>
        </p:grpSpPr>
        <p:sp>
          <p:nvSpPr>
            <p:cNvPr id="278533" name="Text Box 5"/>
            <p:cNvSpPr txBox="1">
              <a:spLocks noChangeArrowheads="1"/>
            </p:cNvSpPr>
            <p:nvPr/>
          </p:nvSpPr>
          <p:spPr bwMode="auto">
            <a:xfrm>
              <a:off x="3936" y="3464"/>
              <a:ext cx="10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Goal state</a:t>
              </a:r>
            </a:p>
          </p:txBody>
        </p:sp>
        <p:sp>
          <p:nvSpPr>
            <p:cNvPr id="278534" name="Oval 6"/>
            <p:cNvSpPr>
              <a:spLocks noChangeArrowheads="1"/>
            </p:cNvSpPr>
            <p:nvPr/>
          </p:nvSpPr>
          <p:spPr bwMode="auto">
            <a:xfrm>
              <a:off x="2304" y="1632"/>
              <a:ext cx="192" cy="19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535" name="Oval 7"/>
            <p:cNvSpPr>
              <a:spLocks noChangeArrowheads="1"/>
            </p:cNvSpPr>
            <p:nvPr/>
          </p:nvSpPr>
          <p:spPr bwMode="auto">
            <a:xfrm>
              <a:off x="2304" y="3168"/>
              <a:ext cx="192" cy="192"/>
            </a:xfrm>
            <a:prstGeom prst="ellipse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536" name="Text Box 8"/>
            <p:cNvSpPr txBox="1">
              <a:spLocks noChangeArrowheads="1"/>
            </p:cNvSpPr>
            <p:nvPr/>
          </p:nvSpPr>
          <p:spPr bwMode="auto">
            <a:xfrm>
              <a:off x="2064" y="1824"/>
              <a:ext cx="3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N</a:t>
              </a:r>
              <a:r>
                <a:rPr lang="en-US" sz="2400" baseline="-250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278537" name="Text Box 9"/>
            <p:cNvSpPr txBox="1">
              <a:spLocks noChangeArrowheads="1"/>
            </p:cNvSpPr>
            <p:nvPr/>
          </p:nvSpPr>
          <p:spPr bwMode="auto">
            <a:xfrm>
              <a:off x="2064" y="3360"/>
              <a:ext cx="34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N</a:t>
              </a:r>
              <a:r>
                <a:rPr lang="en-US" sz="2400" baseline="-250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278538" name="Line 10"/>
            <p:cNvSpPr>
              <a:spLocks noChangeShapeType="1"/>
            </p:cNvSpPr>
            <p:nvPr/>
          </p:nvSpPr>
          <p:spPr bwMode="auto">
            <a:xfrm flipH="1">
              <a:off x="1728" y="172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539" name="Line 11"/>
            <p:cNvSpPr>
              <a:spLocks noChangeShapeType="1"/>
            </p:cNvSpPr>
            <p:nvPr/>
          </p:nvSpPr>
          <p:spPr bwMode="auto">
            <a:xfrm flipH="1">
              <a:off x="1728" y="326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540" name="Text Box 12"/>
            <p:cNvSpPr txBox="1">
              <a:spLocks noChangeArrowheads="1"/>
            </p:cNvSpPr>
            <p:nvPr/>
          </p:nvSpPr>
          <p:spPr bwMode="auto">
            <a:xfrm>
              <a:off x="1728" y="3072"/>
              <a:ext cx="60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STATE</a:t>
              </a:r>
            </a:p>
          </p:txBody>
        </p:sp>
        <p:sp>
          <p:nvSpPr>
            <p:cNvPr id="278541" name="Text Box 13"/>
            <p:cNvSpPr txBox="1">
              <a:spLocks noChangeArrowheads="1"/>
            </p:cNvSpPr>
            <p:nvPr/>
          </p:nvSpPr>
          <p:spPr bwMode="auto">
            <a:xfrm>
              <a:off x="1728" y="1536"/>
              <a:ext cx="60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STATE</a:t>
              </a:r>
            </a:p>
          </p:txBody>
        </p:sp>
        <p:grpSp>
          <p:nvGrpSpPr>
            <p:cNvPr id="278542" name="Group 14"/>
            <p:cNvGrpSpPr>
              <a:grpSpLocks/>
            </p:cNvGrpSpPr>
            <p:nvPr/>
          </p:nvGrpSpPr>
          <p:grpSpPr bwMode="auto">
            <a:xfrm>
              <a:off x="576" y="1152"/>
              <a:ext cx="1152" cy="1152"/>
              <a:chOff x="576" y="1152"/>
              <a:chExt cx="1152" cy="1152"/>
            </a:xfrm>
          </p:grpSpPr>
          <p:sp>
            <p:nvSpPr>
              <p:cNvPr id="278543" name="Rectangle 15"/>
              <p:cNvSpPr>
                <a:spLocks noChangeArrowheads="1"/>
              </p:cNvSpPr>
              <p:nvPr/>
            </p:nvSpPr>
            <p:spPr bwMode="auto">
              <a:xfrm>
                <a:off x="576" y="1152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8544" name="Rectangle 16"/>
              <p:cNvSpPr>
                <a:spLocks noChangeArrowheads="1"/>
              </p:cNvSpPr>
              <p:nvPr/>
            </p:nvSpPr>
            <p:spPr bwMode="auto">
              <a:xfrm>
                <a:off x="576" y="1536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8545" name="Rectangle 17"/>
              <p:cNvSpPr>
                <a:spLocks noChangeArrowheads="1"/>
              </p:cNvSpPr>
              <p:nvPr/>
            </p:nvSpPr>
            <p:spPr bwMode="auto">
              <a:xfrm>
                <a:off x="576" y="1920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8546" name="Rectangle 18"/>
              <p:cNvSpPr>
                <a:spLocks noChangeArrowheads="1"/>
              </p:cNvSpPr>
              <p:nvPr/>
            </p:nvSpPr>
            <p:spPr bwMode="auto">
              <a:xfrm>
                <a:off x="960" y="1152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8547" name="Rectangle 19"/>
              <p:cNvSpPr>
                <a:spLocks noChangeArrowheads="1"/>
              </p:cNvSpPr>
              <p:nvPr/>
            </p:nvSpPr>
            <p:spPr bwMode="auto">
              <a:xfrm>
                <a:off x="960" y="1536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8548" name="Rectangle 20"/>
              <p:cNvSpPr>
                <a:spLocks noChangeArrowheads="1"/>
              </p:cNvSpPr>
              <p:nvPr/>
            </p:nvSpPr>
            <p:spPr bwMode="auto">
              <a:xfrm>
                <a:off x="1344" y="1536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8549" name="Rectangle 21"/>
              <p:cNvSpPr>
                <a:spLocks noChangeArrowheads="1"/>
              </p:cNvSpPr>
              <p:nvPr/>
            </p:nvSpPr>
            <p:spPr bwMode="auto">
              <a:xfrm>
                <a:off x="960" y="1920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8550" name="Rectangle 22"/>
              <p:cNvSpPr>
                <a:spLocks noChangeArrowheads="1"/>
              </p:cNvSpPr>
              <p:nvPr/>
            </p:nvSpPr>
            <p:spPr bwMode="auto">
              <a:xfrm>
                <a:off x="1344" y="1920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8551" name="Text Box 23"/>
              <p:cNvSpPr txBox="1">
                <a:spLocks noChangeArrowheads="1"/>
              </p:cNvSpPr>
              <p:nvPr/>
            </p:nvSpPr>
            <p:spPr bwMode="auto">
              <a:xfrm>
                <a:off x="1056" y="1976"/>
                <a:ext cx="20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Comic Sans MS" pitchFamily="66" charset="0"/>
                  </a:rPr>
                  <a:t>1</a:t>
                </a:r>
              </a:p>
            </p:txBody>
          </p:sp>
          <p:sp>
            <p:nvSpPr>
              <p:cNvPr id="278552" name="Text Box 24"/>
              <p:cNvSpPr txBox="1">
                <a:spLocks noChangeArrowheads="1"/>
              </p:cNvSpPr>
              <p:nvPr/>
            </p:nvSpPr>
            <p:spPr bwMode="auto">
              <a:xfrm>
                <a:off x="1056" y="1208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Comic Sans MS" pitchFamily="66" charset="0"/>
                  </a:rPr>
                  <a:t>2</a:t>
                </a:r>
              </a:p>
            </p:txBody>
          </p:sp>
          <p:sp>
            <p:nvSpPr>
              <p:cNvPr id="278553" name="Text Box 25"/>
              <p:cNvSpPr txBox="1">
                <a:spLocks noChangeArrowheads="1"/>
              </p:cNvSpPr>
              <p:nvPr/>
            </p:nvSpPr>
            <p:spPr bwMode="auto">
              <a:xfrm>
                <a:off x="672" y="1592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Comic Sans MS" pitchFamily="66" charset="0"/>
                  </a:rPr>
                  <a:t>3</a:t>
                </a:r>
              </a:p>
            </p:txBody>
          </p:sp>
          <p:sp>
            <p:nvSpPr>
              <p:cNvPr id="278554" name="Text Box 26"/>
              <p:cNvSpPr txBox="1">
                <a:spLocks noChangeArrowheads="1"/>
              </p:cNvSpPr>
              <p:nvPr/>
            </p:nvSpPr>
            <p:spPr bwMode="auto">
              <a:xfrm>
                <a:off x="1056" y="1592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Comic Sans MS" pitchFamily="66" charset="0"/>
                  </a:rPr>
                  <a:t>4</a:t>
                </a:r>
              </a:p>
            </p:txBody>
          </p:sp>
          <p:sp>
            <p:nvSpPr>
              <p:cNvPr id="278555" name="Text Box 27"/>
              <p:cNvSpPr txBox="1">
                <a:spLocks noChangeArrowheads="1"/>
              </p:cNvSpPr>
              <p:nvPr/>
            </p:nvSpPr>
            <p:spPr bwMode="auto">
              <a:xfrm>
                <a:off x="672" y="1976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Comic Sans MS" pitchFamily="66" charset="0"/>
                  </a:rPr>
                  <a:t>5</a:t>
                </a:r>
              </a:p>
            </p:txBody>
          </p:sp>
          <p:sp>
            <p:nvSpPr>
              <p:cNvPr id="278556" name="Text Box 28"/>
              <p:cNvSpPr txBox="1">
                <a:spLocks noChangeArrowheads="1"/>
              </p:cNvSpPr>
              <p:nvPr/>
            </p:nvSpPr>
            <p:spPr bwMode="auto">
              <a:xfrm>
                <a:off x="1440" y="1976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Comic Sans MS" pitchFamily="66" charset="0"/>
                  </a:rPr>
                  <a:t>6</a:t>
                </a:r>
              </a:p>
            </p:txBody>
          </p:sp>
          <p:sp>
            <p:nvSpPr>
              <p:cNvPr id="278557" name="Text Box 29"/>
              <p:cNvSpPr txBox="1">
                <a:spLocks noChangeArrowheads="1"/>
              </p:cNvSpPr>
              <p:nvPr/>
            </p:nvSpPr>
            <p:spPr bwMode="auto">
              <a:xfrm>
                <a:off x="1440" y="1592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Comic Sans MS" pitchFamily="66" charset="0"/>
                  </a:rPr>
                  <a:t>7</a:t>
                </a:r>
              </a:p>
            </p:txBody>
          </p:sp>
          <p:sp>
            <p:nvSpPr>
              <p:cNvPr id="278558" name="Text Box 30"/>
              <p:cNvSpPr txBox="1">
                <a:spLocks noChangeArrowheads="1"/>
              </p:cNvSpPr>
              <p:nvPr/>
            </p:nvSpPr>
            <p:spPr bwMode="auto">
              <a:xfrm>
                <a:off x="672" y="1208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Comic Sans MS" pitchFamily="66" charset="0"/>
                  </a:rPr>
                  <a:t>8</a:t>
                </a:r>
              </a:p>
            </p:txBody>
          </p:sp>
          <p:sp>
            <p:nvSpPr>
              <p:cNvPr id="278559" name="Rectangle 31"/>
              <p:cNvSpPr>
                <a:spLocks noChangeArrowheads="1"/>
              </p:cNvSpPr>
              <p:nvPr/>
            </p:nvSpPr>
            <p:spPr bwMode="auto">
              <a:xfrm>
                <a:off x="576" y="1152"/>
                <a:ext cx="1152" cy="1152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78560" name="Group 32"/>
            <p:cNvGrpSpPr>
              <a:grpSpLocks/>
            </p:cNvGrpSpPr>
            <p:nvPr/>
          </p:nvGrpSpPr>
          <p:grpSpPr bwMode="auto">
            <a:xfrm>
              <a:off x="576" y="2688"/>
              <a:ext cx="1152" cy="1152"/>
              <a:chOff x="576" y="2688"/>
              <a:chExt cx="1152" cy="1152"/>
            </a:xfrm>
          </p:grpSpPr>
          <p:sp>
            <p:nvSpPr>
              <p:cNvPr id="278561" name="Rectangle 33"/>
              <p:cNvSpPr>
                <a:spLocks noChangeArrowheads="1"/>
              </p:cNvSpPr>
              <p:nvPr/>
            </p:nvSpPr>
            <p:spPr bwMode="auto">
              <a:xfrm>
                <a:off x="576" y="2688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8562" name="Rectangle 34"/>
              <p:cNvSpPr>
                <a:spLocks noChangeArrowheads="1"/>
              </p:cNvSpPr>
              <p:nvPr/>
            </p:nvSpPr>
            <p:spPr bwMode="auto">
              <a:xfrm>
                <a:off x="576" y="3072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8563" name="Rectangle 35"/>
              <p:cNvSpPr>
                <a:spLocks noChangeArrowheads="1"/>
              </p:cNvSpPr>
              <p:nvPr/>
            </p:nvSpPr>
            <p:spPr bwMode="auto">
              <a:xfrm>
                <a:off x="576" y="3456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8564" name="Rectangle 36"/>
              <p:cNvSpPr>
                <a:spLocks noChangeArrowheads="1"/>
              </p:cNvSpPr>
              <p:nvPr/>
            </p:nvSpPr>
            <p:spPr bwMode="auto">
              <a:xfrm>
                <a:off x="960" y="2688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8565" name="Rectangle 37"/>
              <p:cNvSpPr>
                <a:spLocks noChangeArrowheads="1"/>
              </p:cNvSpPr>
              <p:nvPr/>
            </p:nvSpPr>
            <p:spPr bwMode="auto">
              <a:xfrm>
                <a:off x="960" y="3072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8566" name="Rectangle 38"/>
              <p:cNvSpPr>
                <a:spLocks noChangeArrowheads="1"/>
              </p:cNvSpPr>
              <p:nvPr/>
            </p:nvSpPr>
            <p:spPr bwMode="auto">
              <a:xfrm>
                <a:off x="1344" y="3456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8567" name="Rectangle 39"/>
              <p:cNvSpPr>
                <a:spLocks noChangeArrowheads="1"/>
              </p:cNvSpPr>
              <p:nvPr/>
            </p:nvSpPr>
            <p:spPr bwMode="auto">
              <a:xfrm>
                <a:off x="960" y="3456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8568" name="Rectangle 40"/>
              <p:cNvSpPr>
                <a:spLocks noChangeArrowheads="1"/>
              </p:cNvSpPr>
              <p:nvPr/>
            </p:nvSpPr>
            <p:spPr bwMode="auto">
              <a:xfrm>
                <a:off x="1344" y="2688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8569" name="Text Box 41"/>
              <p:cNvSpPr txBox="1">
                <a:spLocks noChangeArrowheads="1"/>
              </p:cNvSpPr>
              <p:nvPr/>
            </p:nvSpPr>
            <p:spPr bwMode="auto">
              <a:xfrm>
                <a:off x="672" y="2744"/>
                <a:ext cx="20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Comic Sans MS" pitchFamily="66" charset="0"/>
                  </a:rPr>
                  <a:t>1</a:t>
                </a:r>
              </a:p>
            </p:txBody>
          </p:sp>
          <p:sp>
            <p:nvSpPr>
              <p:cNvPr id="278570" name="Text Box 42"/>
              <p:cNvSpPr txBox="1">
                <a:spLocks noChangeArrowheads="1"/>
              </p:cNvSpPr>
              <p:nvPr/>
            </p:nvSpPr>
            <p:spPr bwMode="auto">
              <a:xfrm>
                <a:off x="1056" y="2744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Comic Sans MS" pitchFamily="66" charset="0"/>
                  </a:rPr>
                  <a:t>2</a:t>
                </a:r>
              </a:p>
            </p:txBody>
          </p:sp>
          <p:sp>
            <p:nvSpPr>
              <p:cNvPr id="278571" name="Text Box 43"/>
              <p:cNvSpPr txBox="1">
                <a:spLocks noChangeArrowheads="1"/>
              </p:cNvSpPr>
              <p:nvPr/>
            </p:nvSpPr>
            <p:spPr bwMode="auto">
              <a:xfrm>
                <a:off x="1440" y="2744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Comic Sans MS" pitchFamily="66" charset="0"/>
                  </a:rPr>
                  <a:t>3</a:t>
                </a:r>
              </a:p>
            </p:txBody>
          </p:sp>
          <p:sp>
            <p:nvSpPr>
              <p:cNvPr id="278572" name="Text Box 44"/>
              <p:cNvSpPr txBox="1">
                <a:spLocks noChangeArrowheads="1"/>
              </p:cNvSpPr>
              <p:nvPr/>
            </p:nvSpPr>
            <p:spPr bwMode="auto">
              <a:xfrm>
                <a:off x="672" y="3128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Comic Sans MS" pitchFamily="66" charset="0"/>
                  </a:rPr>
                  <a:t>4</a:t>
                </a:r>
              </a:p>
            </p:txBody>
          </p:sp>
          <p:sp>
            <p:nvSpPr>
              <p:cNvPr id="278573" name="Text Box 45"/>
              <p:cNvSpPr txBox="1">
                <a:spLocks noChangeArrowheads="1"/>
              </p:cNvSpPr>
              <p:nvPr/>
            </p:nvSpPr>
            <p:spPr bwMode="auto">
              <a:xfrm>
                <a:off x="1056" y="3128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Comic Sans MS" pitchFamily="66" charset="0"/>
                  </a:rPr>
                  <a:t>5</a:t>
                </a:r>
              </a:p>
            </p:txBody>
          </p:sp>
          <p:sp>
            <p:nvSpPr>
              <p:cNvPr id="278574" name="Text Box 46"/>
              <p:cNvSpPr txBox="1">
                <a:spLocks noChangeArrowheads="1"/>
              </p:cNvSpPr>
              <p:nvPr/>
            </p:nvSpPr>
            <p:spPr bwMode="auto">
              <a:xfrm>
                <a:off x="1440" y="3512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Comic Sans MS" pitchFamily="66" charset="0"/>
                  </a:rPr>
                  <a:t>6</a:t>
                </a:r>
              </a:p>
            </p:txBody>
          </p:sp>
          <p:sp>
            <p:nvSpPr>
              <p:cNvPr id="278575" name="Text Box 47"/>
              <p:cNvSpPr txBox="1">
                <a:spLocks noChangeArrowheads="1"/>
              </p:cNvSpPr>
              <p:nvPr/>
            </p:nvSpPr>
            <p:spPr bwMode="auto">
              <a:xfrm>
                <a:off x="672" y="3512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Comic Sans MS" pitchFamily="66" charset="0"/>
                  </a:rPr>
                  <a:t>7</a:t>
                </a:r>
              </a:p>
            </p:txBody>
          </p:sp>
          <p:sp>
            <p:nvSpPr>
              <p:cNvPr id="278576" name="Text Box 48"/>
              <p:cNvSpPr txBox="1">
                <a:spLocks noChangeArrowheads="1"/>
              </p:cNvSpPr>
              <p:nvPr/>
            </p:nvSpPr>
            <p:spPr bwMode="auto">
              <a:xfrm>
                <a:off x="1056" y="3512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Comic Sans MS" pitchFamily="66" charset="0"/>
                  </a:rPr>
                  <a:t>8</a:t>
                </a:r>
              </a:p>
            </p:txBody>
          </p:sp>
          <p:sp>
            <p:nvSpPr>
              <p:cNvPr id="278577" name="Rectangle 49"/>
              <p:cNvSpPr>
                <a:spLocks noChangeArrowheads="1"/>
              </p:cNvSpPr>
              <p:nvPr/>
            </p:nvSpPr>
            <p:spPr bwMode="auto">
              <a:xfrm>
                <a:off x="576" y="2688"/>
                <a:ext cx="1152" cy="1152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78578" name="Group 50"/>
            <p:cNvGrpSpPr>
              <a:grpSpLocks/>
            </p:cNvGrpSpPr>
            <p:nvPr/>
          </p:nvGrpSpPr>
          <p:grpSpPr bwMode="auto">
            <a:xfrm>
              <a:off x="3840" y="2304"/>
              <a:ext cx="1152" cy="1152"/>
              <a:chOff x="3840" y="2304"/>
              <a:chExt cx="1152" cy="1152"/>
            </a:xfrm>
          </p:grpSpPr>
          <p:sp>
            <p:nvSpPr>
              <p:cNvPr id="278579" name="Rectangle 51"/>
              <p:cNvSpPr>
                <a:spLocks noChangeArrowheads="1"/>
              </p:cNvSpPr>
              <p:nvPr/>
            </p:nvSpPr>
            <p:spPr bwMode="auto">
              <a:xfrm>
                <a:off x="3840" y="2304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8580" name="Rectangle 52"/>
              <p:cNvSpPr>
                <a:spLocks noChangeArrowheads="1"/>
              </p:cNvSpPr>
              <p:nvPr/>
            </p:nvSpPr>
            <p:spPr bwMode="auto">
              <a:xfrm>
                <a:off x="3840" y="2688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8581" name="Rectangle 53"/>
              <p:cNvSpPr>
                <a:spLocks noChangeArrowheads="1"/>
              </p:cNvSpPr>
              <p:nvPr/>
            </p:nvSpPr>
            <p:spPr bwMode="auto">
              <a:xfrm>
                <a:off x="3840" y="3072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8582" name="Rectangle 54"/>
              <p:cNvSpPr>
                <a:spLocks noChangeArrowheads="1"/>
              </p:cNvSpPr>
              <p:nvPr/>
            </p:nvSpPr>
            <p:spPr bwMode="auto">
              <a:xfrm>
                <a:off x="4224" y="2304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8583" name="Rectangle 55"/>
              <p:cNvSpPr>
                <a:spLocks noChangeArrowheads="1"/>
              </p:cNvSpPr>
              <p:nvPr/>
            </p:nvSpPr>
            <p:spPr bwMode="auto">
              <a:xfrm>
                <a:off x="4224" y="2688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8584" name="Rectangle 56"/>
              <p:cNvSpPr>
                <a:spLocks noChangeArrowheads="1"/>
              </p:cNvSpPr>
              <p:nvPr/>
            </p:nvSpPr>
            <p:spPr bwMode="auto">
              <a:xfrm>
                <a:off x="4608" y="2688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8585" name="Rectangle 57"/>
              <p:cNvSpPr>
                <a:spLocks noChangeArrowheads="1"/>
              </p:cNvSpPr>
              <p:nvPr/>
            </p:nvSpPr>
            <p:spPr bwMode="auto">
              <a:xfrm>
                <a:off x="4224" y="3072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8586" name="Rectangle 58"/>
              <p:cNvSpPr>
                <a:spLocks noChangeArrowheads="1"/>
              </p:cNvSpPr>
              <p:nvPr/>
            </p:nvSpPr>
            <p:spPr bwMode="auto">
              <a:xfrm>
                <a:off x="4608" y="2304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8587" name="Text Box 59"/>
              <p:cNvSpPr txBox="1">
                <a:spLocks noChangeArrowheads="1"/>
              </p:cNvSpPr>
              <p:nvPr/>
            </p:nvSpPr>
            <p:spPr bwMode="auto">
              <a:xfrm>
                <a:off x="3936" y="2360"/>
                <a:ext cx="20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Comic Sans MS" pitchFamily="66" charset="0"/>
                  </a:rPr>
                  <a:t>1</a:t>
                </a:r>
              </a:p>
            </p:txBody>
          </p:sp>
          <p:sp>
            <p:nvSpPr>
              <p:cNvPr id="278588" name="Text Box 60"/>
              <p:cNvSpPr txBox="1">
                <a:spLocks noChangeArrowheads="1"/>
              </p:cNvSpPr>
              <p:nvPr/>
            </p:nvSpPr>
            <p:spPr bwMode="auto">
              <a:xfrm>
                <a:off x="4320" y="2360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Comic Sans MS" pitchFamily="66" charset="0"/>
                  </a:rPr>
                  <a:t>2</a:t>
                </a:r>
              </a:p>
            </p:txBody>
          </p:sp>
          <p:sp>
            <p:nvSpPr>
              <p:cNvPr id="278589" name="Text Box 61"/>
              <p:cNvSpPr txBox="1">
                <a:spLocks noChangeArrowheads="1"/>
              </p:cNvSpPr>
              <p:nvPr/>
            </p:nvSpPr>
            <p:spPr bwMode="auto">
              <a:xfrm>
                <a:off x="4704" y="2360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Comic Sans MS" pitchFamily="66" charset="0"/>
                  </a:rPr>
                  <a:t>3</a:t>
                </a:r>
              </a:p>
            </p:txBody>
          </p:sp>
          <p:sp>
            <p:nvSpPr>
              <p:cNvPr id="278590" name="Text Box 62"/>
              <p:cNvSpPr txBox="1">
                <a:spLocks noChangeArrowheads="1"/>
              </p:cNvSpPr>
              <p:nvPr/>
            </p:nvSpPr>
            <p:spPr bwMode="auto">
              <a:xfrm>
                <a:off x="3936" y="2744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Comic Sans MS" pitchFamily="66" charset="0"/>
                  </a:rPr>
                  <a:t>4</a:t>
                </a:r>
              </a:p>
            </p:txBody>
          </p:sp>
          <p:sp>
            <p:nvSpPr>
              <p:cNvPr id="278591" name="Text Box 63"/>
              <p:cNvSpPr txBox="1">
                <a:spLocks noChangeArrowheads="1"/>
              </p:cNvSpPr>
              <p:nvPr/>
            </p:nvSpPr>
            <p:spPr bwMode="auto">
              <a:xfrm>
                <a:off x="4320" y="2744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Comic Sans MS" pitchFamily="66" charset="0"/>
                  </a:rPr>
                  <a:t>5</a:t>
                </a:r>
              </a:p>
            </p:txBody>
          </p:sp>
          <p:sp>
            <p:nvSpPr>
              <p:cNvPr id="278592" name="Text Box 64"/>
              <p:cNvSpPr txBox="1">
                <a:spLocks noChangeArrowheads="1"/>
              </p:cNvSpPr>
              <p:nvPr/>
            </p:nvSpPr>
            <p:spPr bwMode="auto">
              <a:xfrm>
                <a:off x="4704" y="2744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Comic Sans MS" pitchFamily="66" charset="0"/>
                  </a:rPr>
                  <a:t>6</a:t>
                </a:r>
              </a:p>
            </p:txBody>
          </p:sp>
          <p:sp>
            <p:nvSpPr>
              <p:cNvPr id="278593" name="Text Box 65"/>
              <p:cNvSpPr txBox="1">
                <a:spLocks noChangeArrowheads="1"/>
              </p:cNvSpPr>
              <p:nvPr/>
            </p:nvSpPr>
            <p:spPr bwMode="auto">
              <a:xfrm>
                <a:off x="3936" y="3128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Comic Sans MS" pitchFamily="66" charset="0"/>
                  </a:rPr>
                  <a:t>7</a:t>
                </a:r>
              </a:p>
            </p:txBody>
          </p:sp>
          <p:sp>
            <p:nvSpPr>
              <p:cNvPr id="278594" name="Text Box 66"/>
              <p:cNvSpPr txBox="1">
                <a:spLocks noChangeArrowheads="1"/>
              </p:cNvSpPr>
              <p:nvPr/>
            </p:nvSpPr>
            <p:spPr bwMode="auto">
              <a:xfrm>
                <a:off x="4320" y="3128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Comic Sans MS" pitchFamily="66" charset="0"/>
                  </a:rPr>
                  <a:t>8</a:t>
                </a:r>
              </a:p>
            </p:txBody>
          </p:sp>
          <p:sp>
            <p:nvSpPr>
              <p:cNvPr id="278595" name="Rectangle 67"/>
              <p:cNvSpPr>
                <a:spLocks noChangeArrowheads="1"/>
              </p:cNvSpPr>
              <p:nvPr/>
            </p:nvSpPr>
            <p:spPr bwMode="auto">
              <a:xfrm>
                <a:off x="3840" y="2304"/>
                <a:ext cx="1152" cy="1152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1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create good heuristics?</a:t>
            </a:r>
            <a:endParaRPr lang="en-US"/>
          </a:p>
        </p:txBody>
      </p:sp>
      <p:sp>
        <p:nvSpPr>
          <p:cNvPr id="436226" name="Rectangle 2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By solving </a:t>
            </a:r>
            <a:r>
              <a:rPr lang="en-US" dirty="0" smtClean="0">
                <a:solidFill>
                  <a:schemeClr val="accent3"/>
                </a:solidFill>
              </a:rPr>
              <a:t>relaxed</a:t>
            </a:r>
            <a:r>
              <a:rPr lang="en-US" dirty="0" smtClean="0"/>
              <a:t> problems at each node</a:t>
            </a:r>
          </a:p>
          <a:p>
            <a:r>
              <a:rPr lang="en-US" dirty="0" smtClean="0"/>
              <a:t>In the 8-puzzle, the sum of the distances of each tile to its goal position (h</a:t>
            </a:r>
            <a:r>
              <a:rPr lang="en-US" baseline="-25000" dirty="0" smtClean="0"/>
              <a:t>2</a:t>
            </a:r>
            <a:r>
              <a:rPr lang="en-US" dirty="0" smtClean="0"/>
              <a:t>) corresponds to solving 8 simple problems: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 ignores negative interactions among tiles </a:t>
            </a:r>
            <a:endParaRPr lang="en-US" dirty="0"/>
          </a:p>
        </p:txBody>
      </p:sp>
      <p:sp>
        <p:nvSpPr>
          <p:cNvPr id="52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B2E02AB-D3AE-44C2-9C09-DAE841C24B00}" type="slidenum">
              <a:rPr lang="en-US" smtClean="0"/>
              <a:pPr/>
              <a:t>60</a:t>
            </a:fld>
            <a:endParaRPr lang="en-US"/>
          </a:p>
        </p:txBody>
      </p:sp>
      <p:grpSp>
        <p:nvGrpSpPr>
          <p:cNvPr id="436228" name="Group 4"/>
          <p:cNvGrpSpPr>
            <a:grpSpLocks/>
          </p:cNvGrpSpPr>
          <p:nvPr/>
        </p:nvGrpSpPr>
        <p:grpSpPr bwMode="auto">
          <a:xfrm>
            <a:off x="1752600" y="3124200"/>
            <a:ext cx="3127375" cy="1273175"/>
            <a:chOff x="1728" y="2160"/>
            <a:chExt cx="1970" cy="802"/>
          </a:xfrm>
        </p:grpSpPr>
        <p:grpSp>
          <p:nvGrpSpPr>
            <p:cNvPr id="436229" name="Group 5"/>
            <p:cNvGrpSpPr>
              <a:grpSpLocks/>
            </p:cNvGrpSpPr>
            <p:nvPr/>
          </p:nvGrpSpPr>
          <p:grpSpPr bwMode="auto">
            <a:xfrm>
              <a:off x="1728" y="2160"/>
              <a:ext cx="818" cy="802"/>
              <a:chOff x="816" y="1728"/>
              <a:chExt cx="818" cy="802"/>
            </a:xfrm>
          </p:grpSpPr>
          <p:sp>
            <p:nvSpPr>
              <p:cNvPr id="436230" name="Rectangle 6"/>
              <p:cNvSpPr>
                <a:spLocks noChangeArrowheads="1"/>
              </p:cNvSpPr>
              <p:nvPr/>
            </p:nvSpPr>
            <p:spPr bwMode="auto">
              <a:xfrm>
                <a:off x="816" y="1728"/>
                <a:ext cx="818" cy="80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6231" name="Rectangle 7"/>
              <p:cNvSpPr>
                <a:spLocks noChangeArrowheads="1"/>
              </p:cNvSpPr>
              <p:nvPr/>
            </p:nvSpPr>
            <p:spPr bwMode="auto">
              <a:xfrm>
                <a:off x="1361" y="1995"/>
                <a:ext cx="273" cy="26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mic Sans MS" pitchFamily="66" charset="0"/>
                  </a:rPr>
                  <a:t>1</a:t>
                </a:r>
              </a:p>
            </p:txBody>
          </p:sp>
          <p:sp>
            <p:nvSpPr>
              <p:cNvPr id="436232" name="Rectangle 8"/>
              <p:cNvSpPr>
                <a:spLocks noChangeArrowheads="1"/>
              </p:cNvSpPr>
              <p:nvPr/>
            </p:nvSpPr>
            <p:spPr bwMode="auto">
              <a:xfrm>
                <a:off x="816" y="1995"/>
                <a:ext cx="273" cy="26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mic Sans MS" pitchFamily="66" charset="0"/>
                  </a:rPr>
                  <a:t>4</a:t>
                </a:r>
              </a:p>
            </p:txBody>
          </p:sp>
          <p:sp>
            <p:nvSpPr>
              <p:cNvPr id="436233" name="Rectangle 9"/>
              <p:cNvSpPr>
                <a:spLocks noChangeArrowheads="1"/>
              </p:cNvSpPr>
              <p:nvPr/>
            </p:nvSpPr>
            <p:spPr bwMode="auto">
              <a:xfrm>
                <a:off x="816" y="2263"/>
                <a:ext cx="273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mic Sans MS" pitchFamily="66" charset="0"/>
                  </a:rPr>
                  <a:t>7</a:t>
                </a:r>
              </a:p>
            </p:txBody>
          </p:sp>
          <p:sp>
            <p:nvSpPr>
              <p:cNvPr id="436234" name="Rectangle 10"/>
              <p:cNvSpPr>
                <a:spLocks noChangeArrowheads="1"/>
              </p:cNvSpPr>
              <p:nvPr/>
            </p:nvSpPr>
            <p:spPr bwMode="auto">
              <a:xfrm>
                <a:off x="816" y="1728"/>
                <a:ext cx="273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mic Sans MS" pitchFamily="66" charset="0"/>
                  </a:rPr>
                  <a:t>5</a:t>
                </a:r>
              </a:p>
            </p:txBody>
          </p:sp>
          <p:sp>
            <p:nvSpPr>
              <p:cNvPr id="436235" name="Rectangle 11"/>
              <p:cNvSpPr>
                <a:spLocks noChangeArrowheads="1"/>
              </p:cNvSpPr>
              <p:nvPr/>
            </p:nvSpPr>
            <p:spPr bwMode="auto">
              <a:xfrm>
                <a:off x="1089" y="1995"/>
                <a:ext cx="272" cy="26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mic Sans MS" pitchFamily="66" charset="0"/>
                  </a:rPr>
                  <a:t>2</a:t>
                </a:r>
              </a:p>
            </p:txBody>
          </p:sp>
          <p:sp>
            <p:nvSpPr>
              <p:cNvPr id="436236" name="Rectangle 12"/>
              <p:cNvSpPr>
                <a:spLocks noChangeArrowheads="1"/>
              </p:cNvSpPr>
              <p:nvPr/>
            </p:nvSpPr>
            <p:spPr bwMode="auto">
              <a:xfrm>
                <a:off x="1361" y="2263"/>
                <a:ext cx="273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mic Sans MS" pitchFamily="66" charset="0"/>
                  </a:rPr>
                  <a:t>6</a:t>
                </a:r>
              </a:p>
            </p:txBody>
          </p:sp>
          <p:sp>
            <p:nvSpPr>
              <p:cNvPr id="436237" name="Rectangle 13"/>
              <p:cNvSpPr>
                <a:spLocks noChangeArrowheads="1"/>
              </p:cNvSpPr>
              <p:nvPr/>
            </p:nvSpPr>
            <p:spPr bwMode="auto">
              <a:xfrm>
                <a:off x="1089" y="2263"/>
                <a:ext cx="272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mic Sans MS" pitchFamily="66" charset="0"/>
                  </a:rPr>
                  <a:t>3</a:t>
                </a:r>
              </a:p>
            </p:txBody>
          </p:sp>
          <p:sp>
            <p:nvSpPr>
              <p:cNvPr id="436238" name="Rectangle 14"/>
              <p:cNvSpPr>
                <a:spLocks noChangeArrowheads="1"/>
              </p:cNvSpPr>
              <p:nvPr/>
            </p:nvSpPr>
            <p:spPr bwMode="auto">
              <a:xfrm>
                <a:off x="1361" y="1728"/>
                <a:ext cx="273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mic Sans MS" pitchFamily="66" charset="0"/>
                  </a:rPr>
                  <a:t>8</a:t>
                </a:r>
              </a:p>
            </p:txBody>
          </p:sp>
        </p:grpSp>
        <p:grpSp>
          <p:nvGrpSpPr>
            <p:cNvPr id="436239" name="Group 15"/>
            <p:cNvGrpSpPr>
              <a:grpSpLocks/>
            </p:cNvGrpSpPr>
            <p:nvPr/>
          </p:nvGrpSpPr>
          <p:grpSpPr bwMode="auto">
            <a:xfrm>
              <a:off x="2880" y="2160"/>
              <a:ext cx="818" cy="802"/>
              <a:chOff x="2640" y="1728"/>
              <a:chExt cx="818" cy="802"/>
            </a:xfrm>
          </p:grpSpPr>
          <p:sp>
            <p:nvSpPr>
              <p:cNvPr id="436240" name="Rectangle 16"/>
              <p:cNvSpPr>
                <a:spLocks noChangeArrowheads="1"/>
              </p:cNvSpPr>
              <p:nvPr/>
            </p:nvSpPr>
            <p:spPr bwMode="auto">
              <a:xfrm>
                <a:off x="2640" y="1728"/>
                <a:ext cx="818" cy="80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6241" name="Rectangle 17"/>
              <p:cNvSpPr>
                <a:spLocks noChangeArrowheads="1"/>
              </p:cNvSpPr>
              <p:nvPr/>
            </p:nvSpPr>
            <p:spPr bwMode="auto">
              <a:xfrm>
                <a:off x="3185" y="1995"/>
                <a:ext cx="273" cy="26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mic Sans MS" pitchFamily="66" charset="0"/>
                  </a:rPr>
                  <a:t>6</a:t>
                </a:r>
              </a:p>
            </p:txBody>
          </p:sp>
          <p:sp>
            <p:nvSpPr>
              <p:cNvPr id="436242" name="Rectangle 18"/>
              <p:cNvSpPr>
                <a:spLocks noChangeArrowheads="1"/>
              </p:cNvSpPr>
              <p:nvPr/>
            </p:nvSpPr>
            <p:spPr bwMode="auto">
              <a:xfrm>
                <a:off x="2640" y="1995"/>
                <a:ext cx="273" cy="26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mic Sans MS" pitchFamily="66" charset="0"/>
                  </a:rPr>
                  <a:t>4</a:t>
                </a:r>
              </a:p>
            </p:txBody>
          </p:sp>
          <p:sp>
            <p:nvSpPr>
              <p:cNvPr id="436243" name="Rectangle 19"/>
              <p:cNvSpPr>
                <a:spLocks noChangeArrowheads="1"/>
              </p:cNvSpPr>
              <p:nvPr/>
            </p:nvSpPr>
            <p:spPr bwMode="auto">
              <a:xfrm>
                <a:off x="2640" y="2263"/>
                <a:ext cx="273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mic Sans MS" pitchFamily="66" charset="0"/>
                  </a:rPr>
                  <a:t>7</a:t>
                </a:r>
              </a:p>
            </p:txBody>
          </p:sp>
          <p:sp>
            <p:nvSpPr>
              <p:cNvPr id="436244" name="Rectangle 20"/>
              <p:cNvSpPr>
                <a:spLocks noChangeArrowheads="1"/>
              </p:cNvSpPr>
              <p:nvPr/>
            </p:nvSpPr>
            <p:spPr bwMode="auto">
              <a:xfrm>
                <a:off x="2640" y="1728"/>
                <a:ext cx="273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mic Sans MS" pitchFamily="66" charset="0"/>
                  </a:rPr>
                  <a:t>1</a:t>
                </a:r>
              </a:p>
            </p:txBody>
          </p:sp>
          <p:sp>
            <p:nvSpPr>
              <p:cNvPr id="436245" name="Rectangle 21"/>
              <p:cNvSpPr>
                <a:spLocks noChangeArrowheads="1"/>
              </p:cNvSpPr>
              <p:nvPr/>
            </p:nvSpPr>
            <p:spPr bwMode="auto">
              <a:xfrm>
                <a:off x="2913" y="1995"/>
                <a:ext cx="272" cy="26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mic Sans MS" pitchFamily="66" charset="0"/>
                  </a:rPr>
                  <a:t>5</a:t>
                </a:r>
              </a:p>
            </p:txBody>
          </p:sp>
          <p:sp>
            <p:nvSpPr>
              <p:cNvPr id="436246" name="Rectangle 22"/>
              <p:cNvSpPr>
                <a:spLocks noChangeArrowheads="1"/>
              </p:cNvSpPr>
              <p:nvPr/>
            </p:nvSpPr>
            <p:spPr bwMode="auto">
              <a:xfrm>
                <a:off x="2913" y="1728"/>
                <a:ext cx="273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mic Sans MS" pitchFamily="66" charset="0"/>
                  </a:rPr>
                  <a:t>2</a:t>
                </a:r>
              </a:p>
            </p:txBody>
          </p:sp>
          <p:sp>
            <p:nvSpPr>
              <p:cNvPr id="436247" name="Rectangle 23"/>
              <p:cNvSpPr>
                <a:spLocks noChangeArrowheads="1"/>
              </p:cNvSpPr>
              <p:nvPr/>
            </p:nvSpPr>
            <p:spPr bwMode="auto">
              <a:xfrm>
                <a:off x="2913" y="2263"/>
                <a:ext cx="272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mic Sans MS" pitchFamily="66" charset="0"/>
                  </a:rPr>
                  <a:t>8</a:t>
                </a:r>
              </a:p>
            </p:txBody>
          </p:sp>
          <p:sp>
            <p:nvSpPr>
              <p:cNvPr id="436248" name="Rectangle 24"/>
              <p:cNvSpPr>
                <a:spLocks noChangeArrowheads="1"/>
              </p:cNvSpPr>
              <p:nvPr/>
            </p:nvSpPr>
            <p:spPr bwMode="auto">
              <a:xfrm>
                <a:off x="3185" y="1728"/>
                <a:ext cx="273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mic Sans MS" pitchFamily="66" charset="0"/>
                  </a:rPr>
                  <a:t>3</a:t>
                </a:r>
              </a:p>
            </p:txBody>
          </p:sp>
        </p:grpSp>
        <p:sp>
          <p:nvSpPr>
            <p:cNvPr id="436249" name="Line 25"/>
            <p:cNvSpPr>
              <a:spLocks noChangeShapeType="1"/>
            </p:cNvSpPr>
            <p:nvPr/>
          </p:nvSpPr>
          <p:spPr bwMode="auto">
            <a:xfrm flipV="1">
              <a:off x="2640" y="2544"/>
              <a:ext cx="1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36250" name="Group 26"/>
          <p:cNvGrpSpPr>
            <a:grpSpLocks/>
          </p:cNvGrpSpPr>
          <p:nvPr/>
        </p:nvGrpSpPr>
        <p:grpSpPr bwMode="auto">
          <a:xfrm>
            <a:off x="914400" y="3810000"/>
            <a:ext cx="3965575" cy="2111375"/>
            <a:chOff x="1200" y="2448"/>
            <a:chExt cx="2498" cy="1330"/>
          </a:xfrm>
        </p:grpSpPr>
        <p:grpSp>
          <p:nvGrpSpPr>
            <p:cNvPr id="436251" name="Group 27"/>
            <p:cNvGrpSpPr>
              <a:grpSpLocks/>
            </p:cNvGrpSpPr>
            <p:nvPr/>
          </p:nvGrpSpPr>
          <p:grpSpPr bwMode="auto">
            <a:xfrm>
              <a:off x="1728" y="2976"/>
              <a:ext cx="1970" cy="802"/>
              <a:chOff x="1728" y="3216"/>
              <a:chExt cx="1970" cy="802"/>
            </a:xfrm>
          </p:grpSpPr>
          <p:grpSp>
            <p:nvGrpSpPr>
              <p:cNvPr id="436252" name="Group 28"/>
              <p:cNvGrpSpPr>
                <a:grpSpLocks/>
              </p:cNvGrpSpPr>
              <p:nvPr/>
            </p:nvGrpSpPr>
            <p:grpSpPr bwMode="auto">
              <a:xfrm>
                <a:off x="1728" y="3216"/>
                <a:ext cx="818" cy="802"/>
                <a:chOff x="1728" y="3216"/>
                <a:chExt cx="818" cy="802"/>
              </a:xfrm>
            </p:grpSpPr>
            <p:sp>
              <p:nvSpPr>
                <p:cNvPr id="436253" name="Rectangle 29"/>
                <p:cNvSpPr>
                  <a:spLocks noChangeArrowheads="1"/>
                </p:cNvSpPr>
                <p:nvPr/>
              </p:nvSpPr>
              <p:spPr bwMode="auto">
                <a:xfrm>
                  <a:off x="1728" y="3216"/>
                  <a:ext cx="818" cy="80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6254" name="Rectangle 30"/>
                <p:cNvSpPr>
                  <a:spLocks noChangeArrowheads="1"/>
                </p:cNvSpPr>
                <p:nvPr/>
              </p:nvSpPr>
              <p:spPr bwMode="auto">
                <a:xfrm>
                  <a:off x="2273" y="3483"/>
                  <a:ext cx="273" cy="26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436255" name="Rectangle 31"/>
                <p:cNvSpPr>
                  <a:spLocks noChangeArrowheads="1"/>
                </p:cNvSpPr>
                <p:nvPr/>
              </p:nvSpPr>
              <p:spPr bwMode="auto">
                <a:xfrm>
                  <a:off x="1728" y="3483"/>
                  <a:ext cx="273" cy="26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436256" name="Rectangle 32"/>
                <p:cNvSpPr>
                  <a:spLocks noChangeArrowheads="1"/>
                </p:cNvSpPr>
                <p:nvPr/>
              </p:nvSpPr>
              <p:spPr bwMode="auto">
                <a:xfrm>
                  <a:off x="1728" y="3751"/>
                  <a:ext cx="273" cy="26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436257" name="Rectangle 33"/>
                <p:cNvSpPr>
                  <a:spLocks noChangeArrowheads="1"/>
                </p:cNvSpPr>
                <p:nvPr/>
              </p:nvSpPr>
              <p:spPr bwMode="auto">
                <a:xfrm>
                  <a:off x="1728" y="3216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5</a:t>
                  </a:r>
                </a:p>
              </p:txBody>
            </p:sp>
            <p:sp>
              <p:nvSpPr>
                <p:cNvPr id="436258" name="Rectangle 34"/>
                <p:cNvSpPr>
                  <a:spLocks noChangeArrowheads="1"/>
                </p:cNvSpPr>
                <p:nvPr/>
              </p:nvSpPr>
              <p:spPr bwMode="auto">
                <a:xfrm>
                  <a:off x="2001" y="3483"/>
                  <a:ext cx="272" cy="26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436259" name="Rectangle 35"/>
                <p:cNvSpPr>
                  <a:spLocks noChangeArrowheads="1"/>
                </p:cNvSpPr>
                <p:nvPr/>
              </p:nvSpPr>
              <p:spPr bwMode="auto">
                <a:xfrm>
                  <a:off x="2273" y="3751"/>
                  <a:ext cx="273" cy="26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436260" name="Rectangle 36"/>
                <p:cNvSpPr>
                  <a:spLocks noChangeArrowheads="1"/>
                </p:cNvSpPr>
                <p:nvPr/>
              </p:nvSpPr>
              <p:spPr bwMode="auto">
                <a:xfrm>
                  <a:off x="2001" y="3751"/>
                  <a:ext cx="272" cy="26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436261" name="Rectangle 37"/>
                <p:cNvSpPr>
                  <a:spLocks noChangeArrowheads="1"/>
                </p:cNvSpPr>
                <p:nvPr/>
              </p:nvSpPr>
              <p:spPr bwMode="auto">
                <a:xfrm>
                  <a:off x="2273" y="3216"/>
                  <a:ext cx="273" cy="26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latin typeface="Comic Sans MS" pitchFamily="66" charset="0"/>
                  </a:endParaRPr>
                </a:p>
              </p:txBody>
            </p:sp>
          </p:grpSp>
          <p:sp>
            <p:nvSpPr>
              <p:cNvPr id="436262" name="Line 38"/>
              <p:cNvSpPr>
                <a:spLocks noChangeShapeType="1"/>
              </p:cNvSpPr>
              <p:nvPr/>
            </p:nvSpPr>
            <p:spPr bwMode="auto">
              <a:xfrm flipV="1">
                <a:off x="2640" y="3600"/>
                <a:ext cx="16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436263" name="Group 39"/>
              <p:cNvGrpSpPr>
                <a:grpSpLocks/>
              </p:cNvGrpSpPr>
              <p:nvPr/>
            </p:nvGrpSpPr>
            <p:grpSpPr bwMode="auto">
              <a:xfrm>
                <a:off x="2880" y="3216"/>
                <a:ext cx="818" cy="802"/>
                <a:chOff x="2880" y="3216"/>
                <a:chExt cx="818" cy="802"/>
              </a:xfrm>
            </p:grpSpPr>
            <p:sp>
              <p:nvSpPr>
                <p:cNvPr id="436264" name="Rectangle 40"/>
                <p:cNvSpPr>
                  <a:spLocks noChangeArrowheads="1"/>
                </p:cNvSpPr>
                <p:nvPr/>
              </p:nvSpPr>
              <p:spPr bwMode="auto">
                <a:xfrm>
                  <a:off x="2880" y="3216"/>
                  <a:ext cx="818" cy="80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6265" name="Rectangle 41"/>
                <p:cNvSpPr>
                  <a:spLocks noChangeArrowheads="1"/>
                </p:cNvSpPr>
                <p:nvPr/>
              </p:nvSpPr>
              <p:spPr bwMode="auto">
                <a:xfrm>
                  <a:off x="3425" y="3483"/>
                  <a:ext cx="273" cy="26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436266" name="Rectangle 42"/>
                <p:cNvSpPr>
                  <a:spLocks noChangeArrowheads="1"/>
                </p:cNvSpPr>
                <p:nvPr/>
              </p:nvSpPr>
              <p:spPr bwMode="auto">
                <a:xfrm>
                  <a:off x="2880" y="3483"/>
                  <a:ext cx="273" cy="26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436267" name="Rectangle 43"/>
                <p:cNvSpPr>
                  <a:spLocks noChangeArrowheads="1"/>
                </p:cNvSpPr>
                <p:nvPr/>
              </p:nvSpPr>
              <p:spPr bwMode="auto">
                <a:xfrm>
                  <a:off x="2880" y="3751"/>
                  <a:ext cx="273" cy="26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436268" name="Rectangle 44"/>
                <p:cNvSpPr>
                  <a:spLocks noChangeArrowheads="1"/>
                </p:cNvSpPr>
                <p:nvPr/>
              </p:nvSpPr>
              <p:spPr bwMode="auto">
                <a:xfrm>
                  <a:off x="2880" y="3216"/>
                  <a:ext cx="273" cy="26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436269" name="Rectangle 45"/>
                <p:cNvSpPr>
                  <a:spLocks noChangeArrowheads="1"/>
                </p:cNvSpPr>
                <p:nvPr/>
              </p:nvSpPr>
              <p:spPr bwMode="auto">
                <a:xfrm>
                  <a:off x="3153" y="3483"/>
                  <a:ext cx="272" cy="2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436270" name="Rectangle 46"/>
                <p:cNvSpPr>
                  <a:spLocks noChangeArrowheads="1"/>
                </p:cNvSpPr>
                <p:nvPr/>
              </p:nvSpPr>
              <p:spPr bwMode="auto">
                <a:xfrm>
                  <a:off x="3425" y="3751"/>
                  <a:ext cx="273" cy="26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436271" name="Rectangle 47"/>
                <p:cNvSpPr>
                  <a:spLocks noChangeArrowheads="1"/>
                </p:cNvSpPr>
                <p:nvPr/>
              </p:nvSpPr>
              <p:spPr bwMode="auto">
                <a:xfrm>
                  <a:off x="3153" y="3751"/>
                  <a:ext cx="272" cy="26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436272" name="Rectangle 48"/>
                <p:cNvSpPr>
                  <a:spLocks noChangeArrowheads="1"/>
                </p:cNvSpPr>
                <p:nvPr/>
              </p:nvSpPr>
              <p:spPr bwMode="auto">
                <a:xfrm>
                  <a:off x="3425" y="3216"/>
                  <a:ext cx="273" cy="26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436273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3168" y="3504"/>
                  <a:ext cx="20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latin typeface="Comic Sans MS" pitchFamily="66" charset="0"/>
                    </a:rPr>
                    <a:t>5</a:t>
                  </a:r>
                </a:p>
              </p:txBody>
            </p:sp>
          </p:grpSp>
        </p:grpSp>
        <p:sp>
          <p:nvSpPr>
            <p:cNvPr id="436274" name="Freeform 50"/>
            <p:cNvSpPr>
              <a:spLocks/>
            </p:cNvSpPr>
            <p:nvPr/>
          </p:nvSpPr>
          <p:spPr bwMode="auto">
            <a:xfrm>
              <a:off x="1200" y="2448"/>
              <a:ext cx="432" cy="1008"/>
            </a:xfrm>
            <a:custGeom>
              <a:avLst/>
              <a:gdLst/>
              <a:ahLst/>
              <a:cxnLst>
                <a:cxn ang="0">
                  <a:pos x="432" y="0"/>
                </a:cxn>
                <a:cxn ang="0">
                  <a:pos x="0" y="528"/>
                </a:cxn>
                <a:cxn ang="0">
                  <a:pos x="432" y="1008"/>
                </a:cxn>
              </a:cxnLst>
              <a:rect l="0" t="0" r="r" b="b"/>
              <a:pathLst>
                <a:path w="432" h="1008">
                  <a:moveTo>
                    <a:pt x="432" y="0"/>
                  </a:moveTo>
                  <a:cubicBezTo>
                    <a:pt x="216" y="180"/>
                    <a:pt x="0" y="360"/>
                    <a:pt x="0" y="528"/>
                  </a:cubicBezTo>
                  <a:cubicBezTo>
                    <a:pt x="0" y="696"/>
                    <a:pt x="216" y="852"/>
                    <a:pt x="432" y="1008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stealth" w="lg" len="lg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36275" name="Text Box 51"/>
          <p:cNvSpPr txBox="1">
            <a:spLocks noChangeArrowheads="1"/>
          </p:cNvSpPr>
          <p:nvPr/>
        </p:nvSpPr>
        <p:spPr bwMode="auto">
          <a:xfrm>
            <a:off x="5486400" y="3276600"/>
            <a:ext cx="314007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993300"/>
                </a:solidFill>
                <a:latin typeface="Comic Sans MS" pitchFamily="66" charset="0"/>
              </a:rPr>
              <a:t>d</a:t>
            </a:r>
            <a:r>
              <a:rPr lang="en-US" sz="2000" baseline="-25000">
                <a:solidFill>
                  <a:srgbClr val="993300"/>
                </a:solidFill>
                <a:latin typeface="Comic Sans MS" pitchFamily="66" charset="0"/>
              </a:rPr>
              <a:t>i</a:t>
            </a:r>
            <a:r>
              <a:rPr lang="en-US" sz="2000">
                <a:solidFill>
                  <a:srgbClr val="993300"/>
                </a:solidFill>
                <a:latin typeface="Comic Sans MS" pitchFamily="66" charset="0"/>
              </a:rPr>
              <a:t> is the length of the</a:t>
            </a:r>
          </a:p>
          <a:p>
            <a:r>
              <a:rPr lang="en-US" sz="2000">
                <a:solidFill>
                  <a:srgbClr val="993300"/>
                </a:solidFill>
                <a:latin typeface="Comic Sans MS" pitchFamily="66" charset="0"/>
              </a:rPr>
              <a:t>shortest path to move</a:t>
            </a:r>
          </a:p>
          <a:p>
            <a:r>
              <a:rPr lang="en-US" sz="2000">
                <a:solidFill>
                  <a:srgbClr val="993300"/>
                </a:solidFill>
                <a:latin typeface="Comic Sans MS" pitchFamily="66" charset="0"/>
              </a:rPr>
              <a:t>tile i to its goal position, </a:t>
            </a:r>
          </a:p>
          <a:p>
            <a:r>
              <a:rPr lang="en-US" sz="2000">
                <a:solidFill>
                  <a:srgbClr val="993300"/>
                </a:solidFill>
                <a:latin typeface="Comic Sans MS" pitchFamily="66" charset="0"/>
              </a:rPr>
              <a:t>ignoring the other tiles,</a:t>
            </a:r>
          </a:p>
          <a:p>
            <a:r>
              <a:rPr lang="en-US" sz="2000">
                <a:solidFill>
                  <a:srgbClr val="993300"/>
                </a:solidFill>
                <a:latin typeface="Comic Sans MS" pitchFamily="66" charset="0"/>
              </a:rPr>
              <a:t>e.g., d</a:t>
            </a:r>
            <a:r>
              <a:rPr lang="en-US" sz="2000" baseline="-25000">
                <a:solidFill>
                  <a:srgbClr val="993300"/>
                </a:solidFill>
                <a:latin typeface="Comic Sans MS" pitchFamily="66" charset="0"/>
              </a:rPr>
              <a:t>5</a:t>
            </a:r>
            <a:r>
              <a:rPr lang="en-US" sz="2000">
                <a:solidFill>
                  <a:srgbClr val="993300"/>
                </a:solidFill>
                <a:latin typeface="Comic Sans MS" pitchFamily="66" charset="0"/>
              </a:rPr>
              <a:t> = 2</a:t>
            </a:r>
          </a:p>
          <a:p>
            <a:endParaRPr lang="en-US" sz="2000">
              <a:solidFill>
                <a:srgbClr val="993300"/>
              </a:solidFill>
              <a:latin typeface="Comic Sans MS" pitchFamily="66" charset="0"/>
            </a:endParaRPr>
          </a:p>
          <a:p>
            <a:r>
              <a:rPr lang="en-US" sz="2400">
                <a:solidFill>
                  <a:srgbClr val="993300"/>
                </a:solidFill>
                <a:latin typeface="Comic Sans MS" pitchFamily="66" charset="0"/>
              </a:rPr>
              <a:t>h</a:t>
            </a:r>
            <a:r>
              <a:rPr lang="en-US" sz="2400" baseline="-25000">
                <a:solidFill>
                  <a:srgbClr val="993300"/>
                </a:solidFill>
                <a:latin typeface="Comic Sans MS" pitchFamily="66" charset="0"/>
              </a:rPr>
              <a:t>2</a:t>
            </a:r>
            <a:r>
              <a:rPr lang="en-US" sz="2400">
                <a:solidFill>
                  <a:srgbClr val="993300"/>
                </a:solidFill>
                <a:latin typeface="Comic Sans MS" pitchFamily="66" charset="0"/>
              </a:rPr>
              <a:t> = </a:t>
            </a:r>
            <a:r>
              <a:rPr lang="en-US" sz="2400">
                <a:solidFill>
                  <a:srgbClr val="993300"/>
                </a:solidFill>
                <a:latin typeface="Symbol" pitchFamily="18" charset="2"/>
              </a:rPr>
              <a:t>S</a:t>
            </a:r>
            <a:r>
              <a:rPr lang="en-US" sz="2400" baseline="-25000">
                <a:solidFill>
                  <a:srgbClr val="993300"/>
                </a:solidFill>
                <a:latin typeface="Comic Sans MS" pitchFamily="66" charset="0"/>
              </a:rPr>
              <a:t>i=1,...8</a:t>
            </a:r>
            <a:r>
              <a:rPr lang="en-US" sz="2400">
                <a:solidFill>
                  <a:srgbClr val="993300"/>
                </a:solidFill>
                <a:latin typeface="Comic Sans MS" pitchFamily="66" charset="0"/>
              </a:rPr>
              <a:t> d</a:t>
            </a:r>
            <a:r>
              <a:rPr lang="en-US" sz="2400" baseline="-25000">
                <a:solidFill>
                  <a:srgbClr val="993300"/>
                </a:solidFill>
                <a:latin typeface="Comic Sans MS" pitchFamily="66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2607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467600" cy="1143000"/>
          </a:xfrm>
        </p:spPr>
        <p:txBody>
          <a:bodyPr/>
          <a:lstStyle/>
          <a:p>
            <a:r>
              <a:rPr lang="en-US" smtClean="0"/>
              <a:t>Can we do better?</a:t>
            </a:r>
            <a:endParaRPr lang="en-US"/>
          </a:p>
        </p:txBody>
      </p:sp>
      <p:sp>
        <p:nvSpPr>
          <p:cNvPr id="43827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096962"/>
            <a:ext cx="7467600" cy="4873752"/>
          </a:xfrm>
        </p:spPr>
        <p:txBody>
          <a:bodyPr/>
          <a:lstStyle/>
          <a:p>
            <a:r>
              <a:rPr lang="en-US" dirty="0" smtClean="0"/>
              <a:t>For example, we could consider two more complex relaxed problems: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ym typeface="Wingdings" pitchFamily="2" charset="2"/>
              </a:rPr>
              <a:t> h = d1234 + d5678 </a:t>
            </a:r>
            <a:r>
              <a:rPr lang="en-US" dirty="0" smtClean="0">
                <a:solidFill>
                  <a:schemeClr val="tx2"/>
                </a:solidFill>
                <a:sym typeface="Wingdings" pitchFamily="2" charset="2"/>
              </a:rPr>
              <a:t>[disjoint pattern heuristic]</a:t>
            </a:r>
            <a:endParaRPr lang="en-US" dirty="0">
              <a:solidFill>
                <a:schemeClr val="tx2"/>
              </a:solidFill>
              <a:sym typeface="Wingdings" pitchFamily="2" charset="2"/>
            </a:endParaRPr>
          </a:p>
        </p:txBody>
      </p:sp>
      <p:sp>
        <p:nvSpPr>
          <p:cNvPr id="80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A70EEF-4640-4BFB-BE8D-5884D5B036F5}" type="slidenum">
              <a:rPr lang="en-US" smtClean="0"/>
              <a:pPr/>
              <a:t>61</a:t>
            </a:fld>
            <a:endParaRPr lang="en-US"/>
          </a:p>
        </p:txBody>
      </p:sp>
      <p:grpSp>
        <p:nvGrpSpPr>
          <p:cNvPr id="438276" name="Group 4"/>
          <p:cNvGrpSpPr>
            <a:grpSpLocks/>
          </p:cNvGrpSpPr>
          <p:nvPr/>
        </p:nvGrpSpPr>
        <p:grpSpPr bwMode="auto">
          <a:xfrm>
            <a:off x="3429000" y="1981200"/>
            <a:ext cx="3127375" cy="1273175"/>
            <a:chOff x="1728" y="1440"/>
            <a:chExt cx="1970" cy="802"/>
          </a:xfrm>
        </p:grpSpPr>
        <p:grpSp>
          <p:nvGrpSpPr>
            <p:cNvPr id="438277" name="Group 5"/>
            <p:cNvGrpSpPr>
              <a:grpSpLocks/>
            </p:cNvGrpSpPr>
            <p:nvPr/>
          </p:nvGrpSpPr>
          <p:grpSpPr bwMode="auto">
            <a:xfrm>
              <a:off x="1728" y="1440"/>
              <a:ext cx="818" cy="802"/>
              <a:chOff x="816" y="1728"/>
              <a:chExt cx="818" cy="802"/>
            </a:xfrm>
          </p:grpSpPr>
          <p:sp>
            <p:nvSpPr>
              <p:cNvPr id="438278" name="Rectangle 6"/>
              <p:cNvSpPr>
                <a:spLocks noChangeArrowheads="1"/>
              </p:cNvSpPr>
              <p:nvPr/>
            </p:nvSpPr>
            <p:spPr bwMode="auto">
              <a:xfrm>
                <a:off x="816" y="1728"/>
                <a:ext cx="818" cy="80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8279" name="Rectangle 7"/>
              <p:cNvSpPr>
                <a:spLocks noChangeArrowheads="1"/>
              </p:cNvSpPr>
              <p:nvPr/>
            </p:nvSpPr>
            <p:spPr bwMode="auto">
              <a:xfrm>
                <a:off x="1361" y="1995"/>
                <a:ext cx="273" cy="26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mic Sans MS" pitchFamily="66" charset="0"/>
                  </a:rPr>
                  <a:t>1</a:t>
                </a:r>
              </a:p>
            </p:txBody>
          </p:sp>
          <p:sp>
            <p:nvSpPr>
              <p:cNvPr id="438280" name="Rectangle 8"/>
              <p:cNvSpPr>
                <a:spLocks noChangeArrowheads="1"/>
              </p:cNvSpPr>
              <p:nvPr/>
            </p:nvSpPr>
            <p:spPr bwMode="auto">
              <a:xfrm>
                <a:off x="816" y="1995"/>
                <a:ext cx="273" cy="26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mic Sans MS" pitchFamily="66" charset="0"/>
                  </a:rPr>
                  <a:t>4</a:t>
                </a:r>
              </a:p>
            </p:txBody>
          </p:sp>
          <p:sp>
            <p:nvSpPr>
              <p:cNvPr id="438281" name="Rectangle 9"/>
              <p:cNvSpPr>
                <a:spLocks noChangeArrowheads="1"/>
              </p:cNvSpPr>
              <p:nvPr/>
            </p:nvSpPr>
            <p:spPr bwMode="auto">
              <a:xfrm>
                <a:off x="816" y="2263"/>
                <a:ext cx="273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mic Sans MS" pitchFamily="66" charset="0"/>
                  </a:rPr>
                  <a:t>7</a:t>
                </a:r>
              </a:p>
            </p:txBody>
          </p:sp>
          <p:sp>
            <p:nvSpPr>
              <p:cNvPr id="438282" name="Rectangle 10"/>
              <p:cNvSpPr>
                <a:spLocks noChangeArrowheads="1"/>
              </p:cNvSpPr>
              <p:nvPr/>
            </p:nvSpPr>
            <p:spPr bwMode="auto">
              <a:xfrm>
                <a:off x="816" y="1728"/>
                <a:ext cx="273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mic Sans MS" pitchFamily="66" charset="0"/>
                  </a:rPr>
                  <a:t>5</a:t>
                </a:r>
              </a:p>
            </p:txBody>
          </p:sp>
          <p:sp>
            <p:nvSpPr>
              <p:cNvPr id="438283" name="Rectangle 11"/>
              <p:cNvSpPr>
                <a:spLocks noChangeArrowheads="1"/>
              </p:cNvSpPr>
              <p:nvPr/>
            </p:nvSpPr>
            <p:spPr bwMode="auto">
              <a:xfrm>
                <a:off x="1089" y="1995"/>
                <a:ext cx="272" cy="26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mic Sans MS" pitchFamily="66" charset="0"/>
                  </a:rPr>
                  <a:t>2</a:t>
                </a:r>
              </a:p>
            </p:txBody>
          </p:sp>
          <p:sp>
            <p:nvSpPr>
              <p:cNvPr id="438284" name="Rectangle 12"/>
              <p:cNvSpPr>
                <a:spLocks noChangeArrowheads="1"/>
              </p:cNvSpPr>
              <p:nvPr/>
            </p:nvSpPr>
            <p:spPr bwMode="auto">
              <a:xfrm>
                <a:off x="1361" y="2263"/>
                <a:ext cx="273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mic Sans MS" pitchFamily="66" charset="0"/>
                  </a:rPr>
                  <a:t>6</a:t>
                </a:r>
              </a:p>
            </p:txBody>
          </p:sp>
          <p:sp>
            <p:nvSpPr>
              <p:cNvPr id="438285" name="Rectangle 13"/>
              <p:cNvSpPr>
                <a:spLocks noChangeArrowheads="1"/>
              </p:cNvSpPr>
              <p:nvPr/>
            </p:nvSpPr>
            <p:spPr bwMode="auto">
              <a:xfrm>
                <a:off x="1089" y="2263"/>
                <a:ext cx="272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mic Sans MS" pitchFamily="66" charset="0"/>
                  </a:rPr>
                  <a:t>3</a:t>
                </a:r>
              </a:p>
            </p:txBody>
          </p:sp>
          <p:sp>
            <p:nvSpPr>
              <p:cNvPr id="438286" name="Rectangle 14"/>
              <p:cNvSpPr>
                <a:spLocks noChangeArrowheads="1"/>
              </p:cNvSpPr>
              <p:nvPr/>
            </p:nvSpPr>
            <p:spPr bwMode="auto">
              <a:xfrm>
                <a:off x="1361" y="1728"/>
                <a:ext cx="273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mic Sans MS" pitchFamily="66" charset="0"/>
                  </a:rPr>
                  <a:t>8</a:t>
                </a:r>
              </a:p>
            </p:txBody>
          </p:sp>
        </p:grpSp>
        <p:grpSp>
          <p:nvGrpSpPr>
            <p:cNvPr id="438287" name="Group 15"/>
            <p:cNvGrpSpPr>
              <a:grpSpLocks/>
            </p:cNvGrpSpPr>
            <p:nvPr/>
          </p:nvGrpSpPr>
          <p:grpSpPr bwMode="auto">
            <a:xfrm>
              <a:off x="2880" y="1440"/>
              <a:ext cx="818" cy="802"/>
              <a:chOff x="2640" y="1728"/>
              <a:chExt cx="818" cy="802"/>
            </a:xfrm>
          </p:grpSpPr>
          <p:sp>
            <p:nvSpPr>
              <p:cNvPr id="438288" name="Rectangle 16"/>
              <p:cNvSpPr>
                <a:spLocks noChangeArrowheads="1"/>
              </p:cNvSpPr>
              <p:nvPr/>
            </p:nvSpPr>
            <p:spPr bwMode="auto">
              <a:xfrm>
                <a:off x="2640" y="1728"/>
                <a:ext cx="818" cy="80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8289" name="Rectangle 17"/>
              <p:cNvSpPr>
                <a:spLocks noChangeArrowheads="1"/>
              </p:cNvSpPr>
              <p:nvPr/>
            </p:nvSpPr>
            <p:spPr bwMode="auto">
              <a:xfrm>
                <a:off x="3185" y="1995"/>
                <a:ext cx="273" cy="26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mic Sans MS" pitchFamily="66" charset="0"/>
                  </a:rPr>
                  <a:t>6</a:t>
                </a:r>
              </a:p>
            </p:txBody>
          </p:sp>
          <p:sp>
            <p:nvSpPr>
              <p:cNvPr id="438290" name="Rectangle 18"/>
              <p:cNvSpPr>
                <a:spLocks noChangeArrowheads="1"/>
              </p:cNvSpPr>
              <p:nvPr/>
            </p:nvSpPr>
            <p:spPr bwMode="auto">
              <a:xfrm>
                <a:off x="2640" y="1995"/>
                <a:ext cx="273" cy="26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mic Sans MS" pitchFamily="66" charset="0"/>
                  </a:rPr>
                  <a:t>4</a:t>
                </a:r>
              </a:p>
            </p:txBody>
          </p:sp>
          <p:sp>
            <p:nvSpPr>
              <p:cNvPr id="438291" name="Rectangle 19"/>
              <p:cNvSpPr>
                <a:spLocks noChangeArrowheads="1"/>
              </p:cNvSpPr>
              <p:nvPr/>
            </p:nvSpPr>
            <p:spPr bwMode="auto">
              <a:xfrm>
                <a:off x="2640" y="2263"/>
                <a:ext cx="273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mic Sans MS" pitchFamily="66" charset="0"/>
                  </a:rPr>
                  <a:t>7</a:t>
                </a:r>
              </a:p>
            </p:txBody>
          </p:sp>
          <p:sp>
            <p:nvSpPr>
              <p:cNvPr id="438292" name="Rectangle 20"/>
              <p:cNvSpPr>
                <a:spLocks noChangeArrowheads="1"/>
              </p:cNvSpPr>
              <p:nvPr/>
            </p:nvSpPr>
            <p:spPr bwMode="auto">
              <a:xfrm>
                <a:off x="2640" y="1728"/>
                <a:ext cx="273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mic Sans MS" pitchFamily="66" charset="0"/>
                  </a:rPr>
                  <a:t>1</a:t>
                </a:r>
              </a:p>
            </p:txBody>
          </p:sp>
          <p:sp>
            <p:nvSpPr>
              <p:cNvPr id="438293" name="Rectangle 21"/>
              <p:cNvSpPr>
                <a:spLocks noChangeArrowheads="1"/>
              </p:cNvSpPr>
              <p:nvPr/>
            </p:nvSpPr>
            <p:spPr bwMode="auto">
              <a:xfrm>
                <a:off x="2913" y="1995"/>
                <a:ext cx="272" cy="26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mic Sans MS" pitchFamily="66" charset="0"/>
                  </a:rPr>
                  <a:t>5</a:t>
                </a:r>
              </a:p>
            </p:txBody>
          </p:sp>
          <p:sp>
            <p:nvSpPr>
              <p:cNvPr id="438294" name="Rectangle 22"/>
              <p:cNvSpPr>
                <a:spLocks noChangeArrowheads="1"/>
              </p:cNvSpPr>
              <p:nvPr/>
            </p:nvSpPr>
            <p:spPr bwMode="auto">
              <a:xfrm>
                <a:off x="2913" y="1728"/>
                <a:ext cx="273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mic Sans MS" pitchFamily="66" charset="0"/>
                  </a:rPr>
                  <a:t>2</a:t>
                </a:r>
              </a:p>
            </p:txBody>
          </p:sp>
          <p:sp>
            <p:nvSpPr>
              <p:cNvPr id="438295" name="Rectangle 23"/>
              <p:cNvSpPr>
                <a:spLocks noChangeArrowheads="1"/>
              </p:cNvSpPr>
              <p:nvPr/>
            </p:nvSpPr>
            <p:spPr bwMode="auto">
              <a:xfrm>
                <a:off x="2913" y="2263"/>
                <a:ext cx="272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mic Sans MS" pitchFamily="66" charset="0"/>
                  </a:rPr>
                  <a:t>8</a:t>
                </a:r>
              </a:p>
            </p:txBody>
          </p:sp>
          <p:sp>
            <p:nvSpPr>
              <p:cNvPr id="438296" name="Rectangle 24"/>
              <p:cNvSpPr>
                <a:spLocks noChangeArrowheads="1"/>
              </p:cNvSpPr>
              <p:nvPr/>
            </p:nvSpPr>
            <p:spPr bwMode="auto">
              <a:xfrm>
                <a:off x="3185" y="1728"/>
                <a:ext cx="273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mic Sans MS" pitchFamily="66" charset="0"/>
                  </a:rPr>
                  <a:t>3</a:t>
                </a:r>
              </a:p>
            </p:txBody>
          </p:sp>
        </p:grpSp>
        <p:sp>
          <p:nvSpPr>
            <p:cNvPr id="438297" name="Line 25"/>
            <p:cNvSpPr>
              <a:spLocks noChangeShapeType="1"/>
            </p:cNvSpPr>
            <p:nvPr/>
          </p:nvSpPr>
          <p:spPr bwMode="auto">
            <a:xfrm flipV="1">
              <a:off x="2640" y="1824"/>
              <a:ext cx="1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38298" name="Group 26"/>
          <p:cNvGrpSpPr>
            <a:grpSpLocks/>
          </p:cNvGrpSpPr>
          <p:nvPr/>
        </p:nvGrpSpPr>
        <p:grpSpPr bwMode="auto">
          <a:xfrm>
            <a:off x="1524000" y="3276600"/>
            <a:ext cx="3505200" cy="1971675"/>
            <a:chOff x="960" y="2064"/>
            <a:chExt cx="2208" cy="1242"/>
          </a:xfrm>
        </p:grpSpPr>
        <p:grpSp>
          <p:nvGrpSpPr>
            <p:cNvPr id="438299" name="Group 27"/>
            <p:cNvGrpSpPr>
              <a:grpSpLocks/>
            </p:cNvGrpSpPr>
            <p:nvPr/>
          </p:nvGrpSpPr>
          <p:grpSpPr bwMode="auto">
            <a:xfrm>
              <a:off x="960" y="2496"/>
              <a:ext cx="1970" cy="810"/>
              <a:chOff x="528" y="2784"/>
              <a:chExt cx="1970" cy="810"/>
            </a:xfrm>
          </p:grpSpPr>
          <p:sp>
            <p:nvSpPr>
              <p:cNvPr id="438300" name="Line 28"/>
              <p:cNvSpPr>
                <a:spLocks noChangeShapeType="1"/>
              </p:cNvSpPr>
              <p:nvPr/>
            </p:nvSpPr>
            <p:spPr bwMode="auto">
              <a:xfrm flipV="1">
                <a:off x="1440" y="3168"/>
                <a:ext cx="16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438301" name="Group 29"/>
              <p:cNvGrpSpPr>
                <a:grpSpLocks/>
              </p:cNvGrpSpPr>
              <p:nvPr/>
            </p:nvGrpSpPr>
            <p:grpSpPr bwMode="auto">
              <a:xfrm>
                <a:off x="528" y="2784"/>
                <a:ext cx="818" cy="810"/>
                <a:chOff x="528" y="2784"/>
                <a:chExt cx="818" cy="810"/>
              </a:xfrm>
            </p:grpSpPr>
            <p:sp>
              <p:nvSpPr>
                <p:cNvPr id="438302" name="Rectangle 30"/>
                <p:cNvSpPr>
                  <a:spLocks noChangeArrowheads="1"/>
                </p:cNvSpPr>
                <p:nvPr/>
              </p:nvSpPr>
              <p:spPr bwMode="auto">
                <a:xfrm>
                  <a:off x="801" y="3319"/>
                  <a:ext cx="272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438303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816" y="3363"/>
                  <a:ext cx="204" cy="231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latin typeface="Comic Sans MS" pitchFamily="66" charset="0"/>
                    </a:rPr>
                    <a:t>3</a:t>
                  </a:r>
                </a:p>
              </p:txBody>
            </p:sp>
            <p:sp>
              <p:nvSpPr>
                <p:cNvPr id="438304" name="Rectangle 32"/>
                <p:cNvSpPr>
                  <a:spLocks noChangeArrowheads="1"/>
                </p:cNvSpPr>
                <p:nvPr/>
              </p:nvSpPr>
              <p:spPr bwMode="auto">
                <a:xfrm>
                  <a:off x="528" y="2784"/>
                  <a:ext cx="818" cy="80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8305" name="Rectangle 33"/>
                <p:cNvSpPr>
                  <a:spLocks noChangeArrowheads="1"/>
                </p:cNvSpPr>
                <p:nvPr/>
              </p:nvSpPr>
              <p:spPr bwMode="auto">
                <a:xfrm>
                  <a:off x="1073" y="3051"/>
                  <a:ext cx="273" cy="2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438306" name="Rectangle 34"/>
                <p:cNvSpPr>
                  <a:spLocks noChangeArrowheads="1"/>
                </p:cNvSpPr>
                <p:nvPr/>
              </p:nvSpPr>
              <p:spPr bwMode="auto">
                <a:xfrm>
                  <a:off x="528" y="3051"/>
                  <a:ext cx="273" cy="2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438307" name="Rectangle 35"/>
                <p:cNvSpPr>
                  <a:spLocks noChangeArrowheads="1"/>
                </p:cNvSpPr>
                <p:nvPr/>
              </p:nvSpPr>
              <p:spPr bwMode="auto">
                <a:xfrm>
                  <a:off x="528" y="3319"/>
                  <a:ext cx="273" cy="26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438308" name="Rectangle 36"/>
                <p:cNvSpPr>
                  <a:spLocks noChangeArrowheads="1"/>
                </p:cNvSpPr>
                <p:nvPr/>
              </p:nvSpPr>
              <p:spPr bwMode="auto">
                <a:xfrm>
                  <a:off x="528" y="2784"/>
                  <a:ext cx="273" cy="26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438309" name="Rectangle 37"/>
                <p:cNvSpPr>
                  <a:spLocks noChangeArrowheads="1"/>
                </p:cNvSpPr>
                <p:nvPr/>
              </p:nvSpPr>
              <p:spPr bwMode="auto">
                <a:xfrm>
                  <a:off x="801" y="3051"/>
                  <a:ext cx="272" cy="2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438310" name="Rectangle 38"/>
                <p:cNvSpPr>
                  <a:spLocks noChangeArrowheads="1"/>
                </p:cNvSpPr>
                <p:nvPr/>
              </p:nvSpPr>
              <p:spPr bwMode="auto">
                <a:xfrm>
                  <a:off x="1073" y="3319"/>
                  <a:ext cx="273" cy="26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438311" name="Rectangle 39"/>
                <p:cNvSpPr>
                  <a:spLocks noChangeArrowheads="1"/>
                </p:cNvSpPr>
                <p:nvPr/>
              </p:nvSpPr>
              <p:spPr bwMode="auto">
                <a:xfrm>
                  <a:off x="1073" y="2784"/>
                  <a:ext cx="273" cy="26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438312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816" y="3075"/>
                  <a:ext cx="204" cy="231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latin typeface="Comic Sans MS" pitchFamily="66" charset="0"/>
                    </a:rPr>
                    <a:t>2</a:t>
                  </a:r>
                </a:p>
              </p:txBody>
            </p:sp>
            <p:sp>
              <p:nvSpPr>
                <p:cNvPr id="438313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1104" y="3075"/>
                  <a:ext cx="181" cy="231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latin typeface="Comic Sans MS" pitchFamily="66" charset="0"/>
                    </a:rPr>
                    <a:t>1</a:t>
                  </a:r>
                </a:p>
              </p:txBody>
            </p:sp>
            <p:sp>
              <p:nvSpPr>
                <p:cNvPr id="438314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576" y="3075"/>
                  <a:ext cx="204" cy="231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latin typeface="Comic Sans MS" pitchFamily="66" charset="0"/>
                    </a:rPr>
                    <a:t>4</a:t>
                  </a:r>
                </a:p>
              </p:txBody>
            </p:sp>
          </p:grpSp>
          <p:grpSp>
            <p:nvGrpSpPr>
              <p:cNvPr id="438315" name="Group 43"/>
              <p:cNvGrpSpPr>
                <a:grpSpLocks/>
              </p:cNvGrpSpPr>
              <p:nvPr/>
            </p:nvGrpSpPr>
            <p:grpSpPr bwMode="auto">
              <a:xfrm>
                <a:off x="1680" y="2784"/>
                <a:ext cx="818" cy="802"/>
                <a:chOff x="1680" y="2784"/>
                <a:chExt cx="818" cy="802"/>
              </a:xfrm>
            </p:grpSpPr>
            <p:sp>
              <p:nvSpPr>
                <p:cNvPr id="438316" name="Rectangle 44"/>
                <p:cNvSpPr>
                  <a:spLocks noChangeArrowheads="1"/>
                </p:cNvSpPr>
                <p:nvPr/>
              </p:nvSpPr>
              <p:spPr bwMode="auto">
                <a:xfrm>
                  <a:off x="1680" y="2784"/>
                  <a:ext cx="818" cy="80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8317" name="Rectangle 45"/>
                <p:cNvSpPr>
                  <a:spLocks noChangeArrowheads="1"/>
                </p:cNvSpPr>
                <p:nvPr/>
              </p:nvSpPr>
              <p:spPr bwMode="auto">
                <a:xfrm>
                  <a:off x="2225" y="3051"/>
                  <a:ext cx="273" cy="26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438318" name="Rectangle 46"/>
                <p:cNvSpPr>
                  <a:spLocks noChangeArrowheads="1"/>
                </p:cNvSpPr>
                <p:nvPr/>
              </p:nvSpPr>
              <p:spPr bwMode="auto">
                <a:xfrm>
                  <a:off x="1680" y="3051"/>
                  <a:ext cx="273" cy="2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4</a:t>
                  </a:r>
                </a:p>
              </p:txBody>
            </p:sp>
            <p:sp>
              <p:nvSpPr>
                <p:cNvPr id="438319" name="Rectangle 47"/>
                <p:cNvSpPr>
                  <a:spLocks noChangeArrowheads="1"/>
                </p:cNvSpPr>
                <p:nvPr/>
              </p:nvSpPr>
              <p:spPr bwMode="auto">
                <a:xfrm>
                  <a:off x="1680" y="3319"/>
                  <a:ext cx="273" cy="26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438320" name="Rectangle 48"/>
                <p:cNvSpPr>
                  <a:spLocks noChangeArrowheads="1"/>
                </p:cNvSpPr>
                <p:nvPr/>
              </p:nvSpPr>
              <p:spPr bwMode="auto">
                <a:xfrm>
                  <a:off x="1680" y="2784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1</a:t>
                  </a:r>
                </a:p>
              </p:txBody>
            </p:sp>
            <p:sp>
              <p:nvSpPr>
                <p:cNvPr id="438321" name="Rectangle 49"/>
                <p:cNvSpPr>
                  <a:spLocks noChangeArrowheads="1"/>
                </p:cNvSpPr>
                <p:nvPr/>
              </p:nvSpPr>
              <p:spPr bwMode="auto">
                <a:xfrm>
                  <a:off x="1953" y="3051"/>
                  <a:ext cx="272" cy="26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438322" name="Rectangle 50"/>
                <p:cNvSpPr>
                  <a:spLocks noChangeArrowheads="1"/>
                </p:cNvSpPr>
                <p:nvPr/>
              </p:nvSpPr>
              <p:spPr bwMode="auto">
                <a:xfrm>
                  <a:off x="1953" y="2784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2</a:t>
                  </a:r>
                </a:p>
              </p:txBody>
            </p:sp>
            <p:sp>
              <p:nvSpPr>
                <p:cNvPr id="438323" name="Rectangle 51"/>
                <p:cNvSpPr>
                  <a:spLocks noChangeArrowheads="1"/>
                </p:cNvSpPr>
                <p:nvPr/>
              </p:nvSpPr>
              <p:spPr bwMode="auto">
                <a:xfrm>
                  <a:off x="1953" y="3319"/>
                  <a:ext cx="272" cy="26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438324" name="Rectangle 52"/>
                <p:cNvSpPr>
                  <a:spLocks noChangeArrowheads="1"/>
                </p:cNvSpPr>
                <p:nvPr/>
              </p:nvSpPr>
              <p:spPr bwMode="auto">
                <a:xfrm>
                  <a:off x="2225" y="2784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3</a:t>
                  </a:r>
                </a:p>
              </p:txBody>
            </p:sp>
          </p:grpSp>
        </p:grpSp>
        <p:sp>
          <p:nvSpPr>
            <p:cNvPr id="438325" name="Line 53"/>
            <p:cNvSpPr>
              <a:spLocks noChangeShapeType="1"/>
            </p:cNvSpPr>
            <p:nvPr/>
          </p:nvSpPr>
          <p:spPr bwMode="auto">
            <a:xfrm flipH="1">
              <a:off x="1920" y="2064"/>
              <a:ext cx="1248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38326" name="Text Box 54"/>
          <p:cNvSpPr txBox="1">
            <a:spLocks noChangeArrowheads="1"/>
          </p:cNvSpPr>
          <p:nvPr/>
        </p:nvSpPr>
        <p:spPr bwMode="auto">
          <a:xfrm>
            <a:off x="228600" y="2362200"/>
            <a:ext cx="27241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993300"/>
                </a:solidFill>
                <a:latin typeface="Comic Sans MS" pitchFamily="66" charset="0"/>
                <a:sym typeface="Wingdings" pitchFamily="2" charset="2"/>
              </a:rPr>
              <a:t>d</a:t>
            </a:r>
            <a:r>
              <a:rPr lang="en-US" baseline="-25000">
                <a:solidFill>
                  <a:srgbClr val="993300"/>
                </a:solidFill>
                <a:latin typeface="Comic Sans MS" pitchFamily="66" charset="0"/>
                <a:sym typeface="Wingdings" pitchFamily="2" charset="2"/>
              </a:rPr>
              <a:t>1234 </a:t>
            </a:r>
            <a:r>
              <a:rPr lang="en-US">
                <a:solidFill>
                  <a:srgbClr val="993300"/>
                </a:solidFill>
                <a:latin typeface="Comic Sans MS" pitchFamily="66" charset="0"/>
                <a:sym typeface="Wingdings" pitchFamily="2" charset="2"/>
              </a:rPr>
              <a:t>= length of the </a:t>
            </a:r>
          </a:p>
          <a:p>
            <a:r>
              <a:rPr lang="en-US">
                <a:solidFill>
                  <a:srgbClr val="993300"/>
                </a:solidFill>
                <a:latin typeface="Comic Sans MS" pitchFamily="66" charset="0"/>
                <a:sym typeface="Wingdings" pitchFamily="2" charset="2"/>
              </a:rPr>
              <a:t>shortest path to move </a:t>
            </a:r>
          </a:p>
          <a:p>
            <a:r>
              <a:rPr lang="en-US">
                <a:solidFill>
                  <a:srgbClr val="993300"/>
                </a:solidFill>
                <a:latin typeface="Comic Sans MS" pitchFamily="66" charset="0"/>
                <a:sym typeface="Wingdings" pitchFamily="2" charset="2"/>
              </a:rPr>
              <a:t>tiles 1, 2, 3, and 4 to </a:t>
            </a:r>
          </a:p>
          <a:p>
            <a:r>
              <a:rPr lang="en-US">
                <a:solidFill>
                  <a:srgbClr val="993300"/>
                </a:solidFill>
                <a:latin typeface="Comic Sans MS" pitchFamily="66" charset="0"/>
                <a:sym typeface="Wingdings" pitchFamily="2" charset="2"/>
              </a:rPr>
              <a:t>their goal positions, </a:t>
            </a:r>
          </a:p>
          <a:p>
            <a:r>
              <a:rPr lang="en-US">
                <a:solidFill>
                  <a:srgbClr val="993300"/>
                </a:solidFill>
                <a:latin typeface="Comic Sans MS" pitchFamily="66" charset="0"/>
                <a:sym typeface="Wingdings" pitchFamily="2" charset="2"/>
              </a:rPr>
              <a:t>ignoring the other tiles </a:t>
            </a:r>
          </a:p>
        </p:txBody>
      </p:sp>
      <p:grpSp>
        <p:nvGrpSpPr>
          <p:cNvPr id="438327" name="Group 55"/>
          <p:cNvGrpSpPr>
            <a:grpSpLocks/>
          </p:cNvGrpSpPr>
          <p:nvPr/>
        </p:nvGrpSpPr>
        <p:grpSpPr bwMode="auto">
          <a:xfrm>
            <a:off x="5029200" y="3048000"/>
            <a:ext cx="3889375" cy="2187575"/>
            <a:chOff x="3168" y="1920"/>
            <a:chExt cx="2450" cy="1378"/>
          </a:xfrm>
        </p:grpSpPr>
        <p:grpSp>
          <p:nvGrpSpPr>
            <p:cNvPr id="438328" name="Group 56"/>
            <p:cNvGrpSpPr>
              <a:grpSpLocks/>
            </p:cNvGrpSpPr>
            <p:nvPr/>
          </p:nvGrpSpPr>
          <p:grpSpPr bwMode="auto">
            <a:xfrm>
              <a:off x="3648" y="2496"/>
              <a:ext cx="1970" cy="802"/>
              <a:chOff x="3216" y="2784"/>
              <a:chExt cx="1970" cy="802"/>
            </a:xfrm>
          </p:grpSpPr>
          <p:sp>
            <p:nvSpPr>
              <p:cNvPr id="438329" name="Line 57"/>
              <p:cNvSpPr>
                <a:spLocks noChangeShapeType="1"/>
              </p:cNvSpPr>
              <p:nvPr/>
            </p:nvSpPr>
            <p:spPr bwMode="auto">
              <a:xfrm flipV="1">
                <a:off x="4128" y="3168"/>
                <a:ext cx="16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438330" name="Group 58"/>
              <p:cNvGrpSpPr>
                <a:grpSpLocks/>
              </p:cNvGrpSpPr>
              <p:nvPr/>
            </p:nvGrpSpPr>
            <p:grpSpPr bwMode="auto">
              <a:xfrm>
                <a:off x="4368" y="2784"/>
                <a:ext cx="818" cy="802"/>
                <a:chOff x="4368" y="2784"/>
                <a:chExt cx="818" cy="802"/>
              </a:xfrm>
            </p:grpSpPr>
            <p:sp>
              <p:nvSpPr>
                <p:cNvPr id="438331" name="Rectangle 59"/>
                <p:cNvSpPr>
                  <a:spLocks noChangeArrowheads="1"/>
                </p:cNvSpPr>
                <p:nvPr/>
              </p:nvSpPr>
              <p:spPr bwMode="auto">
                <a:xfrm>
                  <a:off x="4368" y="2784"/>
                  <a:ext cx="818" cy="80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8332" name="Rectangle 60"/>
                <p:cNvSpPr>
                  <a:spLocks noChangeArrowheads="1"/>
                </p:cNvSpPr>
                <p:nvPr/>
              </p:nvSpPr>
              <p:spPr bwMode="auto">
                <a:xfrm>
                  <a:off x="4913" y="3051"/>
                  <a:ext cx="273" cy="2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6</a:t>
                  </a:r>
                </a:p>
              </p:txBody>
            </p:sp>
            <p:sp>
              <p:nvSpPr>
                <p:cNvPr id="438333" name="Rectangle 61"/>
                <p:cNvSpPr>
                  <a:spLocks noChangeArrowheads="1"/>
                </p:cNvSpPr>
                <p:nvPr/>
              </p:nvSpPr>
              <p:spPr bwMode="auto">
                <a:xfrm>
                  <a:off x="4368" y="3051"/>
                  <a:ext cx="273" cy="26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438334" name="Rectangle 62"/>
                <p:cNvSpPr>
                  <a:spLocks noChangeArrowheads="1"/>
                </p:cNvSpPr>
                <p:nvPr/>
              </p:nvSpPr>
              <p:spPr bwMode="auto">
                <a:xfrm>
                  <a:off x="4368" y="3319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7</a:t>
                  </a:r>
                </a:p>
              </p:txBody>
            </p:sp>
            <p:sp>
              <p:nvSpPr>
                <p:cNvPr id="438335" name="Rectangle 63"/>
                <p:cNvSpPr>
                  <a:spLocks noChangeArrowheads="1"/>
                </p:cNvSpPr>
                <p:nvPr/>
              </p:nvSpPr>
              <p:spPr bwMode="auto">
                <a:xfrm>
                  <a:off x="4368" y="2784"/>
                  <a:ext cx="273" cy="26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438336" name="Rectangle 64"/>
                <p:cNvSpPr>
                  <a:spLocks noChangeArrowheads="1"/>
                </p:cNvSpPr>
                <p:nvPr/>
              </p:nvSpPr>
              <p:spPr bwMode="auto">
                <a:xfrm>
                  <a:off x="4641" y="3051"/>
                  <a:ext cx="272" cy="2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5</a:t>
                  </a:r>
                </a:p>
              </p:txBody>
            </p:sp>
            <p:sp>
              <p:nvSpPr>
                <p:cNvPr id="438337" name="Rectangle 65"/>
                <p:cNvSpPr>
                  <a:spLocks noChangeArrowheads="1"/>
                </p:cNvSpPr>
                <p:nvPr/>
              </p:nvSpPr>
              <p:spPr bwMode="auto">
                <a:xfrm>
                  <a:off x="4641" y="2784"/>
                  <a:ext cx="273" cy="26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438338" name="Rectangle 66"/>
                <p:cNvSpPr>
                  <a:spLocks noChangeArrowheads="1"/>
                </p:cNvSpPr>
                <p:nvPr/>
              </p:nvSpPr>
              <p:spPr bwMode="auto">
                <a:xfrm>
                  <a:off x="4641" y="3319"/>
                  <a:ext cx="272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8</a:t>
                  </a:r>
                </a:p>
              </p:txBody>
            </p:sp>
            <p:sp>
              <p:nvSpPr>
                <p:cNvPr id="438339" name="Rectangle 67"/>
                <p:cNvSpPr>
                  <a:spLocks noChangeArrowheads="1"/>
                </p:cNvSpPr>
                <p:nvPr/>
              </p:nvSpPr>
              <p:spPr bwMode="auto">
                <a:xfrm>
                  <a:off x="4913" y="2784"/>
                  <a:ext cx="273" cy="26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438340" name="Group 68"/>
              <p:cNvGrpSpPr>
                <a:grpSpLocks/>
              </p:cNvGrpSpPr>
              <p:nvPr/>
            </p:nvGrpSpPr>
            <p:grpSpPr bwMode="auto">
              <a:xfrm>
                <a:off x="3216" y="2784"/>
                <a:ext cx="818" cy="802"/>
                <a:chOff x="3216" y="2784"/>
                <a:chExt cx="818" cy="802"/>
              </a:xfrm>
            </p:grpSpPr>
            <p:sp>
              <p:nvSpPr>
                <p:cNvPr id="438341" name="Rectangle 69"/>
                <p:cNvSpPr>
                  <a:spLocks noChangeArrowheads="1"/>
                </p:cNvSpPr>
                <p:nvPr/>
              </p:nvSpPr>
              <p:spPr bwMode="auto">
                <a:xfrm>
                  <a:off x="3216" y="2784"/>
                  <a:ext cx="818" cy="80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8342" name="Rectangle 70"/>
                <p:cNvSpPr>
                  <a:spLocks noChangeArrowheads="1"/>
                </p:cNvSpPr>
                <p:nvPr/>
              </p:nvSpPr>
              <p:spPr bwMode="auto">
                <a:xfrm>
                  <a:off x="3761" y="3051"/>
                  <a:ext cx="273" cy="26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438343" name="Rectangle 71"/>
                <p:cNvSpPr>
                  <a:spLocks noChangeArrowheads="1"/>
                </p:cNvSpPr>
                <p:nvPr/>
              </p:nvSpPr>
              <p:spPr bwMode="auto">
                <a:xfrm>
                  <a:off x="3216" y="3051"/>
                  <a:ext cx="273" cy="26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438344" name="Rectangle 72"/>
                <p:cNvSpPr>
                  <a:spLocks noChangeArrowheads="1"/>
                </p:cNvSpPr>
                <p:nvPr/>
              </p:nvSpPr>
              <p:spPr bwMode="auto">
                <a:xfrm>
                  <a:off x="3216" y="3319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7</a:t>
                  </a:r>
                </a:p>
              </p:txBody>
            </p:sp>
            <p:sp>
              <p:nvSpPr>
                <p:cNvPr id="438345" name="Rectangle 73"/>
                <p:cNvSpPr>
                  <a:spLocks noChangeArrowheads="1"/>
                </p:cNvSpPr>
                <p:nvPr/>
              </p:nvSpPr>
              <p:spPr bwMode="auto">
                <a:xfrm>
                  <a:off x="3216" y="2784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5</a:t>
                  </a:r>
                </a:p>
              </p:txBody>
            </p:sp>
            <p:sp>
              <p:nvSpPr>
                <p:cNvPr id="438346" name="Rectangle 74"/>
                <p:cNvSpPr>
                  <a:spLocks noChangeArrowheads="1"/>
                </p:cNvSpPr>
                <p:nvPr/>
              </p:nvSpPr>
              <p:spPr bwMode="auto">
                <a:xfrm>
                  <a:off x="3489" y="3051"/>
                  <a:ext cx="272" cy="26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438347" name="Rectangle 75"/>
                <p:cNvSpPr>
                  <a:spLocks noChangeArrowheads="1"/>
                </p:cNvSpPr>
                <p:nvPr/>
              </p:nvSpPr>
              <p:spPr bwMode="auto">
                <a:xfrm>
                  <a:off x="3761" y="3319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6</a:t>
                  </a:r>
                </a:p>
              </p:txBody>
            </p:sp>
            <p:sp>
              <p:nvSpPr>
                <p:cNvPr id="438348" name="Rectangle 76"/>
                <p:cNvSpPr>
                  <a:spLocks noChangeArrowheads="1"/>
                </p:cNvSpPr>
                <p:nvPr/>
              </p:nvSpPr>
              <p:spPr bwMode="auto">
                <a:xfrm>
                  <a:off x="3489" y="3319"/>
                  <a:ext cx="272" cy="26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438349" name="Rectangle 77"/>
                <p:cNvSpPr>
                  <a:spLocks noChangeArrowheads="1"/>
                </p:cNvSpPr>
                <p:nvPr/>
              </p:nvSpPr>
              <p:spPr bwMode="auto">
                <a:xfrm>
                  <a:off x="3761" y="2784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8</a:t>
                  </a:r>
                </a:p>
              </p:txBody>
            </p:sp>
          </p:grpSp>
        </p:grpSp>
        <p:sp>
          <p:nvSpPr>
            <p:cNvPr id="438350" name="Line 78"/>
            <p:cNvSpPr>
              <a:spLocks noChangeShapeType="1"/>
            </p:cNvSpPr>
            <p:nvPr/>
          </p:nvSpPr>
          <p:spPr bwMode="auto">
            <a:xfrm>
              <a:off x="3168" y="2064"/>
              <a:ext cx="1392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8351" name="Text Box 79"/>
            <p:cNvSpPr txBox="1">
              <a:spLocks noChangeArrowheads="1"/>
            </p:cNvSpPr>
            <p:nvPr/>
          </p:nvSpPr>
          <p:spPr bwMode="auto">
            <a:xfrm>
              <a:off x="4608" y="1920"/>
              <a:ext cx="43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993300"/>
                  </a:solidFill>
                  <a:latin typeface="Comic Sans MS" pitchFamily="66" charset="0"/>
                  <a:sym typeface="Wingdings" pitchFamily="2" charset="2"/>
                </a:rPr>
                <a:t>d</a:t>
              </a:r>
              <a:r>
                <a:rPr lang="en-US" baseline="-25000">
                  <a:solidFill>
                    <a:srgbClr val="993300"/>
                  </a:solidFill>
                  <a:latin typeface="Comic Sans MS" pitchFamily="66" charset="0"/>
                  <a:sym typeface="Wingdings" pitchFamily="2" charset="2"/>
                </a:rPr>
                <a:t>5678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8424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467600" cy="1143000"/>
          </a:xfrm>
        </p:spPr>
        <p:txBody>
          <a:bodyPr/>
          <a:lstStyle/>
          <a:p>
            <a:r>
              <a:rPr lang="en-US" smtClean="0"/>
              <a:t>Can we do better?</a:t>
            </a:r>
            <a:endParaRPr lang="en-US"/>
          </a:p>
        </p:txBody>
      </p:sp>
      <p:sp>
        <p:nvSpPr>
          <p:cNvPr id="43827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096962"/>
            <a:ext cx="7467600" cy="5456238"/>
          </a:xfrm>
        </p:spPr>
        <p:txBody>
          <a:bodyPr>
            <a:normAutofit/>
          </a:bodyPr>
          <a:lstStyle/>
          <a:p>
            <a:r>
              <a:rPr lang="en-US" dirty="0" smtClean="0"/>
              <a:t>For example, we could consider two more complex relaxed problems: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ym typeface="Wingdings" pitchFamily="2" charset="2"/>
              </a:rPr>
              <a:t> h = d1234 + d5678 </a:t>
            </a:r>
            <a:r>
              <a:rPr lang="en-US" dirty="0" smtClean="0">
                <a:solidFill>
                  <a:schemeClr val="tx2"/>
                </a:solidFill>
                <a:sym typeface="Wingdings" pitchFamily="2" charset="2"/>
              </a:rPr>
              <a:t>[disjoint pattern heuristic]</a:t>
            </a:r>
          </a:p>
          <a:p>
            <a:r>
              <a:rPr lang="en-US" dirty="0" smtClean="0">
                <a:solidFill>
                  <a:srgbClr val="FF0000"/>
                </a:solidFill>
                <a:latin typeface="+mj-lt"/>
              </a:rPr>
              <a:t>How to compute d</a:t>
            </a:r>
            <a:r>
              <a:rPr lang="en-US" baseline="-25000" dirty="0" smtClean="0">
                <a:solidFill>
                  <a:srgbClr val="FF0000"/>
                </a:solidFill>
                <a:latin typeface="+mj-lt"/>
              </a:rPr>
              <a:t>1234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 and d</a:t>
            </a:r>
            <a:r>
              <a:rPr lang="en-US" baseline="-25000" dirty="0" smtClean="0">
                <a:solidFill>
                  <a:srgbClr val="FF0000"/>
                </a:solidFill>
                <a:latin typeface="+mj-lt"/>
              </a:rPr>
              <a:t>5678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?</a:t>
            </a:r>
            <a:r>
              <a:rPr lang="en-US" dirty="0" smtClean="0">
                <a:latin typeface="+mj-lt"/>
              </a:rPr>
              <a:t> </a:t>
            </a:r>
            <a:endParaRPr lang="en-US" sz="2000" dirty="0" smtClean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80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A70EEF-4640-4BFB-BE8D-5884D5B036F5}" type="slidenum">
              <a:rPr lang="en-US" smtClean="0"/>
              <a:pPr/>
              <a:t>62</a:t>
            </a:fld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429000" y="1981200"/>
            <a:ext cx="3127375" cy="1273175"/>
            <a:chOff x="1728" y="1440"/>
            <a:chExt cx="1970" cy="80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728" y="1440"/>
              <a:ext cx="818" cy="802"/>
              <a:chOff x="816" y="1728"/>
              <a:chExt cx="818" cy="802"/>
            </a:xfrm>
          </p:grpSpPr>
          <p:sp>
            <p:nvSpPr>
              <p:cNvPr id="438278" name="Rectangle 6"/>
              <p:cNvSpPr>
                <a:spLocks noChangeArrowheads="1"/>
              </p:cNvSpPr>
              <p:nvPr/>
            </p:nvSpPr>
            <p:spPr bwMode="auto">
              <a:xfrm>
                <a:off x="816" y="1728"/>
                <a:ext cx="818" cy="80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8279" name="Rectangle 7"/>
              <p:cNvSpPr>
                <a:spLocks noChangeArrowheads="1"/>
              </p:cNvSpPr>
              <p:nvPr/>
            </p:nvSpPr>
            <p:spPr bwMode="auto">
              <a:xfrm>
                <a:off x="1361" y="1995"/>
                <a:ext cx="273" cy="26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mic Sans MS" pitchFamily="66" charset="0"/>
                  </a:rPr>
                  <a:t>1</a:t>
                </a:r>
              </a:p>
            </p:txBody>
          </p:sp>
          <p:sp>
            <p:nvSpPr>
              <p:cNvPr id="438280" name="Rectangle 8"/>
              <p:cNvSpPr>
                <a:spLocks noChangeArrowheads="1"/>
              </p:cNvSpPr>
              <p:nvPr/>
            </p:nvSpPr>
            <p:spPr bwMode="auto">
              <a:xfrm>
                <a:off x="816" y="1995"/>
                <a:ext cx="273" cy="26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mic Sans MS" pitchFamily="66" charset="0"/>
                  </a:rPr>
                  <a:t>4</a:t>
                </a:r>
              </a:p>
            </p:txBody>
          </p:sp>
          <p:sp>
            <p:nvSpPr>
              <p:cNvPr id="438281" name="Rectangle 9"/>
              <p:cNvSpPr>
                <a:spLocks noChangeArrowheads="1"/>
              </p:cNvSpPr>
              <p:nvPr/>
            </p:nvSpPr>
            <p:spPr bwMode="auto">
              <a:xfrm>
                <a:off x="816" y="2263"/>
                <a:ext cx="273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mic Sans MS" pitchFamily="66" charset="0"/>
                  </a:rPr>
                  <a:t>7</a:t>
                </a:r>
              </a:p>
            </p:txBody>
          </p:sp>
          <p:sp>
            <p:nvSpPr>
              <p:cNvPr id="438282" name="Rectangle 10"/>
              <p:cNvSpPr>
                <a:spLocks noChangeArrowheads="1"/>
              </p:cNvSpPr>
              <p:nvPr/>
            </p:nvSpPr>
            <p:spPr bwMode="auto">
              <a:xfrm>
                <a:off x="816" y="1728"/>
                <a:ext cx="273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mic Sans MS" pitchFamily="66" charset="0"/>
                  </a:rPr>
                  <a:t>5</a:t>
                </a:r>
              </a:p>
            </p:txBody>
          </p:sp>
          <p:sp>
            <p:nvSpPr>
              <p:cNvPr id="438283" name="Rectangle 11"/>
              <p:cNvSpPr>
                <a:spLocks noChangeArrowheads="1"/>
              </p:cNvSpPr>
              <p:nvPr/>
            </p:nvSpPr>
            <p:spPr bwMode="auto">
              <a:xfrm>
                <a:off x="1089" y="1995"/>
                <a:ext cx="272" cy="26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mic Sans MS" pitchFamily="66" charset="0"/>
                  </a:rPr>
                  <a:t>2</a:t>
                </a:r>
              </a:p>
            </p:txBody>
          </p:sp>
          <p:sp>
            <p:nvSpPr>
              <p:cNvPr id="438284" name="Rectangle 12"/>
              <p:cNvSpPr>
                <a:spLocks noChangeArrowheads="1"/>
              </p:cNvSpPr>
              <p:nvPr/>
            </p:nvSpPr>
            <p:spPr bwMode="auto">
              <a:xfrm>
                <a:off x="1361" y="2263"/>
                <a:ext cx="273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mic Sans MS" pitchFamily="66" charset="0"/>
                  </a:rPr>
                  <a:t>6</a:t>
                </a:r>
              </a:p>
            </p:txBody>
          </p:sp>
          <p:sp>
            <p:nvSpPr>
              <p:cNvPr id="438285" name="Rectangle 13"/>
              <p:cNvSpPr>
                <a:spLocks noChangeArrowheads="1"/>
              </p:cNvSpPr>
              <p:nvPr/>
            </p:nvSpPr>
            <p:spPr bwMode="auto">
              <a:xfrm>
                <a:off x="1089" y="2263"/>
                <a:ext cx="272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mic Sans MS" pitchFamily="66" charset="0"/>
                  </a:rPr>
                  <a:t>3</a:t>
                </a:r>
              </a:p>
            </p:txBody>
          </p:sp>
          <p:sp>
            <p:nvSpPr>
              <p:cNvPr id="438286" name="Rectangle 14"/>
              <p:cNvSpPr>
                <a:spLocks noChangeArrowheads="1"/>
              </p:cNvSpPr>
              <p:nvPr/>
            </p:nvSpPr>
            <p:spPr bwMode="auto">
              <a:xfrm>
                <a:off x="1361" y="1728"/>
                <a:ext cx="273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mic Sans MS" pitchFamily="66" charset="0"/>
                  </a:rPr>
                  <a:t>8</a:t>
                </a:r>
              </a:p>
            </p:txBody>
          </p:sp>
        </p:grpSp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2880" y="1440"/>
              <a:ext cx="818" cy="802"/>
              <a:chOff x="2640" y="1728"/>
              <a:chExt cx="818" cy="802"/>
            </a:xfrm>
          </p:grpSpPr>
          <p:sp>
            <p:nvSpPr>
              <p:cNvPr id="438288" name="Rectangle 16"/>
              <p:cNvSpPr>
                <a:spLocks noChangeArrowheads="1"/>
              </p:cNvSpPr>
              <p:nvPr/>
            </p:nvSpPr>
            <p:spPr bwMode="auto">
              <a:xfrm>
                <a:off x="2640" y="1728"/>
                <a:ext cx="818" cy="80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8289" name="Rectangle 17"/>
              <p:cNvSpPr>
                <a:spLocks noChangeArrowheads="1"/>
              </p:cNvSpPr>
              <p:nvPr/>
            </p:nvSpPr>
            <p:spPr bwMode="auto">
              <a:xfrm>
                <a:off x="3185" y="1995"/>
                <a:ext cx="273" cy="26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mic Sans MS" pitchFamily="66" charset="0"/>
                  </a:rPr>
                  <a:t>6</a:t>
                </a:r>
              </a:p>
            </p:txBody>
          </p:sp>
          <p:sp>
            <p:nvSpPr>
              <p:cNvPr id="438290" name="Rectangle 18"/>
              <p:cNvSpPr>
                <a:spLocks noChangeArrowheads="1"/>
              </p:cNvSpPr>
              <p:nvPr/>
            </p:nvSpPr>
            <p:spPr bwMode="auto">
              <a:xfrm>
                <a:off x="2640" y="1995"/>
                <a:ext cx="273" cy="26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mic Sans MS" pitchFamily="66" charset="0"/>
                  </a:rPr>
                  <a:t>4</a:t>
                </a:r>
              </a:p>
            </p:txBody>
          </p:sp>
          <p:sp>
            <p:nvSpPr>
              <p:cNvPr id="438291" name="Rectangle 19"/>
              <p:cNvSpPr>
                <a:spLocks noChangeArrowheads="1"/>
              </p:cNvSpPr>
              <p:nvPr/>
            </p:nvSpPr>
            <p:spPr bwMode="auto">
              <a:xfrm>
                <a:off x="2640" y="2263"/>
                <a:ext cx="273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mic Sans MS" pitchFamily="66" charset="0"/>
                  </a:rPr>
                  <a:t>7</a:t>
                </a:r>
              </a:p>
            </p:txBody>
          </p:sp>
          <p:sp>
            <p:nvSpPr>
              <p:cNvPr id="438292" name="Rectangle 20"/>
              <p:cNvSpPr>
                <a:spLocks noChangeArrowheads="1"/>
              </p:cNvSpPr>
              <p:nvPr/>
            </p:nvSpPr>
            <p:spPr bwMode="auto">
              <a:xfrm>
                <a:off x="2640" y="1728"/>
                <a:ext cx="273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mic Sans MS" pitchFamily="66" charset="0"/>
                  </a:rPr>
                  <a:t>1</a:t>
                </a:r>
              </a:p>
            </p:txBody>
          </p:sp>
          <p:sp>
            <p:nvSpPr>
              <p:cNvPr id="438293" name="Rectangle 21"/>
              <p:cNvSpPr>
                <a:spLocks noChangeArrowheads="1"/>
              </p:cNvSpPr>
              <p:nvPr/>
            </p:nvSpPr>
            <p:spPr bwMode="auto">
              <a:xfrm>
                <a:off x="2913" y="1995"/>
                <a:ext cx="272" cy="26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mic Sans MS" pitchFamily="66" charset="0"/>
                  </a:rPr>
                  <a:t>5</a:t>
                </a:r>
              </a:p>
            </p:txBody>
          </p:sp>
          <p:sp>
            <p:nvSpPr>
              <p:cNvPr id="438294" name="Rectangle 22"/>
              <p:cNvSpPr>
                <a:spLocks noChangeArrowheads="1"/>
              </p:cNvSpPr>
              <p:nvPr/>
            </p:nvSpPr>
            <p:spPr bwMode="auto">
              <a:xfrm>
                <a:off x="2913" y="1728"/>
                <a:ext cx="273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mic Sans MS" pitchFamily="66" charset="0"/>
                  </a:rPr>
                  <a:t>2</a:t>
                </a:r>
              </a:p>
            </p:txBody>
          </p:sp>
          <p:sp>
            <p:nvSpPr>
              <p:cNvPr id="438295" name="Rectangle 23"/>
              <p:cNvSpPr>
                <a:spLocks noChangeArrowheads="1"/>
              </p:cNvSpPr>
              <p:nvPr/>
            </p:nvSpPr>
            <p:spPr bwMode="auto">
              <a:xfrm>
                <a:off x="2913" y="2263"/>
                <a:ext cx="272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mic Sans MS" pitchFamily="66" charset="0"/>
                  </a:rPr>
                  <a:t>8</a:t>
                </a:r>
              </a:p>
            </p:txBody>
          </p:sp>
          <p:sp>
            <p:nvSpPr>
              <p:cNvPr id="438296" name="Rectangle 24"/>
              <p:cNvSpPr>
                <a:spLocks noChangeArrowheads="1"/>
              </p:cNvSpPr>
              <p:nvPr/>
            </p:nvSpPr>
            <p:spPr bwMode="auto">
              <a:xfrm>
                <a:off x="3185" y="1728"/>
                <a:ext cx="273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mic Sans MS" pitchFamily="66" charset="0"/>
                  </a:rPr>
                  <a:t>3</a:t>
                </a:r>
              </a:p>
            </p:txBody>
          </p:sp>
        </p:grpSp>
        <p:sp>
          <p:nvSpPr>
            <p:cNvPr id="438297" name="Line 25"/>
            <p:cNvSpPr>
              <a:spLocks noChangeShapeType="1"/>
            </p:cNvSpPr>
            <p:nvPr/>
          </p:nvSpPr>
          <p:spPr bwMode="auto">
            <a:xfrm flipV="1">
              <a:off x="2640" y="1824"/>
              <a:ext cx="1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1524000" y="3276600"/>
            <a:ext cx="3505200" cy="1971675"/>
            <a:chOff x="960" y="2064"/>
            <a:chExt cx="2208" cy="1242"/>
          </a:xfrm>
        </p:grpSpPr>
        <p:grpSp>
          <p:nvGrpSpPr>
            <p:cNvPr id="6" name="Group 27"/>
            <p:cNvGrpSpPr>
              <a:grpSpLocks/>
            </p:cNvGrpSpPr>
            <p:nvPr/>
          </p:nvGrpSpPr>
          <p:grpSpPr bwMode="auto">
            <a:xfrm>
              <a:off x="960" y="2496"/>
              <a:ext cx="1970" cy="810"/>
              <a:chOff x="528" y="2784"/>
              <a:chExt cx="1970" cy="810"/>
            </a:xfrm>
          </p:grpSpPr>
          <p:sp>
            <p:nvSpPr>
              <p:cNvPr id="438300" name="Line 28"/>
              <p:cNvSpPr>
                <a:spLocks noChangeShapeType="1"/>
              </p:cNvSpPr>
              <p:nvPr/>
            </p:nvSpPr>
            <p:spPr bwMode="auto">
              <a:xfrm flipV="1">
                <a:off x="1440" y="3168"/>
                <a:ext cx="16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7" name="Group 29"/>
              <p:cNvGrpSpPr>
                <a:grpSpLocks/>
              </p:cNvGrpSpPr>
              <p:nvPr/>
            </p:nvGrpSpPr>
            <p:grpSpPr bwMode="auto">
              <a:xfrm>
                <a:off x="528" y="2784"/>
                <a:ext cx="818" cy="810"/>
                <a:chOff x="528" y="2784"/>
                <a:chExt cx="818" cy="810"/>
              </a:xfrm>
            </p:grpSpPr>
            <p:sp>
              <p:nvSpPr>
                <p:cNvPr id="438302" name="Rectangle 30"/>
                <p:cNvSpPr>
                  <a:spLocks noChangeArrowheads="1"/>
                </p:cNvSpPr>
                <p:nvPr/>
              </p:nvSpPr>
              <p:spPr bwMode="auto">
                <a:xfrm>
                  <a:off x="801" y="3319"/>
                  <a:ext cx="272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438303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816" y="3363"/>
                  <a:ext cx="204" cy="231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latin typeface="Comic Sans MS" pitchFamily="66" charset="0"/>
                    </a:rPr>
                    <a:t>3</a:t>
                  </a:r>
                </a:p>
              </p:txBody>
            </p:sp>
            <p:sp>
              <p:nvSpPr>
                <p:cNvPr id="438304" name="Rectangle 32"/>
                <p:cNvSpPr>
                  <a:spLocks noChangeArrowheads="1"/>
                </p:cNvSpPr>
                <p:nvPr/>
              </p:nvSpPr>
              <p:spPr bwMode="auto">
                <a:xfrm>
                  <a:off x="528" y="2784"/>
                  <a:ext cx="818" cy="80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8305" name="Rectangle 33"/>
                <p:cNvSpPr>
                  <a:spLocks noChangeArrowheads="1"/>
                </p:cNvSpPr>
                <p:nvPr/>
              </p:nvSpPr>
              <p:spPr bwMode="auto">
                <a:xfrm>
                  <a:off x="1073" y="3051"/>
                  <a:ext cx="273" cy="2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438306" name="Rectangle 34"/>
                <p:cNvSpPr>
                  <a:spLocks noChangeArrowheads="1"/>
                </p:cNvSpPr>
                <p:nvPr/>
              </p:nvSpPr>
              <p:spPr bwMode="auto">
                <a:xfrm>
                  <a:off x="528" y="3051"/>
                  <a:ext cx="273" cy="2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438307" name="Rectangle 35"/>
                <p:cNvSpPr>
                  <a:spLocks noChangeArrowheads="1"/>
                </p:cNvSpPr>
                <p:nvPr/>
              </p:nvSpPr>
              <p:spPr bwMode="auto">
                <a:xfrm>
                  <a:off x="528" y="3319"/>
                  <a:ext cx="273" cy="26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438308" name="Rectangle 36"/>
                <p:cNvSpPr>
                  <a:spLocks noChangeArrowheads="1"/>
                </p:cNvSpPr>
                <p:nvPr/>
              </p:nvSpPr>
              <p:spPr bwMode="auto">
                <a:xfrm>
                  <a:off x="528" y="2784"/>
                  <a:ext cx="273" cy="26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438309" name="Rectangle 37"/>
                <p:cNvSpPr>
                  <a:spLocks noChangeArrowheads="1"/>
                </p:cNvSpPr>
                <p:nvPr/>
              </p:nvSpPr>
              <p:spPr bwMode="auto">
                <a:xfrm>
                  <a:off x="801" y="3051"/>
                  <a:ext cx="272" cy="2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438310" name="Rectangle 38"/>
                <p:cNvSpPr>
                  <a:spLocks noChangeArrowheads="1"/>
                </p:cNvSpPr>
                <p:nvPr/>
              </p:nvSpPr>
              <p:spPr bwMode="auto">
                <a:xfrm>
                  <a:off x="1073" y="3319"/>
                  <a:ext cx="273" cy="26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438311" name="Rectangle 39"/>
                <p:cNvSpPr>
                  <a:spLocks noChangeArrowheads="1"/>
                </p:cNvSpPr>
                <p:nvPr/>
              </p:nvSpPr>
              <p:spPr bwMode="auto">
                <a:xfrm>
                  <a:off x="1073" y="2784"/>
                  <a:ext cx="273" cy="26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438312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816" y="3075"/>
                  <a:ext cx="204" cy="231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latin typeface="Comic Sans MS" pitchFamily="66" charset="0"/>
                    </a:rPr>
                    <a:t>2</a:t>
                  </a:r>
                </a:p>
              </p:txBody>
            </p:sp>
            <p:sp>
              <p:nvSpPr>
                <p:cNvPr id="438313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1104" y="3075"/>
                  <a:ext cx="181" cy="231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latin typeface="Comic Sans MS" pitchFamily="66" charset="0"/>
                    </a:rPr>
                    <a:t>1</a:t>
                  </a:r>
                </a:p>
              </p:txBody>
            </p:sp>
            <p:sp>
              <p:nvSpPr>
                <p:cNvPr id="438314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576" y="3075"/>
                  <a:ext cx="204" cy="231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latin typeface="Comic Sans MS" pitchFamily="66" charset="0"/>
                    </a:rPr>
                    <a:t>4</a:t>
                  </a:r>
                </a:p>
              </p:txBody>
            </p:sp>
          </p:grpSp>
          <p:grpSp>
            <p:nvGrpSpPr>
              <p:cNvPr id="8" name="Group 43"/>
              <p:cNvGrpSpPr>
                <a:grpSpLocks/>
              </p:cNvGrpSpPr>
              <p:nvPr/>
            </p:nvGrpSpPr>
            <p:grpSpPr bwMode="auto">
              <a:xfrm>
                <a:off x="1680" y="2784"/>
                <a:ext cx="818" cy="802"/>
                <a:chOff x="1680" y="2784"/>
                <a:chExt cx="818" cy="802"/>
              </a:xfrm>
            </p:grpSpPr>
            <p:sp>
              <p:nvSpPr>
                <p:cNvPr id="438316" name="Rectangle 44"/>
                <p:cNvSpPr>
                  <a:spLocks noChangeArrowheads="1"/>
                </p:cNvSpPr>
                <p:nvPr/>
              </p:nvSpPr>
              <p:spPr bwMode="auto">
                <a:xfrm>
                  <a:off x="1680" y="2784"/>
                  <a:ext cx="818" cy="80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8317" name="Rectangle 45"/>
                <p:cNvSpPr>
                  <a:spLocks noChangeArrowheads="1"/>
                </p:cNvSpPr>
                <p:nvPr/>
              </p:nvSpPr>
              <p:spPr bwMode="auto">
                <a:xfrm>
                  <a:off x="2225" y="3051"/>
                  <a:ext cx="273" cy="26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438318" name="Rectangle 46"/>
                <p:cNvSpPr>
                  <a:spLocks noChangeArrowheads="1"/>
                </p:cNvSpPr>
                <p:nvPr/>
              </p:nvSpPr>
              <p:spPr bwMode="auto">
                <a:xfrm>
                  <a:off x="1680" y="3051"/>
                  <a:ext cx="273" cy="2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4</a:t>
                  </a:r>
                </a:p>
              </p:txBody>
            </p:sp>
            <p:sp>
              <p:nvSpPr>
                <p:cNvPr id="438319" name="Rectangle 47"/>
                <p:cNvSpPr>
                  <a:spLocks noChangeArrowheads="1"/>
                </p:cNvSpPr>
                <p:nvPr/>
              </p:nvSpPr>
              <p:spPr bwMode="auto">
                <a:xfrm>
                  <a:off x="1680" y="3319"/>
                  <a:ext cx="273" cy="26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438320" name="Rectangle 48"/>
                <p:cNvSpPr>
                  <a:spLocks noChangeArrowheads="1"/>
                </p:cNvSpPr>
                <p:nvPr/>
              </p:nvSpPr>
              <p:spPr bwMode="auto">
                <a:xfrm>
                  <a:off x="1680" y="2784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1</a:t>
                  </a:r>
                </a:p>
              </p:txBody>
            </p:sp>
            <p:sp>
              <p:nvSpPr>
                <p:cNvPr id="438321" name="Rectangle 49"/>
                <p:cNvSpPr>
                  <a:spLocks noChangeArrowheads="1"/>
                </p:cNvSpPr>
                <p:nvPr/>
              </p:nvSpPr>
              <p:spPr bwMode="auto">
                <a:xfrm>
                  <a:off x="1953" y="3051"/>
                  <a:ext cx="272" cy="26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438322" name="Rectangle 50"/>
                <p:cNvSpPr>
                  <a:spLocks noChangeArrowheads="1"/>
                </p:cNvSpPr>
                <p:nvPr/>
              </p:nvSpPr>
              <p:spPr bwMode="auto">
                <a:xfrm>
                  <a:off x="1953" y="2784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2</a:t>
                  </a:r>
                </a:p>
              </p:txBody>
            </p:sp>
            <p:sp>
              <p:nvSpPr>
                <p:cNvPr id="438323" name="Rectangle 51"/>
                <p:cNvSpPr>
                  <a:spLocks noChangeArrowheads="1"/>
                </p:cNvSpPr>
                <p:nvPr/>
              </p:nvSpPr>
              <p:spPr bwMode="auto">
                <a:xfrm>
                  <a:off x="1953" y="3319"/>
                  <a:ext cx="272" cy="26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438324" name="Rectangle 52"/>
                <p:cNvSpPr>
                  <a:spLocks noChangeArrowheads="1"/>
                </p:cNvSpPr>
                <p:nvPr/>
              </p:nvSpPr>
              <p:spPr bwMode="auto">
                <a:xfrm>
                  <a:off x="2225" y="2784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3</a:t>
                  </a:r>
                </a:p>
              </p:txBody>
            </p:sp>
          </p:grpSp>
        </p:grpSp>
        <p:sp>
          <p:nvSpPr>
            <p:cNvPr id="438325" name="Line 53"/>
            <p:cNvSpPr>
              <a:spLocks noChangeShapeType="1"/>
            </p:cNvSpPr>
            <p:nvPr/>
          </p:nvSpPr>
          <p:spPr bwMode="auto">
            <a:xfrm flipH="1">
              <a:off x="1920" y="2064"/>
              <a:ext cx="1248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38326" name="Text Box 54"/>
          <p:cNvSpPr txBox="1">
            <a:spLocks noChangeArrowheads="1"/>
          </p:cNvSpPr>
          <p:nvPr/>
        </p:nvSpPr>
        <p:spPr bwMode="auto">
          <a:xfrm>
            <a:off x="228600" y="2362200"/>
            <a:ext cx="27241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993300"/>
                </a:solidFill>
                <a:latin typeface="Comic Sans MS" pitchFamily="66" charset="0"/>
                <a:sym typeface="Wingdings" pitchFamily="2" charset="2"/>
              </a:rPr>
              <a:t>d</a:t>
            </a:r>
            <a:r>
              <a:rPr lang="en-US" baseline="-25000">
                <a:solidFill>
                  <a:srgbClr val="993300"/>
                </a:solidFill>
                <a:latin typeface="Comic Sans MS" pitchFamily="66" charset="0"/>
                <a:sym typeface="Wingdings" pitchFamily="2" charset="2"/>
              </a:rPr>
              <a:t>1234 </a:t>
            </a:r>
            <a:r>
              <a:rPr lang="en-US">
                <a:solidFill>
                  <a:srgbClr val="993300"/>
                </a:solidFill>
                <a:latin typeface="Comic Sans MS" pitchFamily="66" charset="0"/>
                <a:sym typeface="Wingdings" pitchFamily="2" charset="2"/>
              </a:rPr>
              <a:t>= length of the </a:t>
            </a:r>
          </a:p>
          <a:p>
            <a:r>
              <a:rPr lang="en-US">
                <a:solidFill>
                  <a:srgbClr val="993300"/>
                </a:solidFill>
                <a:latin typeface="Comic Sans MS" pitchFamily="66" charset="0"/>
                <a:sym typeface="Wingdings" pitchFamily="2" charset="2"/>
              </a:rPr>
              <a:t>shortest path to move </a:t>
            </a:r>
          </a:p>
          <a:p>
            <a:r>
              <a:rPr lang="en-US">
                <a:solidFill>
                  <a:srgbClr val="993300"/>
                </a:solidFill>
                <a:latin typeface="Comic Sans MS" pitchFamily="66" charset="0"/>
                <a:sym typeface="Wingdings" pitchFamily="2" charset="2"/>
              </a:rPr>
              <a:t>tiles 1, 2, 3, and 4 to </a:t>
            </a:r>
          </a:p>
          <a:p>
            <a:r>
              <a:rPr lang="en-US">
                <a:solidFill>
                  <a:srgbClr val="993300"/>
                </a:solidFill>
                <a:latin typeface="Comic Sans MS" pitchFamily="66" charset="0"/>
                <a:sym typeface="Wingdings" pitchFamily="2" charset="2"/>
              </a:rPr>
              <a:t>their goal positions, </a:t>
            </a:r>
          </a:p>
          <a:p>
            <a:r>
              <a:rPr lang="en-US">
                <a:solidFill>
                  <a:srgbClr val="993300"/>
                </a:solidFill>
                <a:latin typeface="Comic Sans MS" pitchFamily="66" charset="0"/>
                <a:sym typeface="Wingdings" pitchFamily="2" charset="2"/>
              </a:rPr>
              <a:t>ignoring the other tiles </a:t>
            </a:r>
          </a:p>
        </p:txBody>
      </p:sp>
      <p:grpSp>
        <p:nvGrpSpPr>
          <p:cNvPr id="9" name="Group 55"/>
          <p:cNvGrpSpPr>
            <a:grpSpLocks/>
          </p:cNvGrpSpPr>
          <p:nvPr/>
        </p:nvGrpSpPr>
        <p:grpSpPr bwMode="auto">
          <a:xfrm>
            <a:off x="5029200" y="3048000"/>
            <a:ext cx="3889375" cy="2187575"/>
            <a:chOff x="3168" y="1920"/>
            <a:chExt cx="2450" cy="1378"/>
          </a:xfrm>
        </p:grpSpPr>
        <p:grpSp>
          <p:nvGrpSpPr>
            <p:cNvPr id="10" name="Group 56"/>
            <p:cNvGrpSpPr>
              <a:grpSpLocks/>
            </p:cNvGrpSpPr>
            <p:nvPr/>
          </p:nvGrpSpPr>
          <p:grpSpPr bwMode="auto">
            <a:xfrm>
              <a:off x="3648" y="2496"/>
              <a:ext cx="1970" cy="802"/>
              <a:chOff x="3216" y="2784"/>
              <a:chExt cx="1970" cy="802"/>
            </a:xfrm>
          </p:grpSpPr>
          <p:sp>
            <p:nvSpPr>
              <p:cNvPr id="438329" name="Line 57"/>
              <p:cNvSpPr>
                <a:spLocks noChangeShapeType="1"/>
              </p:cNvSpPr>
              <p:nvPr/>
            </p:nvSpPr>
            <p:spPr bwMode="auto">
              <a:xfrm flipV="1">
                <a:off x="4128" y="3168"/>
                <a:ext cx="16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11" name="Group 58"/>
              <p:cNvGrpSpPr>
                <a:grpSpLocks/>
              </p:cNvGrpSpPr>
              <p:nvPr/>
            </p:nvGrpSpPr>
            <p:grpSpPr bwMode="auto">
              <a:xfrm>
                <a:off x="4368" y="2784"/>
                <a:ext cx="818" cy="802"/>
                <a:chOff x="4368" y="2784"/>
                <a:chExt cx="818" cy="802"/>
              </a:xfrm>
            </p:grpSpPr>
            <p:sp>
              <p:nvSpPr>
                <p:cNvPr id="438331" name="Rectangle 59"/>
                <p:cNvSpPr>
                  <a:spLocks noChangeArrowheads="1"/>
                </p:cNvSpPr>
                <p:nvPr/>
              </p:nvSpPr>
              <p:spPr bwMode="auto">
                <a:xfrm>
                  <a:off x="4368" y="2784"/>
                  <a:ext cx="818" cy="80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8332" name="Rectangle 60"/>
                <p:cNvSpPr>
                  <a:spLocks noChangeArrowheads="1"/>
                </p:cNvSpPr>
                <p:nvPr/>
              </p:nvSpPr>
              <p:spPr bwMode="auto">
                <a:xfrm>
                  <a:off x="4913" y="3051"/>
                  <a:ext cx="273" cy="2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6</a:t>
                  </a:r>
                </a:p>
              </p:txBody>
            </p:sp>
            <p:sp>
              <p:nvSpPr>
                <p:cNvPr id="438333" name="Rectangle 61"/>
                <p:cNvSpPr>
                  <a:spLocks noChangeArrowheads="1"/>
                </p:cNvSpPr>
                <p:nvPr/>
              </p:nvSpPr>
              <p:spPr bwMode="auto">
                <a:xfrm>
                  <a:off x="4368" y="3051"/>
                  <a:ext cx="273" cy="26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438334" name="Rectangle 62"/>
                <p:cNvSpPr>
                  <a:spLocks noChangeArrowheads="1"/>
                </p:cNvSpPr>
                <p:nvPr/>
              </p:nvSpPr>
              <p:spPr bwMode="auto">
                <a:xfrm>
                  <a:off x="4368" y="3319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7</a:t>
                  </a:r>
                </a:p>
              </p:txBody>
            </p:sp>
            <p:sp>
              <p:nvSpPr>
                <p:cNvPr id="438335" name="Rectangle 63"/>
                <p:cNvSpPr>
                  <a:spLocks noChangeArrowheads="1"/>
                </p:cNvSpPr>
                <p:nvPr/>
              </p:nvSpPr>
              <p:spPr bwMode="auto">
                <a:xfrm>
                  <a:off x="4368" y="2784"/>
                  <a:ext cx="273" cy="26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438336" name="Rectangle 64"/>
                <p:cNvSpPr>
                  <a:spLocks noChangeArrowheads="1"/>
                </p:cNvSpPr>
                <p:nvPr/>
              </p:nvSpPr>
              <p:spPr bwMode="auto">
                <a:xfrm>
                  <a:off x="4641" y="3051"/>
                  <a:ext cx="272" cy="2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5</a:t>
                  </a:r>
                </a:p>
              </p:txBody>
            </p:sp>
            <p:sp>
              <p:nvSpPr>
                <p:cNvPr id="438337" name="Rectangle 65"/>
                <p:cNvSpPr>
                  <a:spLocks noChangeArrowheads="1"/>
                </p:cNvSpPr>
                <p:nvPr/>
              </p:nvSpPr>
              <p:spPr bwMode="auto">
                <a:xfrm>
                  <a:off x="4641" y="2784"/>
                  <a:ext cx="273" cy="26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438338" name="Rectangle 66"/>
                <p:cNvSpPr>
                  <a:spLocks noChangeArrowheads="1"/>
                </p:cNvSpPr>
                <p:nvPr/>
              </p:nvSpPr>
              <p:spPr bwMode="auto">
                <a:xfrm>
                  <a:off x="4641" y="3319"/>
                  <a:ext cx="272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8</a:t>
                  </a:r>
                </a:p>
              </p:txBody>
            </p:sp>
            <p:sp>
              <p:nvSpPr>
                <p:cNvPr id="438339" name="Rectangle 67"/>
                <p:cNvSpPr>
                  <a:spLocks noChangeArrowheads="1"/>
                </p:cNvSpPr>
                <p:nvPr/>
              </p:nvSpPr>
              <p:spPr bwMode="auto">
                <a:xfrm>
                  <a:off x="4913" y="2784"/>
                  <a:ext cx="273" cy="26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12" name="Group 68"/>
              <p:cNvGrpSpPr>
                <a:grpSpLocks/>
              </p:cNvGrpSpPr>
              <p:nvPr/>
            </p:nvGrpSpPr>
            <p:grpSpPr bwMode="auto">
              <a:xfrm>
                <a:off x="3216" y="2784"/>
                <a:ext cx="818" cy="802"/>
                <a:chOff x="3216" y="2784"/>
                <a:chExt cx="818" cy="802"/>
              </a:xfrm>
            </p:grpSpPr>
            <p:sp>
              <p:nvSpPr>
                <p:cNvPr id="438341" name="Rectangle 69"/>
                <p:cNvSpPr>
                  <a:spLocks noChangeArrowheads="1"/>
                </p:cNvSpPr>
                <p:nvPr/>
              </p:nvSpPr>
              <p:spPr bwMode="auto">
                <a:xfrm>
                  <a:off x="3216" y="2784"/>
                  <a:ext cx="818" cy="80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8342" name="Rectangle 70"/>
                <p:cNvSpPr>
                  <a:spLocks noChangeArrowheads="1"/>
                </p:cNvSpPr>
                <p:nvPr/>
              </p:nvSpPr>
              <p:spPr bwMode="auto">
                <a:xfrm>
                  <a:off x="3761" y="3051"/>
                  <a:ext cx="273" cy="26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438343" name="Rectangle 71"/>
                <p:cNvSpPr>
                  <a:spLocks noChangeArrowheads="1"/>
                </p:cNvSpPr>
                <p:nvPr/>
              </p:nvSpPr>
              <p:spPr bwMode="auto">
                <a:xfrm>
                  <a:off x="3216" y="3051"/>
                  <a:ext cx="273" cy="26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438344" name="Rectangle 72"/>
                <p:cNvSpPr>
                  <a:spLocks noChangeArrowheads="1"/>
                </p:cNvSpPr>
                <p:nvPr/>
              </p:nvSpPr>
              <p:spPr bwMode="auto">
                <a:xfrm>
                  <a:off x="3216" y="3319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7</a:t>
                  </a:r>
                </a:p>
              </p:txBody>
            </p:sp>
            <p:sp>
              <p:nvSpPr>
                <p:cNvPr id="438345" name="Rectangle 73"/>
                <p:cNvSpPr>
                  <a:spLocks noChangeArrowheads="1"/>
                </p:cNvSpPr>
                <p:nvPr/>
              </p:nvSpPr>
              <p:spPr bwMode="auto">
                <a:xfrm>
                  <a:off x="3216" y="2784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5</a:t>
                  </a:r>
                </a:p>
              </p:txBody>
            </p:sp>
            <p:sp>
              <p:nvSpPr>
                <p:cNvPr id="438346" name="Rectangle 74"/>
                <p:cNvSpPr>
                  <a:spLocks noChangeArrowheads="1"/>
                </p:cNvSpPr>
                <p:nvPr/>
              </p:nvSpPr>
              <p:spPr bwMode="auto">
                <a:xfrm>
                  <a:off x="3489" y="3051"/>
                  <a:ext cx="272" cy="26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438347" name="Rectangle 75"/>
                <p:cNvSpPr>
                  <a:spLocks noChangeArrowheads="1"/>
                </p:cNvSpPr>
                <p:nvPr/>
              </p:nvSpPr>
              <p:spPr bwMode="auto">
                <a:xfrm>
                  <a:off x="3761" y="3319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6</a:t>
                  </a:r>
                </a:p>
              </p:txBody>
            </p:sp>
            <p:sp>
              <p:nvSpPr>
                <p:cNvPr id="438348" name="Rectangle 76"/>
                <p:cNvSpPr>
                  <a:spLocks noChangeArrowheads="1"/>
                </p:cNvSpPr>
                <p:nvPr/>
              </p:nvSpPr>
              <p:spPr bwMode="auto">
                <a:xfrm>
                  <a:off x="3489" y="3319"/>
                  <a:ext cx="272" cy="26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438349" name="Rectangle 77"/>
                <p:cNvSpPr>
                  <a:spLocks noChangeArrowheads="1"/>
                </p:cNvSpPr>
                <p:nvPr/>
              </p:nvSpPr>
              <p:spPr bwMode="auto">
                <a:xfrm>
                  <a:off x="3761" y="2784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8</a:t>
                  </a:r>
                </a:p>
              </p:txBody>
            </p:sp>
          </p:grpSp>
        </p:grpSp>
        <p:sp>
          <p:nvSpPr>
            <p:cNvPr id="438350" name="Line 78"/>
            <p:cNvSpPr>
              <a:spLocks noChangeShapeType="1"/>
            </p:cNvSpPr>
            <p:nvPr/>
          </p:nvSpPr>
          <p:spPr bwMode="auto">
            <a:xfrm>
              <a:off x="3168" y="2064"/>
              <a:ext cx="1392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8351" name="Text Box 79"/>
            <p:cNvSpPr txBox="1">
              <a:spLocks noChangeArrowheads="1"/>
            </p:cNvSpPr>
            <p:nvPr/>
          </p:nvSpPr>
          <p:spPr bwMode="auto">
            <a:xfrm>
              <a:off x="4608" y="1920"/>
              <a:ext cx="43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993300"/>
                  </a:solidFill>
                  <a:latin typeface="Comic Sans MS" pitchFamily="66" charset="0"/>
                  <a:sym typeface="Wingdings" pitchFamily="2" charset="2"/>
                </a:rPr>
                <a:t>d</a:t>
              </a:r>
              <a:r>
                <a:rPr lang="en-US" baseline="-25000">
                  <a:solidFill>
                    <a:srgbClr val="993300"/>
                  </a:solidFill>
                  <a:latin typeface="Comic Sans MS" pitchFamily="66" charset="0"/>
                  <a:sym typeface="Wingdings" pitchFamily="2" charset="2"/>
                </a:rPr>
                <a:t>5678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0296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467600" cy="1143000"/>
          </a:xfrm>
        </p:spPr>
        <p:txBody>
          <a:bodyPr/>
          <a:lstStyle/>
          <a:p>
            <a:r>
              <a:rPr lang="en-US" smtClean="0"/>
              <a:t>Can we do better?</a:t>
            </a:r>
            <a:endParaRPr lang="en-US"/>
          </a:p>
        </p:txBody>
      </p:sp>
      <p:sp>
        <p:nvSpPr>
          <p:cNvPr id="43827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096962"/>
            <a:ext cx="7467600" cy="5989638"/>
          </a:xfrm>
        </p:spPr>
        <p:txBody>
          <a:bodyPr>
            <a:normAutofit/>
          </a:bodyPr>
          <a:lstStyle/>
          <a:p>
            <a:r>
              <a:rPr lang="en-US" dirty="0" smtClean="0"/>
              <a:t>For example, we could consider two more complex relaxed problems: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ym typeface="Wingdings" pitchFamily="2" charset="2"/>
              </a:rPr>
              <a:t> h = d1234 + d5678 </a:t>
            </a:r>
            <a:r>
              <a:rPr lang="en-US" dirty="0" smtClean="0">
                <a:solidFill>
                  <a:schemeClr val="tx2"/>
                </a:solidFill>
                <a:sym typeface="Wingdings" pitchFamily="2" charset="2"/>
              </a:rPr>
              <a:t>[disjoint pattern heuristic]</a:t>
            </a:r>
          </a:p>
          <a:p>
            <a:pPr>
              <a:buClr>
                <a:srgbClr val="0033CC"/>
              </a:buClr>
              <a:buFont typeface="Wingdings" pitchFamily="2" charset="2"/>
              <a:buChar char="§"/>
            </a:pPr>
            <a:r>
              <a:rPr lang="en-US" dirty="0" smtClean="0">
                <a:latin typeface="+mj-lt"/>
              </a:rPr>
              <a:t>These distances are pre-computed and stored </a:t>
            </a:r>
            <a:br>
              <a:rPr lang="en-US" dirty="0" smtClean="0">
                <a:latin typeface="+mj-lt"/>
              </a:rPr>
            </a:br>
            <a:r>
              <a:rPr lang="en-US" sz="1600" dirty="0" smtClean="0">
                <a:solidFill>
                  <a:schemeClr val="tx2"/>
                </a:solidFill>
                <a:latin typeface="+mj-lt"/>
              </a:rPr>
              <a:t>[Each requires generating a tree of 3,024 nodes/states (breadth-first search)]</a:t>
            </a:r>
            <a:endParaRPr lang="en-U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0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A70EEF-4640-4BFB-BE8D-5884D5B036F5}" type="slidenum">
              <a:rPr lang="en-US" smtClean="0"/>
              <a:pPr/>
              <a:t>63</a:t>
            </a:fld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429000" y="1981200"/>
            <a:ext cx="3127375" cy="1273175"/>
            <a:chOff x="1728" y="1440"/>
            <a:chExt cx="1970" cy="80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728" y="1440"/>
              <a:ext cx="818" cy="802"/>
              <a:chOff x="816" y="1728"/>
              <a:chExt cx="818" cy="802"/>
            </a:xfrm>
          </p:grpSpPr>
          <p:sp>
            <p:nvSpPr>
              <p:cNvPr id="438278" name="Rectangle 6"/>
              <p:cNvSpPr>
                <a:spLocks noChangeArrowheads="1"/>
              </p:cNvSpPr>
              <p:nvPr/>
            </p:nvSpPr>
            <p:spPr bwMode="auto">
              <a:xfrm>
                <a:off x="816" y="1728"/>
                <a:ext cx="818" cy="80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8279" name="Rectangle 7"/>
              <p:cNvSpPr>
                <a:spLocks noChangeArrowheads="1"/>
              </p:cNvSpPr>
              <p:nvPr/>
            </p:nvSpPr>
            <p:spPr bwMode="auto">
              <a:xfrm>
                <a:off x="1361" y="1995"/>
                <a:ext cx="273" cy="26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mic Sans MS" pitchFamily="66" charset="0"/>
                  </a:rPr>
                  <a:t>1</a:t>
                </a:r>
              </a:p>
            </p:txBody>
          </p:sp>
          <p:sp>
            <p:nvSpPr>
              <p:cNvPr id="438280" name="Rectangle 8"/>
              <p:cNvSpPr>
                <a:spLocks noChangeArrowheads="1"/>
              </p:cNvSpPr>
              <p:nvPr/>
            </p:nvSpPr>
            <p:spPr bwMode="auto">
              <a:xfrm>
                <a:off x="816" y="1995"/>
                <a:ext cx="273" cy="26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mic Sans MS" pitchFamily="66" charset="0"/>
                  </a:rPr>
                  <a:t>4</a:t>
                </a:r>
              </a:p>
            </p:txBody>
          </p:sp>
          <p:sp>
            <p:nvSpPr>
              <p:cNvPr id="438281" name="Rectangle 9"/>
              <p:cNvSpPr>
                <a:spLocks noChangeArrowheads="1"/>
              </p:cNvSpPr>
              <p:nvPr/>
            </p:nvSpPr>
            <p:spPr bwMode="auto">
              <a:xfrm>
                <a:off x="816" y="2263"/>
                <a:ext cx="273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mic Sans MS" pitchFamily="66" charset="0"/>
                  </a:rPr>
                  <a:t>7</a:t>
                </a:r>
              </a:p>
            </p:txBody>
          </p:sp>
          <p:sp>
            <p:nvSpPr>
              <p:cNvPr id="438282" name="Rectangle 10"/>
              <p:cNvSpPr>
                <a:spLocks noChangeArrowheads="1"/>
              </p:cNvSpPr>
              <p:nvPr/>
            </p:nvSpPr>
            <p:spPr bwMode="auto">
              <a:xfrm>
                <a:off x="816" y="1728"/>
                <a:ext cx="273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mic Sans MS" pitchFamily="66" charset="0"/>
                  </a:rPr>
                  <a:t>5</a:t>
                </a:r>
              </a:p>
            </p:txBody>
          </p:sp>
          <p:sp>
            <p:nvSpPr>
              <p:cNvPr id="438283" name="Rectangle 11"/>
              <p:cNvSpPr>
                <a:spLocks noChangeArrowheads="1"/>
              </p:cNvSpPr>
              <p:nvPr/>
            </p:nvSpPr>
            <p:spPr bwMode="auto">
              <a:xfrm>
                <a:off x="1089" y="1995"/>
                <a:ext cx="272" cy="26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mic Sans MS" pitchFamily="66" charset="0"/>
                  </a:rPr>
                  <a:t>2</a:t>
                </a:r>
              </a:p>
            </p:txBody>
          </p:sp>
          <p:sp>
            <p:nvSpPr>
              <p:cNvPr id="438284" name="Rectangle 12"/>
              <p:cNvSpPr>
                <a:spLocks noChangeArrowheads="1"/>
              </p:cNvSpPr>
              <p:nvPr/>
            </p:nvSpPr>
            <p:spPr bwMode="auto">
              <a:xfrm>
                <a:off x="1361" y="2263"/>
                <a:ext cx="273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mic Sans MS" pitchFamily="66" charset="0"/>
                  </a:rPr>
                  <a:t>6</a:t>
                </a:r>
              </a:p>
            </p:txBody>
          </p:sp>
          <p:sp>
            <p:nvSpPr>
              <p:cNvPr id="438285" name="Rectangle 13"/>
              <p:cNvSpPr>
                <a:spLocks noChangeArrowheads="1"/>
              </p:cNvSpPr>
              <p:nvPr/>
            </p:nvSpPr>
            <p:spPr bwMode="auto">
              <a:xfrm>
                <a:off x="1089" y="2263"/>
                <a:ext cx="272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mic Sans MS" pitchFamily="66" charset="0"/>
                  </a:rPr>
                  <a:t>3</a:t>
                </a:r>
              </a:p>
            </p:txBody>
          </p:sp>
          <p:sp>
            <p:nvSpPr>
              <p:cNvPr id="438286" name="Rectangle 14"/>
              <p:cNvSpPr>
                <a:spLocks noChangeArrowheads="1"/>
              </p:cNvSpPr>
              <p:nvPr/>
            </p:nvSpPr>
            <p:spPr bwMode="auto">
              <a:xfrm>
                <a:off x="1361" y="1728"/>
                <a:ext cx="273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mic Sans MS" pitchFamily="66" charset="0"/>
                  </a:rPr>
                  <a:t>8</a:t>
                </a:r>
              </a:p>
            </p:txBody>
          </p:sp>
        </p:grpSp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2880" y="1440"/>
              <a:ext cx="818" cy="802"/>
              <a:chOff x="2640" y="1728"/>
              <a:chExt cx="818" cy="802"/>
            </a:xfrm>
          </p:grpSpPr>
          <p:sp>
            <p:nvSpPr>
              <p:cNvPr id="438288" name="Rectangle 16"/>
              <p:cNvSpPr>
                <a:spLocks noChangeArrowheads="1"/>
              </p:cNvSpPr>
              <p:nvPr/>
            </p:nvSpPr>
            <p:spPr bwMode="auto">
              <a:xfrm>
                <a:off x="2640" y="1728"/>
                <a:ext cx="818" cy="80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8289" name="Rectangle 17"/>
              <p:cNvSpPr>
                <a:spLocks noChangeArrowheads="1"/>
              </p:cNvSpPr>
              <p:nvPr/>
            </p:nvSpPr>
            <p:spPr bwMode="auto">
              <a:xfrm>
                <a:off x="3185" y="1995"/>
                <a:ext cx="273" cy="26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mic Sans MS" pitchFamily="66" charset="0"/>
                  </a:rPr>
                  <a:t>6</a:t>
                </a:r>
              </a:p>
            </p:txBody>
          </p:sp>
          <p:sp>
            <p:nvSpPr>
              <p:cNvPr id="438290" name="Rectangle 18"/>
              <p:cNvSpPr>
                <a:spLocks noChangeArrowheads="1"/>
              </p:cNvSpPr>
              <p:nvPr/>
            </p:nvSpPr>
            <p:spPr bwMode="auto">
              <a:xfrm>
                <a:off x="2640" y="1995"/>
                <a:ext cx="273" cy="26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mic Sans MS" pitchFamily="66" charset="0"/>
                  </a:rPr>
                  <a:t>4</a:t>
                </a:r>
              </a:p>
            </p:txBody>
          </p:sp>
          <p:sp>
            <p:nvSpPr>
              <p:cNvPr id="438291" name="Rectangle 19"/>
              <p:cNvSpPr>
                <a:spLocks noChangeArrowheads="1"/>
              </p:cNvSpPr>
              <p:nvPr/>
            </p:nvSpPr>
            <p:spPr bwMode="auto">
              <a:xfrm>
                <a:off x="2640" y="2263"/>
                <a:ext cx="273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mic Sans MS" pitchFamily="66" charset="0"/>
                  </a:rPr>
                  <a:t>7</a:t>
                </a:r>
              </a:p>
            </p:txBody>
          </p:sp>
          <p:sp>
            <p:nvSpPr>
              <p:cNvPr id="438292" name="Rectangle 20"/>
              <p:cNvSpPr>
                <a:spLocks noChangeArrowheads="1"/>
              </p:cNvSpPr>
              <p:nvPr/>
            </p:nvSpPr>
            <p:spPr bwMode="auto">
              <a:xfrm>
                <a:off x="2640" y="1728"/>
                <a:ext cx="273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mic Sans MS" pitchFamily="66" charset="0"/>
                  </a:rPr>
                  <a:t>1</a:t>
                </a:r>
              </a:p>
            </p:txBody>
          </p:sp>
          <p:sp>
            <p:nvSpPr>
              <p:cNvPr id="438293" name="Rectangle 21"/>
              <p:cNvSpPr>
                <a:spLocks noChangeArrowheads="1"/>
              </p:cNvSpPr>
              <p:nvPr/>
            </p:nvSpPr>
            <p:spPr bwMode="auto">
              <a:xfrm>
                <a:off x="2913" y="1995"/>
                <a:ext cx="272" cy="26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mic Sans MS" pitchFamily="66" charset="0"/>
                  </a:rPr>
                  <a:t>5</a:t>
                </a:r>
              </a:p>
            </p:txBody>
          </p:sp>
          <p:sp>
            <p:nvSpPr>
              <p:cNvPr id="438294" name="Rectangle 22"/>
              <p:cNvSpPr>
                <a:spLocks noChangeArrowheads="1"/>
              </p:cNvSpPr>
              <p:nvPr/>
            </p:nvSpPr>
            <p:spPr bwMode="auto">
              <a:xfrm>
                <a:off x="2913" y="1728"/>
                <a:ext cx="273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mic Sans MS" pitchFamily="66" charset="0"/>
                  </a:rPr>
                  <a:t>2</a:t>
                </a:r>
              </a:p>
            </p:txBody>
          </p:sp>
          <p:sp>
            <p:nvSpPr>
              <p:cNvPr id="438295" name="Rectangle 23"/>
              <p:cNvSpPr>
                <a:spLocks noChangeArrowheads="1"/>
              </p:cNvSpPr>
              <p:nvPr/>
            </p:nvSpPr>
            <p:spPr bwMode="auto">
              <a:xfrm>
                <a:off x="2913" y="2263"/>
                <a:ext cx="272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mic Sans MS" pitchFamily="66" charset="0"/>
                  </a:rPr>
                  <a:t>8</a:t>
                </a:r>
              </a:p>
            </p:txBody>
          </p:sp>
          <p:sp>
            <p:nvSpPr>
              <p:cNvPr id="438296" name="Rectangle 24"/>
              <p:cNvSpPr>
                <a:spLocks noChangeArrowheads="1"/>
              </p:cNvSpPr>
              <p:nvPr/>
            </p:nvSpPr>
            <p:spPr bwMode="auto">
              <a:xfrm>
                <a:off x="3185" y="1728"/>
                <a:ext cx="273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mic Sans MS" pitchFamily="66" charset="0"/>
                  </a:rPr>
                  <a:t>3</a:t>
                </a:r>
              </a:p>
            </p:txBody>
          </p:sp>
        </p:grpSp>
        <p:sp>
          <p:nvSpPr>
            <p:cNvPr id="438297" name="Line 25"/>
            <p:cNvSpPr>
              <a:spLocks noChangeShapeType="1"/>
            </p:cNvSpPr>
            <p:nvPr/>
          </p:nvSpPr>
          <p:spPr bwMode="auto">
            <a:xfrm flipV="1">
              <a:off x="2640" y="1824"/>
              <a:ext cx="1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1524000" y="3276600"/>
            <a:ext cx="3505200" cy="1971675"/>
            <a:chOff x="960" y="2064"/>
            <a:chExt cx="2208" cy="1242"/>
          </a:xfrm>
        </p:grpSpPr>
        <p:grpSp>
          <p:nvGrpSpPr>
            <p:cNvPr id="6" name="Group 27"/>
            <p:cNvGrpSpPr>
              <a:grpSpLocks/>
            </p:cNvGrpSpPr>
            <p:nvPr/>
          </p:nvGrpSpPr>
          <p:grpSpPr bwMode="auto">
            <a:xfrm>
              <a:off x="960" y="2496"/>
              <a:ext cx="1970" cy="810"/>
              <a:chOff x="528" y="2784"/>
              <a:chExt cx="1970" cy="810"/>
            </a:xfrm>
          </p:grpSpPr>
          <p:sp>
            <p:nvSpPr>
              <p:cNvPr id="438300" name="Line 28"/>
              <p:cNvSpPr>
                <a:spLocks noChangeShapeType="1"/>
              </p:cNvSpPr>
              <p:nvPr/>
            </p:nvSpPr>
            <p:spPr bwMode="auto">
              <a:xfrm flipV="1">
                <a:off x="1440" y="3168"/>
                <a:ext cx="16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7" name="Group 29"/>
              <p:cNvGrpSpPr>
                <a:grpSpLocks/>
              </p:cNvGrpSpPr>
              <p:nvPr/>
            </p:nvGrpSpPr>
            <p:grpSpPr bwMode="auto">
              <a:xfrm>
                <a:off x="528" y="2784"/>
                <a:ext cx="818" cy="810"/>
                <a:chOff x="528" y="2784"/>
                <a:chExt cx="818" cy="810"/>
              </a:xfrm>
            </p:grpSpPr>
            <p:sp>
              <p:nvSpPr>
                <p:cNvPr id="438302" name="Rectangle 30"/>
                <p:cNvSpPr>
                  <a:spLocks noChangeArrowheads="1"/>
                </p:cNvSpPr>
                <p:nvPr/>
              </p:nvSpPr>
              <p:spPr bwMode="auto">
                <a:xfrm>
                  <a:off x="801" y="3319"/>
                  <a:ext cx="272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438303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816" y="3363"/>
                  <a:ext cx="204" cy="231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latin typeface="Comic Sans MS" pitchFamily="66" charset="0"/>
                    </a:rPr>
                    <a:t>3</a:t>
                  </a:r>
                </a:p>
              </p:txBody>
            </p:sp>
            <p:sp>
              <p:nvSpPr>
                <p:cNvPr id="438304" name="Rectangle 32"/>
                <p:cNvSpPr>
                  <a:spLocks noChangeArrowheads="1"/>
                </p:cNvSpPr>
                <p:nvPr/>
              </p:nvSpPr>
              <p:spPr bwMode="auto">
                <a:xfrm>
                  <a:off x="528" y="2784"/>
                  <a:ext cx="818" cy="80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8305" name="Rectangle 33"/>
                <p:cNvSpPr>
                  <a:spLocks noChangeArrowheads="1"/>
                </p:cNvSpPr>
                <p:nvPr/>
              </p:nvSpPr>
              <p:spPr bwMode="auto">
                <a:xfrm>
                  <a:off x="1073" y="3051"/>
                  <a:ext cx="273" cy="2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438306" name="Rectangle 34"/>
                <p:cNvSpPr>
                  <a:spLocks noChangeArrowheads="1"/>
                </p:cNvSpPr>
                <p:nvPr/>
              </p:nvSpPr>
              <p:spPr bwMode="auto">
                <a:xfrm>
                  <a:off x="528" y="3051"/>
                  <a:ext cx="273" cy="2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438307" name="Rectangle 35"/>
                <p:cNvSpPr>
                  <a:spLocks noChangeArrowheads="1"/>
                </p:cNvSpPr>
                <p:nvPr/>
              </p:nvSpPr>
              <p:spPr bwMode="auto">
                <a:xfrm>
                  <a:off x="528" y="3319"/>
                  <a:ext cx="273" cy="26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438308" name="Rectangle 36"/>
                <p:cNvSpPr>
                  <a:spLocks noChangeArrowheads="1"/>
                </p:cNvSpPr>
                <p:nvPr/>
              </p:nvSpPr>
              <p:spPr bwMode="auto">
                <a:xfrm>
                  <a:off x="528" y="2784"/>
                  <a:ext cx="273" cy="26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438309" name="Rectangle 37"/>
                <p:cNvSpPr>
                  <a:spLocks noChangeArrowheads="1"/>
                </p:cNvSpPr>
                <p:nvPr/>
              </p:nvSpPr>
              <p:spPr bwMode="auto">
                <a:xfrm>
                  <a:off x="801" y="3051"/>
                  <a:ext cx="272" cy="2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438310" name="Rectangle 38"/>
                <p:cNvSpPr>
                  <a:spLocks noChangeArrowheads="1"/>
                </p:cNvSpPr>
                <p:nvPr/>
              </p:nvSpPr>
              <p:spPr bwMode="auto">
                <a:xfrm>
                  <a:off x="1073" y="3319"/>
                  <a:ext cx="273" cy="26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438311" name="Rectangle 39"/>
                <p:cNvSpPr>
                  <a:spLocks noChangeArrowheads="1"/>
                </p:cNvSpPr>
                <p:nvPr/>
              </p:nvSpPr>
              <p:spPr bwMode="auto">
                <a:xfrm>
                  <a:off x="1073" y="2784"/>
                  <a:ext cx="273" cy="26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438312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816" y="3075"/>
                  <a:ext cx="204" cy="231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latin typeface="Comic Sans MS" pitchFamily="66" charset="0"/>
                    </a:rPr>
                    <a:t>2</a:t>
                  </a:r>
                </a:p>
              </p:txBody>
            </p:sp>
            <p:sp>
              <p:nvSpPr>
                <p:cNvPr id="438313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1104" y="3075"/>
                  <a:ext cx="181" cy="231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latin typeface="Comic Sans MS" pitchFamily="66" charset="0"/>
                    </a:rPr>
                    <a:t>1</a:t>
                  </a:r>
                </a:p>
              </p:txBody>
            </p:sp>
            <p:sp>
              <p:nvSpPr>
                <p:cNvPr id="438314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576" y="3075"/>
                  <a:ext cx="204" cy="231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latin typeface="Comic Sans MS" pitchFamily="66" charset="0"/>
                    </a:rPr>
                    <a:t>4</a:t>
                  </a:r>
                </a:p>
              </p:txBody>
            </p:sp>
          </p:grpSp>
          <p:grpSp>
            <p:nvGrpSpPr>
              <p:cNvPr id="8" name="Group 43"/>
              <p:cNvGrpSpPr>
                <a:grpSpLocks/>
              </p:cNvGrpSpPr>
              <p:nvPr/>
            </p:nvGrpSpPr>
            <p:grpSpPr bwMode="auto">
              <a:xfrm>
                <a:off x="1680" y="2784"/>
                <a:ext cx="818" cy="802"/>
                <a:chOff x="1680" y="2784"/>
                <a:chExt cx="818" cy="802"/>
              </a:xfrm>
            </p:grpSpPr>
            <p:sp>
              <p:nvSpPr>
                <p:cNvPr id="438316" name="Rectangle 44"/>
                <p:cNvSpPr>
                  <a:spLocks noChangeArrowheads="1"/>
                </p:cNvSpPr>
                <p:nvPr/>
              </p:nvSpPr>
              <p:spPr bwMode="auto">
                <a:xfrm>
                  <a:off x="1680" y="2784"/>
                  <a:ext cx="818" cy="80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8317" name="Rectangle 45"/>
                <p:cNvSpPr>
                  <a:spLocks noChangeArrowheads="1"/>
                </p:cNvSpPr>
                <p:nvPr/>
              </p:nvSpPr>
              <p:spPr bwMode="auto">
                <a:xfrm>
                  <a:off x="2225" y="3051"/>
                  <a:ext cx="273" cy="26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438318" name="Rectangle 46"/>
                <p:cNvSpPr>
                  <a:spLocks noChangeArrowheads="1"/>
                </p:cNvSpPr>
                <p:nvPr/>
              </p:nvSpPr>
              <p:spPr bwMode="auto">
                <a:xfrm>
                  <a:off x="1680" y="3051"/>
                  <a:ext cx="273" cy="2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4</a:t>
                  </a:r>
                </a:p>
              </p:txBody>
            </p:sp>
            <p:sp>
              <p:nvSpPr>
                <p:cNvPr id="438319" name="Rectangle 47"/>
                <p:cNvSpPr>
                  <a:spLocks noChangeArrowheads="1"/>
                </p:cNvSpPr>
                <p:nvPr/>
              </p:nvSpPr>
              <p:spPr bwMode="auto">
                <a:xfrm>
                  <a:off x="1680" y="3319"/>
                  <a:ext cx="273" cy="26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438320" name="Rectangle 48"/>
                <p:cNvSpPr>
                  <a:spLocks noChangeArrowheads="1"/>
                </p:cNvSpPr>
                <p:nvPr/>
              </p:nvSpPr>
              <p:spPr bwMode="auto">
                <a:xfrm>
                  <a:off x="1680" y="2784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1</a:t>
                  </a:r>
                </a:p>
              </p:txBody>
            </p:sp>
            <p:sp>
              <p:nvSpPr>
                <p:cNvPr id="438321" name="Rectangle 49"/>
                <p:cNvSpPr>
                  <a:spLocks noChangeArrowheads="1"/>
                </p:cNvSpPr>
                <p:nvPr/>
              </p:nvSpPr>
              <p:spPr bwMode="auto">
                <a:xfrm>
                  <a:off x="1953" y="3051"/>
                  <a:ext cx="272" cy="26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438322" name="Rectangle 50"/>
                <p:cNvSpPr>
                  <a:spLocks noChangeArrowheads="1"/>
                </p:cNvSpPr>
                <p:nvPr/>
              </p:nvSpPr>
              <p:spPr bwMode="auto">
                <a:xfrm>
                  <a:off x="1953" y="2784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2</a:t>
                  </a:r>
                </a:p>
              </p:txBody>
            </p:sp>
            <p:sp>
              <p:nvSpPr>
                <p:cNvPr id="438323" name="Rectangle 51"/>
                <p:cNvSpPr>
                  <a:spLocks noChangeArrowheads="1"/>
                </p:cNvSpPr>
                <p:nvPr/>
              </p:nvSpPr>
              <p:spPr bwMode="auto">
                <a:xfrm>
                  <a:off x="1953" y="3319"/>
                  <a:ext cx="272" cy="26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438324" name="Rectangle 52"/>
                <p:cNvSpPr>
                  <a:spLocks noChangeArrowheads="1"/>
                </p:cNvSpPr>
                <p:nvPr/>
              </p:nvSpPr>
              <p:spPr bwMode="auto">
                <a:xfrm>
                  <a:off x="2225" y="2784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3</a:t>
                  </a:r>
                </a:p>
              </p:txBody>
            </p:sp>
          </p:grpSp>
        </p:grpSp>
        <p:sp>
          <p:nvSpPr>
            <p:cNvPr id="438325" name="Line 53"/>
            <p:cNvSpPr>
              <a:spLocks noChangeShapeType="1"/>
            </p:cNvSpPr>
            <p:nvPr/>
          </p:nvSpPr>
          <p:spPr bwMode="auto">
            <a:xfrm flipH="1">
              <a:off x="1920" y="2064"/>
              <a:ext cx="1248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38326" name="Text Box 54"/>
          <p:cNvSpPr txBox="1">
            <a:spLocks noChangeArrowheads="1"/>
          </p:cNvSpPr>
          <p:nvPr/>
        </p:nvSpPr>
        <p:spPr bwMode="auto">
          <a:xfrm>
            <a:off x="228600" y="2362200"/>
            <a:ext cx="27241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993300"/>
                </a:solidFill>
                <a:latin typeface="Comic Sans MS" pitchFamily="66" charset="0"/>
                <a:sym typeface="Wingdings" pitchFamily="2" charset="2"/>
              </a:rPr>
              <a:t>d</a:t>
            </a:r>
            <a:r>
              <a:rPr lang="en-US" baseline="-25000">
                <a:solidFill>
                  <a:srgbClr val="993300"/>
                </a:solidFill>
                <a:latin typeface="Comic Sans MS" pitchFamily="66" charset="0"/>
                <a:sym typeface="Wingdings" pitchFamily="2" charset="2"/>
              </a:rPr>
              <a:t>1234 </a:t>
            </a:r>
            <a:r>
              <a:rPr lang="en-US">
                <a:solidFill>
                  <a:srgbClr val="993300"/>
                </a:solidFill>
                <a:latin typeface="Comic Sans MS" pitchFamily="66" charset="0"/>
                <a:sym typeface="Wingdings" pitchFamily="2" charset="2"/>
              </a:rPr>
              <a:t>= length of the </a:t>
            </a:r>
          </a:p>
          <a:p>
            <a:r>
              <a:rPr lang="en-US">
                <a:solidFill>
                  <a:srgbClr val="993300"/>
                </a:solidFill>
                <a:latin typeface="Comic Sans MS" pitchFamily="66" charset="0"/>
                <a:sym typeface="Wingdings" pitchFamily="2" charset="2"/>
              </a:rPr>
              <a:t>shortest path to move </a:t>
            </a:r>
          </a:p>
          <a:p>
            <a:r>
              <a:rPr lang="en-US">
                <a:solidFill>
                  <a:srgbClr val="993300"/>
                </a:solidFill>
                <a:latin typeface="Comic Sans MS" pitchFamily="66" charset="0"/>
                <a:sym typeface="Wingdings" pitchFamily="2" charset="2"/>
              </a:rPr>
              <a:t>tiles 1, 2, 3, and 4 to </a:t>
            </a:r>
          </a:p>
          <a:p>
            <a:r>
              <a:rPr lang="en-US">
                <a:solidFill>
                  <a:srgbClr val="993300"/>
                </a:solidFill>
                <a:latin typeface="Comic Sans MS" pitchFamily="66" charset="0"/>
                <a:sym typeface="Wingdings" pitchFamily="2" charset="2"/>
              </a:rPr>
              <a:t>their goal positions, </a:t>
            </a:r>
          </a:p>
          <a:p>
            <a:r>
              <a:rPr lang="en-US">
                <a:solidFill>
                  <a:srgbClr val="993300"/>
                </a:solidFill>
                <a:latin typeface="Comic Sans MS" pitchFamily="66" charset="0"/>
                <a:sym typeface="Wingdings" pitchFamily="2" charset="2"/>
              </a:rPr>
              <a:t>ignoring the other tiles </a:t>
            </a:r>
          </a:p>
        </p:txBody>
      </p:sp>
      <p:grpSp>
        <p:nvGrpSpPr>
          <p:cNvPr id="9" name="Group 55"/>
          <p:cNvGrpSpPr>
            <a:grpSpLocks/>
          </p:cNvGrpSpPr>
          <p:nvPr/>
        </p:nvGrpSpPr>
        <p:grpSpPr bwMode="auto">
          <a:xfrm>
            <a:off x="5029200" y="3048000"/>
            <a:ext cx="3889375" cy="2187575"/>
            <a:chOff x="3168" y="1920"/>
            <a:chExt cx="2450" cy="1378"/>
          </a:xfrm>
        </p:grpSpPr>
        <p:grpSp>
          <p:nvGrpSpPr>
            <p:cNvPr id="10" name="Group 56"/>
            <p:cNvGrpSpPr>
              <a:grpSpLocks/>
            </p:cNvGrpSpPr>
            <p:nvPr/>
          </p:nvGrpSpPr>
          <p:grpSpPr bwMode="auto">
            <a:xfrm>
              <a:off x="3648" y="2496"/>
              <a:ext cx="1970" cy="802"/>
              <a:chOff x="3216" y="2784"/>
              <a:chExt cx="1970" cy="802"/>
            </a:xfrm>
          </p:grpSpPr>
          <p:sp>
            <p:nvSpPr>
              <p:cNvPr id="438329" name="Line 57"/>
              <p:cNvSpPr>
                <a:spLocks noChangeShapeType="1"/>
              </p:cNvSpPr>
              <p:nvPr/>
            </p:nvSpPr>
            <p:spPr bwMode="auto">
              <a:xfrm flipV="1">
                <a:off x="4128" y="3168"/>
                <a:ext cx="16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11" name="Group 58"/>
              <p:cNvGrpSpPr>
                <a:grpSpLocks/>
              </p:cNvGrpSpPr>
              <p:nvPr/>
            </p:nvGrpSpPr>
            <p:grpSpPr bwMode="auto">
              <a:xfrm>
                <a:off x="4368" y="2784"/>
                <a:ext cx="818" cy="802"/>
                <a:chOff x="4368" y="2784"/>
                <a:chExt cx="818" cy="802"/>
              </a:xfrm>
            </p:grpSpPr>
            <p:sp>
              <p:nvSpPr>
                <p:cNvPr id="438331" name="Rectangle 59"/>
                <p:cNvSpPr>
                  <a:spLocks noChangeArrowheads="1"/>
                </p:cNvSpPr>
                <p:nvPr/>
              </p:nvSpPr>
              <p:spPr bwMode="auto">
                <a:xfrm>
                  <a:off x="4368" y="2784"/>
                  <a:ext cx="818" cy="80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8332" name="Rectangle 60"/>
                <p:cNvSpPr>
                  <a:spLocks noChangeArrowheads="1"/>
                </p:cNvSpPr>
                <p:nvPr/>
              </p:nvSpPr>
              <p:spPr bwMode="auto">
                <a:xfrm>
                  <a:off x="4913" y="3051"/>
                  <a:ext cx="273" cy="2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6</a:t>
                  </a:r>
                </a:p>
              </p:txBody>
            </p:sp>
            <p:sp>
              <p:nvSpPr>
                <p:cNvPr id="438333" name="Rectangle 61"/>
                <p:cNvSpPr>
                  <a:spLocks noChangeArrowheads="1"/>
                </p:cNvSpPr>
                <p:nvPr/>
              </p:nvSpPr>
              <p:spPr bwMode="auto">
                <a:xfrm>
                  <a:off x="4368" y="3051"/>
                  <a:ext cx="273" cy="26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438334" name="Rectangle 62"/>
                <p:cNvSpPr>
                  <a:spLocks noChangeArrowheads="1"/>
                </p:cNvSpPr>
                <p:nvPr/>
              </p:nvSpPr>
              <p:spPr bwMode="auto">
                <a:xfrm>
                  <a:off x="4368" y="3319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7</a:t>
                  </a:r>
                </a:p>
              </p:txBody>
            </p:sp>
            <p:sp>
              <p:nvSpPr>
                <p:cNvPr id="438335" name="Rectangle 63"/>
                <p:cNvSpPr>
                  <a:spLocks noChangeArrowheads="1"/>
                </p:cNvSpPr>
                <p:nvPr/>
              </p:nvSpPr>
              <p:spPr bwMode="auto">
                <a:xfrm>
                  <a:off x="4368" y="2784"/>
                  <a:ext cx="273" cy="26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438336" name="Rectangle 64"/>
                <p:cNvSpPr>
                  <a:spLocks noChangeArrowheads="1"/>
                </p:cNvSpPr>
                <p:nvPr/>
              </p:nvSpPr>
              <p:spPr bwMode="auto">
                <a:xfrm>
                  <a:off x="4641" y="3051"/>
                  <a:ext cx="272" cy="2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5</a:t>
                  </a:r>
                </a:p>
              </p:txBody>
            </p:sp>
            <p:sp>
              <p:nvSpPr>
                <p:cNvPr id="438337" name="Rectangle 65"/>
                <p:cNvSpPr>
                  <a:spLocks noChangeArrowheads="1"/>
                </p:cNvSpPr>
                <p:nvPr/>
              </p:nvSpPr>
              <p:spPr bwMode="auto">
                <a:xfrm>
                  <a:off x="4641" y="2784"/>
                  <a:ext cx="273" cy="26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438338" name="Rectangle 66"/>
                <p:cNvSpPr>
                  <a:spLocks noChangeArrowheads="1"/>
                </p:cNvSpPr>
                <p:nvPr/>
              </p:nvSpPr>
              <p:spPr bwMode="auto">
                <a:xfrm>
                  <a:off x="4641" y="3319"/>
                  <a:ext cx="272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8</a:t>
                  </a:r>
                </a:p>
              </p:txBody>
            </p:sp>
            <p:sp>
              <p:nvSpPr>
                <p:cNvPr id="438339" name="Rectangle 67"/>
                <p:cNvSpPr>
                  <a:spLocks noChangeArrowheads="1"/>
                </p:cNvSpPr>
                <p:nvPr/>
              </p:nvSpPr>
              <p:spPr bwMode="auto">
                <a:xfrm>
                  <a:off x="4913" y="2784"/>
                  <a:ext cx="273" cy="26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12" name="Group 68"/>
              <p:cNvGrpSpPr>
                <a:grpSpLocks/>
              </p:cNvGrpSpPr>
              <p:nvPr/>
            </p:nvGrpSpPr>
            <p:grpSpPr bwMode="auto">
              <a:xfrm>
                <a:off x="3216" y="2784"/>
                <a:ext cx="818" cy="802"/>
                <a:chOff x="3216" y="2784"/>
                <a:chExt cx="818" cy="802"/>
              </a:xfrm>
            </p:grpSpPr>
            <p:sp>
              <p:nvSpPr>
                <p:cNvPr id="438341" name="Rectangle 69"/>
                <p:cNvSpPr>
                  <a:spLocks noChangeArrowheads="1"/>
                </p:cNvSpPr>
                <p:nvPr/>
              </p:nvSpPr>
              <p:spPr bwMode="auto">
                <a:xfrm>
                  <a:off x="3216" y="2784"/>
                  <a:ext cx="818" cy="80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8342" name="Rectangle 70"/>
                <p:cNvSpPr>
                  <a:spLocks noChangeArrowheads="1"/>
                </p:cNvSpPr>
                <p:nvPr/>
              </p:nvSpPr>
              <p:spPr bwMode="auto">
                <a:xfrm>
                  <a:off x="3761" y="3051"/>
                  <a:ext cx="273" cy="26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438343" name="Rectangle 71"/>
                <p:cNvSpPr>
                  <a:spLocks noChangeArrowheads="1"/>
                </p:cNvSpPr>
                <p:nvPr/>
              </p:nvSpPr>
              <p:spPr bwMode="auto">
                <a:xfrm>
                  <a:off x="3216" y="3051"/>
                  <a:ext cx="273" cy="26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438344" name="Rectangle 72"/>
                <p:cNvSpPr>
                  <a:spLocks noChangeArrowheads="1"/>
                </p:cNvSpPr>
                <p:nvPr/>
              </p:nvSpPr>
              <p:spPr bwMode="auto">
                <a:xfrm>
                  <a:off x="3216" y="3319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7</a:t>
                  </a:r>
                </a:p>
              </p:txBody>
            </p:sp>
            <p:sp>
              <p:nvSpPr>
                <p:cNvPr id="438345" name="Rectangle 73"/>
                <p:cNvSpPr>
                  <a:spLocks noChangeArrowheads="1"/>
                </p:cNvSpPr>
                <p:nvPr/>
              </p:nvSpPr>
              <p:spPr bwMode="auto">
                <a:xfrm>
                  <a:off x="3216" y="2784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5</a:t>
                  </a:r>
                </a:p>
              </p:txBody>
            </p:sp>
            <p:sp>
              <p:nvSpPr>
                <p:cNvPr id="438346" name="Rectangle 74"/>
                <p:cNvSpPr>
                  <a:spLocks noChangeArrowheads="1"/>
                </p:cNvSpPr>
                <p:nvPr/>
              </p:nvSpPr>
              <p:spPr bwMode="auto">
                <a:xfrm>
                  <a:off x="3489" y="3051"/>
                  <a:ext cx="272" cy="26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438347" name="Rectangle 75"/>
                <p:cNvSpPr>
                  <a:spLocks noChangeArrowheads="1"/>
                </p:cNvSpPr>
                <p:nvPr/>
              </p:nvSpPr>
              <p:spPr bwMode="auto">
                <a:xfrm>
                  <a:off x="3761" y="3319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6</a:t>
                  </a:r>
                </a:p>
              </p:txBody>
            </p:sp>
            <p:sp>
              <p:nvSpPr>
                <p:cNvPr id="438348" name="Rectangle 76"/>
                <p:cNvSpPr>
                  <a:spLocks noChangeArrowheads="1"/>
                </p:cNvSpPr>
                <p:nvPr/>
              </p:nvSpPr>
              <p:spPr bwMode="auto">
                <a:xfrm>
                  <a:off x="3489" y="3319"/>
                  <a:ext cx="272" cy="26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438349" name="Rectangle 77"/>
                <p:cNvSpPr>
                  <a:spLocks noChangeArrowheads="1"/>
                </p:cNvSpPr>
                <p:nvPr/>
              </p:nvSpPr>
              <p:spPr bwMode="auto">
                <a:xfrm>
                  <a:off x="3761" y="2784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8</a:t>
                  </a:r>
                </a:p>
              </p:txBody>
            </p:sp>
          </p:grpSp>
        </p:grpSp>
        <p:sp>
          <p:nvSpPr>
            <p:cNvPr id="438350" name="Line 78"/>
            <p:cNvSpPr>
              <a:spLocks noChangeShapeType="1"/>
            </p:cNvSpPr>
            <p:nvPr/>
          </p:nvSpPr>
          <p:spPr bwMode="auto">
            <a:xfrm>
              <a:off x="3168" y="2064"/>
              <a:ext cx="1392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8351" name="Text Box 79"/>
            <p:cNvSpPr txBox="1">
              <a:spLocks noChangeArrowheads="1"/>
            </p:cNvSpPr>
            <p:nvPr/>
          </p:nvSpPr>
          <p:spPr bwMode="auto">
            <a:xfrm>
              <a:off x="4608" y="1920"/>
              <a:ext cx="43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993300"/>
                  </a:solidFill>
                  <a:latin typeface="Comic Sans MS" pitchFamily="66" charset="0"/>
                  <a:sym typeface="Wingdings" pitchFamily="2" charset="2"/>
                </a:rPr>
                <a:t>d</a:t>
              </a:r>
              <a:r>
                <a:rPr lang="en-US" baseline="-25000">
                  <a:solidFill>
                    <a:srgbClr val="993300"/>
                  </a:solidFill>
                  <a:latin typeface="Comic Sans MS" pitchFamily="66" charset="0"/>
                  <a:sym typeface="Wingdings" pitchFamily="2" charset="2"/>
                </a:rPr>
                <a:t>5678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48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467600" cy="1143000"/>
          </a:xfrm>
        </p:spPr>
        <p:txBody>
          <a:bodyPr/>
          <a:lstStyle/>
          <a:p>
            <a:r>
              <a:rPr lang="en-US" smtClean="0"/>
              <a:t>Can we do better?</a:t>
            </a:r>
            <a:endParaRPr lang="en-US"/>
          </a:p>
        </p:txBody>
      </p:sp>
      <p:sp>
        <p:nvSpPr>
          <p:cNvPr id="43827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096962"/>
            <a:ext cx="7467600" cy="5989638"/>
          </a:xfrm>
        </p:spPr>
        <p:txBody>
          <a:bodyPr>
            <a:normAutofit/>
          </a:bodyPr>
          <a:lstStyle/>
          <a:p>
            <a:r>
              <a:rPr lang="en-US" dirty="0" smtClean="0"/>
              <a:t>For example, we could consider two more complex relaxed problems: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ym typeface="Wingdings" pitchFamily="2" charset="2"/>
              </a:rPr>
              <a:t> h = d1234 + d5678 </a:t>
            </a:r>
            <a:r>
              <a:rPr lang="en-US" dirty="0" smtClean="0">
                <a:solidFill>
                  <a:schemeClr val="tx2"/>
                </a:solidFill>
                <a:sym typeface="Wingdings" pitchFamily="2" charset="2"/>
              </a:rPr>
              <a:t>[disjoint pattern heuristic]</a:t>
            </a:r>
          </a:p>
          <a:p>
            <a:pPr>
              <a:buClr>
                <a:srgbClr val="0033CC"/>
              </a:buClr>
              <a:buFont typeface="Wingdings" pitchFamily="2" charset="2"/>
              <a:buChar char="§"/>
            </a:pPr>
            <a:r>
              <a:rPr lang="en-US" dirty="0" smtClean="0">
                <a:latin typeface="+mj-lt"/>
              </a:rPr>
              <a:t>These distances are pre-computed and stored </a:t>
            </a:r>
            <a:br>
              <a:rPr lang="en-US" dirty="0" smtClean="0">
                <a:latin typeface="+mj-lt"/>
              </a:rPr>
            </a:br>
            <a:r>
              <a:rPr lang="en-US" sz="1600" dirty="0" smtClean="0">
                <a:solidFill>
                  <a:schemeClr val="tx2"/>
                </a:solidFill>
                <a:latin typeface="+mj-lt"/>
              </a:rPr>
              <a:t>[Each requires generating a tree of 3,024 nodes/states (breadth-first search)]</a:t>
            </a:r>
            <a:endParaRPr lang="en-U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0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A70EEF-4640-4BFB-BE8D-5884D5B036F5}" type="slidenum">
              <a:rPr lang="en-US" smtClean="0"/>
              <a:pPr/>
              <a:t>64</a:t>
            </a:fld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429000" y="1981200"/>
            <a:ext cx="3127375" cy="1273175"/>
            <a:chOff x="1728" y="1440"/>
            <a:chExt cx="1970" cy="80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728" y="1440"/>
              <a:ext cx="818" cy="802"/>
              <a:chOff x="816" y="1728"/>
              <a:chExt cx="818" cy="802"/>
            </a:xfrm>
          </p:grpSpPr>
          <p:sp>
            <p:nvSpPr>
              <p:cNvPr id="438278" name="Rectangle 6"/>
              <p:cNvSpPr>
                <a:spLocks noChangeArrowheads="1"/>
              </p:cNvSpPr>
              <p:nvPr/>
            </p:nvSpPr>
            <p:spPr bwMode="auto">
              <a:xfrm>
                <a:off x="816" y="1728"/>
                <a:ext cx="818" cy="80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8279" name="Rectangle 7"/>
              <p:cNvSpPr>
                <a:spLocks noChangeArrowheads="1"/>
              </p:cNvSpPr>
              <p:nvPr/>
            </p:nvSpPr>
            <p:spPr bwMode="auto">
              <a:xfrm>
                <a:off x="1361" y="1995"/>
                <a:ext cx="273" cy="26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mic Sans MS" pitchFamily="66" charset="0"/>
                  </a:rPr>
                  <a:t>1</a:t>
                </a:r>
              </a:p>
            </p:txBody>
          </p:sp>
          <p:sp>
            <p:nvSpPr>
              <p:cNvPr id="438280" name="Rectangle 8"/>
              <p:cNvSpPr>
                <a:spLocks noChangeArrowheads="1"/>
              </p:cNvSpPr>
              <p:nvPr/>
            </p:nvSpPr>
            <p:spPr bwMode="auto">
              <a:xfrm>
                <a:off x="816" y="1995"/>
                <a:ext cx="273" cy="26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mic Sans MS" pitchFamily="66" charset="0"/>
                  </a:rPr>
                  <a:t>4</a:t>
                </a:r>
              </a:p>
            </p:txBody>
          </p:sp>
          <p:sp>
            <p:nvSpPr>
              <p:cNvPr id="438281" name="Rectangle 9"/>
              <p:cNvSpPr>
                <a:spLocks noChangeArrowheads="1"/>
              </p:cNvSpPr>
              <p:nvPr/>
            </p:nvSpPr>
            <p:spPr bwMode="auto">
              <a:xfrm>
                <a:off x="816" y="2263"/>
                <a:ext cx="273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mic Sans MS" pitchFamily="66" charset="0"/>
                  </a:rPr>
                  <a:t>7</a:t>
                </a:r>
              </a:p>
            </p:txBody>
          </p:sp>
          <p:sp>
            <p:nvSpPr>
              <p:cNvPr id="438282" name="Rectangle 10"/>
              <p:cNvSpPr>
                <a:spLocks noChangeArrowheads="1"/>
              </p:cNvSpPr>
              <p:nvPr/>
            </p:nvSpPr>
            <p:spPr bwMode="auto">
              <a:xfrm>
                <a:off x="816" y="1728"/>
                <a:ext cx="273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mic Sans MS" pitchFamily="66" charset="0"/>
                  </a:rPr>
                  <a:t>5</a:t>
                </a:r>
              </a:p>
            </p:txBody>
          </p:sp>
          <p:sp>
            <p:nvSpPr>
              <p:cNvPr id="438283" name="Rectangle 11"/>
              <p:cNvSpPr>
                <a:spLocks noChangeArrowheads="1"/>
              </p:cNvSpPr>
              <p:nvPr/>
            </p:nvSpPr>
            <p:spPr bwMode="auto">
              <a:xfrm>
                <a:off x="1089" y="1995"/>
                <a:ext cx="272" cy="26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mic Sans MS" pitchFamily="66" charset="0"/>
                  </a:rPr>
                  <a:t>2</a:t>
                </a:r>
              </a:p>
            </p:txBody>
          </p:sp>
          <p:sp>
            <p:nvSpPr>
              <p:cNvPr id="438284" name="Rectangle 12"/>
              <p:cNvSpPr>
                <a:spLocks noChangeArrowheads="1"/>
              </p:cNvSpPr>
              <p:nvPr/>
            </p:nvSpPr>
            <p:spPr bwMode="auto">
              <a:xfrm>
                <a:off x="1361" y="2263"/>
                <a:ext cx="273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mic Sans MS" pitchFamily="66" charset="0"/>
                  </a:rPr>
                  <a:t>6</a:t>
                </a:r>
              </a:p>
            </p:txBody>
          </p:sp>
          <p:sp>
            <p:nvSpPr>
              <p:cNvPr id="438285" name="Rectangle 13"/>
              <p:cNvSpPr>
                <a:spLocks noChangeArrowheads="1"/>
              </p:cNvSpPr>
              <p:nvPr/>
            </p:nvSpPr>
            <p:spPr bwMode="auto">
              <a:xfrm>
                <a:off x="1089" y="2263"/>
                <a:ext cx="272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mic Sans MS" pitchFamily="66" charset="0"/>
                  </a:rPr>
                  <a:t>3</a:t>
                </a:r>
              </a:p>
            </p:txBody>
          </p:sp>
          <p:sp>
            <p:nvSpPr>
              <p:cNvPr id="438286" name="Rectangle 14"/>
              <p:cNvSpPr>
                <a:spLocks noChangeArrowheads="1"/>
              </p:cNvSpPr>
              <p:nvPr/>
            </p:nvSpPr>
            <p:spPr bwMode="auto">
              <a:xfrm>
                <a:off x="1361" y="1728"/>
                <a:ext cx="273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mic Sans MS" pitchFamily="66" charset="0"/>
                  </a:rPr>
                  <a:t>8</a:t>
                </a:r>
              </a:p>
            </p:txBody>
          </p:sp>
        </p:grpSp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2880" y="1440"/>
              <a:ext cx="818" cy="802"/>
              <a:chOff x="2640" y="1728"/>
              <a:chExt cx="818" cy="802"/>
            </a:xfrm>
          </p:grpSpPr>
          <p:sp>
            <p:nvSpPr>
              <p:cNvPr id="438288" name="Rectangle 16"/>
              <p:cNvSpPr>
                <a:spLocks noChangeArrowheads="1"/>
              </p:cNvSpPr>
              <p:nvPr/>
            </p:nvSpPr>
            <p:spPr bwMode="auto">
              <a:xfrm>
                <a:off x="2640" y="1728"/>
                <a:ext cx="818" cy="80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8289" name="Rectangle 17"/>
              <p:cNvSpPr>
                <a:spLocks noChangeArrowheads="1"/>
              </p:cNvSpPr>
              <p:nvPr/>
            </p:nvSpPr>
            <p:spPr bwMode="auto">
              <a:xfrm>
                <a:off x="3185" y="1995"/>
                <a:ext cx="273" cy="26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mic Sans MS" pitchFamily="66" charset="0"/>
                  </a:rPr>
                  <a:t>6</a:t>
                </a:r>
              </a:p>
            </p:txBody>
          </p:sp>
          <p:sp>
            <p:nvSpPr>
              <p:cNvPr id="438290" name="Rectangle 18"/>
              <p:cNvSpPr>
                <a:spLocks noChangeArrowheads="1"/>
              </p:cNvSpPr>
              <p:nvPr/>
            </p:nvSpPr>
            <p:spPr bwMode="auto">
              <a:xfrm>
                <a:off x="2640" y="1995"/>
                <a:ext cx="273" cy="26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mic Sans MS" pitchFamily="66" charset="0"/>
                  </a:rPr>
                  <a:t>4</a:t>
                </a:r>
              </a:p>
            </p:txBody>
          </p:sp>
          <p:sp>
            <p:nvSpPr>
              <p:cNvPr id="438291" name="Rectangle 19"/>
              <p:cNvSpPr>
                <a:spLocks noChangeArrowheads="1"/>
              </p:cNvSpPr>
              <p:nvPr/>
            </p:nvSpPr>
            <p:spPr bwMode="auto">
              <a:xfrm>
                <a:off x="2640" y="2263"/>
                <a:ext cx="273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mic Sans MS" pitchFamily="66" charset="0"/>
                  </a:rPr>
                  <a:t>7</a:t>
                </a:r>
              </a:p>
            </p:txBody>
          </p:sp>
          <p:sp>
            <p:nvSpPr>
              <p:cNvPr id="438292" name="Rectangle 20"/>
              <p:cNvSpPr>
                <a:spLocks noChangeArrowheads="1"/>
              </p:cNvSpPr>
              <p:nvPr/>
            </p:nvSpPr>
            <p:spPr bwMode="auto">
              <a:xfrm>
                <a:off x="2640" y="1728"/>
                <a:ext cx="273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mic Sans MS" pitchFamily="66" charset="0"/>
                  </a:rPr>
                  <a:t>1</a:t>
                </a:r>
              </a:p>
            </p:txBody>
          </p:sp>
          <p:sp>
            <p:nvSpPr>
              <p:cNvPr id="438293" name="Rectangle 21"/>
              <p:cNvSpPr>
                <a:spLocks noChangeArrowheads="1"/>
              </p:cNvSpPr>
              <p:nvPr/>
            </p:nvSpPr>
            <p:spPr bwMode="auto">
              <a:xfrm>
                <a:off x="2913" y="1995"/>
                <a:ext cx="272" cy="26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mic Sans MS" pitchFamily="66" charset="0"/>
                  </a:rPr>
                  <a:t>5</a:t>
                </a:r>
              </a:p>
            </p:txBody>
          </p:sp>
          <p:sp>
            <p:nvSpPr>
              <p:cNvPr id="438294" name="Rectangle 22"/>
              <p:cNvSpPr>
                <a:spLocks noChangeArrowheads="1"/>
              </p:cNvSpPr>
              <p:nvPr/>
            </p:nvSpPr>
            <p:spPr bwMode="auto">
              <a:xfrm>
                <a:off x="2913" y="1728"/>
                <a:ext cx="273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mic Sans MS" pitchFamily="66" charset="0"/>
                  </a:rPr>
                  <a:t>2</a:t>
                </a:r>
              </a:p>
            </p:txBody>
          </p:sp>
          <p:sp>
            <p:nvSpPr>
              <p:cNvPr id="438295" name="Rectangle 23"/>
              <p:cNvSpPr>
                <a:spLocks noChangeArrowheads="1"/>
              </p:cNvSpPr>
              <p:nvPr/>
            </p:nvSpPr>
            <p:spPr bwMode="auto">
              <a:xfrm>
                <a:off x="2913" y="2263"/>
                <a:ext cx="272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mic Sans MS" pitchFamily="66" charset="0"/>
                  </a:rPr>
                  <a:t>8</a:t>
                </a:r>
              </a:p>
            </p:txBody>
          </p:sp>
          <p:sp>
            <p:nvSpPr>
              <p:cNvPr id="438296" name="Rectangle 24"/>
              <p:cNvSpPr>
                <a:spLocks noChangeArrowheads="1"/>
              </p:cNvSpPr>
              <p:nvPr/>
            </p:nvSpPr>
            <p:spPr bwMode="auto">
              <a:xfrm>
                <a:off x="3185" y="1728"/>
                <a:ext cx="273" cy="26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mic Sans MS" pitchFamily="66" charset="0"/>
                  </a:rPr>
                  <a:t>3</a:t>
                </a:r>
              </a:p>
            </p:txBody>
          </p:sp>
        </p:grpSp>
        <p:sp>
          <p:nvSpPr>
            <p:cNvPr id="438297" name="Line 25"/>
            <p:cNvSpPr>
              <a:spLocks noChangeShapeType="1"/>
            </p:cNvSpPr>
            <p:nvPr/>
          </p:nvSpPr>
          <p:spPr bwMode="auto">
            <a:xfrm flipV="1">
              <a:off x="2640" y="1824"/>
              <a:ext cx="1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1524000" y="3276600"/>
            <a:ext cx="3505200" cy="1971675"/>
            <a:chOff x="960" y="2064"/>
            <a:chExt cx="2208" cy="1242"/>
          </a:xfrm>
        </p:grpSpPr>
        <p:grpSp>
          <p:nvGrpSpPr>
            <p:cNvPr id="6" name="Group 27"/>
            <p:cNvGrpSpPr>
              <a:grpSpLocks/>
            </p:cNvGrpSpPr>
            <p:nvPr/>
          </p:nvGrpSpPr>
          <p:grpSpPr bwMode="auto">
            <a:xfrm>
              <a:off x="960" y="2496"/>
              <a:ext cx="1970" cy="810"/>
              <a:chOff x="528" y="2784"/>
              <a:chExt cx="1970" cy="810"/>
            </a:xfrm>
          </p:grpSpPr>
          <p:sp>
            <p:nvSpPr>
              <p:cNvPr id="438300" name="Line 28"/>
              <p:cNvSpPr>
                <a:spLocks noChangeShapeType="1"/>
              </p:cNvSpPr>
              <p:nvPr/>
            </p:nvSpPr>
            <p:spPr bwMode="auto">
              <a:xfrm flipV="1">
                <a:off x="1440" y="3168"/>
                <a:ext cx="16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7" name="Group 29"/>
              <p:cNvGrpSpPr>
                <a:grpSpLocks/>
              </p:cNvGrpSpPr>
              <p:nvPr/>
            </p:nvGrpSpPr>
            <p:grpSpPr bwMode="auto">
              <a:xfrm>
                <a:off x="528" y="2784"/>
                <a:ext cx="818" cy="810"/>
                <a:chOff x="528" y="2784"/>
                <a:chExt cx="818" cy="810"/>
              </a:xfrm>
            </p:grpSpPr>
            <p:sp>
              <p:nvSpPr>
                <p:cNvPr id="438302" name="Rectangle 30"/>
                <p:cNvSpPr>
                  <a:spLocks noChangeArrowheads="1"/>
                </p:cNvSpPr>
                <p:nvPr/>
              </p:nvSpPr>
              <p:spPr bwMode="auto">
                <a:xfrm>
                  <a:off x="801" y="3319"/>
                  <a:ext cx="272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438303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816" y="3363"/>
                  <a:ext cx="204" cy="231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latin typeface="Comic Sans MS" pitchFamily="66" charset="0"/>
                    </a:rPr>
                    <a:t>3</a:t>
                  </a:r>
                </a:p>
              </p:txBody>
            </p:sp>
            <p:sp>
              <p:nvSpPr>
                <p:cNvPr id="438304" name="Rectangle 32"/>
                <p:cNvSpPr>
                  <a:spLocks noChangeArrowheads="1"/>
                </p:cNvSpPr>
                <p:nvPr/>
              </p:nvSpPr>
              <p:spPr bwMode="auto">
                <a:xfrm>
                  <a:off x="528" y="2784"/>
                  <a:ext cx="818" cy="80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8305" name="Rectangle 33"/>
                <p:cNvSpPr>
                  <a:spLocks noChangeArrowheads="1"/>
                </p:cNvSpPr>
                <p:nvPr/>
              </p:nvSpPr>
              <p:spPr bwMode="auto">
                <a:xfrm>
                  <a:off x="1073" y="3051"/>
                  <a:ext cx="273" cy="2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438306" name="Rectangle 34"/>
                <p:cNvSpPr>
                  <a:spLocks noChangeArrowheads="1"/>
                </p:cNvSpPr>
                <p:nvPr/>
              </p:nvSpPr>
              <p:spPr bwMode="auto">
                <a:xfrm>
                  <a:off x="528" y="3051"/>
                  <a:ext cx="273" cy="2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438307" name="Rectangle 35"/>
                <p:cNvSpPr>
                  <a:spLocks noChangeArrowheads="1"/>
                </p:cNvSpPr>
                <p:nvPr/>
              </p:nvSpPr>
              <p:spPr bwMode="auto">
                <a:xfrm>
                  <a:off x="528" y="3319"/>
                  <a:ext cx="273" cy="26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438308" name="Rectangle 36"/>
                <p:cNvSpPr>
                  <a:spLocks noChangeArrowheads="1"/>
                </p:cNvSpPr>
                <p:nvPr/>
              </p:nvSpPr>
              <p:spPr bwMode="auto">
                <a:xfrm>
                  <a:off x="528" y="2784"/>
                  <a:ext cx="273" cy="26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438309" name="Rectangle 37"/>
                <p:cNvSpPr>
                  <a:spLocks noChangeArrowheads="1"/>
                </p:cNvSpPr>
                <p:nvPr/>
              </p:nvSpPr>
              <p:spPr bwMode="auto">
                <a:xfrm>
                  <a:off x="801" y="3051"/>
                  <a:ext cx="272" cy="2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438310" name="Rectangle 38"/>
                <p:cNvSpPr>
                  <a:spLocks noChangeArrowheads="1"/>
                </p:cNvSpPr>
                <p:nvPr/>
              </p:nvSpPr>
              <p:spPr bwMode="auto">
                <a:xfrm>
                  <a:off x="1073" y="3319"/>
                  <a:ext cx="273" cy="26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438311" name="Rectangle 39"/>
                <p:cNvSpPr>
                  <a:spLocks noChangeArrowheads="1"/>
                </p:cNvSpPr>
                <p:nvPr/>
              </p:nvSpPr>
              <p:spPr bwMode="auto">
                <a:xfrm>
                  <a:off x="1073" y="2784"/>
                  <a:ext cx="273" cy="26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438312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816" y="3075"/>
                  <a:ext cx="204" cy="231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latin typeface="Comic Sans MS" pitchFamily="66" charset="0"/>
                    </a:rPr>
                    <a:t>2</a:t>
                  </a:r>
                </a:p>
              </p:txBody>
            </p:sp>
            <p:sp>
              <p:nvSpPr>
                <p:cNvPr id="438313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1104" y="3075"/>
                  <a:ext cx="181" cy="231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latin typeface="Comic Sans MS" pitchFamily="66" charset="0"/>
                    </a:rPr>
                    <a:t>1</a:t>
                  </a:r>
                </a:p>
              </p:txBody>
            </p:sp>
            <p:sp>
              <p:nvSpPr>
                <p:cNvPr id="438314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576" y="3075"/>
                  <a:ext cx="204" cy="231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latin typeface="Comic Sans MS" pitchFamily="66" charset="0"/>
                    </a:rPr>
                    <a:t>4</a:t>
                  </a:r>
                </a:p>
              </p:txBody>
            </p:sp>
          </p:grpSp>
          <p:grpSp>
            <p:nvGrpSpPr>
              <p:cNvPr id="8" name="Group 43"/>
              <p:cNvGrpSpPr>
                <a:grpSpLocks/>
              </p:cNvGrpSpPr>
              <p:nvPr/>
            </p:nvGrpSpPr>
            <p:grpSpPr bwMode="auto">
              <a:xfrm>
                <a:off x="1680" y="2784"/>
                <a:ext cx="818" cy="802"/>
                <a:chOff x="1680" y="2784"/>
                <a:chExt cx="818" cy="802"/>
              </a:xfrm>
            </p:grpSpPr>
            <p:sp>
              <p:nvSpPr>
                <p:cNvPr id="438316" name="Rectangle 44"/>
                <p:cNvSpPr>
                  <a:spLocks noChangeArrowheads="1"/>
                </p:cNvSpPr>
                <p:nvPr/>
              </p:nvSpPr>
              <p:spPr bwMode="auto">
                <a:xfrm>
                  <a:off x="1680" y="2784"/>
                  <a:ext cx="818" cy="80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8317" name="Rectangle 45"/>
                <p:cNvSpPr>
                  <a:spLocks noChangeArrowheads="1"/>
                </p:cNvSpPr>
                <p:nvPr/>
              </p:nvSpPr>
              <p:spPr bwMode="auto">
                <a:xfrm>
                  <a:off x="2225" y="3051"/>
                  <a:ext cx="273" cy="26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438318" name="Rectangle 46"/>
                <p:cNvSpPr>
                  <a:spLocks noChangeArrowheads="1"/>
                </p:cNvSpPr>
                <p:nvPr/>
              </p:nvSpPr>
              <p:spPr bwMode="auto">
                <a:xfrm>
                  <a:off x="1680" y="3051"/>
                  <a:ext cx="273" cy="2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4</a:t>
                  </a:r>
                </a:p>
              </p:txBody>
            </p:sp>
            <p:sp>
              <p:nvSpPr>
                <p:cNvPr id="438319" name="Rectangle 47"/>
                <p:cNvSpPr>
                  <a:spLocks noChangeArrowheads="1"/>
                </p:cNvSpPr>
                <p:nvPr/>
              </p:nvSpPr>
              <p:spPr bwMode="auto">
                <a:xfrm>
                  <a:off x="1680" y="3319"/>
                  <a:ext cx="273" cy="26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438320" name="Rectangle 48"/>
                <p:cNvSpPr>
                  <a:spLocks noChangeArrowheads="1"/>
                </p:cNvSpPr>
                <p:nvPr/>
              </p:nvSpPr>
              <p:spPr bwMode="auto">
                <a:xfrm>
                  <a:off x="1680" y="2784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1</a:t>
                  </a:r>
                </a:p>
              </p:txBody>
            </p:sp>
            <p:sp>
              <p:nvSpPr>
                <p:cNvPr id="438321" name="Rectangle 49"/>
                <p:cNvSpPr>
                  <a:spLocks noChangeArrowheads="1"/>
                </p:cNvSpPr>
                <p:nvPr/>
              </p:nvSpPr>
              <p:spPr bwMode="auto">
                <a:xfrm>
                  <a:off x="1953" y="3051"/>
                  <a:ext cx="272" cy="26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438322" name="Rectangle 50"/>
                <p:cNvSpPr>
                  <a:spLocks noChangeArrowheads="1"/>
                </p:cNvSpPr>
                <p:nvPr/>
              </p:nvSpPr>
              <p:spPr bwMode="auto">
                <a:xfrm>
                  <a:off x="1953" y="2784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2</a:t>
                  </a:r>
                </a:p>
              </p:txBody>
            </p:sp>
            <p:sp>
              <p:nvSpPr>
                <p:cNvPr id="438323" name="Rectangle 51"/>
                <p:cNvSpPr>
                  <a:spLocks noChangeArrowheads="1"/>
                </p:cNvSpPr>
                <p:nvPr/>
              </p:nvSpPr>
              <p:spPr bwMode="auto">
                <a:xfrm>
                  <a:off x="1953" y="3319"/>
                  <a:ext cx="272" cy="26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438324" name="Rectangle 52"/>
                <p:cNvSpPr>
                  <a:spLocks noChangeArrowheads="1"/>
                </p:cNvSpPr>
                <p:nvPr/>
              </p:nvSpPr>
              <p:spPr bwMode="auto">
                <a:xfrm>
                  <a:off x="2225" y="2784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3</a:t>
                  </a:r>
                </a:p>
              </p:txBody>
            </p:sp>
          </p:grpSp>
        </p:grpSp>
        <p:sp>
          <p:nvSpPr>
            <p:cNvPr id="438325" name="Line 53"/>
            <p:cNvSpPr>
              <a:spLocks noChangeShapeType="1"/>
            </p:cNvSpPr>
            <p:nvPr/>
          </p:nvSpPr>
          <p:spPr bwMode="auto">
            <a:xfrm flipH="1">
              <a:off x="1920" y="2064"/>
              <a:ext cx="1248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38326" name="Text Box 54"/>
          <p:cNvSpPr txBox="1">
            <a:spLocks noChangeArrowheads="1"/>
          </p:cNvSpPr>
          <p:nvPr/>
        </p:nvSpPr>
        <p:spPr bwMode="auto">
          <a:xfrm>
            <a:off x="228600" y="2362200"/>
            <a:ext cx="27241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993300"/>
                </a:solidFill>
                <a:latin typeface="Comic Sans MS" pitchFamily="66" charset="0"/>
                <a:sym typeface="Wingdings" pitchFamily="2" charset="2"/>
              </a:rPr>
              <a:t>d</a:t>
            </a:r>
            <a:r>
              <a:rPr lang="en-US" baseline="-25000">
                <a:solidFill>
                  <a:srgbClr val="993300"/>
                </a:solidFill>
                <a:latin typeface="Comic Sans MS" pitchFamily="66" charset="0"/>
                <a:sym typeface="Wingdings" pitchFamily="2" charset="2"/>
              </a:rPr>
              <a:t>1234 </a:t>
            </a:r>
            <a:r>
              <a:rPr lang="en-US">
                <a:solidFill>
                  <a:srgbClr val="993300"/>
                </a:solidFill>
                <a:latin typeface="Comic Sans MS" pitchFamily="66" charset="0"/>
                <a:sym typeface="Wingdings" pitchFamily="2" charset="2"/>
              </a:rPr>
              <a:t>= length of the </a:t>
            </a:r>
          </a:p>
          <a:p>
            <a:r>
              <a:rPr lang="en-US">
                <a:solidFill>
                  <a:srgbClr val="993300"/>
                </a:solidFill>
                <a:latin typeface="Comic Sans MS" pitchFamily="66" charset="0"/>
                <a:sym typeface="Wingdings" pitchFamily="2" charset="2"/>
              </a:rPr>
              <a:t>shortest path to move </a:t>
            </a:r>
          </a:p>
          <a:p>
            <a:r>
              <a:rPr lang="en-US">
                <a:solidFill>
                  <a:srgbClr val="993300"/>
                </a:solidFill>
                <a:latin typeface="Comic Sans MS" pitchFamily="66" charset="0"/>
                <a:sym typeface="Wingdings" pitchFamily="2" charset="2"/>
              </a:rPr>
              <a:t>tiles 1, 2, 3, and 4 to </a:t>
            </a:r>
          </a:p>
          <a:p>
            <a:r>
              <a:rPr lang="en-US">
                <a:solidFill>
                  <a:srgbClr val="993300"/>
                </a:solidFill>
                <a:latin typeface="Comic Sans MS" pitchFamily="66" charset="0"/>
                <a:sym typeface="Wingdings" pitchFamily="2" charset="2"/>
              </a:rPr>
              <a:t>their goal positions, </a:t>
            </a:r>
          </a:p>
          <a:p>
            <a:r>
              <a:rPr lang="en-US">
                <a:solidFill>
                  <a:srgbClr val="993300"/>
                </a:solidFill>
                <a:latin typeface="Comic Sans MS" pitchFamily="66" charset="0"/>
                <a:sym typeface="Wingdings" pitchFamily="2" charset="2"/>
              </a:rPr>
              <a:t>ignoring the other tiles </a:t>
            </a:r>
          </a:p>
        </p:txBody>
      </p:sp>
      <p:grpSp>
        <p:nvGrpSpPr>
          <p:cNvPr id="9" name="Group 55"/>
          <p:cNvGrpSpPr>
            <a:grpSpLocks/>
          </p:cNvGrpSpPr>
          <p:nvPr/>
        </p:nvGrpSpPr>
        <p:grpSpPr bwMode="auto">
          <a:xfrm>
            <a:off x="5029200" y="3048000"/>
            <a:ext cx="3889375" cy="2187575"/>
            <a:chOff x="3168" y="1920"/>
            <a:chExt cx="2450" cy="1378"/>
          </a:xfrm>
        </p:grpSpPr>
        <p:grpSp>
          <p:nvGrpSpPr>
            <p:cNvPr id="10" name="Group 56"/>
            <p:cNvGrpSpPr>
              <a:grpSpLocks/>
            </p:cNvGrpSpPr>
            <p:nvPr/>
          </p:nvGrpSpPr>
          <p:grpSpPr bwMode="auto">
            <a:xfrm>
              <a:off x="3648" y="2496"/>
              <a:ext cx="1970" cy="802"/>
              <a:chOff x="3216" y="2784"/>
              <a:chExt cx="1970" cy="802"/>
            </a:xfrm>
          </p:grpSpPr>
          <p:sp>
            <p:nvSpPr>
              <p:cNvPr id="438329" name="Line 57"/>
              <p:cNvSpPr>
                <a:spLocks noChangeShapeType="1"/>
              </p:cNvSpPr>
              <p:nvPr/>
            </p:nvSpPr>
            <p:spPr bwMode="auto">
              <a:xfrm flipV="1">
                <a:off x="4128" y="3168"/>
                <a:ext cx="16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11" name="Group 58"/>
              <p:cNvGrpSpPr>
                <a:grpSpLocks/>
              </p:cNvGrpSpPr>
              <p:nvPr/>
            </p:nvGrpSpPr>
            <p:grpSpPr bwMode="auto">
              <a:xfrm>
                <a:off x="4368" y="2784"/>
                <a:ext cx="818" cy="802"/>
                <a:chOff x="4368" y="2784"/>
                <a:chExt cx="818" cy="802"/>
              </a:xfrm>
            </p:grpSpPr>
            <p:sp>
              <p:nvSpPr>
                <p:cNvPr id="438331" name="Rectangle 59"/>
                <p:cNvSpPr>
                  <a:spLocks noChangeArrowheads="1"/>
                </p:cNvSpPr>
                <p:nvPr/>
              </p:nvSpPr>
              <p:spPr bwMode="auto">
                <a:xfrm>
                  <a:off x="4368" y="2784"/>
                  <a:ext cx="818" cy="80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8332" name="Rectangle 60"/>
                <p:cNvSpPr>
                  <a:spLocks noChangeArrowheads="1"/>
                </p:cNvSpPr>
                <p:nvPr/>
              </p:nvSpPr>
              <p:spPr bwMode="auto">
                <a:xfrm>
                  <a:off x="4913" y="3051"/>
                  <a:ext cx="273" cy="2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6</a:t>
                  </a:r>
                </a:p>
              </p:txBody>
            </p:sp>
            <p:sp>
              <p:nvSpPr>
                <p:cNvPr id="438333" name="Rectangle 61"/>
                <p:cNvSpPr>
                  <a:spLocks noChangeArrowheads="1"/>
                </p:cNvSpPr>
                <p:nvPr/>
              </p:nvSpPr>
              <p:spPr bwMode="auto">
                <a:xfrm>
                  <a:off x="4368" y="3051"/>
                  <a:ext cx="273" cy="26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438334" name="Rectangle 62"/>
                <p:cNvSpPr>
                  <a:spLocks noChangeArrowheads="1"/>
                </p:cNvSpPr>
                <p:nvPr/>
              </p:nvSpPr>
              <p:spPr bwMode="auto">
                <a:xfrm>
                  <a:off x="4368" y="3319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7</a:t>
                  </a:r>
                </a:p>
              </p:txBody>
            </p:sp>
            <p:sp>
              <p:nvSpPr>
                <p:cNvPr id="438335" name="Rectangle 63"/>
                <p:cNvSpPr>
                  <a:spLocks noChangeArrowheads="1"/>
                </p:cNvSpPr>
                <p:nvPr/>
              </p:nvSpPr>
              <p:spPr bwMode="auto">
                <a:xfrm>
                  <a:off x="4368" y="2784"/>
                  <a:ext cx="273" cy="26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438336" name="Rectangle 64"/>
                <p:cNvSpPr>
                  <a:spLocks noChangeArrowheads="1"/>
                </p:cNvSpPr>
                <p:nvPr/>
              </p:nvSpPr>
              <p:spPr bwMode="auto">
                <a:xfrm>
                  <a:off x="4641" y="3051"/>
                  <a:ext cx="272" cy="26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5</a:t>
                  </a:r>
                </a:p>
              </p:txBody>
            </p:sp>
            <p:sp>
              <p:nvSpPr>
                <p:cNvPr id="438337" name="Rectangle 65"/>
                <p:cNvSpPr>
                  <a:spLocks noChangeArrowheads="1"/>
                </p:cNvSpPr>
                <p:nvPr/>
              </p:nvSpPr>
              <p:spPr bwMode="auto">
                <a:xfrm>
                  <a:off x="4641" y="2784"/>
                  <a:ext cx="273" cy="26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438338" name="Rectangle 66"/>
                <p:cNvSpPr>
                  <a:spLocks noChangeArrowheads="1"/>
                </p:cNvSpPr>
                <p:nvPr/>
              </p:nvSpPr>
              <p:spPr bwMode="auto">
                <a:xfrm>
                  <a:off x="4641" y="3319"/>
                  <a:ext cx="272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8</a:t>
                  </a:r>
                </a:p>
              </p:txBody>
            </p:sp>
            <p:sp>
              <p:nvSpPr>
                <p:cNvPr id="438339" name="Rectangle 67"/>
                <p:cNvSpPr>
                  <a:spLocks noChangeArrowheads="1"/>
                </p:cNvSpPr>
                <p:nvPr/>
              </p:nvSpPr>
              <p:spPr bwMode="auto">
                <a:xfrm>
                  <a:off x="4913" y="2784"/>
                  <a:ext cx="273" cy="26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12" name="Group 68"/>
              <p:cNvGrpSpPr>
                <a:grpSpLocks/>
              </p:cNvGrpSpPr>
              <p:nvPr/>
            </p:nvGrpSpPr>
            <p:grpSpPr bwMode="auto">
              <a:xfrm>
                <a:off x="3216" y="2784"/>
                <a:ext cx="818" cy="802"/>
                <a:chOff x="3216" y="2784"/>
                <a:chExt cx="818" cy="802"/>
              </a:xfrm>
            </p:grpSpPr>
            <p:sp>
              <p:nvSpPr>
                <p:cNvPr id="438341" name="Rectangle 69"/>
                <p:cNvSpPr>
                  <a:spLocks noChangeArrowheads="1"/>
                </p:cNvSpPr>
                <p:nvPr/>
              </p:nvSpPr>
              <p:spPr bwMode="auto">
                <a:xfrm>
                  <a:off x="3216" y="2784"/>
                  <a:ext cx="818" cy="80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8342" name="Rectangle 70"/>
                <p:cNvSpPr>
                  <a:spLocks noChangeArrowheads="1"/>
                </p:cNvSpPr>
                <p:nvPr/>
              </p:nvSpPr>
              <p:spPr bwMode="auto">
                <a:xfrm>
                  <a:off x="3761" y="3051"/>
                  <a:ext cx="273" cy="26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438343" name="Rectangle 71"/>
                <p:cNvSpPr>
                  <a:spLocks noChangeArrowheads="1"/>
                </p:cNvSpPr>
                <p:nvPr/>
              </p:nvSpPr>
              <p:spPr bwMode="auto">
                <a:xfrm>
                  <a:off x="3216" y="3051"/>
                  <a:ext cx="273" cy="26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438344" name="Rectangle 72"/>
                <p:cNvSpPr>
                  <a:spLocks noChangeArrowheads="1"/>
                </p:cNvSpPr>
                <p:nvPr/>
              </p:nvSpPr>
              <p:spPr bwMode="auto">
                <a:xfrm>
                  <a:off x="3216" y="3319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7</a:t>
                  </a:r>
                </a:p>
              </p:txBody>
            </p:sp>
            <p:sp>
              <p:nvSpPr>
                <p:cNvPr id="438345" name="Rectangle 73"/>
                <p:cNvSpPr>
                  <a:spLocks noChangeArrowheads="1"/>
                </p:cNvSpPr>
                <p:nvPr/>
              </p:nvSpPr>
              <p:spPr bwMode="auto">
                <a:xfrm>
                  <a:off x="3216" y="2784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5</a:t>
                  </a:r>
                </a:p>
              </p:txBody>
            </p:sp>
            <p:sp>
              <p:nvSpPr>
                <p:cNvPr id="438346" name="Rectangle 74"/>
                <p:cNvSpPr>
                  <a:spLocks noChangeArrowheads="1"/>
                </p:cNvSpPr>
                <p:nvPr/>
              </p:nvSpPr>
              <p:spPr bwMode="auto">
                <a:xfrm>
                  <a:off x="3489" y="3051"/>
                  <a:ext cx="272" cy="26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438347" name="Rectangle 75"/>
                <p:cNvSpPr>
                  <a:spLocks noChangeArrowheads="1"/>
                </p:cNvSpPr>
                <p:nvPr/>
              </p:nvSpPr>
              <p:spPr bwMode="auto">
                <a:xfrm>
                  <a:off x="3761" y="3319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6</a:t>
                  </a:r>
                </a:p>
              </p:txBody>
            </p:sp>
            <p:sp>
              <p:nvSpPr>
                <p:cNvPr id="438348" name="Rectangle 76"/>
                <p:cNvSpPr>
                  <a:spLocks noChangeArrowheads="1"/>
                </p:cNvSpPr>
                <p:nvPr/>
              </p:nvSpPr>
              <p:spPr bwMode="auto">
                <a:xfrm>
                  <a:off x="3489" y="3319"/>
                  <a:ext cx="272" cy="26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438349" name="Rectangle 77"/>
                <p:cNvSpPr>
                  <a:spLocks noChangeArrowheads="1"/>
                </p:cNvSpPr>
                <p:nvPr/>
              </p:nvSpPr>
              <p:spPr bwMode="auto">
                <a:xfrm>
                  <a:off x="3761" y="2784"/>
                  <a:ext cx="273" cy="26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Comic Sans MS" pitchFamily="66" charset="0"/>
                    </a:rPr>
                    <a:t>8</a:t>
                  </a:r>
                </a:p>
              </p:txBody>
            </p:sp>
          </p:grpSp>
        </p:grpSp>
        <p:sp>
          <p:nvSpPr>
            <p:cNvPr id="438350" name="Line 78"/>
            <p:cNvSpPr>
              <a:spLocks noChangeShapeType="1"/>
            </p:cNvSpPr>
            <p:nvPr/>
          </p:nvSpPr>
          <p:spPr bwMode="auto">
            <a:xfrm>
              <a:off x="3168" y="2064"/>
              <a:ext cx="1392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8351" name="Text Box 79"/>
            <p:cNvSpPr txBox="1">
              <a:spLocks noChangeArrowheads="1"/>
            </p:cNvSpPr>
            <p:nvPr/>
          </p:nvSpPr>
          <p:spPr bwMode="auto">
            <a:xfrm>
              <a:off x="4608" y="1920"/>
              <a:ext cx="43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993300"/>
                  </a:solidFill>
                  <a:latin typeface="Comic Sans MS" pitchFamily="66" charset="0"/>
                  <a:sym typeface="Wingdings" pitchFamily="2" charset="2"/>
                </a:rPr>
                <a:t>d</a:t>
              </a:r>
              <a:r>
                <a:rPr lang="en-US" baseline="-25000">
                  <a:solidFill>
                    <a:srgbClr val="993300"/>
                  </a:solidFill>
                  <a:latin typeface="Comic Sans MS" pitchFamily="66" charset="0"/>
                  <a:sym typeface="Wingdings" pitchFamily="2" charset="2"/>
                </a:rPr>
                <a:t>5678</a:t>
              </a:r>
            </a:p>
          </p:txBody>
        </p:sp>
      </p:grpSp>
      <p:sp>
        <p:nvSpPr>
          <p:cNvPr id="83" name="Text Box 80"/>
          <p:cNvSpPr txBox="1">
            <a:spLocks noChangeArrowheads="1"/>
          </p:cNvSpPr>
          <p:nvPr/>
        </p:nvSpPr>
        <p:spPr bwMode="auto">
          <a:xfrm>
            <a:off x="527050" y="2619375"/>
            <a:ext cx="8002588" cy="1076325"/>
          </a:xfrm>
          <a:prstGeom prst="rect">
            <a:avLst/>
          </a:prstGeom>
          <a:solidFill>
            <a:srgbClr val="D5EBED"/>
          </a:solidFill>
          <a:ln w="9525">
            <a:solidFill>
              <a:srgbClr val="0000CC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latin typeface="+mn-lt"/>
                <a:sym typeface="Wingdings" pitchFamily="2" charset="2"/>
              </a:rPr>
              <a:t> </a:t>
            </a:r>
            <a:r>
              <a:rPr lang="en-US" sz="3200" dirty="0">
                <a:latin typeface="+mn-lt"/>
              </a:rPr>
              <a:t>Several order-of-magnitude speedups </a:t>
            </a: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for the 15- and 24-puzzle (see R&amp;N)</a:t>
            </a:r>
          </a:p>
        </p:txBody>
      </p:sp>
    </p:spTree>
    <p:extLst>
      <p:ext uri="{BB962C8B-B14F-4D97-AF65-F5344CB8AC3E}">
        <p14:creationId xmlns:p14="http://schemas.microsoft.com/office/powerpoint/2010/main" val="1288533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Iterative Deepening A* (IDA*)</a:t>
            </a:r>
            <a:endParaRPr lang="en-US"/>
          </a:p>
        </p:txBody>
      </p:sp>
      <p:sp>
        <p:nvSpPr>
          <p:cNvPr id="4464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Idea: Reduce memory requirement of A* by applying cutoff on values of f</a:t>
            </a:r>
          </a:p>
          <a:p>
            <a:r>
              <a:rPr lang="en-US" smtClean="0"/>
              <a:t>Consistent heuristic function h</a:t>
            </a:r>
          </a:p>
          <a:p>
            <a:r>
              <a:rPr lang="en-US" smtClean="0"/>
              <a:t>Algorithm IDA*:</a:t>
            </a:r>
          </a:p>
          <a:p>
            <a:pPr lvl="1"/>
            <a:r>
              <a:rPr lang="en-US" smtClean="0"/>
              <a:t>Initialize cutoff to f(initial-node)</a:t>
            </a:r>
          </a:p>
          <a:p>
            <a:pPr lvl="1"/>
            <a:r>
              <a:rPr lang="en-US" smtClean="0"/>
              <a:t>Repeat:</a:t>
            </a:r>
          </a:p>
          <a:p>
            <a:pPr lvl="2"/>
            <a:r>
              <a:rPr lang="en-US" smtClean="0"/>
              <a:t>Perform depth-first search by expanding all nodes N such that f(N) </a:t>
            </a:r>
            <a:r>
              <a:rPr lang="en-US" smtClean="0">
                <a:sym typeface="Symbol" pitchFamily="18" charset="2"/>
              </a:rPr>
              <a:t></a:t>
            </a:r>
            <a:r>
              <a:rPr lang="en-US" smtClean="0"/>
              <a:t> cutoff</a:t>
            </a:r>
          </a:p>
          <a:p>
            <a:pPr lvl="2"/>
            <a:r>
              <a:rPr lang="en-US" smtClean="0"/>
              <a:t>Reset cutoff to smallest value f of non-expanded (leaf) nodes</a:t>
            </a:r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C4F56E5-0D1C-4935-904B-A5714A478241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6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7467600" cy="1143000"/>
          </a:xfrm>
        </p:spPr>
        <p:txBody>
          <a:bodyPr/>
          <a:lstStyle/>
          <a:p>
            <a:r>
              <a:rPr lang="en-US" dirty="0" smtClean="0"/>
              <a:t>8-Puzzle</a:t>
            </a:r>
            <a:endParaRPr lang="en-US" dirty="0"/>
          </a:p>
        </p:txBody>
      </p:sp>
      <p:sp>
        <p:nvSpPr>
          <p:cNvPr id="39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B36379-1C9B-4BB0-A66B-48DD9860748D}" type="slidenum">
              <a:rPr lang="en-US" smtClean="0"/>
              <a:pPr/>
              <a:t>66</a:t>
            </a:fld>
            <a:endParaRPr lang="en-US"/>
          </a:p>
        </p:txBody>
      </p:sp>
      <p:grpSp>
        <p:nvGrpSpPr>
          <p:cNvPr id="448515" name="Group 3"/>
          <p:cNvGrpSpPr>
            <a:grpSpLocks/>
          </p:cNvGrpSpPr>
          <p:nvPr/>
        </p:nvGrpSpPr>
        <p:grpSpPr bwMode="auto">
          <a:xfrm>
            <a:off x="1371600" y="3657600"/>
            <a:ext cx="457200" cy="788988"/>
            <a:chOff x="864" y="2304"/>
            <a:chExt cx="288" cy="497"/>
          </a:xfrm>
        </p:grpSpPr>
        <p:sp>
          <p:nvSpPr>
            <p:cNvPr id="448516" name="Rectangle 4"/>
            <p:cNvSpPr>
              <a:spLocks noChangeArrowheads="1"/>
            </p:cNvSpPr>
            <p:nvPr/>
          </p:nvSpPr>
          <p:spPr bwMode="auto"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8517" name="Rectangle 5"/>
            <p:cNvSpPr>
              <a:spLocks noChangeArrowheads="1"/>
            </p:cNvSpPr>
            <p:nvPr/>
          </p:nvSpPr>
          <p:spPr bwMode="auto"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8518" name="Rectangle 6"/>
            <p:cNvSpPr>
              <a:spLocks noChangeArrowheads="1"/>
            </p:cNvSpPr>
            <p:nvPr/>
          </p:nvSpPr>
          <p:spPr bwMode="auto"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8519" name="Rectangle 7"/>
            <p:cNvSpPr>
              <a:spLocks noChangeArrowheads="1"/>
            </p:cNvSpPr>
            <p:nvPr/>
          </p:nvSpPr>
          <p:spPr bwMode="auto"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8520" name="Rectangle 8"/>
            <p:cNvSpPr>
              <a:spLocks noChangeArrowheads="1"/>
            </p:cNvSpPr>
            <p:nvPr/>
          </p:nvSpPr>
          <p:spPr bwMode="auto"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8521" name="Rectangle 9"/>
            <p:cNvSpPr>
              <a:spLocks noChangeArrowheads="1"/>
            </p:cNvSpPr>
            <p:nvPr/>
          </p:nvSpPr>
          <p:spPr bwMode="auto"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8522" name="Rectangle 10"/>
            <p:cNvSpPr>
              <a:spLocks noChangeArrowheads="1"/>
            </p:cNvSpPr>
            <p:nvPr/>
          </p:nvSpPr>
          <p:spPr bwMode="auto">
            <a:xfrm>
              <a:off x="960" y="2496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8523" name="Rectangle 11"/>
            <p:cNvSpPr>
              <a:spLocks noChangeArrowheads="1"/>
            </p:cNvSpPr>
            <p:nvPr/>
          </p:nvSpPr>
          <p:spPr bwMode="auto"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8524" name="Rectangle 12"/>
            <p:cNvSpPr>
              <a:spLocks noChangeArrowheads="1"/>
            </p:cNvSpPr>
            <p:nvPr/>
          </p:nvSpPr>
          <p:spPr bwMode="auto"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8525" name="Text Box 13"/>
            <p:cNvSpPr txBox="1">
              <a:spLocks noChangeArrowheads="1"/>
            </p:cNvSpPr>
            <p:nvPr/>
          </p:nvSpPr>
          <p:spPr bwMode="auto">
            <a:xfrm>
              <a:off x="912" y="2551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4</a:t>
              </a:r>
            </a:p>
          </p:txBody>
        </p:sp>
      </p:grpSp>
      <p:grpSp>
        <p:nvGrpSpPr>
          <p:cNvPr id="448526" name="Group 14"/>
          <p:cNvGrpSpPr>
            <a:grpSpLocks/>
          </p:cNvGrpSpPr>
          <p:nvPr/>
        </p:nvGrpSpPr>
        <p:grpSpPr bwMode="auto"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448527" name="Rectangle 15"/>
            <p:cNvSpPr>
              <a:spLocks noChangeArrowheads="1"/>
            </p:cNvSpPr>
            <p:nvPr/>
          </p:nvSpPr>
          <p:spPr bwMode="auto"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8528" name="Rectangle 16"/>
            <p:cNvSpPr>
              <a:spLocks noChangeArrowheads="1"/>
            </p:cNvSpPr>
            <p:nvPr/>
          </p:nvSpPr>
          <p:spPr bwMode="auto"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8529" name="Rectangle 17"/>
            <p:cNvSpPr>
              <a:spLocks noChangeArrowheads="1"/>
            </p:cNvSpPr>
            <p:nvPr/>
          </p:nvSpPr>
          <p:spPr bwMode="auto"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8530" name="Rectangle 18"/>
            <p:cNvSpPr>
              <a:spLocks noChangeArrowheads="1"/>
            </p:cNvSpPr>
            <p:nvPr/>
          </p:nvSpPr>
          <p:spPr bwMode="auto"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8531" name="Rectangle 19"/>
            <p:cNvSpPr>
              <a:spLocks noChangeArrowheads="1"/>
            </p:cNvSpPr>
            <p:nvPr/>
          </p:nvSpPr>
          <p:spPr bwMode="auto"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8532" name="Rectangle 20"/>
            <p:cNvSpPr>
              <a:spLocks noChangeArrowheads="1"/>
            </p:cNvSpPr>
            <p:nvPr/>
          </p:nvSpPr>
          <p:spPr bwMode="auto"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8533" name="Rectangle 21"/>
            <p:cNvSpPr>
              <a:spLocks noChangeArrowheads="1"/>
            </p:cNvSpPr>
            <p:nvPr/>
          </p:nvSpPr>
          <p:spPr bwMode="auto">
            <a:xfrm>
              <a:off x="4800" y="278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8534" name="Rectangle 22"/>
            <p:cNvSpPr>
              <a:spLocks noChangeArrowheads="1"/>
            </p:cNvSpPr>
            <p:nvPr/>
          </p:nvSpPr>
          <p:spPr bwMode="auto"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8535" name="Rectangle 23"/>
            <p:cNvSpPr>
              <a:spLocks noChangeArrowheads="1"/>
            </p:cNvSpPr>
            <p:nvPr/>
          </p:nvSpPr>
          <p:spPr bwMode="auto"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48536" name="Group 24"/>
          <p:cNvGrpSpPr>
            <a:grpSpLocks/>
          </p:cNvGrpSpPr>
          <p:nvPr/>
        </p:nvGrpSpPr>
        <p:grpSpPr bwMode="auto">
          <a:xfrm>
            <a:off x="1828800" y="3886200"/>
            <a:ext cx="1219200" cy="2236788"/>
            <a:chOff x="1152" y="2448"/>
            <a:chExt cx="768" cy="1409"/>
          </a:xfrm>
        </p:grpSpPr>
        <p:grpSp>
          <p:nvGrpSpPr>
            <p:cNvPr id="448537" name="Group 25"/>
            <p:cNvGrpSpPr>
              <a:grpSpLocks/>
            </p:cNvGrpSpPr>
            <p:nvPr/>
          </p:nvGrpSpPr>
          <p:grpSpPr bwMode="auto">
            <a:xfrm>
              <a:off x="1632" y="3360"/>
              <a:ext cx="288" cy="497"/>
              <a:chOff x="1632" y="3360"/>
              <a:chExt cx="288" cy="497"/>
            </a:xfrm>
          </p:grpSpPr>
          <p:sp>
            <p:nvSpPr>
              <p:cNvPr id="448538" name="Rectangle 26"/>
              <p:cNvSpPr>
                <a:spLocks noChangeArrowheads="1"/>
              </p:cNvSpPr>
              <p:nvPr/>
            </p:nvSpPr>
            <p:spPr bwMode="auto">
              <a:xfrm>
                <a:off x="1632" y="3360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8539" name="Rectangle 27"/>
              <p:cNvSpPr>
                <a:spLocks noChangeArrowheads="1"/>
              </p:cNvSpPr>
              <p:nvPr/>
            </p:nvSpPr>
            <p:spPr bwMode="auto">
              <a:xfrm>
                <a:off x="1728" y="3360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8540" name="Rectangle 28"/>
              <p:cNvSpPr>
                <a:spLocks noChangeArrowheads="1"/>
              </p:cNvSpPr>
              <p:nvPr/>
            </p:nvSpPr>
            <p:spPr bwMode="auto">
              <a:xfrm>
                <a:off x="1632" y="3456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8541" name="Rectangle 29"/>
              <p:cNvSpPr>
                <a:spLocks noChangeArrowheads="1"/>
              </p:cNvSpPr>
              <p:nvPr/>
            </p:nvSpPr>
            <p:spPr bwMode="auto">
              <a:xfrm>
                <a:off x="1728" y="3456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8542" name="Rectangle 30"/>
              <p:cNvSpPr>
                <a:spLocks noChangeArrowheads="1"/>
              </p:cNvSpPr>
              <p:nvPr/>
            </p:nvSpPr>
            <p:spPr bwMode="auto">
              <a:xfrm>
                <a:off x="1824" y="3456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8543" name="Rectangle 31"/>
              <p:cNvSpPr>
                <a:spLocks noChangeArrowheads="1"/>
              </p:cNvSpPr>
              <p:nvPr/>
            </p:nvSpPr>
            <p:spPr bwMode="auto">
              <a:xfrm>
                <a:off x="1632" y="3552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8544" name="Rectangle 32"/>
              <p:cNvSpPr>
                <a:spLocks noChangeArrowheads="1"/>
              </p:cNvSpPr>
              <p:nvPr/>
            </p:nvSpPr>
            <p:spPr bwMode="auto">
              <a:xfrm>
                <a:off x="1824" y="355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8545" name="Rectangle 33"/>
              <p:cNvSpPr>
                <a:spLocks noChangeArrowheads="1"/>
              </p:cNvSpPr>
              <p:nvPr/>
            </p:nvSpPr>
            <p:spPr bwMode="auto">
              <a:xfrm>
                <a:off x="1728" y="3552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8546" name="Rectangle 34"/>
              <p:cNvSpPr>
                <a:spLocks noChangeArrowheads="1"/>
              </p:cNvSpPr>
              <p:nvPr/>
            </p:nvSpPr>
            <p:spPr bwMode="auto">
              <a:xfrm>
                <a:off x="1824" y="3360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8547" name="Text Box 35"/>
              <p:cNvSpPr txBox="1">
                <a:spLocks noChangeArrowheads="1"/>
              </p:cNvSpPr>
              <p:nvPr/>
            </p:nvSpPr>
            <p:spPr bwMode="auto">
              <a:xfrm>
                <a:off x="1680" y="3607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Comic Sans MS" pitchFamily="66" charset="0"/>
                  </a:rPr>
                  <a:t>6</a:t>
                </a:r>
              </a:p>
            </p:txBody>
          </p:sp>
        </p:grpSp>
        <p:sp>
          <p:nvSpPr>
            <p:cNvPr id="448548" name="Line 36"/>
            <p:cNvSpPr>
              <a:spLocks noChangeShapeType="1"/>
            </p:cNvSpPr>
            <p:nvPr/>
          </p:nvSpPr>
          <p:spPr bwMode="auto">
            <a:xfrm>
              <a:off x="1152" y="2448"/>
              <a:ext cx="48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48549" name="Text Box 37"/>
          <p:cNvSpPr txBox="1">
            <a:spLocks noChangeArrowheads="1"/>
          </p:cNvSpPr>
          <p:nvPr/>
        </p:nvSpPr>
        <p:spPr bwMode="auto">
          <a:xfrm>
            <a:off x="381000" y="1143000"/>
            <a:ext cx="57769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f(N) = g(N) + h(N) </a:t>
            </a:r>
          </a:p>
          <a:p>
            <a:r>
              <a:rPr lang="en-US" sz="2400">
                <a:latin typeface="Comic Sans MS" pitchFamily="66" charset="0"/>
              </a:rPr>
              <a:t>   with h(N) = number of misplaced tiles</a:t>
            </a:r>
          </a:p>
        </p:txBody>
      </p:sp>
      <p:sp>
        <p:nvSpPr>
          <p:cNvPr id="448550" name="Text Box 38"/>
          <p:cNvSpPr txBox="1">
            <a:spLocks noChangeArrowheads="1"/>
          </p:cNvSpPr>
          <p:nvPr/>
        </p:nvSpPr>
        <p:spPr bwMode="auto">
          <a:xfrm>
            <a:off x="685800" y="4508500"/>
            <a:ext cx="1482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Cutoff=4</a:t>
            </a:r>
          </a:p>
        </p:txBody>
      </p:sp>
    </p:spTree>
    <p:extLst>
      <p:ext uri="{BB962C8B-B14F-4D97-AF65-F5344CB8AC3E}">
        <p14:creationId xmlns:p14="http://schemas.microsoft.com/office/powerpoint/2010/main" val="3707479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7467600" cy="1143000"/>
          </a:xfrm>
        </p:spPr>
        <p:txBody>
          <a:bodyPr/>
          <a:lstStyle/>
          <a:p>
            <a:r>
              <a:rPr lang="en-US" dirty="0" smtClean="0"/>
              <a:t>8-Puzzle</a:t>
            </a:r>
            <a:endParaRPr lang="en-US" dirty="0"/>
          </a:p>
        </p:txBody>
      </p:sp>
      <p:sp>
        <p:nvSpPr>
          <p:cNvPr id="6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16A90B-DF0D-4F33-8C39-70BD780CF44F}" type="slidenum">
              <a:rPr lang="en-US" smtClean="0"/>
              <a:pPr/>
              <a:t>67</a:t>
            </a:fld>
            <a:endParaRPr lang="en-US"/>
          </a:p>
        </p:txBody>
      </p:sp>
      <p:grpSp>
        <p:nvGrpSpPr>
          <p:cNvPr id="450563" name="Group 3"/>
          <p:cNvGrpSpPr>
            <a:grpSpLocks/>
          </p:cNvGrpSpPr>
          <p:nvPr/>
        </p:nvGrpSpPr>
        <p:grpSpPr bwMode="auto">
          <a:xfrm>
            <a:off x="1371600" y="3657600"/>
            <a:ext cx="457200" cy="788988"/>
            <a:chOff x="864" y="2304"/>
            <a:chExt cx="288" cy="497"/>
          </a:xfrm>
        </p:grpSpPr>
        <p:sp>
          <p:nvSpPr>
            <p:cNvPr id="450564" name="Rectangle 4"/>
            <p:cNvSpPr>
              <a:spLocks noChangeArrowheads="1"/>
            </p:cNvSpPr>
            <p:nvPr/>
          </p:nvSpPr>
          <p:spPr bwMode="auto"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565" name="Rectangle 5"/>
            <p:cNvSpPr>
              <a:spLocks noChangeArrowheads="1"/>
            </p:cNvSpPr>
            <p:nvPr/>
          </p:nvSpPr>
          <p:spPr bwMode="auto"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566" name="Rectangle 6"/>
            <p:cNvSpPr>
              <a:spLocks noChangeArrowheads="1"/>
            </p:cNvSpPr>
            <p:nvPr/>
          </p:nvSpPr>
          <p:spPr bwMode="auto"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567" name="Rectangle 7"/>
            <p:cNvSpPr>
              <a:spLocks noChangeArrowheads="1"/>
            </p:cNvSpPr>
            <p:nvPr/>
          </p:nvSpPr>
          <p:spPr bwMode="auto"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568" name="Rectangle 8"/>
            <p:cNvSpPr>
              <a:spLocks noChangeArrowheads="1"/>
            </p:cNvSpPr>
            <p:nvPr/>
          </p:nvSpPr>
          <p:spPr bwMode="auto"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569" name="Rectangle 9"/>
            <p:cNvSpPr>
              <a:spLocks noChangeArrowheads="1"/>
            </p:cNvSpPr>
            <p:nvPr/>
          </p:nvSpPr>
          <p:spPr bwMode="auto"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570" name="Rectangle 10"/>
            <p:cNvSpPr>
              <a:spLocks noChangeArrowheads="1"/>
            </p:cNvSpPr>
            <p:nvPr/>
          </p:nvSpPr>
          <p:spPr bwMode="auto">
            <a:xfrm>
              <a:off x="960" y="2496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571" name="Rectangle 11"/>
            <p:cNvSpPr>
              <a:spLocks noChangeArrowheads="1"/>
            </p:cNvSpPr>
            <p:nvPr/>
          </p:nvSpPr>
          <p:spPr bwMode="auto"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572" name="Rectangle 12"/>
            <p:cNvSpPr>
              <a:spLocks noChangeArrowheads="1"/>
            </p:cNvSpPr>
            <p:nvPr/>
          </p:nvSpPr>
          <p:spPr bwMode="auto"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573" name="Text Box 13"/>
            <p:cNvSpPr txBox="1">
              <a:spLocks noChangeArrowheads="1"/>
            </p:cNvSpPr>
            <p:nvPr/>
          </p:nvSpPr>
          <p:spPr bwMode="auto">
            <a:xfrm>
              <a:off x="912" y="2551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4</a:t>
              </a:r>
            </a:p>
          </p:txBody>
        </p:sp>
      </p:grpSp>
      <p:grpSp>
        <p:nvGrpSpPr>
          <p:cNvPr id="450574" name="Group 14"/>
          <p:cNvGrpSpPr>
            <a:grpSpLocks/>
          </p:cNvGrpSpPr>
          <p:nvPr/>
        </p:nvGrpSpPr>
        <p:grpSpPr bwMode="auto"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450575" name="Rectangle 15"/>
            <p:cNvSpPr>
              <a:spLocks noChangeArrowheads="1"/>
            </p:cNvSpPr>
            <p:nvPr/>
          </p:nvSpPr>
          <p:spPr bwMode="auto"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576" name="Rectangle 16"/>
            <p:cNvSpPr>
              <a:spLocks noChangeArrowheads="1"/>
            </p:cNvSpPr>
            <p:nvPr/>
          </p:nvSpPr>
          <p:spPr bwMode="auto"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577" name="Rectangle 17"/>
            <p:cNvSpPr>
              <a:spLocks noChangeArrowheads="1"/>
            </p:cNvSpPr>
            <p:nvPr/>
          </p:nvSpPr>
          <p:spPr bwMode="auto"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578" name="Rectangle 18"/>
            <p:cNvSpPr>
              <a:spLocks noChangeArrowheads="1"/>
            </p:cNvSpPr>
            <p:nvPr/>
          </p:nvSpPr>
          <p:spPr bwMode="auto"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579" name="Rectangle 19"/>
            <p:cNvSpPr>
              <a:spLocks noChangeArrowheads="1"/>
            </p:cNvSpPr>
            <p:nvPr/>
          </p:nvSpPr>
          <p:spPr bwMode="auto"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580" name="Rectangle 20"/>
            <p:cNvSpPr>
              <a:spLocks noChangeArrowheads="1"/>
            </p:cNvSpPr>
            <p:nvPr/>
          </p:nvSpPr>
          <p:spPr bwMode="auto"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581" name="Rectangle 21"/>
            <p:cNvSpPr>
              <a:spLocks noChangeArrowheads="1"/>
            </p:cNvSpPr>
            <p:nvPr/>
          </p:nvSpPr>
          <p:spPr bwMode="auto">
            <a:xfrm>
              <a:off x="4800" y="278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582" name="Rectangle 22"/>
            <p:cNvSpPr>
              <a:spLocks noChangeArrowheads="1"/>
            </p:cNvSpPr>
            <p:nvPr/>
          </p:nvSpPr>
          <p:spPr bwMode="auto"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583" name="Rectangle 23"/>
            <p:cNvSpPr>
              <a:spLocks noChangeArrowheads="1"/>
            </p:cNvSpPr>
            <p:nvPr/>
          </p:nvSpPr>
          <p:spPr bwMode="auto"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50584" name="Group 24"/>
          <p:cNvGrpSpPr>
            <a:grpSpLocks/>
          </p:cNvGrpSpPr>
          <p:nvPr/>
        </p:nvGrpSpPr>
        <p:grpSpPr bwMode="auto">
          <a:xfrm>
            <a:off x="1828800" y="3886200"/>
            <a:ext cx="1219200" cy="1017588"/>
            <a:chOff x="1152" y="2448"/>
            <a:chExt cx="768" cy="641"/>
          </a:xfrm>
        </p:grpSpPr>
        <p:grpSp>
          <p:nvGrpSpPr>
            <p:cNvPr id="450585" name="Group 25"/>
            <p:cNvGrpSpPr>
              <a:grpSpLocks/>
            </p:cNvGrpSpPr>
            <p:nvPr/>
          </p:nvGrpSpPr>
          <p:grpSpPr bwMode="auto">
            <a:xfrm>
              <a:off x="1632" y="2592"/>
              <a:ext cx="288" cy="497"/>
              <a:chOff x="1632" y="2592"/>
              <a:chExt cx="288" cy="497"/>
            </a:xfrm>
          </p:grpSpPr>
          <p:sp>
            <p:nvSpPr>
              <p:cNvPr id="450586" name="Rectangle 26"/>
              <p:cNvSpPr>
                <a:spLocks noChangeArrowheads="1"/>
              </p:cNvSpPr>
              <p:nvPr/>
            </p:nvSpPr>
            <p:spPr bwMode="auto">
              <a:xfrm>
                <a:off x="1632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587" name="Rectangle 27"/>
              <p:cNvSpPr>
                <a:spLocks noChangeArrowheads="1"/>
              </p:cNvSpPr>
              <p:nvPr/>
            </p:nvSpPr>
            <p:spPr bwMode="auto">
              <a:xfrm>
                <a:off x="1728" y="2592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588" name="Rectangle 28"/>
              <p:cNvSpPr>
                <a:spLocks noChangeArrowheads="1"/>
              </p:cNvSpPr>
              <p:nvPr/>
            </p:nvSpPr>
            <p:spPr bwMode="auto">
              <a:xfrm>
                <a:off x="1632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589" name="Rectangle 29"/>
              <p:cNvSpPr>
                <a:spLocks noChangeArrowheads="1"/>
              </p:cNvSpPr>
              <p:nvPr/>
            </p:nvSpPr>
            <p:spPr bwMode="auto">
              <a:xfrm>
                <a:off x="1728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590" name="Rectangle 30"/>
              <p:cNvSpPr>
                <a:spLocks noChangeArrowheads="1"/>
              </p:cNvSpPr>
              <p:nvPr/>
            </p:nvSpPr>
            <p:spPr bwMode="auto">
              <a:xfrm>
                <a:off x="1824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591" name="Rectangle 31"/>
              <p:cNvSpPr>
                <a:spLocks noChangeArrowheads="1"/>
              </p:cNvSpPr>
              <p:nvPr/>
            </p:nvSpPr>
            <p:spPr bwMode="auto">
              <a:xfrm>
                <a:off x="1632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592" name="Rectangle 32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593" name="Rectangle 33"/>
              <p:cNvSpPr>
                <a:spLocks noChangeArrowheads="1"/>
              </p:cNvSpPr>
              <p:nvPr/>
            </p:nvSpPr>
            <p:spPr bwMode="auto">
              <a:xfrm>
                <a:off x="1824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594" name="Rectangle 34"/>
              <p:cNvSpPr>
                <a:spLocks noChangeArrowheads="1"/>
              </p:cNvSpPr>
              <p:nvPr/>
            </p:nvSpPr>
            <p:spPr bwMode="auto">
              <a:xfrm>
                <a:off x="1824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595" name="Text Box 35"/>
              <p:cNvSpPr txBox="1">
                <a:spLocks noChangeArrowheads="1"/>
              </p:cNvSpPr>
              <p:nvPr/>
            </p:nvSpPr>
            <p:spPr bwMode="auto">
              <a:xfrm>
                <a:off x="1680" y="2839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Comic Sans MS" pitchFamily="66" charset="0"/>
                  </a:rPr>
                  <a:t>4</a:t>
                </a:r>
              </a:p>
            </p:txBody>
          </p:sp>
        </p:grpSp>
        <p:sp>
          <p:nvSpPr>
            <p:cNvPr id="450596" name="Line 36"/>
            <p:cNvSpPr>
              <a:spLocks noChangeShapeType="1"/>
            </p:cNvSpPr>
            <p:nvPr/>
          </p:nvSpPr>
          <p:spPr bwMode="auto">
            <a:xfrm>
              <a:off x="1152" y="2448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50597" name="Group 37"/>
          <p:cNvGrpSpPr>
            <a:grpSpLocks/>
          </p:cNvGrpSpPr>
          <p:nvPr/>
        </p:nvGrpSpPr>
        <p:grpSpPr bwMode="auto">
          <a:xfrm>
            <a:off x="1828800" y="3886200"/>
            <a:ext cx="1219200" cy="2236788"/>
            <a:chOff x="1152" y="2448"/>
            <a:chExt cx="768" cy="1409"/>
          </a:xfrm>
        </p:grpSpPr>
        <p:grpSp>
          <p:nvGrpSpPr>
            <p:cNvPr id="450598" name="Group 38"/>
            <p:cNvGrpSpPr>
              <a:grpSpLocks/>
            </p:cNvGrpSpPr>
            <p:nvPr/>
          </p:nvGrpSpPr>
          <p:grpSpPr bwMode="auto">
            <a:xfrm>
              <a:off x="1632" y="3360"/>
              <a:ext cx="288" cy="497"/>
              <a:chOff x="1632" y="3360"/>
              <a:chExt cx="288" cy="497"/>
            </a:xfrm>
          </p:grpSpPr>
          <p:sp>
            <p:nvSpPr>
              <p:cNvPr id="450599" name="Text Box 39"/>
              <p:cNvSpPr txBox="1">
                <a:spLocks noChangeArrowheads="1"/>
              </p:cNvSpPr>
              <p:nvPr/>
            </p:nvSpPr>
            <p:spPr bwMode="auto">
              <a:xfrm>
                <a:off x="1680" y="3607"/>
                <a:ext cx="214" cy="25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Comic Sans MS" pitchFamily="66" charset="0"/>
                  </a:rPr>
                  <a:t>6</a:t>
                </a:r>
              </a:p>
            </p:txBody>
          </p:sp>
          <p:grpSp>
            <p:nvGrpSpPr>
              <p:cNvPr id="450600" name="Group 40"/>
              <p:cNvGrpSpPr>
                <a:grpSpLocks/>
              </p:cNvGrpSpPr>
              <p:nvPr/>
            </p:nvGrpSpPr>
            <p:grpSpPr bwMode="auto">
              <a:xfrm>
                <a:off x="1632" y="3360"/>
                <a:ext cx="288" cy="288"/>
                <a:chOff x="1632" y="3360"/>
                <a:chExt cx="288" cy="288"/>
              </a:xfrm>
            </p:grpSpPr>
            <p:sp>
              <p:nvSpPr>
                <p:cNvPr id="450601" name="Rectangle 41"/>
                <p:cNvSpPr>
                  <a:spLocks noChangeArrowheads="1"/>
                </p:cNvSpPr>
                <p:nvPr/>
              </p:nvSpPr>
              <p:spPr bwMode="auto">
                <a:xfrm>
                  <a:off x="1632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0602" name="Rectangle 42"/>
                <p:cNvSpPr>
                  <a:spLocks noChangeArrowheads="1"/>
                </p:cNvSpPr>
                <p:nvPr/>
              </p:nvSpPr>
              <p:spPr bwMode="auto">
                <a:xfrm>
                  <a:off x="1728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0603" name="Rectangle 43"/>
                <p:cNvSpPr>
                  <a:spLocks noChangeArrowheads="1"/>
                </p:cNvSpPr>
                <p:nvPr/>
              </p:nvSpPr>
              <p:spPr bwMode="auto">
                <a:xfrm>
                  <a:off x="1632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0604" name="Rectangle 44"/>
                <p:cNvSpPr>
                  <a:spLocks noChangeArrowheads="1"/>
                </p:cNvSpPr>
                <p:nvPr/>
              </p:nvSpPr>
              <p:spPr bwMode="auto">
                <a:xfrm>
                  <a:off x="1728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0605" name="Rectangle 45"/>
                <p:cNvSpPr>
                  <a:spLocks noChangeArrowheads="1"/>
                </p:cNvSpPr>
                <p:nvPr/>
              </p:nvSpPr>
              <p:spPr bwMode="auto">
                <a:xfrm>
                  <a:off x="1824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0606" name="Rectangle 46"/>
                <p:cNvSpPr>
                  <a:spLocks noChangeArrowheads="1"/>
                </p:cNvSpPr>
                <p:nvPr/>
              </p:nvSpPr>
              <p:spPr bwMode="auto">
                <a:xfrm>
                  <a:off x="1632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0607" name="Rectangle 47"/>
                <p:cNvSpPr>
                  <a:spLocks noChangeArrowheads="1"/>
                </p:cNvSpPr>
                <p:nvPr/>
              </p:nvSpPr>
              <p:spPr bwMode="auto">
                <a:xfrm>
                  <a:off x="1824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0608" name="Rectangle 48"/>
                <p:cNvSpPr>
                  <a:spLocks noChangeArrowheads="1"/>
                </p:cNvSpPr>
                <p:nvPr/>
              </p:nvSpPr>
              <p:spPr bwMode="auto">
                <a:xfrm>
                  <a:off x="1728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0609" name="Rectangle 49"/>
                <p:cNvSpPr>
                  <a:spLocks noChangeArrowheads="1"/>
                </p:cNvSpPr>
                <p:nvPr/>
              </p:nvSpPr>
              <p:spPr bwMode="auto">
                <a:xfrm>
                  <a:off x="1824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50610" name="Line 50"/>
            <p:cNvSpPr>
              <a:spLocks noChangeShapeType="1"/>
            </p:cNvSpPr>
            <p:nvPr/>
          </p:nvSpPr>
          <p:spPr bwMode="auto">
            <a:xfrm>
              <a:off x="1152" y="2448"/>
              <a:ext cx="48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50611" name="Text Box 51"/>
          <p:cNvSpPr txBox="1">
            <a:spLocks noChangeArrowheads="1"/>
          </p:cNvSpPr>
          <p:nvPr/>
        </p:nvSpPr>
        <p:spPr bwMode="auto">
          <a:xfrm>
            <a:off x="685800" y="4508500"/>
            <a:ext cx="1482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Cutoff=4</a:t>
            </a:r>
          </a:p>
        </p:txBody>
      </p:sp>
      <p:grpSp>
        <p:nvGrpSpPr>
          <p:cNvPr id="450612" name="Group 52"/>
          <p:cNvGrpSpPr>
            <a:grpSpLocks/>
          </p:cNvGrpSpPr>
          <p:nvPr/>
        </p:nvGrpSpPr>
        <p:grpSpPr bwMode="auto">
          <a:xfrm>
            <a:off x="3048000" y="4343400"/>
            <a:ext cx="1219200" cy="1792288"/>
            <a:chOff x="1920" y="2736"/>
            <a:chExt cx="768" cy="1129"/>
          </a:xfrm>
        </p:grpSpPr>
        <p:grpSp>
          <p:nvGrpSpPr>
            <p:cNvPr id="450613" name="Group 53"/>
            <p:cNvGrpSpPr>
              <a:grpSpLocks/>
            </p:cNvGrpSpPr>
            <p:nvPr/>
          </p:nvGrpSpPr>
          <p:grpSpPr bwMode="auto">
            <a:xfrm>
              <a:off x="2400" y="3360"/>
              <a:ext cx="288" cy="505"/>
              <a:chOff x="2400" y="3360"/>
              <a:chExt cx="288" cy="505"/>
            </a:xfrm>
          </p:grpSpPr>
          <p:sp>
            <p:nvSpPr>
              <p:cNvPr id="450614" name="Rectangle 54"/>
              <p:cNvSpPr>
                <a:spLocks noChangeArrowheads="1"/>
              </p:cNvSpPr>
              <p:nvPr/>
            </p:nvSpPr>
            <p:spPr bwMode="auto">
              <a:xfrm>
                <a:off x="2400" y="3360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615" name="Rectangle 55"/>
              <p:cNvSpPr>
                <a:spLocks noChangeArrowheads="1"/>
              </p:cNvSpPr>
              <p:nvPr/>
            </p:nvSpPr>
            <p:spPr bwMode="auto">
              <a:xfrm>
                <a:off x="2496" y="3360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616" name="Rectangle 56"/>
              <p:cNvSpPr>
                <a:spLocks noChangeArrowheads="1"/>
              </p:cNvSpPr>
              <p:nvPr/>
            </p:nvSpPr>
            <p:spPr bwMode="auto">
              <a:xfrm>
                <a:off x="2400" y="3456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617" name="Rectangle 57"/>
              <p:cNvSpPr>
                <a:spLocks noChangeArrowheads="1"/>
              </p:cNvSpPr>
              <p:nvPr/>
            </p:nvSpPr>
            <p:spPr bwMode="auto">
              <a:xfrm>
                <a:off x="2496" y="3552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618" name="Rectangle 58"/>
              <p:cNvSpPr>
                <a:spLocks noChangeArrowheads="1"/>
              </p:cNvSpPr>
              <p:nvPr/>
            </p:nvSpPr>
            <p:spPr bwMode="auto">
              <a:xfrm>
                <a:off x="2496" y="3456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619" name="Rectangle 59"/>
              <p:cNvSpPr>
                <a:spLocks noChangeArrowheads="1"/>
              </p:cNvSpPr>
              <p:nvPr/>
            </p:nvSpPr>
            <p:spPr bwMode="auto">
              <a:xfrm>
                <a:off x="2400" y="3552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620" name="Rectangle 60"/>
              <p:cNvSpPr>
                <a:spLocks noChangeArrowheads="1"/>
              </p:cNvSpPr>
              <p:nvPr/>
            </p:nvSpPr>
            <p:spPr bwMode="auto">
              <a:xfrm>
                <a:off x="2592" y="3456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621" name="Rectangle 61"/>
              <p:cNvSpPr>
                <a:spLocks noChangeArrowheads="1"/>
              </p:cNvSpPr>
              <p:nvPr/>
            </p:nvSpPr>
            <p:spPr bwMode="auto">
              <a:xfrm>
                <a:off x="2592" y="3552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622" name="Rectangle 62"/>
              <p:cNvSpPr>
                <a:spLocks noChangeArrowheads="1"/>
              </p:cNvSpPr>
              <p:nvPr/>
            </p:nvSpPr>
            <p:spPr bwMode="auto">
              <a:xfrm>
                <a:off x="2592" y="3360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623" name="Text Box 63"/>
              <p:cNvSpPr txBox="1">
                <a:spLocks noChangeArrowheads="1"/>
              </p:cNvSpPr>
              <p:nvPr/>
            </p:nvSpPr>
            <p:spPr bwMode="auto">
              <a:xfrm>
                <a:off x="2448" y="3615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Comic Sans MS" pitchFamily="66" charset="0"/>
                  </a:rPr>
                  <a:t>6</a:t>
                </a:r>
              </a:p>
            </p:txBody>
          </p:sp>
        </p:grpSp>
        <p:sp>
          <p:nvSpPr>
            <p:cNvPr id="450624" name="Line 64"/>
            <p:cNvSpPr>
              <a:spLocks noChangeShapeType="1"/>
            </p:cNvSpPr>
            <p:nvPr/>
          </p:nvSpPr>
          <p:spPr bwMode="auto">
            <a:xfrm>
              <a:off x="1920" y="2736"/>
              <a:ext cx="48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50625" name="Text Box 65"/>
          <p:cNvSpPr txBox="1">
            <a:spLocks noChangeArrowheads="1"/>
          </p:cNvSpPr>
          <p:nvPr/>
        </p:nvSpPr>
        <p:spPr bwMode="auto">
          <a:xfrm>
            <a:off x="381000" y="1143000"/>
            <a:ext cx="57769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f(N) = g(N) + h(N) </a:t>
            </a:r>
          </a:p>
          <a:p>
            <a:r>
              <a:rPr lang="en-US" sz="2400">
                <a:latin typeface="Comic Sans MS" pitchFamily="66" charset="0"/>
              </a:rPr>
              <a:t>   with h(N) = number of misplaced tiles</a:t>
            </a:r>
          </a:p>
        </p:txBody>
      </p:sp>
    </p:spTree>
    <p:extLst>
      <p:ext uri="{BB962C8B-B14F-4D97-AF65-F5344CB8AC3E}">
        <p14:creationId xmlns:p14="http://schemas.microsoft.com/office/powerpoint/2010/main" val="3385696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7467600" cy="1143000"/>
          </a:xfrm>
        </p:spPr>
        <p:txBody>
          <a:bodyPr/>
          <a:lstStyle/>
          <a:p>
            <a:r>
              <a:rPr lang="en-US" dirty="0" smtClean="0"/>
              <a:t>8-Puzzle</a:t>
            </a:r>
            <a:endParaRPr lang="en-US" dirty="0"/>
          </a:p>
        </p:txBody>
      </p:sp>
      <p:sp>
        <p:nvSpPr>
          <p:cNvPr id="8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E5EC1D-1047-4544-B90F-6EA623E5E9AD}" type="slidenum">
              <a:rPr lang="en-US" smtClean="0"/>
              <a:pPr/>
              <a:t>68</a:t>
            </a:fld>
            <a:endParaRPr lang="en-US"/>
          </a:p>
        </p:txBody>
      </p:sp>
      <p:grpSp>
        <p:nvGrpSpPr>
          <p:cNvPr id="452611" name="Group 3"/>
          <p:cNvGrpSpPr>
            <a:grpSpLocks/>
          </p:cNvGrpSpPr>
          <p:nvPr/>
        </p:nvGrpSpPr>
        <p:grpSpPr bwMode="auto">
          <a:xfrm>
            <a:off x="1371600" y="3657600"/>
            <a:ext cx="457200" cy="788988"/>
            <a:chOff x="864" y="2304"/>
            <a:chExt cx="288" cy="497"/>
          </a:xfrm>
        </p:grpSpPr>
        <p:sp>
          <p:nvSpPr>
            <p:cNvPr id="452612" name="Rectangle 4"/>
            <p:cNvSpPr>
              <a:spLocks noChangeArrowheads="1"/>
            </p:cNvSpPr>
            <p:nvPr/>
          </p:nvSpPr>
          <p:spPr bwMode="auto"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613" name="Rectangle 5"/>
            <p:cNvSpPr>
              <a:spLocks noChangeArrowheads="1"/>
            </p:cNvSpPr>
            <p:nvPr/>
          </p:nvSpPr>
          <p:spPr bwMode="auto"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614" name="Rectangle 6"/>
            <p:cNvSpPr>
              <a:spLocks noChangeArrowheads="1"/>
            </p:cNvSpPr>
            <p:nvPr/>
          </p:nvSpPr>
          <p:spPr bwMode="auto"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615" name="Rectangle 7"/>
            <p:cNvSpPr>
              <a:spLocks noChangeArrowheads="1"/>
            </p:cNvSpPr>
            <p:nvPr/>
          </p:nvSpPr>
          <p:spPr bwMode="auto"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616" name="Rectangle 8"/>
            <p:cNvSpPr>
              <a:spLocks noChangeArrowheads="1"/>
            </p:cNvSpPr>
            <p:nvPr/>
          </p:nvSpPr>
          <p:spPr bwMode="auto"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617" name="Rectangle 9"/>
            <p:cNvSpPr>
              <a:spLocks noChangeArrowheads="1"/>
            </p:cNvSpPr>
            <p:nvPr/>
          </p:nvSpPr>
          <p:spPr bwMode="auto"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618" name="Rectangle 10"/>
            <p:cNvSpPr>
              <a:spLocks noChangeArrowheads="1"/>
            </p:cNvSpPr>
            <p:nvPr/>
          </p:nvSpPr>
          <p:spPr bwMode="auto">
            <a:xfrm>
              <a:off x="960" y="2496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619" name="Rectangle 11"/>
            <p:cNvSpPr>
              <a:spLocks noChangeArrowheads="1"/>
            </p:cNvSpPr>
            <p:nvPr/>
          </p:nvSpPr>
          <p:spPr bwMode="auto"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620" name="Rectangle 12"/>
            <p:cNvSpPr>
              <a:spLocks noChangeArrowheads="1"/>
            </p:cNvSpPr>
            <p:nvPr/>
          </p:nvSpPr>
          <p:spPr bwMode="auto"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621" name="Text Box 13"/>
            <p:cNvSpPr txBox="1">
              <a:spLocks noChangeArrowheads="1"/>
            </p:cNvSpPr>
            <p:nvPr/>
          </p:nvSpPr>
          <p:spPr bwMode="auto">
            <a:xfrm>
              <a:off x="912" y="2551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4</a:t>
              </a:r>
            </a:p>
          </p:txBody>
        </p:sp>
      </p:grpSp>
      <p:grpSp>
        <p:nvGrpSpPr>
          <p:cNvPr id="452622" name="Group 14"/>
          <p:cNvGrpSpPr>
            <a:grpSpLocks/>
          </p:cNvGrpSpPr>
          <p:nvPr/>
        </p:nvGrpSpPr>
        <p:grpSpPr bwMode="auto"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452623" name="Rectangle 15"/>
            <p:cNvSpPr>
              <a:spLocks noChangeArrowheads="1"/>
            </p:cNvSpPr>
            <p:nvPr/>
          </p:nvSpPr>
          <p:spPr bwMode="auto"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624" name="Rectangle 16"/>
            <p:cNvSpPr>
              <a:spLocks noChangeArrowheads="1"/>
            </p:cNvSpPr>
            <p:nvPr/>
          </p:nvSpPr>
          <p:spPr bwMode="auto"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625" name="Rectangle 17"/>
            <p:cNvSpPr>
              <a:spLocks noChangeArrowheads="1"/>
            </p:cNvSpPr>
            <p:nvPr/>
          </p:nvSpPr>
          <p:spPr bwMode="auto"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626" name="Rectangle 18"/>
            <p:cNvSpPr>
              <a:spLocks noChangeArrowheads="1"/>
            </p:cNvSpPr>
            <p:nvPr/>
          </p:nvSpPr>
          <p:spPr bwMode="auto"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627" name="Rectangle 19"/>
            <p:cNvSpPr>
              <a:spLocks noChangeArrowheads="1"/>
            </p:cNvSpPr>
            <p:nvPr/>
          </p:nvSpPr>
          <p:spPr bwMode="auto"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628" name="Rectangle 20"/>
            <p:cNvSpPr>
              <a:spLocks noChangeArrowheads="1"/>
            </p:cNvSpPr>
            <p:nvPr/>
          </p:nvSpPr>
          <p:spPr bwMode="auto"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629" name="Rectangle 21"/>
            <p:cNvSpPr>
              <a:spLocks noChangeArrowheads="1"/>
            </p:cNvSpPr>
            <p:nvPr/>
          </p:nvSpPr>
          <p:spPr bwMode="auto">
            <a:xfrm>
              <a:off x="4800" y="278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630" name="Rectangle 22"/>
            <p:cNvSpPr>
              <a:spLocks noChangeArrowheads="1"/>
            </p:cNvSpPr>
            <p:nvPr/>
          </p:nvSpPr>
          <p:spPr bwMode="auto"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631" name="Rectangle 23"/>
            <p:cNvSpPr>
              <a:spLocks noChangeArrowheads="1"/>
            </p:cNvSpPr>
            <p:nvPr/>
          </p:nvSpPr>
          <p:spPr bwMode="auto"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52632" name="Group 24"/>
          <p:cNvGrpSpPr>
            <a:grpSpLocks/>
          </p:cNvGrpSpPr>
          <p:nvPr/>
        </p:nvGrpSpPr>
        <p:grpSpPr bwMode="auto">
          <a:xfrm>
            <a:off x="1828800" y="3886200"/>
            <a:ext cx="1219200" cy="1017588"/>
            <a:chOff x="1152" y="2448"/>
            <a:chExt cx="768" cy="641"/>
          </a:xfrm>
        </p:grpSpPr>
        <p:grpSp>
          <p:nvGrpSpPr>
            <p:cNvPr id="452633" name="Group 25"/>
            <p:cNvGrpSpPr>
              <a:grpSpLocks/>
            </p:cNvGrpSpPr>
            <p:nvPr/>
          </p:nvGrpSpPr>
          <p:grpSpPr bwMode="auto">
            <a:xfrm>
              <a:off x="1632" y="2592"/>
              <a:ext cx="288" cy="497"/>
              <a:chOff x="1632" y="2592"/>
              <a:chExt cx="288" cy="497"/>
            </a:xfrm>
          </p:grpSpPr>
          <p:sp>
            <p:nvSpPr>
              <p:cNvPr id="452634" name="Rectangle 26"/>
              <p:cNvSpPr>
                <a:spLocks noChangeArrowheads="1"/>
              </p:cNvSpPr>
              <p:nvPr/>
            </p:nvSpPr>
            <p:spPr bwMode="auto">
              <a:xfrm>
                <a:off x="1632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2635" name="Rectangle 27"/>
              <p:cNvSpPr>
                <a:spLocks noChangeArrowheads="1"/>
              </p:cNvSpPr>
              <p:nvPr/>
            </p:nvSpPr>
            <p:spPr bwMode="auto">
              <a:xfrm>
                <a:off x="1728" y="2592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2636" name="Rectangle 28"/>
              <p:cNvSpPr>
                <a:spLocks noChangeArrowheads="1"/>
              </p:cNvSpPr>
              <p:nvPr/>
            </p:nvSpPr>
            <p:spPr bwMode="auto">
              <a:xfrm>
                <a:off x="1632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2637" name="Rectangle 29"/>
              <p:cNvSpPr>
                <a:spLocks noChangeArrowheads="1"/>
              </p:cNvSpPr>
              <p:nvPr/>
            </p:nvSpPr>
            <p:spPr bwMode="auto">
              <a:xfrm>
                <a:off x="1728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2638" name="Rectangle 30"/>
              <p:cNvSpPr>
                <a:spLocks noChangeArrowheads="1"/>
              </p:cNvSpPr>
              <p:nvPr/>
            </p:nvSpPr>
            <p:spPr bwMode="auto">
              <a:xfrm>
                <a:off x="1824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2639" name="Rectangle 31"/>
              <p:cNvSpPr>
                <a:spLocks noChangeArrowheads="1"/>
              </p:cNvSpPr>
              <p:nvPr/>
            </p:nvSpPr>
            <p:spPr bwMode="auto">
              <a:xfrm>
                <a:off x="1632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2640" name="Rectangle 32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2641" name="Rectangle 33"/>
              <p:cNvSpPr>
                <a:spLocks noChangeArrowheads="1"/>
              </p:cNvSpPr>
              <p:nvPr/>
            </p:nvSpPr>
            <p:spPr bwMode="auto">
              <a:xfrm>
                <a:off x="1824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2642" name="Rectangle 34"/>
              <p:cNvSpPr>
                <a:spLocks noChangeArrowheads="1"/>
              </p:cNvSpPr>
              <p:nvPr/>
            </p:nvSpPr>
            <p:spPr bwMode="auto">
              <a:xfrm>
                <a:off x="1824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2643" name="Text Box 35"/>
              <p:cNvSpPr txBox="1">
                <a:spLocks noChangeArrowheads="1"/>
              </p:cNvSpPr>
              <p:nvPr/>
            </p:nvSpPr>
            <p:spPr bwMode="auto">
              <a:xfrm>
                <a:off x="1680" y="2839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Comic Sans MS" pitchFamily="66" charset="0"/>
                  </a:rPr>
                  <a:t>4</a:t>
                </a:r>
              </a:p>
            </p:txBody>
          </p:sp>
        </p:grpSp>
        <p:sp>
          <p:nvSpPr>
            <p:cNvPr id="452644" name="Line 36"/>
            <p:cNvSpPr>
              <a:spLocks noChangeShapeType="1"/>
            </p:cNvSpPr>
            <p:nvPr/>
          </p:nvSpPr>
          <p:spPr bwMode="auto">
            <a:xfrm>
              <a:off x="1152" y="2448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52645" name="Group 37"/>
          <p:cNvGrpSpPr>
            <a:grpSpLocks/>
          </p:cNvGrpSpPr>
          <p:nvPr/>
        </p:nvGrpSpPr>
        <p:grpSpPr bwMode="auto">
          <a:xfrm>
            <a:off x="1828800" y="3886200"/>
            <a:ext cx="1219200" cy="2236788"/>
            <a:chOff x="1152" y="2448"/>
            <a:chExt cx="768" cy="1409"/>
          </a:xfrm>
        </p:grpSpPr>
        <p:grpSp>
          <p:nvGrpSpPr>
            <p:cNvPr id="452646" name="Group 38"/>
            <p:cNvGrpSpPr>
              <a:grpSpLocks/>
            </p:cNvGrpSpPr>
            <p:nvPr/>
          </p:nvGrpSpPr>
          <p:grpSpPr bwMode="auto">
            <a:xfrm>
              <a:off x="1632" y="3360"/>
              <a:ext cx="288" cy="497"/>
              <a:chOff x="1632" y="3360"/>
              <a:chExt cx="288" cy="497"/>
            </a:xfrm>
          </p:grpSpPr>
          <p:sp>
            <p:nvSpPr>
              <p:cNvPr id="452647" name="Text Box 39"/>
              <p:cNvSpPr txBox="1">
                <a:spLocks noChangeArrowheads="1"/>
              </p:cNvSpPr>
              <p:nvPr/>
            </p:nvSpPr>
            <p:spPr bwMode="auto">
              <a:xfrm>
                <a:off x="1680" y="3607"/>
                <a:ext cx="214" cy="25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Comic Sans MS" pitchFamily="66" charset="0"/>
                  </a:rPr>
                  <a:t>6</a:t>
                </a:r>
              </a:p>
            </p:txBody>
          </p:sp>
          <p:grpSp>
            <p:nvGrpSpPr>
              <p:cNvPr id="452648" name="Group 40"/>
              <p:cNvGrpSpPr>
                <a:grpSpLocks/>
              </p:cNvGrpSpPr>
              <p:nvPr/>
            </p:nvGrpSpPr>
            <p:grpSpPr bwMode="auto">
              <a:xfrm>
                <a:off x="1632" y="3360"/>
                <a:ext cx="288" cy="288"/>
                <a:chOff x="1632" y="3360"/>
                <a:chExt cx="288" cy="288"/>
              </a:xfrm>
            </p:grpSpPr>
            <p:sp>
              <p:nvSpPr>
                <p:cNvPr id="452649" name="Rectangle 41"/>
                <p:cNvSpPr>
                  <a:spLocks noChangeArrowheads="1"/>
                </p:cNvSpPr>
                <p:nvPr/>
              </p:nvSpPr>
              <p:spPr bwMode="auto">
                <a:xfrm>
                  <a:off x="1632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2650" name="Rectangle 42"/>
                <p:cNvSpPr>
                  <a:spLocks noChangeArrowheads="1"/>
                </p:cNvSpPr>
                <p:nvPr/>
              </p:nvSpPr>
              <p:spPr bwMode="auto">
                <a:xfrm>
                  <a:off x="1728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2651" name="Rectangle 43"/>
                <p:cNvSpPr>
                  <a:spLocks noChangeArrowheads="1"/>
                </p:cNvSpPr>
                <p:nvPr/>
              </p:nvSpPr>
              <p:spPr bwMode="auto">
                <a:xfrm>
                  <a:off x="1632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2652" name="Rectangle 44"/>
                <p:cNvSpPr>
                  <a:spLocks noChangeArrowheads="1"/>
                </p:cNvSpPr>
                <p:nvPr/>
              </p:nvSpPr>
              <p:spPr bwMode="auto">
                <a:xfrm>
                  <a:off x="1728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2653" name="Rectangle 45"/>
                <p:cNvSpPr>
                  <a:spLocks noChangeArrowheads="1"/>
                </p:cNvSpPr>
                <p:nvPr/>
              </p:nvSpPr>
              <p:spPr bwMode="auto">
                <a:xfrm>
                  <a:off x="1824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2654" name="Rectangle 46"/>
                <p:cNvSpPr>
                  <a:spLocks noChangeArrowheads="1"/>
                </p:cNvSpPr>
                <p:nvPr/>
              </p:nvSpPr>
              <p:spPr bwMode="auto">
                <a:xfrm>
                  <a:off x="1632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2655" name="Rectangle 47"/>
                <p:cNvSpPr>
                  <a:spLocks noChangeArrowheads="1"/>
                </p:cNvSpPr>
                <p:nvPr/>
              </p:nvSpPr>
              <p:spPr bwMode="auto">
                <a:xfrm>
                  <a:off x="1824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2656" name="Rectangle 48"/>
                <p:cNvSpPr>
                  <a:spLocks noChangeArrowheads="1"/>
                </p:cNvSpPr>
                <p:nvPr/>
              </p:nvSpPr>
              <p:spPr bwMode="auto">
                <a:xfrm>
                  <a:off x="1728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2657" name="Rectangle 49"/>
                <p:cNvSpPr>
                  <a:spLocks noChangeArrowheads="1"/>
                </p:cNvSpPr>
                <p:nvPr/>
              </p:nvSpPr>
              <p:spPr bwMode="auto">
                <a:xfrm>
                  <a:off x="1824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52658" name="Line 50"/>
            <p:cNvSpPr>
              <a:spLocks noChangeShapeType="1"/>
            </p:cNvSpPr>
            <p:nvPr/>
          </p:nvSpPr>
          <p:spPr bwMode="auto">
            <a:xfrm>
              <a:off x="1152" y="2448"/>
              <a:ext cx="48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52659" name="Text Box 51"/>
          <p:cNvSpPr txBox="1">
            <a:spLocks noChangeArrowheads="1"/>
          </p:cNvSpPr>
          <p:nvPr/>
        </p:nvSpPr>
        <p:spPr bwMode="auto">
          <a:xfrm>
            <a:off x="685800" y="4508500"/>
            <a:ext cx="1482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Cutoff=4</a:t>
            </a:r>
          </a:p>
        </p:txBody>
      </p:sp>
      <p:grpSp>
        <p:nvGrpSpPr>
          <p:cNvPr id="452660" name="Group 52"/>
          <p:cNvGrpSpPr>
            <a:grpSpLocks/>
          </p:cNvGrpSpPr>
          <p:nvPr/>
        </p:nvGrpSpPr>
        <p:grpSpPr bwMode="auto">
          <a:xfrm>
            <a:off x="3048000" y="4343400"/>
            <a:ext cx="1219200" cy="1792288"/>
            <a:chOff x="1920" y="2736"/>
            <a:chExt cx="768" cy="1129"/>
          </a:xfrm>
        </p:grpSpPr>
        <p:grpSp>
          <p:nvGrpSpPr>
            <p:cNvPr id="452661" name="Group 53"/>
            <p:cNvGrpSpPr>
              <a:grpSpLocks/>
            </p:cNvGrpSpPr>
            <p:nvPr/>
          </p:nvGrpSpPr>
          <p:grpSpPr bwMode="auto">
            <a:xfrm>
              <a:off x="2400" y="3360"/>
              <a:ext cx="288" cy="505"/>
              <a:chOff x="2400" y="3360"/>
              <a:chExt cx="288" cy="505"/>
            </a:xfrm>
          </p:grpSpPr>
          <p:sp>
            <p:nvSpPr>
              <p:cNvPr id="452662" name="Text Box 54"/>
              <p:cNvSpPr txBox="1">
                <a:spLocks noChangeArrowheads="1"/>
              </p:cNvSpPr>
              <p:nvPr/>
            </p:nvSpPr>
            <p:spPr bwMode="auto">
              <a:xfrm>
                <a:off x="2448" y="3615"/>
                <a:ext cx="214" cy="25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Comic Sans MS" pitchFamily="66" charset="0"/>
                  </a:rPr>
                  <a:t>6</a:t>
                </a:r>
              </a:p>
            </p:txBody>
          </p:sp>
          <p:grpSp>
            <p:nvGrpSpPr>
              <p:cNvPr id="452663" name="Group 55"/>
              <p:cNvGrpSpPr>
                <a:grpSpLocks/>
              </p:cNvGrpSpPr>
              <p:nvPr/>
            </p:nvGrpSpPr>
            <p:grpSpPr bwMode="auto">
              <a:xfrm>
                <a:off x="2400" y="3360"/>
                <a:ext cx="288" cy="288"/>
                <a:chOff x="2400" y="3360"/>
                <a:chExt cx="288" cy="288"/>
              </a:xfrm>
            </p:grpSpPr>
            <p:sp>
              <p:nvSpPr>
                <p:cNvPr id="452664" name="Rectangle 56"/>
                <p:cNvSpPr>
                  <a:spLocks noChangeArrowheads="1"/>
                </p:cNvSpPr>
                <p:nvPr/>
              </p:nvSpPr>
              <p:spPr bwMode="auto">
                <a:xfrm>
                  <a:off x="2400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2665" name="Rectangle 57"/>
                <p:cNvSpPr>
                  <a:spLocks noChangeArrowheads="1"/>
                </p:cNvSpPr>
                <p:nvPr/>
              </p:nvSpPr>
              <p:spPr bwMode="auto">
                <a:xfrm>
                  <a:off x="2496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2666" name="Rectangle 58"/>
                <p:cNvSpPr>
                  <a:spLocks noChangeArrowheads="1"/>
                </p:cNvSpPr>
                <p:nvPr/>
              </p:nvSpPr>
              <p:spPr bwMode="auto">
                <a:xfrm>
                  <a:off x="2400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2667" name="Rectangle 59"/>
                <p:cNvSpPr>
                  <a:spLocks noChangeArrowheads="1"/>
                </p:cNvSpPr>
                <p:nvPr/>
              </p:nvSpPr>
              <p:spPr bwMode="auto">
                <a:xfrm>
                  <a:off x="2496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2668" name="Rectangle 60"/>
                <p:cNvSpPr>
                  <a:spLocks noChangeArrowheads="1"/>
                </p:cNvSpPr>
                <p:nvPr/>
              </p:nvSpPr>
              <p:spPr bwMode="auto">
                <a:xfrm>
                  <a:off x="2496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2669" name="Rectangle 61"/>
                <p:cNvSpPr>
                  <a:spLocks noChangeArrowheads="1"/>
                </p:cNvSpPr>
                <p:nvPr/>
              </p:nvSpPr>
              <p:spPr bwMode="auto">
                <a:xfrm>
                  <a:off x="2400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2670" name="Rectangle 62"/>
                <p:cNvSpPr>
                  <a:spLocks noChangeArrowheads="1"/>
                </p:cNvSpPr>
                <p:nvPr/>
              </p:nvSpPr>
              <p:spPr bwMode="auto">
                <a:xfrm>
                  <a:off x="2592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2671" name="Rectangle 63"/>
                <p:cNvSpPr>
                  <a:spLocks noChangeArrowheads="1"/>
                </p:cNvSpPr>
                <p:nvPr/>
              </p:nvSpPr>
              <p:spPr bwMode="auto">
                <a:xfrm>
                  <a:off x="2592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2672" name="Rectangle 64"/>
                <p:cNvSpPr>
                  <a:spLocks noChangeArrowheads="1"/>
                </p:cNvSpPr>
                <p:nvPr/>
              </p:nvSpPr>
              <p:spPr bwMode="auto">
                <a:xfrm>
                  <a:off x="2592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52673" name="Line 65"/>
            <p:cNvSpPr>
              <a:spLocks noChangeShapeType="1"/>
            </p:cNvSpPr>
            <p:nvPr/>
          </p:nvSpPr>
          <p:spPr bwMode="auto">
            <a:xfrm>
              <a:off x="1920" y="2736"/>
              <a:ext cx="48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52674" name="Group 66"/>
          <p:cNvGrpSpPr>
            <a:grpSpLocks/>
          </p:cNvGrpSpPr>
          <p:nvPr/>
        </p:nvGrpSpPr>
        <p:grpSpPr bwMode="auto">
          <a:xfrm>
            <a:off x="3048000" y="4114800"/>
            <a:ext cx="1219200" cy="787400"/>
            <a:chOff x="1920" y="2592"/>
            <a:chExt cx="768" cy="496"/>
          </a:xfrm>
        </p:grpSpPr>
        <p:grpSp>
          <p:nvGrpSpPr>
            <p:cNvPr id="452675" name="Group 67"/>
            <p:cNvGrpSpPr>
              <a:grpSpLocks/>
            </p:cNvGrpSpPr>
            <p:nvPr/>
          </p:nvGrpSpPr>
          <p:grpSpPr bwMode="auto">
            <a:xfrm>
              <a:off x="2400" y="2592"/>
              <a:ext cx="288" cy="496"/>
              <a:chOff x="2400" y="2592"/>
              <a:chExt cx="288" cy="496"/>
            </a:xfrm>
          </p:grpSpPr>
          <p:sp>
            <p:nvSpPr>
              <p:cNvPr id="452676" name="Rectangle 68"/>
              <p:cNvSpPr>
                <a:spLocks noChangeArrowheads="1"/>
              </p:cNvSpPr>
              <p:nvPr/>
            </p:nvSpPr>
            <p:spPr bwMode="auto">
              <a:xfrm>
                <a:off x="2400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2677" name="Rectangle 69"/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2678" name="Rectangle 70"/>
              <p:cNvSpPr>
                <a:spLocks noChangeArrowheads="1"/>
              </p:cNvSpPr>
              <p:nvPr/>
            </p:nvSpPr>
            <p:spPr bwMode="auto">
              <a:xfrm>
                <a:off x="2400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2679" name="Rectangle 71"/>
              <p:cNvSpPr>
                <a:spLocks noChangeArrowheads="1"/>
              </p:cNvSpPr>
              <p:nvPr/>
            </p:nvSpPr>
            <p:spPr bwMode="auto">
              <a:xfrm>
                <a:off x="2496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2680" name="Rectangle 72"/>
              <p:cNvSpPr>
                <a:spLocks noChangeArrowheads="1"/>
              </p:cNvSpPr>
              <p:nvPr/>
            </p:nvSpPr>
            <p:spPr bwMode="auto">
              <a:xfrm>
                <a:off x="2592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2681" name="Rectangle 73"/>
              <p:cNvSpPr>
                <a:spLocks noChangeArrowheads="1"/>
              </p:cNvSpPr>
              <p:nvPr/>
            </p:nvSpPr>
            <p:spPr bwMode="auto">
              <a:xfrm>
                <a:off x="2400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2682" name="Rectangle 74"/>
              <p:cNvSpPr>
                <a:spLocks noChangeArrowheads="1"/>
              </p:cNvSpPr>
              <p:nvPr/>
            </p:nvSpPr>
            <p:spPr bwMode="auto">
              <a:xfrm>
                <a:off x="2496" y="259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2683" name="Rectangle 75"/>
              <p:cNvSpPr>
                <a:spLocks noChangeArrowheads="1"/>
              </p:cNvSpPr>
              <p:nvPr/>
            </p:nvSpPr>
            <p:spPr bwMode="auto">
              <a:xfrm>
                <a:off x="2592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2684" name="Rectangle 76"/>
              <p:cNvSpPr>
                <a:spLocks noChangeArrowheads="1"/>
              </p:cNvSpPr>
              <p:nvPr/>
            </p:nvSpPr>
            <p:spPr bwMode="auto">
              <a:xfrm>
                <a:off x="2592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2685" name="Text Box 77"/>
              <p:cNvSpPr txBox="1">
                <a:spLocks noChangeArrowheads="1"/>
              </p:cNvSpPr>
              <p:nvPr/>
            </p:nvSpPr>
            <p:spPr bwMode="auto">
              <a:xfrm>
                <a:off x="2456" y="2838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Comic Sans MS" pitchFamily="66" charset="0"/>
                  </a:rPr>
                  <a:t>5</a:t>
                </a:r>
              </a:p>
            </p:txBody>
          </p:sp>
        </p:grpSp>
        <p:sp>
          <p:nvSpPr>
            <p:cNvPr id="452686" name="Line 78"/>
            <p:cNvSpPr>
              <a:spLocks noChangeShapeType="1"/>
            </p:cNvSpPr>
            <p:nvPr/>
          </p:nvSpPr>
          <p:spPr bwMode="auto">
            <a:xfrm>
              <a:off x="1920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52687" name="Text Box 79"/>
          <p:cNvSpPr txBox="1">
            <a:spLocks noChangeArrowheads="1"/>
          </p:cNvSpPr>
          <p:nvPr/>
        </p:nvSpPr>
        <p:spPr bwMode="auto">
          <a:xfrm>
            <a:off x="381000" y="1143000"/>
            <a:ext cx="57769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f(N) = g(N) + h(N) </a:t>
            </a:r>
          </a:p>
          <a:p>
            <a:r>
              <a:rPr lang="en-US" sz="2400">
                <a:latin typeface="Comic Sans MS" pitchFamily="66" charset="0"/>
              </a:rPr>
              <a:t>   with h(N) = number of misplaced tiles</a:t>
            </a:r>
          </a:p>
        </p:txBody>
      </p:sp>
    </p:spTree>
    <p:extLst>
      <p:ext uri="{BB962C8B-B14F-4D97-AF65-F5344CB8AC3E}">
        <p14:creationId xmlns:p14="http://schemas.microsoft.com/office/powerpoint/2010/main" val="89767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7467600" cy="1143000"/>
          </a:xfrm>
        </p:spPr>
        <p:txBody>
          <a:bodyPr/>
          <a:lstStyle/>
          <a:p>
            <a:r>
              <a:rPr lang="en-US" dirty="0" smtClean="0"/>
              <a:t>8-Puzzle</a:t>
            </a:r>
            <a:endParaRPr lang="en-US" dirty="0"/>
          </a:p>
        </p:txBody>
      </p:sp>
      <p:sp>
        <p:nvSpPr>
          <p:cNvPr id="93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1044BA-93E6-46DF-85AC-346BEA1FCB0B}" type="slidenum">
              <a:rPr lang="en-US" smtClean="0"/>
              <a:pPr/>
              <a:t>69</a:t>
            </a:fld>
            <a:endParaRPr lang="en-US"/>
          </a:p>
        </p:txBody>
      </p:sp>
      <p:grpSp>
        <p:nvGrpSpPr>
          <p:cNvPr id="454659" name="Group 3"/>
          <p:cNvGrpSpPr>
            <a:grpSpLocks/>
          </p:cNvGrpSpPr>
          <p:nvPr/>
        </p:nvGrpSpPr>
        <p:grpSpPr bwMode="auto">
          <a:xfrm>
            <a:off x="1371600" y="3657600"/>
            <a:ext cx="457200" cy="788988"/>
            <a:chOff x="864" y="2304"/>
            <a:chExt cx="288" cy="497"/>
          </a:xfrm>
        </p:grpSpPr>
        <p:sp>
          <p:nvSpPr>
            <p:cNvPr id="454660" name="Rectangle 4"/>
            <p:cNvSpPr>
              <a:spLocks noChangeArrowheads="1"/>
            </p:cNvSpPr>
            <p:nvPr/>
          </p:nvSpPr>
          <p:spPr bwMode="auto"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661" name="Rectangle 5"/>
            <p:cNvSpPr>
              <a:spLocks noChangeArrowheads="1"/>
            </p:cNvSpPr>
            <p:nvPr/>
          </p:nvSpPr>
          <p:spPr bwMode="auto"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662" name="Rectangle 6"/>
            <p:cNvSpPr>
              <a:spLocks noChangeArrowheads="1"/>
            </p:cNvSpPr>
            <p:nvPr/>
          </p:nvSpPr>
          <p:spPr bwMode="auto"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663" name="Rectangle 7"/>
            <p:cNvSpPr>
              <a:spLocks noChangeArrowheads="1"/>
            </p:cNvSpPr>
            <p:nvPr/>
          </p:nvSpPr>
          <p:spPr bwMode="auto"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664" name="Rectangle 8"/>
            <p:cNvSpPr>
              <a:spLocks noChangeArrowheads="1"/>
            </p:cNvSpPr>
            <p:nvPr/>
          </p:nvSpPr>
          <p:spPr bwMode="auto"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665" name="Rectangle 9"/>
            <p:cNvSpPr>
              <a:spLocks noChangeArrowheads="1"/>
            </p:cNvSpPr>
            <p:nvPr/>
          </p:nvSpPr>
          <p:spPr bwMode="auto"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666" name="Rectangle 10"/>
            <p:cNvSpPr>
              <a:spLocks noChangeArrowheads="1"/>
            </p:cNvSpPr>
            <p:nvPr/>
          </p:nvSpPr>
          <p:spPr bwMode="auto">
            <a:xfrm>
              <a:off x="960" y="2496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667" name="Rectangle 11"/>
            <p:cNvSpPr>
              <a:spLocks noChangeArrowheads="1"/>
            </p:cNvSpPr>
            <p:nvPr/>
          </p:nvSpPr>
          <p:spPr bwMode="auto"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668" name="Rectangle 12"/>
            <p:cNvSpPr>
              <a:spLocks noChangeArrowheads="1"/>
            </p:cNvSpPr>
            <p:nvPr/>
          </p:nvSpPr>
          <p:spPr bwMode="auto"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669" name="Text Box 13"/>
            <p:cNvSpPr txBox="1">
              <a:spLocks noChangeArrowheads="1"/>
            </p:cNvSpPr>
            <p:nvPr/>
          </p:nvSpPr>
          <p:spPr bwMode="auto">
            <a:xfrm>
              <a:off x="912" y="2551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4</a:t>
              </a:r>
            </a:p>
          </p:txBody>
        </p:sp>
      </p:grpSp>
      <p:grpSp>
        <p:nvGrpSpPr>
          <p:cNvPr id="454670" name="Group 14"/>
          <p:cNvGrpSpPr>
            <a:grpSpLocks/>
          </p:cNvGrpSpPr>
          <p:nvPr/>
        </p:nvGrpSpPr>
        <p:grpSpPr bwMode="auto"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454671" name="Rectangle 15"/>
            <p:cNvSpPr>
              <a:spLocks noChangeArrowheads="1"/>
            </p:cNvSpPr>
            <p:nvPr/>
          </p:nvSpPr>
          <p:spPr bwMode="auto"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672" name="Rectangle 16"/>
            <p:cNvSpPr>
              <a:spLocks noChangeArrowheads="1"/>
            </p:cNvSpPr>
            <p:nvPr/>
          </p:nvSpPr>
          <p:spPr bwMode="auto"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673" name="Rectangle 17"/>
            <p:cNvSpPr>
              <a:spLocks noChangeArrowheads="1"/>
            </p:cNvSpPr>
            <p:nvPr/>
          </p:nvSpPr>
          <p:spPr bwMode="auto"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674" name="Rectangle 18"/>
            <p:cNvSpPr>
              <a:spLocks noChangeArrowheads="1"/>
            </p:cNvSpPr>
            <p:nvPr/>
          </p:nvSpPr>
          <p:spPr bwMode="auto"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675" name="Rectangle 19"/>
            <p:cNvSpPr>
              <a:spLocks noChangeArrowheads="1"/>
            </p:cNvSpPr>
            <p:nvPr/>
          </p:nvSpPr>
          <p:spPr bwMode="auto"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676" name="Rectangle 20"/>
            <p:cNvSpPr>
              <a:spLocks noChangeArrowheads="1"/>
            </p:cNvSpPr>
            <p:nvPr/>
          </p:nvSpPr>
          <p:spPr bwMode="auto"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677" name="Rectangle 21"/>
            <p:cNvSpPr>
              <a:spLocks noChangeArrowheads="1"/>
            </p:cNvSpPr>
            <p:nvPr/>
          </p:nvSpPr>
          <p:spPr bwMode="auto">
            <a:xfrm>
              <a:off x="4800" y="278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678" name="Rectangle 22"/>
            <p:cNvSpPr>
              <a:spLocks noChangeArrowheads="1"/>
            </p:cNvSpPr>
            <p:nvPr/>
          </p:nvSpPr>
          <p:spPr bwMode="auto"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679" name="Rectangle 23"/>
            <p:cNvSpPr>
              <a:spLocks noChangeArrowheads="1"/>
            </p:cNvSpPr>
            <p:nvPr/>
          </p:nvSpPr>
          <p:spPr bwMode="auto"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54680" name="Group 24"/>
          <p:cNvGrpSpPr>
            <a:grpSpLocks/>
          </p:cNvGrpSpPr>
          <p:nvPr/>
        </p:nvGrpSpPr>
        <p:grpSpPr bwMode="auto">
          <a:xfrm>
            <a:off x="1828800" y="3886200"/>
            <a:ext cx="1219200" cy="1017588"/>
            <a:chOff x="1152" y="2448"/>
            <a:chExt cx="768" cy="641"/>
          </a:xfrm>
        </p:grpSpPr>
        <p:grpSp>
          <p:nvGrpSpPr>
            <p:cNvPr id="454681" name="Group 25"/>
            <p:cNvGrpSpPr>
              <a:grpSpLocks/>
            </p:cNvGrpSpPr>
            <p:nvPr/>
          </p:nvGrpSpPr>
          <p:grpSpPr bwMode="auto">
            <a:xfrm>
              <a:off x="1632" y="2592"/>
              <a:ext cx="288" cy="497"/>
              <a:chOff x="1632" y="2592"/>
              <a:chExt cx="288" cy="497"/>
            </a:xfrm>
          </p:grpSpPr>
          <p:sp>
            <p:nvSpPr>
              <p:cNvPr id="454682" name="Rectangle 26"/>
              <p:cNvSpPr>
                <a:spLocks noChangeArrowheads="1"/>
              </p:cNvSpPr>
              <p:nvPr/>
            </p:nvSpPr>
            <p:spPr bwMode="auto">
              <a:xfrm>
                <a:off x="1632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683" name="Rectangle 27"/>
              <p:cNvSpPr>
                <a:spLocks noChangeArrowheads="1"/>
              </p:cNvSpPr>
              <p:nvPr/>
            </p:nvSpPr>
            <p:spPr bwMode="auto">
              <a:xfrm>
                <a:off x="1728" y="2592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684" name="Rectangle 28"/>
              <p:cNvSpPr>
                <a:spLocks noChangeArrowheads="1"/>
              </p:cNvSpPr>
              <p:nvPr/>
            </p:nvSpPr>
            <p:spPr bwMode="auto">
              <a:xfrm>
                <a:off x="1632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685" name="Rectangle 29"/>
              <p:cNvSpPr>
                <a:spLocks noChangeArrowheads="1"/>
              </p:cNvSpPr>
              <p:nvPr/>
            </p:nvSpPr>
            <p:spPr bwMode="auto">
              <a:xfrm>
                <a:off x="1728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686" name="Rectangle 30"/>
              <p:cNvSpPr>
                <a:spLocks noChangeArrowheads="1"/>
              </p:cNvSpPr>
              <p:nvPr/>
            </p:nvSpPr>
            <p:spPr bwMode="auto">
              <a:xfrm>
                <a:off x="1824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687" name="Rectangle 31"/>
              <p:cNvSpPr>
                <a:spLocks noChangeArrowheads="1"/>
              </p:cNvSpPr>
              <p:nvPr/>
            </p:nvSpPr>
            <p:spPr bwMode="auto">
              <a:xfrm>
                <a:off x="1632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688" name="Rectangle 32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689" name="Rectangle 33"/>
              <p:cNvSpPr>
                <a:spLocks noChangeArrowheads="1"/>
              </p:cNvSpPr>
              <p:nvPr/>
            </p:nvSpPr>
            <p:spPr bwMode="auto">
              <a:xfrm>
                <a:off x="1824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690" name="Rectangle 34"/>
              <p:cNvSpPr>
                <a:spLocks noChangeArrowheads="1"/>
              </p:cNvSpPr>
              <p:nvPr/>
            </p:nvSpPr>
            <p:spPr bwMode="auto">
              <a:xfrm>
                <a:off x="1824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691" name="Text Box 35"/>
              <p:cNvSpPr txBox="1">
                <a:spLocks noChangeArrowheads="1"/>
              </p:cNvSpPr>
              <p:nvPr/>
            </p:nvSpPr>
            <p:spPr bwMode="auto">
              <a:xfrm>
                <a:off x="1680" y="2839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Comic Sans MS" pitchFamily="66" charset="0"/>
                  </a:rPr>
                  <a:t>4</a:t>
                </a:r>
              </a:p>
            </p:txBody>
          </p:sp>
        </p:grpSp>
        <p:sp>
          <p:nvSpPr>
            <p:cNvPr id="454692" name="Line 36"/>
            <p:cNvSpPr>
              <a:spLocks noChangeShapeType="1"/>
            </p:cNvSpPr>
            <p:nvPr/>
          </p:nvSpPr>
          <p:spPr bwMode="auto">
            <a:xfrm>
              <a:off x="1152" y="2448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54693" name="Group 37"/>
          <p:cNvGrpSpPr>
            <a:grpSpLocks/>
          </p:cNvGrpSpPr>
          <p:nvPr/>
        </p:nvGrpSpPr>
        <p:grpSpPr bwMode="auto">
          <a:xfrm>
            <a:off x="1828800" y="3886200"/>
            <a:ext cx="1219200" cy="2236788"/>
            <a:chOff x="1152" y="2448"/>
            <a:chExt cx="768" cy="1409"/>
          </a:xfrm>
        </p:grpSpPr>
        <p:grpSp>
          <p:nvGrpSpPr>
            <p:cNvPr id="454694" name="Group 38"/>
            <p:cNvGrpSpPr>
              <a:grpSpLocks/>
            </p:cNvGrpSpPr>
            <p:nvPr/>
          </p:nvGrpSpPr>
          <p:grpSpPr bwMode="auto">
            <a:xfrm>
              <a:off x="1632" y="3360"/>
              <a:ext cx="288" cy="497"/>
              <a:chOff x="1632" y="3360"/>
              <a:chExt cx="288" cy="497"/>
            </a:xfrm>
          </p:grpSpPr>
          <p:sp>
            <p:nvSpPr>
              <p:cNvPr id="454695" name="Text Box 39"/>
              <p:cNvSpPr txBox="1">
                <a:spLocks noChangeArrowheads="1"/>
              </p:cNvSpPr>
              <p:nvPr/>
            </p:nvSpPr>
            <p:spPr bwMode="auto">
              <a:xfrm>
                <a:off x="1680" y="3607"/>
                <a:ext cx="214" cy="25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Comic Sans MS" pitchFamily="66" charset="0"/>
                  </a:rPr>
                  <a:t>6</a:t>
                </a:r>
              </a:p>
            </p:txBody>
          </p:sp>
          <p:grpSp>
            <p:nvGrpSpPr>
              <p:cNvPr id="454696" name="Group 40"/>
              <p:cNvGrpSpPr>
                <a:grpSpLocks/>
              </p:cNvGrpSpPr>
              <p:nvPr/>
            </p:nvGrpSpPr>
            <p:grpSpPr bwMode="auto">
              <a:xfrm>
                <a:off x="1632" y="3360"/>
                <a:ext cx="288" cy="288"/>
                <a:chOff x="1632" y="3360"/>
                <a:chExt cx="288" cy="288"/>
              </a:xfrm>
            </p:grpSpPr>
            <p:sp>
              <p:nvSpPr>
                <p:cNvPr id="454697" name="Rectangle 41"/>
                <p:cNvSpPr>
                  <a:spLocks noChangeArrowheads="1"/>
                </p:cNvSpPr>
                <p:nvPr/>
              </p:nvSpPr>
              <p:spPr bwMode="auto">
                <a:xfrm>
                  <a:off x="1632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4698" name="Rectangle 42"/>
                <p:cNvSpPr>
                  <a:spLocks noChangeArrowheads="1"/>
                </p:cNvSpPr>
                <p:nvPr/>
              </p:nvSpPr>
              <p:spPr bwMode="auto">
                <a:xfrm>
                  <a:off x="1728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4699" name="Rectangle 43"/>
                <p:cNvSpPr>
                  <a:spLocks noChangeArrowheads="1"/>
                </p:cNvSpPr>
                <p:nvPr/>
              </p:nvSpPr>
              <p:spPr bwMode="auto">
                <a:xfrm>
                  <a:off x="1632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4700" name="Rectangle 44"/>
                <p:cNvSpPr>
                  <a:spLocks noChangeArrowheads="1"/>
                </p:cNvSpPr>
                <p:nvPr/>
              </p:nvSpPr>
              <p:spPr bwMode="auto">
                <a:xfrm>
                  <a:off x="1728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4701" name="Rectangle 45"/>
                <p:cNvSpPr>
                  <a:spLocks noChangeArrowheads="1"/>
                </p:cNvSpPr>
                <p:nvPr/>
              </p:nvSpPr>
              <p:spPr bwMode="auto">
                <a:xfrm>
                  <a:off x="1824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4702" name="Rectangle 46"/>
                <p:cNvSpPr>
                  <a:spLocks noChangeArrowheads="1"/>
                </p:cNvSpPr>
                <p:nvPr/>
              </p:nvSpPr>
              <p:spPr bwMode="auto">
                <a:xfrm>
                  <a:off x="1632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4703" name="Rectangle 47"/>
                <p:cNvSpPr>
                  <a:spLocks noChangeArrowheads="1"/>
                </p:cNvSpPr>
                <p:nvPr/>
              </p:nvSpPr>
              <p:spPr bwMode="auto">
                <a:xfrm>
                  <a:off x="1824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4704" name="Rectangle 48"/>
                <p:cNvSpPr>
                  <a:spLocks noChangeArrowheads="1"/>
                </p:cNvSpPr>
                <p:nvPr/>
              </p:nvSpPr>
              <p:spPr bwMode="auto">
                <a:xfrm>
                  <a:off x="1728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4705" name="Rectangle 49"/>
                <p:cNvSpPr>
                  <a:spLocks noChangeArrowheads="1"/>
                </p:cNvSpPr>
                <p:nvPr/>
              </p:nvSpPr>
              <p:spPr bwMode="auto">
                <a:xfrm>
                  <a:off x="1824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54706" name="Line 50"/>
            <p:cNvSpPr>
              <a:spLocks noChangeShapeType="1"/>
            </p:cNvSpPr>
            <p:nvPr/>
          </p:nvSpPr>
          <p:spPr bwMode="auto">
            <a:xfrm>
              <a:off x="1152" y="2448"/>
              <a:ext cx="48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54707" name="Text Box 51"/>
          <p:cNvSpPr txBox="1">
            <a:spLocks noChangeArrowheads="1"/>
          </p:cNvSpPr>
          <p:nvPr/>
        </p:nvSpPr>
        <p:spPr bwMode="auto">
          <a:xfrm>
            <a:off x="685800" y="4508500"/>
            <a:ext cx="1482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Cutoff=4</a:t>
            </a:r>
          </a:p>
        </p:txBody>
      </p:sp>
      <p:grpSp>
        <p:nvGrpSpPr>
          <p:cNvPr id="454708" name="Group 52"/>
          <p:cNvGrpSpPr>
            <a:grpSpLocks/>
          </p:cNvGrpSpPr>
          <p:nvPr/>
        </p:nvGrpSpPr>
        <p:grpSpPr bwMode="auto">
          <a:xfrm>
            <a:off x="3048000" y="4343400"/>
            <a:ext cx="1219200" cy="1792288"/>
            <a:chOff x="1920" y="2736"/>
            <a:chExt cx="768" cy="1129"/>
          </a:xfrm>
        </p:grpSpPr>
        <p:grpSp>
          <p:nvGrpSpPr>
            <p:cNvPr id="454709" name="Group 53"/>
            <p:cNvGrpSpPr>
              <a:grpSpLocks/>
            </p:cNvGrpSpPr>
            <p:nvPr/>
          </p:nvGrpSpPr>
          <p:grpSpPr bwMode="auto">
            <a:xfrm>
              <a:off x="2400" y="3360"/>
              <a:ext cx="288" cy="505"/>
              <a:chOff x="2400" y="3360"/>
              <a:chExt cx="288" cy="505"/>
            </a:xfrm>
          </p:grpSpPr>
          <p:sp>
            <p:nvSpPr>
              <p:cNvPr id="454710" name="Text Box 54"/>
              <p:cNvSpPr txBox="1">
                <a:spLocks noChangeArrowheads="1"/>
              </p:cNvSpPr>
              <p:nvPr/>
            </p:nvSpPr>
            <p:spPr bwMode="auto">
              <a:xfrm>
                <a:off x="2448" y="3615"/>
                <a:ext cx="214" cy="25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Comic Sans MS" pitchFamily="66" charset="0"/>
                  </a:rPr>
                  <a:t>6</a:t>
                </a:r>
              </a:p>
            </p:txBody>
          </p:sp>
          <p:grpSp>
            <p:nvGrpSpPr>
              <p:cNvPr id="454711" name="Group 55"/>
              <p:cNvGrpSpPr>
                <a:grpSpLocks/>
              </p:cNvGrpSpPr>
              <p:nvPr/>
            </p:nvGrpSpPr>
            <p:grpSpPr bwMode="auto">
              <a:xfrm>
                <a:off x="2400" y="3360"/>
                <a:ext cx="288" cy="288"/>
                <a:chOff x="2400" y="3360"/>
                <a:chExt cx="288" cy="288"/>
              </a:xfrm>
            </p:grpSpPr>
            <p:sp>
              <p:nvSpPr>
                <p:cNvPr id="454712" name="Rectangle 56"/>
                <p:cNvSpPr>
                  <a:spLocks noChangeArrowheads="1"/>
                </p:cNvSpPr>
                <p:nvPr/>
              </p:nvSpPr>
              <p:spPr bwMode="auto">
                <a:xfrm>
                  <a:off x="2400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4713" name="Rectangle 57"/>
                <p:cNvSpPr>
                  <a:spLocks noChangeArrowheads="1"/>
                </p:cNvSpPr>
                <p:nvPr/>
              </p:nvSpPr>
              <p:spPr bwMode="auto">
                <a:xfrm>
                  <a:off x="2496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4714" name="Rectangle 58"/>
                <p:cNvSpPr>
                  <a:spLocks noChangeArrowheads="1"/>
                </p:cNvSpPr>
                <p:nvPr/>
              </p:nvSpPr>
              <p:spPr bwMode="auto">
                <a:xfrm>
                  <a:off x="2400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4715" name="Rectangle 59"/>
                <p:cNvSpPr>
                  <a:spLocks noChangeArrowheads="1"/>
                </p:cNvSpPr>
                <p:nvPr/>
              </p:nvSpPr>
              <p:spPr bwMode="auto">
                <a:xfrm>
                  <a:off x="2496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4716" name="Rectangle 60"/>
                <p:cNvSpPr>
                  <a:spLocks noChangeArrowheads="1"/>
                </p:cNvSpPr>
                <p:nvPr/>
              </p:nvSpPr>
              <p:spPr bwMode="auto">
                <a:xfrm>
                  <a:off x="2496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4717" name="Rectangle 61"/>
                <p:cNvSpPr>
                  <a:spLocks noChangeArrowheads="1"/>
                </p:cNvSpPr>
                <p:nvPr/>
              </p:nvSpPr>
              <p:spPr bwMode="auto">
                <a:xfrm>
                  <a:off x="2400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4718" name="Rectangle 62"/>
                <p:cNvSpPr>
                  <a:spLocks noChangeArrowheads="1"/>
                </p:cNvSpPr>
                <p:nvPr/>
              </p:nvSpPr>
              <p:spPr bwMode="auto">
                <a:xfrm>
                  <a:off x="2592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4719" name="Rectangle 63"/>
                <p:cNvSpPr>
                  <a:spLocks noChangeArrowheads="1"/>
                </p:cNvSpPr>
                <p:nvPr/>
              </p:nvSpPr>
              <p:spPr bwMode="auto">
                <a:xfrm>
                  <a:off x="2592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4720" name="Rectangle 64"/>
                <p:cNvSpPr>
                  <a:spLocks noChangeArrowheads="1"/>
                </p:cNvSpPr>
                <p:nvPr/>
              </p:nvSpPr>
              <p:spPr bwMode="auto">
                <a:xfrm>
                  <a:off x="2592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54721" name="Line 65"/>
            <p:cNvSpPr>
              <a:spLocks noChangeShapeType="1"/>
            </p:cNvSpPr>
            <p:nvPr/>
          </p:nvSpPr>
          <p:spPr bwMode="auto">
            <a:xfrm>
              <a:off x="1920" y="2736"/>
              <a:ext cx="48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54722" name="Group 66"/>
          <p:cNvGrpSpPr>
            <a:grpSpLocks/>
          </p:cNvGrpSpPr>
          <p:nvPr/>
        </p:nvGrpSpPr>
        <p:grpSpPr bwMode="auto">
          <a:xfrm>
            <a:off x="3048000" y="4114800"/>
            <a:ext cx="1219200" cy="787400"/>
            <a:chOff x="1920" y="2592"/>
            <a:chExt cx="768" cy="496"/>
          </a:xfrm>
        </p:grpSpPr>
        <p:grpSp>
          <p:nvGrpSpPr>
            <p:cNvPr id="454723" name="Group 67"/>
            <p:cNvGrpSpPr>
              <a:grpSpLocks/>
            </p:cNvGrpSpPr>
            <p:nvPr/>
          </p:nvGrpSpPr>
          <p:grpSpPr bwMode="auto">
            <a:xfrm>
              <a:off x="2400" y="2592"/>
              <a:ext cx="288" cy="496"/>
              <a:chOff x="2400" y="2592"/>
              <a:chExt cx="288" cy="496"/>
            </a:xfrm>
          </p:grpSpPr>
          <p:sp>
            <p:nvSpPr>
              <p:cNvPr id="454724" name="Text Box 68"/>
              <p:cNvSpPr txBox="1">
                <a:spLocks noChangeArrowheads="1"/>
              </p:cNvSpPr>
              <p:nvPr/>
            </p:nvSpPr>
            <p:spPr bwMode="auto">
              <a:xfrm>
                <a:off x="2456" y="2838"/>
                <a:ext cx="214" cy="25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Comic Sans MS" pitchFamily="66" charset="0"/>
                  </a:rPr>
                  <a:t>5</a:t>
                </a:r>
              </a:p>
            </p:txBody>
          </p:sp>
          <p:sp>
            <p:nvSpPr>
              <p:cNvPr id="454725" name="Rectangle 69"/>
              <p:cNvSpPr>
                <a:spLocks noChangeArrowheads="1"/>
              </p:cNvSpPr>
              <p:nvPr/>
            </p:nvSpPr>
            <p:spPr bwMode="auto">
              <a:xfrm>
                <a:off x="2400" y="259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726" name="Rectangle 70"/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727" name="Rectangle 71"/>
              <p:cNvSpPr>
                <a:spLocks noChangeArrowheads="1"/>
              </p:cNvSpPr>
              <p:nvPr/>
            </p:nvSpPr>
            <p:spPr bwMode="auto">
              <a:xfrm>
                <a:off x="2400" y="268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728" name="Rectangle 72"/>
              <p:cNvSpPr>
                <a:spLocks noChangeArrowheads="1"/>
              </p:cNvSpPr>
              <p:nvPr/>
            </p:nvSpPr>
            <p:spPr bwMode="auto">
              <a:xfrm>
                <a:off x="2496" y="278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729" name="Rectangle 73"/>
              <p:cNvSpPr>
                <a:spLocks noChangeArrowheads="1"/>
              </p:cNvSpPr>
              <p:nvPr/>
            </p:nvSpPr>
            <p:spPr bwMode="auto">
              <a:xfrm>
                <a:off x="2592" y="268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730" name="Rectangle 74"/>
              <p:cNvSpPr>
                <a:spLocks noChangeArrowheads="1"/>
              </p:cNvSpPr>
              <p:nvPr/>
            </p:nvSpPr>
            <p:spPr bwMode="auto">
              <a:xfrm>
                <a:off x="2400" y="278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731" name="Rectangle 75"/>
              <p:cNvSpPr>
                <a:spLocks noChangeArrowheads="1"/>
              </p:cNvSpPr>
              <p:nvPr/>
            </p:nvSpPr>
            <p:spPr bwMode="auto">
              <a:xfrm>
                <a:off x="2496" y="259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732" name="Rectangle 76"/>
              <p:cNvSpPr>
                <a:spLocks noChangeArrowheads="1"/>
              </p:cNvSpPr>
              <p:nvPr/>
            </p:nvSpPr>
            <p:spPr bwMode="auto">
              <a:xfrm>
                <a:off x="2592" y="278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733" name="Rectangle 77"/>
              <p:cNvSpPr>
                <a:spLocks noChangeArrowheads="1"/>
              </p:cNvSpPr>
              <p:nvPr/>
            </p:nvSpPr>
            <p:spPr bwMode="auto">
              <a:xfrm>
                <a:off x="2592" y="259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54734" name="Line 78"/>
            <p:cNvSpPr>
              <a:spLocks noChangeShapeType="1"/>
            </p:cNvSpPr>
            <p:nvPr/>
          </p:nvSpPr>
          <p:spPr bwMode="auto">
            <a:xfrm>
              <a:off x="1920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54735" name="Group 79"/>
          <p:cNvGrpSpPr>
            <a:grpSpLocks/>
          </p:cNvGrpSpPr>
          <p:nvPr/>
        </p:nvGrpSpPr>
        <p:grpSpPr bwMode="auto">
          <a:xfrm>
            <a:off x="3048000" y="2133600"/>
            <a:ext cx="1219200" cy="2209800"/>
            <a:chOff x="1920" y="1344"/>
            <a:chExt cx="768" cy="1392"/>
          </a:xfrm>
        </p:grpSpPr>
        <p:grpSp>
          <p:nvGrpSpPr>
            <p:cNvPr id="454736" name="Group 80"/>
            <p:cNvGrpSpPr>
              <a:grpSpLocks/>
            </p:cNvGrpSpPr>
            <p:nvPr/>
          </p:nvGrpSpPr>
          <p:grpSpPr bwMode="auto">
            <a:xfrm>
              <a:off x="2400" y="1344"/>
              <a:ext cx="288" cy="497"/>
              <a:chOff x="2400" y="1344"/>
              <a:chExt cx="288" cy="497"/>
            </a:xfrm>
          </p:grpSpPr>
          <p:sp>
            <p:nvSpPr>
              <p:cNvPr id="454737" name="Rectangle 81"/>
              <p:cNvSpPr>
                <a:spLocks noChangeArrowheads="1"/>
              </p:cNvSpPr>
              <p:nvPr/>
            </p:nvSpPr>
            <p:spPr bwMode="auto">
              <a:xfrm>
                <a:off x="2400" y="1344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738" name="Rectangle 82"/>
              <p:cNvSpPr>
                <a:spLocks noChangeArrowheads="1"/>
              </p:cNvSpPr>
              <p:nvPr/>
            </p:nvSpPr>
            <p:spPr bwMode="auto">
              <a:xfrm>
                <a:off x="2496" y="1344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739" name="Rectangle 83"/>
              <p:cNvSpPr>
                <a:spLocks noChangeArrowheads="1"/>
              </p:cNvSpPr>
              <p:nvPr/>
            </p:nvSpPr>
            <p:spPr bwMode="auto">
              <a:xfrm>
                <a:off x="2496" y="1440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740" name="Rectangle 84"/>
              <p:cNvSpPr>
                <a:spLocks noChangeArrowheads="1"/>
              </p:cNvSpPr>
              <p:nvPr/>
            </p:nvSpPr>
            <p:spPr bwMode="auto">
              <a:xfrm>
                <a:off x="2496" y="1536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741" name="Rectangle 85"/>
              <p:cNvSpPr>
                <a:spLocks noChangeArrowheads="1"/>
              </p:cNvSpPr>
              <p:nvPr/>
            </p:nvSpPr>
            <p:spPr bwMode="auto">
              <a:xfrm>
                <a:off x="2592" y="1440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742" name="Rectangle 86"/>
              <p:cNvSpPr>
                <a:spLocks noChangeArrowheads="1"/>
              </p:cNvSpPr>
              <p:nvPr/>
            </p:nvSpPr>
            <p:spPr bwMode="auto">
              <a:xfrm>
                <a:off x="2400" y="1536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743" name="Rectangle 87"/>
              <p:cNvSpPr>
                <a:spLocks noChangeArrowheads="1"/>
              </p:cNvSpPr>
              <p:nvPr/>
            </p:nvSpPr>
            <p:spPr bwMode="auto">
              <a:xfrm>
                <a:off x="2400" y="1440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744" name="Rectangle 88"/>
              <p:cNvSpPr>
                <a:spLocks noChangeArrowheads="1"/>
              </p:cNvSpPr>
              <p:nvPr/>
            </p:nvSpPr>
            <p:spPr bwMode="auto">
              <a:xfrm>
                <a:off x="2592" y="1536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745" name="Rectangle 89"/>
              <p:cNvSpPr>
                <a:spLocks noChangeArrowheads="1"/>
              </p:cNvSpPr>
              <p:nvPr/>
            </p:nvSpPr>
            <p:spPr bwMode="auto">
              <a:xfrm>
                <a:off x="2592" y="1344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746" name="Text Box 90"/>
              <p:cNvSpPr txBox="1">
                <a:spLocks noChangeArrowheads="1"/>
              </p:cNvSpPr>
              <p:nvPr/>
            </p:nvSpPr>
            <p:spPr bwMode="auto">
              <a:xfrm>
                <a:off x="2448" y="1591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Comic Sans MS" pitchFamily="66" charset="0"/>
                  </a:rPr>
                  <a:t>5</a:t>
                </a:r>
              </a:p>
            </p:txBody>
          </p:sp>
        </p:grpSp>
        <p:sp>
          <p:nvSpPr>
            <p:cNvPr id="454747" name="Line 91"/>
            <p:cNvSpPr>
              <a:spLocks noChangeShapeType="1"/>
            </p:cNvSpPr>
            <p:nvPr/>
          </p:nvSpPr>
          <p:spPr bwMode="auto">
            <a:xfrm flipV="1">
              <a:off x="1920" y="1488"/>
              <a:ext cx="48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54748" name="Text Box 92"/>
          <p:cNvSpPr txBox="1">
            <a:spLocks noChangeArrowheads="1"/>
          </p:cNvSpPr>
          <p:nvPr/>
        </p:nvSpPr>
        <p:spPr bwMode="auto">
          <a:xfrm>
            <a:off x="381000" y="1143000"/>
            <a:ext cx="57769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f(N) = g(N) + h(N) </a:t>
            </a:r>
          </a:p>
          <a:p>
            <a:r>
              <a:rPr lang="en-US" sz="2400">
                <a:latin typeface="Comic Sans MS" pitchFamily="66" charset="0"/>
              </a:rPr>
              <a:t>   with h(N) = number of misplaced tiles</a:t>
            </a:r>
          </a:p>
        </p:txBody>
      </p:sp>
    </p:spTree>
    <p:extLst>
      <p:ext uri="{BB962C8B-B14F-4D97-AF65-F5344CB8AC3E}">
        <p14:creationId xmlns:p14="http://schemas.microsoft.com/office/powerpoint/2010/main" val="321550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/>
          </a:p>
        </p:txBody>
      </p:sp>
      <p:sp>
        <p:nvSpPr>
          <p:cNvPr id="68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A5C73D-FA66-445A-B85A-F4A8B10CF8F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80579" name="Text Box 3"/>
          <p:cNvSpPr txBox="1">
            <a:spLocks noChangeArrowheads="1"/>
          </p:cNvSpPr>
          <p:nvPr/>
        </p:nvSpPr>
        <p:spPr bwMode="auto">
          <a:xfrm>
            <a:off x="4191000" y="1371600"/>
            <a:ext cx="4953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dirty="0">
                <a:latin typeface="+mj-lt"/>
              </a:rPr>
              <a:t>For a </a:t>
            </a:r>
            <a:r>
              <a:rPr lang="en-US" sz="2400" dirty="0">
                <a:solidFill>
                  <a:schemeClr val="hlink"/>
                </a:solidFill>
                <a:latin typeface="+mj-lt"/>
              </a:rPr>
              <a:t>heuristic strategy</a:t>
            </a:r>
            <a:r>
              <a:rPr lang="en-US" sz="2400" dirty="0">
                <a:latin typeface="+mj-lt"/>
              </a:rPr>
              <a:t> counting the number of misplaced tiles,  N</a:t>
            </a:r>
            <a:r>
              <a:rPr lang="en-US" sz="2400" baseline="-25000" dirty="0">
                <a:latin typeface="+mj-lt"/>
              </a:rPr>
              <a:t>2</a:t>
            </a:r>
            <a:r>
              <a:rPr lang="en-US" sz="2400" dirty="0">
                <a:latin typeface="+mj-lt"/>
              </a:rPr>
              <a:t> is more promising than N</a:t>
            </a:r>
            <a:r>
              <a:rPr lang="en-US" sz="2400" baseline="-25000" dirty="0">
                <a:latin typeface="+mj-lt"/>
              </a:rPr>
              <a:t>1</a:t>
            </a:r>
          </a:p>
        </p:txBody>
      </p:sp>
      <p:grpSp>
        <p:nvGrpSpPr>
          <p:cNvPr id="71" name="Group 4"/>
          <p:cNvGrpSpPr>
            <a:grpSpLocks/>
          </p:cNvGrpSpPr>
          <p:nvPr/>
        </p:nvGrpSpPr>
        <p:grpSpPr bwMode="auto">
          <a:xfrm>
            <a:off x="914400" y="1828800"/>
            <a:ext cx="7010400" cy="4267200"/>
            <a:chOff x="576" y="1152"/>
            <a:chExt cx="4416" cy="2688"/>
          </a:xfrm>
        </p:grpSpPr>
        <p:sp>
          <p:nvSpPr>
            <p:cNvPr id="72" name="Text Box 5"/>
            <p:cNvSpPr txBox="1">
              <a:spLocks noChangeArrowheads="1"/>
            </p:cNvSpPr>
            <p:nvPr/>
          </p:nvSpPr>
          <p:spPr bwMode="auto">
            <a:xfrm>
              <a:off x="3936" y="3464"/>
              <a:ext cx="10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Goal state</a:t>
              </a:r>
            </a:p>
          </p:txBody>
        </p:sp>
        <p:sp>
          <p:nvSpPr>
            <p:cNvPr id="73" name="Oval 6"/>
            <p:cNvSpPr>
              <a:spLocks noChangeArrowheads="1"/>
            </p:cNvSpPr>
            <p:nvPr/>
          </p:nvSpPr>
          <p:spPr bwMode="auto">
            <a:xfrm>
              <a:off x="2304" y="1632"/>
              <a:ext cx="192" cy="19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Oval 7"/>
            <p:cNvSpPr>
              <a:spLocks noChangeArrowheads="1"/>
            </p:cNvSpPr>
            <p:nvPr/>
          </p:nvSpPr>
          <p:spPr bwMode="auto">
            <a:xfrm>
              <a:off x="2304" y="3168"/>
              <a:ext cx="192" cy="192"/>
            </a:xfrm>
            <a:prstGeom prst="ellipse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Text Box 8"/>
            <p:cNvSpPr txBox="1">
              <a:spLocks noChangeArrowheads="1"/>
            </p:cNvSpPr>
            <p:nvPr/>
          </p:nvSpPr>
          <p:spPr bwMode="auto">
            <a:xfrm>
              <a:off x="2064" y="1824"/>
              <a:ext cx="3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N</a:t>
              </a:r>
              <a:r>
                <a:rPr lang="en-US" sz="2400" baseline="-250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76" name="Text Box 9"/>
            <p:cNvSpPr txBox="1">
              <a:spLocks noChangeArrowheads="1"/>
            </p:cNvSpPr>
            <p:nvPr/>
          </p:nvSpPr>
          <p:spPr bwMode="auto">
            <a:xfrm>
              <a:off x="2064" y="3360"/>
              <a:ext cx="34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66" charset="0"/>
                </a:rPr>
                <a:t>N</a:t>
              </a:r>
              <a:r>
                <a:rPr lang="en-US" sz="2400" baseline="-250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77" name="Line 10"/>
            <p:cNvSpPr>
              <a:spLocks noChangeShapeType="1"/>
            </p:cNvSpPr>
            <p:nvPr/>
          </p:nvSpPr>
          <p:spPr bwMode="auto">
            <a:xfrm flipH="1">
              <a:off x="1728" y="172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8" name="Line 11"/>
            <p:cNvSpPr>
              <a:spLocks noChangeShapeType="1"/>
            </p:cNvSpPr>
            <p:nvPr/>
          </p:nvSpPr>
          <p:spPr bwMode="auto">
            <a:xfrm flipH="1">
              <a:off x="1728" y="326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9" name="Text Box 12"/>
            <p:cNvSpPr txBox="1">
              <a:spLocks noChangeArrowheads="1"/>
            </p:cNvSpPr>
            <p:nvPr/>
          </p:nvSpPr>
          <p:spPr bwMode="auto">
            <a:xfrm>
              <a:off x="1728" y="3072"/>
              <a:ext cx="60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STATE</a:t>
              </a:r>
            </a:p>
          </p:txBody>
        </p:sp>
        <p:sp>
          <p:nvSpPr>
            <p:cNvPr id="80" name="Text Box 13"/>
            <p:cNvSpPr txBox="1">
              <a:spLocks noChangeArrowheads="1"/>
            </p:cNvSpPr>
            <p:nvPr/>
          </p:nvSpPr>
          <p:spPr bwMode="auto">
            <a:xfrm>
              <a:off x="1728" y="1536"/>
              <a:ext cx="60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STATE</a:t>
              </a:r>
            </a:p>
          </p:txBody>
        </p:sp>
        <p:grpSp>
          <p:nvGrpSpPr>
            <p:cNvPr id="81" name="Group 14"/>
            <p:cNvGrpSpPr>
              <a:grpSpLocks/>
            </p:cNvGrpSpPr>
            <p:nvPr/>
          </p:nvGrpSpPr>
          <p:grpSpPr bwMode="auto">
            <a:xfrm>
              <a:off x="576" y="1152"/>
              <a:ext cx="1152" cy="1152"/>
              <a:chOff x="576" y="1152"/>
              <a:chExt cx="1152" cy="1152"/>
            </a:xfrm>
          </p:grpSpPr>
          <p:sp>
            <p:nvSpPr>
              <p:cNvPr id="118" name="Rectangle 15"/>
              <p:cNvSpPr>
                <a:spLocks noChangeArrowheads="1"/>
              </p:cNvSpPr>
              <p:nvPr/>
            </p:nvSpPr>
            <p:spPr bwMode="auto">
              <a:xfrm>
                <a:off x="576" y="1152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" name="Rectangle 16"/>
              <p:cNvSpPr>
                <a:spLocks noChangeArrowheads="1"/>
              </p:cNvSpPr>
              <p:nvPr/>
            </p:nvSpPr>
            <p:spPr bwMode="auto">
              <a:xfrm>
                <a:off x="576" y="1536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" name="Rectangle 17"/>
              <p:cNvSpPr>
                <a:spLocks noChangeArrowheads="1"/>
              </p:cNvSpPr>
              <p:nvPr/>
            </p:nvSpPr>
            <p:spPr bwMode="auto">
              <a:xfrm>
                <a:off x="576" y="1920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" name="Rectangle 18"/>
              <p:cNvSpPr>
                <a:spLocks noChangeArrowheads="1"/>
              </p:cNvSpPr>
              <p:nvPr/>
            </p:nvSpPr>
            <p:spPr bwMode="auto">
              <a:xfrm>
                <a:off x="960" y="1152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" name="Rectangle 19"/>
              <p:cNvSpPr>
                <a:spLocks noChangeArrowheads="1"/>
              </p:cNvSpPr>
              <p:nvPr/>
            </p:nvSpPr>
            <p:spPr bwMode="auto">
              <a:xfrm>
                <a:off x="960" y="1536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" name="Rectangle 20"/>
              <p:cNvSpPr>
                <a:spLocks noChangeArrowheads="1"/>
              </p:cNvSpPr>
              <p:nvPr/>
            </p:nvSpPr>
            <p:spPr bwMode="auto">
              <a:xfrm>
                <a:off x="1344" y="1536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" name="Rectangle 21"/>
              <p:cNvSpPr>
                <a:spLocks noChangeArrowheads="1"/>
              </p:cNvSpPr>
              <p:nvPr/>
            </p:nvSpPr>
            <p:spPr bwMode="auto">
              <a:xfrm>
                <a:off x="960" y="1920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" name="Rectangle 22"/>
              <p:cNvSpPr>
                <a:spLocks noChangeArrowheads="1"/>
              </p:cNvSpPr>
              <p:nvPr/>
            </p:nvSpPr>
            <p:spPr bwMode="auto">
              <a:xfrm>
                <a:off x="1344" y="1920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" name="Text Box 23"/>
              <p:cNvSpPr txBox="1">
                <a:spLocks noChangeArrowheads="1"/>
              </p:cNvSpPr>
              <p:nvPr/>
            </p:nvSpPr>
            <p:spPr bwMode="auto">
              <a:xfrm>
                <a:off x="1056" y="1976"/>
                <a:ext cx="20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Comic Sans MS" pitchFamily="66" charset="0"/>
                  </a:rPr>
                  <a:t>1</a:t>
                </a:r>
              </a:p>
            </p:txBody>
          </p:sp>
          <p:sp>
            <p:nvSpPr>
              <p:cNvPr id="127" name="Text Box 24"/>
              <p:cNvSpPr txBox="1">
                <a:spLocks noChangeArrowheads="1"/>
              </p:cNvSpPr>
              <p:nvPr/>
            </p:nvSpPr>
            <p:spPr bwMode="auto">
              <a:xfrm>
                <a:off x="1056" y="1208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Comic Sans MS" pitchFamily="66" charset="0"/>
                  </a:rPr>
                  <a:t>2</a:t>
                </a:r>
              </a:p>
            </p:txBody>
          </p:sp>
          <p:sp>
            <p:nvSpPr>
              <p:cNvPr id="128" name="Text Box 25"/>
              <p:cNvSpPr txBox="1">
                <a:spLocks noChangeArrowheads="1"/>
              </p:cNvSpPr>
              <p:nvPr/>
            </p:nvSpPr>
            <p:spPr bwMode="auto">
              <a:xfrm>
                <a:off x="672" y="1592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Comic Sans MS" pitchFamily="66" charset="0"/>
                  </a:rPr>
                  <a:t>3</a:t>
                </a:r>
              </a:p>
            </p:txBody>
          </p:sp>
          <p:sp>
            <p:nvSpPr>
              <p:cNvPr id="129" name="Text Box 26"/>
              <p:cNvSpPr txBox="1">
                <a:spLocks noChangeArrowheads="1"/>
              </p:cNvSpPr>
              <p:nvPr/>
            </p:nvSpPr>
            <p:spPr bwMode="auto">
              <a:xfrm>
                <a:off x="1056" y="1592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Comic Sans MS" pitchFamily="66" charset="0"/>
                  </a:rPr>
                  <a:t>4</a:t>
                </a:r>
              </a:p>
            </p:txBody>
          </p:sp>
          <p:sp>
            <p:nvSpPr>
              <p:cNvPr id="130" name="Text Box 27"/>
              <p:cNvSpPr txBox="1">
                <a:spLocks noChangeArrowheads="1"/>
              </p:cNvSpPr>
              <p:nvPr/>
            </p:nvSpPr>
            <p:spPr bwMode="auto">
              <a:xfrm>
                <a:off x="672" y="1976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Comic Sans MS" pitchFamily="66" charset="0"/>
                  </a:rPr>
                  <a:t>5</a:t>
                </a:r>
              </a:p>
            </p:txBody>
          </p:sp>
          <p:sp>
            <p:nvSpPr>
              <p:cNvPr id="131" name="Text Box 28"/>
              <p:cNvSpPr txBox="1">
                <a:spLocks noChangeArrowheads="1"/>
              </p:cNvSpPr>
              <p:nvPr/>
            </p:nvSpPr>
            <p:spPr bwMode="auto">
              <a:xfrm>
                <a:off x="1440" y="1976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Comic Sans MS" pitchFamily="66" charset="0"/>
                  </a:rPr>
                  <a:t>6</a:t>
                </a:r>
              </a:p>
            </p:txBody>
          </p:sp>
          <p:sp>
            <p:nvSpPr>
              <p:cNvPr id="132" name="Text Box 29"/>
              <p:cNvSpPr txBox="1">
                <a:spLocks noChangeArrowheads="1"/>
              </p:cNvSpPr>
              <p:nvPr/>
            </p:nvSpPr>
            <p:spPr bwMode="auto">
              <a:xfrm>
                <a:off x="1440" y="1592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Comic Sans MS" pitchFamily="66" charset="0"/>
                  </a:rPr>
                  <a:t>7</a:t>
                </a:r>
              </a:p>
            </p:txBody>
          </p:sp>
          <p:sp>
            <p:nvSpPr>
              <p:cNvPr id="133" name="Text Box 30"/>
              <p:cNvSpPr txBox="1">
                <a:spLocks noChangeArrowheads="1"/>
              </p:cNvSpPr>
              <p:nvPr/>
            </p:nvSpPr>
            <p:spPr bwMode="auto">
              <a:xfrm>
                <a:off x="672" y="1208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Comic Sans MS" pitchFamily="66" charset="0"/>
                  </a:rPr>
                  <a:t>8</a:t>
                </a:r>
              </a:p>
            </p:txBody>
          </p:sp>
          <p:sp>
            <p:nvSpPr>
              <p:cNvPr id="134" name="Rectangle 31"/>
              <p:cNvSpPr>
                <a:spLocks noChangeArrowheads="1"/>
              </p:cNvSpPr>
              <p:nvPr/>
            </p:nvSpPr>
            <p:spPr bwMode="auto">
              <a:xfrm>
                <a:off x="576" y="1152"/>
                <a:ext cx="1152" cy="1152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" name="Group 32"/>
            <p:cNvGrpSpPr>
              <a:grpSpLocks/>
            </p:cNvGrpSpPr>
            <p:nvPr/>
          </p:nvGrpSpPr>
          <p:grpSpPr bwMode="auto">
            <a:xfrm>
              <a:off x="576" y="2688"/>
              <a:ext cx="1152" cy="1152"/>
              <a:chOff x="576" y="2688"/>
              <a:chExt cx="1152" cy="1152"/>
            </a:xfrm>
          </p:grpSpPr>
          <p:sp>
            <p:nvSpPr>
              <p:cNvPr id="101" name="Rectangle 33"/>
              <p:cNvSpPr>
                <a:spLocks noChangeArrowheads="1"/>
              </p:cNvSpPr>
              <p:nvPr/>
            </p:nvSpPr>
            <p:spPr bwMode="auto">
              <a:xfrm>
                <a:off x="576" y="2688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Rectangle 34"/>
              <p:cNvSpPr>
                <a:spLocks noChangeArrowheads="1"/>
              </p:cNvSpPr>
              <p:nvPr/>
            </p:nvSpPr>
            <p:spPr bwMode="auto">
              <a:xfrm>
                <a:off x="576" y="3072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Rectangle 35"/>
              <p:cNvSpPr>
                <a:spLocks noChangeArrowheads="1"/>
              </p:cNvSpPr>
              <p:nvPr/>
            </p:nvSpPr>
            <p:spPr bwMode="auto">
              <a:xfrm>
                <a:off x="576" y="3456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Rectangle 36"/>
              <p:cNvSpPr>
                <a:spLocks noChangeArrowheads="1"/>
              </p:cNvSpPr>
              <p:nvPr/>
            </p:nvSpPr>
            <p:spPr bwMode="auto">
              <a:xfrm>
                <a:off x="960" y="2688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Rectangle 37"/>
              <p:cNvSpPr>
                <a:spLocks noChangeArrowheads="1"/>
              </p:cNvSpPr>
              <p:nvPr/>
            </p:nvSpPr>
            <p:spPr bwMode="auto">
              <a:xfrm>
                <a:off x="960" y="3072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Rectangle 38"/>
              <p:cNvSpPr>
                <a:spLocks noChangeArrowheads="1"/>
              </p:cNvSpPr>
              <p:nvPr/>
            </p:nvSpPr>
            <p:spPr bwMode="auto">
              <a:xfrm>
                <a:off x="1344" y="3456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Rectangle 39"/>
              <p:cNvSpPr>
                <a:spLocks noChangeArrowheads="1"/>
              </p:cNvSpPr>
              <p:nvPr/>
            </p:nvSpPr>
            <p:spPr bwMode="auto">
              <a:xfrm>
                <a:off x="960" y="3456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Rectangle 40"/>
              <p:cNvSpPr>
                <a:spLocks noChangeArrowheads="1"/>
              </p:cNvSpPr>
              <p:nvPr/>
            </p:nvSpPr>
            <p:spPr bwMode="auto">
              <a:xfrm>
                <a:off x="1344" y="2688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" name="Text Box 41"/>
              <p:cNvSpPr txBox="1">
                <a:spLocks noChangeArrowheads="1"/>
              </p:cNvSpPr>
              <p:nvPr/>
            </p:nvSpPr>
            <p:spPr bwMode="auto">
              <a:xfrm>
                <a:off x="672" y="2744"/>
                <a:ext cx="20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Comic Sans MS" pitchFamily="66" charset="0"/>
                  </a:rPr>
                  <a:t>1</a:t>
                </a:r>
              </a:p>
            </p:txBody>
          </p:sp>
          <p:sp>
            <p:nvSpPr>
              <p:cNvPr id="110" name="Text Box 42"/>
              <p:cNvSpPr txBox="1">
                <a:spLocks noChangeArrowheads="1"/>
              </p:cNvSpPr>
              <p:nvPr/>
            </p:nvSpPr>
            <p:spPr bwMode="auto">
              <a:xfrm>
                <a:off x="1056" y="2744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Comic Sans MS" pitchFamily="66" charset="0"/>
                  </a:rPr>
                  <a:t>2</a:t>
                </a:r>
              </a:p>
            </p:txBody>
          </p:sp>
          <p:sp>
            <p:nvSpPr>
              <p:cNvPr id="111" name="Text Box 43"/>
              <p:cNvSpPr txBox="1">
                <a:spLocks noChangeArrowheads="1"/>
              </p:cNvSpPr>
              <p:nvPr/>
            </p:nvSpPr>
            <p:spPr bwMode="auto">
              <a:xfrm>
                <a:off x="1440" y="2744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Comic Sans MS" pitchFamily="66" charset="0"/>
                  </a:rPr>
                  <a:t>3</a:t>
                </a:r>
              </a:p>
            </p:txBody>
          </p:sp>
          <p:sp>
            <p:nvSpPr>
              <p:cNvPr id="112" name="Text Box 44"/>
              <p:cNvSpPr txBox="1">
                <a:spLocks noChangeArrowheads="1"/>
              </p:cNvSpPr>
              <p:nvPr/>
            </p:nvSpPr>
            <p:spPr bwMode="auto">
              <a:xfrm>
                <a:off x="672" y="3128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Comic Sans MS" pitchFamily="66" charset="0"/>
                  </a:rPr>
                  <a:t>4</a:t>
                </a:r>
              </a:p>
            </p:txBody>
          </p:sp>
          <p:sp>
            <p:nvSpPr>
              <p:cNvPr id="113" name="Text Box 45"/>
              <p:cNvSpPr txBox="1">
                <a:spLocks noChangeArrowheads="1"/>
              </p:cNvSpPr>
              <p:nvPr/>
            </p:nvSpPr>
            <p:spPr bwMode="auto">
              <a:xfrm>
                <a:off x="1056" y="3128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Comic Sans MS" pitchFamily="66" charset="0"/>
                  </a:rPr>
                  <a:t>5</a:t>
                </a:r>
              </a:p>
            </p:txBody>
          </p:sp>
          <p:sp>
            <p:nvSpPr>
              <p:cNvPr id="114" name="Text Box 46"/>
              <p:cNvSpPr txBox="1">
                <a:spLocks noChangeArrowheads="1"/>
              </p:cNvSpPr>
              <p:nvPr/>
            </p:nvSpPr>
            <p:spPr bwMode="auto">
              <a:xfrm>
                <a:off x="1440" y="3512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Comic Sans MS" pitchFamily="66" charset="0"/>
                  </a:rPr>
                  <a:t>6</a:t>
                </a:r>
              </a:p>
            </p:txBody>
          </p:sp>
          <p:sp>
            <p:nvSpPr>
              <p:cNvPr id="115" name="Text Box 47"/>
              <p:cNvSpPr txBox="1">
                <a:spLocks noChangeArrowheads="1"/>
              </p:cNvSpPr>
              <p:nvPr/>
            </p:nvSpPr>
            <p:spPr bwMode="auto">
              <a:xfrm>
                <a:off x="672" y="3512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Comic Sans MS" pitchFamily="66" charset="0"/>
                  </a:rPr>
                  <a:t>7</a:t>
                </a:r>
              </a:p>
            </p:txBody>
          </p:sp>
          <p:sp>
            <p:nvSpPr>
              <p:cNvPr id="116" name="Text Box 48"/>
              <p:cNvSpPr txBox="1">
                <a:spLocks noChangeArrowheads="1"/>
              </p:cNvSpPr>
              <p:nvPr/>
            </p:nvSpPr>
            <p:spPr bwMode="auto">
              <a:xfrm>
                <a:off x="1056" y="3512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Comic Sans MS" pitchFamily="66" charset="0"/>
                  </a:rPr>
                  <a:t>8</a:t>
                </a:r>
              </a:p>
            </p:txBody>
          </p:sp>
          <p:sp>
            <p:nvSpPr>
              <p:cNvPr id="117" name="Rectangle 49"/>
              <p:cNvSpPr>
                <a:spLocks noChangeArrowheads="1"/>
              </p:cNvSpPr>
              <p:nvPr/>
            </p:nvSpPr>
            <p:spPr bwMode="auto">
              <a:xfrm>
                <a:off x="576" y="2688"/>
                <a:ext cx="1152" cy="1152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3" name="Group 50"/>
            <p:cNvGrpSpPr>
              <a:grpSpLocks/>
            </p:cNvGrpSpPr>
            <p:nvPr/>
          </p:nvGrpSpPr>
          <p:grpSpPr bwMode="auto">
            <a:xfrm>
              <a:off x="3840" y="2304"/>
              <a:ext cx="1152" cy="1152"/>
              <a:chOff x="3840" y="2304"/>
              <a:chExt cx="1152" cy="1152"/>
            </a:xfrm>
          </p:grpSpPr>
          <p:sp>
            <p:nvSpPr>
              <p:cNvPr id="84" name="Rectangle 51"/>
              <p:cNvSpPr>
                <a:spLocks noChangeArrowheads="1"/>
              </p:cNvSpPr>
              <p:nvPr/>
            </p:nvSpPr>
            <p:spPr bwMode="auto">
              <a:xfrm>
                <a:off x="3840" y="2304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Rectangle 52"/>
              <p:cNvSpPr>
                <a:spLocks noChangeArrowheads="1"/>
              </p:cNvSpPr>
              <p:nvPr/>
            </p:nvSpPr>
            <p:spPr bwMode="auto">
              <a:xfrm>
                <a:off x="3840" y="2688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Rectangle 53"/>
              <p:cNvSpPr>
                <a:spLocks noChangeArrowheads="1"/>
              </p:cNvSpPr>
              <p:nvPr/>
            </p:nvSpPr>
            <p:spPr bwMode="auto">
              <a:xfrm>
                <a:off x="3840" y="3072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Rectangle 54"/>
              <p:cNvSpPr>
                <a:spLocks noChangeArrowheads="1"/>
              </p:cNvSpPr>
              <p:nvPr/>
            </p:nvSpPr>
            <p:spPr bwMode="auto">
              <a:xfrm>
                <a:off x="4224" y="2304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Rectangle 55"/>
              <p:cNvSpPr>
                <a:spLocks noChangeArrowheads="1"/>
              </p:cNvSpPr>
              <p:nvPr/>
            </p:nvSpPr>
            <p:spPr bwMode="auto">
              <a:xfrm>
                <a:off x="4224" y="2688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Rectangle 56"/>
              <p:cNvSpPr>
                <a:spLocks noChangeArrowheads="1"/>
              </p:cNvSpPr>
              <p:nvPr/>
            </p:nvSpPr>
            <p:spPr bwMode="auto">
              <a:xfrm>
                <a:off x="4608" y="2688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Rectangle 57"/>
              <p:cNvSpPr>
                <a:spLocks noChangeArrowheads="1"/>
              </p:cNvSpPr>
              <p:nvPr/>
            </p:nvSpPr>
            <p:spPr bwMode="auto">
              <a:xfrm>
                <a:off x="4224" y="3072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Rectangle 58"/>
              <p:cNvSpPr>
                <a:spLocks noChangeArrowheads="1"/>
              </p:cNvSpPr>
              <p:nvPr/>
            </p:nvSpPr>
            <p:spPr bwMode="auto">
              <a:xfrm>
                <a:off x="4608" y="2304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Text Box 59"/>
              <p:cNvSpPr txBox="1">
                <a:spLocks noChangeArrowheads="1"/>
              </p:cNvSpPr>
              <p:nvPr/>
            </p:nvSpPr>
            <p:spPr bwMode="auto">
              <a:xfrm>
                <a:off x="3936" y="2360"/>
                <a:ext cx="20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Comic Sans MS" pitchFamily="66" charset="0"/>
                  </a:rPr>
                  <a:t>1</a:t>
                </a:r>
              </a:p>
            </p:txBody>
          </p:sp>
          <p:sp>
            <p:nvSpPr>
              <p:cNvPr id="93" name="Text Box 60"/>
              <p:cNvSpPr txBox="1">
                <a:spLocks noChangeArrowheads="1"/>
              </p:cNvSpPr>
              <p:nvPr/>
            </p:nvSpPr>
            <p:spPr bwMode="auto">
              <a:xfrm>
                <a:off x="4320" y="2360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Comic Sans MS" pitchFamily="66" charset="0"/>
                  </a:rPr>
                  <a:t>2</a:t>
                </a:r>
              </a:p>
            </p:txBody>
          </p:sp>
          <p:sp>
            <p:nvSpPr>
              <p:cNvPr id="94" name="Text Box 61"/>
              <p:cNvSpPr txBox="1">
                <a:spLocks noChangeArrowheads="1"/>
              </p:cNvSpPr>
              <p:nvPr/>
            </p:nvSpPr>
            <p:spPr bwMode="auto">
              <a:xfrm>
                <a:off x="4704" y="2360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Comic Sans MS" pitchFamily="66" charset="0"/>
                  </a:rPr>
                  <a:t>3</a:t>
                </a:r>
              </a:p>
            </p:txBody>
          </p:sp>
          <p:sp>
            <p:nvSpPr>
              <p:cNvPr id="95" name="Text Box 62"/>
              <p:cNvSpPr txBox="1">
                <a:spLocks noChangeArrowheads="1"/>
              </p:cNvSpPr>
              <p:nvPr/>
            </p:nvSpPr>
            <p:spPr bwMode="auto">
              <a:xfrm>
                <a:off x="3936" y="2744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Comic Sans MS" pitchFamily="66" charset="0"/>
                  </a:rPr>
                  <a:t>4</a:t>
                </a:r>
              </a:p>
            </p:txBody>
          </p:sp>
          <p:sp>
            <p:nvSpPr>
              <p:cNvPr id="96" name="Text Box 63"/>
              <p:cNvSpPr txBox="1">
                <a:spLocks noChangeArrowheads="1"/>
              </p:cNvSpPr>
              <p:nvPr/>
            </p:nvSpPr>
            <p:spPr bwMode="auto">
              <a:xfrm>
                <a:off x="4320" y="2744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Comic Sans MS" pitchFamily="66" charset="0"/>
                  </a:rPr>
                  <a:t>5</a:t>
                </a:r>
              </a:p>
            </p:txBody>
          </p:sp>
          <p:sp>
            <p:nvSpPr>
              <p:cNvPr id="97" name="Text Box 64"/>
              <p:cNvSpPr txBox="1">
                <a:spLocks noChangeArrowheads="1"/>
              </p:cNvSpPr>
              <p:nvPr/>
            </p:nvSpPr>
            <p:spPr bwMode="auto">
              <a:xfrm>
                <a:off x="4704" y="2744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Comic Sans MS" pitchFamily="66" charset="0"/>
                  </a:rPr>
                  <a:t>6</a:t>
                </a:r>
              </a:p>
            </p:txBody>
          </p:sp>
          <p:sp>
            <p:nvSpPr>
              <p:cNvPr id="98" name="Text Box 65"/>
              <p:cNvSpPr txBox="1">
                <a:spLocks noChangeArrowheads="1"/>
              </p:cNvSpPr>
              <p:nvPr/>
            </p:nvSpPr>
            <p:spPr bwMode="auto">
              <a:xfrm>
                <a:off x="3936" y="3128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Comic Sans MS" pitchFamily="66" charset="0"/>
                  </a:rPr>
                  <a:t>7</a:t>
                </a:r>
              </a:p>
            </p:txBody>
          </p:sp>
          <p:sp>
            <p:nvSpPr>
              <p:cNvPr id="99" name="Text Box 66"/>
              <p:cNvSpPr txBox="1">
                <a:spLocks noChangeArrowheads="1"/>
              </p:cNvSpPr>
              <p:nvPr/>
            </p:nvSpPr>
            <p:spPr bwMode="auto">
              <a:xfrm>
                <a:off x="4320" y="3128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Comic Sans MS" pitchFamily="66" charset="0"/>
                  </a:rPr>
                  <a:t>8</a:t>
                </a:r>
              </a:p>
            </p:txBody>
          </p:sp>
          <p:sp>
            <p:nvSpPr>
              <p:cNvPr id="100" name="Rectangle 67"/>
              <p:cNvSpPr>
                <a:spLocks noChangeArrowheads="1"/>
              </p:cNvSpPr>
              <p:nvPr/>
            </p:nvSpPr>
            <p:spPr bwMode="auto">
              <a:xfrm>
                <a:off x="3840" y="2304"/>
                <a:ext cx="1152" cy="1152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19" name="Rectangle 15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7467600" cy="1143000"/>
          </a:xfrm>
        </p:spPr>
        <p:txBody>
          <a:bodyPr/>
          <a:lstStyle/>
          <a:p>
            <a:r>
              <a:rPr lang="en-US" dirty="0" smtClean="0"/>
              <a:t>8-Puzzle</a:t>
            </a:r>
            <a:endParaRPr lang="en-US" dirty="0"/>
          </a:p>
        </p:txBody>
      </p:sp>
      <p:sp>
        <p:nvSpPr>
          <p:cNvPr id="10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30C0C1-501B-4053-8F4A-CA289F6740E8}" type="slidenum">
              <a:rPr lang="en-US" smtClean="0"/>
              <a:pPr/>
              <a:t>70</a:t>
            </a:fld>
            <a:endParaRPr lang="en-US"/>
          </a:p>
        </p:txBody>
      </p:sp>
      <p:grpSp>
        <p:nvGrpSpPr>
          <p:cNvPr id="456706" name="Group 2"/>
          <p:cNvGrpSpPr>
            <a:grpSpLocks/>
          </p:cNvGrpSpPr>
          <p:nvPr/>
        </p:nvGrpSpPr>
        <p:grpSpPr bwMode="auto">
          <a:xfrm>
            <a:off x="1828800" y="3886200"/>
            <a:ext cx="1219200" cy="1017588"/>
            <a:chOff x="1152" y="2448"/>
            <a:chExt cx="768" cy="641"/>
          </a:xfrm>
        </p:grpSpPr>
        <p:grpSp>
          <p:nvGrpSpPr>
            <p:cNvPr id="456707" name="Group 3"/>
            <p:cNvGrpSpPr>
              <a:grpSpLocks/>
            </p:cNvGrpSpPr>
            <p:nvPr/>
          </p:nvGrpSpPr>
          <p:grpSpPr bwMode="auto">
            <a:xfrm>
              <a:off x="1632" y="2592"/>
              <a:ext cx="288" cy="497"/>
              <a:chOff x="1632" y="2592"/>
              <a:chExt cx="288" cy="497"/>
            </a:xfrm>
          </p:grpSpPr>
          <p:sp>
            <p:nvSpPr>
              <p:cNvPr id="456708" name="Text Box 4"/>
              <p:cNvSpPr txBox="1">
                <a:spLocks noChangeArrowheads="1"/>
              </p:cNvSpPr>
              <p:nvPr/>
            </p:nvSpPr>
            <p:spPr bwMode="auto">
              <a:xfrm>
                <a:off x="1680" y="2839"/>
                <a:ext cx="214" cy="25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Comic Sans MS" pitchFamily="66" charset="0"/>
                  </a:rPr>
                  <a:t>4</a:t>
                </a:r>
              </a:p>
            </p:txBody>
          </p:sp>
          <p:sp>
            <p:nvSpPr>
              <p:cNvPr id="456709" name="Rectangle 5"/>
              <p:cNvSpPr>
                <a:spLocks noChangeArrowheads="1"/>
              </p:cNvSpPr>
              <p:nvPr/>
            </p:nvSpPr>
            <p:spPr bwMode="auto">
              <a:xfrm>
                <a:off x="1632" y="259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6710" name="Rectangle 6"/>
              <p:cNvSpPr>
                <a:spLocks noChangeArrowheads="1"/>
              </p:cNvSpPr>
              <p:nvPr/>
            </p:nvSpPr>
            <p:spPr bwMode="auto">
              <a:xfrm>
                <a:off x="1728" y="259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6711" name="Rectangle 7"/>
              <p:cNvSpPr>
                <a:spLocks noChangeArrowheads="1"/>
              </p:cNvSpPr>
              <p:nvPr/>
            </p:nvSpPr>
            <p:spPr bwMode="auto">
              <a:xfrm>
                <a:off x="1632" y="268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6712" name="Rectangle 8"/>
              <p:cNvSpPr>
                <a:spLocks noChangeArrowheads="1"/>
              </p:cNvSpPr>
              <p:nvPr/>
            </p:nvSpPr>
            <p:spPr bwMode="auto">
              <a:xfrm>
                <a:off x="1728" y="278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6713" name="Rectangle 9"/>
              <p:cNvSpPr>
                <a:spLocks noChangeArrowheads="1"/>
              </p:cNvSpPr>
              <p:nvPr/>
            </p:nvSpPr>
            <p:spPr bwMode="auto">
              <a:xfrm>
                <a:off x="1824" y="268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6714" name="Rectangle 10"/>
              <p:cNvSpPr>
                <a:spLocks noChangeArrowheads="1"/>
              </p:cNvSpPr>
              <p:nvPr/>
            </p:nvSpPr>
            <p:spPr bwMode="auto">
              <a:xfrm>
                <a:off x="1632" y="278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6715" name="Rectangle 11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6716" name="Rectangle 12"/>
              <p:cNvSpPr>
                <a:spLocks noChangeArrowheads="1"/>
              </p:cNvSpPr>
              <p:nvPr/>
            </p:nvSpPr>
            <p:spPr bwMode="auto">
              <a:xfrm>
                <a:off x="1824" y="278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6717" name="Rectangle 13"/>
              <p:cNvSpPr>
                <a:spLocks noChangeArrowheads="1"/>
              </p:cNvSpPr>
              <p:nvPr/>
            </p:nvSpPr>
            <p:spPr bwMode="auto">
              <a:xfrm>
                <a:off x="1824" y="259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56718" name="Line 14"/>
            <p:cNvSpPr>
              <a:spLocks noChangeShapeType="1"/>
            </p:cNvSpPr>
            <p:nvPr/>
          </p:nvSpPr>
          <p:spPr bwMode="auto">
            <a:xfrm>
              <a:off x="1152" y="2448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56720" name="Group 16"/>
          <p:cNvGrpSpPr>
            <a:grpSpLocks/>
          </p:cNvGrpSpPr>
          <p:nvPr/>
        </p:nvGrpSpPr>
        <p:grpSpPr bwMode="auto">
          <a:xfrm>
            <a:off x="1371600" y="3657600"/>
            <a:ext cx="457200" cy="788988"/>
            <a:chOff x="864" y="2304"/>
            <a:chExt cx="288" cy="497"/>
          </a:xfrm>
        </p:grpSpPr>
        <p:sp>
          <p:nvSpPr>
            <p:cNvPr id="456721" name="Rectangle 17"/>
            <p:cNvSpPr>
              <a:spLocks noChangeArrowheads="1"/>
            </p:cNvSpPr>
            <p:nvPr/>
          </p:nvSpPr>
          <p:spPr bwMode="auto"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6722" name="Rectangle 18"/>
            <p:cNvSpPr>
              <a:spLocks noChangeArrowheads="1"/>
            </p:cNvSpPr>
            <p:nvPr/>
          </p:nvSpPr>
          <p:spPr bwMode="auto"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6723" name="Rectangle 19"/>
            <p:cNvSpPr>
              <a:spLocks noChangeArrowheads="1"/>
            </p:cNvSpPr>
            <p:nvPr/>
          </p:nvSpPr>
          <p:spPr bwMode="auto"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6724" name="Rectangle 20"/>
            <p:cNvSpPr>
              <a:spLocks noChangeArrowheads="1"/>
            </p:cNvSpPr>
            <p:nvPr/>
          </p:nvSpPr>
          <p:spPr bwMode="auto"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6725" name="Rectangle 21"/>
            <p:cNvSpPr>
              <a:spLocks noChangeArrowheads="1"/>
            </p:cNvSpPr>
            <p:nvPr/>
          </p:nvSpPr>
          <p:spPr bwMode="auto"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6726" name="Rectangle 22"/>
            <p:cNvSpPr>
              <a:spLocks noChangeArrowheads="1"/>
            </p:cNvSpPr>
            <p:nvPr/>
          </p:nvSpPr>
          <p:spPr bwMode="auto"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6727" name="Rectangle 23"/>
            <p:cNvSpPr>
              <a:spLocks noChangeArrowheads="1"/>
            </p:cNvSpPr>
            <p:nvPr/>
          </p:nvSpPr>
          <p:spPr bwMode="auto">
            <a:xfrm>
              <a:off x="960" y="2496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6728" name="Rectangle 24"/>
            <p:cNvSpPr>
              <a:spLocks noChangeArrowheads="1"/>
            </p:cNvSpPr>
            <p:nvPr/>
          </p:nvSpPr>
          <p:spPr bwMode="auto"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6729" name="Rectangle 25"/>
            <p:cNvSpPr>
              <a:spLocks noChangeArrowheads="1"/>
            </p:cNvSpPr>
            <p:nvPr/>
          </p:nvSpPr>
          <p:spPr bwMode="auto"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6730" name="Text Box 26"/>
            <p:cNvSpPr txBox="1">
              <a:spLocks noChangeArrowheads="1"/>
            </p:cNvSpPr>
            <p:nvPr/>
          </p:nvSpPr>
          <p:spPr bwMode="auto">
            <a:xfrm>
              <a:off x="912" y="2551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4</a:t>
              </a:r>
            </a:p>
          </p:txBody>
        </p:sp>
      </p:grpSp>
      <p:grpSp>
        <p:nvGrpSpPr>
          <p:cNvPr id="456731" name="Group 27"/>
          <p:cNvGrpSpPr>
            <a:grpSpLocks/>
          </p:cNvGrpSpPr>
          <p:nvPr/>
        </p:nvGrpSpPr>
        <p:grpSpPr bwMode="auto"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456732" name="Rectangle 28"/>
            <p:cNvSpPr>
              <a:spLocks noChangeArrowheads="1"/>
            </p:cNvSpPr>
            <p:nvPr/>
          </p:nvSpPr>
          <p:spPr bwMode="auto"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6733" name="Rectangle 29"/>
            <p:cNvSpPr>
              <a:spLocks noChangeArrowheads="1"/>
            </p:cNvSpPr>
            <p:nvPr/>
          </p:nvSpPr>
          <p:spPr bwMode="auto"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6734" name="Rectangle 30"/>
            <p:cNvSpPr>
              <a:spLocks noChangeArrowheads="1"/>
            </p:cNvSpPr>
            <p:nvPr/>
          </p:nvSpPr>
          <p:spPr bwMode="auto"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6735" name="Rectangle 31"/>
            <p:cNvSpPr>
              <a:spLocks noChangeArrowheads="1"/>
            </p:cNvSpPr>
            <p:nvPr/>
          </p:nvSpPr>
          <p:spPr bwMode="auto"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6736" name="Rectangle 32"/>
            <p:cNvSpPr>
              <a:spLocks noChangeArrowheads="1"/>
            </p:cNvSpPr>
            <p:nvPr/>
          </p:nvSpPr>
          <p:spPr bwMode="auto"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6737" name="Rectangle 33"/>
            <p:cNvSpPr>
              <a:spLocks noChangeArrowheads="1"/>
            </p:cNvSpPr>
            <p:nvPr/>
          </p:nvSpPr>
          <p:spPr bwMode="auto"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6738" name="Rectangle 34"/>
            <p:cNvSpPr>
              <a:spLocks noChangeArrowheads="1"/>
            </p:cNvSpPr>
            <p:nvPr/>
          </p:nvSpPr>
          <p:spPr bwMode="auto">
            <a:xfrm>
              <a:off x="4800" y="278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6739" name="Rectangle 35"/>
            <p:cNvSpPr>
              <a:spLocks noChangeArrowheads="1"/>
            </p:cNvSpPr>
            <p:nvPr/>
          </p:nvSpPr>
          <p:spPr bwMode="auto"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6740" name="Rectangle 36"/>
            <p:cNvSpPr>
              <a:spLocks noChangeArrowheads="1"/>
            </p:cNvSpPr>
            <p:nvPr/>
          </p:nvSpPr>
          <p:spPr bwMode="auto"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56741" name="Group 37"/>
          <p:cNvGrpSpPr>
            <a:grpSpLocks/>
          </p:cNvGrpSpPr>
          <p:nvPr/>
        </p:nvGrpSpPr>
        <p:grpSpPr bwMode="auto">
          <a:xfrm>
            <a:off x="1828800" y="3886200"/>
            <a:ext cx="1219200" cy="2236788"/>
            <a:chOff x="1152" y="2448"/>
            <a:chExt cx="768" cy="1409"/>
          </a:xfrm>
        </p:grpSpPr>
        <p:grpSp>
          <p:nvGrpSpPr>
            <p:cNvPr id="456742" name="Group 38"/>
            <p:cNvGrpSpPr>
              <a:grpSpLocks/>
            </p:cNvGrpSpPr>
            <p:nvPr/>
          </p:nvGrpSpPr>
          <p:grpSpPr bwMode="auto">
            <a:xfrm>
              <a:off x="1632" y="3360"/>
              <a:ext cx="288" cy="497"/>
              <a:chOff x="1632" y="3360"/>
              <a:chExt cx="288" cy="497"/>
            </a:xfrm>
          </p:grpSpPr>
          <p:sp>
            <p:nvSpPr>
              <p:cNvPr id="456743" name="Text Box 39"/>
              <p:cNvSpPr txBox="1">
                <a:spLocks noChangeArrowheads="1"/>
              </p:cNvSpPr>
              <p:nvPr/>
            </p:nvSpPr>
            <p:spPr bwMode="auto">
              <a:xfrm>
                <a:off x="1680" y="3607"/>
                <a:ext cx="214" cy="25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Comic Sans MS" pitchFamily="66" charset="0"/>
                  </a:rPr>
                  <a:t>6</a:t>
                </a:r>
              </a:p>
            </p:txBody>
          </p:sp>
          <p:grpSp>
            <p:nvGrpSpPr>
              <p:cNvPr id="456744" name="Group 40"/>
              <p:cNvGrpSpPr>
                <a:grpSpLocks/>
              </p:cNvGrpSpPr>
              <p:nvPr/>
            </p:nvGrpSpPr>
            <p:grpSpPr bwMode="auto">
              <a:xfrm>
                <a:off x="1632" y="3360"/>
                <a:ext cx="288" cy="288"/>
                <a:chOff x="1632" y="3360"/>
                <a:chExt cx="288" cy="288"/>
              </a:xfrm>
            </p:grpSpPr>
            <p:sp>
              <p:nvSpPr>
                <p:cNvPr id="456745" name="Rectangle 41"/>
                <p:cNvSpPr>
                  <a:spLocks noChangeArrowheads="1"/>
                </p:cNvSpPr>
                <p:nvPr/>
              </p:nvSpPr>
              <p:spPr bwMode="auto">
                <a:xfrm>
                  <a:off x="1632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6746" name="Rectangle 42"/>
                <p:cNvSpPr>
                  <a:spLocks noChangeArrowheads="1"/>
                </p:cNvSpPr>
                <p:nvPr/>
              </p:nvSpPr>
              <p:spPr bwMode="auto">
                <a:xfrm>
                  <a:off x="1728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6747" name="Rectangle 43"/>
                <p:cNvSpPr>
                  <a:spLocks noChangeArrowheads="1"/>
                </p:cNvSpPr>
                <p:nvPr/>
              </p:nvSpPr>
              <p:spPr bwMode="auto">
                <a:xfrm>
                  <a:off x="1632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6748" name="Rectangle 44"/>
                <p:cNvSpPr>
                  <a:spLocks noChangeArrowheads="1"/>
                </p:cNvSpPr>
                <p:nvPr/>
              </p:nvSpPr>
              <p:spPr bwMode="auto">
                <a:xfrm>
                  <a:off x="1728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6749" name="Rectangle 45"/>
                <p:cNvSpPr>
                  <a:spLocks noChangeArrowheads="1"/>
                </p:cNvSpPr>
                <p:nvPr/>
              </p:nvSpPr>
              <p:spPr bwMode="auto">
                <a:xfrm>
                  <a:off x="1824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6750" name="Rectangle 46"/>
                <p:cNvSpPr>
                  <a:spLocks noChangeArrowheads="1"/>
                </p:cNvSpPr>
                <p:nvPr/>
              </p:nvSpPr>
              <p:spPr bwMode="auto">
                <a:xfrm>
                  <a:off x="1632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6751" name="Rectangle 47"/>
                <p:cNvSpPr>
                  <a:spLocks noChangeArrowheads="1"/>
                </p:cNvSpPr>
                <p:nvPr/>
              </p:nvSpPr>
              <p:spPr bwMode="auto">
                <a:xfrm>
                  <a:off x="1824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6752" name="Rectangle 48"/>
                <p:cNvSpPr>
                  <a:spLocks noChangeArrowheads="1"/>
                </p:cNvSpPr>
                <p:nvPr/>
              </p:nvSpPr>
              <p:spPr bwMode="auto">
                <a:xfrm>
                  <a:off x="1728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6753" name="Rectangle 49"/>
                <p:cNvSpPr>
                  <a:spLocks noChangeArrowheads="1"/>
                </p:cNvSpPr>
                <p:nvPr/>
              </p:nvSpPr>
              <p:spPr bwMode="auto">
                <a:xfrm>
                  <a:off x="1824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56754" name="Line 50"/>
            <p:cNvSpPr>
              <a:spLocks noChangeShapeType="1"/>
            </p:cNvSpPr>
            <p:nvPr/>
          </p:nvSpPr>
          <p:spPr bwMode="auto">
            <a:xfrm>
              <a:off x="1152" y="2448"/>
              <a:ext cx="48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56755" name="Text Box 51"/>
          <p:cNvSpPr txBox="1">
            <a:spLocks noChangeArrowheads="1"/>
          </p:cNvSpPr>
          <p:nvPr/>
        </p:nvSpPr>
        <p:spPr bwMode="auto">
          <a:xfrm>
            <a:off x="685800" y="4508500"/>
            <a:ext cx="1482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Cutoff=4</a:t>
            </a:r>
          </a:p>
        </p:txBody>
      </p:sp>
      <p:grpSp>
        <p:nvGrpSpPr>
          <p:cNvPr id="456756" name="Group 52"/>
          <p:cNvGrpSpPr>
            <a:grpSpLocks/>
          </p:cNvGrpSpPr>
          <p:nvPr/>
        </p:nvGrpSpPr>
        <p:grpSpPr bwMode="auto">
          <a:xfrm>
            <a:off x="3048000" y="4343400"/>
            <a:ext cx="1219200" cy="1792288"/>
            <a:chOff x="1920" y="2736"/>
            <a:chExt cx="768" cy="1129"/>
          </a:xfrm>
        </p:grpSpPr>
        <p:grpSp>
          <p:nvGrpSpPr>
            <p:cNvPr id="456757" name="Group 53"/>
            <p:cNvGrpSpPr>
              <a:grpSpLocks/>
            </p:cNvGrpSpPr>
            <p:nvPr/>
          </p:nvGrpSpPr>
          <p:grpSpPr bwMode="auto">
            <a:xfrm>
              <a:off x="2400" y="3360"/>
              <a:ext cx="288" cy="505"/>
              <a:chOff x="2400" y="3360"/>
              <a:chExt cx="288" cy="505"/>
            </a:xfrm>
          </p:grpSpPr>
          <p:sp>
            <p:nvSpPr>
              <p:cNvPr id="456758" name="Text Box 54"/>
              <p:cNvSpPr txBox="1">
                <a:spLocks noChangeArrowheads="1"/>
              </p:cNvSpPr>
              <p:nvPr/>
            </p:nvSpPr>
            <p:spPr bwMode="auto">
              <a:xfrm>
                <a:off x="2448" y="3615"/>
                <a:ext cx="214" cy="25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Comic Sans MS" pitchFamily="66" charset="0"/>
                  </a:rPr>
                  <a:t>6</a:t>
                </a:r>
              </a:p>
            </p:txBody>
          </p:sp>
          <p:grpSp>
            <p:nvGrpSpPr>
              <p:cNvPr id="456759" name="Group 55"/>
              <p:cNvGrpSpPr>
                <a:grpSpLocks/>
              </p:cNvGrpSpPr>
              <p:nvPr/>
            </p:nvGrpSpPr>
            <p:grpSpPr bwMode="auto">
              <a:xfrm>
                <a:off x="2400" y="3360"/>
                <a:ext cx="288" cy="288"/>
                <a:chOff x="2400" y="3360"/>
                <a:chExt cx="288" cy="288"/>
              </a:xfrm>
            </p:grpSpPr>
            <p:sp>
              <p:nvSpPr>
                <p:cNvPr id="456760" name="Rectangle 56"/>
                <p:cNvSpPr>
                  <a:spLocks noChangeArrowheads="1"/>
                </p:cNvSpPr>
                <p:nvPr/>
              </p:nvSpPr>
              <p:spPr bwMode="auto">
                <a:xfrm>
                  <a:off x="2400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6761" name="Rectangle 57"/>
                <p:cNvSpPr>
                  <a:spLocks noChangeArrowheads="1"/>
                </p:cNvSpPr>
                <p:nvPr/>
              </p:nvSpPr>
              <p:spPr bwMode="auto">
                <a:xfrm>
                  <a:off x="2496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6762" name="Rectangle 58"/>
                <p:cNvSpPr>
                  <a:spLocks noChangeArrowheads="1"/>
                </p:cNvSpPr>
                <p:nvPr/>
              </p:nvSpPr>
              <p:spPr bwMode="auto">
                <a:xfrm>
                  <a:off x="2400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6763" name="Rectangle 59"/>
                <p:cNvSpPr>
                  <a:spLocks noChangeArrowheads="1"/>
                </p:cNvSpPr>
                <p:nvPr/>
              </p:nvSpPr>
              <p:spPr bwMode="auto">
                <a:xfrm>
                  <a:off x="2496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6764" name="Rectangle 60"/>
                <p:cNvSpPr>
                  <a:spLocks noChangeArrowheads="1"/>
                </p:cNvSpPr>
                <p:nvPr/>
              </p:nvSpPr>
              <p:spPr bwMode="auto">
                <a:xfrm>
                  <a:off x="2496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6765" name="Rectangle 61"/>
                <p:cNvSpPr>
                  <a:spLocks noChangeArrowheads="1"/>
                </p:cNvSpPr>
                <p:nvPr/>
              </p:nvSpPr>
              <p:spPr bwMode="auto">
                <a:xfrm>
                  <a:off x="2400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6766" name="Rectangle 62"/>
                <p:cNvSpPr>
                  <a:spLocks noChangeArrowheads="1"/>
                </p:cNvSpPr>
                <p:nvPr/>
              </p:nvSpPr>
              <p:spPr bwMode="auto">
                <a:xfrm>
                  <a:off x="2592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6767" name="Rectangle 63"/>
                <p:cNvSpPr>
                  <a:spLocks noChangeArrowheads="1"/>
                </p:cNvSpPr>
                <p:nvPr/>
              </p:nvSpPr>
              <p:spPr bwMode="auto">
                <a:xfrm>
                  <a:off x="2592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6768" name="Rectangle 64"/>
                <p:cNvSpPr>
                  <a:spLocks noChangeArrowheads="1"/>
                </p:cNvSpPr>
                <p:nvPr/>
              </p:nvSpPr>
              <p:spPr bwMode="auto">
                <a:xfrm>
                  <a:off x="2592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56769" name="Line 65"/>
            <p:cNvSpPr>
              <a:spLocks noChangeShapeType="1"/>
            </p:cNvSpPr>
            <p:nvPr/>
          </p:nvSpPr>
          <p:spPr bwMode="auto">
            <a:xfrm>
              <a:off x="1920" y="2736"/>
              <a:ext cx="48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56770" name="Group 66"/>
          <p:cNvGrpSpPr>
            <a:grpSpLocks/>
          </p:cNvGrpSpPr>
          <p:nvPr/>
        </p:nvGrpSpPr>
        <p:grpSpPr bwMode="auto">
          <a:xfrm>
            <a:off x="3048000" y="4114800"/>
            <a:ext cx="1219200" cy="787400"/>
            <a:chOff x="1920" y="2592"/>
            <a:chExt cx="768" cy="496"/>
          </a:xfrm>
        </p:grpSpPr>
        <p:grpSp>
          <p:nvGrpSpPr>
            <p:cNvPr id="456771" name="Group 67"/>
            <p:cNvGrpSpPr>
              <a:grpSpLocks/>
            </p:cNvGrpSpPr>
            <p:nvPr/>
          </p:nvGrpSpPr>
          <p:grpSpPr bwMode="auto">
            <a:xfrm>
              <a:off x="2400" y="2592"/>
              <a:ext cx="288" cy="496"/>
              <a:chOff x="2400" y="2592"/>
              <a:chExt cx="288" cy="496"/>
            </a:xfrm>
          </p:grpSpPr>
          <p:sp>
            <p:nvSpPr>
              <p:cNvPr id="456772" name="Text Box 68"/>
              <p:cNvSpPr txBox="1">
                <a:spLocks noChangeArrowheads="1"/>
              </p:cNvSpPr>
              <p:nvPr/>
            </p:nvSpPr>
            <p:spPr bwMode="auto">
              <a:xfrm>
                <a:off x="2456" y="2838"/>
                <a:ext cx="214" cy="25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Comic Sans MS" pitchFamily="66" charset="0"/>
                  </a:rPr>
                  <a:t>5</a:t>
                </a:r>
              </a:p>
            </p:txBody>
          </p:sp>
          <p:sp>
            <p:nvSpPr>
              <p:cNvPr id="456773" name="Rectangle 69"/>
              <p:cNvSpPr>
                <a:spLocks noChangeArrowheads="1"/>
              </p:cNvSpPr>
              <p:nvPr/>
            </p:nvSpPr>
            <p:spPr bwMode="auto">
              <a:xfrm>
                <a:off x="2400" y="259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6774" name="Rectangle 70"/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6775" name="Rectangle 71"/>
              <p:cNvSpPr>
                <a:spLocks noChangeArrowheads="1"/>
              </p:cNvSpPr>
              <p:nvPr/>
            </p:nvSpPr>
            <p:spPr bwMode="auto">
              <a:xfrm>
                <a:off x="2400" y="268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6776" name="Rectangle 72"/>
              <p:cNvSpPr>
                <a:spLocks noChangeArrowheads="1"/>
              </p:cNvSpPr>
              <p:nvPr/>
            </p:nvSpPr>
            <p:spPr bwMode="auto">
              <a:xfrm>
                <a:off x="2496" y="278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6777" name="Rectangle 73"/>
              <p:cNvSpPr>
                <a:spLocks noChangeArrowheads="1"/>
              </p:cNvSpPr>
              <p:nvPr/>
            </p:nvSpPr>
            <p:spPr bwMode="auto">
              <a:xfrm>
                <a:off x="2592" y="268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6778" name="Rectangle 74"/>
              <p:cNvSpPr>
                <a:spLocks noChangeArrowheads="1"/>
              </p:cNvSpPr>
              <p:nvPr/>
            </p:nvSpPr>
            <p:spPr bwMode="auto">
              <a:xfrm>
                <a:off x="2400" y="278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6779" name="Rectangle 75"/>
              <p:cNvSpPr>
                <a:spLocks noChangeArrowheads="1"/>
              </p:cNvSpPr>
              <p:nvPr/>
            </p:nvSpPr>
            <p:spPr bwMode="auto">
              <a:xfrm>
                <a:off x="2496" y="259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6780" name="Rectangle 76"/>
              <p:cNvSpPr>
                <a:spLocks noChangeArrowheads="1"/>
              </p:cNvSpPr>
              <p:nvPr/>
            </p:nvSpPr>
            <p:spPr bwMode="auto">
              <a:xfrm>
                <a:off x="2592" y="278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6781" name="Rectangle 77"/>
              <p:cNvSpPr>
                <a:spLocks noChangeArrowheads="1"/>
              </p:cNvSpPr>
              <p:nvPr/>
            </p:nvSpPr>
            <p:spPr bwMode="auto">
              <a:xfrm>
                <a:off x="2592" y="259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56782" name="Line 78"/>
            <p:cNvSpPr>
              <a:spLocks noChangeShapeType="1"/>
            </p:cNvSpPr>
            <p:nvPr/>
          </p:nvSpPr>
          <p:spPr bwMode="auto">
            <a:xfrm>
              <a:off x="1920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56783" name="Group 79"/>
          <p:cNvGrpSpPr>
            <a:grpSpLocks/>
          </p:cNvGrpSpPr>
          <p:nvPr/>
        </p:nvGrpSpPr>
        <p:grpSpPr bwMode="auto">
          <a:xfrm>
            <a:off x="3048000" y="2133600"/>
            <a:ext cx="1219200" cy="2209800"/>
            <a:chOff x="1920" y="1344"/>
            <a:chExt cx="768" cy="1392"/>
          </a:xfrm>
        </p:grpSpPr>
        <p:grpSp>
          <p:nvGrpSpPr>
            <p:cNvPr id="456784" name="Group 80"/>
            <p:cNvGrpSpPr>
              <a:grpSpLocks/>
            </p:cNvGrpSpPr>
            <p:nvPr/>
          </p:nvGrpSpPr>
          <p:grpSpPr bwMode="auto">
            <a:xfrm>
              <a:off x="2400" y="1344"/>
              <a:ext cx="288" cy="497"/>
              <a:chOff x="2400" y="1344"/>
              <a:chExt cx="288" cy="497"/>
            </a:xfrm>
          </p:grpSpPr>
          <p:sp>
            <p:nvSpPr>
              <p:cNvPr id="456785" name="Text Box 81"/>
              <p:cNvSpPr txBox="1">
                <a:spLocks noChangeArrowheads="1"/>
              </p:cNvSpPr>
              <p:nvPr/>
            </p:nvSpPr>
            <p:spPr bwMode="auto">
              <a:xfrm>
                <a:off x="2448" y="1591"/>
                <a:ext cx="214" cy="25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Comic Sans MS" pitchFamily="66" charset="0"/>
                  </a:rPr>
                  <a:t>5</a:t>
                </a:r>
              </a:p>
            </p:txBody>
          </p:sp>
          <p:sp>
            <p:nvSpPr>
              <p:cNvPr id="456786" name="Rectangle 82"/>
              <p:cNvSpPr>
                <a:spLocks noChangeArrowheads="1"/>
              </p:cNvSpPr>
              <p:nvPr/>
            </p:nvSpPr>
            <p:spPr bwMode="auto">
              <a:xfrm>
                <a:off x="2400" y="134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6787" name="Rectangle 83"/>
              <p:cNvSpPr>
                <a:spLocks noChangeArrowheads="1"/>
              </p:cNvSpPr>
              <p:nvPr/>
            </p:nvSpPr>
            <p:spPr bwMode="auto">
              <a:xfrm>
                <a:off x="2496" y="134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6788" name="Rectangle 84"/>
              <p:cNvSpPr>
                <a:spLocks noChangeArrowheads="1"/>
              </p:cNvSpPr>
              <p:nvPr/>
            </p:nvSpPr>
            <p:spPr bwMode="auto">
              <a:xfrm>
                <a:off x="2496" y="1440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6789" name="Rectangle 85"/>
              <p:cNvSpPr>
                <a:spLocks noChangeArrowheads="1"/>
              </p:cNvSpPr>
              <p:nvPr/>
            </p:nvSpPr>
            <p:spPr bwMode="auto">
              <a:xfrm>
                <a:off x="2496" y="1536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6790" name="Rectangle 86"/>
              <p:cNvSpPr>
                <a:spLocks noChangeArrowheads="1"/>
              </p:cNvSpPr>
              <p:nvPr/>
            </p:nvSpPr>
            <p:spPr bwMode="auto">
              <a:xfrm>
                <a:off x="2592" y="1440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6791" name="Rectangle 87"/>
              <p:cNvSpPr>
                <a:spLocks noChangeArrowheads="1"/>
              </p:cNvSpPr>
              <p:nvPr/>
            </p:nvSpPr>
            <p:spPr bwMode="auto">
              <a:xfrm>
                <a:off x="2400" y="1536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6792" name="Rectangle 88"/>
              <p:cNvSpPr>
                <a:spLocks noChangeArrowheads="1"/>
              </p:cNvSpPr>
              <p:nvPr/>
            </p:nvSpPr>
            <p:spPr bwMode="auto">
              <a:xfrm>
                <a:off x="2400" y="1440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6793" name="Rectangle 89"/>
              <p:cNvSpPr>
                <a:spLocks noChangeArrowheads="1"/>
              </p:cNvSpPr>
              <p:nvPr/>
            </p:nvSpPr>
            <p:spPr bwMode="auto">
              <a:xfrm>
                <a:off x="2592" y="1536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6794" name="Rectangle 90"/>
              <p:cNvSpPr>
                <a:spLocks noChangeArrowheads="1"/>
              </p:cNvSpPr>
              <p:nvPr/>
            </p:nvSpPr>
            <p:spPr bwMode="auto">
              <a:xfrm>
                <a:off x="2592" y="134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56795" name="Line 91"/>
            <p:cNvSpPr>
              <a:spLocks noChangeShapeType="1"/>
            </p:cNvSpPr>
            <p:nvPr/>
          </p:nvSpPr>
          <p:spPr bwMode="auto">
            <a:xfrm flipV="1">
              <a:off x="1920" y="1488"/>
              <a:ext cx="48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56796" name="Group 92"/>
          <p:cNvGrpSpPr>
            <a:grpSpLocks/>
          </p:cNvGrpSpPr>
          <p:nvPr/>
        </p:nvGrpSpPr>
        <p:grpSpPr bwMode="auto">
          <a:xfrm>
            <a:off x="1828800" y="2133600"/>
            <a:ext cx="1219200" cy="1752600"/>
            <a:chOff x="1152" y="1344"/>
            <a:chExt cx="768" cy="1104"/>
          </a:xfrm>
        </p:grpSpPr>
        <p:grpSp>
          <p:nvGrpSpPr>
            <p:cNvPr id="456797" name="Group 93"/>
            <p:cNvGrpSpPr>
              <a:grpSpLocks/>
            </p:cNvGrpSpPr>
            <p:nvPr/>
          </p:nvGrpSpPr>
          <p:grpSpPr bwMode="auto">
            <a:xfrm>
              <a:off x="1632" y="1344"/>
              <a:ext cx="288" cy="497"/>
              <a:chOff x="1632" y="1344"/>
              <a:chExt cx="288" cy="497"/>
            </a:xfrm>
          </p:grpSpPr>
          <p:sp>
            <p:nvSpPr>
              <p:cNvPr id="456798" name="Rectangle 94"/>
              <p:cNvSpPr>
                <a:spLocks noChangeArrowheads="1"/>
              </p:cNvSpPr>
              <p:nvPr/>
            </p:nvSpPr>
            <p:spPr bwMode="auto">
              <a:xfrm>
                <a:off x="1632" y="1344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6799" name="Rectangle 95"/>
              <p:cNvSpPr>
                <a:spLocks noChangeArrowheads="1"/>
              </p:cNvSpPr>
              <p:nvPr/>
            </p:nvSpPr>
            <p:spPr bwMode="auto">
              <a:xfrm>
                <a:off x="1728" y="1344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6800" name="Rectangle 96"/>
              <p:cNvSpPr>
                <a:spLocks noChangeArrowheads="1"/>
              </p:cNvSpPr>
              <p:nvPr/>
            </p:nvSpPr>
            <p:spPr bwMode="auto">
              <a:xfrm>
                <a:off x="1632" y="1440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6801" name="Rectangle 97"/>
              <p:cNvSpPr>
                <a:spLocks noChangeArrowheads="1"/>
              </p:cNvSpPr>
              <p:nvPr/>
            </p:nvSpPr>
            <p:spPr bwMode="auto">
              <a:xfrm>
                <a:off x="1728" y="1440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6802" name="Rectangle 98"/>
              <p:cNvSpPr>
                <a:spLocks noChangeArrowheads="1"/>
              </p:cNvSpPr>
              <p:nvPr/>
            </p:nvSpPr>
            <p:spPr bwMode="auto">
              <a:xfrm>
                <a:off x="1824" y="1440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6803" name="Rectangle 99"/>
              <p:cNvSpPr>
                <a:spLocks noChangeArrowheads="1"/>
              </p:cNvSpPr>
              <p:nvPr/>
            </p:nvSpPr>
            <p:spPr bwMode="auto">
              <a:xfrm>
                <a:off x="1728" y="1536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6804" name="Rectangle 100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6805" name="Rectangle 101"/>
              <p:cNvSpPr>
                <a:spLocks noChangeArrowheads="1"/>
              </p:cNvSpPr>
              <p:nvPr/>
            </p:nvSpPr>
            <p:spPr bwMode="auto">
              <a:xfrm>
                <a:off x="1824" y="1536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6806" name="Rectangle 102"/>
              <p:cNvSpPr>
                <a:spLocks noChangeArrowheads="1"/>
              </p:cNvSpPr>
              <p:nvPr/>
            </p:nvSpPr>
            <p:spPr bwMode="auto">
              <a:xfrm>
                <a:off x="1824" y="1344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6807" name="Text Box 103"/>
              <p:cNvSpPr txBox="1">
                <a:spLocks noChangeArrowheads="1"/>
              </p:cNvSpPr>
              <p:nvPr/>
            </p:nvSpPr>
            <p:spPr bwMode="auto">
              <a:xfrm>
                <a:off x="1680" y="1591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Comic Sans MS" pitchFamily="66" charset="0"/>
                  </a:rPr>
                  <a:t>6</a:t>
                </a:r>
              </a:p>
            </p:txBody>
          </p:sp>
        </p:grpSp>
        <p:sp>
          <p:nvSpPr>
            <p:cNvPr id="456808" name="Line 104"/>
            <p:cNvSpPr>
              <a:spLocks noChangeShapeType="1"/>
            </p:cNvSpPr>
            <p:nvPr/>
          </p:nvSpPr>
          <p:spPr bwMode="auto">
            <a:xfrm flipV="1">
              <a:off x="1152" y="1488"/>
              <a:ext cx="48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56809" name="Text Box 105"/>
          <p:cNvSpPr txBox="1">
            <a:spLocks noChangeArrowheads="1"/>
          </p:cNvSpPr>
          <p:nvPr/>
        </p:nvSpPr>
        <p:spPr bwMode="auto">
          <a:xfrm>
            <a:off x="381000" y="1143000"/>
            <a:ext cx="57769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latin typeface="Comic Sans MS" pitchFamily="66" charset="0"/>
              </a:rPr>
              <a:t>f(N) = g(N) + h(N) </a:t>
            </a:r>
          </a:p>
          <a:p>
            <a:r>
              <a:rPr lang="en-US" sz="2400" dirty="0">
                <a:latin typeface="Comic Sans MS" pitchFamily="66" charset="0"/>
              </a:rPr>
              <a:t>   with h(N) = number of misplaced tiles</a:t>
            </a:r>
          </a:p>
        </p:txBody>
      </p:sp>
    </p:spTree>
    <p:extLst>
      <p:ext uri="{BB962C8B-B14F-4D97-AF65-F5344CB8AC3E}">
        <p14:creationId xmlns:p14="http://schemas.microsoft.com/office/powerpoint/2010/main" val="321247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7467600" cy="1143000"/>
          </a:xfrm>
        </p:spPr>
        <p:txBody>
          <a:bodyPr/>
          <a:lstStyle/>
          <a:p>
            <a:r>
              <a:rPr lang="en-US" dirty="0" smtClean="0"/>
              <a:t>8-Puzzle</a:t>
            </a:r>
            <a:endParaRPr lang="en-US" dirty="0"/>
          </a:p>
        </p:txBody>
      </p:sp>
      <p:sp>
        <p:nvSpPr>
          <p:cNvPr id="39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C7B975-6032-4B10-BA04-3668D11E7C9B}" type="slidenum">
              <a:rPr lang="en-US" smtClean="0"/>
              <a:pPr/>
              <a:t>71</a:t>
            </a:fld>
            <a:endParaRPr lang="en-US"/>
          </a:p>
        </p:txBody>
      </p:sp>
      <p:grpSp>
        <p:nvGrpSpPr>
          <p:cNvPr id="458755" name="Group 3"/>
          <p:cNvGrpSpPr>
            <a:grpSpLocks/>
          </p:cNvGrpSpPr>
          <p:nvPr/>
        </p:nvGrpSpPr>
        <p:grpSpPr bwMode="auto">
          <a:xfrm>
            <a:off x="1371600" y="3657600"/>
            <a:ext cx="457200" cy="788988"/>
            <a:chOff x="864" y="2304"/>
            <a:chExt cx="288" cy="497"/>
          </a:xfrm>
        </p:grpSpPr>
        <p:sp>
          <p:nvSpPr>
            <p:cNvPr id="458756" name="Rectangle 4"/>
            <p:cNvSpPr>
              <a:spLocks noChangeArrowheads="1"/>
            </p:cNvSpPr>
            <p:nvPr/>
          </p:nvSpPr>
          <p:spPr bwMode="auto"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8757" name="Rectangle 5"/>
            <p:cNvSpPr>
              <a:spLocks noChangeArrowheads="1"/>
            </p:cNvSpPr>
            <p:nvPr/>
          </p:nvSpPr>
          <p:spPr bwMode="auto"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8758" name="Rectangle 6"/>
            <p:cNvSpPr>
              <a:spLocks noChangeArrowheads="1"/>
            </p:cNvSpPr>
            <p:nvPr/>
          </p:nvSpPr>
          <p:spPr bwMode="auto"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8759" name="Rectangle 7"/>
            <p:cNvSpPr>
              <a:spLocks noChangeArrowheads="1"/>
            </p:cNvSpPr>
            <p:nvPr/>
          </p:nvSpPr>
          <p:spPr bwMode="auto"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8760" name="Rectangle 8"/>
            <p:cNvSpPr>
              <a:spLocks noChangeArrowheads="1"/>
            </p:cNvSpPr>
            <p:nvPr/>
          </p:nvSpPr>
          <p:spPr bwMode="auto"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8761" name="Rectangle 9"/>
            <p:cNvSpPr>
              <a:spLocks noChangeArrowheads="1"/>
            </p:cNvSpPr>
            <p:nvPr/>
          </p:nvSpPr>
          <p:spPr bwMode="auto"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8762" name="Rectangle 10"/>
            <p:cNvSpPr>
              <a:spLocks noChangeArrowheads="1"/>
            </p:cNvSpPr>
            <p:nvPr/>
          </p:nvSpPr>
          <p:spPr bwMode="auto">
            <a:xfrm>
              <a:off x="960" y="2496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8763" name="Rectangle 11"/>
            <p:cNvSpPr>
              <a:spLocks noChangeArrowheads="1"/>
            </p:cNvSpPr>
            <p:nvPr/>
          </p:nvSpPr>
          <p:spPr bwMode="auto"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8764" name="Rectangle 12"/>
            <p:cNvSpPr>
              <a:spLocks noChangeArrowheads="1"/>
            </p:cNvSpPr>
            <p:nvPr/>
          </p:nvSpPr>
          <p:spPr bwMode="auto"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8765" name="Text Box 13"/>
            <p:cNvSpPr txBox="1">
              <a:spLocks noChangeArrowheads="1"/>
            </p:cNvSpPr>
            <p:nvPr/>
          </p:nvSpPr>
          <p:spPr bwMode="auto">
            <a:xfrm>
              <a:off x="912" y="2551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4</a:t>
              </a:r>
            </a:p>
          </p:txBody>
        </p:sp>
      </p:grpSp>
      <p:grpSp>
        <p:nvGrpSpPr>
          <p:cNvPr id="458766" name="Group 14"/>
          <p:cNvGrpSpPr>
            <a:grpSpLocks/>
          </p:cNvGrpSpPr>
          <p:nvPr/>
        </p:nvGrpSpPr>
        <p:grpSpPr bwMode="auto"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458767" name="Rectangle 15"/>
            <p:cNvSpPr>
              <a:spLocks noChangeArrowheads="1"/>
            </p:cNvSpPr>
            <p:nvPr/>
          </p:nvSpPr>
          <p:spPr bwMode="auto"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8768" name="Rectangle 16"/>
            <p:cNvSpPr>
              <a:spLocks noChangeArrowheads="1"/>
            </p:cNvSpPr>
            <p:nvPr/>
          </p:nvSpPr>
          <p:spPr bwMode="auto"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8769" name="Rectangle 17"/>
            <p:cNvSpPr>
              <a:spLocks noChangeArrowheads="1"/>
            </p:cNvSpPr>
            <p:nvPr/>
          </p:nvSpPr>
          <p:spPr bwMode="auto"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8770" name="Rectangle 18"/>
            <p:cNvSpPr>
              <a:spLocks noChangeArrowheads="1"/>
            </p:cNvSpPr>
            <p:nvPr/>
          </p:nvSpPr>
          <p:spPr bwMode="auto"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8771" name="Rectangle 19"/>
            <p:cNvSpPr>
              <a:spLocks noChangeArrowheads="1"/>
            </p:cNvSpPr>
            <p:nvPr/>
          </p:nvSpPr>
          <p:spPr bwMode="auto"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8772" name="Rectangle 20"/>
            <p:cNvSpPr>
              <a:spLocks noChangeArrowheads="1"/>
            </p:cNvSpPr>
            <p:nvPr/>
          </p:nvSpPr>
          <p:spPr bwMode="auto"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8773" name="Rectangle 21"/>
            <p:cNvSpPr>
              <a:spLocks noChangeArrowheads="1"/>
            </p:cNvSpPr>
            <p:nvPr/>
          </p:nvSpPr>
          <p:spPr bwMode="auto">
            <a:xfrm>
              <a:off x="4800" y="278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8774" name="Rectangle 22"/>
            <p:cNvSpPr>
              <a:spLocks noChangeArrowheads="1"/>
            </p:cNvSpPr>
            <p:nvPr/>
          </p:nvSpPr>
          <p:spPr bwMode="auto"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8775" name="Rectangle 23"/>
            <p:cNvSpPr>
              <a:spLocks noChangeArrowheads="1"/>
            </p:cNvSpPr>
            <p:nvPr/>
          </p:nvSpPr>
          <p:spPr bwMode="auto"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58776" name="Group 24"/>
          <p:cNvGrpSpPr>
            <a:grpSpLocks/>
          </p:cNvGrpSpPr>
          <p:nvPr/>
        </p:nvGrpSpPr>
        <p:grpSpPr bwMode="auto">
          <a:xfrm>
            <a:off x="1828800" y="3886200"/>
            <a:ext cx="1219200" cy="2236788"/>
            <a:chOff x="1152" y="2448"/>
            <a:chExt cx="768" cy="1409"/>
          </a:xfrm>
        </p:grpSpPr>
        <p:grpSp>
          <p:nvGrpSpPr>
            <p:cNvPr id="458777" name="Group 25"/>
            <p:cNvGrpSpPr>
              <a:grpSpLocks/>
            </p:cNvGrpSpPr>
            <p:nvPr/>
          </p:nvGrpSpPr>
          <p:grpSpPr bwMode="auto">
            <a:xfrm>
              <a:off x="1632" y="3360"/>
              <a:ext cx="288" cy="497"/>
              <a:chOff x="1632" y="3360"/>
              <a:chExt cx="288" cy="497"/>
            </a:xfrm>
          </p:grpSpPr>
          <p:sp>
            <p:nvSpPr>
              <p:cNvPr id="458778" name="Rectangle 26"/>
              <p:cNvSpPr>
                <a:spLocks noChangeArrowheads="1"/>
              </p:cNvSpPr>
              <p:nvPr/>
            </p:nvSpPr>
            <p:spPr bwMode="auto">
              <a:xfrm>
                <a:off x="1632" y="3360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8779" name="Rectangle 27"/>
              <p:cNvSpPr>
                <a:spLocks noChangeArrowheads="1"/>
              </p:cNvSpPr>
              <p:nvPr/>
            </p:nvSpPr>
            <p:spPr bwMode="auto">
              <a:xfrm>
                <a:off x="1728" y="3360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8780" name="Rectangle 28"/>
              <p:cNvSpPr>
                <a:spLocks noChangeArrowheads="1"/>
              </p:cNvSpPr>
              <p:nvPr/>
            </p:nvSpPr>
            <p:spPr bwMode="auto">
              <a:xfrm>
                <a:off x="1632" y="3456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8781" name="Rectangle 29"/>
              <p:cNvSpPr>
                <a:spLocks noChangeArrowheads="1"/>
              </p:cNvSpPr>
              <p:nvPr/>
            </p:nvSpPr>
            <p:spPr bwMode="auto">
              <a:xfrm>
                <a:off x="1728" y="3456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8782" name="Rectangle 30"/>
              <p:cNvSpPr>
                <a:spLocks noChangeArrowheads="1"/>
              </p:cNvSpPr>
              <p:nvPr/>
            </p:nvSpPr>
            <p:spPr bwMode="auto">
              <a:xfrm>
                <a:off x="1824" y="3456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8783" name="Rectangle 31"/>
              <p:cNvSpPr>
                <a:spLocks noChangeArrowheads="1"/>
              </p:cNvSpPr>
              <p:nvPr/>
            </p:nvSpPr>
            <p:spPr bwMode="auto">
              <a:xfrm>
                <a:off x="1632" y="3552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8784" name="Rectangle 32"/>
              <p:cNvSpPr>
                <a:spLocks noChangeArrowheads="1"/>
              </p:cNvSpPr>
              <p:nvPr/>
            </p:nvSpPr>
            <p:spPr bwMode="auto">
              <a:xfrm>
                <a:off x="1824" y="355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8785" name="Rectangle 33"/>
              <p:cNvSpPr>
                <a:spLocks noChangeArrowheads="1"/>
              </p:cNvSpPr>
              <p:nvPr/>
            </p:nvSpPr>
            <p:spPr bwMode="auto">
              <a:xfrm>
                <a:off x="1728" y="3552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8786" name="Rectangle 34"/>
              <p:cNvSpPr>
                <a:spLocks noChangeArrowheads="1"/>
              </p:cNvSpPr>
              <p:nvPr/>
            </p:nvSpPr>
            <p:spPr bwMode="auto">
              <a:xfrm>
                <a:off x="1824" y="3360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8787" name="Text Box 35"/>
              <p:cNvSpPr txBox="1">
                <a:spLocks noChangeArrowheads="1"/>
              </p:cNvSpPr>
              <p:nvPr/>
            </p:nvSpPr>
            <p:spPr bwMode="auto">
              <a:xfrm>
                <a:off x="1680" y="3607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Comic Sans MS" pitchFamily="66" charset="0"/>
                  </a:rPr>
                  <a:t>6</a:t>
                </a:r>
              </a:p>
            </p:txBody>
          </p:sp>
        </p:grpSp>
        <p:sp>
          <p:nvSpPr>
            <p:cNvPr id="458788" name="Line 36"/>
            <p:cNvSpPr>
              <a:spLocks noChangeShapeType="1"/>
            </p:cNvSpPr>
            <p:nvPr/>
          </p:nvSpPr>
          <p:spPr bwMode="auto">
            <a:xfrm>
              <a:off x="1152" y="2448"/>
              <a:ext cx="48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58789" name="Text Box 37"/>
          <p:cNvSpPr txBox="1">
            <a:spLocks noChangeArrowheads="1"/>
          </p:cNvSpPr>
          <p:nvPr/>
        </p:nvSpPr>
        <p:spPr bwMode="auto">
          <a:xfrm>
            <a:off x="685800" y="4508500"/>
            <a:ext cx="1482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Cutoff=5</a:t>
            </a:r>
          </a:p>
        </p:txBody>
      </p:sp>
      <p:sp>
        <p:nvSpPr>
          <p:cNvPr id="458790" name="Text Box 38"/>
          <p:cNvSpPr txBox="1">
            <a:spLocks noChangeArrowheads="1"/>
          </p:cNvSpPr>
          <p:nvPr/>
        </p:nvSpPr>
        <p:spPr bwMode="auto">
          <a:xfrm>
            <a:off x="381000" y="1143000"/>
            <a:ext cx="57769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f(N) = g(N) + h(N) </a:t>
            </a:r>
          </a:p>
          <a:p>
            <a:r>
              <a:rPr lang="en-US" sz="2400">
                <a:latin typeface="Comic Sans MS" pitchFamily="66" charset="0"/>
              </a:rPr>
              <a:t>   with h(N) = number of misplaced tiles</a:t>
            </a:r>
          </a:p>
        </p:txBody>
      </p:sp>
    </p:spTree>
    <p:extLst>
      <p:ext uri="{BB962C8B-B14F-4D97-AF65-F5344CB8AC3E}">
        <p14:creationId xmlns:p14="http://schemas.microsoft.com/office/powerpoint/2010/main" val="242875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8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7467600" cy="1143000"/>
          </a:xfrm>
        </p:spPr>
        <p:txBody>
          <a:bodyPr/>
          <a:lstStyle/>
          <a:p>
            <a:r>
              <a:rPr lang="en-US" dirty="0" smtClean="0"/>
              <a:t>8-Puzzle</a:t>
            </a:r>
            <a:endParaRPr lang="en-US" dirty="0"/>
          </a:p>
        </p:txBody>
      </p:sp>
      <p:sp>
        <p:nvSpPr>
          <p:cNvPr id="6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651E4-3D26-475D-B80E-91C9742155D9}" type="slidenum">
              <a:rPr lang="en-US" smtClean="0"/>
              <a:pPr/>
              <a:t>72</a:t>
            </a:fld>
            <a:endParaRPr lang="en-US"/>
          </a:p>
        </p:txBody>
      </p:sp>
      <p:grpSp>
        <p:nvGrpSpPr>
          <p:cNvPr id="460803" name="Group 3"/>
          <p:cNvGrpSpPr>
            <a:grpSpLocks/>
          </p:cNvGrpSpPr>
          <p:nvPr/>
        </p:nvGrpSpPr>
        <p:grpSpPr bwMode="auto">
          <a:xfrm>
            <a:off x="1371600" y="3657600"/>
            <a:ext cx="457200" cy="788988"/>
            <a:chOff x="864" y="2304"/>
            <a:chExt cx="288" cy="497"/>
          </a:xfrm>
        </p:grpSpPr>
        <p:sp>
          <p:nvSpPr>
            <p:cNvPr id="460804" name="Rectangle 4"/>
            <p:cNvSpPr>
              <a:spLocks noChangeArrowheads="1"/>
            </p:cNvSpPr>
            <p:nvPr/>
          </p:nvSpPr>
          <p:spPr bwMode="auto"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05" name="Rectangle 5"/>
            <p:cNvSpPr>
              <a:spLocks noChangeArrowheads="1"/>
            </p:cNvSpPr>
            <p:nvPr/>
          </p:nvSpPr>
          <p:spPr bwMode="auto"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06" name="Rectangle 6"/>
            <p:cNvSpPr>
              <a:spLocks noChangeArrowheads="1"/>
            </p:cNvSpPr>
            <p:nvPr/>
          </p:nvSpPr>
          <p:spPr bwMode="auto"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07" name="Rectangle 7"/>
            <p:cNvSpPr>
              <a:spLocks noChangeArrowheads="1"/>
            </p:cNvSpPr>
            <p:nvPr/>
          </p:nvSpPr>
          <p:spPr bwMode="auto"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08" name="Rectangle 8"/>
            <p:cNvSpPr>
              <a:spLocks noChangeArrowheads="1"/>
            </p:cNvSpPr>
            <p:nvPr/>
          </p:nvSpPr>
          <p:spPr bwMode="auto"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09" name="Rectangle 9"/>
            <p:cNvSpPr>
              <a:spLocks noChangeArrowheads="1"/>
            </p:cNvSpPr>
            <p:nvPr/>
          </p:nvSpPr>
          <p:spPr bwMode="auto"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10" name="Rectangle 10"/>
            <p:cNvSpPr>
              <a:spLocks noChangeArrowheads="1"/>
            </p:cNvSpPr>
            <p:nvPr/>
          </p:nvSpPr>
          <p:spPr bwMode="auto">
            <a:xfrm>
              <a:off x="960" y="2496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11" name="Rectangle 11"/>
            <p:cNvSpPr>
              <a:spLocks noChangeArrowheads="1"/>
            </p:cNvSpPr>
            <p:nvPr/>
          </p:nvSpPr>
          <p:spPr bwMode="auto"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12" name="Rectangle 12"/>
            <p:cNvSpPr>
              <a:spLocks noChangeArrowheads="1"/>
            </p:cNvSpPr>
            <p:nvPr/>
          </p:nvSpPr>
          <p:spPr bwMode="auto"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13" name="Text Box 13"/>
            <p:cNvSpPr txBox="1">
              <a:spLocks noChangeArrowheads="1"/>
            </p:cNvSpPr>
            <p:nvPr/>
          </p:nvSpPr>
          <p:spPr bwMode="auto">
            <a:xfrm>
              <a:off x="912" y="2551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4</a:t>
              </a:r>
            </a:p>
          </p:txBody>
        </p:sp>
      </p:grpSp>
      <p:grpSp>
        <p:nvGrpSpPr>
          <p:cNvPr id="460814" name="Group 14"/>
          <p:cNvGrpSpPr>
            <a:grpSpLocks/>
          </p:cNvGrpSpPr>
          <p:nvPr/>
        </p:nvGrpSpPr>
        <p:grpSpPr bwMode="auto"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460815" name="Rectangle 15"/>
            <p:cNvSpPr>
              <a:spLocks noChangeArrowheads="1"/>
            </p:cNvSpPr>
            <p:nvPr/>
          </p:nvSpPr>
          <p:spPr bwMode="auto"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16" name="Rectangle 16"/>
            <p:cNvSpPr>
              <a:spLocks noChangeArrowheads="1"/>
            </p:cNvSpPr>
            <p:nvPr/>
          </p:nvSpPr>
          <p:spPr bwMode="auto"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17" name="Rectangle 17"/>
            <p:cNvSpPr>
              <a:spLocks noChangeArrowheads="1"/>
            </p:cNvSpPr>
            <p:nvPr/>
          </p:nvSpPr>
          <p:spPr bwMode="auto"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18" name="Rectangle 18"/>
            <p:cNvSpPr>
              <a:spLocks noChangeArrowheads="1"/>
            </p:cNvSpPr>
            <p:nvPr/>
          </p:nvSpPr>
          <p:spPr bwMode="auto"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19" name="Rectangle 19"/>
            <p:cNvSpPr>
              <a:spLocks noChangeArrowheads="1"/>
            </p:cNvSpPr>
            <p:nvPr/>
          </p:nvSpPr>
          <p:spPr bwMode="auto"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20" name="Rectangle 20"/>
            <p:cNvSpPr>
              <a:spLocks noChangeArrowheads="1"/>
            </p:cNvSpPr>
            <p:nvPr/>
          </p:nvSpPr>
          <p:spPr bwMode="auto"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21" name="Rectangle 21"/>
            <p:cNvSpPr>
              <a:spLocks noChangeArrowheads="1"/>
            </p:cNvSpPr>
            <p:nvPr/>
          </p:nvSpPr>
          <p:spPr bwMode="auto">
            <a:xfrm>
              <a:off x="4800" y="278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22" name="Rectangle 22"/>
            <p:cNvSpPr>
              <a:spLocks noChangeArrowheads="1"/>
            </p:cNvSpPr>
            <p:nvPr/>
          </p:nvSpPr>
          <p:spPr bwMode="auto"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23" name="Rectangle 23"/>
            <p:cNvSpPr>
              <a:spLocks noChangeArrowheads="1"/>
            </p:cNvSpPr>
            <p:nvPr/>
          </p:nvSpPr>
          <p:spPr bwMode="auto"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60824" name="Group 24"/>
          <p:cNvGrpSpPr>
            <a:grpSpLocks/>
          </p:cNvGrpSpPr>
          <p:nvPr/>
        </p:nvGrpSpPr>
        <p:grpSpPr bwMode="auto">
          <a:xfrm>
            <a:off x="1828800" y="3886200"/>
            <a:ext cx="1219200" cy="1017588"/>
            <a:chOff x="1152" y="2448"/>
            <a:chExt cx="768" cy="641"/>
          </a:xfrm>
        </p:grpSpPr>
        <p:grpSp>
          <p:nvGrpSpPr>
            <p:cNvPr id="460825" name="Group 25"/>
            <p:cNvGrpSpPr>
              <a:grpSpLocks/>
            </p:cNvGrpSpPr>
            <p:nvPr/>
          </p:nvGrpSpPr>
          <p:grpSpPr bwMode="auto">
            <a:xfrm>
              <a:off x="1632" y="2592"/>
              <a:ext cx="288" cy="497"/>
              <a:chOff x="1632" y="2592"/>
              <a:chExt cx="288" cy="497"/>
            </a:xfrm>
          </p:grpSpPr>
          <p:sp>
            <p:nvSpPr>
              <p:cNvPr id="460826" name="Rectangle 26"/>
              <p:cNvSpPr>
                <a:spLocks noChangeArrowheads="1"/>
              </p:cNvSpPr>
              <p:nvPr/>
            </p:nvSpPr>
            <p:spPr bwMode="auto">
              <a:xfrm>
                <a:off x="1632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0827" name="Rectangle 27"/>
              <p:cNvSpPr>
                <a:spLocks noChangeArrowheads="1"/>
              </p:cNvSpPr>
              <p:nvPr/>
            </p:nvSpPr>
            <p:spPr bwMode="auto">
              <a:xfrm>
                <a:off x="1728" y="2592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0828" name="Rectangle 28"/>
              <p:cNvSpPr>
                <a:spLocks noChangeArrowheads="1"/>
              </p:cNvSpPr>
              <p:nvPr/>
            </p:nvSpPr>
            <p:spPr bwMode="auto">
              <a:xfrm>
                <a:off x="1632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0829" name="Rectangle 29"/>
              <p:cNvSpPr>
                <a:spLocks noChangeArrowheads="1"/>
              </p:cNvSpPr>
              <p:nvPr/>
            </p:nvSpPr>
            <p:spPr bwMode="auto">
              <a:xfrm>
                <a:off x="1728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0830" name="Rectangle 30"/>
              <p:cNvSpPr>
                <a:spLocks noChangeArrowheads="1"/>
              </p:cNvSpPr>
              <p:nvPr/>
            </p:nvSpPr>
            <p:spPr bwMode="auto">
              <a:xfrm>
                <a:off x="1824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0831" name="Rectangle 31"/>
              <p:cNvSpPr>
                <a:spLocks noChangeArrowheads="1"/>
              </p:cNvSpPr>
              <p:nvPr/>
            </p:nvSpPr>
            <p:spPr bwMode="auto">
              <a:xfrm>
                <a:off x="1632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0832" name="Rectangle 32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0833" name="Rectangle 33"/>
              <p:cNvSpPr>
                <a:spLocks noChangeArrowheads="1"/>
              </p:cNvSpPr>
              <p:nvPr/>
            </p:nvSpPr>
            <p:spPr bwMode="auto">
              <a:xfrm>
                <a:off x="1824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0834" name="Rectangle 34"/>
              <p:cNvSpPr>
                <a:spLocks noChangeArrowheads="1"/>
              </p:cNvSpPr>
              <p:nvPr/>
            </p:nvSpPr>
            <p:spPr bwMode="auto">
              <a:xfrm>
                <a:off x="1824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0835" name="Text Box 35"/>
              <p:cNvSpPr txBox="1">
                <a:spLocks noChangeArrowheads="1"/>
              </p:cNvSpPr>
              <p:nvPr/>
            </p:nvSpPr>
            <p:spPr bwMode="auto">
              <a:xfrm>
                <a:off x="1680" y="2839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Comic Sans MS" pitchFamily="66" charset="0"/>
                  </a:rPr>
                  <a:t>4</a:t>
                </a:r>
              </a:p>
            </p:txBody>
          </p:sp>
        </p:grpSp>
        <p:sp>
          <p:nvSpPr>
            <p:cNvPr id="460836" name="Line 36"/>
            <p:cNvSpPr>
              <a:spLocks noChangeShapeType="1"/>
            </p:cNvSpPr>
            <p:nvPr/>
          </p:nvSpPr>
          <p:spPr bwMode="auto">
            <a:xfrm>
              <a:off x="1152" y="2448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60837" name="Group 37"/>
          <p:cNvGrpSpPr>
            <a:grpSpLocks/>
          </p:cNvGrpSpPr>
          <p:nvPr/>
        </p:nvGrpSpPr>
        <p:grpSpPr bwMode="auto">
          <a:xfrm>
            <a:off x="1828800" y="3886200"/>
            <a:ext cx="1219200" cy="2236788"/>
            <a:chOff x="1152" y="2448"/>
            <a:chExt cx="768" cy="1409"/>
          </a:xfrm>
        </p:grpSpPr>
        <p:grpSp>
          <p:nvGrpSpPr>
            <p:cNvPr id="460838" name="Group 38"/>
            <p:cNvGrpSpPr>
              <a:grpSpLocks/>
            </p:cNvGrpSpPr>
            <p:nvPr/>
          </p:nvGrpSpPr>
          <p:grpSpPr bwMode="auto">
            <a:xfrm>
              <a:off x="1632" y="3360"/>
              <a:ext cx="288" cy="497"/>
              <a:chOff x="1632" y="3360"/>
              <a:chExt cx="288" cy="497"/>
            </a:xfrm>
          </p:grpSpPr>
          <p:sp>
            <p:nvSpPr>
              <p:cNvPr id="460839" name="Text Box 39"/>
              <p:cNvSpPr txBox="1">
                <a:spLocks noChangeArrowheads="1"/>
              </p:cNvSpPr>
              <p:nvPr/>
            </p:nvSpPr>
            <p:spPr bwMode="auto">
              <a:xfrm>
                <a:off x="1680" y="3607"/>
                <a:ext cx="214" cy="25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Comic Sans MS" pitchFamily="66" charset="0"/>
                  </a:rPr>
                  <a:t>6</a:t>
                </a:r>
              </a:p>
            </p:txBody>
          </p:sp>
          <p:grpSp>
            <p:nvGrpSpPr>
              <p:cNvPr id="460840" name="Group 40"/>
              <p:cNvGrpSpPr>
                <a:grpSpLocks/>
              </p:cNvGrpSpPr>
              <p:nvPr/>
            </p:nvGrpSpPr>
            <p:grpSpPr bwMode="auto">
              <a:xfrm>
                <a:off x="1632" y="3360"/>
                <a:ext cx="288" cy="288"/>
                <a:chOff x="1632" y="3360"/>
                <a:chExt cx="288" cy="288"/>
              </a:xfrm>
            </p:grpSpPr>
            <p:sp>
              <p:nvSpPr>
                <p:cNvPr id="460841" name="Rectangle 41"/>
                <p:cNvSpPr>
                  <a:spLocks noChangeArrowheads="1"/>
                </p:cNvSpPr>
                <p:nvPr/>
              </p:nvSpPr>
              <p:spPr bwMode="auto">
                <a:xfrm>
                  <a:off x="1632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0842" name="Rectangle 42"/>
                <p:cNvSpPr>
                  <a:spLocks noChangeArrowheads="1"/>
                </p:cNvSpPr>
                <p:nvPr/>
              </p:nvSpPr>
              <p:spPr bwMode="auto">
                <a:xfrm>
                  <a:off x="1728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0843" name="Rectangle 43"/>
                <p:cNvSpPr>
                  <a:spLocks noChangeArrowheads="1"/>
                </p:cNvSpPr>
                <p:nvPr/>
              </p:nvSpPr>
              <p:spPr bwMode="auto">
                <a:xfrm>
                  <a:off x="1632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0844" name="Rectangle 44"/>
                <p:cNvSpPr>
                  <a:spLocks noChangeArrowheads="1"/>
                </p:cNvSpPr>
                <p:nvPr/>
              </p:nvSpPr>
              <p:spPr bwMode="auto">
                <a:xfrm>
                  <a:off x="1728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0845" name="Rectangle 45"/>
                <p:cNvSpPr>
                  <a:spLocks noChangeArrowheads="1"/>
                </p:cNvSpPr>
                <p:nvPr/>
              </p:nvSpPr>
              <p:spPr bwMode="auto">
                <a:xfrm>
                  <a:off x="1824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0846" name="Rectangle 46"/>
                <p:cNvSpPr>
                  <a:spLocks noChangeArrowheads="1"/>
                </p:cNvSpPr>
                <p:nvPr/>
              </p:nvSpPr>
              <p:spPr bwMode="auto">
                <a:xfrm>
                  <a:off x="1632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0847" name="Rectangle 47"/>
                <p:cNvSpPr>
                  <a:spLocks noChangeArrowheads="1"/>
                </p:cNvSpPr>
                <p:nvPr/>
              </p:nvSpPr>
              <p:spPr bwMode="auto">
                <a:xfrm>
                  <a:off x="1824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0848" name="Rectangle 48"/>
                <p:cNvSpPr>
                  <a:spLocks noChangeArrowheads="1"/>
                </p:cNvSpPr>
                <p:nvPr/>
              </p:nvSpPr>
              <p:spPr bwMode="auto">
                <a:xfrm>
                  <a:off x="1728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0849" name="Rectangle 49"/>
                <p:cNvSpPr>
                  <a:spLocks noChangeArrowheads="1"/>
                </p:cNvSpPr>
                <p:nvPr/>
              </p:nvSpPr>
              <p:spPr bwMode="auto">
                <a:xfrm>
                  <a:off x="1824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60850" name="Line 50"/>
            <p:cNvSpPr>
              <a:spLocks noChangeShapeType="1"/>
            </p:cNvSpPr>
            <p:nvPr/>
          </p:nvSpPr>
          <p:spPr bwMode="auto">
            <a:xfrm>
              <a:off x="1152" y="2448"/>
              <a:ext cx="48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60851" name="Text Box 51"/>
          <p:cNvSpPr txBox="1">
            <a:spLocks noChangeArrowheads="1"/>
          </p:cNvSpPr>
          <p:nvPr/>
        </p:nvSpPr>
        <p:spPr bwMode="auto">
          <a:xfrm>
            <a:off x="685800" y="4508500"/>
            <a:ext cx="1482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Cutoff=5</a:t>
            </a:r>
          </a:p>
        </p:txBody>
      </p:sp>
      <p:grpSp>
        <p:nvGrpSpPr>
          <p:cNvPr id="460852" name="Group 52"/>
          <p:cNvGrpSpPr>
            <a:grpSpLocks/>
          </p:cNvGrpSpPr>
          <p:nvPr/>
        </p:nvGrpSpPr>
        <p:grpSpPr bwMode="auto">
          <a:xfrm>
            <a:off x="3048000" y="4343400"/>
            <a:ext cx="1219200" cy="1792288"/>
            <a:chOff x="1920" y="2736"/>
            <a:chExt cx="768" cy="1129"/>
          </a:xfrm>
        </p:grpSpPr>
        <p:grpSp>
          <p:nvGrpSpPr>
            <p:cNvPr id="460853" name="Group 53"/>
            <p:cNvGrpSpPr>
              <a:grpSpLocks/>
            </p:cNvGrpSpPr>
            <p:nvPr/>
          </p:nvGrpSpPr>
          <p:grpSpPr bwMode="auto">
            <a:xfrm>
              <a:off x="2400" y="3360"/>
              <a:ext cx="288" cy="505"/>
              <a:chOff x="2400" y="3360"/>
              <a:chExt cx="288" cy="505"/>
            </a:xfrm>
          </p:grpSpPr>
          <p:sp>
            <p:nvSpPr>
              <p:cNvPr id="460854" name="Rectangle 54"/>
              <p:cNvSpPr>
                <a:spLocks noChangeArrowheads="1"/>
              </p:cNvSpPr>
              <p:nvPr/>
            </p:nvSpPr>
            <p:spPr bwMode="auto">
              <a:xfrm>
                <a:off x="2400" y="3360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0855" name="Rectangle 55"/>
              <p:cNvSpPr>
                <a:spLocks noChangeArrowheads="1"/>
              </p:cNvSpPr>
              <p:nvPr/>
            </p:nvSpPr>
            <p:spPr bwMode="auto">
              <a:xfrm>
                <a:off x="2496" y="3360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0856" name="Rectangle 56"/>
              <p:cNvSpPr>
                <a:spLocks noChangeArrowheads="1"/>
              </p:cNvSpPr>
              <p:nvPr/>
            </p:nvSpPr>
            <p:spPr bwMode="auto">
              <a:xfrm>
                <a:off x="2400" y="3456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0857" name="Rectangle 57"/>
              <p:cNvSpPr>
                <a:spLocks noChangeArrowheads="1"/>
              </p:cNvSpPr>
              <p:nvPr/>
            </p:nvSpPr>
            <p:spPr bwMode="auto">
              <a:xfrm>
                <a:off x="2496" y="3552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0858" name="Rectangle 58"/>
              <p:cNvSpPr>
                <a:spLocks noChangeArrowheads="1"/>
              </p:cNvSpPr>
              <p:nvPr/>
            </p:nvSpPr>
            <p:spPr bwMode="auto">
              <a:xfrm>
                <a:off x="2496" y="3456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0859" name="Rectangle 59"/>
              <p:cNvSpPr>
                <a:spLocks noChangeArrowheads="1"/>
              </p:cNvSpPr>
              <p:nvPr/>
            </p:nvSpPr>
            <p:spPr bwMode="auto">
              <a:xfrm>
                <a:off x="2400" y="3552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0860" name="Rectangle 60"/>
              <p:cNvSpPr>
                <a:spLocks noChangeArrowheads="1"/>
              </p:cNvSpPr>
              <p:nvPr/>
            </p:nvSpPr>
            <p:spPr bwMode="auto">
              <a:xfrm>
                <a:off x="2592" y="3456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0861" name="Rectangle 61"/>
              <p:cNvSpPr>
                <a:spLocks noChangeArrowheads="1"/>
              </p:cNvSpPr>
              <p:nvPr/>
            </p:nvSpPr>
            <p:spPr bwMode="auto">
              <a:xfrm>
                <a:off x="2592" y="3552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0862" name="Rectangle 62"/>
              <p:cNvSpPr>
                <a:spLocks noChangeArrowheads="1"/>
              </p:cNvSpPr>
              <p:nvPr/>
            </p:nvSpPr>
            <p:spPr bwMode="auto">
              <a:xfrm>
                <a:off x="2592" y="3360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0863" name="Text Box 63"/>
              <p:cNvSpPr txBox="1">
                <a:spLocks noChangeArrowheads="1"/>
              </p:cNvSpPr>
              <p:nvPr/>
            </p:nvSpPr>
            <p:spPr bwMode="auto">
              <a:xfrm>
                <a:off x="2448" y="3615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Comic Sans MS" pitchFamily="66" charset="0"/>
                  </a:rPr>
                  <a:t>6</a:t>
                </a:r>
              </a:p>
            </p:txBody>
          </p:sp>
        </p:grpSp>
        <p:sp>
          <p:nvSpPr>
            <p:cNvPr id="460864" name="Line 64"/>
            <p:cNvSpPr>
              <a:spLocks noChangeShapeType="1"/>
            </p:cNvSpPr>
            <p:nvPr/>
          </p:nvSpPr>
          <p:spPr bwMode="auto">
            <a:xfrm>
              <a:off x="1920" y="2736"/>
              <a:ext cx="48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60865" name="Text Box 65"/>
          <p:cNvSpPr txBox="1">
            <a:spLocks noChangeArrowheads="1"/>
          </p:cNvSpPr>
          <p:nvPr/>
        </p:nvSpPr>
        <p:spPr bwMode="auto">
          <a:xfrm>
            <a:off x="381000" y="1143000"/>
            <a:ext cx="57769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f(N) = g(N) + h(N) </a:t>
            </a:r>
          </a:p>
          <a:p>
            <a:r>
              <a:rPr lang="en-US" sz="2400">
                <a:latin typeface="Comic Sans MS" pitchFamily="66" charset="0"/>
              </a:rPr>
              <a:t>   with h(N) = number of misplaced tiles</a:t>
            </a:r>
          </a:p>
        </p:txBody>
      </p:sp>
    </p:spTree>
    <p:extLst>
      <p:ext uri="{BB962C8B-B14F-4D97-AF65-F5344CB8AC3E}">
        <p14:creationId xmlns:p14="http://schemas.microsoft.com/office/powerpoint/2010/main" val="61529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7467600" cy="1143000"/>
          </a:xfrm>
        </p:spPr>
        <p:txBody>
          <a:bodyPr/>
          <a:lstStyle/>
          <a:p>
            <a:r>
              <a:rPr lang="en-US" dirty="0" smtClean="0"/>
              <a:t>8-Puzzle</a:t>
            </a:r>
            <a:endParaRPr lang="en-US" dirty="0"/>
          </a:p>
        </p:txBody>
      </p:sp>
      <p:sp>
        <p:nvSpPr>
          <p:cNvPr id="8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38E3B2-0973-4BFB-AA6A-7E1C616AC668}" type="slidenum">
              <a:rPr lang="en-US" smtClean="0"/>
              <a:pPr/>
              <a:t>73</a:t>
            </a:fld>
            <a:endParaRPr lang="en-US"/>
          </a:p>
        </p:txBody>
      </p:sp>
      <p:grpSp>
        <p:nvGrpSpPr>
          <p:cNvPr id="462851" name="Group 3"/>
          <p:cNvGrpSpPr>
            <a:grpSpLocks/>
          </p:cNvGrpSpPr>
          <p:nvPr/>
        </p:nvGrpSpPr>
        <p:grpSpPr bwMode="auto">
          <a:xfrm>
            <a:off x="1371600" y="3657600"/>
            <a:ext cx="457200" cy="788988"/>
            <a:chOff x="864" y="2304"/>
            <a:chExt cx="288" cy="497"/>
          </a:xfrm>
        </p:grpSpPr>
        <p:sp>
          <p:nvSpPr>
            <p:cNvPr id="462852" name="Rectangle 4"/>
            <p:cNvSpPr>
              <a:spLocks noChangeArrowheads="1"/>
            </p:cNvSpPr>
            <p:nvPr/>
          </p:nvSpPr>
          <p:spPr bwMode="auto"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2853" name="Rectangle 5"/>
            <p:cNvSpPr>
              <a:spLocks noChangeArrowheads="1"/>
            </p:cNvSpPr>
            <p:nvPr/>
          </p:nvSpPr>
          <p:spPr bwMode="auto"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2854" name="Rectangle 6"/>
            <p:cNvSpPr>
              <a:spLocks noChangeArrowheads="1"/>
            </p:cNvSpPr>
            <p:nvPr/>
          </p:nvSpPr>
          <p:spPr bwMode="auto"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2855" name="Rectangle 7"/>
            <p:cNvSpPr>
              <a:spLocks noChangeArrowheads="1"/>
            </p:cNvSpPr>
            <p:nvPr/>
          </p:nvSpPr>
          <p:spPr bwMode="auto"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2856" name="Rectangle 8"/>
            <p:cNvSpPr>
              <a:spLocks noChangeArrowheads="1"/>
            </p:cNvSpPr>
            <p:nvPr/>
          </p:nvSpPr>
          <p:spPr bwMode="auto"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2857" name="Rectangle 9"/>
            <p:cNvSpPr>
              <a:spLocks noChangeArrowheads="1"/>
            </p:cNvSpPr>
            <p:nvPr/>
          </p:nvSpPr>
          <p:spPr bwMode="auto"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2858" name="Rectangle 10"/>
            <p:cNvSpPr>
              <a:spLocks noChangeArrowheads="1"/>
            </p:cNvSpPr>
            <p:nvPr/>
          </p:nvSpPr>
          <p:spPr bwMode="auto">
            <a:xfrm>
              <a:off x="960" y="2496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2859" name="Rectangle 11"/>
            <p:cNvSpPr>
              <a:spLocks noChangeArrowheads="1"/>
            </p:cNvSpPr>
            <p:nvPr/>
          </p:nvSpPr>
          <p:spPr bwMode="auto"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2860" name="Rectangle 12"/>
            <p:cNvSpPr>
              <a:spLocks noChangeArrowheads="1"/>
            </p:cNvSpPr>
            <p:nvPr/>
          </p:nvSpPr>
          <p:spPr bwMode="auto"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2861" name="Text Box 13"/>
            <p:cNvSpPr txBox="1">
              <a:spLocks noChangeArrowheads="1"/>
            </p:cNvSpPr>
            <p:nvPr/>
          </p:nvSpPr>
          <p:spPr bwMode="auto">
            <a:xfrm>
              <a:off x="912" y="2551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4</a:t>
              </a:r>
            </a:p>
          </p:txBody>
        </p:sp>
      </p:grpSp>
      <p:grpSp>
        <p:nvGrpSpPr>
          <p:cNvPr id="462862" name="Group 14"/>
          <p:cNvGrpSpPr>
            <a:grpSpLocks/>
          </p:cNvGrpSpPr>
          <p:nvPr/>
        </p:nvGrpSpPr>
        <p:grpSpPr bwMode="auto"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462863" name="Rectangle 15"/>
            <p:cNvSpPr>
              <a:spLocks noChangeArrowheads="1"/>
            </p:cNvSpPr>
            <p:nvPr/>
          </p:nvSpPr>
          <p:spPr bwMode="auto"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2864" name="Rectangle 16"/>
            <p:cNvSpPr>
              <a:spLocks noChangeArrowheads="1"/>
            </p:cNvSpPr>
            <p:nvPr/>
          </p:nvSpPr>
          <p:spPr bwMode="auto"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2865" name="Rectangle 17"/>
            <p:cNvSpPr>
              <a:spLocks noChangeArrowheads="1"/>
            </p:cNvSpPr>
            <p:nvPr/>
          </p:nvSpPr>
          <p:spPr bwMode="auto"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2866" name="Rectangle 18"/>
            <p:cNvSpPr>
              <a:spLocks noChangeArrowheads="1"/>
            </p:cNvSpPr>
            <p:nvPr/>
          </p:nvSpPr>
          <p:spPr bwMode="auto"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2867" name="Rectangle 19"/>
            <p:cNvSpPr>
              <a:spLocks noChangeArrowheads="1"/>
            </p:cNvSpPr>
            <p:nvPr/>
          </p:nvSpPr>
          <p:spPr bwMode="auto"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2868" name="Rectangle 20"/>
            <p:cNvSpPr>
              <a:spLocks noChangeArrowheads="1"/>
            </p:cNvSpPr>
            <p:nvPr/>
          </p:nvSpPr>
          <p:spPr bwMode="auto"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2869" name="Rectangle 21"/>
            <p:cNvSpPr>
              <a:spLocks noChangeArrowheads="1"/>
            </p:cNvSpPr>
            <p:nvPr/>
          </p:nvSpPr>
          <p:spPr bwMode="auto">
            <a:xfrm>
              <a:off x="4800" y="278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2870" name="Rectangle 22"/>
            <p:cNvSpPr>
              <a:spLocks noChangeArrowheads="1"/>
            </p:cNvSpPr>
            <p:nvPr/>
          </p:nvSpPr>
          <p:spPr bwMode="auto"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2871" name="Rectangle 23"/>
            <p:cNvSpPr>
              <a:spLocks noChangeArrowheads="1"/>
            </p:cNvSpPr>
            <p:nvPr/>
          </p:nvSpPr>
          <p:spPr bwMode="auto"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62872" name="Group 24"/>
          <p:cNvGrpSpPr>
            <a:grpSpLocks/>
          </p:cNvGrpSpPr>
          <p:nvPr/>
        </p:nvGrpSpPr>
        <p:grpSpPr bwMode="auto">
          <a:xfrm>
            <a:off x="1828800" y="3886200"/>
            <a:ext cx="1219200" cy="1017588"/>
            <a:chOff x="1152" y="2448"/>
            <a:chExt cx="768" cy="641"/>
          </a:xfrm>
        </p:grpSpPr>
        <p:grpSp>
          <p:nvGrpSpPr>
            <p:cNvPr id="462873" name="Group 25"/>
            <p:cNvGrpSpPr>
              <a:grpSpLocks/>
            </p:cNvGrpSpPr>
            <p:nvPr/>
          </p:nvGrpSpPr>
          <p:grpSpPr bwMode="auto">
            <a:xfrm>
              <a:off x="1632" y="2592"/>
              <a:ext cx="288" cy="497"/>
              <a:chOff x="1632" y="2592"/>
              <a:chExt cx="288" cy="497"/>
            </a:xfrm>
          </p:grpSpPr>
          <p:sp>
            <p:nvSpPr>
              <p:cNvPr id="462874" name="Rectangle 26"/>
              <p:cNvSpPr>
                <a:spLocks noChangeArrowheads="1"/>
              </p:cNvSpPr>
              <p:nvPr/>
            </p:nvSpPr>
            <p:spPr bwMode="auto">
              <a:xfrm>
                <a:off x="1632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875" name="Rectangle 27"/>
              <p:cNvSpPr>
                <a:spLocks noChangeArrowheads="1"/>
              </p:cNvSpPr>
              <p:nvPr/>
            </p:nvSpPr>
            <p:spPr bwMode="auto">
              <a:xfrm>
                <a:off x="1728" y="2592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876" name="Rectangle 28"/>
              <p:cNvSpPr>
                <a:spLocks noChangeArrowheads="1"/>
              </p:cNvSpPr>
              <p:nvPr/>
            </p:nvSpPr>
            <p:spPr bwMode="auto">
              <a:xfrm>
                <a:off x="1632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877" name="Rectangle 29"/>
              <p:cNvSpPr>
                <a:spLocks noChangeArrowheads="1"/>
              </p:cNvSpPr>
              <p:nvPr/>
            </p:nvSpPr>
            <p:spPr bwMode="auto">
              <a:xfrm>
                <a:off x="1728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878" name="Rectangle 30"/>
              <p:cNvSpPr>
                <a:spLocks noChangeArrowheads="1"/>
              </p:cNvSpPr>
              <p:nvPr/>
            </p:nvSpPr>
            <p:spPr bwMode="auto">
              <a:xfrm>
                <a:off x="1824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879" name="Rectangle 31"/>
              <p:cNvSpPr>
                <a:spLocks noChangeArrowheads="1"/>
              </p:cNvSpPr>
              <p:nvPr/>
            </p:nvSpPr>
            <p:spPr bwMode="auto">
              <a:xfrm>
                <a:off x="1632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880" name="Rectangle 32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881" name="Rectangle 33"/>
              <p:cNvSpPr>
                <a:spLocks noChangeArrowheads="1"/>
              </p:cNvSpPr>
              <p:nvPr/>
            </p:nvSpPr>
            <p:spPr bwMode="auto">
              <a:xfrm>
                <a:off x="1824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882" name="Rectangle 34"/>
              <p:cNvSpPr>
                <a:spLocks noChangeArrowheads="1"/>
              </p:cNvSpPr>
              <p:nvPr/>
            </p:nvSpPr>
            <p:spPr bwMode="auto">
              <a:xfrm>
                <a:off x="1824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883" name="Text Box 35"/>
              <p:cNvSpPr txBox="1">
                <a:spLocks noChangeArrowheads="1"/>
              </p:cNvSpPr>
              <p:nvPr/>
            </p:nvSpPr>
            <p:spPr bwMode="auto">
              <a:xfrm>
                <a:off x="1680" y="2839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Comic Sans MS" pitchFamily="66" charset="0"/>
                  </a:rPr>
                  <a:t>4</a:t>
                </a:r>
              </a:p>
            </p:txBody>
          </p:sp>
        </p:grpSp>
        <p:sp>
          <p:nvSpPr>
            <p:cNvPr id="462884" name="Line 36"/>
            <p:cNvSpPr>
              <a:spLocks noChangeShapeType="1"/>
            </p:cNvSpPr>
            <p:nvPr/>
          </p:nvSpPr>
          <p:spPr bwMode="auto">
            <a:xfrm>
              <a:off x="1152" y="2448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62885" name="Group 37"/>
          <p:cNvGrpSpPr>
            <a:grpSpLocks/>
          </p:cNvGrpSpPr>
          <p:nvPr/>
        </p:nvGrpSpPr>
        <p:grpSpPr bwMode="auto">
          <a:xfrm>
            <a:off x="1828800" y="3886200"/>
            <a:ext cx="1219200" cy="2236788"/>
            <a:chOff x="1152" y="2448"/>
            <a:chExt cx="768" cy="1409"/>
          </a:xfrm>
        </p:grpSpPr>
        <p:grpSp>
          <p:nvGrpSpPr>
            <p:cNvPr id="462886" name="Group 38"/>
            <p:cNvGrpSpPr>
              <a:grpSpLocks/>
            </p:cNvGrpSpPr>
            <p:nvPr/>
          </p:nvGrpSpPr>
          <p:grpSpPr bwMode="auto">
            <a:xfrm>
              <a:off x="1632" y="3360"/>
              <a:ext cx="288" cy="497"/>
              <a:chOff x="1632" y="3360"/>
              <a:chExt cx="288" cy="497"/>
            </a:xfrm>
          </p:grpSpPr>
          <p:sp>
            <p:nvSpPr>
              <p:cNvPr id="462887" name="Text Box 39"/>
              <p:cNvSpPr txBox="1">
                <a:spLocks noChangeArrowheads="1"/>
              </p:cNvSpPr>
              <p:nvPr/>
            </p:nvSpPr>
            <p:spPr bwMode="auto">
              <a:xfrm>
                <a:off x="1680" y="3607"/>
                <a:ext cx="214" cy="25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Comic Sans MS" pitchFamily="66" charset="0"/>
                  </a:rPr>
                  <a:t>6</a:t>
                </a:r>
              </a:p>
            </p:txBody>
          </p:sp>
          <p:grpSp>
            <p:nvGrpSpPr>
              <p:cNvPr id="462888" name="Group 40"/>
              <p:cNvGrpSpPr>
                <a:grpSpLocks/>
              </p:cNvGrpSpPr>
              <p:nvPr/>
            </p:nvGrpSpPr>
            <p:grpSpPr bwMode="auto">
              <a:xfrm>
                <a:off x="1632" y="3360"/>
                <a:ext cx="288" cy="288"/>
                <a:chOff x="1632" y="3360"/>
                <a:chExt cx="288" cy="288"/>
              </a:xfrm>
            </p:grpSpPr>
            <p:sp>
              <p:nvSpPr>
                <p:cNvPr id="462889" name="Rectangle 41"/>
                <p:cNvSpPr>
                  <a:spLocks noChangeArrowheads="1"/>
                </p:cNvSpPr>
                <p:nvPr/>
              </p:nvSpPr>
              <p:spPr bwMode="auto">
                <a:xfrm>
                  <a:off x="1632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2890" name="Rectangle 42"/>
                <p:cNvSpPr>
                  <a:spLocks noChangeArrowheads="1"/>
                </p:cNvSpPr>
                <p:nvPr/>
              </p:nvSpPr>
              <p:spPr bwMode="auto">
                <a:xfrm>
                  <a:off x="1728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2891" name="Rectangle 43"/>
                <p:cNvSpPr>
                  <a:spLocks noChangeArrowheads="1"/>
                </p:cNvSpPr>
                <p:nvPr/>
              </p:nvSpPr>
              <p:spPr bwMode="auto">
                <a:xfrm>
                  <a:off x="1632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2892" name="Rectangle 44"/>
                <p:cNvSpPr>
                  <a:spLocks noChangeArrowheads="1"/>
                </p:cNvSpPr>
                <p:nvPr/>
              </p:nvSpPr>
              <p:spPr bwMode="auto">
                <a:xfrm>
                  <a:off x="1728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2893" name="Rectangle 45"/>
                <p:cNvSpPr>
                  <a:spLocks noChangeArrowheads="1"/>
                </p:cNvSpPr>
                <p:nvPr/>
              </p:nvSpPr>
              <p:spPr bwMode="auto">
                <a:xfrm>
                  <a:off x="1824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2894" name="Rectangle 46"/>
                <p:cNvSpPr>
                  <a:spLocks noChangeArrowheads="1"/>
                </p:cNvSpPr>
                <p:nvPr/>
              </p:nvSpPr>
              <p:spPr bwMode="auto">
                <a:xfrm>
                  <a:off x="1632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2895" name="Rectangle 47"/>
                <p:cNvSpPr>
                  <a:spLocks noChangeArrowheads="1"/>
                </p:cNvSpPr>
                <p:nvPr/>
              </p:nvSpPr>
              <p:spPr bwMode="auto">
                <a:xfrm>
                  <a:off x="1824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2896" name="Rectangle 48"/>
                <p:cNvSpPr>
                  <a:spLocks noChangeArrowheads="1"/>
                </p:cNvSpPr>
                <p:nvPr/>
              </p:nvSpPr>
              <p:spPr bwMode="auto">
                <a:xfrm>
                  <a:off x="1728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2897" name="Rectangle 49"/>
                <p:cNvSpPr>
                  <a:spLocks noChangeArrowheads="1"/>
                </p:cNvSpPr>
                <p:nvPr/>
              </p:nvSpPr>
              <p:spPr bwMode="auto">
                <a:xfrm>
                  <a:off x="1824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62898" name="Line 50"/>
            <p:cNvSpPr>
              <a:spLocks noChangeShapeType="1"/>
            </p:cNvSpPr>
            <p:nvPr/>
          </p:nvSpPr>
          <p:spPr bwMode="auto">
            <a:xfrm>
              <a:off x="1152" y="2448"/>
              <a:ext cx="48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62899" name="Text Box 51"/>
          <p:cNvSpPr txBox="1">
            <a:spLocks noChangeArrowheads="1"/>
          </p:cNvSpPr>
          <p:nvPr/>
        </p:nvSpPr>
        <p:spPr bwMode="auto">
          <a:xfrm>
            <a:off x="685800" y="4508500"/>
            <a:ext cx="1482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Cutoff=5</a:t>
            </a:r>
          </a:p>
        </p:txBody>
      </p:sp>
      <p:grpSp>
        <p:nvGrpSpPr>
          <p:cNvPr id="462900" name="Group 52"/>
          <p:cNvGrpSpPr>
            <a:grpSpLocks/>
          </p:cNvGrpSpPr>
          <p:nvPr/>
        </p:nvGrpSpPr>
        <p:grpSpPr bwMode="auto">
          <a:xfrm>
            <a:off x="3048000" y="4343400"/>
            <a:ext cx="1219200" cy="1792288"/>
            <a:chOff x="1920" y="2736"/>
            <a:chExt cx="768" cy="1129"/>
          </a:xfrm>
        </p:grpSpPr>
        <p:grpSp>
          <p:nvGrpSpPr>
            <p:cNvPr id="462901" name="Group 53"/>
            <p:cNvGrpSpPr>
              <a:grpSpLocks/>
            </p:cNvGrpSpPr>
            <p:nvPr/>
          </p:nvGrpSpPr>
          <p:grpSpPr bwMode="auto">
            <a:xfrm>
              <a:off x="2400" y="3360"/>
              <a:ext cx="288" cy="505"/>
              <a:chOff x="2400" y="3360"/>
              <a:chExt cx="288" cy="505"/>
            </a:xfrm>
          </p:grpSpPr>
          <p:sp>
            <p:nvSpPr>
              <p:cNvPr id="462902" name="Text Box 54"/>
              <p:cNvSpPr txBox="1">
                <a:spLocks noChangeArrowheads="1"/>
              </p:cNvSpPr>
              <p:nvPr/>
            </p:nvSpPr>
            <p:spPr bwMode="auto">
              <a:xfrm>
                <a:off x="2448" y="3615"/>
                <a:ext cx="214" cy="25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Comic Sans MS" pitchFamily="66" charset="0"/>
                  </a:rPr>
                  <a:t>6</a:t>
                </a:r>
              </a:p>
            </p:txBody>
          </p:sp>
          <p:grpSp>
            <p:nvGrpSpPr>
              <p:cNvPr id="462903" name="Group 55"/>
              <p:cNvGrpSpPr>
                <a:grpSpLocks/>
              </p:cNvGrpSpPr>
              <p:nvPr/>
            </p:nvGrpSpPr>
            <p:grpSpPr bwMode="auto">
              <a:xfrm>
                <a:off x="2400" y="3360"/>
                <a:ext cx="288" cy="288"/>
                <a:chOff x="2400" y="3360"/>
                <a:chExt cx="288" cy="288"/>
              </a:xfrm>
            </p:grpSpPr>
            <p:sp>
              <p:nvSpPr>
                <p:cNvPr id="462904" name="Rectangle 56"/>
                <p:cNvSpPr>
                  <a:spLocks noChangeArrowheads="1"/>
                </p:cNvSpPr>
                <p:nvPr/>
              </p:nvSpPr>
              <p:spPr bwMode="auto">
                <a:xfrm>
                  <a:off x="2400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2905" name="Rectangle 57"/>
                <p:cNvSpPr>
                  <a:spLocks noChangeArrowheads="1"/>
                </p:cNvSpPr>
                <p:nvPr/>
              </p:nvSpPr>
              <p:spPr bwMode="auto">
                <a:xfrm>
                  <a:off x="2496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2906" name="Rectangle 58"/>
                <p:cNvSpPr>
                  <a:spLocks noChangeArrowheads="1"/>
                </p:cNvSpPr>
                <p:nvPr/>
              </p:nvSpPr>
              <p:spPr bwMode="auto">
                <a:xfrm>
                  <a:off x="2400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2907" name="Rectangle 59"/>
                <p:cNvSpPr>
                  <a:spLocks noChangeArrowheads="1"/>
                </p:cNvSpPr>
                <p:nvPr/>
              </p:nvSpPr>
              <p:spPr bwMode="auto">
                <a:xfrm>
                  <a:off x="2496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2908" name="Rectangle 60"/>
                <p:cNvSpPr>
                  <a:spLocks noChangeArrowheads="1"/>
                </p:cNvSpPr>
                <p:nvPr/>
              </p:nvSpPr>
              <p:spPr bwMode="auto">
                <a:xfrm>
                  <a:off x="2496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2909" name="Rectangle 61"/>
                <p:cNvSpPr>
                  <a:spLocks noChangeArrowheads="1"/>
                </p:cNvSpPr>
                <p:nvPr/>
              </p:nvSpPr>
              <p:spPr bwMode="auto">
                <a:xfrm>
                  <a:off x="2400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2910" name="Rectangle 62"/>
                <p:cNvSpPr>
                  <a:spLocks noChangeArrowheads="1"/>
                </p:cNvSpPr>
                <p:nvPr/>
              </p:nvSpPr>
              <p:spPr bwMode="auto">
                <a:xfrm>
                  <a:off x="2592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2911" name="Rectangle 63"/>
                <p:cNvSpPr>
                  <a:spLocks noChangeArrowheads="1"/>
                </p:cNvSpPr>
                <p:nvPr/>
              </p:nvSpPr>
              <p:spPr bwMode="auto">
                <a:xfrm>
                  <a:off x="2592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2912" name="Rectangle 64"/>
                <p:cNvSpPr>
                  <a:spLocks noChangeArrowheads="1"/>
                </p:cNvSpPr>
                <p:nvPr/>
              </p:nvSpPr>
              <p:spPr bwMode="auto">
                <a:xfrm>
                  <a:off x="2592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62913" name="Line 65"/>
            <p:cNvSpPr>
              <a:spLocks noChangeShapeType="1"/>
            </p:cNvSpPr>
            <p:nvPr/>
          </p:nvSpPr>
          <p:spPr bwMode="auto">
            <a:xfrm>
              <a:off x="1920" y="2736"/>
              <a:ext cx="48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62914" name="Group 66"/>
          <p:cNvGrpSpPr>
            <a:grpSpLocks/>
          </p:cNvGrpSpPr>
          <p:nvPr/>
        </p:nvGrpSpPr>
        <p:grpSpPr bwMode="auto">
          <a:xfrm>
            <a:off x="3048000" y="4114800"/>
            <a:ext cx="1219200" cy="787400"/>
            <a:chOff x="1920" y="2592"/>
            <a:chExt cx="768" cy="496"/>
          </a:xfrm>
        </p:grpSpPr>
        <p:grpSp>
          <p:nvGrpSpPr>
            <p:cNvPr id="462915" name="Group 67"/>
            <p:cNvGrpSpPr>
              <a:grpSpLocks/>
            </p:cNvGrpSpPr>
            <p:nvPr/>
          </p:nvGrpSpPr>
          <p:grpSpPr bwMode="auto">
            <a:xfrm>
              <a:off x="2400" y="2592"/>
              <a:ext cx="288" cy="496"/>
              <a:chOff x="2400" y="2592"/>
              <a:chExt cx="288" cy="496"/>
            </a:xfrm>
          </p:grpSpPr>
          <p:sp>
            <p:nvSpPr>
              <p:cNvPr id="462916" name="Rectangle 68"/>
              <p:cNvSpPr>
                <a:spLocks noChangeArrowheads="1"/>
              </p:cNvSpPr>
              <p:nvPr/>
            </p:nvSpPr>
            <p:spPr bwMode="auto">
              <a:xfrm>
                <a:off x="2400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917" name="Rectangle 69"/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918" name="Rectangle 70"/>
              <p:cNvSpPr>
                <a:spLocks noChangeArrowheads="1"/>
              </p:cNvSpPr>
              <p:nvPr/>
            </p:nvSpPr>
            <p:spPr bwMode="auto">
              <a:xfrm>
                <a:off x="2400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919" name="Rectangle 71"/>
              <p:cNvSpPr>
                <a:spLocks noChangeArrowheads="1"/>
              </p:cNvSpPr>
              <p:nvPr/>
            </p:nvSpPr>
            <p:spPr bwMode="auto">
              <a:xfrm>
                <a:off x="2496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920" name="Rectangle 72"/>
              <p:cNvSpPr>
                <a:spLocks noChangeArrowheads="1"/>
              </p:cNvSpPr>
              <p:nvPr/>
            </p:nvSpPr>
            <p:spPr bwMode="auto">
              <a:xfrm>
                <a:off x="2592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921" name="Rectangle 73"/>
              <p:cNvSpPr>
                <a:spLocks noChangeArrowheads="1"/>
              </p:cNvSpPr>
              <p:nvPr/>
            </p:nvSpPr>
            <p:spPr bwMode="auto">
              <a:xfrm>
                <a:off x="2400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922" name="Rectangle 74"/>
              <p:cNvSpPr>
                <a:spLocks noChangeArrowheads="1"/>
              </p:cNvSpPr>
              <p:nvPr/>
            </p:nvSpPr>
            <p:spPr bwMode="auto">
              <a:xfrm>
                <a:off x="2496" y="259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923" name="Rectangle 75"/>
              <p:cNvSpPr>
                <a:spLocks noChangeArrowheads="1"/>
              </p:cNvSpPr>
              <p:nvPr/>
            </p:nvSpPr>
            <p:spPr bwMode="auto">
              <a:xfrm>
                <a:off x="2592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924" name="Rectangle 76"/>
              <p:cNvSpPr>
                <a:spLocks noChangeArrowheads="1"/>
              </p:cNvSpPr>
              <p:nvPr/>
            </p:nvSpPr>
            <p:spPr bwMode="auto">
              <a:xfrm>
                <a:off x="2592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925" name="Text Box 77"/>
              <p:cNvSpPr txBox="1">
                <a:spLocks noChangeArrowheads="1"/>
              </p:cNvSpPr>
              <p:nvPr/>
            </p:nvSpPr>
            <p:spPr bwMode="auto">
              <a:xfrm>
                <a:off x="2456" y="2838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Comic Sans MS" pitchFamily="66" charset="0"/>
                  </a:rPr>
                  <a:t>5</a:t>
                </a:r>
              </a:p>
            </p:txBody>
          </p:sp>
        </p:grpSp>
        <p:sp>
          <p:nvSpPr>
            <p:cNvPr id="462926" name="Line 78"/>
            <p:cNvSpPr>
              <a:spLocks noChangeShapeType="1"/>
            </p:cNvSpPr>
            <p:nvPr/>
          </p:nvSpPr>
          <p:spPr bwMode="auto">
            <a:xfrm>
              <a:off x="1920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62927" name="Text Box 79"/>
          <p:cNvSpPr txBox="1">
            <a:spLocks noChangeArrowheads="1"/>
          </p:cNvSpPr>
          <p:nvPr/>
        </p:nvSpPr>
        <p:spPr bwMode="auto">
          <a:xfrm>
            <a:off x="381000" y="1143000"/>
            <a:ext cx="57769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f(N) = g(N) + h(N) </a:t>
            </a:r>
          </a:p>
          <a:p>
            <a:r>
              <a:rPr lang="en-US" sz="2400">
                <a:latin typeface="Comic Sans MS" pitchFamily="66" charset="0"/>
              </a:rPr>
              <a:t>   with h(N) = number of misplaced tiles</a:t>
            </a:r>
          </a:p>
        </p:txBody>
      </p:sp>
    </p:spTree>
    <p:extLst>
      <p:ext uri="{BB962C8B-B14F-4D97-AF65-F5344CB8AC3E}">
        <p14:creationId xmlns:p14="http://schemas.microsoft.com/office/powerpoint/2010/main" val="424201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7467600" cy="1143000"/>
          </a:xfrm>
        </p:spPr>
        <p:txBody>
          <a:bodyPr/>
          <a:lstStyle/>
          <a:p>
            <a:r>
              <a:rPr lang="en-US" dirty="0" smtClean="0"/>
              <a:t>8-Puzzle</a:t>
            </a:r>
            <a:endParaRPr lang="en-US" dirty="0"/>
          </a:p>
        </p:txBody>
      </p:sp>
      <p:sp>
        <p:nvSpPr>
          <p:cNvPr id="92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897C35-783F-4B4F-B36C-4AE16F12986B}" type="slidenum">
              <a:rPr lang="en-US" smtClean="0"/>
              <a:pPr/>
              <a:t>74</a:t>
            </a:fld>
            <a:endParaRPr lang="en-US"/>
          </a:p>
        </p:txBody>
      </p:sp>
      <p:grpSp>
        <p:nvGrpSpPr>
          <p:cNvPr id="464899" name="Group 3"/>
          <p:cNvGrpSpPr>
            <a:grpSpLocks/>
          </p:cNvGrpSpPr>
          <p:nvPr/>
        </p:nvGrpSpPr>
        <p:grpSpPr bwMode="auto">
          <a:xfrm>
            <a:off x="1371600" y="3657600"/>
            <a:ext cx="457200" cy="788988"/>
            <a:chOff x="864" y="2304"/>
            <a:chExt cx="288" cy="497"/>
          </a:xfrm>
        </p:grpSpPr>
        <p:sp>
          <p:nvSpPr>
            <p:cNvPr id="464900" name="Rectangle 4"/>
            <p:cNvSpPr>
              <a:spLocks noChangeArrowheads="1"/>
            </p:cNvSpPr>
            <p:nvPr/>
          </p:nvSpPr>
          <p:spPr bwMode="auto"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4901" name="Rectangle 5"/>
            <p:cNvSpPr>
              <a:spLocks noChangeArrowheads="1"/>
            </p:cNvSpPr>
            <p:nvPr/>
          </p:nvSpPr>
          <p:spPr bwMode="auto"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4902" name="Rectangle 6"/>
            <p:cNvSpPr>
              <a:spLocks noChangeArrowheads="1"/>
            </p:cNvSpPr>
            <p:nvPr/>
          </p:nvSpPr>
          <p:spPr bwMode="auto"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4903" name="Rectangle 7"/>
            <p:cNvSpPr>
              <a:spLocks noChangeArrowheads="1"/>
            </p:cNvSpPr>
            <p:nvPr/>
          </p:nvSpPr>
          <p:spPr bwMode="auto"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4904" name="Rectangle 8"/>
            <p:cNvSpPr>
              <a:spLocks noChangeArrowheads="1"/>
            </p:cNvSpPr>
            <p:nvPr/>
          </p:nvSpPr>
          <p:spPr bwMode="auto"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4905" name="Rectangle 9"/>
            <p:cNvSpPr>
              <a:spLocks noChangeArrowheads="1"/>
            </p:cNvSpPr>
            <p:nvPr/>
          </p:nvSpPr>
          <p:spPr bwMode="auto"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4906" name="Rectangle 10"/>
            <p:cNvSpPr>
              <a:spLocks noChangeArrowheads="1"/>
            </p:cNvSpPr>
            <p:nvPr/>
          </p:nvSpPr>
          <p:spPr bwMode="auto">
            <a:xfrm>
              <a:off x="960" y="2496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4907" name="Rectangle 11"/>
            <p:cNvSpPr>
              <a:spLocks noChangeArrowheads="1"/>
            </p:cNvSpPr>
            <p:nvPr/>
          </p:nvSpPr>
          <p:spPr bwMode="auto"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4908" name="Rectangle 12"/>
            <p:cNvSpPr>
              <a:spLocks noChangeArrowheads="1"/>
            </p:cNvSpPr>
            <p:nvPr/>
          </p:nvSpPr>
          <p:spPr bwMode="auto"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4909" name="Text Box 13"/>
            <p:cNvSpPr txBox="1">
              <a:spLocks noChangeArrowheads="1"/>
            </p:cNvSpPr>
            <p:nvPr/>
          </p:nvSpPr>
          <p:spPr bwMode="auto">
            <a:xfrm>
              <a:off x="912" y="2551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4</a:t>
              </a:r>
            </a:p>
          </p:txBody>
        </p:sp>
      </p:grpSp>
      <p:grpSp>
        <p:nvGrpSpPr>
          <p:cNvPr id="464910" name="Group 14"/>
          <p:cNvGrpSpPr>
            <a:grpSpLocks/>
          </p:cNvGrpSpPr>
          <p:nvPr/>
        </p:nvGrpSpPr>
        <p:grpSpPr bwMode="auto"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464911" name="Rectangle 15"/>
            <p:cNvSpPr>
              <a:spLocks noChangeArrowheads="1"/>
            </p:cNvSpPr>
            <p:nvPr/>
          </p:nvSpPr>
          <p:spPr bwMode="auto"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4912" name="Rectangle 16"/>
            <p:cNvSpPr>
              <a:spLocks noChangeArrowheads="1"/>
            </p:cNvSpPr>
            <p:nvPr/>
          </p:nvSpPr>
          <p:spPr bwMode="auto"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4913" name="Rectangle 17"/>
            <p:cNvSpPr>
              <a:spLocks noChangeArrowheads="1"/>
            </p:cNvSpPr>
            <p:nvPr/>
          </p:nvSpPr>
          <p:spPr bwMode="auto"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4914" name="Rectangle 18"/>
            <p:cNvSpPr>
              <a:spLocks noChangeArrowheads="1"/>
            </p:cNvSpPr>
            <p:nvPr/>
          </p:nvSpPr>
          <p:spPr bwMode="auto"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4915" name="Rectangle 19"/>
            <p:cNvSpPr>
              <a:spLocks noChangeArrowheads="1"/>
            </p:cNvSpPr>
            <p:nvPr/>
          </p:nvSpPr>
          <p:spPr bwMode="auto"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4916" name="Rectangle 20"/>
            <p:cNvSpPr>
              <a:spLocks noChangeArrowheads="1"/>
            </p:cNvSpPr>
            <p:nvPr/>
          </p:nvSpPr>
          <p:spPr bwMode="auto"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4917" name="Rectangle 21"/>
            <p:cNvSpPr>
              <a:spLocks noChangeArrowheads="1"/>
            </p:cNvSpPr>
            <p:nvPr/>
          </p:nvSpPr>
          <p:spPr bwMode="auto">
            <a:xfrm>
              <a:off x="4800" y="278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4918" name="Rectangle 22"/>
            <p:cNvSpPr>
              <a:spLocks noChangeArrowheads="1"/>
            </p:cNvSpPr>
            <p:nvPr/>
          </p:nvSpPr>
          <p:spPr bwMode="auto"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4919" name="Rectangle 23"/>
            <p:cNvSpPr>
              <a:spLocks noChangeArrowheads="1"/>
            </p:cNvSpPr>
            <p:nvPr/>
          </p:nvSpPr>
          <p:spPr bwMode="auto"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64920" name="Group 24"/>
          <p:cNvGrpSpPr>
            <a:grpSpLocks/>
          </p:cNvGrpSpPr>
          <p:nvPr/>
        </p:nvGrpSpPr>
        <p:grpSpPr bwMode="auto">
          <a:xfrm>
            <a:off x="1828800" y="3886200"/>
            <a:ext cx="1219200" cy="1017588"/>
            <a:chOff x="1152" y="2448"/>
            <a:chExt cx="768" cy="641"/>
          </a:xfrm>
        </p:grpSpPr>
        <p:grpSp>
          <p:nvGrpSpPr>
            <p:cNvPr id="464921" name="Group 25"/>
            <p:cNvGrpSpPr>
              <a:grpSpLocks/>
            </p:cNvGrpSpPr>
            <p:nvPr/>
          </p:nvGrpSpPr>
          <p:grpSpPr bwMode="auto">
            <a:xfrm>
              <a:off x="1632" y="2592"/>
              <a:ext cx="288" cy="497"/>
              <a:chOff x="1632" y="2592"/>
              <a:chExt cx="288" cy="497"/>
            </a:xfrm>
          </p:grpSpPr>
          <p:sp>
            <p:nvSpPr>
              <p:cNvPr id="464922" name="Rectangle 26"/>
              <p:cNvSpPr>
                <a:spLocks noChangeArrowheads="1"/>
              </p:cNvSpPr>
              <p:nvPr/>
            </p:nvSpPr>
            <p:spPr bwMode="auto">
              <a:xfrm>
                <a:off x="1632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4923" name="Rectangle 27"/>
              <p:cNvSpPr>
                <a:spLocks noChangeArrowheads="1"/>
              </p:cNvSpPr>
              <p:nvPr/>
            </p:nvSpPr>
            <p:spPr bwMode="auto">
              <a:xfrm>
                <a:off x="1728" y="2592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4924" name="Rectangle 28"/>
              <p:cNvSpPr>
                <a:spLocks noChangeArrowheads="1"/>
              </p:cNvSpPr>
              <p:nvPr/>
            </p:nvSpPr>
            <p:spPr bwMode="auto">
              <a:xfrm>
                <a:off x="1632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4925" name="Rectangle 29"/>
              <p:cNvSpPr>
                <a:spLocks noChangeArrowheads="1"/>
              </p:cNvSpPr>
              <p:nvPr/>
            </p:nvSpPr>
            <p:spPr bwMode="auto">
              <a:xfrm>
                <a:off x="1728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4926" name="Rectangle 30"/>
              <p:cNvSpPr>
                <a:spLocks noChangeArrowheads="1"/>
              </p:cNvSpPr>
              <p:nvPr/>
            </p:nvSpPr>
            <p:spPr bwMode="auto">
              <a:xfrm>
                <a:off x="1824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4927" name="Rectangle 31"/>
              <p:cNvSpPr>
                <a:spLocks noChangeArrowheads="1"/>
              </p:cNvSpPr>
              <p:nvPr/>
            </p:nvSpPr>
            <p:spPr bwMode="auto">
              <a:xfrm>
                <a:off x="1632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4928" name="Rectangle 32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4929" name="Rectangle 33"/>
              <p:cNvSpPr>
                <a:spLocks noChangeArrowheads="1"/>
              </p:cNvSpPr>
              <p:nvPr/>
            </p:nvSpPr>
            <p:spPr bwMode="auto">
              <a:xfrm>
                <a:off x="1824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4930" name="Rectangle 34"/>
              <p:cNvSpPr>
                <a:spLocks noChangeArrowheads="1"/>
              </p:cNvSpPr>
              <p:nvPr/>
            </p:nvSpPr>
            <p:spPr bwMode="auto">
              <a:xfrm>
                <a:off x="1824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4931" name="Text Box 35"/>
              <p:cNvSpPr txBox="1">
                <a:spLocks noChangeArrowheads="1"/>
              </p:cNvSpPr>
              <p:nvPr/>
            </p:nvSpPr>
            <p:spPr bwMode="auto">
              <a:xfrm>
                <a:off x="1680" y="2839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Comic Sans MS" pitchFamily="66" charset="0"/>
                  </a:rPr>
                  <a:t>4</a:t>
                </a:r>
              </a:p>
            </p:txBody>
          </p:sp>
        </p:grpSp>
        <p:sp>
          <p:nvSpPr>
            <p:cNvPr id="464932" name="Line 36"/>
            <p:cNvSpPr>
              <a:spLocks noChangeShapeType="1"/>
            </p:cNvSpPr>
            <p:nvPr/>
          </p:nvSpPr>
          <p:spPr bwMode="auto">
            <a:xfrm>
              <a:off x="1152" y="2448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64933" name="Group 37"/>
          <p:cNvGrpSpPr>
            <a:grpSpLocks/>
          </p:cNvGrpSpPr>
          <p:nvPr/>
        </p:nvGrpSpPr>
        <p:grpSpPr bwMode="auto">
          <a:xfrm>
            <a:off x="1828800" y="3886200"/>
            <a:ext cx="1219200" cy="2236788"/>
            <a:chOff x="1152" y="2448"/>
            <a:chExt cx="768" cy="1409"/>
          </a:xfrm>
        </p:grpSpPr>
        <p:grpSp>
          <p:nvGrpSpPr>
            <p:cNvPr id="464934" name="Group 38"/>
            <p:cNvGrpSpPr>
              <a:grpSpLocks/>
            </p:cNvGrpSpPr>
            <p:nvPr/>
          </p:nvGrpSpPr>
          <p:grpSpPr bwMode="auto">
            <a:xfrm>
              <a:off x="1632" y="3360"/>
              <a:ext cx="288" cy="497"/>
              <a:chOff x="1632" y="3360"/>
              <a:chExt cx="288" cy="497"/>
            </a:xfrm>
          </p:grpSpPr>
          <p:sp>
            <p:nvSpPr>
              <p:cNvPr id="464935" name="Text Box 39"/>
              <p:cNvSpPr txBox="1">
                <a:spLocks noChangeArrowheads="1"/>
              </p:cNvSpPr>
              <p:nvPr/>
            </p:nvSpPr>
            <p:spPr bwMode="auto">
              <a:xfrm>
                <a:off x="1680" y="3607"/>
                <a:ext cx="214" cy="25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Comic Sans MS" pitchFamily="66" charset="0"/>
                  </a:rPr>
                  <a:t>6</a:t>
                </a:r>
              </a:p>
            </p:txBody>
          </p:sp>
          <p:grpSp>
            <p:nvGrpSpPr>
              <p:cNvPr id="464936" name="Group 40"/>
              <p:cNvGrpSpPr>
                <a:grpSpLocks/>
              </p:cNvGrpSpPr>
              <p:nvPr/>
            </p:nvGrpSpPr>
            <p:grpSpPr bwMode="auto">
              <a:xfrm>
                <a:off x="1632" y="3360"/>
                <a:ext cx="288" cy="288"/>
                <a:chOff x="1632" y="3360"/>
                <a:chExt cx="288" cy="288"/>
              </a:xfrm>
            </p:grpSpPr>
            <p:sp>
              <p:nvSpPr>
                <p:cNvPr id="464937" name="Rectangle 41"/>
                <p:cNvSpPr>
                  <a:spLocks noChangeArrowheads="1"/>
                </p:cNvSpPr>
                <p:nvPr/>
              </p:nvSpPr>
              <p:spPr bwMode="auto">
                <a:xfrm>
                  <a:off x="1632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4938" name="Rectangle 42"/>
                <p:cNvSpPr>
                  <a:spLocks noChangeArrowheads="1"/>
                </p:cNvSpPr>
                <p:nvPr/>
              </p:nvSpPr>
              <p:spPr bwMode="auto">
                <a:xfrm>
                  <a:off x="1728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4939" name="Rectangle 43"/>
                <p:cNvSpPr>
                  <a:spLocks noChangeArrowheads="1"/>
                </p:cNvSpPr>
                <p:nvPr/>
              </p:nvSpPr>
              <p:spPr bwMode="auto">
                <a:xfrm>
                  <a:off x="1632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4940" name="Rectangle 44"/>
                <p:cNvSpPr>
                  <a:spLocks noChangeArrowheads="1"/>
                </p:cNvSpPr>
                <p:nvPr/>
              </p:nvSpPr>
              <p:spPr bwMode="auto">
                <a:xfrm>
                  <a:off x="1728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4941" name="Rectangle 45"/>
                <p:cNvSpPr>
                  <a:spLocks noChangeArrowheads="1"/>
                </p:cNvSpPr>
                <p:nvPr/>
              </p:nvSpPr>
              <p:spPr bwMode="auto">
                <a:xfrm>
                  <a:off x="1824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4942" name="Rectangle 46"/>
                <p:cNvSpPr>
                  <a:spLocks noChangeArrowheads="1"/>
                </p:cNvSpPr>
                <p:nvPr/>
              </p:nvSpPr>
              <p:spPr bwMode="auto">
                <a:xfrm>
                  <a:off x="1632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4943" name="Rectangle 47"/>
                <p:cNvSpPr>
                  <a:spLocks noChangeArrowheads="1"/>
                </p:cNvSpPr>
                <p:nvPr/>
              </p:nvSpPr>
              <p:spPr bwMode="auto">
                <a:xfrm>
                  <a:off x="1824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4944" name="Rectangle 48"/>
                <p:cNvSpPr>
                  <a:spLocks noChangeArrowheads="1"/>
                </p:cNvSpPr>
                <p:nvPr/>
              </p:nvSpPr>
              <p:spPr bwMode="auto">
                <a:xfrm>
                  <a:off x="1728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4945" name="Rectangle 49"/>
                <p:cNvSpPr>
                  <a:spLocks noChangeArrowheads="1"/>
                </p:cNvSpPr>
                <p:nvPr/>
              </p:nvSpPr>
              <p:spPr bwMode="auto">
                <a:xfrm>
                  <a:off x="1824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64946" name="Line 50"/>
            <p:cNvSpPr>
              <a:spLocks noChangeShapeType="1"/>
            </p:cNvSpPr>
            <p:nvPr/>
          </p:nvSpPr>
          <p:spPr bwMode="auto">
            <a:xfrm>
              <a:off x="1152" y="2448"/>
              <a:ext cx="48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64947" name="Text Box 51"/>
          <p:cNvSpPr txBox="1">
            <a:spLocks noChangeArrowheads="1"/>
          </p:cNvSpPr>
          <p:nvPr/>
        </p:nvSpPr>
        <p:spPr bwMode="auto">
          <a:xfrm>
            <a:off x="685800" y="4508500"/>
            <a:ext cx="1482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Cutoff=5</a:t>
            </a:r>
          </a:p>
        </p:txBody>
      </p:sp>
      <p:grpSp>
        <p:nvGrpSpPr>
          <p:cNvPr id="464948" name="Group 52"/>
          <p:cNvGrpSpPr>
            <a:grpSpLocks/>
          </p:cNvGrpSpPr>
          <p:nvPr/>
        </p:nvGrpSpPr>
        <p:grpSpPr bwMode="auto">
          <a:xfrm>
            <a:off x="3048000" y="4343400"/>
            <a:ext cx="1219200" cy="1792288"/>
            <a:chOff x="1920" y="2736"/>
            <a:chExt cx="768" cy="1129"/>
          </a:xfrm>
        </p:grpSpPr>
        <p:grpSp>
          <p:nvGrpSpPr>
            <p:cNvPr id="464949" name="Group 53"/>
            <p:cNvGrpSpPr>
              <a:grpSpLocks/>
            </p:cNvGrpSpPr>
            <p:nvPr/>
          </p:nvGrpSpPr>
          <p:grpSpPr bwMode="auto">
            <a:xfrm>
              <a:off x="2400" y="3360"/>
              <a:ext cx="288" cy="505"/>
              <a:chOff x="2400" y="3360"/>
              <a:chExt cx="288" cy="505"/>
            </a:xfrm>
          </p:grpSpPr>
          <p:sp>
            <p:nvSpPr>
              <p:cNvPr id="464950" name="Text Box 54"/>
              <p:cNvSpPr txBox="1">
                <a:spLocks noChangeArrowheads="1"/>
              </p:cNvSpPr>
              <p:nvPr/>
            </p:nvSpPr>
            <p:spPr bwMode="auto">
              <a:xfrm>
                <a:off x="2448" y="3615"/>
                <a:ext cx="214" cy="25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Comic Sans MS" pitchFamily="66" charset="0"/>
                  </a:rPr>
                  <a:t>6</a:t>
                </a:r>
              </a:p>
            </p:txBody>
          </p:sp>
          <p:grpSp>
            <p:nvGrpSpPr>
              <p:cNvPr id="464951" name="Group 55"/>
              <p:cNvGrpSpPr>
                <a:grpSpLocks/>
              </p:cNvGrpSpPr>
              <p:nvPr/>
            </p:nvGrpSpPr>
            <p:grpSpPr bwMode="auto">
              <a:xfrm>
                <a:off x="2400" y="3360"/>
                <a:ext cx="288" cy="288"/>
                <a:chOff x="2400" y="3360"/>
                <a:chExt cx="288" cy="288"/>
              </a:xfrm>
            </p:grpSpPr>
            <p:sp>
              <p:nvSpPr>
                <p:cNvPr id="464952" name="Rectangle 56"/>
                <p:cNvSpPr>
                  <a:spLocks noChangeArrowheads="1"/>
                </p:cNvSpPr>
                <p:nvPr/>
              </p:nvSpPr>
              <p:spPr bwMode="auto">
                <a:xfrm>
                  <a:off x="2400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4953" name="Rectangle 57"/>
                <p:cNvSpPr>
                  <a:spLocks noChangeArrowheads="1"/>
                </p:cNvSpPr>
                <p:nvPr/>
              </p:nvSpPr>
              <p:spPr bwMode="auto">
                <a:xfrm>
                  <a:off x="2496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4954" name="Rectangle 58"/>
                <p:cNvSpPr>
                  <a:spLocks noChangeArrowheads="1"/>
                </p:cNvSpPr>
                <p:nvPr/>
              </p:nvSpPr>
              <p:spPr bwMode="auto">
                <a:xfrm>
                  <a:off x="2400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4955" name="Rectangle 59"/>
                <p:cNvSpPr>
                  <a:spLocks noChangeArrowheads="1"/>
                </p:cNvSpPr>
                <p:nvPr/>
              </p:nvSpPr>
              <p:spPr bwMode="auto">
                <a:xfrm>
                  <a:off x="2496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4956" name="Rectangle 60"/>
                <p:cNvSpPr>
                  <a:spLocks noChangeArrowheads="1"/>
                </p:cNvSpPr>
                <p:nvPr/>
              </p:nvSpPr>
              <p:spPr bwMode="auto">
                <a:xfrm>
                  <a:off x="2496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4957" name="Rectangle 61"/>
                <p:cNvSpPr>
                  <a:spLocks noChangeArrowheads="1"/>
                </p:cNvSpPr>
                <p:nvPr/>
              </p:nvSpPr>
              <p:spPr bwMode="auto">
                <a:xfrm>
                  <a:off x="2400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4958" name="Rectangle 62"/>
                <p:cNvSpPr>
                  <a:spLocks noChangeArrowheads="1"/>
                </p:cNvSpPr>
                <p:nvPr/>
              </p:nvSpPr>
              <p:spPr bwMode="auto">
                <a:xfrm>
                  <a:off x="2592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4959" name="Rectangle 63"/>
                <p:cNvSpPr>
                  <a:spLocks noChangeArrowheads="1"/>
                </p:cNvSpPr>
                <p:nvPr/>
              </p:nvSpPr>
              <p:spPr bwMode="auto">
                <a:xfrm>
                  <a:off x="2592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4960" name="Rectangle 64"/>
                <p:cNvSpPr>
                  <a:spLocks noChangeArrowheads="1"/>
                </p:cNvSpPr>
                <p:nvPr/>
              </p:nvSpPr>
              <p:spPr bwMode="auto">
                <a:xfrm>
                  <a:off x="2592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64961" name="Line 65"/>
            <p:cNvSpPr>
              <a:spLocks noChangeShapeType="1"/>
            </p:cNvSpPr>
            <p:nvPr/>
          </p:nvSpPr>
          <p:spPr bwMode="auto">
            <a:xfrm>
              <a:off x="1920" y="2736"/>
              <a:ext cx="48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64962" name="Group 66"/>
          <p:cNvGrpSpPr>
            <a:grpSpLocks/>
          </p:cNvGrpSpPr>
          <p:nvPr/>
        </p:nvGrpSpPr>
        <p:grpSpPr bwMode="auto">
          <a:xfrm>
            <a:off x="3048000" y="4114800"/>
            <a:ext cx="1219200" cy="787400"/>
            <a:chOff x="1920" y="2592"/>
            <a:chExt cx="768" cy="496"/>
          </a:xfrm>
        </p:grpSpPr>
        <p:grpSp>
          <p:nvGrpSpPr>
            <p:cNvPr id="464963" name="Group 67"/>
            <p:cNvGrpSpPr>
              <a:grpSpLocks/>
            </p:cNvGrpSpPr>
            <p:nvPr/>
          </p:nvGrpSpPr>
          <p:grpSpPr bwMode="auto">
            <a:xfrm>
              <a:off x="2400" y="2592"/>
              <a:ext cx="288" cy="496"/>
              <a:chOff x="2400" y="2592"/>
              <a:chExt cx="288" cy="496"/>
            </a:xfrm>
          </p:grpSpPr>
          <p:sp>
            <p:nvSpPr>
              <p:cNvPr id="464964" name="Rectangle 68"/>
              <p:cNvSpPr>
                <a:spLocks noChangeArrowheads="1"/>
              </p:cNvSpPr>
              <p:nvPr/>
            </p:nvSpPr>
            <p:spPr bwMode="auto">
              <a:xfrm>
                <a:off x="2400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4965" name="Rectangle 69"/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4966" name="Rectangle 70"/>
              <p:cNvSpPr>
                <a:spLocks noChangeArrowheads="1"/>
              </p:cNvSpPr>
              <p:nvPr/>
            </p:nvSpPr>
            <p:spPr bwMode="auto">
              <a:xfrm>
                <a:off x="2400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4967" name="Rectangle 71"/>
              <p:cNvSpPr>
                <a:spLocks noChangeArrowheads="1"/>
              </p:cNvSpPr>
              <p:nvPr/>
            </p:nvSpPr>
            <p:spPr bwMode="auto">
              <a:xfrm>
                <a:off x="2496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4968" name="Rectangle 72"/>
              <p:cNvSpPr>
                <a:spLocks noChangeArrowheads="1"/>
              </p:cNvSpPr>
              <p:nvPr/>
            </p:nvSpPr>
            <p:spPr bwMode="auto">
              <a:xfrm>
                <a:off x="2592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4969" name="Rectangle 73"/>
              <p:cNvSpPr>
                <a:spLocks noChangeArrowheads="1"/>
              </p:cNvSpPr>
              <p:nvPr/>
            </p:nvSpPr>
            <p:spPr bwMode="auto">
              <a:xfrm>
                <a:off x="2400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4970" name="Rectangle 74"/>
              <p:cNvSpPr>
                <a:spLocks noChangeArrowheads="1"/>
              </p:cNvSpPr>
              <p:nvPr/>
            </p:nvSpPr>
            <p:spPr bwMode="auto">
              <a:xfrm>
                <a:off x="2496" y="259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4971" name="Rectangle 75"/>
              <p:cNvSpPr>
                <a:spLocks noChangeArrowheads="1"/>
              </p:cNvSpPr>
              <p:nvPr/>
            </p:nvSpPr>
            <p:spPr bwMode="auto">
              <a:xfrm>
                <a:off x="2592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4972" name="Rectangle 76"/>
              <p:cNvSpPr>
                <a:spLocks noChangeArrowheads="1"/>
              </p:cNvSpPr>
              <p:nvPr/>
            </p:nvSpPr>
            <p:spPr bwMode="auto">
              <a:xfrm>
                <a:off x="2592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4973" name="Text Box 77"/>
              <p:cNvSpPr txBox="1">
                <a:spLocks noChangeArrowheads="1"/>
              </p:cNvSpPr>
              <p:nvPr/>
            </p:nvSpPr>
            <p:spPr bwMode="auto">
              <a:xfrm>
                <a:off x="2456" y="2838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Comic Sans MS" pitchFamily="66" charset="0"/>
                  </a:rPr>
                  <a:t>5</a:t>
                </a:r>
              </a:p>
            </p:txBody>
          </p:sp>
        </p:grpSp>
        <p:sp>
          <p:nvSpPr>
            <p:cNvPr id="464974" name="Line 78"/>
            <p:cNvSpPr>
              <a:spLocks noChangeShapeType="1"/>
            </p:cNvSpPr>
            <p:nvPr/>
          </p:nvSpPr>
          <p:spPr bwMode="auto">
            <a:xfrm>
              <a:off x="1920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64975" name="Group 79"/>
          <p:cNvGrpSpPr>
            <a:grpSpLocks/>
          </p:cNvGrpSpPr>
          <p:nvPr/>
        </p:nvGrpSpPr>
        <p:grpSpPr bwMode="auto">
          <a:xfrm>
            <a:off x="5029200" y="4648200"/>
            <a:ext cx="457200" cy="787400"/>
            <a:chOff x="3168" y="2928"/>
            <a:chExt cx="288" cy="496"/>
          </a:xfrm>
        </p:grpSpPr>
        <p:sp>
          <p:nvSpPr>
            <p:cNvPr id="464976" name="Rectangle 80"/>
            <p:cNvSpPr>
              <a:spLocks noChangeArrowheads="1"/>
            </p:cNvSpPr>
            <p:nvPr/>
          </p:nvSpPr>
          <p:spPr bwMode="auto">
            <a:xfrm>
              <a:off x="3168" y="292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4977" name="Rectangle 81"/>
            <p:cNvSpPr>
              <a:spLocks noChangeArrowheads="1"/>
            </p:cNvSpPr>
            <p:nvPr/>
          </p:nvSpPr>
          <p:spPr bwMode="auto">
            <a:xfrm>
              <a:off x="3264" y="302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4978" name="Rectangle 82"/>
            <p:cNvSpPr>
              <a:spLocks noChangeArrowheads="1"/>
            </p:cNvSpPr>
            <p:nvPr/>
          </p:nvSpPr>
          <p:spPr bwMode="auto">
            <a:xfrm>
              <a:off x="3168" y="3024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4979" name="Rectangle 83"/>
            <p:cNvSpPr>
              <a:spLocks noChangeArrowheads="1"/>
            </p:cNvSpPr>
            <p:nvPr/>
          </p:nvSpPr>
          <p:spPr bwMode="auto">
            <a:xfrm>
              <a:off x="3360" y="3024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4980" name="Rectangle 84"/>
            <p:cNvSpPr>
              <a:spLocks noChangeArrowheads="1"/>
            </p:cNvSpPr>
            <p:nvPr/>
          </p:nvSpPr>
          <p:spPr bwMode="auto">
            <a:xfrm>
              <a:off x="3168" y="3120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4981" name="Rectangle 85"/>
            <p:cNvSpPr>
              <a:spLocks noChangeArrowheads="1"/>
            </p:cNvSpPr>
            <p:nvPr/>
          </p:nvSpPr>
          <p:spPr bwMode="auto">
            <a:xfrm>
              <a:off x="3360" y="2928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4982" name="Rectangle 86"/>
            <p:cNvSpPr>
              <a:spLocks noChangeArrowheads="1"/>
            </p:cNvSpPr>
            <p:nvPr/>
          </p:nvSpPr>
          <p:spPr bwMode="auto">
            <a:xfrm>
              <a:off x="3360" y="3120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4983" name="Rectangle 87"/>
            <p:cNvSpPr>
              <a:spLocks noChangeArrowheads="1"/>
            </p:cNvSpPr>
            <p:nvPr/>
          </p:nvSpPr>
          <p:spPr bwMode="auto">
            <a:xfrm>
              <a:off x="3264" y="2928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4984" name="Text Box 88"/>
            <p:cNvSpPr txBox="1">
              <a:spLocks noChangeArrowheads="1"/>
            </p:cNvSpPr>
            <p:nvPr/>
          </p:nvSpPr>
          <p:spPr bwMode="auto">
            <a:xfrm>
              <a:off x="3224" y="3174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7</a:t>
              </a:r>
            </a:p>
          </p:txBody>
        </p:sp>
      </p:grpSp>
      <p:sp>
        <p:nvSpPr>
          <p:cNvPr id="464985" name="Rectangle 89"/>
          <p:cNvSpPr>
            <a:spLocks noChangeArrowheads="1"/>
          </p:cNvSpPr>
          <p:nvPr/>
        </p:nvSpPr>
        <p:spPr bwMode="auto">
          <a:xfrm>
            <a:off x="5181600" y="4953000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4986" name="Line 90"/>
          <p:cNvSpPr>
            <a:spLocks noChangeShapeType="1"/>
          </p:cNvSpPr>
          <p:nvPr/>
        </p:nvSpPr>
        <p:spPr bwMode="auto">
          <a:xfrm>
            <a:off x="4267200" y="43434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64987" name="Text Box 91"/>
          <p:cNvSpPr txBox="1">
            <a:spLocks noChangeArrowheads="1"/>
          </p:cNvSpPr>
          <p:nvPr/>
        </p:nvSpPr>
        <p:spPr bwMode="auto">
          <a:xfrm>
            <a:off x="381000" y="1143000"/>
            <a:ext cx="57769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f(N) = g(N) + h(N) </a:t>
            </a:r>
          </a:p>
          <a:p>
            <a:r>
              <a:rPr lang="en-US" sz="2400">
                <a:latin typeface="Comic Sans MS" pitchFamily="66" charset="0"/>
              </a:rPr>
              <a:t>   with h(N) = number of misplaced tiles</a:t>
            </a:r>
          </a:p>
        </p:txBody>
      </p:sp>
    </p:spTree>
    <p:extLst>
      <p:ext uri="{BB962C8B-B14F-4D97-AF65-F5344CB8AC3E}">
        <p14:creationId xmlns:p14="http://schemas.microsoft.com/office/powerpoint/2010/main" val="79946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7467600" cy="1143000"/>
          </a:xfrm>
        </p:spPr>
        <p:txBody>
          <a:bodyPr/>
          <a:lstStyle/>
          <a:p>
            <a:r>
              <a:rPr lang="en-US" dirty="0" smtClean="0"/>
              <a:t>8-Puzzle</a:t>
            </a:r>
            <a:endParaRPr lang="en-US" dirty="0"/>
          </a:p>
        </p:txBody>
      </p:sp>
      <p:sp>
        <p:nvSpPr>
          <p:cNvPr id="10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BFA43A-3A1A-4424-B056-CD6A79B376D7}" type="slidenum">
              <a:rPr lang="en-US" smtClean="0"/>
              <a:pPr/>
              <a:t>75</a:t>
            </a:fld>
            <a:endParaRPr lang="en-US"/>
          </a:p>
        </p:txBody>
      </p:sp>
      <p:grpSp>
        <p:nvGrpSpPr>
          <p:cNvPr id="466947" name="Group 3"/>
          <p:cNvGrpSpPr>
            <a:grpSpLocks/>
          </p:cNvGrpSpPr>
          <p:nvPr/>
        </p:nvGrpSpPr>
        <p:grpSpPr bwMode="auto">
          <a:xfrm>
            <a:off x="1371600" y="3657600"/>
            <a:ext cx="457200" cy="788988"/>
            <a:chOff x="864" y="2304"/>
            <a:chExt cx="288" cy="497"/>
          </a:xfrm>
        </p:grpSpPr>
        <p:sp>
          <p:nvSpPr>
            <p:cNvPr id="466948" name="Rectangle 4"/>
            <p:cNvSpPr>
              <a:spLocks noChangeArrowheads="1"/>
            </p:cNvSpPr>
            <p:nvPr/>
          </p:nvSpPr>
          <p:spPr bwMode="auto"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6949" name="Rectangle 5"/>
            <p:cNvSpPr>
              <a:spLocks noChangeArrowheads="1"/>
            </p:cNvSpPr>
            <p:nvPr/>
          </p:nvSpPr>
          <p:spPr bwMode="auto"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6950" name="Rectangle 6"/>
            <p:cNvSpPr>
              <a:spLocks noChangeArrowheads="1"/>
            </p:cNvSpPr>
            <p:nvPr/>
          </p:nvSpPr>
          <p:spPr bwMode="auto"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6951" name="Rectangle 7"/>
            <p:cNvSpPr>
              <a:spLocks noChangeArrowheads="1"/>
            </p:cNvSpPr>
            <p:nvPr/>
          </p:nvSpPr>
          <p:spPr bwMode="auto"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6952" name="Rectangle 8"/>
            <p:cNvSpPr>
              <a:spLocks noChangeArrowheads="1"/>
            </p:cNvSpPr>
            <p:nvPr/>
          </p:nvSpPr>
          <p:spPr bwMode="auto"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6953" name="Rectangle 9"/>
            <p:cNvSpPr>
              <a:spLocks noChangeArrowheads="1"/>
            </p:cNvSpPr>
            <p:nvPr/>
          </p:nvSpPr>
          <p:spPr bwMode="auto"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6954" name="Rectangle 10"/>
            <p:cNvSpPr>
              <a:spLocks noChangeArrowheads="1"/>
            </p:cNvSpPr>
            <p:nvPr/>
          </p:nvSpPr>
          <p:spPr bwMode="auto">
            <a:xfrm>
              <a:off x="960" y="2496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6955" name="Rectangle 11"/>
            <p:cNvSpPr>
              <a:spLocks noChangeArrowheads="1"/>
            </p:cNvSpPr>
            <p:nvPr/>
          </p:nvSpPr>
          <p:spPr bwMode="auto"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6956" name="Rectangle 12"/>
            <p:cNvSpPr>
              <a:spLocks noChangeArrowheads="1"/>
            </p:cNvSpPr>
            <p:nvPr/>
          </p:nvSpPr>
          <p:spPr bwMode="auto"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6957" name="Text Box 13"/>
            <p:cNvSpPr txBox="1">
              <a:spLocks noChangeArrowheads="1"/>
            </p:cNvSpPr>
            <p:nvPr/>
          </p:nvSpPr>
          <p:spPr bwMode="auto">
            <a:xfrm>
              <a:off x="912" y="2551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4</a:t>
              </a:r>
            </a:p>
          </p:txBody>
        </p:sp>
      </p:grpSp>
      <p:grpSp>
        <p:nvGrpSpPr>
          <p:cNvPr id="466958" name="Group 14"/>
          <p:cNvGrpSpPr>
            <a:grpSpLocks/>
          </p:cNvGrpSpPr>
          <p:nvPr/>
        </p:nvGrpSpPr>
        <p:grpSpPr bwMode="auto"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466959" name="Rectangle 15"/>
            <p:cNvSpPr>
              <a:spLocks noChangeArrowheads="1"/>
            </p:cNvSpPr>
            <p:nvPr/>
          </p:nvSpPr>
          <p:spPr bwMode="auto"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6960" name="Rectangle 16"/>
            <p:cNvSpPr>
              <a:spLocks noChangeArrowheads="1"/>
            </p:cNvSpPr>
            <p:nvPr/>
          </p:nvSpPr>
          <p:spPr bwMode="auto"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6961" name="Rectangle 17"/>
            <p:cNvSpPr>
              <a:spLocks noChangeArrowheads="1"/>
            </p:cNvSpPr>
            <p:nvPr/>
          </p:nvSpPr>
          <p:spPr bwMode="auto"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6962" name="Rectangle 18"/>
            <p:cNvSpPr>
              <a:spLocks noChangeArrowheads="1"/>
            </p:cNvSpPr>
            <p:nvPr/>
          </p:nvSpPr>
          <p:spPr bwMode="auto"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6963" name="Rectangle 19"/>
            <p:cNvSpPr>
              <a:spLocks noChangeArrowheads="1"/>
            </p:cNvSpPr>
            <p:nvPr/>
          </p:nvSpPr>
          <p:spPr bwMode="auto"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6964" name="Rectangle 20"/>
            <p:cNvSpPr>
              <a:spLocks noChangeArrowheads="1"/>
            </p:cNvSpPr>
            <p:nvPr/>
          </p:nvSpPr>
          <p:spPr bwMode="auto"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6965" name="Rectangle 21"/>
            <p:cNvSpPr>
              <a:spLocks noChangeArrowheads="1"/>
            </p:cNvSpPr>
            <p:nvPr/>
          </p:nvSpPr>
          <p:spPr bwMode="auto">
            <a:xfrm>
              <a:off x="4800" y="278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6966" name="Rectangle 22"/>
            <p:cNvSpPr>
              <a:spLocks noChangeArrowheads="1"/>
            </p:cNvSpPr>
            <p:nvPr/>
          </p:nvSpPr>
          <p:spPr bwMode="auto"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6967" name="Rectangle 23"/>
            <p:cNvSpPr>
              <a:spLocks noChangeArrowheads="1"/>
            </p:cNvSpPr>
            <p:nvPr/>
          </p:nvSpPr>
          <p:spPr bwMode="auto"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66968" name="Group 24"/>
          <p:cNvGrpSpPr>
            <a:grpSpLocks/>
          </p:cNvGrpSpPr>
          <p:nvPr/>
        </p:nvGrpSpPr>
        <p:grpSpPr bwMode="auto">
          <a:xfrm>
            <a:off x="1828800" y="3886200"/>
            <a:ext cx="1219200" cy="1017588"/>
            <a:chOff x="1152" y="2448"/>
            <a:chExt cx="768" cy="641"/>
          </a:xfrm>
        </p:grpSpPr>
        <p:grpSp>
          <p:nvGrpSpPr>
            <p:cNvPr id="466969" name="Group 25"/>
            <p:cNvGrpSpPr>
              <a:grpSpLocks/>
            </p:cNvGrpSpPr>
            <p:nvPr/>
          </p:nvGrpSpPr>
          <p:grpSpPr bwMode="auto">
            <a:xfrm>
              <a:off x="1632" y="2592"/>
              <a:ext cx="288" cy="497"/>
              <a:chOff x="1632" y="2592"/>
              <a:chExt cx="288" cy="497"/>
            </a:xfrm>
          </p:grpSpPr>
          <p:sp>
            <p:nvSpPr>
              <p:cNvPr id="466970" name="Rectangle 26"/>
              <p:cNvSpPr>
                <a:spLocks noChangeArrowheads="1"/>
              </p:cNvSpPr>
              <p:nvPr/>
            </p:nvSpPr>
            <p:spPr bwMode="auto">
              <a:xfrm>
                <a:off x="1632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6971" name="Rectangle 27"/>
              <p:cNvSpPr>
                <a:spLocks noChangeArrowheads="1"/>
              </p:cNvSpPr>
              <p:nvPr/>
            </p:nvSpPr>
            <p:spPr bwMode="auto">
              <a:xfrm>
                <a:off x="1728" y="2592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6972" name="Rectangle 28"/>
              <p:cNvSpPr>
                <a:spLocks noChangeArrowheads="1"/>
              </p:cNvSpPr>
              <p:nvPr/>
            </p:nvSpPr>
            <p:spPr bwMode="auto">
              <a:xfrm>
                <a:off x="1632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6973" name="Rectangle 29"/>
              <p:cNvSpPr>
                <a:spLocks noChangeArrowheads="1"/>
              </p:cNvSpPr>
              <p:nvPr/>
            </p:nvSpPr>
            <p:spPr bwMode="auto">
              <a:xfrm>
                <a:off x="1728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6974" name="Rectangle 30"/>
              <p:cNvSpPr>
                <a:spLocks noChangeArrowheads="1"/>
              </p:cNvSpPr>
              <p:nvPr/>
            </p:nvSpPr>
            <p:spPr bwMode="auto">
              <a:xfrm>
                <a:off x="1824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6975" name="Rectangle 31"/>
              <p:cNvSpPr>
                <a:spLocks noChangeArrowheads="1"/>
              </p:cNvSpPr>
              <p:nvPr/>
            </p:nvSpPr>
            <p:spPr bwMode="auto">
              <a:xfrm>
                <a:off x="1632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6976" name="Rectangle 32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6977" name="Rectangle 33"/>
              <p:cNvSpPr>
                <a:spLocks noChangeArrowheads="1"/>
              </p:cNvSpPr>
              <p:nvPr/>
            </p:nvSpPr>
            <p:spPr bwMode="auto">
              <a:xfrm>
                <a:off x="1824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6978" name="Rectangle 34"/>
              <p:cNvSpPr>
                <a:spLocks noChangeArrowheads="1"/>
              </p:cNvSpPr>
              <p:nvPr/>
            </p:nvSpPr>
            <p:spPr bwMode="auto">
              <a:xfrm>
                <a:off x="1824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6979" name="Text Box 35"/>
              <p:cNvSpPr txBox="1">
                <a:spLocks noChangeArrowheads="1"/>
              </p:cNvSpPr>
              <p:nvPr/>
            </p:nvSpPr>
            <p:spPr bwMode="auto">
              <a:xfrm>
                <a:off x="1680" y="2839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Comic Sans MS" pitchFamily="66" charset="0"/>
                  </a:rPr>
                  <a:t>4</a:t>
                </a:r>
              </a:p>
            </p:txBody>
          </p:sp>
        </p:grpSp>
        <p:sp>
          <p:nvSpPr>
            <p:cNvPr id="466980" name="Line 36"/>
            <p:cNvSpPr>
              <a:spLocks noChangeShapeType="1"/>
            </p:cNvSpPr>
            <p:nvPr/>
          </p:nvSpPr>
          <p:spPr bwMode="auto">
            <a:xfrm>
              <a:off x="1152" y="2448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66981" name="Group 37"/>
          <p:cNvGrpSpPr>
            <a:grpSpLocks/>
          </p:cNvGrpSpPr>
          <p:nvPr/>
        </p:nvGrpSpPr>
        <p:grpSpPr bwMode="auto">
          <a:xfrm>
            <a:off x="1828800" y="3886200"/>
            <a:ext cx="1219200" cy="2236788"/>
            <a:chOff x="1152" y="2448"/>
            <a:chExt cx="768" cy="1409"/>
          </a:xfrm>
        </p:grpSpPr>
        <p:grpSp>
          <p:nvGrpSpPr>
            <p:cNvPr id="466982" name="Group 38"/>
            <p:cNvGrpSpPr>
              <a:grpSpLocks/>
            </p:cNvGrpSpPr>
            <p:nvPr/>
          </p:nvGrpSpPr>
          <p:grpSpPr bwMode="auto">
            <a:xfrm>
              <a:off x="1632" y="3360"/>
              <a:ext cx="288" cy="497"/>
              <a:chOff x="1632" y="3360"/>
              <a:chExt cx="288" cy="497"/>
            </a:xfrm>
          </p:grpSpPr>
          <p:sp>
            <p:nvSpPr>
              <p:cNvPr id="466983" name="Text Box 39"/>
              <p:cNvSpPr txBox="1">
                <a:spLocks noChangeArrowheads="1"/>
              </p:cNvSpPr>
              <p:nvPr/>
            </p:nvSpPr>
            <p:spPr bwMode="auto">
              <a:xfrm>
                <a:off x="1680" y="3607"/>
                <a:ext cx="214" cy="25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Comic Sans MS" pitchFamily="66" charset="0"/>
                  </a:rPr>
                  <a:t>6</a:t>
                </a:r>
              </a:p>
            </p:txBody>
          </p:sp>
          <p:grpSp>
            <p:nvGrpSpPr>
              <p:cNvPr id="466984" name="Group 40"/>
              <p:cNvGrpSpPr>
                <a:grpSpLocks/>
              </p:cNvGrpSpPr>
              <p:nvPr/>
            </p:nvGrpSpPr>
            <p:grpSpPr bwMode="auto">
              <a:xfrm>
                <a:off x="1632" y="3360"/>
                <a:ext cx="288" cy="288"/>
                <a:chOff x="1632" y="3360"/>
                <a:chExt cx="288" cy="288"/>
              </a:xfrm>
            </p:grpSpPr>
            <p:sp>
              <p:nvSpPr>
                <p:cNvPr id="466985" name="Rectangle 41"/>
                <p:cNvSpPr>
                  <a:spLocks noChangeArrowheads="1"/>
                </p:cNvSpPr>
                <p:nvPr/>
              </p:nvSpPr>
              <p:spPr bwMode="auto">
                <a:xfrm>
                  <a:off x="1632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6986" name="Rectangle 42"/>
                <p:cNvSpPr>
                  <a:spLocks noChangeArrowheads="1"/>
                </p:cNvSpPr>
                <p:nvPr/>
              </p:nvSpPr>
              <p:spPr bwMode="auto">
                <a:xfrm>
                  <a:off x="1728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6987" name="Rectangle 43"/>
                <p:cNvSpPr>
                  <a:spLocks noChangeArrowheads="1"/>
                </p:cNvSpPr>
                <p:nvPr/>
              </p:nvSpPr>
              <p:spPr bwMode="auto">
                <a:xfrm>
                  <a:off x="1632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6988" name="Rectangle 44"/>
                <p:cNvSpPr>
                  <a:spLocks noChangeArrowheads="1"/>
                </p:cNvSpPr>
                <p:nvPr/>
              </p:nvSpPr>
              <p:spPr bwMode="auto">
                <a:xfrm>
                  <a:off x="1728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6989" name="Rectangle 45"/>
                <p:cNvSpPr>
                  <a:spLocks noChangeArrowheads="1"/>
                </p:cNvSpPr>
                <p:nvPr/>
              </p:nvSpPr>
              <p:spPr bwMode="auto">
                <a:xfrm>
                  <a:off x="1824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6990" name="Rectangle 46"/>
                <p:cNvSpPr>
                  <a:spLocks noChangeArrowheads="1"/>
                </p:cNvSpPr>
                <p:nvPr/>
              </p:nvSpPr>
              <p:spPr bwMode="auto">
                <a:xfrm>
                  <a:off x="1632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6991" name="Rectangle 47"/>
                <p:cNvSpPr>
                  <a:spLocks noChangeArrowheads="1"/>
                </p:cNvSpPr>
                <p:nvPr/>
              </p:nvSpPr>
              <p:spPr bwMode="auto">
                <a:xfrm>
                  <a:off x="1824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6992" name="Rectangle 48"/>
                <p:cNvSpPr>
                  <a:spLocks noChangeArrowheads="1"/>
                </p:cNvSpPr>
                <p:nvPr/>
              </p:nvSpPr>
              <p:spPr bwMode="auto">
                <a:xfrm>
                  <a:off x="1728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6993" name="Rectangle 49"/>
                <p:cNvSpPr>
                  <a:spLocks noChangeArrowheads="1"/>
                </p:cNvSpPr>
                <p:nvPr/>
              </p:nvSpPr>
              <p:spPr bwMode="auto">
                <a:xfrm>
                  <a:off x="1824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66994" name="Line 50"/>
            <p:cNvSpPr>
              <a:spLocks noChangeShapeType="1"/>
            </p:cNvSpPr>
            <p:nvPr/>
          </p:nvSpPr>
          <p:spPr bwMode="auto">
            <a:xfrm>
              <a:off x="1152" y="2448"/>
              <a:ext cx="48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66995" name="Text Box 51"/>
          <p:cNvSpPr txBox="1">
            <a:spLocks noChangeArrowheads="1"/>
          </p:cNvSpPr>
          <p:nvPr/>
        </p:nvSpPr>
        <p:spPr bwMode="auto">
          <a:xfrm>
            <a:off x="685800" y="4508500"/>
            <a:ext cx="1482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Cutoff=5</a:t>
            </a:r>
          </a:p>
        </p:txBody>
      </p:sp>
      <p:grpSp>
        <p:nvGrpSpPr>
          <p:cNvPr id="466996" name="Group 52"/>
          <p:cNvGrpSpPr>
            <a:grpSpLocks/>
          </p:cNvGrpSpPr>
          <p:nvPr/>
        </p:nvGrpSpPr>
        <p:grpSpPr bwMode="auto">
          <a:xfrm>
            <a:off x="3048000" y="4343400"/>
            <a:ext cx="1219200" cy="1792288"/>
            <a:chOff x="1920" y="2736"/>
            <a:chExt cx="768" cy="1129"/>
          </a:xfrm>
        </p:grpSpPr>
        <p:grpSp>
          <p:nvGrpSpPr>
            <p:cNvPr id="466997" name="Group 53"/>
            <p:cNvGrpSpPr>
              <a:grpSpLocks/>
            </p:cNvGrpSpPr>
            <p:nvPr/>
          </p:nvGrpSpPr>
          <p:grpSpPr bwMode="auto">
            <a:xfrm>
              <a:off x="2400" y="3360"/>
              <a:ext cx="288" cy="505"/>
              <a:chOff x="2400" y="3360"/>
              <a:chExt cx="288" cy="505"/>
            </a:xfrm>
          </p:grpSpPr>
          <p:sp>
            <p:nvSpPr>
              <p:cNvPr id="466998" name="Text Box 54"/>
              <p:cNvSpPr txBox="1">
                <a:spLocks noChangeArrowheads="1"/>
              </p:cNvSpPr>
              <p:nvPr/>
            </p:nvSpPr>
            <p:spPr bwMode="auto">
              <a:xfrm>
                <a:off x="2448" y="3615"/>
                <a:ext cx="214" cy="25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Comic Sans MS" pitchFamily="66" charset="0"/>
                  </a:rPr>
                  <a:t>6</a:t>
                </a:r>
              </a:p>
            </p:txBody>
          </p:sp>
          <p:grpSp>
            <p:nvGrpSpPr>
              <p:cNvPr id="466999" name="Group 55"/>
              <p:cNvGrpSpPr>
                <a:grpSpLocks/>
              </p:cNvGrpSpPr>
              <p:nvPr/>
            </p:nvGrpSpPr>
            <p:grpSpPr bwMode="auto">
              <a:xfrm>
                <a:off x="2400" y="3360"/>
                <a:ext cx="288" cy="288"/>
                <a:chOff x="2400" y="3360"/>
                <a:chExt cx="288" cy="288"/>
              </a:xfrm>
            </p:grpSpPr>
            <p:sp>
              <p:nvSpPr>
                <p:cNvPr id="467000" name="Rectangle 56"/>
                <p:cNvSpPr>
                  <a:spLocks noChangeArrowheads="1"/>
                </p:cNvSpPr>
                <p:nvPr/>
              </p:nvSpPr>
              <p:spPr bwMode="auto">
                <a:xfrm>
                  <a:off x="2400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7001" name="Rectangle 57"/>
                <p:cNvSpPr>
                  <a:spLocks noChangeArrowheads="1"/>
                </p:cNvSpPr>
                <p:nvPr/>
              </p:nvSpPr>
              <p:spPr bwMode="auto">
                <a:xfrm>
                  <a:off x="2496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7002" name="Rectangle 58"/>
                <p:cNvSpPr>
                  <a:spLocks noChangeArrowheads="1"/>
                </p:cNvSpPr>
                <p:nvPr/>
              </p:nvSpPr>
              <p:spPr bwMode="auto">
                <a:xfrm>
                  <a:off x="2400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7003" name="Rectangle 59"/>
                <p:cNvSpPr>
                  <a:spLocks noChangeArrowheads="1"/>
                </p:cNvSpPr>
                <p:nvPr/>
              </p:nvSpPr>
              <p:spPr bwMode="auto">
                <a:xfrm>
                  <a:off x="2496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7004" name="Rectangle 60"/>
                <p:cNvSpPr>
                  <a:spLocks noChangeArrowheads="1"/>
                </p:cNvSpPr>
                <p:nvPr/>
              </p:nvSpPr>
              <p:spPr bwMode="auto">
                <a:xfrm>
                  <a:off x="2496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7005" name="Rectangle 61"/>
                <p:cNvSpPr>
                  <a:spLocks noChangeArrowheads="1"/>
                </p:cNvSpPr>
                <p:nvPr/>
              </p:nvSpPr>
              <p:spPr bwMode="auto">
                <a:xfrm>
                  <a:off x="2400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7006" name="Rectangle 62"/>
                <p:cNvSpPr>
                  <a:spLocks noChangeArrowheads="1"/>
                </p:cNvSpPr>
                <p:nvPr/>
              </p:nvSpPr>
              <p:spPr bwMode="auto">
                <a:xfrm>
                  <a:off x="2592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7007" name="Rectangle 63"/>
                <p:cNvSpPr>
                  <a:spLocks noChangeArrowheads="1"/>
                </p:cNvSpPr>
                <p:nvPr/>
              </p:nvSpPr>
              <p:spPr bwMode="auto">
                <a:xfrm>
                  <a:off x="2592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7008" name="Rectangle 64"/>
                <p:cNvSpPr>
                  <a:spLocks noChangeArrowheads="1"/>
                </p:cNvSpPr>
                <p:nvPr/>
              </p:nvSpPr>
              <p:spPr bwMode="auto">
                <a:xfrm>
                  <a:off x="2592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67009" name="Line 65"/>
            <p:cNvSpPr>
              <a:spLocks noChangeShapeType="1"/>
            </p:cNvSpPr>
            <p:nvPr/>
          </p:nvSpPr>
          <p:spPr bwMode="auto">
            <a:xfrm>
              <a:off x="1920" y="2736"/>
              <a:ext cx="48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67010" name="Group 66"/>
          <p:cNvGrpSpPr>
            <a:grpSpLocks/>
          </p:cNvGrpSpPr>
          <p:nvPr/>
        </p:nvGrpSpPr>
        <p:grpSpPr bwMode="auto">
          <a:xfrm>
            <a:off x="3048000" y="4114800"/>
            <a:ext cx="1219200" cy="787400"/>
            <a:chOff x="1920" y="2592"/>
            <a:chExt cx="768" cy="496"/>
          </a:xfrm>
        </p:grpSpPr>
        <p:grpSp>
          <p:nvGrpSpPr>
            <p:cNvPr id="467011" name="Group 67"/>
            <p:cNvGrpSpPr>
              <a:grpSpLocks/>
            </p:cNvGrpSpPr>
            <p:nvPr/>
          </p:nvGrpSpPr>
          <p:grpSpPr bwMode="auto">
            <a:xfrm>
              <a:off x="2400" y="2592"/>
              <a:ext cx="288" cy="496"/>
              <a:chOff x="2400" y="2592"/>
              <a:chExt cx="288" cy="496"/>
            </a:xfrm>
          </p:grpSpPr>
          <p:sp>
            <p:nvSpPr>
              <p:cNvPr id="467012" name="Rectangle 68"/>
              <p:cNvSpPr>
                <a:spLocks noChangeArrowheads="1"/>
              </p:cNvSpPr>
              <p:nvPr/>
            </p:nvSpPr>
            <p:spPr bwMode="auto">
              <a:xfrm>
                <a:off x="2400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7013" name="Rectangle 69"/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7014" name="Rectangle 70"/>
              <p:cNvSpPr>
                <a:spLocks noChangeArrowheads="1"/>
              </p:cNvSpPr>
              <p:nvPr/>
            </p:nvSpPr>
            <p:spPr bwMode="auto">
              <a:xfrm>
                <a:off x="2400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7015" name="Rectangle 71"/>
              <p:cNvSpPr>
                <a:spLocks noChangeArrowheads="1"/>
              </p:cNvSpPr>
              <p:nvPr/>
            </p:nvSpPr>
            <p:spPr bwMode="auto">
              <a:xfrm>
                <a:off x="2496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7016" name="Rectangle 72"/>
              <p:cNvSpPr>
                <a:spLocks noChangeArrowheads="1"/>
              </p:cNvSpPr>
              <p:nvPr/>
            </p:nvSpPr>
            <p:spPr bwMode="auto">
              <a:xfrm>
                <a:off x="2592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7017" name="Rectangle 73"/>
              <p:cNvSpPr>
                <a:spLocks noChangeArrowheads="1"/>
              </p:cNvSpPr>
              <p:nvPr/>
            </p:nvSpPr>
            <p:spPr bwMode="auto">
              <a:xfrm>
                <a:off x="2400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7018" name="Rectangle 74"/>
              <p:cNvSpPr>
                <a:spLocks noChangeArrowheads="1"/>
              </p:cNvSpPr>
              <p:nvPr/>
            </p:nvSpPr>
            <p:spPr bwMode="auto">
              <a:xfrm>
                <a:off x="2496" y="259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7019" name="Rectangle 75"/>
              <p:cNvSpPr>
                <a:spLocks noChangeArrowheads="1"/>
              </p:cNvSpPr>
              <p:nvPr/>
            </p:nvSpPr>
            <p:spPr bwMode="auto">
              <a:xfrm>
                <a:off x="2592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7020" name="Rectangle 76"/>
              <p:cNvSpPr>
                <a:spLocks noChangeArrowheads="1"/>
              </p:cNvSpPr>
              <p:nvPr/>
            </p:nvSpPr>
            <p:spPr bwMode="auto">
              <a:xfrm>
                <a:off x="2592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7021" name="Text Box 77"/>
              <p:cNvSpPr txBox="1">
                <a:spLocks noChangeArrowheads="1"/>
              </p:cNvSpPr>
              <p:nvPr/>
            </p:nvSpPr>
            <p:spPr bwMode="auto">
              <a:xfrm>
                <a:off x="2456" y="2838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Comic Sans MS" pitchFamily="66" charset="0"/>
                  </a:rPr>
                  <a:t>5</a:t>
                </a:r>
              </a:p>
            </p:txBody>
          </p:sp>
        </p:grpSp>
        <p:sp>
          <p:nvSpPr>
            <p:cNvPr id="467022" name="Line 78"/>
            <p:cNvSpPr>
              <a:spLocks noChangeShapeType="1"/>
            </p:cNvSpPr>
            <p:nvPr/>
          </p:nvSpPr>
          <p:spPr bwMode="auto">
            <a:xfrm>
              <a:off x="1920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67023" name="Group 79"/>
          <p:cNvGrpSpPr>
            <a:grpSpLocks/>
          </p:cNvGrpSpPr>
          <p:nvPr/>
        </p:nvGrpSpPr>
        <p:grpSpPr bwMode="auto">
          <a:xfrm>
            <a:off x="4267200" y="4343400"/>
            <a:ext cx="1219200" cy="1092200"/>
            <a:chOff x="2688" y="2736"/>
            <a:chExt cx="768" cy="688"/>
          </a:xfrm>
        </p:grpSpPr>
        <p:grpSp>
          <p:nvGrpSpPr>
            <p:cNvPr id="467024" name="Group 80"/>
            <p:cNvGrpSpPr>
              <a:grpSpLocks/>
            </p:cNvGrpSpPr>
            <p:nvPr/>
          </p:nvGrpSpPr>
          <p:grpSpPr bwMode="auto">
            <a:xfrm>
              <a:off x="3168" y="2928"/>
              <a:ext cx="288" cy="496"/>
              <a:chOff x="3168" y="2928"/>
              <a:chExt cx="288" cy="496"/>
            </a:xfrm>
          </p:grpSpPr>
          <p:sp>
            <p:nvSpPr>
              <p:cNvPr id="467025" name="Text Box 81"/>
              <p:cNvSpPr txBox="1">
                <a:spLocks noChangeArrowheads="1"/>
              </p:cNvSpPr>
              <p:nvPr/>
            </p:nvSpPr>
            <p:spPr bwMode="auto">
              <a:xfrm>
                <a:off x="3224" y="3174"/>
                <a:ext cx="214" cy="25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Comic Sans MS" pitchFamily="66" charset="0"/>
                  </a:rPr>
                  <a:t>7</a:t>
                </a:r>
              </a:p>
            </p:txBody>
          </p:sp>
          <p:sp>
            <p:nvSpPr>
              <p:cNvPr id="467026" name="Rectangle 82"/>
              <p:cNvSpPr>
                <a:spLocks noChangeArrowheads="1"/>
              </p:cNvSpPr>
              <p:nvPr/>
            </p:nvSpPr>
            <p:spPr bwMode="auto">
              <a:xfrm>
                <a:off x="3168" y="292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7027" name="Rectangle 83"/>
              <p:cNvSpPr>
                <a:spLocks noChangeArrowheads="1"/>
              </p:cNvSpPr>
              <p:nvPr/>
            </p:nvSpPr>
            <p:spPr bwMode="auto">
              <a:xfrm>
                <a:off x="3264" y="302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7028" name="Rectangle 84"/>
              <p:cNvSpPr>
                <a:spLocks noChangeArrowheads="1"/>
              </p:cNvSpPr>
              <p:nvPr/>
            </p:nvSpPr>
            <p:spPr bwMode="auto">
              <a:xfrm>
                <a:off x="3168" y="302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7029" name="Rectangle 85"/>
              <p:cNvSpPr>
                <a:spLocks noChangeArrowheads="1"/>
              </p:cNvSpPr>
              <p:nvPr/>
            </p:nvSpPr>
            <p:spPr bwMode="auto">
              <a:xfrm>
                <a:off x="3360" y="302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7030" name="Rectangle 86"/>
              <p:cNvSpPr>
                <a:spLocks noChangeArrowheads="1"/>
              </p:cNvSpPr>
              <p:nvPr/>
            </p:nvSpPr>
            <p:spPr bwMode="auto">
              <a:xfrm>
                <a:off x="3168" y="3120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7031" name="Rectangle 87"/>
              <p:cNvSpPr>
                <a:spLocks noChangeArrowheads="1"/>
              </p:cNvSpPr>
              <p:nvPr/>
            </p:nvSpPr>
            <p:spPr bwMode="auto">
              <a:xfrm>
                <a:off x="3360" y="292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7032" name="Rectangle 88"/>
              <p:cNvSpPr>
                <a:spLocks noChangeArrowheads="1"/>
              </p:cNvSpPr>
              <p:nvPr/>
            </p:nvSpPr>
            <p:spPr bwMode="auto">
              <a:xfrm>
                <a:off x="3360" y="3120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7033" name="Rectangle 89"/>
              <p:cNvSpPr>
                <a:spLocks noChangeArrowheads="1"/>
              </p:cNvSpPr>
              <p:nvPr/>
            </p:nvSpPr>
            <p:spPr bwMode="auto">
              <a:xfrm>
                <a:off x="3264" y="292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7034" name="Rectangle 90"/>
              <p:cNvSpPr>
                <a:spLocks noChangeArrowheads="1"/>
              </p:cNvSpPr>
              <p:nvPr/>
            </p:nvSpPr>
            <p:spPr bwMode="auto">
              <a:xfrm>
                <a:off x="3264" y="3120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67035" name="Line 91"/>
            <p:cNvSpPr>
              <a:spLocks noChangeShapeType="1"/>
            </p:cNvSpPr>
            <p:nvPr/>
          </p:nvSpPr>
          <p:spPr bwMode="auto">
            <a:xfrm>
              <a:off x="2688" y="2736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67036" name="Group 92"/>
          <p:cNvGrpSpPr>
            <a:grpSpLocks/>
          </p:cNvGrpSpPr>
          <p:nvPr/>
        </p:nvGrpSpPr>
        <p:grpSpPr bwMode="auto">
          <a:xfrm>
            <a:off x="4267200" y="3733800"/>
            <a:ext cx="1219200" cy="787400"/>
            <a:chOff x="2688" y="2352"/>
            <a:chExt cx="768" cy="496"/>
          </a:xfrm>
        </p:grpSpPr>
        <p:grpSp>
          <p:nvGrpSpPr>
            <p:cNvPr id="467037" name="Group 93"/>
            <p:cNvGrpSpPr>
              <a:grpSpLocks/>
            </p:cNvGrpSpPr>
            <p:nvPr/>
          </p:nvGrpSpPr>
          <p:grpSpPr bwMode="auto">
            <a:xfrm>
              <a:off x="3168" y="2352"/>
              <a:ext cx="288" cy="496"/>
              <a:chOff x="3168" y="2352"/>
              <a:chExt cx="288" cy="496"/>
            </a:xfrm>
          </p:grpSpPr>
          <p:sp>
            <p:nvSpPr>
              <p:cNvPr id="467038" name="Rectangle 94"/>
              <p:cNvSpPr>
                <a:spLocks noChangeArrowheads="1"/>
              </p:cNvSpPr>
              <p:nvPr/>
            </p:nvSpPr>
            <p:spPr bwMode="auto">
              <a:xfrm>
                <a:off x="3264" y="235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7039" name="Rectangle 95"/>
              <p:cNvSpPr>
                <a:spLocks noChangeArrowheads="1"/>
              </p:cNvSpPr>
              <p:nvPr/>
            </p:nvSpPr>
            <p:spPr bwMode="auto">
              <a:xfrm>
                <a:off x="3264" y="2448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7040" name="Rectangle 96"/>
              <p:cNvSpPr>
                <a:spLocks noChangeArrowheads="1"/>
              </p:cNvSpPr>
              <p:nvPr/>
            </p:nvSpPr>
            <p:spPr bwMode="auto">
              <a:xfrm>
                <a:off x="3168" y="244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7041" name="Rectangle 97"/>
              <p:cNvSpPr>
                <a:spLocks noChangeArrowheads="1"/>
              </p:cNvSpPr>
              <p:nvPr/>
            </p:nvSpPr>
            <p:spPr bwMode="auto">
              <a:xfrm>
                <a:off x="3264" y="254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7042" name="Rectangle 98"/>
              <p:cNvSpPr>
                <a:spLocks noChangeArrowheads="1"/>
              </p:cNvSpPr>
              <p:nvPr/>
            </p:nvSpPr>
            <p:spPr bwMode="auto">
              <a:xfrm>
                <a:off x="3360" y="244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7043" name="Rectangle 99"/>
              <p:cNvSpPr>
                <a:spLocks noChangeArrowheads="1"/>
              </p:cNvSpPr>
              <p:nvPr/>
            </p:nvSpPr>
            <p:spPr bwMode="auto">
              <a:xfrm>
                <a:off x="3168" y="254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7044" name="Rectangle 100"/>
              <p:cNvSpPr>
                <a:spLocks noChangeArrowheads="1"/>
              </p:cNvSpPr>
              <p:nvPr/>
            </p:nvSpPr>
            <p:spPr bwMode="auto">
              <a:xfrm>
                <a:off x="3168" y="235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7045" name="Rectangle 101"/>
              <p:cNvSpPr>
                <a:spLocks noChangeArrowheads="1"/>
              </p:cNvSpPr>
              <p:nvPr/>
            </p:nvSpPr>
            <p:spPr bwMode="auto">
              <a:xfrm>
                <a:off x="3360" y="254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7046" name="Rectangle 102"/>
              <p:cNvSpPr>
                <a:spLocks noChangeArrowheads="1"/>
              </p:cNvSpPr>
              <p:nvPr/>
            </p:nvSpPr>
            <p:spPr bwMode="auto">
              <a:xfrm>
                <a:off x="3360" y="235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7047" name="Text Box 103"/>
              <p:cNvSpPr txBox="1">
                <a:spLocks noChangeArrowheads="1"/>
              </p:cNvSpPr>
              <p:nvPr/>
            </p:nvSpPr>
            <p:spPr bwMode="auto">
              <a:xfrm>
                <a:off x="3224" y="2598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Comic Sans MS" pitchFamily="66" charset="0"/>
                  </a:rPr>
                  <a:t>5</a:t>
                </a:r>
              </a:p>
            </p:txBody>
          </p:sp>
        </p:grpSp>
        <p:sp>
          <p:nvSpPr>
            <p:cNvPr id="467048" name="Line 104"/>
            <p:cNvSpPr>
              <a:spLocks noChangeShapeType="1"/>
            </p:cNvSpPr>
            <p:nvPr/>
          </p:nvSpPr>
          <p:spPr bwMode="auto">
            <a:xfrm flipV="1">
              <a:off x="2688" y="2496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67049" name="Text Box 105"/>
          <p:cNvSpPr txBox="1">
            <a:spLocks noChangeArrowheads="1"/>
          </p:cNvSpPr>
          <p:nvPr/>
        </p:nvSpPr>
        <p:spPr bwMode="auto">
          <a:xfrm>
            <a:off x="381000" y="1143000"/>
            <a:ext cx="57769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f(N) = g(N) + h(N) </a:t>
            </a:r>
          </a:p>
          <a:p>
            <a:r>
              <a:rPr lang="en-US" sz="2400">
                <a:latin typeface="Comic Sans MS" pitchFamily="66" charset="0"/>
              </a:rPr>
              <a:t>   with h(N) = number of misplaced tiles</a:t>
            </a:r>
          </a:p>
        </p:txBody>
      </p:sp>
    </p:spTree>
    <p:extLst>
      <p:ext uri="{BB962C8B-B14F-4D97-AF65-F5344CB8AC3E}">
        <p14:creationId xmlns:p14="http://schemas.microsoft.com/office/powerpoint/2010/main" val="62707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7467600" cy="1143000"/>
          </a:xfrm>
        </p:spPr>
        <p:txBody>
          <a:bodyPr/>
          <a:lstStyle/>
          <a:p>
            <a:r>
              <a:rPr lang="en-US" dirty="0" smtClean="0"/>
              <a:t>8-Puzzle</a:t>
            </a:r>
            <a:endParaRPr lang="en-US" dirty="0"/>
          </a:p>
        </p:txBody>
      </p:sp>
      <p:sp>
        <p:nvSpPr>
          <p:cNvPr id="119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CF0C30-E433-4B88-9506-6E1D26432F61}" type="slidenum">
              <a:rPr lang="en-US" smtClean="0"/>
              <a:pPr/>
              <a:t>76</a:t>
            </a:fld>
            <a:endParaRPr lang="en-US"/>
          </a:p>
        </p:txBody>
      </p:sp>
      <p:grpSp>
        <p:nvGrpSpPr>
          <p:cNvPr id="468995" name="Group 3"/>
          <p:cNvGrpSpPr>
            <a:grpSpLocks/>
          </p:cNvGrpSpPr>
          <p:nvPr/>
        </p:nvGrpSpPr>
        <p:grpSpPr bwMode="auto">
          <a:xfrm>
            <a:off x="1371600" y="3657600"/>
            <a:ext cx="457200" cy="788988"/>
            <a:chOff x="864" y="2304"/>
            <a:chExt cx="288" cy="497"/>
          </a:xfrm>
        </p:grpSpPr>
        <p:sp>
          <p:nvSpPr>
            <p:cNvPr id="468996" name="Rectangle 4"/>
            <p:cNvSpPr>
              <a:spLocks noChangeArrowheads="1"/>
            </p:cNvSpPr>
            <p:nvPr/>
          </p:nvSpPr>
          <p:spPr bwMode="auto"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8997" name="Rectangle 5"/>
            <p:cNvSpPr>
              <a:spLocks noChangeArrowheads="1"/>
            </p:cNvSpPr>
            <p:nvPr/>
          </p:nvSpPr>
          <p:spPr bwMode="auto"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8998" name="Rectangle 6"/>
            <p:cNvSpPr>
              <a:spLocks noChangeArrowheads="1"/>
            </p:cNvSpPr>
            <p:nvPr/>
          </p:nvSpPr>
          <p:spPr bwMode="auto"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8999" name="Rectangle 7"/>
            <p:cNvSpPr>
              <a:spLocks noChangeArrowheads="1"/>
            </p:cNvSpPr>
            <p:nvPr/>
          </p:nvSpPr>
          <p:spPr bwMode="auto"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9000" name="Rectangle 8"/>
            <p:cNvSpPr>
              <a:spLocks noChangeArrowheads="1"/>
            </p:cNvSpPr>
            <p:nvPr/>
          </p:nvSpPr>
          <p:spPr bwMode="auto"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9001" name="Rectangle 9"/>
            <p:cNvSpPr>
              <a:spLocks noChangeArrowheads="1"/>
            </p:cNvSpPr>
            <p:nvPr/>
          </p:nvSpPr>
          <p:spPr bwMode="auto"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9002" name="Rectangle 10"/>
            <p:cNvSpPr>
              <a:spLocks noChangeArrowheads="1"/>
            </p:cNvSpPr>
            <p:nvPr/>
          </p:nvSpPr>
          <p:spPr bwMode="auto">
            <a:xfrm>
              <a:off x="960" y="2496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9003" name="Rectangle 11"/>
            <p:cNvSpPr>
              <a:spLocks noChangeArrowheads="1"/>
            </p:cNvSpPr>
            <p:nvPr/>
          </p:nvSpPr>
          <p:spPr bwMode="auto"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9004" name="Rectangle 12"/>
            <p:cNvSpPr>
              <a:spLocks noChangeArrowheads="1"/>
            </p:cNvSpPr>
            <p:nvPr/>
          </p:nvSpPr>
          <p:spPr bwMode="auto"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9005" name="Text Box 13"/>
            <p:cNvSpPr txBox="1">
              <a:spLocks noChangeArrowheads="1"/>
            </p:cNvSpPr>
            <p:nvPr/>
          </p:nvSpPr>
          <p:spPr bwMode="auto">
            <a:xfrm>
              <a:off x="912" y="2551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4</a:t>
              </a:r>
            </a:p>
          </p:txBody>
        </p:sp>
      </p:grpSp>
      <p:grpSp>
        <p:nvGrpSpPr>
          <p:cNvPr id="469006" name="Group 14"/>
          <p:cNvGrpSpPr>
            <a:grpSpLocks/>
          </p:cNvGrpSpPr>
          <p:nvPr/>
        </p:nvGrpSpPr>
        <p:grpSpPr bwMode="auto"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469007" name="Rectangle 15"/>
            <p:cNvSpPr>
              <a:spLocks noChangeArrowheads="1"/>
            </p:cNvSpPr>
            <p:nvPr/>
          </p:nvSpPr>
          <p:spPr bwMode="auto"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9008" name="Rectangle 16"/>
            <p:cNvSpPr>
              <a:spLocks noChangeArrowheads="1"/>
            </p:cNvSpPr>
            <p:nvPr/>
          </p:nvSpPr>
          <p:spPr bwMode="auto"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9009" name="Rectangle 17"/>
            <p:cNvSpPr>
              <a:spLocks noChangeArrowheads="1"/>
            </p:cNvSpPr>
            <p:nvPr/>
          </p:nvSpPr>
          <p:spPr bwMode="auto"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9010" name="Rectangle 18"/>
            <p:cNvSpPr>
              <a:spLocks noChangeArrowheads="1"/>
            </p:cNvSpPr>
            <p:nvPr/>
          </p:nvSpPr>
          <p:spPr bwMode="auto"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9011" name="Rectangle 19"/>
            <p:cNvSpPr>
              <a:spLocks noChangeArrowheads="1"/>
            </p:cNvSpPr>
            <p:nvPr/>
          </p:nvSpPr>
          <p:spPr bwMode="auto"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9012" name="Rectangle 20"/>
            <p:cNvSpPr>
              <a:spLocks noChangeArrowheads="1"/>
            </p:cNvSpPr>
            <p:nvPr/>
          </p:nvSpPr>
          <p:spPr bwMode="auto"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9013" name="Rectangle 21"/>
            <p:cNvSpPr>
              <a:spLocks noChangeArrowheads="1"/>
            </p:cNvSpPr>
            <p:nvPr/>
          </p:nvSpPr>
          <p:spPr bwMode="auto">
            <a:xfrm>
              <a:off x="4800" y="278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9014" name="Rectangle 22"/>
            <p:cNvSpPr>
              <a:spLocks noChangeArrowheads="1"/>
            </p:cNvSpPr>
            <p:nvPr/>
          </p:nvSpPr>
          <p:spPr bwMode="auto"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9015" name="Rectangle 23"/>
            <p:cNvSpPr>
              <a:spLocks noChangeArrowheads="1"/>
            </p:cNvSpPr>
            <p:nvPr/>
          </p:nvSpPr>
          <p:spPr bwMode="auto"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69016" name="Group 24"/>
          <p:cNvGrpSpPr>
            <a:grpSpLocks/>
          </p:cNvGrpSpPr>
          <p:nvPr/>
        </p:nvGrpSpPr>
        <p:grpSpPr bwMode="auto">
          <a:xfrm>
            <a:off x="1828800" y="3886200"/>
            <a:ext cx="1219200" cy="1017588"/>
            <a:chOff x="1152" y="2448"/>
            <a:chExt cx="768" cy="641"/>
          </a:xfrm>
        </p:grpSpPr>
        <p:grpSp>
          <p:nvGrpSpPr>
            <p:cNvPr id="469017" name="Group 25"/>
            <p:cNvGrpSpPr>
              <a:grpSpLocks/>
            </p:cNvGrpSpPr>
            <p:nvPr/>
          </p:nvGrpSpPr>
          <p:grpSpPr bwMode="auto">
            <a:xfrm>
              <a:off x="1632" y="2592"/>
              <a:ext cx="288" cy="497"/>
              <a:chOff x="1632" y="2592"/>
              <a:chExt cx="288" cy="497"/>
            </a:xfrm>
          </p:grpSpPr>
          <p:sp>
            <p:nvSpPr>
              <p:cNvPr id="469018" name="Rectangle 26"/>
              <p:cNvSpPr>
                <a:spLocks noChangeArrowheads="1"/>
              </p:cNvSpPr>
              <p:nvPr/>
            </p:nvSpPr>
            <p:spPr bwMode="auto">
              <a:xfrm>
                <a:off x="1632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9019" name="Rectangle 27"/>
              <p:cNvSpPr>
                <a:spLocks noChangeArrowheads="1"/>
              </p:cNvSpPr>
              <p:nvPr/>
            </p:nvSpPr>
            <p:spPr bwMode="auto">
              <a:xfrm>
                <a:off x="1728" y="2592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9020" name="Rectangle 28"/>
              <p:cNvSpPr>
                <a:spLocks noChangeArrowheads="1"/>
              </p:cNvSpPr>
              <p:nvPr/>
            </p:nvSpPr>
            <p:spPr bwMode="auto">
              <a:xfrm>
                <a:off x="1632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9021" name="Rectangle 29"/>
              <p:cNvSpPr>
                <a:spLocks noChangeArrowheads="1"/>
              </p:cNvSpPr>
              <p:nvPr/>
            </p:nvSpPr>
            <p:spPr bwMode="auto">
              <a:xfrm>
                <a:off x="1728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9022" name="Rectangle 30"/>
              <p:cNvSpPr>
                <a:spLocks noChangeArrowheads="1"/>
              </p:cNvSpPr>
              <p:nvPr/>
            </p:nvSpPr>
            <p:spPr bwMode="auto">
              <a:xfrm>
                <a:off x="1824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9023" name="Rectangle 31"/>
              <p:cNvSpPr>
                <a:spLocks noChangeArrowheads="1"/>
              </p:cNvSpPr>
              <p:nvPr/>
            </p:nvSpPr>
            <p:spPr bwMode="auto">
              <a:xfrm>
                <a:off x="1632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9024" name="Rectangle 32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9025" name="Rectangle 33"/>
              <p:cNvSpPr>
                <a:spLocks noChangeArrowheads="1"/>
              </p:cNvSpPr>
              <p:nvPr/>
            </p:nvSpPr>
            <p:spPr bwMode="auto">
              <a:xfrm>
                <a:off x="1824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9026" name="Rectangle 34"/>
              <p:cNvSpPr>
                <a:spLocks noChangeArrowheads="1"/>
              </p:cNvSpPr>
              <p:nvPr/>
            </p:nvSpPr>
            <p:spPr bwMode="auto">
              <a:xfrm>
                <a:off x="1824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9027" name="Text Box 35"/>
              <p:cNvSpPr txBox="1">
                <a:spLocks noChangeArrowheads="1"/>
              </p:cNvSpPr>
              <p:nvPr/>
            </p:nvSpPr>
            <p:spPr bwMode="auto">
              <a:xfrm>
                <a:off x="1680" y="2839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Comic Sans MS" pitchFamily="66" charset="0"/>
                  </a:rPr>
                  <a:t>4</a:t>
                </a:r>
              </a:p>
            </p:txBody>
          </p:sp>
        </p:grpSp>
        <p:sp>
          <p:nvSpPr>
            <p:cNvPr id="469028" name="Line 36"/>
            <p:cNvSpPr>
              <a:spLocks noChangeShapeType="1"/>
            </p:cNvSpPr>
            <p:nvPr/>
          </p:nvSpPr>
          <p:spPr bwMode="auto">
            <a:xfrm>
              <a:off x="1152" y="2448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69029" name="Group 37"/>
          <p:cNvGrpSpPr>
            <a:grpSpLocks/>
          </p:cNvGrpSpPr>
          <p:nvPr/>
        </p:nvGrpSpPr>
        <p:grpSpPr bwMode="auto">
          <a:xfrm>
            <a:off x="1828800" y="3886200"/>
            <a:ext cx="1219200" cy="2236788"/>
            <a:chOff x="1152" y="2448"/>
            <a:chExt cx="768" cy="1409"/>
          </a:xfrm>
        </p:grpSpPr>
        <p:grpSp>
          <p:nvGrpSpPr>
            <p:cNvPr id="469030" name="Group 38"/>
            <p:cNvGrpSpPr>
              <a:grpSpLocks/>
            </p:cNvGrpSpPr>
            <p:nvPr/>
          </p:nvGrpSpPr>
          <p:grpSpPr bwMode="auto">
            <a:xfrm>
              <a:off x="1632" y="3360"/>
              <a:ext cx="288" cy="497"/>
              <a:chOff x="1632" y="3360"/>
              <a:chExt cx="288" cy="497"/>
            </a:xfrm>
          </p:grpSpPr>
          <p:sp>
            <p:nvSpPr>
              <p:cNvPr id="469031" name="Text Box 39"/>
              <p:cNvSpPr txBox="1">
                <a:spLocks noChangeArrowheads="1"/>
              </p:cNvSpPr>
              <p:nvPr/>
            </p:nvSpPr>
            <p:spPr bwMode="auto">
              <a:xfrm>
                <a:off x="1680" y="3607"/>
                <a:ext cx="214" cy="25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Comic Sans MS" pitchFamily="66" charset="0"/>
                  </a:rPr>
                  <a:t>6</a:t>
                </a:r>
              </a:p>
            </p:txBody>
          </p:sp>
          <p:grpSp>
            <p:nvGrpSpPr>
              <p:cNvPr id="469032" name="Group 40"/>
              <p:cNvGrpSpPr>
                <a:grpSpLocks/>
              </p:cNvGrpSpPr>
              <p:nvPr/>
            </p:nvGrpSpPr>
            <p:grpSpPr bwMode="auto">
              <a:xfrm>
                <a:off x="1632" y="3360"/>
                <a:ext cx="288" cy="288"/>
                <a:chOff x="1632" y="3360"/>
                <a:chExt cx="288" cy="288"/>
              </a:xfrm>
            </p:grpSpPr>
            <p:sp>
              <p:nvSpPr>
                <p:cNvPr id="469033" name="Rectangle 41"/>
                <p:cNvSpPr>
                  <a:spLocks noChangeArrowheads="1"/>
                </p:cNvSpPr>
                <p:nvPr/>
              </p:nvSpPr>
              <p:spPr bwMode="auto">
                <a:xfrm>
                  <a:off x="1632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9034" name="Rectangle 42"/>
                <p:cNvSpPr>
                  <a:spLocks noChangeArrowheads="1"/>
                </p:cNvSpPr>
                <p:nvPr/>
              </p:nvSpPr>
              <p:spPr bwMode="auto">
                <a:xfrm>
                  <a:off x="1728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9035" name="Rectangle 43"/>
                <p:cNvSpPr>
                  <a:spLocks noChangeArrowheads="1"/>
                </p:cNvSpPr>
                <p:nvPr/>
              </p:nvSpPr>
              <p:spPr bwMode="auto">
                <a:xfrm>
                  <a:off x="1632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9036" name="Rectangle 44"/>
                <p:cNvSpPr>
                  <a:spLocks noChangeArrowheads="1"/>
                </p:cNvSpPr>
                <p:nvPr/>
              </p:nvSpPr>
              <p:spPr bwMode="auto">
                <a:xfrm>
                  <a:off x="1728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9037" name="Rectangle 45"/>
                <p:cNvSpPr>
                  <a:spLocks noChangeArrowheads="1"/>
                </p:cNvSpPr>
                <p:nvPr/>
              </p:nvSpPr>
              <p:spPr bwMode="auto">
                <a:xfrm>
                  <a:off x="1824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9038" name="Rectangle 46"/>
                <p:cNvSpPr>
                  <a:spLocks noChangeArrowheads="1"/>
                </p:cNvSpPr>
                <p:nvPr/>
              </p:nvSpPr>
              <p:spPr bwMode="auto">
                <a:xfrm>
                  <a:off x="1632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9039" name="Rectangle 47"/>
                <p:cNvSpPr>
                  <a:spLocks noChangeArrowheads="1"/>
                </p:cNvSpPr>
                <p:nvPr/>
              </p:nvSpPr>
              <p:spPr bwMode="auto">
                <a:xfrm>
                  <a:off x="1824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9040" name="Rectangle 48"/>
                <p:cNvSpPr>
                  <a:spLocks noChangeArrowheads="1"/>
                </p:cNvSpPr>
                <p:nvPr/>
              </p:nvSpPr>
              <p:spPr bwMode="auto">
                <a:xfrm>
                  <a:off x="1728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9041" name="Rectangle 49"/>
                <p:cNvSpPr>
                  <a:spLocks noChangeArrowheads="1"/>
                </p:cNvSpPr>
                <p:nvPr/>
              </p:nvSpPr>
              <p:spPr bwMode="auto">
                <a:xfrm>
                  <a:off x="1824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69042" name="Line 50"/>
            <p:cNvSpPr>
              <a:spLocks noChangeShapeType="1"/>
            </p:cNvSpPr>
            <p:nvPr/>
          </p:nvSpPr>
          <p:spPr bwMode="auto">
            <a:xfrm>
              <a:off x="1152" y="2448"/>
              <a:ext cx="48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69043" name="Text Box 51"/>
          <p:cNvSpPr txBox="1">
            <a:spLocks noChangeArrowheads="1"/>
          </p:cNvSpPr>
          <p:nvPr/>
        </p:nvSpPr>
        <p:spPr bwMode="auto">
          <a:xfrm>
            <a:off x="685800" y="4508500"/>
            <a:ext cx="1482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Cutoff=5</a:t>
            </a:r>
          </a:p>
        </p:txBody>
      </p:sp>
      <p:grpSp>
        <p:nvGrpSpPr>
          <p:cNvPr id="469044" name="Group 52"/>
          <p:cNvGrpSpPr>
            <a:grpSpLocks/>
          </p:cNvGrpSpPr>
          <p:nvPr/>
        </p:nvGrpSpPr>
        <p:grpSpPr bwMode="auto">
          <a:xfrm>
            <a:off x="3048000" y="4343400"/>
            <a:ext cx="1219200" cy="1792288"/>
            <a:chOff x="1920" y="2736"/>
            <a:chExt cx="768" cy="1129"/>
          </a:xfrm>
        </p:grpSpPr>
        <p:grpSp>
          <p:nvGrpSpPr>
            <p:cNvPr id="469045" name="Group 53"/>
            <p:cNvGrpSpPr>
              <a:grpSpLocks/>
            </p:cNvGrpSpPr>
            <p:nvPr/>
          </p:nvGrpSpPr>
          <p:grpSpPr bwMode="auto">
            <a:xfrm>
              <a:off x="2400" y="3360"/>
              <a:ext cx="288" cy="505"/>
              <a:chOff x="2400" y="3360"/>
              <a:chExt cx="288" cy="505"/>
            </a:xfrm>
          </p:grpSpPr>
          <p:sp>
            <p:nvSpPr>
              <p:cNvPr id="469046" name="Text Box 54"/>
              <p:cNvSpPr txBox="1">
                <a:spLocks noChangeArrowheads="1"/>
              </p:cNvSpPr>
              <p:nvPr/>
            </p:nvSpPr>
            <p:spPr bwMode="auto">
              <a:xfrm>
                <a:off x="2448" y="3615"/>
                <a:ext cx="214" cy="25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Comic Sans MS" pitchFamily="66" charset="0"/>
                  </a:rPr>
                  <a:t>6</a:t>
                </a:r>
              </a:p>
            </p:txBody>
          </p:sp>
          <p:grpSp>
            <p:nvGrpSpPr>
              <p:cNvPr id="469047" name="Group 55"/>
              <p:cNvGrpSpPr>
                <a:grpSpLocks/>
              </p:cNvGrpSpPr>
              <p:nvPr/>
            </p:nvGrpSpPr>
            <p:grpSpPr bwMode="auto">
              <a:xfrm>
                <a:off x="2400" y="3360"/>
                <a:ext cx="288" cy="288"/>
                <a:chOff x="2400" y="3360"/>
                <a:chExt cx="288" cy="288"/>
              </a:xfrm>
            </p:grpSpPr>
            <p:sp>
              <p:nvSpPr>
                <p:cNvPr id="469048" name="Rectangle 56"/>
                <p:cNvSpPr>
                  <a:spLocks noChangeArrowheads="1"/>
                </p:cNvSpPr>
                <p:nvPr/>
              </p:nvSpPr>
              <p:spPr bwMode="auto">
                <a:xfrm>
                  <a:off x="2400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9049" name="Rectangle 57"/>
                <p:cNvSpPr>
                  <a:spLocks noChangeArrowheads="1"/>
                </p:cNvSpPr>
                <p:nvPr/>
              </p:nvSpPr>
              <p:spPr bwMode="auto">
                <a:xfrm>
                  <a:off x="2496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9050" name="Rectangle 58"/>
                <p:cNvSpPr>
                  <a:spLocks noChangeArrowheads="1"/>
                </p:cNvSpPr>
                <p:nvPr/>
              </p:nvSpPr>
              <p:spPr bwMode="auto">
                <a:xfrm>
                  <a:off x="2400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9051" name="Rectangle 59"/>
                <p:cNvSpPr>
                  <a:spLocks noChangeArrowheads="1"/>
                </p:cNvSpPr>
                <p:nvPr/>
              </p:nvSpPr>
              <p:spPr bwMode="auto">
                <a:xfrm>
                  <a:off x="2496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9052" name="Rectangle 60"/>
                <p:cNvSpPr>
                  <a:spLocks noChangeArrowheads="1"/>
                </p:cNvSpPr>
                <p:nvPr/>
              </p:nvSpPr>
              <p:spPr bwMode="auto">
                <a:xfrm>
                  <a:off x="2496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9053" name="Rectangle 61"/>
                <p:cNvSpPr>
                  <a:spLocks noChangeArrowheads="1"/>
                </p:cNvSpPr>
                <p:nvPr/>
              </p:nvSpPr>
              <p:spPr bwMode="auto">
                <a:xfrm>
                  <a:off x="2400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9054" name="Rectangle 62"/>
                <p:cNvSpPr>
                  <a:spLocks noChangeArrowheads="1"/>
                </p:cNvSpPr>
                <p:nvPr/>
              </p:nvSpPr>
              <p:spPr bwMode="auto">
                <a:xfrm>
                  <a:off x="2592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9055" name="Rectangle 63"/>
                <p:cNvSpPr>
                  <a:spLocks noChangeArrowheads="1"/>
                </p:cNvSpPr>
                <p:nvPr/>
              </p:nvSpPr>
              <p:spPr bwMode="auto">
                <a:xfrm>
                  <a:off x="2592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9056" name="Rectangle 64"/>
                <p:cNvSpPr>
                  <a:spLocks noChangeArrowheads="1"/>
                </p:cNvSpPr>
                <p:nvPr/>
              </p:nvSpPr>
              <p:spPr bwMode="auto">
                <a:xfrm>
                  <a:off x="2592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69057" name="Line 65"/>
            <p:cNvSpPr>
              <a:spLocks noChangeShapeType="1"/>
            </p:cNvSpPr>
            <p:nvPr/>
          </p:nvSpPr>
          <p:spPr bwMode="auto">
            <a:xfrm>
              <a:off x="1920" y="2736"/>
              <a:ext cx="48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69058" name="Group 66"/>
          <p:cNvGrpSpPr>
            <a:grpSpLocks/>
          </p:cNvGrpSpPr>
          <p:nvPr/>
        </p:nvGrpSpPr>
        <p:grpSpPr bwMode="auto">
          <a:xfrm>
            <a:off x="3048000" y="4114800"/>
            <a:ext cx="1219200" cy="787400"/>
            <a:chOff x="1920" y="2592"/>
            <a:chExt cx="768" cy="496"/>
          </a:xfrm>
        </p:grpSpPr>
        <p:grpSp>
          <p:nvGrpSpPr>
            <p:cNvPr id="469059" name="Group 67"/>
            <p:cNvGrpSpPr>
              <a:grpSpLocks/>
            </p:cNvGrpSpPr>
            <p:nvPr/>
          </p:nvGrpSpPr>
          <p:grpSpPr bwMode="auto">
            <a:xfrm>
              <a:off x="2400" y="2592"/>
              <a:ext cx="288" cy="496"/>
              <a:chOff x="2400" y="2592"/>
              <a:chExt cx="288" cy="496"/>
            </a:xfrm>
          </p:grpSpPr>
          <p:sp>
            <p:nvSpPr>
              <p:cNvPr id="469060" name="Rectangle 68"/>
              <p:cNvSpPr>
                <a:spLocks noChangeArrowheads="1"/>
              </p:cNvSpPr>
              <p:nvPr/>
            </p:nvSpPr>
            <p:spPr bwMode="auto">
              <a:xfrm>
                <a:off x="2400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9061" name="Rectangle 69"/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9062" name="Rectangle 70"/>
              <p:cNvSpPr>
                <a:spLocks noChangeArrowheads="1"/>
              </p:cNvSpPr>
              <p:nvPr/>
            </p:nvSpPr>
            <p:spPr bwMode="auto">
              <a:xfrm>
                <a:off x="2400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9063" name="Rectangle 71"/>
              <p:cNvSpPr>
                <a:spLocks noChangeArrowheads="1"/>
              </p:cNvSpPr>
              <p:nvPr/>
            </p:nvSpPr>
            <p:spPr bwMode="auto">
              <a:xfrm>
                <a:off x="2496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9064" name="Rectangle 72"/>
              <p:cNvSpPr>
                <a:spLocks noChangeArrowheads="1"/>
              </p:cNvSpPr>
              <p:nvPr/>
            </p:nvSpPr>
            <p:spPr bwMode="auto">
              <a:xfrm>
                <a:off x="2592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9065" name="Rectangle 73"/>
              <p:cNvSpPr>
                <a:spLocks noChangeArrowheads="1"/>
              </p:cNvSpPr>
              <p:nvPr/>
            </p:nvSpPr>
            <p:spPr bwMode="auto">
              <a:xfrm>
                <a:off x="2400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9066" name="Rectangle 74"/>
              <p:cNvSpPr>
                <a:spLocks noChangeArrowheads="1"/>
              </p:cNvSpPr>
              <p:nvPr/>
            </p:nvSpPr>
            <p:spPr bwMode="auto">
              <a:xfrm>
                <a:off x="2496" y="259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9067" name="Rectangle 75"/>
              <p:cNvSpPr>
                <a:spLocks noChangeArrowheads="1"/>
              </p:cNvSpPr>
              <p:nvPr/>
            </p:nvSpPr>
            <p:spPr bwMode="auto">
              <a:xfrm>
                <a:off x="2592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9068" name="Rectangle 76"/>
              <p:cNvSpPr>
                <a:spLocks noChangeArrowheads="1"/>
              </p:cNvSpPr>
              <p:nvPr/>
            </p:nvSpPr>
            <p:spPr bwMode="auto">
              <a:xfrm>
                <a:off x="2592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9069" name="Text Box 77"/>
              <p:cNvSpPr txBox="1">
                <a:spLocks noChangeArrowheads="1"/>
              </p:cNvSpPr>
              <p:nvPr/>
            </p:nvSpPr>
            <p:spPr bwMode="auto">
              <a:xfrm>
                <a:off x="2456" y="2838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Comic Sans MS" pitchFamily="66" charset="0"/>
                  </a:rPr>
                  <a:t>5</a:t>
                </a:r>
              </a:p>
            </p:txBody>
          </p:sp>
        </p:grpSp>
        <p:sp>
          <p:nvSpPr>
            <p:cNvPr id="469070" name="Line 78"/>
            <p:cNvSpPr>
              <a:spLocks noChangeShapeType="1"/>
            </p:cNvSpPr>
            <p:nvPr/>
          </p:nvSpPr>
          <p:spPr bwMode="auto">
            <a:xfrm>
              <a:off x="1920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69071" name="Group 79"/>
          <p:cNvGrpSpPr>
            <a:grpSpLocks/>
          </p:cNvGrpSpPr>
          <p:nvPr/>
        </p:nvGrpSpPr>
        <p:grpSpPr bwMode="auto">
          <a:xfrm>
            <a:off x="4267200" y="4343400"/>
            <a:ext cx="1219200" cy="1092200"/>
            <a:chOff x="2688" y="2736"/>
            <a:chExt cx="768" cy="688"/>
          </a:xfrm>
        </p:grpSpPr>
        <p:grpSp>
          <p:nvGrpSpPr>
            <p:cNvPr id="469072" name="Group 80"/>
            <p:cNvGrpSpPr>
              <a:grpSpLocks/>
            </p:cNvGrpSpPr>
            <p:nvPr/>
          </p:nvGrpSpPr>
          <p:grpSpPr bwMode="auto">
            <a:xfrm>
              <a:off x="3168" y="2928"/>
              <a:ext cx="288" cy="496"/>
              <a:chOff x="3168" y="2928"/>
              <a:chExt cx="288" cy="496"/>
            </a:xfrm>
          </p:grpSpPr>
          <p:sp>
            <p:nvSpPr>
              <p:cNvPr id="469073" name="Text Box 81"/>
              <p:cNvSpPr txBox="1">
                <a:spLocks noChangeArrowheads="1"/>
              </p:cNvSpPr>
              <p:nvPr/>
            </p:nvSpPr>
            <p:spPr bwMode="auto">
              <a:xfrm>
                <a:off x="3224" y="3174"/>
                <a:ext cx="214" cy="25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Comic Sans MS" pitchFamily="66" charset="0"/>
                  </a:rPr>
                  <a:t>7</a:t>
                </a:r>
              </a:p>
            </p:txBody>
          </p:sp>
          <p:sp>
            <p:nvSpPr>
              <p:cNvPr id="469074" name="Rectangle 82"/>
              <p:cNvSpPr>
                <a:spLocks noChangeArrowheads="1"/>
              </p:cNvSpPr>
              <p:nvPr/>
            </p:nvSpPr>
            <p:spPr bwMode="auto">
              <a:xfrm>
                <a:off x="3168" y="292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9075" name="Rectangle 83"/>
              <p:cNvSpPr>
                <a:spLocks noChangeArrowheads="1"/>
              </p:cNvSpPr>
              <p:nvPr/>
            </p:nvSpPr>
            <p:spPr bwMode="auto">
              <a:xfrm>
                <a:off x="3264" y="302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9076" name="Rectangle 84"/>
              <p:cNvSpPr>
                <a:spLocks noChangeArrowheads="1"/>
              </p:cNvSpPr>
              <p:nvPr/>
            </p:nvSpPr>
            <p:spPr bwMode="auto">
              <a:xfrm>
                <a:off x="3168" y="302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9077" name="Rectangle 85"/>
              <p:cNvSpPr>
                <a:spLocks noChangeArrowheads="1"/>
              </p:cNvSpPr>
              <p:nvPr/>
            </p:nvSpPr>
            <p:spPr bwMode="auto">
              <a:xfrm>
                <a:off x="3360" y="302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9078" name="Rectangle 86"/>
              <p:cNvSpPr>
                <a:spLocks noChangeArrowheads="1"/>
              </p:cNvSpPr>
              <p:nvPr/>
            </p:nvSpPr>
            <p:spPr bwMode="auto">
              <a:xfrm>
                <a:off x="3168" y="3120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9079" name="Rectangle 87"/>
              <p:cNvSpPr>
                <a:spLocks noChangeArrowheads="1"/>
              </p:cNvSpPr>
              <p:nvPr/>
            </p:nvSpPr>
            <p:spPr bwMode="auto">
              <a:xfrm>
                <a:off x="3360" y="292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9080" name="Rectangle 88"/>
              <p:cNvSpPr>
                <a:spLocks noChangeArrowheads="1"/>
              </p:cNvSpPr>
              <p:nvPr/>
            </p:nvSpPr>
            <p:spPr bwMode="auto">
              <a:xfrm>
                <a:off x="3360" y="3120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9081" name="Rectangle 89"/>
              <p:cNvSpPr>
                <a:spLocks noChangeArrowheads="1"/>
              </p:cNvSpPr>
              <p:nvPr/>
            </p:nvSpPr>
            <p:spPr bwMode="auto">
              <a:xfrm>
                <a:off x="3264" y="292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9082" name="Rectangle 90"/>
              <p:cNvSpPr>
                <a:spLocks noChangeArrowheads="1"/>
              </p:cNvSpPr>
              <p:nvPr/>
            </p:nvSpPr>
            <p:spPr bwMode="auto">
              <a:xfrm>
                <a:off x="3264" y="3120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69083" name="Line 91"/>
            <p:cNvSpPr>
              <a:spLocks noChangeShapeType="1"/>
            </p:cNvSpPr>
            <p:nvPr/>
          </p:nvSpPr>
          <p:spPr bwMode="auto">
            <a:xfrm>
              <a:off x="2688" y="2736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69084" name="Group 92"/>
          <p:cNvGrpSpPr>
            <a:grpSpLocks/>
          </p:cNvGrpSpPr>
          <p:nvPr/>
        </p:nvGrpSpPr>
        <p:grpSpPr bwMode="auto">
          <a:xfrm>
            <a:off x="4267200" y="3733800"/>
            <a:ext cx="1219200" cy="787400"/>
            <a:chOff x="2688" y="2352"/>
            <a:chExt cx="768" cy="496"/>
          </a:xfrm>
        </p:grpSpPr>
        <p:grpSp>
          <p:nvGrpSpPr>
            <p:cNvPr id="469085" name="Group 93"/>
            <p:cNvGrpSpPr>
              <a:grpSpLocks/>
            </p:cNvGrpSpPr>
            <p:nvPr/>
          </p:nvGrpSpPr>
          <p:grpSpPr bwMode="auto">
            <a:xfrm>
              <a:off x="3168" y="2352"/>
              <a:ext cx="288" cy="496"/>
              <a:chOff x="3168" y="2352"/>
              <a:chExt cx="288" cy="496"/>
            </a:xfrm>
          </p:grpSpPr>
          <p:sp>
            <p:nvSpPr>
              <p:cNvPr id="469086" name="Rectangle 94"/>
              <p:cNvSpPr>
                <a:spLocks noChangeArrowheads="1"/>
              </p:cNvSpPr>
              <p:nvPr/>
            </p:nvSpPr>
            <p:spPr bwMode="auto">
              <a:xfrm>
                <a:off x="3264" y="235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9087" name="Rectangle 95"/>
              <p:cNvSpPr>
                <a:spLocks noChangeArrowheads="1"/>
              </p:cNvSpPr>
              <p:nvPr/>
            </p:nvSpPr>
            <p:spPr bwMode="auto">
              <a:xfrm>
                <a:off x="3264" y="2448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9088" name="Rectangle 96"/>
              <p:cNvSpPr>
                <a:spLocks noChangeArrowheads="1"/>
              </p:cNvSpPr>
              <p:nvPr/>
            </p:nvSpPr>
            <p:spPr bwMode="auto">
              <a:xfrm>
                <a:off x="3168" y="244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9089" name="Rectangle 97"/>
              <p:cNvSpPr>
                <a:spLocks noChangeArrowheads="1"/>
              </p:cNvSpPr>
              <p:nvPr/>
            </p:nvSpPr>
            <p:spPr bwMode="auto">
              <a:xfrm>
                <a:off x="3264" y="254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9090" name="Rectangle 98"/>
              <p:cNvSpPr>
                <a:spLocks noChangeArrowheads="1"/>
              </p:cNvSpPr>
              <p:nvPr/>
            </p:nvSpPr>
            <p:spPr bwMode="auto">
              <a:xfrm>
                <a:off x="3360" y="244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9091" name="Rectangle 99"/>
              <p:cNvSpPr>
                <a:spLocks noChangeArrowheads="1"/>
              </p:cNvSpPr>
              <p:nvPr/>
            </p:nvSpPr>
            <p:spPr bwMode="auto">
              <a:xfrm>
                <a:off x="3168" y="254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9092" name="Rectangle 100"/>
              <p:cNvSpPr>
                <a:spLocks noChangeArrowheads="1"/>
              </p:cNvSpPr>
              <p:nvPr/>
            </p:nvSpPr>
            <p:spPr bwMode="auto">
              <a:xfrm>
                <a:off x="3168" y="235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9093" name="Rectangle 101"/>
              <p:cNvSpPr>
                <a:spLocks noChangeArrowheads="1"/>
              </p:cNvSpPr>
              <p:nvPr/>
            </p:nvSpPr>
            <p:spPr bwMode="auto">
              <a:xfrm>
                <a:off x="3360" y="254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9094" name="Rectangle 102"/>
              <p:cNvSpPr>
                <a:spLocks noChangeArrowheads="1"/>
              </p:cNvSpPr>
              <p:nvPr/>
            </p:nvSpPr>
            <p:spPr bwMode="auto">
              <a:xfrm>
                <a:off x="3360" y="235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9095" name="Text Box 103"/>
              <p:cNvSpPr txBox="1">
                <a:spLocks noChangeArrowheads="1"/>
              </p:cNvSpPr>
              <p:nvPr/>
            </p:nvSpPr>
            <p:spPr bwMode="auto">
              <a:xfrm>
                <a:off x="3224" y="2598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Comic Sans MS" pitchFamily="66" charset="0"/>
                  </a:rPr>
                  <a:t>5</a:t>
                </a:r>
              </a:p>
            </p:txBody>
          </p:sp>
        </p:grpSp>
        <p:sp>
          <p:nvSpPr>
            <p:cNvPr id="469096" name="Line 104"/>
            <p:cNvSpPr>
              <a:spLocks noChangeShapeType="1"/>
            </p:cNvSpPr>
            <p:nvPr/>
          </p:nvSpPr>
          <p:spPr bwMode="auto">
            <a:xfrm flipV="1">
              <a:off x="2688" y="2496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69097" name="Group 105"/>
          <p:cNvGrpSpPr>
            <a:grpSpLocks/>
          </p:cNvGrpSpPr>
          <p:nvPr/>
        </p:nvGrpSpPr>
        <p:grpSpPr bwMode="auto">
          <a:xfrm>
            <a:off x="5486400" y="3733800"/>
            <a:ext cx="1219200" cy="787400"/>
            <a:chOff x="3456" y="2352"/>
            <a:chExt cx="768" cy="496"/>
          </a:xfrm>
        </p:grpSpPr>
        <p:grpSp>
          <p:nvGrpSpPr>
            <p:cNvPr id="469098" name="Group 106"/>
            <p:cNvGrpSpPr>
              <a:grpSpLocks/>
            </p:cNvGrpSpPr>
            <p:nvPr/>
          </p:nvGrpSpPr>
          <p:grpSpPr bwMode="auto">
            <a:xfrm>
              <a:off x="3936" y="2352"/>
              <a:ext cx="288" cy="496"/>
              <a:chOff x="3936" y="2352"/>
              <a:chExt cx="288" cy="496"/>
            </a:xfrm>
          </p:grpSpPr>
          <p:sp>
            <p:nvSpPr>
              <p:cNvPr id="469099" name="Rectangle 107"/>
              <p:cNvSpPr>
                <a:spLocks noChangeArrowheads="1"/>
              </p:cNvSpPr>
              <p:nvPr/>
            </p:nvSpPr>
            <p:spPr bwMode="auto">
              <a:xfrm>
                <a:off x="4032" y="235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9100" name="Rectangle 108"/>
              <p:cNvSpPr>
                <a:spLocks noChangeArrowheads="1"/>
              </p:cNvSpPr>
              <p:nvPr/>
            </p:nvSpPr>
            <p:spPr bwMode="auto">
              <a:xfrm>
                <a:off x="4032" y="2448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9101" name="Rectangle 109"/>
              <p:cNvSpPr>
                <a:spLocks noChangeArrowheads="1"/>
              </p:cNvSpPr>
              <p:nvPr/>
            </p:nvSpPr>
            <p:spPr bwMode="auto">
              <a:xfrm>
                <a:off x="3936" y="2352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9102" name="Rectangle 110"/>
              <p:cNvSpPr>
                <a:spLocks noChangeArrowheads="1"/>
              </p:cNvSpPr>
              <p:nvPr/>
            </p:nvSpPr>
            <p:spPr bwMode="auto">
              <a:xfrm>
                <a:off x="4032" y="254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9103" name="Rectangle 111"/>
              <p:cNvSpPr>
                <a:spLocks noChangeArrowheads="1"/>
              </p:cNvSpPr>
              <p:nvPr/>
            </p:nvSpPr>
            <p:spPr bwMode="auto">
              <a:xfrm>
                <a:off x="4128" y="244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9104" name="Rectangle 112"/>
              <p:cNvSpPr>
                <a:spLocks noChangeArrowheads="1"/>
              </p:cNvSpPr>
              <p:nvPr/>
            </p:nvSpPr>
            <p:spPr bwMode="auto">
              <a:xfrm>
                <a:off x="3936" y="254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9105" name="Rectangle 113"/>
              <p:cNvSpPr>
                <a:spLocks noChangeArrowheads="1"/>
              </p:cNvSpPr>
              <p:nvPr/>
            </p:nvSpPr>
            <p:spPr bwMode="auto">
              <a:xfrm>
                <a:off x="3936" y="244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9106" name="Rectangle 114"/>
              <p:cNvSpPr>
                <a:spLocks noChangeArrowheads="1"/>
              </p:cNvSpPr>
              <p:nvPr/>
            </p:nvSpPr>
            <p:spPr bwMode="auto">
              <a:xfrm>
                <a:off x="4128" y="254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9107" name="Rectangle 115"/>
              <p:cNvSpPr>
                <a:spLocks noChangeArrowheads="1"/>
              </p:cNvSpPr>
              <p:nvPr/>
            </p:nvSpPr>
            <p:spPr bwMode="auto">
              <a:xfrm>
                <a:off x="4128" y="235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9108" name="Text Box 116"/>
              <p:cNvSpPr txBox="1">
                <a:spLocks noChangeArrowheads="1"/>
              </p:cNvSpPr>
              <p:nvPr/>
            </p:nvSpPr>
            <p:spPr bwMode="auto">
              <a:xfrm>
                <a:off x="3992" y="2598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Comic Sans MS" pitchFamily="66" charset="0"/>
                  </a:rPr>
                  <a:t>5</a:t>
                </a:r>
              </a:p>
            </p:txBody>
          </p:sp>
        </p:grpSp>
        <p:sp>
          <p:nvSpPr>
            <p:cNvPr id="469109" name="Line 117"/>
            <p:cNvSpPr>
              <a:spLocks noChangeShapeType="1"/>
            </p:cNvSpPr>
            <p:nvPr/>
          </p:nvSpPr>
          <p:spPr bwMode="auto">
            <a:xfrm>
              <a:off x="3456" y="24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69110" name="Text Box 118"/>
          <p:cNvSpPr txBox="1">
            <a:spLocks noChangeArrowheads="1"/>
          </p:cNvSpPr>
          <p:nvPr/>
        </p:nvSpPr>
        <p:spPr bwMode="auto">
          <a:xfrm>
            <a:off x="381000" y="1143000"/>
            <a:ext cx="57769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f(N) = g(N) + h(N) </a:t>
            </a:r>
          </a:p>
          <a:p>
            <a:r>
              <a:rPr lang="en-US" sz="2400">
                <a:latin typeface="Comic Sans MS" pitchFamily="66" charset="0"/>
              </a:rPr>
              <a:t>   with h(N) = number of misplaced tiles</a:t>
            </a:r>
          </a:p>
        </p:txBody>
      </p:sp>
    </p:spTree>
    <p:extLst>
      <p:ext uri="{BB962C8B-B14F-4D97-AF65-F5344CB8AC3E}">
        <p14:creationId xmlns:p14="http://schemas.microsoft.com/office/powerpoint/2010/main" val="239490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7467600" cy="1143000"/>
          </a:xfrm>
        </p:spPr>
        <p:txBody>
          <a:bodyPr/>
          <a:lstStyle/>
          <a:p>
            <a:r>
              <a:rPr lang="en-US" dirty="0" smtClean="0"/>
              <a:t>8-Puzzle</a:t>
            </a:r>
            <a:endParaRPr lang="en-US" dirty="0"/>
          </a:p>
        </p:txBody>
      </p:sp>
      <p:sp>
        <p:nvSpPr>
          <p:cNvPr id="121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32AF4D-6F09-42D6-AAC7-F3874D389AB1}" type="slidenum">
              <a:rPr lang="en-US" smtClean="0"/>
              <a:pPr/>
              <a:t>77</a:t>
            </a:fld>
            <a:endParaRPr lang="en-US"/>
          </a:p>
        </p:txBody>
      </p:sp>
      <p:grpSp>
        <p:nvGrpSpPr>
          <p:cNvPr id="471043" name="Group 3"/>
          <p:cNvGrpSpPr>
            <a:grpSpLocks/>
          </p:cNvGrpSpPr>
          <p:nvPr/>
        </p:nvGrpSpPr>
        <p:grpSpPr bwMode="auto">
          <a:xfrm>
            <a:off x="1371600" y="3657600"/>
            <a:ext cx="457200" cy="788988"/>
            <a:chOff x="864" y="2304"/>
            <a:chExt cx="288" cy="497"/>
          </a:xfrm>
        </p:grpSpPr>
        <p:sp>
          <p:nvSpPr>
            <p:cNvPr id="471044" name="Rectangle 4"/>
            <p:cNvSpPr>
              <a:spLocks noChangeArrowheads="1"/>
            </p:cNvSpPr>
            <p:nvPr/>
          </p:nvSpPr>
          <p:spPr bwMode="auto"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045" name="Rectangle 5"/>
            <p:cNvSpPr>
              <a:spLocks noChangeArrowheads="1"/>
            </p:cNvSpPr>
            <p:nvPr/>
          </p:nvSpPr>
          <p:spPr bwMode="auto"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046" name="Rectangle 6"/>
            <p:cNvSpPr>
              <a:spLocks noChangeArrowheads="1"/>
            </p:cNvSpPr>
            <p:nvPr/>
          </p:nvSpPr>
          <p:spPr bwMode="auto"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047" name="Rectangle 7"/>
            <p:cNvSpPr>
              <a:spLocks noChangeArrowheads="1"/>
            </p:cNvSpPr>
            <p:nvPr/>
          </p:nvSpPr>
          <p:spPr bwMode="auto"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048" name="Rectangle 8"/>
            <p:cNvSpPr>
              <a:spLocks noChangeArrowheads="1"/>
            </p:cNvSpPr>
            <p:nvPr/>
          </p:nvSpPr>
          <p:spPr bwMode="auto"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049" name="Rectangle 9"/>
            <p:cNvSpPr>
              <a:spLocks noChangeArrowheads="1"/>
            </p:cNvSpPr>
            <p:nvPr/>
          </p:nvSpPr>
          <p:spPr bwMode="auto"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050" name="Rectangle 10"/>
            <p:cNvSpPr>
              <a:spLocks noChangeArrowheads="1"/>
            </p:cNvSpPr>
            <p:nvPr/>
          </p:nvSpPr>
          <p:spPr bwMode="auto">
            <a:xfrm>
              <a:off x="960" y="2496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051" name="Rectangle 11"/>
            <p:cNvSpPr>
              <a:spLocks noChangeArrowheads="1"/>
            </p:cNvSpPr>
            <p:nvPr/>
          </p:nvSpPr>
          <p:spPr bwMode="auto"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052" name="Rectangle 12"/>
            <p:cNvSpPr>
              <a:spLocks noChangeArrowheads="1"/>
            </p:cNvSpPr>
            <p:nvPr/>
          </p:nvSpPr>
          <p:spPr bwMode="auto"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053" name="Text Box 13"/>
            <p:cNvSpPr txBox="1">
              <a:spLocks noChangeArrowheads="1"/>
            </p:cNvSpPr>
            <p:nvPr/>
          </p:nvSpPr>
          <p:spPr bwMode="auto">
            <a:xfrm>
              <a:off x="912" y="2551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4</a:t>
              </a:r>
            </a:p>
          </p:txBody>
        </p:sp>
      </p:grpSp>
      <p:grpSp>
        <p:nvGrpSpPr>
          <p:cNvPr id="471054" name="Group 14"/>
          <p:cNvGrpSpPr>
            <a:grpSpLocks/>
          </p:cNvGrpSpPr>
          <p:nvPr/>
        </p:nvGrpSpPr>
        <p:grpSpPr bwMode="auto"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471055" name="Rectangle 15"/>
            <p:cNvSpPr>
              <a:spLocks noChangeArrowheads="1"/>
            </p:cNvSpPr>
            <p:nvPr/>
          </p:nvSpPr>
          <p:spPr bwMode="auto"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056" name="Rectangle 16"/>
            <p:cNvSpPr>
              <a:spLocks noChangeArrowheads="1"/>
            </p:cNvSpPr>
            <p:nvPr/>
          </p:nvSpPr>
          <p:spPr bwMode="auto"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057" name="Rectangle 17"/>
            <p:cNvSpPr>
              <a:spLocks noChangeArrowheads="1"/>
            </p:cNvSpPr>
            <p:nvPr/>
          </p:nvSpPr>
          <p:spPr bwMode="auto"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058" name="Rectangle 18"/>
            <p:cNvSpPr>
              <a:spLocks noChangeArrowheads="1"/>
            </p:cNvSpPr>
            <p:nvPr/>
          </p:nvSpPr>
          <p:spPr bwMode="auto"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059" name="Rectangle 19"/>
            <p:cNvSpPr>
              <a:spLocks noChangeArrowheads="1"/>
            </p:cNvSpPr>
            <p:nvPr/>
          </p:nvSpPr>
          <p:spPr bwMode="auto"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060" name="Rectangle 20"/>
            <p:cNvSpPr>
              <a:spLocks noChangeArrowheads="1"/>
            </p:cNvSpPr>
            <p:nvPr/>
          </p:nvSpPr>
          <p:spPr bwMode="auto"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061" name="Rectangle 21"/>
            <p:cNvSpPr>
              <a:spLocks noChangeArrowheads="1"/>
            </p:cNvSpPr>
            <p:nvPr/>
          </p:nvSpPr>
          <p:spPr bwMode="auto">
            <a:xfrm>
              <a:off x="4800" y="278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062" name="Rectangle 22"/>
            <p:cNvSpPr>
              <a:spLocks noChangeArrowheads="1"/>
            </p:cNvSpPr>
            <p:nvPr/>
          </p:nvSpPr>
          <p:spPr bwMode="auto"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063" name="Rectangle 23"/>
            <p:cNvSpPr>
              <a:spLocks noChangeArrowheads="1"/>
            </p:cNvSpPr>
            <p:nvPr/>
          </p:nvSpPr>
          <p:spPr bwMode="auto"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71064" name="Group 24"/>
          <p:cNvGrpSpPr>
            <a:grpSpLocks/>
          </p:cNvGrpSpPr>
          <p:nvPr/>
        </p:nvGrpSpPr>
        <p:grpSpPr bwMode="auto">
          <a:xfrm>
            <a:off x="1828800" y="3886200"/>
            <a:ext cx="1219200" cy="1017588"/>
            <a:chOff x="1152" y="2448"/>
            <a:chExt cx="768" cy="641"/>
          </a:xfrm>
        </p:grpSpPr>
        <p:grpSp>
          <p:nvGrpSpPr>
            <p:cNvPr id="471065" name="Group 25"/>
            <p:cNvGrpSpPr>
              <a:grpSpLocks/>
            </p:cNvGrpSpPr>
            <p:nvPr/>
          </p:nvGrpSpPr>
          <p:grpSpPr bwMode="auto">
            <a:xfrm>
              <a:off x="1632" y="2592"/>
              <a:ext cx="288" cy="497"/>
              <a:chOff x="1632" y="2592"/>
              <a:chExt cx="288" cy="497"/>
            </a:xfrm>
          </p:grpSpPr>
          <p:sp>
            <p:nvSpPr>
              <p:cNvPr id="471066" name="Rectangle 26"/>
              <p:cNvSpPr>
                <a:spLocks noChangeArrowheads="1"/>
              </p:cNvSpPr>
              <p:nvPr/>
            </p:nvSpPr>
            <p:spPr bwMode="auto">
              <a:xfrm>
                <a:off x="1632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067" name="Rectangle 27"/>
              <p:cNvSpPr>
                <a:spLocks noChangeArrowheads="1"/>
              </p:cNvSpPr>
              <p:nvPr/>
            </p:nvSpPr>
            <p:spPr bwMode="auto">
              <a:xfrm>
                <a:off x="1728" y="2592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068" name="Rectangle 28"/>
              <p:cNvSpPr>
                <a:spLocks noChangeArrowheads="1"/>
              </p:cNvSpPr>
              <p:nvPr/>
            </p:nvSpPr>
            <p:spPr bwMode="auto">
              <a:xfrm>
                <a:off x="1632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069" name="Rectangle 29"/>
              <p:cNvSpPr>
                <a:spLocks noChangeArrowheads="1"/>
              </p:cNvSpPr>
              <p:nvPr/>
            </p:nvSpPr>
            <p:spPr bwMode="auto">
              <a:xfrm>
                <a:off x="1728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070" name="Rectangle 30"/>
              <p:cNvSpPr>
                <a:spLocks noChangeArrowheads="1"/>
              </p:cNvSpPr>
              <p:nvPr/>
            </p:nvSpPr>
            <p:spPr bwMode="auto">
              <a:xfrm>
                <a:off x="1824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071" name="Rectangle 31"/>
              <p:cNvSpPr>
                <a:spLocks noChangeArrowheads="1"/>
              </p:cNvSpPr>
              <p:nvPr/>
            </p:nvSpPr>
            <p:spPr bwMode="auto">
              <a:xfrm>
                <a:off x="1632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072" name="Rectangle 32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073" name="Rectangle 33"/>
              <p:cNvSpPr>
                <a:spLocks noChangeArrowheads="1"/>
              </p:cNvSpPr>
              <p:nvPr/>
            </p:nvSpPr>
            <p:spPr bwMode="auto">
              <a:xfrm>
                <a:off x="1824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074" name="Rectangle 34"/>
              <p:cNvSpPr>
                <a:spLocks noChangeArrowheads="1"/>
              </p:cNvSpPr>
              <p:nvPr/>
            </p:nvSpPr>
            <p:spPr bwMode="auto">
              <a:xfrm>
                <a:off x="1824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075" name="Text Box 35"/>
              <p:cNvSpPr txBox="1">
                <a:spLocks noChangeArrowheads="1"/>
              </p:cNvSpPr>
              <p:nvPr/>
            </p:nvSpPr>
            <p:spPr bwMode="auto">
              <a:xfrm>
                <a:off x="1680" y="2839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Comic Sans MS" pitchFamily="66" charset="0"/>
                  </a:rPr>
                  <a:t>4</a:t>
                </a:r>
              </a:p>
            </p:txBody>
          </p:sp>
        </p:grpSp>
        <p:sp>
          <p:nvSpPr>
            <p:cNvPr id="471076" name="Line 36"/>
            <p:cNvSpPr>
              <a:spLocks noChangeShapeType="1"/>
            </p:cNvSpPr>
            <p:nvPr/>
          </p:nvSpPr>
          <p:spPr bwMode="auto">
            <a:xfrm>
              <a:off x="1152" y="2448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71077" name="Group 37"/>
          <p:cNvGrpSpPr>
            <a:grpSpLocks/>
          </p:cNvGrpSpPr>
          <p:nvPr/>
        </p:nvGrpSpPr>
        <p:grpSpPr bwMode="auto">
          <a:xfrm>
            <a:off x="1828800" y="3886200"/>
            <a:ext cx="1219200" cy="2236788"/>
            <a:chOff x="1152" y="2448"/>
            <a:chExt cx="768" cy="1409"/>
          </a:xfrm>
        </p:grpSpPr>
        <p:grpSp>
          <p:nvGrpSpPr>
            <p:cNvPr id="471078" name="Group 38"/>
            <p:cNvGrpSpPr>
              <a:grpSpLocks/>
            </p:cNvGrpSpPr>
            <p:nvPr/>
          </p:nvGrpSpPr>
          <p:grpSpPr bwMode="auto">
            <a:xfrm>
              <a:off x="1632" y="3360"/>
              <a:ext cx="288" cy="497"/>
              <a:chOff x="1632" y="3360"/>
              <a:chExt cx="288" cy="497"/>
            </a:xfrm>
          </p:grpSpPr>
          <p:sp>
            <p:nvSpPr>
              <p:cNvPr id="471079" name="Text Box 39"/>
              <p:cNvSpPr txBox="1">
                <a:spLocks noChangeArrowheads="1"/>
              </p:cNvSpPr>
              <p:nvPr/>
            </p:nvSpPr>
            <p:spPr bwMode="auto">
              <a:xfrm>
                <a:off x="1680" y="3607"/>
                <a:ext cx="214" cy="25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Comic Sans MS" pitchFamily="66" charset="0"/>
                  </a:rPr>
                  <a:t>6</a:t>
                </a:r>
              </a:p>
            </p:txBody>
          </p:sp>
          <p:grpSp>
            <p:nvGrpSpPr>
              <p:cNvPr id="471080" name="Group 40"/>
              <p:cNvGrpSpPr>
                <a:grpSpLocks/>
              </p:cNvGrpSpPr>
              <p:nvPr/>
            </p:nvGrpSpPr>
            <p:grpSpPr bwMode="auto">
              <a:xfrm>
                <a:off x="1632" y="3360"/>
                <a:ext cx="288" cy="288"/>
                <a:chOff x="1632" y="3360"/>
                <a:chExt cx="288" cy="288"/>
              </a:xfrm>
            </p:grpSpPr>
            <p:sp>
              <p:nvSpPr>
                <p:cNvPr id="471081" name="Rectangle 41"/>
                <p:cNvSpPr>
                  <a:spLocks noChangeArrowheads="1"/>
                </p:cNvSpPr>
                <p:nvPr/>
              </p:nvSpPr>
              <p:spPr bwMode="auto">
                <a:xfrm>
                  <a:off x="1632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1082" name="Rectangle 42"/>
                <p:cNvSpPr>
                  <a:spLocks noChangeArrowheads="1"/>
                </p:cNvSpPr>
                <p:nvPr/>
              </p:nvSpPr>
              <p:spPr bwMode="auto">
                <a:xfrm>
                  <a:off x="1728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1083" name="Rectangle 43"/>
                <p:cNvSpPr>
                  <a:spLocks noChangeArrowheads="1"/>
                </p:cNvSpPr>
                <p:nvPr/>
              </p:nvSpPr>
              <p:spPr bwMode="auto">
                <a:xfrm>
                  <a:off x="1632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1084" name="Rectangle 44"/>
                <p:cNvSpPr>
                  <a:spLocks noChangeArrowheads="1"/>
                </p:cNvSpPr>
                <p:nvPr/>
              </p:nvSpPr>
              <p:spPr bwMode="auto">
                <a:xfrm>
                  <a:off x="1728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1085" name="Rectangle 45"/>
                <p:cNvSpPr>
                  <a:spLocks noChangeArrowheads="1"/>
                </p:cNvSpPr>
                <p:nvPr/>
              </p:nvSpPr>
              <p:spPr bwMode="auto">
                <a:xfrm>
                  <a:off x="1824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1086" name="Rectangle 46"/>
                <p:cNvSpPr>
                  <a:spLocks noChangeArrowheads="1"/>
                </p:cNvSpPr>
                <p:nvPr/>
              </p:nvSpPr>
              <p:spPr bwMode="auto">
                <a:xfrm>
                  <a:off x="1632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1087" name="Rectangle 47"/>
                <p:cNvSpPr>
                  <a:spLocks noChangeArrowheads="1"/>
                </p:cNvSpPr>
                <p:nvPr/>
              </p:nvSpPr>
              <p:spPr bwMode="auto">
                <a:xfrm>
                  <a:off x="1824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1088" name="Rectangle 48"/>
                <p:cNvSpPr>
                  <a:spLocks noChangeArrowheads="1"/>
                </p:cNvSpPr>
                <p:nvPr/>
              </p:nvSpPr>
              <p:spPr bwMode="auto">
                <a:xfrm>
                  <a:off x="1728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1089" name="Rectangle 49"/>
                <p:cNvSpPr>
                  <a:spLocks noChangeArrowheads="1"/>
                </p:cNvSpPr>
                <p:nvPr/>
              </p:nvSpPr>
              <p:spPr bwMode="auto">
                <a:xfrm>
                  <a:off x="1824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71090" name="Line 50"/>
            <p:cNvSpPr>
              <a:spLocks noChangeShapeType="1"/>
            </p:cNvSpPr>
            <p:nvPr/>
          </p:nvSpPr>
          <p:spPr bwMode="auto">
            <a:xfrm>
              <a:off x="1152" y="2448"/>
              <a:ext cx="48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71091" name="Text Box 51"/>
          <p:cNvSpPr txBox="1">
            <a:spLocks noChangeArrowheads="1"/>
          </p:cNvSpPr>
          <p:nvPr/>
        </p:nvSpPr>
        <p:spPr bwMode="auto">
          <a:xfrm>
            <a:off x="685800" y="4508500"/>
            <a:ext cx="1482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Cutoff=5</a:t>
            </a:r>
          </a:p>
        </p:txBody>
      </p:sp>
      <p:grpSp>
        <p:nvGrpSpPr>
          <p:cNvPr id="471092" name="Group 52"/>
          <p:cNvGrpSpPr>
            <a:grpSpLocks/>
          </p:cNvGrpSpPr>
          <p:nvPr/>
        </p:nvGrpSpPr>
        <p:grpSpPr bwMode="auto">
          <a:xfrm>
            <a:off x="3048000" y="4343400"/>
            <a:ext cx="1219200" cy="1792288"/>
            <a:chOff x="1920" y="2736"/>
            <a:chExt cx="768" cy="1129"/>
          </a:xfrm>
        </p:grpSpPr>
        <p:grpSp>
          <p:nvGrpSpPr>
            <p:cNvPr id="471093" name="Group 53"/>
            <p:cNvGrpSpPr>
              <a:grpSpLocks/>
            </p:cNvGrpSpPr>
            <p:nvPr/>
          </p:nvGrpSpPr>
          <p:grpSpPr bwMode="auto">
            <a:xfrm>
              <a:off x="2400" y="3360"/>
              <a:ext cx="288" cy="505"/>
              <a:chOff x="2400" y="3360"/>
              <a:chExt cx="288" cy="505"/>
            </a:xfrm>
          </p:grpSpPr>
          <p:sp>
            <p:nvSpPr>
              <p:cNvPr id="471094" name="Text Box 54"/>
              <p:cNvSpPr txBox="1">
                <a:spLocks noChangeArrowheads="1"/>
              </p:cNvSpPr>
              <p:nvPr/>
            </p:nvSpPr>
            <p:spPr bwMode="auto">
              <a:xfrm>
                <a:off x="2448" y="3615"/>
                <a:ext cx="214" cy="25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Comic Sans MS" pitchFamily="66" charset="0"/>
                  </a:rPr>
                  <a:t>6</a:t>
                </a:r>
              </a:p>
            </p:txBody>
          </p:sp>
          <p:grpSp>
            <p:nvGrpSpPr>
              <p:cNvPr id="471095" name="Group 55"/>
              <p:cNvGrpSpPr>
                <a:grpSpLocks/>
              </p:cNvGrpSpPr>
              <p:nvPr/>
            </p:nvGrpSpPr>
            <p:grpSpPr bwMode="auto">
              <a:xfrm>
                <a:off x="2400" y="3360"/>
                <a:ext cx="288" cy="288"/>
                <a:chOff x="2400" y="3360"/>
                <a:chExt cx="288" cy="288"/>
              </a:xfrm>
            </p:grpSpPr>
            <p:sp>
              <p:nvSpPr>
                <p:cNvPr id="471096" name="Rectangle 56"/>
                <p:cNvSpPr>
                  <a:spLocks noChangeArrowheads="1"/>
                </p:cNvSpPr>
                <p:nvPr/>
              </p:nvSpPr>
              <p:spPr bwMode="auto">
                <a:xfrm>
                  <a:off x="2400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1097" name="Rectangle 57"/>
                <p:cNvSpPr>
                  <a:spLocks noChangeArrowheads="1"/>
                </p:cNvSpPr>
                <p:nvPr/>
              </p:nvSpPr>
              <p:spPr bwMode="auto">
                <a:xfrm>
                  <a:off x="2496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1098" name="Rectangle 58"/>
                <p:cNvSpPr>
                  <a:spLocks noChangeArrowheads="1"/>
                </p:cNvSpPr>
                <p:nvPr/>
              </p:nvSpPr>
              <p:spPr bwMode="auto">
                <a:xfrm>
                  <a:off x="2400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1099" name="Rectangle 59"/>
                <p:cNvSpPr>
                  <a:spLocks noChangeArrowheads="1"/>
                </p:cNvSpPr>
                <p:nvPr/>
              </p:nvSpPr>
              <p:spPr bwMode="auto">
                <a:xfrm>
                  <a:off x="2496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1100" name="Rectangle 60"/>
                <p:cNvSpPr>
                  <a:spLocks noChangeArrowheads="1"/>
                </p:cNvSpPr>
                <p:nvPr/>
              </p:nvSpPr>
              <p:spPr bwMode="auto">
                <a:xfrm>
                  <a:off x="2496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1101" name="Rectangle 61"/>
                <p:cNvSpPr>
                  <a:spLocks noChangeArrowheads="1"/>
                </p:cNvSpPr>
                <p:nvPr/>
              </p:nvSpPr>
              <p:spPr bwMode="auto">
                <a:xfrm>
                  <a:off x="2400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1102" name="Rectangle 62"/>
                <p:cNvSpPr>
                  <a:spLocks noChangeArrowheads="1"/>
                </p:cNvSpPr>
                <p:nvPr/>
              </p:nvSpPr>
              <p:spPr bwMode="auto">
                <a:xfrm>
                  <a:off x="2592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1103" name="Rectangle 63"/>
                <p:cNvSpPr>
                  <a:spLocks noChangeArrowheads="1"/>
                </p:cNvSpPr>
                <p:nvPr/>
              </p:nvSpPr>
              <p:spPr bwMode="auto">
                <a:xfrm>
                  <a:off x="2592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1104" name="Rectangle 64"/>
                <p:cNvSpPr>
                  <a:spLocks noChangeArrowheads="1"/>
                </p:cNvSpPr>
                <p:nvPr/>
              </p:nvSpPr>
              <p:spPr bwMode="auto">
                <a:xfrm>
                  <a:off x="2592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71105" name="Line 65"/>
            <p:cNvSpPr>
              <a:spLocks noChangeShapeType="1"/>
            </p:cNvSpPr>
            <p:nvPr/>
          </p:nvSpPr>
          <p:spPr bwMode="auto">
            <a:xfrm>
              <a:off x="1920" y="2736"/>
              <a:ext cx="48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71106" name="Group 66"/>
          <p:cNvGrpSpPr>
            <a:grpSpLocks/>
          </p:cNvGrpSpPr>
          <p:nvPr/>
        </p:nvGrpSpPr>
        <p:grpSpPr bwMode="auto">
          <a:xfrm>
            <a:off x="3048000" y="4114800"/>
            <a:ext cx="1219200" cy="787400"/>
            <a:chOff x="1920" y="2592"/>
            <a:chExt cx="768" cy="496"/>
          </a:xfrm>
        </p:grpSpPr>
        <p:grpSp>
          <p:nvGrpSpPr>
            <p:cNvPr id="471107" name="Group 67"/>
            <p:cNvGrpSpPr>
              <a:grpSpLocks/>
            </p:cNvGrpSpPr>
            <p:nvPr/>
          </p:nvGrpSpPr>
          <p:grpSpPr bwMode="auto">
            <a:xfrm>
              <a:off x="2400" y="2592"/>
              <a:ext cx="288" cy="496"/>
              <a:chOff x="2400" y="2592"/>
              <a:chExt cx="288" cy="496"/>
            </a:xfrm>
          </p:grpSpPr>
          <p:sp>
            <p:nvSpPr>
              <p:cNvPr id="471108" name="Rectangle 68"/>
              <p:cNvSpPr>
                <a:spLocks noChangeArrowheads="1"/>
              </p:cNvSpPr>
              <p:nvPr/>
            </p:nvSpPr>
            <p:spPr bwMode="auto">
              <a:xfrm>
                <a:off x="2400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109" name="Rectangle 69"/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110" name="Rectangle 70"/>
              <p:cNvSpPr>
                <a:spLocks noChangeArrowheads="1"/>
              </p:cNvSpPr>
              <p:nvPr/>
            </p:nvSpPr>
            <p:spPr bwMode="auto">
              <a:xfrm>
                <a:off x="2400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111" name="Rectangle 71"/>
              <p:cNvSpPr>
                <a:spLocks noChangeArrowheads="1"/>
              </p:cNvSpPr>
              <p:nvPr/>
            </p:nvSpPr>
            <p:spPr bwMode="auto">
              <a:xfrm>
                <a:off x="2496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112" name="Rectangle 72"/>
              <p:cNvSpPr>
                <a:spLocks noChangeArrowheads="1"/>
              </p:cNvSpPr>
              <p:nvPr/>
            </p:nvSpPr>
            <p:spPr bwMode="auto">
              <a:xfrm>
                <a:off x="2592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113" name="Rectangle 73"/>
              <p:cNvSpPr>
                <a:spLocks noChangeArrowheads="1"/>
              </p:cNvSpPr>
              <p:nvPr/>
            </p:nvSpPr>
            <p:spPr bwMode="auto">
              <a:xfrm>
                <a:off x="2400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114" name="Rectangle 74"/>
              <p:cNvSpPr>
                <a:spLocks noChangeArrowheads="1"/>
              </p:cNvSpPr>
              <p:nvPr/>
            </p:nvSpPr>
            <p:spPr bwMode="auto">
              <a:xfrm>
                <a:off x="2496" y="259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115" name="Rectangle 75"/>
              <p:cNvSpPr>
                <a:spLocks noChangeArrowheads="1"/>
              </p:cNvSpPr>
              <p:nvPr/>
            </p:nvSpPr>
            <p:spPr bwMode="auto">
              <a:xfrm>
                <a:off x="2592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116" name="Rectangle 76"/>
              <p:cNvSpPr>
                <a:spLocks noChangeArrowheads="1"/>
              </p:cNvSpPr>
              <p:nvPr/>
            </p:nvSpPr>
            <p:spPr bwMode="auto">
              <a:xfrm>
                <a:off x="2592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117" name="Text Box 77"/>
              <p:cNvSpPr txBox="1">
                <a:spLocks noChangeArrowheads="1"/>
              </p:cNvSpPr>
              <p:nvPr/>
            </p:nvSpPr>
            <p:spPr bwMode="auto">
              <a:xfrm>
                <a:off x="2456" y="2838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Comic Sans MS" pitchFamily="66" charset="0"/>
                  </a:rPr>
                  <a:t>5</a:t>
                </a:r>
              </a:p>
            </p:txBody>
          </p:sp>
        </p:grpSp>
        <p:sp>
          <p:nvSpPr>
            <p:cNvPr id="471118" name="Line 78"/>
            <p:cNvSpPr>
              <a:spLocks noChangeShapeType="1"/>
            </p:cNvSpPr>
            <p:nvPr/>
          </p:nvSpPr>
          <p:spPr bwMode="auto">
            <a:xfrm>
              <a:off x="1920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71119" name="Group 79"/>
          <p:cNvGrpSpPr>
            <a:grpSpLocks/>
          </p:cNvGrpSpPr>
          <p:nvPr/>
        </p:nvGrpSpPr>
        <p:grpSpPr bwMode="auto">
          <a:xfrm>
            <a:off x="4267200" y="4343400"/>
            <a:ext cx="1219200" cy="1092200"/>
            <a:chOff x="2688" y="2736"/>
            <a:chExt cx="768" cy="688"/>
          </a:xfrm>
        </p:grpSpPr>
        <p:grpSp>
          <p:nvGrpSpPr>
            <p:cNvPr id="471120" name="Group 80"/>
            <p:cNvGrpSpPr>
              <a:grpSpLocks/>
            </p:cNvGrpSpPr>
            <p:nvPr/>
          </p:nvGrpSpPr>
          <p:grpSpPr bwMode="auto">
            <a:xfrm>
              <a:off x="3168" y="2928"/>
              <a:ext cx="288" cy="496"/>
              <a:chOff x="3168" y="2928"/>
              <a:chExt cx="288" cy="496"/>
            </a:xfrm>
          </p:grpSpPr>
          <p:sp>
            <p:nvSpPr>
              <p:cNvPr id="471121" name="Text Box 81"/>
              <p:cNvSpPr txBox="1">
                <a:spLocks noChangeArrowheads="1"/>
              </p:cNvSpPr>
              <p:nvPr/>
            </p:nvSpPr>
            <p:spPr bwMode="auto">
              <a:xfrm>
                <a:off x="3224" y="3174"/>
                <a:ext cx="214" cy="25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Comic Sans MS" pitchFamily="66" charset="0"/>
                  </a:rPr>
                  <a:t>7</a:t>
                </a:r>
              </a:p>
            </p:txBody>
          </p:sp>
          <p:sp>
            <p:nvSpPr>
              <p:cNvPr id="471122" name="Rectangle 82"/>
              <p:cNvSpPr>
                <a:spLocks noChangeArrowheads="1"/>
              </p:cNvSpPr>
              <p:nvPr/>
            </p:nvSpPr>
            <p:spPr bwMode="auto">
              <a:xfrm>
                <a:off x="3168" y="292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123" name="Rectangle 83"/>
              <p:cNvSpPr>
                <a:spLocks noChangeArrowheads="1"/>
              </p:cNvSpPr>
              <p:nvPr/>
            </p:nvSpPr>
            <p:spPr bwMode="auto">
              <a:xfrm>
                <a:off x="3264" y="302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124" name="Rectangle 84"/>
              <p:cNvSpPr>
                <a:spLocks noChangeArrowheads="1"/>
              </p:cNvSpPr>
              <p:nvPr/>
            </p:nvSpPr>
            <p:spPr bwMode="auto">
              <a:xfrm>
                <a:off x="3168" y="302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125" name="Rectangle 85"/>
              <p:cNvSpPr>
                <a:spLocks noChangeArrowheads="1"/>
              </p:cNvSpPr>
              <p:nvPr/>
            </p:nvSpPr>
            <p:spPr bwMode="auto">
              <a:xfrm>
                <a:off x="3360" y="302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126" name="Rectangle 86"/>
              <p:cNvSpPr>
                <a:spLocks noChangeArrowheads="1"/>
              </p:cNvSpPr>
              <p:nvPr/>
            </p:nvSpPr>
            <p:spPr bwMode="auto">
              <a:xfrm>
                <a:off x="3168" y="3120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127" name="Rectangle 87"/>
              <p:cNvSpPr>
                <a:spLocks noChangeArrowheads="1"/>
              </p:cNvSpPr>
              <p:nvPr/>
            </p:nvSpPr>
            <p:spPr bwMode="auto">
              <a:xfrm>
                <a:off x="3360" y="292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128" name="Rectangle 88"/>
              <p:cNvSpPr>
                <a:spLocks noChangeArrowheads="1"/>
              </p:cNvSpPr>
              <p:nvPr/>
            </p:nvSpPr>
            <p:spPr bwMode="auto">
              <a:xfrm>
                <a:off x="3360" y="3120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129" name="Rectangle 89"/>
              <p:cNvSpPr>
                <a:spLocks noChangeArrowheads="1"/>
              </p:cNvSpPr>
              <p:nvPr/>
            </p:nvSpPr>
            <p:spPr bwMode="auto">
              <a:xfrm>
                <a:off x="3264" y="292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130" name="Rectangle 90"/>
              <p:cNvSpPr>
                <a:spLocks noChangeArrowheads="1"/>
              </p:cNvSpPr>
              <p:nvPr/>
            </p:nvSpPr>
            <p:spPr bwMode="auto">
              <a:xfrm>
                <a:off x="3264" y="3120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71131" name="Line 91"/>
            <p:cNvSpPr>
              <a:spLocks noChangeShapeType="1"/>
            </p:cNvSpPr>
            <p:nvPr/>
          </p:nvSpPr>
          <p:spPr bwMode="auto">
            <a:xfrm>
              <a:off x="2688" y="2736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71132" name="Group 92"/>
          <p:cNvGrpSpPr>
            <a:grpSpLocks/>
          </p:cNvGrpSpPr>
          <p:nvPr/>
        </p:nvGrpSpPr>
        <p:grpSpPr bwMode="auto">
          <a:xfrm>
            <a:off x="4267200" y="3733800"/>
            <a:ext cx="1219200" cy="787400"/>
            <a:chOff x="2688" y="2352"/>
            <a:chExt cx="768" cy="496"/>
          </a:xfrm>
        </p:grpSpPr>
        <p:grpSp>
          <p:nvGrpSpPr>
            <p:cNvPr id="471133" name="Group 93"/>
            <p:cNvGrpSpPr>
              <a:grpSpLocks/>
            </p:cNvGrpSpPr>
            <p:nvPr/>
          </p:nvGrpSpPr>
          <p:grpSpPr bwMode="auto">
            <a:xfrm>
              <a:off x="3168" y="2352"/>
              <a:ext cx="288" cy="496"/>
              <a:chOff x="3168" y="2352"/>
              <a:chExt cx="288" cy="496"/>
            </a:xfrm>
          </p:grpSpPr>
          <p:sp>
            <p:nvSpPr>
              <p:cNvPr id="471134" name="Rectangle 94"/>
              <p:cNvSpPr>
                <a:spLocks noChangeArrowheads="1"/>
              </p:cNvSpPr>
              <p:nvPr/>
            </p:nvSpPr>
            <p:spPr bwMode="auto">
              <a:xfrm>
                <a:off x="3264" y="235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135" name="Rectangle 95"/>
              <p:cNvSpPr>
                <a:spLocks noChangeArrowheads="1"/>
              </p:cNvSpPr>
              <p:nvPr/>
            </p:nvSpPr>
            <p:spPr bwMode="auto">
              <a:xfrm>
                <a:off x="3264" y="2448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136" name="Rectangle 96"/>
              <p:cNvSpPr>
                <a:spLocks noChangeArrowheads="1"/>
              </p:cNvSpPr>
              <p:nvPr/>
            </p:nvSpPr>
            <p:spPr bwMode="auto">
              <a:xfrm>
                <a:off x="3168" y="244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137" name="Rectangle 97"/>
              <p:cNvSpPr>
                <a:spLocks noChangeArrowheads="1"/>
              </p:cNvSpPr>
              <p:nvPr/>
            </p:nvSpPr>
            <p:spPr bwMode="auto">
              <a:xfrm>
                <a:off x="3264" y="254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138" name="Rectangle 98"/>
              <p:cNvSpPr>
                <a:spLocks noChangeArrowheads="1"/>
              </p:cNvSpPr>
              <p:nvPr/>
            </p:nvSpPr>
            <p:spPr bwMode="auto">
              <a:xfrm>
                <a:off x="3360" y="244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139" name="Rectangle 99"/>
              <p:cNvSpPr>
                <a:spLocks noChangeArrowheads="1"/>
              </p:cNvSpPr>
              <p:nvPr/>
            </p:nvSpPr>
            <p:spPr bwMode="auto">
              <a:xfrm>
                <a:off x="3168" y="254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140" name="Rectangle 100"/>
              <p:cNvSpPr>
                <a:spLocks noChangeArrowheads="1"/>
              </p:cNvSpPr>
              <p:nvPr/>
            </p:nvSpPr>
            <p:spPr bwMode="auto">
              <a:xfrm>
                <a:off x="3168" y="235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141" name="Rectangle 101"/>
              <p:cNvSpPr>
                <a:spLocks noChangeArrowheads="1"/>
              </p:cNvSpPr>
              <p:nvPr/>
            </p:nvSpPr>
            <p:spPr bwMode="auto">
              <a:xfrm>
                <a:off x="3360" y="254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142" name="Rectangle 102"/>
              <p:cNvSpPr>
                <a:spLocks noChangeArrowheads="1"/>
              </p:cNvSpPr>
              <p:nvPr/>
            </p:nvSpPr>
            <p:spPr bwMode="auto">
              <a:xfrm>
                <a:off x="3360" y="235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143" name="Text Box 103"/>
              <p:cNvSpPr txBox="1">
                <a:spLocks noChangeArrowheads="1"/>
              </p:cNvSpPr>
              <p:nvPr/>
            </p:nvSpPr>
            <p:spPr bwMode="auto">
              <a:xfrm>
                <a:off x="3224" y="2598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Comic Sans MS" pitchFamily="66" charset="0"/>
                  </a:rPr>
                  <a:t>5</a:t>
                </a:r>
              </a:p>
            </p:txBody>
          </p:sp>
        </p:grpSp>
        <p:sp>
          <p:nvSpPr>
            <p:cNvPr id="471144" name="Line 104"/>
            <p:cNvSpPr>
              <a:spLocks noChangeShapeType="1"/>
            </p:cNvSpPr>
            <p:nvPr/>
          </p:nvSpPr>
          <p:spPr bwMode="auto">
            <a:xfrm flipV="1">
              <a:off x="2688" y="2496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71145" name="Group 105"/>
          <p:cNvGrpSpPr>
            <a:grpSpLocks/>
          </p:cNvGrpSpPr>
          <p:nvPr/>
        </p:nvGrpSpPr>
        <p:grpSpPr bwMode="auto">
          <a:xfrm>
            <a:off x="5486400" y="3733800"/>
            <a:ext cx="1219200" cy="787400"/>
            <a:chOff x="3456" y="2352"/>
            <a:chExt cx="768" cy="496"/>
          </a:xfrm>
        </p:grpSpPr>
        <p:grpSp>
          <p:nvGrpSpPr>
            <p:cNvPr id="471146" name="Group 106"/>
            <p:cNvGrpSpPr>
              <a:grpSpLocks/>
            </p:cNvGrpSpPr>
            <p:nvPr/>
          </p:nvGrpSpPr>
          <p:grpSpPr bwMode="auto">
            <a:xfrm>
              <a:off x="3936" y="2352"/>
              <a:ext cx="288" cy="496"/>
              <a:chOff x="3936" y="2352"/>
              <a:chExt cx="288" cy="496"/>
            </a:xfrm>
          </p:grpSpPr>
          <p:sp>
            <p:nvSpPr>
              <p:cNvPr id="471147" name="Rectangle 107"/>
              <p:cNvSpPr>
                <a:spLocks noChangeArrowheads="1"/>
              </p:cNvSpPr>
              <p:nvPr/>
            </p:nvSpPr>
            <p:spPr bwMode="auto">
              <a:xfrm>
                <a:off x="4032" y="235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148" name="Rectangle 108"/>
              <p:cNvSpPr>
                <a:spLocks noChangeArrowheads="1"/>
              </p:cNvSpPr>
              <p:nvPr/>
            </p:nvSpPr>
            <p:spPr bwMode="auto">
              <a:xfrm>
                <a:off x="4032" y="2448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149" name="Rectangle 109"/>
              <p:cNvSpPr>
                <a:spLocks noChangeArrowheads="1"/>
              </p:cNvSpPr>
              <p:nvPr/>
            </p:nvSpPr>
            <p:spPr bwMode="auto">
              <a:xfrm>
                <a:off x="3936" y="2352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150" name="Rectangle 110"/>
              <p:cNvSpPr>
                <a:spLocks noChangeArrowheads="1"/>
              </p:cNvSpPr>
              <p:nvPr/>
            </p:nvSpPr>
            <p:spPr bwMode="auto">
              <a:xfrm>
                <a:off x="4032" y="254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151" name="Rectangle 111"/>
              <p:cNvSpPr>
                <a:spLocks noChangeArrowheads="1"/>
              </p:cNvSpPr>
              <p:nvPr/>
            </p:nvSpPr>
            <p:spPr bwMode="auto">
              <a:xfrm>
                <a:off x="4128" y="244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152" name="Rectangle 112"/>
              <p:cNvSpPr>
                <a:spLocks noChangeArrowheads="1"/>
              </p:cNvSpPr>
              <p:nvPr/>
            </p:nvSpPr>
            <p:spPr bwMode="auto">
              <a:xfrm>
                <a:off x="3936" y="254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153" name="Rectangle 113"/>
              <p:cNvSpPr>
                <a:spLocks noChangeArrowheads="1"/>
              </p:cNvSpPr>
              <p:nvPr/>
            </p:nvSpPr>
            <p:spPr bwMode="auto">
              <a:xfrm>
                <a:off x="3936" y="244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154" name="Rectangle 114"/>
              <p:cNvSpPr>
                <a:spLocks noChangeArrowheads="1"/>
              </p:cNvSpPr>
              <p:nvPr/>
            </p:nvSpPr>
            <p:spPr bwMode="auto">
              <a:xfrm>
                <a:off x="4128" y="254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155" name="Rectangle 115"/>
              <p:cNvSpPr>
                <a:spLocks noChangeArrowheads="1"/>
              </p:cNvSpPr>
              <p:nvPr/>
            </p:nvSpPr>
            <p:spPr bwMode="auto">
              <a:xfrm>
                <a:off x="4128" y="235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156" name="Text Box 116"/>
              <p:cNvSpPr txBox="1">
                <a:spLocks noChangeArrowheads="1"/>
              </p:cNvSpPr>
              <p:nvPr/>
            </p:nvSpPr>
            <p:spPr bwMode="auto">
              <a:xfrm>
                <a:off x="3992" y="2598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Comic Sans MS" pitchFamily="66" charset="0"/>
                  </a:rPr>
                  <a:t>5</a:t>
                </a:r>
              </a:p>
            </p:txBody>
          </p:sp>
        </p:grpSp>
        <p:sp>
          <p:nvSpPr>
            <p:cNvPr id="471157" name="Line 117"/>
            <p:cNvSpPr>
              <a:spLocks noChangeShapeType="1"/>
            </p:cNvSpPr>
            <p:nvPr/>
          </p:nvSpPr>
          <p:spPr bwMode="auto">
            <a:xfrm>
              <a:off x="3456" y="24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71158" name="Line 118"/>
          <p:cNvSpPr>
            <a:spLocks noChangeShapeType="1"/>
          </p:cNvSpPr>
          <p:nvPr/>
        </p:nvSpPr>
        <p:spPr bwMode="auto">
          <a:xfrm>
            <a:off x="6705600" y="39624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71159" name="Text Box 119"/>
          <p:cNvSpPr txBox="1">
            <a:spLocks noChangeArrowheads="1"/>
          </p:cNvSpPr>
          <p:nvPr/>
        </p:nvSpPr>
        <p:spPr bwMode="auto">
          <a:xfrm>
            <a:off x="381000" y="1143000"/>
            <a:ext cx="57769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latin typeface="Comic Sans MS" pitchFamily="66" charset="0"/>
              </a:rPr>
              <a:t>f(N) = g(N) + h(N) </a:t>
            </a:r>
          </a:p>
          <a:p>
            <a:r>
              <a:rPr lang="en-US" sz="2400" dirty="0">
                <a:latin typeface="Comic Sans MS" pitchFamily="66" charset="0"/>
              </a:rPr>
              <a:t>   with h(N) = number of misplaced tiles</a:t>
            </a:r>
          </a:p>
        </p:txBody>
      </p:sp>
      <p:sp>
        <p:nvSpPr>
          <p:cNvPr id="471160" name="Text Box 120"/>
          <p:cNvSpPr txBox="1">
            <a:spLocks noChangeArrowheads="1"/>
          </p:cNvSpPr>
          <p:nvPr/>
        </p:nvSpPr>
        <p:spPr bwMode="auto">
          <a:xfrm>
            <a:off x="7543800" y="47244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3409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Advantages/Drawbacks of IDA*</a:t>
            </a:r>
            <a:endParaRPr lang="en-US"/>
          </a:p>
        </p:txBody>
      </p:sp>
      <p:sp>
        <p:nvSpPr>
          <p:cNvPr id="4730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Advantages:</a:t>
            </a:r>
          </a:p>
          <a:p>
            <a:pPr lvl="1"/>
            <a:r>
              <a:rPr lang="en-US" smtClean="0"/>
              <a:t>Still complete and optimal</a:t>
            </a:r>
          </a:p>
          <a:p>
            <a:pPr lvl="1"/>
            <a:r>
              <a:rPr lang="en-US" smtClean="0"/>
              <a:t>Requires less memory than A*</a:t>
            </a:r>
          </a:p>
          <a:p>
            <a:pPr lvl="1"/>
            <a:r>
              <a:rPr lang="en-US" smtClean="0"/>
              <a:t>Avoid the overhead to sort the fringe</a:t>
            </a:r>
          </a:p>
          <a:p>
            <a:r>
              <a:rPr lang="en-US" smtClean="0"/>
              <a:t>Drawbacks:</a:t>
            </a:r>
          </a:p>
          <a:p>
            <a:pPr lvl="1"/>
            <a:r>
              <a:rPr lang="en-US" smtClean="0"/>
              <a:t>Can’t avoid revisiting states not on the current path</a:t>
            </a:r>
          </a:p>
          <a:p>
            <a:pPr lvl="1"/>
            <a:r>
              <a:rPr lang="en-US" smtClean="0"/>
              <a:t>Available memory is poorly used </a:t>
            </a:r>
          </a:p>
          <a:p>
            <a:pPr lvl="1"/>
            <a:r>
              <a:rPr lang="en-US" smtClean="0"/>
              <a:t>Non-unit costs?</a:t>
            </a:r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2445593-3F06-4B27-9380-9322BB6DF741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2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Memory-Bounded Search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Proceed like A* until memory is full</a:t>
            </a:r>
          </a:p>
          <a:p>
            <a:pPr lvl="1"/>
            <a:r>
              <a:rPr lang="en-US"/>
              <a:t>No more nodes can be added to search tree</a:t>
            </a:r>
          </a:p>
          <a:p>
            <a:pPr lvl="1"/>
            <a:r>
              <a:rPr lang="en-US"/>
              <a:t>Drop node in fringe with highest f(N)</a:t>
            </a:r>
          </a:p>
          <a:p>
            <a:pPr lvl="1"/>
            <a:r>
              <a:rPr lang="en-US"/>
              <a:t>Place parent back in fringe with “backed-up” f(P) </a:t>
            </a:r>
            <a:r>
              <a:rPr lang="en-US">
                <a:sym typeface="Symbol" pitchFamily="18" charset="2"/>
              </a:rPr>
              <a:t></a:t>
            </a:r>
            <a:r>
              <a:rPr lang="en-US"/>
              <a:t> min(f(P),f(N))</a:t>
            </a:r>
          </a:p>
          <a:p>
            <a:r>
              <a:rPr lang="en-US"/>
              <a:t>Extreme example: RBFS</a:t>
            </a:r>
          </a:p>
          <a:p>
            <a:pPr lvl="1"/>
            <a:r>
              <a:rPr lang="en-US"/>
              <a:t>Only keeps nodes in path to current node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177623D-EBDB-49EF-99B8-D897DB4C3373}" type="slidenum">
              <a:rPr lang="en-US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8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Best-First Search</a:t>
            </a:r>
            <a:endParaRPr lang="en-US"/>
          </a:p>
        </p:txBody>
      </p:sp>
      <p:sp>
        <p:nvSpPr>
          <p:cNvPr id="3256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exploits </a:t>
            </a:r>
            <a:r>
              <a:rPr lang="en-US" dirty="0" smtClean="0">
                <a:solidFill>
                  <a:schemeClr val="accent2"/>
                </a:solidFill>
              </a:rPr>
              <a:t>state description </a:t>
            </a:r>
            <a:r>
              <a:rPr lang="en-US" dirty="0" smtClean="0"/>
              <a:t>to estimate how “good” each search node is</a:t>
            </a:r>
          </a:p>
          <a:p>
            <a:endParaRPr lang="en-US" dirty="0" smtClean="0"/>
          </a:p>
          <a:p>
            <a:r>
              <a:rPr lang="en-US" dirty="0" smtClean="0">
                <a:sym typeface="Wingdings" pitchFamily="2" charset="2"/>
              </a:rPr>
              <a:t>An </a:t>
            </a:r>
            <a:r>
              <a:rPr lang="en-US" dirty="0" smtClean="0">
                <a:solidFill>
                  <a:schemeClr val="accent3"/>
                </a:solidFill>
                <a:sym typeface="Wingdings" pitchFamily="2" charset="2"/>
              </a:rPr>
              <a:t>evaluation function </a:t>
            </a:r>
            <a:r>
              <a:rPr lang="en-US" dirty="0" smtClean="0">
                <a:sym typeface="Wingdings" pitchFamily="2" charset="2"/>
              </a:rPr>
              <a:t>f maps each </a:t>
            </a:r>
            <a:r>
              <a:rPr lang="en-US" dirty="0" smtClean="0"/>
              <a:t>node N of the search tree </a:t>
            </a:r>
            <a:r>
              <a:rPr lang="en-US" dirty="0" smtClean="0">
                <a:sym typeface="Wingdings" pitchFamily="2" charset="2"/>
              </a:rPr>
              <a:t>to a real number 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f(N) </a:t>
            </a:r>
            <a:r>
              <a:rPr lang="en-US" dirty="0" smtClean="0">
                <a:sym typeface="Symbol" pitchFamily="18" charset="2"/>
              </a:rPr>
              <a:t> 0 </a:t>
            </a:r>
            <a:br>
              <a:rPr lang="en-US" dirty="0" smtClean="0">
                <a:sym typeface="Symbol" pitchFamily="18" charset="2"/>
              </a:rPr>
            </a:br>
            <a:r>
              <a:rPr lang="en-US" dirty="0" smtClean="0">
                <a:solidFill>
                  <a:schemeClr val="accent6"/>
                </a:solidFill>
                <a:sym typeface="Wingdings" pitchFamily="2" charset="2"/>
              </a:rPr>
              <a:t>[Traditionally, f(N) is an estimated cost; so, the smaller f(N), the more promising N]</a:t>
            </a:r>
            <a:r>
              <a:rPr lang="en-US" dirty="0" smtClean="0">
                <a:sym typeface="Wingdings" pitchFamily="2" charset="2"/>
              </a:rPr>
              <a:t/>
            </a:r>
            <a:br>
              <a:rPr lang="en-US" dirty="0" smtClean="0">
                <a:sym typeface="Wingdings" pitchFamily="2" charset="2"/>
              </a:rPr>
            </a:b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olidFill>
                  <a:schemeClr val="accent3"/>
                </a:solidFill>
                <a:sym typeface="Wingdings" pitchFamily="2" charset="2"/>
              </a:rPr>
              <a:t>Best-first search </a:t>
            </a:r>
            <a:r>
              <a:rPr lang="en-US" dirty="0" smtClean="0"/>
              <a:t>sorts FRINGE in increasing f </a:t>
            </a:r>
            <a:br>
              <a:rPr lang="en-US" dirty="0" smtClean="0"/>
            </a:br>
            <a:r>
              <a:rPr lang="en-US" dirty="0" smtClean="0">
                <a:solidFill>
                  <a:schemeClr val="accent6"/>
                </a:solidFill>
              </a:rPr>
              <a:t>[Arbitrary order is assumed among nodes with equal f]</a:t>
            </a:r>
            <a:endParaRPr lang="en-US" dirty="0">
              <a:solidFill>
                <a:schemeClr val="accent6"/>
              </a:solidFill>
              <a:sym typeface="Wingdings" pitchFamily="2" charset="2"/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6DF9201-9D13-4D92-BD7B-0A0B4A49AAB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Recap</a:t>
            </a:r>
          </a:p>
        </p:txBody>
      </p:sp>
      <p:sp>
        <p:nvSpPr>
          <p:cNvPr id="5068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Proving properties of A* performance</a:t>
            </a:r>
          </a:p>
          <a:p>
            <a:r>
              <a:rPr lang="en-US" dirty="0" smtClean="0"/>
              <a:t>Admissible heuristics: optimality</a:t>
            </a:r>
          </a:p>
          <a:p>
            <a:r>
              <a:rPr lang="en-US" dirty="0" smtClean="0"/>
              <a:t>Consistent heuristics: </a:t>
            </a:r>
            <a:r>
              <a:rPr lang="en-US" smtClean="0"/>
              <a:t>revisited states</a:t>
            </a:r>
            <a:endParaRPr lang="en-US" dirty="0" smtClean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2AD843A-EB20-4118-B06E-4D2B42C18DF8}" type="slidenum">
              <a:rPr lang="en-US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0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Class</a:t>
            </a:r>
          </a:p>
        </p:txBody>
      </p:sp>
      <p:sp>
        <p:nvSpPr>
          <p:cNvPr id="5079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Beyond classical search</a:t>
            </a:r>
          </a:p>
          <a:p>
            <a:r>
              <a:rPr lang="en-US" smtClean="0"/>
              <a:t>R&amp;N 4.1-5, 6.1-3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C1A7934-AF4D-4822-9844-F11FF93BF015}" type="slidenum">
              <a:rPr lang="en-US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1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Effective Branching Factor</a:t>
            </a:r>
            <a:endParaRPr lang="en-US"/>
          </a:p>
        </p:txBody>
      </p:sp>
      <p:sp>
        <p:nvSpPr>
          <p:cNvPr id="4321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 is used as a measure the effectiveness of a heuristic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n</a:t>
            </a:r>
            <a:r>
              <a:rPr lang="en-US" dirty="0" smtClean="0"/>
              <a:t> be the total number of nodes expanded by A* for a particular problem and </a:t>
            </a:r>
            <a:r>
              <a:rPr lang="en-US" i="1" dirty="0" smtClean="0"/>
              <a:t>d</a:t>
            </a:r>
            <a:r>
              <a:rPr lang="en-US" dirty="0" smtClean="0"/>
              <a:t> the depth of the solution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3"/>
                </a:solidFill>
              </a:rPr>
              <a:t>effective branching factor </a:t>
            </a:r>
            <a:r>
              <a:rPr lang="en-US" i="1" dirty="0" smtClean="0"/>
              <a:t>b</a:t>
            </a:r>
            <a:r>
              <a:rPr lang="en-US" baseline="30000" dirty="0" smtClean="0"/>
              <a:t>*</a:t>
            </a:r>
            <a:r>
              <a:rPr lang="en-US" dirty="0" smtClean="0"/>
              <a:t> is defined by</a:t>
            </a:r>
            <a:br>
              <a:rPr lang="en-US" dirty="0" smtClean="0"/>
            </a:br>
            <a:r>
              <a:rPr lang="en-US" i="1" dirty="0" smtClean="0"/>
              <a:t>n</a:t>
            </a:r>
            <a:r>
              <a:rPr lang="en-US" dirty="0" smtClean="0"/>
              <a:t> = 1 + </a:t>
            </a:r>
            <a:r>
              <a:rPr lang="en-US" i="1" dirty="0" smtClean="0"/>
              <a:t>b</a:t>
            </a:r>
            <a:r>
              <a:rPr lang="en-US" baseline="30000" dirty="0" smtClean="0"/>
              <a:t>*</a:t>
            </a:r>
            <a:r>
              <a:rPr lang="en-US" dirty="0" smtClean="0"/>
              <a:t> + (</a:t>
            </a:r>
            <a:r>
              <a:rPr lang="en-US" i="1" dirty="0" smtClean="0"/>
              <a:t>b</a:t>
            </a:r>
            <a:r>
              <a:rPr lang="en-US" baseline="30000" dirty="0" smtClean="0"/>
              <a:t>*</a:t>
            </a:r>
            <a:r>
              <a:rPr lang="en-US" dirty="0" smtClean="0"/>
              <a:t>)</a:t>
            </a:r>
            <a:r>
              <a:rPr lang="en-US" baseline="30000" dirty="0" smtClean="0"/>
              <a:t>2</a:t>
            </a:r>
            <a:r>
              <a:rPr lang="en-US" dirty="0" smtClean="0"/>
              <a:t> +...+ (</a:t>
            </a:r>
            <a:r>
              <a:rPr lang="en-US" i="1" dirty="0" smtClean="0"/>
              <a:t>b</a:t>
            </a:r>
            <a:r>
              <a:rPr lang="en-US" baseline="30000" dirty="0" smtClean="0"/>
              <a:t>*</a:t>
            </a:r>
            <a:r>
              <a:rPr lang="en-US" dirty="0" smtClean="0"/>
              <a:t>)</a:t>
            </a:r>
            <a:r>
              <a:rPr lang="en-US" i="1" baseline="30000" dirty="0" smtClean="0"/>
              <a:t>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06CF6C4-D1ED-49FE-AFCB-ADF3306613C9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80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7467600" cy="1143000"/>
          </a:xfrm>
        </p:spPr>
        <p:txBody>
          <a:bodyPr/>
          <a:lstStyle/>
          <a:p>
            <a:r>
              <a:rPr lang="en-US" dirty="0" smtClean="0"/>
              <a:t>Experimental Results</a:t>
            </a:r>
            <a:br>
              <a:rPr lang="en-US" dirty="0" smtClean="0"/>
            </a:br>
            <a:r>
              <a:rPr lang="en-US" sz="1800" dirty="0" smtClean="0"/>
              <a:t>(see R&amp;N for details)</a:t>
            </a:r>
            <a:endParaRPr lang="en-US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173162"/>
            <a:ext cx="7467600" cy="4873752"/>
          </a:xfrm>
        </p:spPr>
        <p:txBody>
          <a:bodyPr/>
          <a:lstStyle/>
          <a:p>
            <a:r>
              <a:rPr lang="en-US" dirty="0" smtClean="0"/>
              <a:t>8-puzzle with:</a:t>
            </a:r>
          </a:p>
          <a:p>
            <a:pPr lvl="1"/>
            <a:r>
              <a:rPr lang="en-US" dirty="0" smtClean="0"/>
              <a:t>h</a:t>
            </a:r>
            <a:r>
              <a:rPr lang="en-US" baseline="-25000" dirty="0" smtClean="0"/>
              <a:t>1</a:t>
            </a:r>
            <a:r>
              <a:rPr lang="en-US" dirty="0" smtClean="0"/>
              <a:t> = number of misplaced tiles</a:t>
            </a:r>
          </a:p>
          <a:p>
            <a:pPr lvl="1"/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 = sum of distances of tiles to their goal positions</a:t>
            </a:r>
          </a:p>
          <a:p>
            <a:r>
              <a:rPr lang="en-US" dirty="0" smtClean="0"/>
              <a:t>Random generation of many problem instances</a:t>
            </a:r>
          </a:p>
          <a:p>
            <a:r>
              <a:rPr lang="en-US" dirty="0" smtClean="0"/>
              <a:t>Average effective branching factors (number of expanded nodes):</a:t>
            </a:r>
          </a:p>
          <a:p>
            <a:endParaRPr lang="en-US" dirty="0"/>
          </a:p>
        </p:txBody>
      </p:sp>
      <p:sp>
        <p:nvSpPr>
          <p:cNvPr id="4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F5B0807-965D-49EF-844D-CE6A25CF1743}" type="slidenum">
              <a:rPr lang="en-US" smtClean="0"/>
              <a:pPr/>
              <a:t>83</a:t>
            </a:fld>
            <a:endParaRPr lang="en-US"/>
          </a:p>
        </p:txBody>
      </p:sp>
      <p:graphicFrame>
        <p:nvGraphicFramePr>
          <p:cNvPr id="434180" name="Group 4"/>
          <p:cNvGraphicFramePr>
            <a:graphicFrameLocks noGrp="1"/>
          </p:cNvGraphicFramePr>
          <p:nvPr/>
        </p:nvGraphicFramePr>
        <p:xfrm>
          <a:off x="1371600" y="3810000"/>
          <a:ext cx="6610350" cy="2834640"/>
        </p:xfrm>
        <a:graphic>
          <a:graphicData uri="http://schemas.openxmlformats.org/drawingml/2006/table">
            <a:tbl>
              <a:tblPr/>
              <a:tblGrid>
                <a:gridCol w="741363"/>
                <a:gridCol w="2287587"/>
                <a:gridCol w="1905000"/>
                <a:gridCol w="16764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IDS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2.45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1.79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1.79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2.73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1.34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1.30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2.78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(3,644,035)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1.42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(227)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1.24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(73)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--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1.45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1.25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--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1.47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1.27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24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--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1.48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(39,135)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1.26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(1,641)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60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Best-First Search</a:t>
            </a:r>
            <a:endParaRPr lang="en-US"/>
          </a:p>
        </p:txBody>
      </p:sp>
      <p:sp>
        <p:nvSpPr>
          <p:cNvPr id="3256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exploits </a:t>
            </a:r>
            <a:r>
              <a:rPr lang="en-US" dirty="0" smtClean="0">
                <a:solidFill>
                  <a:schemeClr val="accent2"/>
                </a:solidFill>
              </a:rPr>
              <a:t>state description </a:t>
            </a:r>
            <a:r>
              <a:rPr lang="en-US" dirty="0" smtClean="0"/>
              <a:t>to estimate how “good” each search node is</a:t>
            </a:r>
          </a:p>
          <a:p>
            <a:endParaRPr lang="en-US" dirty="0" smtClean="0"/>
          </a:p>
          <a:p>
            <a:r>
              <a:rPr lang="en-US" dirty="0" smtClean="0">
                <a:sym typeface="Wingdings" pitchFamily="2" charset="2"/>
              </a:rPr>
              <a:t>An </a:t>
            </a:r>
            <a:r>
              <a:rPr lang="en-US" dirty="0" smtClean="0">
                <a:solidFill>
                  <a:schemeClr val="accent3"/>
                </a:solidFill>
                <a:sym typeface="Wingdings" pitchFamily="2" charset="2"/>
              </a:rPr>
              <a:t>evaluation function </a:t>
            </a:r>
            <a:r>
              <a:rPr lang="en-US" dirty="0" smtClean="0">
                <a:sym typeface="Wingdings" pitchFamily="2" charset="2"/>
              </a:rPr>
              <a:t>f maps each </a:t>
            </a:r>
            <a:r>
              <a:rPr lang="en-US" dirty="0" smtClean="0"/>
              <a:t>node N of the search tree </a:t>
            </a:r>
            <a:r>
              <a:rPr lang="en-US" dirty="0" smtClean="0">
                <a:sym typeface="Wingdings" pitchFamily="2" charset="2"/>
              </a:rPr>
              <a:t>to a real number 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f(N) </a:t>
            </a:r>
            <a:r>
              <a:rPr lang="en-US" dirty="0" smtClean="0">
                <a:sym typeface="Symbol" pitchFamily="18" charset="2"/>
              </a:rPr>
              <a:t> 0 </a:t>
            </a:r>
            <a:br>
              <a:rPr lang="en-US" dirty="0" smtClean="0">
                <a:sym typeface="Symbol" pitchFamily="18" charset="2"/>
              </a:rPr>
            </a:br>
            <a:r>
              <a:rPr lang="en-US" dirty="0" smtClean="0">
                <a:solidFill>
                  <a:schemeClr val="accent6"/>
                </a:solidFill>
                <a:sym typeface="Wingdings" pitchFamily="2" charset="2"/>
              </a:rPr>
              <a:t>[Traditionally, f(N) is an estimated cost; so, the smaller f(N), the more promising N]</a:t>
            </a:r>
            <a:r>
              <a:rPr lang="en-US" dirty="0" smtClean="0">
                <a:sym typeface="Wingdings" pitchFamily="2" charset="2"/>
              </a:rPr>
              <a:t/>
            </a:r>
            <a:br>
              <a:rPr lang="en-US" dirty="0" smtClean="0">
                <a:sym typeface="Wingdings" pitchFamily="2" charset="2"/>
              </a:rPr>
            </a:b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olidFill>
                  <a:schemeClr val="accent3"/>
                </a:solidFill>
                <a:sym typeface="Wingdings" pitchFamily="2" charset="2"/>
              </a:rPr>
              <a:t>Best-first search </a:t>
            </a:r>
            <a:r>
              <a:rPr lang="en-US" dirty="0" smtClean="0"/>
              <a:t>sorts FRINGE in increasing f </a:t>
            </a:r>
            <a:br>
              <a:rPr lang="en-US" dirty="0" smtClean="0"/>
            </a:br>
            <a:r>
              <a:rPr lang="en-US" dirty="0" smtClean="0">
                <a:solidFill>
                  <a:schemeClr val="accent6"/>
                </a:solidFill>
              </a:rPr>
              <a:t>[Arbitrary order is assumed among nodes with equal f]</a:t>
            </a:r>
            <a:endParaRPr lang="en-US" dirty="0">
              <a:solidFill>
                <a:schemeClr val="accent6"/>
              </a:solidFill>
              <a:sym typeface="Wingdings" pitchFamily="2" charset="2"/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6DF9201-9D13-4D92-BD7B-0A0B4A49AAB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1295400" y="3810000"/>
            <a:ext cx="2133600" cy="1295400"/>
          </a:xfrm>
          <a:custGeom>
            <a:avLst/>
            <a:gdLst/>
            <a:ahLst/>
            <a:cxnLst>
              <a:cxn ang="0">
                <a:pos x="1248" y="0"/>
              </a:cxn>
              <a:cxn ang="0">
                <a:pos x="720" y="192"/>
              </a:cxn>
              <a:cxn ang="0">
                <a:pos x="0" y="1152"/>
              </a:cxn>
            </a:cxnLst>
            <a:rect l="0" t="0" r="r" b="b"/>
            <a:pathLst>
              <a:path w="1248" h="1152">
                <a:moveTo>
                  <a:pt x="1248" y="0"/>
                </a:moveTo>
                <a:cubicBezTo>
                  <a:pt x="1088" y="0"/>
                  <a:pt x="928" y="0"/>
                  <a:pt x="720" y="192"/>
                </a:cubicBezTo>
                <a:cubicBezTo>
                  <a:pt x="512" y="384"/>
                  <a:pt x="256" y="768"/>
                  <a:pt x="0" y="1152"/>
                </a:cubicBezTo>
              </a:path>
            </a:pathLst>
          </a:custGeom>
          <a:noFill/>
          <a:ln w="28575" cmpd="sng">
            <a:solidFill>
              <a:srgbClr val="0033CC"/>
            </a:solidFill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1493838" y="1371600"/>
            <a:ext cx="1935162" cy="2243138"/>
          </a:xfrm>
          <a:custGeom>
            <a:avLst/>
            <a:gdLst/>
            <a:ahLst/>
            <a:cxnLst>
              <a:cxn ang="0">
                <a:pos x="1219" y="1340"/>
              </a:cxn>
              <a:cxn ang="0">
                <a:pos x="691" y="1190"/>
              </a:cxn>
              <a:cxn ang="0">
                <a:pos x="0" y="0"/>
              </a:cxn>
            </a:cxnLst>
            <a:rect l="0" t="0" r="r" b="b"/>
            <a:pathLst>
              <a:path w="1219" h="1413">
                <a:moveTo>
                  <a:pt x="1219" y="1340"/>
                </a:moveTo>
                <a:cubicBezTo>
                  <a:pt x="1131" y="1315"/>
                  <a:pt x="894" y="1413"/>
                  <a:pt x="691" y="1190"/>
                </a:cubicBezTo>
                <a:cubicBezTo>
                  <a:pt x="488" y="967"/>
                  <a:pt x="144" y="248"/>
                  <a:pt x="0" y="0"/>
                </a:cubicBezTo>
              </a:path>
            </a:pathLst>
          </a:custGeom>
          <a:noFill/>
          <a:ln w="28575" cmpd="sng">
            <a:solidFill>
              <a:srgbClr val="0033CC"/>
            </a:solidFill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81000" y="838200"/>
            <a:ext cx="1371600" cy="609600"/>
          </a:xfrm>
          <a:prstGeom prst="ellips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685800" y="5105400"/>
            <a:ext cx="990600" cy="457200"/>
          </a:xfrm>
          <a:prstGeom prst="ellips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429000" y="3276600"/>
            <a:ext cx="5208477" cy="1569660"/>
          </a:xfrm>
          <a:prstGeom prst="rect">
            <a:avLst/>
          </a:prstGeom>
          <a:solidFill>
            <a:srgbClr val="DDDDDD"/>
          </a:solidFill>
          <a:ln w="28575">
            <a:solidFill>
              <a:srgbClr val="0033CC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3399"/>
                </a:solidFill>
                <a:latin typeface="+mn-lt"/>
              </a:rPr>
              <a:t>“Best” does not refer to the quality </a:t>
            </a:r>
            <a:br>
              <a:rPr lang="en-US" sz="2400" dirty="0">
                <a:solidFill>
                  <a:srgbClr val="003399"/>
                </a:solidFill>
                <a:latin typeface="+mn-lt"/>
              </a:rPr>
            </a:br>
            <a:r>
              <a:rPr lang="en-US" sz="2400" dirty="0">
                <a:solidFill>
                  <a:srgbClr val="003399"/>
                </a:solidFill>
                <a:latin typeface="+mn-lt"/>
              </a:rPr>
              <a:t>of the generated path</a:t>
            </a:r>
          </a:p>
          <a:p>
            <a:r>
              <a:rPr lang="en-US" sz="2400" dirty="0">
                <a:solidFill>
                  <a:srgbClr val="003399"/>
                </a:solidFill>
                <a:latin typeface="+mn-lt"/>
              </a:rPr>
              <a:t>Best-first search does not generate </a:t>
            </a:r>
          </a:p>
          <a:p>
            <a:r>
              <a:rPr lang="en-US" sz="2400" dirty="0">
                <a:solidFill>
                  <a:srgbClr val="003399"/>
                </a:solidFill>
                <a:latin typeface="+mn-lt"/>
              </a:rPr>
              <a:t>optimal paths in general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21531</TotalTime>
  <Words>3745</Words>
  <Application>Microsoft Office PowerPoint</Application>
  <PresentationFormat>On-screen Show (4:3)</PresentationFormat>
  <Paragraphs>1372</Paragraphs>
  <Slides>83</Slides>
  <Notes>75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85" baseType="lpstr">
      <vt:lpstr>Oriel</vt:lpstr>
      <vt:lpstr>Equation</vt:lpstr>
      <vt:lpstr>CS B551: Element sof Artificial Intelligence</vt:lpstr>
      <vt:lpstr>Recap</vt:lpstr>
      <vt:lpstr>Three Search Algorithms</vt:lpstr>
      <vt:lpstr>Heuristic Search</vt:lpstr>
      <vt:lpstr>Blind vs. Heuristic Strategies</vt:lpstr>
      <vt:lpstr>Example</vt:lpstr>
      <vt:lpstr>Example</vt:lpstr>
      <vt:lpstr>Best-First Search</vt:lpstr>
      <vt:lpstr>Best-First Search</vt:lpstr>
      <vt:lpstr>How to construct f?</vt:lpstr>
      <vt:lpstr>How to construct f?</vt:lpstr>
      <vt:lpstr>Heuristic Function</vt:lpstr>
      <vt:lpstr>Other Examples</vt:lpstr>
      <vt:lpstr>8-Puzzle</vt:lpstr>
      <vt:lpstr>8-Puzzle</vt:lpstr>
      <vt:lpstr>8-Puzzle</vt:lpstr>
      <vt:lpstr>Robot Navigation</vt:lpstr>
      <vt:lpstr>Best-First  Efficiency</vt:lpstr>
      <vt:lpstr>Admissible Heuristic</vt:lpstr>
      <vt:lpstr>Admissible Heuristic</vt:lpstr>
      <vt:lpstr>8-Puzzle Heuristics</vt:lpstr>
      <vt:lpstr>8-Puzzle Heuristics</vt:lpstr>
      <vt:lpstr>8-Puzzle Heuristics</vt:lpstr>
      <vt:lpstr>8-Puzzle Heuristics</vt:lpstr>
      <vt:lpstr>Robot Navigation Heuristics</vt:lpstr>
      <vt:lpstr>Robot Navigation Heuristics</vt:lpstr>
      <vt:lpstr>Robot Navigation Heuristics</vt:lpstr>
      <vt:lpstr>How to create an admissible h?</vt:lpstr>
      <vt:lpstr>A* Search (most popular algorithm in AI)</vt:lpstr>
      <vt:lpstr>8-Puzzle</vt:lpstr>
      <vt:lpstr>Robot Navigation</vt:lpstr>
      <vt:lpstr>Robot Navigation</vt:lpstr>
      <vt:lpstr>Robot Navigation</vt:lpstr>
      <vt:lpstr>Robot Navigation</vt:lpstr>
      <vt:lpstr>Result #1</vt:lpstr>
      <vt:lpstr>Proof (1/2)</vt:lpstr>
      <vt:lpstr>Proof (1/2)</vt:lpstr>
      <vt:lpstr>Proof (1/2)</vt:lpstr>
      <vt:lpstr>Proof (2/2)</vt:lpstr>
      <vt:lpstr>Complexity of A*</vt:lpstr>
      <vt:lpstr>What to do with revisited states?</vt:lpstr>
      <vt:lpstr>What to do with revisited states?</vt:lpstr>
      <vt:lpstr>PowerPoint Presentation</vt:lpstr>
      <vt:lpstr>Consistent Heuristic</vt:lpstr>
      <vt:lpstr>Consistency Violation</vt:lpstr>
      <vt:lpstr>Consistent Heuristic (alternative definition)</vt:lpstr>
      <vt:lpstr>Admissibility and Consistency</vt:lpstr>
      <vt:lpstr>8-Puzzle</vt:lpstr>
      <vt:lpstr>Robot Navigation</vt:lpstr>
      <vt:lpstr>Result #2</vt:lpstr>
      <vt:lpstr>Proof (1/2)</vt:lpstr>
      <vt:lpstr>Proof (2/2)</vt:lpstr>
      <vt:lpstr>Proof (2/2)</vt:lpstr>
      <vt:lpstr>Implication of Result #2</vt:lpstr>
      <vt:lpstr>Revisited States with Consistent Heuristic (Search#3)</vt:lpstr>
      <vt:lpstr>A* is optimal if</vt:lpstr>
      <vt:lpstr>Heuristic Accuracy</vt:lpstr>
      <vt:lpstr>Result #3</vt:lpstr>
      <vt:lpstr>Proof</vt:lpstr>
      <vt:lpstr>How to create good heuristics?</vt:lpstr>
      <vt:lpstr>Can we do better?</vt:lpstr>
      <vt:lpstr>Can we do better?</vt:lpstr>
      <vt:lpstr>Can we do better?</vt:lpstr>
      <vt:lpstr>Can we do better?</vt:lpstr>
      <vt:lpstr>Iterative Deepening A* (IDA*)</vt:lpstr>
      <vt:lpstr>8-Puzzle</vt:lpstr>
      <vt:lpstr>8-Puzzle</vt:lpstr>
      <vt:lpstr>8-Puzzle</vt:lpstr>
      <vt:lpstr>8-Puzzle</vt:lpstr>
      <vt:lpstr>8-Puzzle</vt:lpstr>
      <vt:lpstr>8-Puzzle</vt:lpstr>
      <vt:lpstr>8-Puzzle</vt:lpstr>
      <vt:lpstr>8-Puzzle</vt:lpstr>
      <vt:lpstr>8-Puzzle</vt:lpstr>
      <vt:lpstr>8-Puzzle</vt:lpstr>
      <vt:lpstr>8-Puzzle</vt:lpstr>
      <vt:lpstr>8-Puzzle</vt:lpstr>
      <vt:lpstr>Advantages/Drawbacks of IDA*</vt:lpstr>
      <vt:lpstr>Memory-Bounded Search</vt:lpstr>
      <vt:lpstr>Recap</vt:lpstr>
      <vt:lpstr>Next Class</vt:lpstr>
      <vt:lpstr>Effective Branching Factor</vt:lpstr>
      <vt:lpstr>Experimental Results (see R&amp;N for details)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Belief-optimal Reasoning for Cyber-physical Systems</dc:title>
  <dc:creator>Kris Hauser</dc:creator>
  <cp:lastModifiedBy>hauser</cp:lastModifiedBy>
  <cp:revision>217</cp:revision>
  <dcterms:created xsi:type="dcterms:W3CDTF">2009-07-09T04:21:49Z</dcterms:created>
  <dcterms:modified xsi:type="dcterms:W3CDTF">2012-08-29T21:52:42Z</dcterms:modified>
</cp:coreProperties>
</file>