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301" r:id="rId3"/>
    <p:sldId id="298" r:id="rId4"/>
    <p:sldId id="299" r:id="rId5"/>
    <p:sldId id="300" r:id="rId6"/>
    <p:sldId id="325" r:id="rId7"/>
    <p:sldId id="326" r:id="rId8"/>
    <p:sldId id="29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327" r:id="rId47"/>
    <p:sldId id="294" r:id="rId48"/>
    <p:sldId id="295" r:id="rId49"/>
    <p:sldId id="302" r:id="rId50"/>
    <p:sldId id="303" r:id="rId51"/>
    <p:sldId id="339" r:id="rId52"/>
    <p:sldId id="328" r:id="rId53"/>
    <p:sldId id="315" r:id="rId54"/>
    <p:sldId id="329" r:id="rId55"/>
    <p:sldId id="304" r:id="rId56"/>
    <p:sldId id="305" r:id="rId57"/>
    <p:sldId id="307" r:id="rId58"/>
    <p:sldId id="306" r:id="rId59"/>
    <p:sldId id="309" r:id="rId60"/>
    <p:sldId id="314" r:id="rId61"/>
    <p:sldId id="308" r:id="rId62"/>
    <p:sldId id="310" r:id="rId63"/>
    <p:sldId id="312" r:id="rId64"/>
    <p:sldId id="311" r:id="rId65"/>
    <p:sldId id="313" r:id="rId66"/>
    <p:sldId id="316" r:id="rId67"/>
    <p:sldId id="318" r:id="rId68"/>
    <p:sldId id="320" r:id="rId69"/>
    <p:sldId id="321" r:id="rId70"/>
    <p:sldId id="322" r:id="rId71"/>
    <p:sldId id="323" r:id="rId72"/>
    <p:sldId id="338" r:id="rId73"/>
    <p:sldId id="330" r:id="rId74"/>
    <p:sldId id="331" r:id="rId75"/>
    <p:sldId id="332" r:id="rId76"/>
    <p:sldId id="333" r:id="rId77"/>
    <p:sldId id="337" r:id="rId78"/>
    <p:sldId id="336" r:id="rId79"/>
    <p:sldId id="317" r:id="rId80"/>
    <p:sldId id="340" r:id="rId81"/>
    <p:sldId id="34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ED781-724B-4DEA-BB9D-E9BD697254AF}" type="datetimeFigureOut">
              <a:rPr lang="en-US" smtClean="0"/>
              <a:pPr/>
              <a:t>9/11/2012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ED07-D9B3-4C28-822B-F836CF631009}" type="slidenum">
              <a:rPr lang="en-US" smtClean="0"/>
              <a:pPr/>
              <a:t>‹#›</a:t>
            </a:fld>
            <a:endParaRPr lang="en-US"/>
          </a:p>
        </p:txBody>
      </p:sp>
    </p:spTree>
    <p:extLst>
      <p:ext uri="{BB962C8B-B14F-4D97-AF65-F5344CB8AC3E}">
        <p14:creationId xmlns:p14="http://schemas.microsoft.com/office/powerpoint/2010/main" val="369263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F0ED07-D9B3-4C28-822B-F836CF631009}" type="slidenum">
              <a:rPr lang="en-US" smtClean="0"/>
              <a:pPr/>
              <a:t>53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B4992-D7D3-4D5E-A7FA-BC08AA2501E6}" type="slidenum">
              <a:rPr lang="en-US"/>
              <a:pPr/>
              <a:t>77</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B0BDD-F48C-4AC2-98DC-3535BD4E83F6}" type="slidenum">
              <a:rPr lang="en-US"/>
              <a:pPr/>
              <a:t>78</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1B793-2292-42A2-89CB-344371202738}" type="slidenum">
              <a:rPr lang="en-US"/>
              <a:pPr/>
              <a:t>68</a:t>
            </a:fld>
            <a:endParaRPr 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47883-289F-4CA0-B0FF-BF2F54E6BAF3}" type="slidenum">
              <a:rPr lang="en-US"/>
              <a:pPr/>
              <a:t>69</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7DD6F-BA59-41FB-A9BD-375D17B08F16}" type="slidenum">
              <a:rPr lang="en-US"/>
              <a:pPr/>
              <a:t>70</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23E5E-50EC-4854-BA9B-611CB394E3B3}" type="slidenum">
              <a:rPr lang="en-US"/>
              <a:pPr/>
              <a:t>71</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C2966-B385-4C25-8A3E-27CC80FF31F9}" type="slidenum">
              <a:rPr lang="en-US"/>
              <a:pPr/>
              <a:t>73</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73459-80C0-47B4-A795-590A0D274C15}" type="slidenum">
              <a:rPr lang="en-US"/>
              <a:pPr/>
              <a:t>74</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B839C-8CD2-4812-8FF4-EF5F37635DCC}" type="slidenum">
              <a:rPr lang="en-US"/>
              <a:pPr/>
              <a:t>75</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B4992-D7D3-4D5E-A7FA-BC08AA2501E6}" type="slidenum">
              <a:rPr lang="en-US"/>
              <a:pPr/>
              <a:t>76</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DEB32F8-F9FB-42C4-9944-21B5540058F9}" type="datetimeFigureOut">
              <a:rPr lang="en-US" smtClean="0"/>
              <a:pPr/>
              <a:t>9/11/2012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E57116-44E2-4252-9048-D94EC1344D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B32F8-F9FB-42C4-9944-21B5540058F9}"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7116-44E2-4252-9048-D94EC1344D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B32F8-F9FB-42C4-9944-21B5540058F9}"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7116-44E2-4252-9048-D94EC1344D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DEB32F8-F9FB-42C4-9944-21B5540058F9}" type="datetimeFigureOut">
              <a:rPr lang="en-US" smtClean="0"/>
              <a:pPr/>
              <a:t>9/11/2012</a:t>
            </a:fld>
            <a:endParaRPr lang="en-US"/>
          </a:p>
        </p:txBody>
      </p:sp>
      <p:sp>
        <p:nvSpPr>
          <p:cNvPr id="9" name="Slide Number Placeholder 8"/>
          <p:cNvSpPr>
            <a:spLocks noGrp="1"/>
          </p:cNvSpPr>
          <p:nvPr>
            <p:ph type="sldNum" sz="quarter" idx="15"/>
          </p:nvPr>
        </p:nvSpPr>
        <p:spPr/>
        <p:txBody>
          <a:bodyPr rtlCol="0"/>
          <a:lstStyle/>
          <a:p>
            <a:fld id="{51E57116-44E2-4252-9048-D94EC1344DF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EB32F8-F9FB-42C4-9944-21B5540058F9}" type="datetimeFigureOut">
              <a:rPr lang="en-US" smtClean="0"/>
              <a:pPr/>
              <a:t>9/11/2012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E57116-44E2-4252-9048-D94EC1344D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EB32F8-F9FB-42C4-9944-21B5540058F9}"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57116-44E2-4252-9048-D94EC1344DF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DEB32F8-F9FB-42C4-9944-21B5540058F9}" type="datetimeFigureOut">
              <a:rPr lang="en-US" smtClean="0"/>
              <a:pPr/>
              <a:t>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57116-44E2-4252-9048-D94EC1344DF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DEB32F8-F9FB-42C4-9944-21B5540058F9}" type="datetimeFigureOut">
              <a:rPr lang="en-US" smtClean="0"/>
              <a:pPr/>
              <a:t>9/11/2012</a:t>
            </a:fld>
            <a:endParaRPr lang="en-US"/>
          </a:p>
        </p:txBody>
      </p:sp>
      <p:sp>
        <p:nvSpPr>
          <p:cNvPr id="7" name="Slide Number Placeholder 6"/>
          <p:cNvSpPr>
            <a:spLocks noGrp="1"/>
          </p:cNvSpPr>
          <p:nvPr>
            <p:ph type="sldNum" sz="quarter" idx="11"/>
          </p:nvPr>
        </p:nvSpPr>
        <p:spPr/>
        <p:txBody>
          <a:bodyPr rtlCol="0"/>
          <a:lstStyle/>
          <a:p>
            <a:fld id="{51E57116-44E2-4252-9048-D94EC1344DF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32F8-F9FB-42C4-9944-21B5540058F9}" type="datetimeFigureOut">
              <a:rPr lang="en-US" smtClean="0"/>
              <a:pPr/>
              <a:t>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57116-44E2-4252-9048-D94EC1344D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DEB32F8-F9FB-42C4-9944-21B5540058F9}" type="datetimeFigureOut">
              <a:rPr lang="en-US" smtClean="0"/>
              <a:pPr/>
              <a:t>9/11/2012</a:t>
            </a:fld>
            <a:endParaRPr lang="en-US"/>
          </a:p>
        </p:txBody>
      </p:sp>
      <p:sp>
        <p:nvSpPr>
          <p:cNvPr id="22" name="Slide Number Placeholder 21"/>
          <p:cNvSpPr>
            <a:spLocks noGrp="1"/>
          </p:cNvSpPr>
          <p:nvPr>
            <p:ph type="sldNum" sz="quarter" idx="15"/>
          </p:nvPr>
        </p:nvSpPr>
        <p:spPr/>
        <p:txBody>
          <a:bodyPr rtlCol="0"/>
          <a:lstStyle/>
          <a:p>
            <a:fld id="{51E57116-44E2-4252-9048-D94EC1344DF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EB32F8-F9FB-42C4-9944-21B5540058F9}" type="datetimeFigureOut">
              <a:rPr lang="en-US" smtClean="0"/>
              <a:pPr/>
              <a:t>9/11/2012</a:t>
            </a:fld>
            <a:endParaRPr lang="en-US"/>
          </a:p>
        </p:txBody>
      </p:sp>
      <p:sp>
        <p:nvSpPr>
          <p:cNvPr id="18" name="Slide Number Placeholder 17"/>
          <p:cNvSpPr>
            <a:spLocks noGrp="1"/>
          </p:cNvSpPr>
          <p:nvPr>
            <p:ph type="sldNum" sz="quarter" idx="11"/>
          </p:nvPr>
        </p:nvSpPr>
        <p:spPr/>
        <p:txBody>
          <a:bodyPr rtlCol="0"/>
          <a:lstStyle/>
          <a:p>
            <a:fld id="{51E57116-44E2-4252-9048-D94EC1344DF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EB32F8-F9FB-42C4-9944-21B5540058F9}" type="datetimeFigureOut">
              <a:rPr lang="en-US" smtClean="0"/>
              <a:pPr/>
              <a:t>9/11/2012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E57116-44E2-4252-9048-D94EC1344D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Playing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smtClean="0"/>
              <a:t>Example</a:t>
            </a:r>
            <a:endParaRPr lang="en-US"/>
          </a:p>
        </p:txBody>
      </p:sp>
      <p:grpSp>
        <p:nvGrpSpPr>
          <p:cNvPr id="2" name="Group 3"/>
          <p:cNvGrpSpPr>
            <a:grpSpLocks/>
          </p:cNvGrpSpPr>
          <p:nvPr/>
        </p:nvGrpSpPr>
        <p:grpSpPr bwMode="auto">
          <a:xfrm>
            <a:off x="4724400" y="1524000"/>
            <a:ext cx="1098550" cy="914400"/>
            <a:chOff x="2976" y="960"/>
            <a:chExt cx="692" cy="576"/>
          </a:xfrm>
        </p:grpSpPr>
        <p:grpSp>
          <p:nvGrpSpPr>
            <p:cNvPr id="3" name="Group 4"/>
            <p:cNvGrpSpPr>
              <a:grpSpLocks/>
            </p:cNvGrpSpPr>
            <p:nvPr/>
          </p:nvGrpSpPr>
          <p:grpSpPr bwMode="auto">
            <a:xfrm>
              <a:off x="2976" y="960"/>
              <a:ext cx="576" cy="576"/>
              <a:chOff x="2112" y="1152"/>
              <a:chExt cx="576" cy="576"/>
            </a:xfrm>
          </p:grpSpPr>
          <p:sp>
            <p:nvSpPr>
              <p:cNvPr id="332805" name="Rectangle 5"/>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2806" name="Line 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2807" name="Line 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2808" name="Line 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2809" name="Line 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2810" name="Text Box 10"/>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sp>
        <p:nvSpPr>
          <p:cNvPr id="332823" name="Text Box 23"/>
          <p:cNvSpPr txBox="1">
            <a:spLocks noChangeArrowheads="1"/>
          </p:cNvSpPr>
          <p:nvPr/>
        </p:nvSpPr>
        <p:spPr bwMode="auto">
          <a:xfrm>
            <a:off x="3429000" y="3363913"/>
            <a:ext cx="873125" cy="457200"/>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2</a:t>
            </a:r>
            <a:endParaRPr lang="en-US" sz="3600">
              <a:solidFill>
                <a:srgbClr val="FF3300"/>
              </a:solidFill>
              <a:latin typeface="Comic Sans MS" pitchFamily="66" charset="0"/>
              <a:cs typeface="Times New Roman" pitchFamily="18" charset="0"/>
              <a:sym typeface="Symbol" pitchFamily="18" charset="2"/>
            </a:endParaRPr>
          </a:p>
        </p:txBody>
      </p:sp>
      <p:grpSp>
        <p:nvGrpSpPr>
          <p:cNvPr id="4" name="Group 53"/>
          <p:cNvGrpSpPr>
            <a:grpSpLocks/>
          </p:cNvGrpSpPr>
          <p:nvPr/>
        </p:nvGrpSpPr>
        <p:grpSpPr bwMode="auto">
          <a:xfrm>
            <a:off x="914400" y="3962400"/>
            <a:ext cx="1981200" cy="1993900"/>
            <a:chOff x="576" y="2496"/>
            <a:chExt cx="1248" cy="1256"/>
          </a:xfrm>
        </p:grpSpPr>
        <p:grpSp>
          <p:nvGrpSpPr>
            <p:cNvPr id="5" name="Group 52"/>
            <p:cNvGrpSpPr>
              <a:grpSpLocks/>
            </p:cNvGrpSpPr>
            <p:nvPr/>
          </p:nvGrpSpPr>
          <p:grpSpPr bwMode="auto">
            <a:xfrm>
              <a:off x="576" y="2880"/>
              <a:ext cx="576" cy="576"/>
              <a:chOff x="576" y="2880"/>
              <a:chExt cx="576" cy="576"/>
            </a:xfrm>
          </p:grpSpPr>
          <p:grpSp>
            <p:nvGrpSpPr>
              <p:cNvPr id="6" name="Group 27"/>
              <p:cNvGrpSpPr>
                <a:grpSpLocks/>
              </p:cNvGrpSpPr>
              <p:nvPr/>
            </p:nvGrpSpPr>
            <p:grpSpPr bwMode="auto">
              <a:xfrm>
                <a:off x="576" y="2880"/>
                <a:ext cx="576" cy="576"/>
                <a:chOff x="2112" y="1152"/>
                <a:chExt cx="576" cy="576"/>
              </a:xfrm>
            </p:grpSpPr>
            <p:sp>
              <p:nvSpPr>
                <p:cNvPr id="332828" name="Rectangle 28"/>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2829" name="Line 29"/>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2830" name="Line 30"/>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2831" name="Line 31"/>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2832" name="Line 32"/>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7" name="Group 33"/>
              <p:cNvGrpSpPr>
                <a:grpSpLocks/>
              </p:cNvGrpSpPr>
              <p:nvPr/>
            </p:nvGrpSpPr>
            <p:grpSpPr bwMode="auto">
              <a:xfrm>
                <a:off x="768" y="3072"/>
                <a:ext cx="192" cy="192"/>
                <a:chOff x="576" y="2112"/>
                <a:chExt cx="192" cy="192"/>
              </a:xfrm>
            </p:grpSpPr>
            <p:sp>
              <p:nvSpPr>
                <p:cNvPr id="332834" name="Line 34"/>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2835" name="Line 35"/>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2836" name="Oval 36"/>
              <p:cNvSpPr>
                <a:spLocks noChangeArrowheads="1"/>
              </p:cNvSpPr>
              <p:nvPr/>
            </p:nvSpPr>
            <p:spPr bwMode="auto">
              <a:xfrm>
                <a:off x="576" y="3072"/>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2837" name="Line 37"/>
            <p:cNvSpPr>
              <a:spLocks noChangeShapeType="1"/>
            </p:cNvSpPr>
            <p:nvPr/>
          </p:nvSpPr>
          <p:spPr bwMode="auto">
            <a:xfrm flipH="1">
              <a:off x="864" y="2496"/>
              <a:ext cx="960" cy="384"/>
            </a:xfrm>
            <a:prstGeom prst="line">
              <a:avLst/>
            </a:prstGeom>
            <a:noFill/>
            <a:ln w="9525">
              <a:solidFill>
                <a:schemeClr val="tx1"/>
              </a:solidFill>
              <a:round/>
              <a:headEnd/>
              <a:tailEnd type="triangle" w="med" len="med"/>
            </a:ln>
            <a:effectLst/>
          </p:spPr>
          <p:txBody>
            <a:bodyPr wrap="none"/>
            <a:lstStyle/>
            <a:p>
              <a:endParaRPr lang="en-US"/>
            </a:p>
          </p:txBody>
        </p:sp>
        <p:sp>
          <p:nvSpPr>
            <p:cNvPr id="332838" name="Text Box 38"/>
            <p:cNvSpPr txBox="1">
              <a:spLocks noChangeArrowheads="1"/>
            </p:cNvSpPr>
            <p:nvPr/>
          </p:nvSpPr>
          <p:spPr bwMode="auto">
            <a:xfrm>
              <a:off x="768" y="3464"/>
              <a:ext cx="233"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2</a:t>
              </a:r>
            </a:p>
          </p:txBody>
        </p:sp>
      </p:grpSp>
      <p:sp>
        <p:nvSpPr>
          <p:cNvPr id="332839" name="Text Box 39"/>
          <p:cNvSpPr txBox="1">
            <a:spLocks noChangeArrowheads="1"/>
          </p:cNvSpPr>
          <p:nvPr/>
        </p:nvSpPr>
        <p:spPr bwMode="auto">
          <a:xfrm>
            <a:off x="4953000" y="2755900"/>
            <a:ext cx="3835400" cy="1562100"/>
          </a:xfrm>
          <a:prstGeom prst="rect">
            <a:avLst/>
          </a:prstGeom>
          <a:solidFill>
            <a:srgbClr val="F6EDC6"/>
          </a:solidFill>
          <a:ln w="9525">
            <a:solidFill>
              <a:srgbClr val="990000"/>
            </a:solidFill>
            <a:miter lim="800000"/>
            <a:headEnd/>
            <a:tailEnd/>
          </a:ln>
          <a:effectLst/>
        </p:spPr>
        <p:txBody>
          <a:bodyPr wrap="none">
            <a:spAutoFit/>
          </a:bodyPr>
          <a:lstStyle/>
          <a:p>
            <a:r>
              <a:rPr lang="en-US" sz="2400">
                <a:solidFill>
                  <a:srgbClr val="990000"/>
                </a:solidFill>
                <a:latin typeface="Comic Sans MS" pitchFamily="66" charset="0"/>
              </a:rPr>
              <a:t>The beta value of a MIN</a:t>
            </a:r>
          </a:p>
          <a:p>
            <a:r>
              <a:rPr lang="en-US" sz="2400">
                <a:solidFill>
                  <a:srgbClr val="990000"/>
                </a:solidFill>
                <a:latin typeface="Comic Sans MS" pitchFamily="66" charset="0"/>
              </a:rPr>
              <a:t>node is an upper bound on</a:t>
            </a:r>
          </a:p>
          <a:p>
            <a:r>
              <a:rPr lang="en-US" sz="2400">
                <a:solidFill>
                  <a:srgbClr val="990000"/>
                </a:solidFill>
                <a:latin typeface="Comic Sans MS" pitchFamily="66" charset="0"/>
              </a:rPr>
              <a:t>the final backed-up value.</a:t>
            </a:r>
          </a:p>
          <a:p>
            <a:r>
              <a:rPr lang="en-US" sz="2400">
                <a:solidFill>
                  <a:srgbClr val="990000"/>
                </a:solidFill>
                <a:latin typeface="Comic Sans MS" pitchFamily="66" charset="0"/>
              </a:rPr>
              <a:t>It can never increase</a:t>
            </a:r>
          </a:p>
        </p:txBody>
      </p:sp>
      <p:grpSp>
        <p:nvGrpSpPr>
          <p:cNvPr id="8" name="Group 40"/>
          <p:cNvGrpSpPr>
            <a:grpSpLocks/>
          </p:cNvGrpSpPr>
          <p:nvPr/>
        </p:nvGrpSpPr>
        <p:grpSpPr bwMode="auto">
          <a:xfrm>
            <a:off x="2438400" y="2438400"/>
            <a:ext cx="2743200" cy="1524000"/>
            <a:chOff x="1536" y="1536"/>
            <a:chExt cx="1728" cy="960"/>
          </a:xfrm>
        </p:grpSpPr>
        <p:sp>
          <p:nvSpPr>
            <p:cNvPr id="332841" name="Line 41"/>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9" name="Group 42"/>
            <p:cNvGrpSpPr>
              <a:grpSpLocks/>
            </p:cNvGrpSpPr>
            <p:nvPr/>
          </p:nvGrpSpPr>
          <p:grpSpPr bwMode="auto">
            <a:xfrm>
              <a:off x="1536" y="1920"/>
              <a:ext cx="576" cy="576"/>
              <a:chOff x="1536" y="1920"/>
              <a:chExt cx="576" cy="576"/>
            </a:xfrm>
          </p:grpSpPr>
          <p:grpSp>
            <p:nvGrpSpPr>
              <p:cNvPr id="10" name="Group 43"/>
              <p:cNvGrpSpPr>
                <a:grpSpLocks/>
              </p:cNvGrpSpPr>
              <p:nvPr/>
            </p:nvGrpSpPr>
            <p:grpSpPr bwMode="auto">
              <a:xfrm>
                <a:off x="1536" y="1920"/>
                <a:ext cx="576" cy="576"/>
                <a:chOff x="2112" y="1152"/>
                <a:chExt cx="576" cy="576"/>
              </a:xfrm>
            </p:grpSpPr>
            <p:sp>
              <p:nvSpPr>
                <p:cNvPr id="332844" name="Rectangle 44"/>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2845" name="Line 45"/>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2846" name="Line 46"/>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2847" name="Line 47"/>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2848" name="Line 48"/>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1" name="Group 49"/>
              <p:cNvGrpSpPr>
                <a:grpSpLocks/>
              </p:cNvGrpSpPr>
              <p:nvPr/>
            </p:nvGrpSpPr>
            <p:grpSpPr bwMode="auto">
              <a:xfrm>
                <a:off x="1728" y="2112"/>
                <a:ext cx="192" cy="192"/>
                <a:chOff x="576" y="2112"/>
                <a:chExt cx="192" cy="192"/>
              </a:xfrm>
            </p:grpSpPr>
            <p:sp>
              <p:nvSpPr>
                <p:cNvPr id="332850" name="Line 50"/>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2851" name="Line 51"/>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2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2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3" grpId="0" autoUpdateAnimBg="0"/>
      <p:bldP spid="33283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smtClean="0"/>
              <a:t>Example</a:t>
            </a:r>
            <a:endParaRPr lang="en-US"/>
          </a:p>
        </p:txBody>
      </p:sp>
      <p:sp>
        <p:nvSpPr>
          <p:cNvPr id="333909" name="Text Box 85"/>
          <p:cNvSpPr txBox="1">
            <a:spLocks noChangeArrowheads="1"/>
          </p:cNvSpPr>
          <p:nvPr/>
        </p:nvSpPr>
        <p:spPr bwMode="auto">
          <a:xfrm>
            <a:off x="4953000" y="2755900"/>
            <a:ext cx="3835400" cy="1562100"/>
          </a:xfrm>
          <a:prstGeom prst="rect">
            <a:avLst/>
          </a:prstGeom>
          <a:solidFill>
            <a:srgbClr val="F6EDC6"/>
          </a:solidFill>
          <a:ln w="9525">
            <a:solidFill>
              <a:srgbClr val="990000"/>
            </a:solidFill>
            <a:miter lim="800000"/>
            <a:headEnd/>
            <a:tailEnd/>
          </a:ln>
          <a:effectLst/>
        </p:spPr>
        <p:txBody>
          <a:bodyPr wrap="none">
            <a:spAutoFit/>
          </a:bodyPr>
          <a:lstStyle/>
          <a:p>
            <a:r>
              <a:rPr lang="en-US" sz="2400">
                <a:solidFill>
                  <a:srgbClr val="990000"/>
                </a:solidFill>
                <a:latin typeface="Comic Sans MS" pitchFamily="66" charset="0"/>
              </a:rPr>
              <a:t>The beta value of a MIN</a:t>
            </a:r>
          </a:p>
          <a:p>
            <a:r>
              <a:rPr lang="en-US" sz="2400">
                <a:solidFill>
                  <a:srgbClr val="990000"/>
                </a:solidFill>
                <a:latin typeface="Comic Sans MS" pitchFamily="66" charset="0"/>
              </a:rPr>
              <a:t>node is an upper bound on</a:t>
            </a:r>
          </a:p>
          <a:p>
            <a:r>
              <a:rPr lang="en-US" sz="2400">
                <a:solidFill>
                  <a:srgbClr val="990000"/>
                </a:solidFill>
                <a:latin typeface="Comic Sans MS" pitchFamily="66" charset="0"/>
              </a:rPr>
              <a:t>the final backed-up value.</a:t>
            </a:r>
          </a:p>
          <a:p>
            <a:r>
              <a:rPr lang="en-US" sz="2400">
                <a:solidFill>
                  <a:srgbClr val="990000"/>
                </a:solidFill>
                <a:latin typeface="Comic Sans MS" pitchFamily="66" charset="0"/>
              </a:rPr>
              <a:t>It can never increase</a:t>
            </a:r>
          </a:p>
        </p:txBody>
      </p:sp>
      <p:grpSp>
        <p:nvGrpSpPr>
          <p:cNvPr id="2" name="Group 115"/>
          <p:cNvGrpSpPr>
            <a:grpSpLocks/>
          </p:cNvGrpSpPr>
          <p:nvPr/>
        </p:nvGrpSpPr>
        <p:grpSpPr bwMode="auto">
          <a:xfrm>
            <a:off x="914400" y="1524000"/>
            <a:ext cx="4908550" cy="4432300"/>
            <a:chOff x="576" y="960"/>
            <a:chExt cx="3092" cy="2792"/>
          </a:xfrm>
        </p:grpSpPr>
        <p:grpSp>
          <p:nvGrpSpPr>
            <p:cNvPr id="3" name="Group 3"/>
            <p:cNvGrpSpPr>
              <a:grpSpLocks/>
            </p:cNvGrpSpPr>
            <p:nvPr/>
          </p:nvGrpSpPr>
          <p:grpSpPr bwMode="auto">
            <a:xfrm>
              <a:off x="2976" y="960"/>
              <a:ext cx="692" cy="576"/>
              <a:chOff x="2976" y="960"/>
              <a:chExt cx="692" cy="576"/>
            </a:xfrm>
          </p:grpSpPr>
          <p:grpSp>
            <p:nvGrpSpPr>
              <p:cNvPr id="4" name="Group 4"/>
              <p:cNvGrpSpPr>
                <a:grpSpLocks/>
              </p:cNvGrpSpPr>
              <p:nvPr/>
            </p:nvGrpSpPr>
            <p:grpSpPr bwMode="auto">
              <a:xfrm>
                <a:off x="2976" y="960"/>
                <a:ext cx="576" cy="576"/>
                <a:chOff x="2112" y="1152"/>
                <a:chExt cx="576" cy="576"/>
              </a:xfrm>
            </p:grpSpPr>
            <p:sp>
              <p:nvSpPr>
                <p:cNvPr id="333829" name="Rectangle 5"/>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3830" name="Line 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3831" name="Line 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3832" name="Line 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3833" name="Line 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3834" name="Text Box 10"/>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grpSp>
          <p:nvGrpSpPr>
            <p:cNvPr id="5" name="Group 114"/>
            <p:cNvGrpSpPr>
              <a:grpSpLocks/>
            </p:cNvGrpSpPr>
            <p:nvPr/>
          </p:nvGrpSpPr>
          <p:grpSpPr bwMode="auto">
            <a:xfrm>
              <a:off x="1824" y="2496"/>
              <a:ext cx="1344" cy="1256"/>
              <a:chOff x="1824" y="2496"/>
              <a:chExt cx="1344" cy="1256"/>
            </a:xfrm>
          </p:grpSpPr>
          <p:grpSp>
            <p:nvGrpSpPr>
              <p:cNvPr id="6" name="Group 113"/>
              <p:cNvGrpSpPr>
                <a:grpSpLocks/>
              </p:cNvGrpSpPr>
              <p:nvPr/>
            </p:nvGrpSpPr>
            <p:grpSpPr bwMode="auto">
              <a:xfrm>
                <a:off x="2592" y="2880"/>
                <a:ext cx="576" cy="576"/>
                <a:chOff x="2592" y="2880"/>
                <a:chExt cx="576" cy="576"/>
              </a:xfrm>
            </p:grpSpPr>
            <p:grpSp>
              <p:nvGrpSpPr>
                <p:cNvPr id="7" name="Group 73"/>
                <p:cNvGrpSpPr>
                  <a:grpSpLocks/>
                </p:cNvGrpSpPr>
                <p:nvPr/>
              </p:nvGrpSpPr>
              <p:grpSpPr bwMode="auto">
                <a:xfrm>
                  <a:off x="2592" y="2880"/>
                  <a:ext cx="576" cy="576"/>
                  <a:chOff x="2112" y="1152"/>
                  <a:chExt cx="576" cy="576"/>
                </a:xfrm>
              </p:grpSpPr>
              <p:sp>
                <p:nvSpPr>
                  <p:cNvPr id="333898" name="Rectangle 74"/>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3899" name="Line 75"/>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3900" name="Line 76"/>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3901" name="Line 77"/>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3902" name="Line 78"/>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8" name="Group 79"/>
                <p:cNvGrpSpPr>
                  <a:grpSpLocks/>
                </p:cNvGrpSpPr>
                <p:nvPr/>
              </p:nvGrpSpPr>
              <p:grpSpPr bwMode="auto">
                <a:xfrm>
                  <a:off x="2784" y="3072"/>
                  <a:ext cx="192" cy="192"/>
                  <a:chOff x="576" y="2112"/>
                  <a:chExt cx="192" cy="192"/>
                </a:xfrm>
              </p:grpSpPr>
              <p:sp>
                <p:nvSpPr>
                  <p:cNvPr id="333904" name="Line 80"/>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3905" name="Line 81"/>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3906" name="Oval 82"/>
                <p:cNvSpPr>
                  <a:spLocks noChangeArrowheads="1"/>
                </p:cNvSpPr>
                <p:nvPr/>
              </p:nvSpPr>
              <p:spPr bwMode="auto">
                <a:xfrm>
                  <a:off x="2592"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3907" name="Line 83"/>
              <p:cNvSpPr>
                <a:spLocks noChangeShapeType="1"/>
              </p:cNvSpPr>
              <p:nvPr/>
            </p:nvSpPr>
            <p:spPr bwMode="auto">
              <a:xfrm>
                <a:off x="1824" y="2496"/>
                <a:ext cx="1056" cy="384"/>
              </a:xfrm>
              <a:prstGeom prst="line">
                <a:avLst/>
              </a:prstGeom>
              <a:noFill/>
              <a:ln w="9525">
                <a:solidFill>
                  <a:schemeClr val="tx1"/>
                </a:solidFill>
                <a:round/>
                <a:headEnd/>
                <a:tailEnd type="triangle" w="med" len="med"/>
              </a:ln>
              <a:effectLst/>
            </p:spPr>
            <p:txBody>
              <a:bodyPr wrap="none"/>
              <a:lstStyle/>
              <a:p>
                <a:endParaRPr lang="en-US"/>
              </a:p>
            </p:txBody>
          </p:sp>
          <p:sp>
            <p:nvSpPr>
              <p:cNvPr id="333908" name="Text Box 84"/>
              <p:cNvSpPr txBox="1">
                <a:spLocks noChangeArrowheads="1"/>
              </p:cNvSpPr>
              <p:nvPr/>
            </p:nvSpPr>
            <p:spPr bwMode="auto">
              <a:xfrm>
                <a:off x="2784" y="3464"/>
                <a:ext cx="20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sp>
          <p:nvSpPr>
            <p:cNvPr id="333910" name="Text Box 86"/>
            <p:cNvSpPr txBox="1">
              <a:spLocks noChangeArrowheads="1"/>
            </p:cNvSpPr>
            <p:nvPr/>
          </p:nvSpPr>
          <p:spPr bwMode="auto">
            <a:xfrm>
              <a:off x="2160" y="2119"/>
              <a:ext cx="519"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endParaRPr lang="en-US" sz="3600">
                <a:solidFill>
                  <a:srgbClr val="FF3300"/>
                </a:solidFill>
                <a:latin typeface="Comic Sans MS" pitchFamily="66" charset="0"/>
                <a:cs typeface="Times New Roman" pitchFamily="18" charset="0"/>
                <a:sym typeface="Symbol" pitchFamily="18" charset="2"/>
              </a:endParaRPr>
            </a:p>
          </p:txBody>
        </p:sp>
        <p:grpSp>
          <p:nvGrpSpPr>
            <p:cNvPr id="9" name="Group 87"/>
            <p:cNvGrpSpPr>
              <a:grpSpLocks/>
            </p:cNvGrpSpPr>
            <p:nvPr/>
          </p:nvGrpSpPr>
          <p:grpSpPr bwMode="auto">
            <a:xfrm>
              <a:off x="576" y="2496"/>
              <a:ext cx="1248" cy="1256"/>
              <a:chOff x="576" y="2496"/>
              <a:chExt cx="1248" cy="1256"/>
            </a:xfrm>
          </p:grpSpPr>
          <p:grpSp>
            <p:nvGrpSpPr>
              <p:cNvPr id="10" name="Group 88"/>
              <p:cNvGrpSpPr>
                <a:grpSpLocks/>
              </p:cNvGrpSpPr>
              <p:nvPr/>
            </p:nvGrpSpPr>
            <p:grpSpPr bwMode="auto">
              <a:xfrm>
                <a:off x="576" y="2880"/>
                <a:ext cx="576" cy="576"/>
                <a:chOff x="576" y="2880"/>
                <a:chExt cx="576" cy="576"/>
              </a:xfrm>
            </p:grpSpPr>
            <p:grpSp>
              <p:nvGrpSpPr>
                <p:cNvPr id="11" name="Group 89"/>
                <p:cNvGrpSpPr>
                  <a:grpSpLocks/>
                </p:cNvGrpSpPr>
                <p:nvPr/>
              </p:nvGrpSpPr>
              <p:grpSpPr bwMode="auto">
                <a:xfrm>
                  <a:off x="576" y="2880"/>
                  <a:ext cx="576" cy="576"/>
                  <a:chOff x="2112" y="1152"/>
                  <a:chExt cx="576" cy="576"/>
                </a:xfrm>
              </p:grpSpPr>
              <p:sp>
                <p:nvSpPr>
                  <p:cNvPr id="333914" name="Rectangle 90"/>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3915" name="Line 91"/>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3916" name="Line 92"/>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3917" name="Line 93"/>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3918" name="Line 94"/>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2" name="Group 95"/>
                <p:cNvGrpSpPr>
                  <a:grpSpLocks/>
                </p:cNvGrpSpPr>
                <p:nvPr/>
              </p:nvGrpSpPr>
              <p:grpSpPr bwMode="auto">
                <a:xfrm>
                  <a:off x="768" y="3072"/>
                  <a:ext cx="192" cy="192"/>
                  <a:chOff x="576" y="2112"/>
                  <a:chExt cx="192" cy="192"/>
                </a:xfrm>
              </p:grpSpPr>
              <p:sp>
                <p:nvSpPr>
                  <p:cNvPr id="333920" name="Line 96"/>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3921" name="Line 97"/>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3922" name="Oval 98"/>
                <p:cNvSpPr>
                  <a:spLocks noChangeArrowheads="1"/>
                </p:cNvSpPr>
                <p:nvPr/>
              </p:nvSpPr>
              <p:spPr bwMode="auto">
                <a:xfrm>
                  <a:off x="576" y="3072"/>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3923" name="Line 99"/>
              <p:cNvSpPr>
                <a:spLocks noChangeShapeType="1"/>
              </p:cNvSpPr>
              <p:nvPr/>
            </p:nvSpPr>
            <p:spPr bwMode="auto">
              <a:xfrm flipH="1">
                <a:off x="864" y="2496"/>
                <a:ext cx="960" cy="384"/>
              </a:xfrm>
              <a:prstGeom prst="line">
                <a:avLst/>
              </a:prstGeom>
              <a:noFill/>
              <a:ln w="9525">
                <a:solidFill>
                  <a:schemeClr val="tx1"/>
                </a:solidFill>
                <a:round/>
                <a:headEnd/>
                <a:tailEnd type="triangle" w="med" len="med"/>
              </a:ln>
              <a:effectLst/>
            </p:spPr>
            <p:txBody>
              <a:bodyPr wrap="none"/>
              <a:lstStyle/>
              <a:p>
                <a:endParaRPr lang="en-US"/>
              </a:p>
            </p:txBody>
          </p:sp>
          <p:sp>
            <p:nvSpPr>
              <p:cNvPr id="333924" name="Text Box 100"/>
              <p:cNvSpPr txBox="1">
                <a:spLocks noChangeArrowheads="1"/>
              </p:cNvSpPr>
              <p:nvPr/>
            </p:nvSpPr>
            <p:spPr bwMode="auto">
              <a:xfrm>
                <a:off x="768" y="3464"/>
                <a:ext cx="233"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2</a:t>
                </a:r>
              </a:p>
            </p:txBody>
          </p:sp>
        </p:grpSp>
        <p:grpSp>
          <p:nvGrpSpPr>
            <p:cNvPr id="13" name="Group 101"/>
            <p:cNvGrpSpPr>
              <a:grpSpLocks/>
            </p:cNvGrpSpPr>
            <p:nvPr/>
          </p:nvGrpSpPr>
          <p:grpSpPr bwMode="auto">
            <a:xfrm>
              <a:off x="1536" y="1536"/>
              <a:ext cx="1728" cy="960"/>
              <a:chOff x="1536" y="1536"/>
              <a:chExt cx="1728" cy="960"/>
            </a:xfrm>
          </p:grpSpPr>
          <p:sp>
            <p:nvSpPr>
              <p:cNvPr id="333926" name="Line 102"/>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14" name="Group 103"/>
              <p:cNvGrpSpPr>
                <a:grpSpLocks/>
              </p:cNvGrpSpPr>
              <p:nvPr/>
            </p:nvGrpSpPr>
            <p:grpSpPr bwMode="auto">
              <a:xfrm>
                <a:off x="1536" y="1920"/>
                <a:ext cx="576" cy="576"/>
                <a:chOff x="1536" y="1920"/>
                <a:chExt cx="576" cy="576"/>
              </a:xfrm>
            </p:grpSpPr>
            <p:grpSp>
              <p:nvGrpSpPr>
                <p:cNvPr id="15" name="Group 104"/>
                <p:cNvGrpSpPr>
                  <a:grpSpLocks/>
                </p:cNvGrpSpPr>
                <p:nvPr/>
              </p:nvGrpSpPr>
              <p:grpSpPr bwMode="auto">
                <a:xfrm>
                  <a:off x="1536" y="1920"/>
                  <a:ext cx="576" cy="576"/>
                  <a:chOff x="2112" y="1152"/>
                  <a:chExt cx="576" cy="576"/>
                </a:xfrm>
              </p:grpSpPr>
              <p:sp>
                <p:nvSpPr>
                  <p:cNvPr id="333929" name="Rectangle 105"/>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3930" name="Line 10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3931" name="Line 10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3932" name="Line 10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3933" name="Line 10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6" name="Group 110"/>
                <p:cNvGrpSpPr>
                  <a:grpSpLocks/>
                </p:cNvGrpSpPr>
                <p:nvPr/>
              </p:nvGrpSpPr>
              <p:grpSpPr bwMode="auto">
                <a:xfrm>
                  <a:off x="1728" y="2112"/>
                  <a:ext cx="192" cy="192"/>
                  <a:chOff x="576" y="2112"/>
                  <a:chExt cx="192" cy="192"/>
                </a:xfrm>
              </p:grpSpPr>
              <p:sp>
                <p:nvSpPr>
                  <p:cNvPr id="333935" name="Line 111"/>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3936" name="Line 112"/>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mtClean="0"/>
              <a:t>Example</a:t>
            </a:r>
            <a:endParaRPr lang="en-US"/>
          </a:p>
        </p:txBody>
      </p:sp>
      <p:sp>
        <p:nvSpPr>
          <p:cNvPr id="335881" name="Text Box 9"/>
          <p:cNvSpPr txBox="1">
            <a:spLocks noChangeArrowheads="1"/>
          </p:cNvSpPr>
          <p:nvPr/>
        </p:nvSpPr>
        <p:spPr bwMode="auto">
          <a:xfrm>
            <a:off x="5638800" y="1839913"/>
            <a:ext cx="849313" cy="457200"/>
          </a:xfrm>
          <a:prstGeom prst="rect">
            <a:avLst/>
          </a:prstGeom>
          <a:noFill/>
          <a:ln w="9525">
            <a:noFill/>
            <a:miter lim="800000"/>
            <a:headEnd/>
            <a:tailEnd/>
          </a:ln>
          <a:effectLst/>
        </p:spPr>
        <p:txBody>
          <a:bodyPr wrap="none">
            <a:spAutoFit/>
          </a:bodyPr>
          <a:lstStyle/>
          <a:p>
            <a:r>
              <a:rPr lang="en-US" sz="2400">
                <a:solidFill>
                  <a:srgbClr val="009900"/>
                </a:solidFill>
                <a:latin typeface="Symbol" pitchFamily="18" charset="2"/>
              </a:rPr>
              <a:t>a</a:t>
            </a:r>
            <a:r>
              <a:rPr lang="en-US" sz="2400">
                <a:solidFill>
                  <a:srgbClr val="009900"/>
                </a:solidFill>
                <a:latin typeface="Comic Sans MS" pitchFamily="66" charset="0"/>
              </a:rPr>
              <a:t> = 1</a:t>
            </a:r>
            <a:endParaRPr lang="en-US" sz="2400">
              <a:solidFill>
                <a:srgbClr val="009900"/>
              </a:solidFill>
              <a:latin typeface="Comic Sans MS" pitchFamily="66" charset="0"/>
              <a:cs typeface="Times New Roman" pitchFamily="18" charset="0"/>
              <a:sym typeface="Symbol" pitchFamily="18" charset="2"/>
            </a:endParaRPr>
          </a:p>
        </p:txBody>
      </p:sp>
      <p:sp>
        <p:nvSpPr>
          <p:cNvPr id="335971" name="Text Box 99"/>
          <p:cNvSpPr txBox="1">
            <a:spLocks noChangeArrowheads="1"/>
          </p:cNvSpPr>
          <p:nvPr/>
        </p:nvSpPr>
        <p:spPr bwMode="auto">
          <a:xfrm>
            <a:off x="4953000" y="2755900"/>
            <a:ext cx="3835400" cy="1562100"/>
          </a:xfrm>
          <a:prstGeom prst="rect">
            <a:avLst/>
          </a:prstGeom>
          <a:solidFill>
            <a:srgbClr val="ECFFD9"/>
          </a:solidFill>
          <a:ln w="9525">
            <a:solidFill>
              <a:srgbClr val="009900"/>
            </a:solidFill>
            <a:miter lim="800000"/>
            <a:headEnd/>
            <a:tailEnd/>
          </a:ln>
          <a:effectLst/>
        </p:spPr>
        <p:txBody>
          <a:bodyPr wrap="none">
            <a:spAutoFit/>
          </a:bodyPr>
          <a:lstStyle/>
          <a:p>
            <a:r>
              <a:rPr lang="en-US" sz="2400">
                <a:solidFill>
                  <a:srgbClr val="009900"/>
                </a:solidFill>
                <a:latin typeface="Comic Sans MS" pitchFamily="66" charset="0"/>
              </a:rPr>
              <a:t>The alpha value of a MAX</a:t>
            </a:r>
          </a:p>
          <a:p>
            <a:r>
              <a:rPr lang="en-US" sz="2400">
                <a:solidFill>
                  <a:srgbClr val="009900"/>
                </a:solidFill>
                <a:latin typeface="Comic Sans MS" pitchFamily="66" charset="0"/>
              </a:rPr>
              <a:t>node is a lower bound on</a:t>
            </a:r>
          </a:p>
          <a:p>
            <a:r>
              <a:rPr lang="en-US" sz="2400">
                <a:solidFill>
                  <a:srgbClr val="009900"/>
                </a:solidFill>
                <a:latin typeface="Comic Sans MS" pitchFamily="66" charset="0"/>
              </a:rPr>
              <a:t>the final backed-up value.</a:t>
            </a:r>
          </a:p>
          <a:p>
            <a:r>
              <a:rPr lang="en-US" sz="2400">
                <a:solidFill>
                  <a:srgbClr val="009900"/>
                </a:solidFill>
                <a:latin typeface="Comic Sans MS" pitchFamily="66" charset="0"/>
              </a:rPr>
              <a:t>It can never decrease</a:t>
            </a:r>
          </a:p>
        </p:txBody>
      </p:sp>
      <p:grpSp>
        <p:nvGrpSpPr>
          <p:cNvPr id="2" name="Group 100"/>
          <p:cNvGrpSpPr>
            <a:grpSpLocks/>
          </p:cNvGrpSpPr>
          <p:nvPr/>
        </p:nvGrpSpPr>
        <p:grpSpPr bwMode="auto">
          <a:xfrm>
            <a:off x="914400" y="1524000"/>
            <a:ext cx="4908550" cy="4432300"/>
            <a:chOff x="576" y="960"/>
            <a:chExt cx="3092" cy="2792"/>
          </a:xfrm>
        </p:grpSpPr>
        <p:grpSp>
          <p:nvGrpSpPr>
            <p:cNvPr id="3" name="Group 101"/>
            <p:cNvGrpSpPr>
              <a:grpSpLocks/>
            </p:cNvGrpSpPr>
            <p:nvPr/>
          </p:nvGrpSpPr>
          <p:grpSpPr bwMode="auto">
            <a:xfrm>
              <a:off x="2976" y="960"/>
              <a:ext cx="692" cy="576"/>
              <a:chOff x="2976" y="960"/>
              <a:chExt cx="692" cy="576"/>
            </a:xfrm>
          </p:grpSpPr>
          <p:grpSp>
            <p:nvGrpSpPr>
              <p:cNvPr id="4" name="Group 102"/>
              <p:cNvGrpSpPr>
                <a:grpSpLocks/>
              </p:cNvGrpSpPr>
              <p:nvPr/>
            </p:nvGrpSpPr>
            <p:grpSpPr bwMode="auto">
              <a:xfrm>
                <a:off x="2976" y="960"/>
                <a:ext cx="576" cy="576"/>
                <a:chOff x="2112" y="1152"/>
                <a:chExt cx="576" cy="576"/>
              </a:xfrm>
            </p:grpSpPr>
            <p:sp>
              <p:nvSpPr>
                <p:cNvPr id="335975" name="Rectangle 103"/>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5976" name="Line 104"/>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5977" name="Line 105"/>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5978" name="Line 106"/>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5979" name="Line 107"/>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5980" name="Text Box 108"/>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grpSp>
          <p:nvGrpSpPr>
            <p:cNvPr id="5" name="Group 109"/>
            <p:cNvGrpSpPr>
              <a:grpSpLocks/>
            </p:cNvGrpSpPr>
            <p:nvPr/>
          </p:nvGrpSpPr>
          <p:grpSpPr bwMode="auto">
            <a:xfrm>
              <a:off x="1824" y="2496"/>
              <a:ext cx="1344" cy="1256"/>
              <a:chOff x="1824" y="2496"/>
              <a:chExt cx="1344" cy="1256"/>
            </a:xfrm>
          </p:grpSpPr>
          <p:grpSp>
            <p:nvGrpSpPr>
              <p:cNvPr id="6" name="Group 110"/>
              <p:cNvGrpSpPr>
                <a:grpSpLocks/>
              </p:cNvGrpSpPr>
              <p:nvPr/>
            </p:nvGrpSpPr>
            <p:grpSpPr bwMode="auto">
              <a:xfrm>
                <a:off x="2592" y="2880"/>
                <a:ext cx="576" cy="576"/>
                <a:chOff x="2592" y="2880"/>
                <a:chExt cx="576" cy="576"/>
              </a:xfrm>
            </p:grpSpPr>
            <p:grpSp>
              <p:nvGrpSpPr>
                <p:cNvPr id="7" name="Group 111"/>
                <p:cNvGrpSpPr>
                  <a:grpSpLocks/>
                </p:cNvGrpSpPr>
                <p:nvPr/>
              </p:nvGrpSpPr>
              <p:grpSpPr bwMode="auto">
                <a:xfrm>
                  <a:off x="2592" y="2880"/>
                  <a:ext cx="576" cy="576"/>
                  <a:chOff x="2112" y="1152"/>
                  <a:chExt cx="576" cy="576"/>
                </a:xfrm>
              </p:grpSpPr>
              <p:sp>
                <p:nvSpPr>
                  <p:cNvPr id="335984" name="Rectangle 112"/>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5985" name="Line 113"/>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5986" name="Line 114"/>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5987" name="Line 115"/>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5988" name="Line 116"/>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8" name="Group 117"/>
                <p:cNvGrpSpPr>
                  <a:grpSpLocks/>
                </p:cNvGrpSpPr>
                <p:nvPr/>
              </p:nvGrpSpPr>
              <p:grpSpPr bwMode="auto">
                <a:xfrm>
                  <a:off x="2784" y="3072"/>
                  <a:ext cx="192" cy="192"/>
                  <a:chOff x="576" y="2112"/>
                  <a:chExt cx="192" cy="192"/>
                </a:xfrm>
              </p:grpSpPr>
              <p:sp>
                <p:nvSpPr>
                  <p:cNvPr id="335990" name="Line 118"/>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5991" name="Line 119"/>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5992" name="Oval 120"/>
                <p:cNvSpPr>
                  <a:spLocks noChangeArrowheads="1"/>
                </p:cNvSpPr>
                <p:nvPr/>
              </p:nvSpPr>
              <p:spPr bwMode="auto">
                <a:xfrm>
                  <a:off x="2592"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5993" name="Line 121"/>
              <p:cNvSpPr>
                <a:spLocks noChangeShapeType="1"/>
              </p:cNvSpPr>
              <p:nvPr/>
            </p:nvSpPr>
            <p:spPr bwMode="auto">
              <a:xfrm>
                <a:off x="1824" y="2496"/>
                <a:ext cx="1056" cy="384"/>
              </a:xfrm>
              <a:prstGeom prst="line">
                <a:avLst/>
              </a:prstGeom>
              <a:noFill/>
              <a:ln w="9525">
                <a:solidFill>
                  <a:schemeClr val="tx1"/>
                </a:solidFill>
                <a:round/>
                <a:headEnd/>
                <a:tailEnd type="triangle" w="med" len="med"/>
              </a:ln>
              <a:effectLst/>
            </p:spPr>
            <p:txBody>
              <a:bodyPr wrap="none"/>
              <a:lstStyle/>
              <a:p>
                <a:endParaRPr lang="en-US"/>
              </a:p>
            </p:txBody>
          </p:sp>
          <p:sp>
            <p:nvSpPr>
              <p:cNvPr id="335994" name="Text Box 122"/>
              <p:cNvSpPr txBox="1">
                <a:spLocks noChangeArrowheads="1"/>
              </p:cNvSpPr>
              <p:nvPr/>
            </p:nvSpPr>
            <p:spPr bwMode="auto">
              <a:xfrm>
                <a:off x="2784" y="3464"/>
                <a:ext cx="20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sp>
          <p:nvSpPr>
            <p:cNvPr id="335995" name="Text Box 123"/>
            <p:cNvSpPr txBox="1">
              <a:spLocks noChangeArrowheads="1"/>
            </p:cNvSpPr>
            <p:nvPr/>
          </p:nvSpPr>
          <p:spPr bwMode="auto">
            <a:xfrm>
              <a:off x="2160" y="2119"/>
              <a:ext cx="519"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endParaRPr lang="en-US" sz="3600">
                <a:solidFill>
                  <a:srgbClr val="FF3300"/>
                </a:solidFill>
                <a:latin typeface="Comic Sans MS" pitchFamily="66" charset="0"/>
                <a:cs typeface="Times New Roman" pitchFamily="18" charset="0"/>
                <a:sym typeface="Symbol" pitchFamily="18" charset="2"/>
              </a:endParaRPr>
            </a:p>
          </p:txBody>
        </p:sp>
        <p:grpSp>
          <p:nvGrpSpPr>
            <p:cNvPr id="9" name="Group 124"/>
            <p:cNvGrpSpPr>
              <a:grpSpLocks/>
            </p:cNvGrpSpPr>
            <p:nvPr/>
          </p:nvGrpSpPr>
          <p:grpSpPr bwMode="auto">
            <a:xfrm>
              <a:off x="576" y="2496"/>
              <a:ext cx="1248" cy="1256"/>
              <a:chOff x="576" y="2496"/>
              <a:chExt cx="1248" cy="1256"/>
            </a:xfrm>
          </p:grpSpPr>
          <p:grpSp>
            <p:nvGrpSpPr>
              <p:cNvPr id="10" name="Group 125"/>
              <p:cNvGrpSpPr>
                <a:grpSpLocks/>
              </p:cNvGrpSpPr>
              <p:nvPr/>
            </p:nvGrpSpPr>
            <p:grpSpPr bwMode="auto">
              <a:xfrm>
                <a:off x="576" y="2880"/>
                <a:ext cx="576" cy="576"/>
                <a:chOff x="576" y="2880"/>
                <a:chExt cx="576" cy="576"/>
              </a:xfrm>
            </p:grpSpPr>
            <p:grpSp>
              <p:nvGrpSpPr>
                <p:cNvPr id="11" name="Group 126"/>
                <p:cNvGrpSpPr>
                  <a:grpSpLocks/>
                </p:cNvGrpSpPr>
                <p:nvPr/>
              </p:nvGrpSpPr>
              <p:grpSpPr bwMode="auto">
                <a:xfrm>
                  <a:off x="576" y="2880"/>
                  <a:ext cx="576" cy="576"/>
                  <a:chOff x="2112" y="1152"/>
                  <a:chExt cx="576" cy="576"/>
                </a:xfrm>
              </p:grpSpPr>
              <p:sp>
                <p:nvSpPr>
                  <p:cNvPr id="335999" name="Rectangle 127"/>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6000" name="Line 128"/>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6001" name="Line 129"/>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6002" name="Line 130"/>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6003" name="Line 131"/>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2" name="Group 132"/>
                <p:cNvGrpSpPr>
                  <a:grpSpLocks/>
                </p:cNvGrpSpPr>
                <p:nvPr/>
              </p:nvGrpSpPr>
              <p:grpSpPr bwMode="auto">
                <a:xfrm>
                  <a:off x="768" y="3072"/>
                  <a:ext cx="192" cy="192"/>
                  <a:chOff x="576" y="2112"/>
                  <a:chExt cx="192" cy="192"/>
                </a:xfrm>
              </p:grpSpPr>
              <p:sp>
                <p:nvSpPr>
                  <p:cNvPr id="336005" name="Line 133"/>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6006" name="Line 134"/>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6007" name="Oval 135"/>
                <p:cNvSpPr>
                  <a:spLocks noChangeArrowheads="1"/>
                </p:cNvSpPr>
                <p:nvPr/>
              </p:nvSpPr>
              <p:spPr bwMode="auto">
                <a:xfrm>
                  <a:off x="576" y="3072"/>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6008" name="Line 136"/>
              <p:cNvSpPr>
                <a:spLocks noChangeShapeType="1"/>
              </p:cNvSpPr>
              <p:nvPr/>
            </p:nvSpPr>
            <p:spPr bwMode="auto">
              <a:xfrm flipH="1">
                <a:off x="864" y="2496"/>
                <a:ext cx="960" cy="384"/>
              </a:xfrm>
              <a:prstGeom prst="line">
                <a:avLst/>
              </a:prstGeom>
              <a:noFill/>
              <a:ln w="9525">
                <a:solidFill>
                  <a:schemeClr val="tx1"/>
                </a:solidFill>
                <a:round/>
                <a:headEnd/>
                <a:tailEnd type="triangle" w="med" len="med"/>
              </a:ln>
              <a:effectLst/>
            </p:spPr>
            <p:txBody>
              <a:bodyPr wrap="none"/>
              <a:lstStyle/>
              <a:p>
                <a:endParaRPr lang="en-US"/>
              </a:p>
            </p:txBody>
          </p:sp>
          <p:sp>
            <p:nvSpPr>
              <p:cNvPr id="336009" name="Text Box 137"/>
              <p:cNvSpPr txBox="1">
                <a:spLocks noChangeArrowheads="1"/>
              </p:cNvSpPr>
              <p:nvPr/>
            </p:nvSpPr>
            <p:spPr bwMode="auto">
              <a:xfrm>
                <a:off x="768" y="3464"/>
                <a:ext cx="233"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2</a:t>
                </a:r>
              </a:p>
            </p:txBody>
          </p:sp>
        </p:grpSp>
        <p:grpSp>
          <p:nvGrpSpPr>
            <p:cNvPr id="13" name="Group 138"/>
            <p:cNvGrpSpPr>
              <a:grpSpLocks/>
            </p:cNvGrpSpPr>
            <p:nvPr/>
          </p:nvGrpSpPr>
          <p:grpSpPr bwMode="auto">
            <a:xfrm>
              <a:off x="1536" y="1536"/>
              <a:ext cx="1728" cy="960"/>
              <a:chOff x="1536" y="1536"/>
              <a:chExt cx="1728" cy="960"/>
            </a:xfrm>
          </p:grpSpPr>
          <p:sp>
            <p:nvSpPr>
              <p:cNvPr id="336011" name="Line 139"/>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14" name="Group 140"/>
              <p:cNvGrpSpPr>
                <a:grpSpLocks/>
              </p:cNvGrpSpPr>
              <p:nvPr/>
            </p:nvGrpSpPr>
            <p:grpSpPr bwMode="auto">
              <a:xfrm>
                <a:off x="1536" y="1920"/>
                <a:ext cx="576" cy="576"/>
                <a:chOff x="1536" y="1920"/>
                <a:chExt cx="576" cy="576"/>
              </a:xfrm>
            </p:grpSpPr>
            <p:grpSp>
              <p:nvGrpSpPr>
                <p:cNvPr id="15" name="Group 141"/>
                <p:cNvGrpSpPr>
                  <a:grpSpLocks/>
                </p:cNvGrpSpPr>
                <p:nvPr/>
              </p:nvGrpSpPr>
              <p:grpSpPr bwMode="auto">
                <a:xfrm>
                  <a:off x="1536" y="1920"/>
                  <a:ext cx="576" cy="576"/>
                  <a:chOff x="2112" y="1152"/>
                  <a:chExt cx="576" cy="576"/>
                </a:xfrm>
              </p:grpSpPr>
              <p:sp>
                <p:nvSpPr>
                  <p:cNvPr id="336014" name="Rectangle 142"/>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6015" name="Line 143"/>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6016" name="Line 144"/>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6017" name="Line 145"/>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6018" name="Line 146"/>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6" name="Group 147"/>
                <p:cNvGrpSpPr>
                  <a:grpSpLocks/>
                </p:cNvGrpSpPr>
                <p:nvPr/>
              </p:nvGrpSpPr>
              <p:grpSpPr bwMode="auto">
                <a:xfrm>
                  <a:off x="1728" y="2112"/>
                  <a:ext cx="192" cy="192"/>
                  <a:chOff x="576" y="2112"/>
                  <a:chExt cx="192" cy="192"/>
                </a:xfrm>
              </p:grpSpPr>
              <p:sp>
                <p:nvSpPr>
                  <p:cNvPr id="336020" name="Line 148"/>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6021" name="Line 149"/>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smtClean="0"/>
              <a:t>Example</a:t>
            </a:r>
            <a:endParaRPr lang="en-US"/>
          </a:p>
        </p:txBody>
      </p:sp>
      <p:sp>
        <p:nvSpPr>
          <p:cNvPr id="336905" name="Text Box 9"/>
          <p:cNvSpPr txBox="1">
            <a:spLocks noChangeArrowheads="1"/>
          </p:cNvSpPr>
          <p:nvPr/>
        </p:nvSpPr>
        <p:spPr bwMode="auto">
          <a:xfrm>
            <a:off x="5638800" y="1839913"/>
            <a:ext cx="849313" cy="457200"/>
          </a:xfrm>
          <a:prstGeom prst="rect">
            <a:avLst/>
          </a:prstGeom>
          <a:noFill/>
          <a:ln w="9525">
            <a:noFill/>
            <a:miter lim="800000"/>
            <a:headEnd/>
            <a:tailEnd/>
          </a:ln>
          <a:effectLst/>
        </p:spPr>
        <p:txBody>
          <a:bodyPr wrap="none">
            <a:spAutoFit/>
          </a:bodyPr>
          <a:lstStyle/>
          <a:p>
            <a:r>
              <a:rPr lang="en-US" sz="2400">
                <a:solidFill>
                  <a:srgbClr val="009900"/>
                </a:solidFill>
                <a:latin typeface="Symbol" pitchFamily="18" charset="2"/>
              </a:rPr>
              <a:t>a</a:t>
            </a:r>
            <a:r>
              <a:rPr lang="en-US" sz="2400">
                <a:solidFill>
                  <a:srgbClr val="009900"/>
                </a:solidFill>
                <a:latin typeface="Comic Sans MS" pitchFamily="66" charset="0"/>
              </a:rPr>
              <a:t> = </a:t>
            </a:r>
            <a:r>
              <a:rPr lang="en-US" sz="2400">
                <a:solidFill>
                  <a:srgbClr val="009900"/>
                </a:solidFill>
                <a:latin typeface="Comic Sans MS" pitchFamily="66" charset="0"/>
                <a:cs typeface="Times New Roman" pitchFamily="18" charset="0"/>
                <a:sym typeface="Symbol" pitchFamily="18" charset="2"/>
              </a:rPr>
              <a:t>1</a:t>
            </a:r>
          </a:p>
        </p:txBody>
      </p:sp>
      <p:grpSp>
        <p:nvGrpSpPr>
          <p:cNvPr id="2" name="Group 113"/>
          <p:cNvGrpSpPr>
            <a:grpSpLocks/>
          </p:cNvGrpSpPr>
          <p:nvPr/>
        </p:nvGrpSpPr>
        <p:grpSpPr bwMode="auto">
          <a:xfrm>
            <a:off x="914400" y="1524000"/>
            <a:ext cx="4908550" cy="4432300"/>
            <a:chOff x="576" y="960"/>
            <a:chExt cx="3092" cy="2792"/>
          </a:xfrm>
        </p:grpSpPr>
        <p:grpSp>
          <p:nvGrpSpPr>
            <p:cNvPr id="3" name="Group 114"/>
            <p:cNvGrpSpPr>
              <a:grpSpLocks/>
            </p:cNvGrpSpPr>
            <p:nvPr/>
          </p:nvGrpSpPr>
          <p:grpSpPr bwMode="auto">
            <a:xfrm>
              <a:off x="2976" y="960"/>
              <a:ext cx="692" cy="576"/>
              <a:chOff x="2976" y="960"/>
              <a:chExt cx="692" cy="576"/>
            </a:xfrm>
          </p:grpSpPr>
          <p:grpSp>
            <p:nvGrpSpPr>
              <p:cNvPr id="4" name="Group 115"/>
              <p:cNvGrpSpPr>
                <a:grpSpLocks/>
              </p:cNvGrpSpPr>
              <p:nvPr/>
            </p:nvGrpSpPr>
            <p:grpSpPr bwMode="auto">
              <a:xfrm>
                <a:off x="2976" y="960"/>
                <a:ext cx="576" cy="576"/>
                <a:chOff x="2112" y="1152"/>
                <a:chExt cx="576" cy="576"/>
              </a:xfrm>
            </p:grpSpPr>
            <p:sp>
              <p:nvSpPr>
                <p:cNvPr id="337012" name="Rectangle 116"/>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013" name="Line 117"/>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14" name="Line 118"/>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15" name="Line 119"/>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16" name="Line 120"/>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7017" name="Text Box 121"/>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grpSp>
          <p:nvGrpSpPr>
            <p:cNvPr id="5" name="Group 122"/>
            <p:cNvGrpSpPr>
              <a:grpSpLocks/>
            </p:cNvGrpSpPr>
            <p:nvPr/>
          </p:nvGrpSpPr>
          <p:grpSpPr bwMode="auto">
            <a:xfrm>
              <a:off x="1824" y="2496"/>
              <a:ext cx="1344" cy="1256"/>
              <a:chOff x="1824" y="2496"/>
              <a:chExt cx="1344" cy="1256"/>
            </a:xfrm>
          </p:grpSpPr>
          <p:grpSp>
            <p:nvGrpSpPr>
              <p:cNvPr id="6" name="Group 123"/>
              <p:cNvGrpSpPr>
                <a:grpSpLocks/>
              </p:cNvGrpSpPr>
              <p:nvPr/>
            </p:nvGrpSpPr>
            <p:grpSpPr bwMode="auto">
              <a:xfrm>
                <a:off x="2592" y="2880"/>
                <a:ext cx="576" cy="576"/>
                <a:chOff x="2592" y="2880"/>
                <a:chExt cx="576" cy="576"/>
              </a:xfrm>
            </p:grpSpPr>
            <p:grpSp>
              <p:nvGrpSpPr>
                <p:cNvPr id="7" name="Group 124"/>
                <p:cNvGrpSpPr>
                  <a:grpSpLocks/>
                </p:cNvGrpSpPr>
                <p:nvPr/>
              </p:nvGrpSpPr>
              <p:grpSpPr bwMode="auto">
                <a:xfrm>
                  <a:off x="2592" y="2880"/>
                  <a:ext cx="576" cy="576"/>
                  <a:chOff x="2112" y="1152"/>
                  <a:chExt cx="576" cy="576"/>
                </a:xfrm>
              </p:grpSpPr>
              <p:sp>
                <p:nvSpPr>
                  <p:cNvPr id="337021" name="Rectangle 125"/>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022" name="Line 12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23" name="Line 12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24" name="Line 12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25" name="Line 12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8" name="Group 130"/>
                <p:cNvGrpSpPr>
                  <a:grpSpLocks/>
                </p:cNvGrpSpPr>
                <p:nvPr/>
              </p:nvGrpSpPr>
              <p:grpSpPr bwMode="auto">
                <a:xfrm>
                  <a:off x="2784" y="3072"/>
                  <a:ext cx="192" cy="192"/>
                  <a:chOff x="576" y="2112"/>
                  <a:chExt cx="192" cy="192"/>
                </a:xfrm>
              </p:grpSpPr>
              <p:sp>
                <p:nvSpPr>
                  <p:cNvPr id="337027" name="Line 131"/>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028" name="Line 132"/>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7029" name="Oval 133"/>
                <p:cNvSpPr>
                  <a:spLocks noChangeArrowheads="1"/>
                </p:cNvSpPr>
                <p:nvPr/>
              </p:nvSpPr>
              <p:spPr bwMode="auto">
                <a:xfrm>
                  <a:off x="2592"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7030" name="Line 134"/>
              <p:cNvSpPr>
                <a:spLocks noChangeShapeType="1"/>
              </p:cNvSpPr>
              <p:nvPr/>
            </p:nvSpPr>
            <p:spPr bwMode="auto">
              <a:xfrm>
                <a:off x="1824" y="2496"/>
                <a:ext cx="1056" cy="384"/>
              </a:xfrm>
              <a:prstGeom prst="line">
                <a:avLst/>
              </a:prstGeom>
              <a:noFill/>
              <a:ln w="9525">
                <a:solidFill>
                  <a:schemeClr val="tx1"/>
                </a:solidFill>
                <a:round/>
                <a:headEnd/>
                <a:tailEnd type="triangle" w="med" len="med"/>
              </a:ln>
              <a:effectLst/>
            </p:spPr>
            <p:txBody>
              <a:bodyPr wrap="none"/>
              <a:lstStyle/>
              <a:p>
                <a:endParaRPr lang="en-US"/>
              </a:p>
            </p:txBody>
          </p:sp>
          <p:sp>
            <p:nvSpPr>
              <p:cNvPr id="337031" name="Text Box 135"/>
              <p:cNvSpPr txBox="1">
                <a:spLocks noChangeArrowheads="1"/>
              </p:cNvSpPr>
              <p:nvPr/>
            </p:nvSpPr>
            <p:spPr bwMode="auto">
              <a:xfrm>
                <a:off x="2784" y="3464"/>
                <a:ext cx="20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sp>
          <p:nvSpPr>
            <p:cNvPr id="337032" name="Text Box 136"/>
            <p:cNvSpPr txBox="1">
              <a:spLocks noChangeArrowheads="1"/>
            </p:cNvSpPr>
            <p:nvPr/>
          </p:nvSpPr>
          <p:spPr bwMode="auto">
            <a:xfrm>
              <a:off x="2160" y="2119"/>
              <a:ext cx="519"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endParaRPr lang="en-US" sz="3600">
                <a:solidFill>
                  <a:srgbClr val="FF3300"/>
                </a:solidFill>
                <a:latin typeface="Comic Sans MS" pitchFamily="66" charset="0"/>
                <a:cs typeface="Times New Roman" pitchFamily="18" charset="0"/>
                <a:sym typeface="Symbol" pitchFamily="18" charset="2"/>
              </a:endParaRPr>
            </a:p>
          </p:txBody>
        </p:sp>
        <p:grpSp>
          <p:nvGrpSpPr>
            <p:cNvPr id="9" name="Group 137"/>
            <p:cNvGrpSpPr>
              <a:grpSpLocks/>
            </p:cNvGrpSpPr>
            <p:nvPr/>
          </p:nvGrpSpPr>
          <p:grpSpPr bwMode="auto">
            <a:xfrm>
              <a:off x="576" y="2496"/>
              <a:ext cx="1248" cy="1256"/>
              <a:chOff x="576" y="2496"/>
              <a:chExt cx="1248" cy="1256"/>
            </a:xfrm>
          </p:grpSpPr>
          <p:grpSp>
            <p:nvGrpSpPr>
              <p:cNvPr id="10" name="Group 138"/>
              <p:cNvGrpSpPr>
                <a:grpSpLocks/>
              </p:cNvGrpSpPr>
              <p:nvPr/>
            </p:nvGrpSpPr>
            <p:grpSpPr bwMode="auto">
              <a:xfrm>
                <a:off x="576" y="2880"/>
                <a:ext cx="576" cy="576"/>
                <a:chOff x="576" y="2880"/>
                <a:chExt cx="576" cy="576"/>
              </a:xfrm>
            </p:grpSpPr>
            <p:grpSp>
              <p:nvGrpSpPr>
                <p:cNvPr id="11" name="Group 139"/>
                <p:cNvGrpSpPr>
                  <a:grpSpLocks/>
                </p:cNvGrpSpPr>
                <p:nvPr/>
              </p:nvGrpSpPr>
              <p:grpSpPr bwMode="auto">
                <a:xfrm>
                  <a:off x="576" y="2880"/>
                  <a:ext cx="576" cy="576"/>
                  <a:chOff x="2112" y="1152"/>
                  <a:chExt cx="576" cy="576"/>
                </a:xfrm>
              </p:grpSpPr>
              <p:sp>
                <p:nvSpPr>
                  <p:cNvPr id="337036" name="Rectangle 140"/>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037" name="Line 141"/>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38" name="Line 142"/>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39" name="Line 143"/>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40" name="Line 144"/>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2" name="Group 145"/>
                <p:cNvGrpSpPr>
                  <a:grpSpLocks/>
                </p:cNvGrpSpPr>
                <p:nvPr/>
              </p:nvGrpSpPr>
              <p:grpSpPr bwMode="auto">
                <a:xfrm>
                  <a:off x="768" y="3072"/>
                  <a:ext cx="192" cy="192"/>
                  <a:chOff x="576" y="2112"/>
                  <a:chExt cx="192" cy="192"/>
                </a:xfrm>
              </p:grpSpPr>
              <p:sp>
                <p:nvSpPr>
                  <p:cNvPr id="337042" name="Line 146"/>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043" name="Line 147"/>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7044" name="Oval 148"/>
                <p:cNvSpPr>
                  <a:spLocks noChangeArrowheads="1"/>
                </p:cNvSpPr>
                <p:nvPr/>
              </p:nvSpPr>
              <p:spPr bwMode="auto">
                <a:xfrm>
                  <a:off x="576" y="3072"/>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7045" name="Line 149"/>
              <p:cNvSpPr>
                <a:spLocks noChangeShapeType="1"/>
              </p:cNvSpPr>
              <p:nvPr/>
            </p:nvSpPr>
            <p:spPr bwMode="auto">
              <a:xfrm flipH="1">
                <a:off x="864" y="2496"/>
                <a:ext cx="960" cy="384"/>
              </a:xfrm>
              <a:prstGeom prst="line">
                <a:avLst/>
              </a:prstGeom>
              <a:noFill/>
              <a:ln w="9525">
                <a:solidFill>
                  <a:schemeClr val="tx1"/>
                </a:solidFill>
                <a:round/>
                <a:headEnd/>
                <a:tailEnd type="triangle" w="med" len="med"/>
              </a:ln>
              <a:effectLst/>
            </p:spPr>
            <p:txBody>
              <a:bodyPr wrap="none"/>
              <a:lstStyle/>
              <a:p>
                <a:endParaRPr lang="en-US"/>
              </a:p>
            </p:txBody>
          </p:sp>
          <p:sp>
            <p:nvSpPr>
              <p:cNvPr id="337046" name="Text Box 150"/>
              <p:cNvSpPr txBox="1">
                <a:spLocks noChangeArrowheads="1"/>
              </p:cNvSpPr>
              <p:nvPr/>
            </p:nvSpPr>
            <p:spPr bwMode="auto">
              <a:xfrm>
                <a:off x="768" y="3464"/>
                <a:ext cx="233"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2</a:t>
                </a:r>
              </a:p>
            </p:txBody>
          </p:sp>
        </p:grpSp>
        <p:grpSp>
          <p:nvGrpSpPr>
            <p:cNvPr id="13" name="Group 151"/>
            <p:cNvGrpSpPr>
              <a:grpSpLocks/>
            </p:cNvGrpSpPr>
            <p:nvPr/>
          </p:nvGrpSpPr>
          <p:grpSpPr bwMode="auto">
            <a:xfrm>
              <a:off x="1536" y="1536"/>
              <a:ext cx="1728" cy="960"/>
              <a:chOff x="1536" y="1536"/>
              <a:chExt cx="1728" cy="960"/>
            </a:xfrm>
          </p:grpSpPr>
          <p:sp>
            <p:nvSpPr>
              <p:cNvPr id="337048" name="Line 152"/>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14" name="Group 153"/>
              <p:cNvGrpSpPr>
                <a:grpSpLocks/>
              </p:cNvGrpSpPr>
              <p:nvPr/>
            </p:nvGrpSpPr>
            <p:grpSpPr bwMode="auto">
              <a:xfrm>
                <a:off x="1536" y="1920"/>
                <a:ext cx="576" cy="576"/>
                <a:chOff x="1536" y="1920"/>
                <a:chExt cx="576" cy="576"/>
              </a:xfrm>
            </p:grpSpPr>
            <p:grpSp>
              <p:nvGrpSpPr>
                <p:cNvPr id="15" name="Group 154"/>
                <p:cNvGrpSpPr>
                  <a:grpSpLocks/>
                </p:cNvGrpSpPr>
                <p:nvPr/>
              </p:nvGrpSpPr>
              <p:grpSpPr bwMode="auto">
                <a:xfrm>
                  <a:off x="1536" y="1920"/>
                  <a:ext cx="576" cy="576"/>
                  <a:chOff x="2112" y="1152"/>
                  <a:chExt cx="576" cy="576"/>
                </a:xfrm>
              </p:grpSpPr>
              <p:sp>
                <p:nvSpPr>
                  <p:cNvPr id="337051" name="Rectangle 155"/>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7052" name="Line 15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53" name="Line 15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54" name="Line 15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55" name="Line 15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6" name="Group 160"/>
                <p:cNvGrpSpPr>
                  <a:grpSpLocks/>
                </p:cNvGrpSpPr>
                <p:nvPr/>
              </p:nvGrpSpPr>
              <p:grpSpPr bwMode="auto">
                <a:xfrm>
                  <a:off x="1728" y="2112"/>
                  <a:ext cx="192" cy="192"/>
                  <a:chOff x="576" y="2112"/>
                  <a:chExt cx="192" cy="192"/>
                </a:xfrm>
              </p:grpSpPr>
              <p:sp>
                <p:nvSpPr>
                  <p:cNvPr id="337057" name="Line 161"/>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058" name="Line 162"/>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grpSp>
      <p:grpSp>
        <p:nvGrpSpPr>
          <p:cNvPr id="17" name="Group 180"/>
          <p:cNvGrpSpPr>
            <a:grpSpLocks/>
          </p:cNvGrpSpPr>
          <p:nvPr/>
        </p:nvGrpSpPr>
        <p:grpSpPr bwMode="auto">
          <a:xfrm>
            <a:off x="5181600" y="2438400"/>
            <a:ext cx="3479800" cy="3517900"/>
            <a:chOff x="3264" y="1536"/>
            <a:chExt cx="2192" cy="2216"/>
          </a:xfrm>
        </p:grpSpPr>
        <p:grpSp>
          <p:nvGrpSpPr>
            <p:cNvPr id="18" name="Group 179"/>
            <p:cNvGrpSpPr>
              <a:grpSpLocks/>
            </p:cNvGrpSpPr>
            <p:nvPr/>
          </p:nvGrpSpPr>
          <p:grpSpPr bwMode="auto">
            <a:xfrm>
              <a:off x="3264" y="1536"/>
              <a:ext cx="1652" cy="2216"/>
              <a:chOff x="3264" y="1536"/>
              <a:chExt cx="1652" cy="2216"/>
            </a:xfrm>
          </p:grpSpPr>
          <p:grpSp>
            <p:nvGrpSpPr>
              <p:cNvPr id="19" name="Group 99"/>
              <p:cNvGrpSpPr>
                <a:grpSpLocks/>
              </p:cNvGrpSpPr>
              <p:nvPr/>
            </p:nvGrpSpPr>
            <p:grpSpPr bwMode="auto">
              <a:xfrm>
                <a:off x="3264" y="1536"/>
                <a:ext cx="1652" cy="960"/>
                <a:chOff x="3264" y="1536"/>
                <a:chExt cx="1652" cy="960"/>
              </a:xfrm>
            </p:grpSpPr>
            <p:grpSp>
              <p:nvGrpSpPr>
                <p:cNvPr id="20" name="Group 100"/>
                <p:cNvGrpSpPr>
                  <a:grpSpLocks/>
                </p:cNvGrpSpPr>
                <p:nvPr/>
              </p:nvGrpSpPr>
              <p:grpSpPr bwMode="auto">
                <a:xfrm>
                  <a:off x="3264" y="1536"/>
                  <a:ext cx="1536" cy="960"/>
                  <a:chOff x="3264" y="1536"/>
                  <a:chExt cx="1536" cy="960"/>
                </a:xfrm>
              </p:grpSpPr>
              <p:grpSp>
                <p:nvGrpSpPr>
                  <p:cNvPr id="21" name="Group 101"/>
                  <p:cNvGrpSpPr>
                    <a:grpSpLocks/>
                  </p:cNvGrpSpPr>
                  <p:nvPr/>
                </p:nvGrpSpPr>
                <p:grpSpPr bwMode="auto">
                  <a:xfrm>
                    <a:off x="4224" y="1920"/>
                    <a:ext cx="576" cy="576"/>
                    <a:chOff x="4224" y="1920"/>
                    <a:chExt cx="576" cy="576"/>
                  </a:xfrm>
                </p:grpSpPr>
                <p:grpSp>
                  <p:nvGrpSpPr>
                    <p:cNvPr id="22" name="Group 102"/>
                    <p:cNvGrpSpPr>
                      <a:grpSpLocks/>
                    </p:cNvGrpSpPr>
                    <p:nvPr/>
                  </p:nvGrpSpPr>
                  <p:grpSpPr bwMode="auto">
                    <a:xfrm>
                      <a:off x="4224" y="1920"/>
                      <a:ext cx="576" cy="576"/>
                      <a:chOff x="2112" y="1152"/>
                      <a:chExt cx="576" cy="576"/>
                    </a:xfrm>
                  </p:grpSpPr>
                  <p:sp>
                    <p:nvSpPr>
                      <p:cNvPr id="336999" name="Rectangle 103"/>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7000" name="Line 104"/>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01" name="Line 105"/>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02" name="Line 106"/>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03" name="Line 107"/>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23" name="Group 108"/>
                    <p:cNvGrpSpPr>
                      <a:grpSpLocks/>
                    </p:cNvGrpSpPr>
                    <p:nvPr/>
                  </p:nvGrpSpPr>
                  <p:grpSpPr bwMode="auto">
                    <a:xfrm>
                      <a:off x="4224" y="2112"/>
                      <a:ext cx="192" cy="192"/>
                      <a:chOff x="576" y="2112"/>
                      <a:chExt cx="192" cy="192"/>
                    </a:xfrm>
                  </p:grpSpPr>
                  <p:sp>
                    <p:nvSpPr>
                      <p:cNvPr id="337005" name="Line 109"/>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006" name="Line 110"/>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sp>
                <p:nvSpPr>
                  <p:cNvPr id="337007" name="Line 111"/>
                  <p:cNvSpPr>
                    <a:spLocks noChangeShapeType="1"/>
                  </p:cNvSpPr>
                  <p:nvPr/>
                </p:nvSpPr>
                <p:spPr bwMode="auto">
                  <a:xfrm>
                    <a:off x="3264" y="1536"/>
                    <a:ext cx="1248" cy="384"/>
                  </a:xfrm>
                  <a:prstGeom prst="line">
                    <a:avLst/>
                  </a:prstGeom>
                  <a:noFill/>
                  <a:ln w="9525">
                    <a:solidFill>
                      <a:schemeClr val="tx1"/>
                    </a:solidFill>
                    <a:round/>
                    <a:headEnd/>
                    <a:tailEnd type="triangle" w="med" len="med"/>
                  </a:ln>
                  <a:effectLst/>
                </p:spPr>
                <p:txBody>
                  <a:bodyPr wrap="none"/>
                  <a:lstStyle/>
                  <a:p>
                    <a:endParaRPr lang="en-US"/>
                  </a:p>
                </p:txBody>
              </p:sp>
            </p:grpSp>
            <p:sp>
              <p:nvSpPr>
                <p:cNvPr id="337008" name="Text Box 112"/>
                <p:cNvSpPr txBox="1">
                  <a:spLocks noChangeArrowheads="1"/>
                </p:cNvSpPr>
                <p:nvPr/>
              </p:nvSpPr>
              <p:spPr bwMode="auto">
                <a:xfrm>
                  <a:off x="4800" y="2071"/>
                  <a:ext cx="116" cy="288"/>
                </a:xfrm>
                <a:prstGeom prst="rect">
                  <a:avLst/>
                </a:prstGeom>
                <a:noFill/>
                <a:ln w="9525">
                  <a:noFill/>
                  <a:miter lim="800000"/>
                  <a:headEnd/>
                  <a:tailEnd/>
                </a:ln>
                <a:effectLst/>
              </p:spPr>
              <p:txBody>
                <a:bodyPr wrap="none">
                  <a:spAutoFit/>
                </a:bodyPr>
                <a:lstStyle/>
                <a:p>
                  <a:endParaRPr lang="en-US" sz="2400">
                    <a:latin typeface="Comic Sans MS" pitchFamily="66" charset="0"/>
                  </a:endParaRPr>
                </a:p>
              </p:txBody>
            </p:sp>
          </p:grpSp>
          <p:grpSp>
            <p:nvGrpSpPr>
              <p:cNvPr id="24" name="Group 163"/>
              <p:cNvGrpSpPr>
                <a:grpSpLocks/>
              </p:cNvGrpSpPr>
              <p:nvPr/>
            </p:nvGrpSpPr>
            <p:grpSpPr bwMode="auto">
              <a:xfrm>
                <a:off x="4224" y="2496"/>
                <a:ext cx="576" cy="1256"/>
                <a:chOff x="4224" y="2496"/>
                <a:chExt cx="576" cy="1256"/>
              </a:xfrm>
            </p:grpSpPr>
            <p:grpSp>
              <p:nvGrpSpPr>
                <p:cNvPr id="25" name="Group 164"/>
                <p:cNvGrpSpPr>
                  <a:grpSpLocks/>
                </p:cNvGrpSpPr>
                <p:nvPr/>
              </p:nvGrpSpPr>
              <p:grpSpPr bwMode="auto">
                <a:xfrm>
                  <a:off x="4224" y="2496"/>
                  <a:ext cx="576" cy="960"/>
                  <a:chOff x="4224" y="2496"/>
                  <a:chExt cx="576" cy="960"/>
                </a:xfrm>
              </p:grpSpPr>
              <p:grpSp>
                <p:nvGrpSpPr>
                  <p:cNvPr id="26" name="Group 165"/>
                  <p:cNvGrpSpPr>
                    <a:grpSpLocks/>
                  </p:cNvGrpSpPr>
                  <p:nvPr/>
                </p:nvGrpSpPr>
                <p:grpSpPr bwMode="auto">
                  <a:xfrm>
                    <a:off x="4224" y="2880"/>
                    <a:ext cx="576" cy="576"/>
                    <a:chOff x="4224" y="2880"/>
                    <a:chExt cx="576" cy="576"/>
                  </a:xfrm>
                </p:grpSpPr>
                <p:grpSp>
                  <p:nvGrpSpPr>
                    <p:cNvPr id="27" name="Group 166"/>
                    <p:cNvGrpSpPr>
                      <a:grpSpLocks/>
                    </p:cNvGrpSpPr>
                    <p:nvPr/>
                  </p:nvGrpSpPr>
                  <p:grpSpPr bwMode="auto">
                    <a:xfrm>
                      <a:off x="4224" y="2880"/>
                      <a:ext cx="576" cy="576"/>
                      <a:chOff x="2112" y="1152"/>
                      <a:chExt cx="576" cy="576"/>
                    </a:xfrm>
                  </p:grpSpPr>
                  <p:sp>
                    <p:nvSpPr>
                      <p:cNvPr id="337063" name="Rectangle 167"/>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064" name="Line 168"/>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065" name="Line 169"/>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066" name="Line 170"/>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067" name="Line 171"/>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28" name="Group 172"/>
                    <p:cNvGrpSpPr>
                      <a:grpSpLocks/>
                    </p:cNvGrpSpPr>
                    <p:nvPr/>
                  </p:nvGrpSpPr>
                  <p:grpSpPr bwMode="auto">
                    <a:xfrm>
                      <a:off x="4224" y="3072"/>
                      <a:ext cx="192" cy="192"/>
                      <a:chOff x="576" y="2112"/>
                      <a:chExt cx="192" cy="192"/>
                    </a:xfrm>
                  </p:grpSpPr>
                  <p:sp>
                    <p:nvSpPr>
                      <p:cNvPr id="337069" name="Line 173"/>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070" name="Line 174"/>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7071" name="Oval 175"/>
                    <p:cNvSpPr>
                      <a:spLocks noChangeArrowheads="1"/>
                    </p:cNvSpPr>
                    <p:nvPr/>
                  </p:nvSpPr>
                  <p:spPr bwMode="auto">
                    <a:xfrm>
                      <a:off x="4224"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7072" name="Line 176"/>
                  <p:cNvSpPr>
                    <a:spLocks noChangeShapeType="1"/>
                  </p:cNvSpPr>
                  <p:nvPr/>
                </p:nvSpPr>
                <p:spPr bwMode="auto">
                  <a:xfrm>
                    <a:off x="4512" y="2496"/>
                    <a:ext cx="0" cy="384"/>
                  </a:xfrm>
                  <a:prstGeom prst="line">
                    <a:avLst/>
                  </a:prstGeom>
                  <a:noFill/>
                  <a:ln w="9525">
                    <a:solidFill>
                      <a:schemeClr val="tx1"/>
                    </a:solidFill>
                    <a:round/>
                    <a:headEnd/>
                    <a:tailEnd type="triangle" w="med" len="med"/>
                  </a:ln>
                  <a:effectLst/>
                </p:spPr>
                <p:txBody>
                  <a:bodyPr wrap="none"/>
                  <a:lstStyle/>
                  <a:p>
                    <a:endParaRPr lang="en-US"/>
                  </a:p>
                </p:txBody>
              </p:sp>
            </p:grpSp>
            <p:sp>
              <p:nvSpPr>
                <p:cNvPr id="337073" name="Text Box 177"/>
                <p:cNvSpPr txBox="1">
                  <a:spLocks noChangeArrowheads="1"/>
                </p:cNvSpPr>
                <p:nvPr/>
              </p:nvSpPr>
              <p:spPr bwMode="auto">
                <a:xfrm>
                  <a:off x="4416" y="3464"/>
                  <a:ext cx="28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grpSp>
        <p:sp>
          <p:nvSpPr>
            <p:cNvPr id="337074" name="Text Box 178"/>
            <p:cNvSpPr txBox="1">
              <a:spLocks noChangeArrowheads="1"/>
            </p:cNvSpPr>
            <p:nvPr/>
          </p:nvSpPr>
          <p:spPr bwMode="auto">
            <a:xfrm>
              <a:off x="4800" y="2071"/>
              <a:ext cx="656"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r>
                <a:rPr lang="en-US" sz="2400">
                  <a:latin typeface="Comic Sans MS" pitchFamily="66" charset="0"/>
                </a:rPr>
                <a:t> </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smtClean="0"/>
              <a:t>Example</a:t>
            </a:r>
            <a:endParaRPr lang="en-US"/>
          </a:p>
        </p:txBody>
      </p:sp>
      <p:sp>
        <p:nvSpPr>
          <p:cNvPr id="337923" name="Text Box 3"/>
          <p:cNvSpPr txBox="1">
            <a:spLocks noChangeArrowheads="1"/>
          </p:cNvSpPr>
          <p:nvPr/>
        </p:nvSpPr>
        <p:spPr bwMode="auto">
          <a:xfrm>
            <a:off x="5638800" y="1839913"/>
            <a:ext cx="849313" cy="457200"/>
          </a:xfrm>
          <a:prstGeom prst="rect">
            <a:avLst/>
          </a:prstGeom>
          <a:noFill/>
          <a:ln w="9525">
            <a:noFill/>
            <a:miter lim="800000"/>
            <a:headEnd/>
            <a:tailEnd/>
          </a:ln>
          <a:effectLst/>
        </p:spPr>
        <p:txBody>
          <a:bodyPr wrap="none">
            <a:spAutoFit/>
          </a:bodyPr>
          <a:lstStyle/>
          <a:p>
            <a:r>
              <a:rPr lang="en-US" sz="2400">
                <a:solidFill>
                  <a:srgbClr val="009900"/>
                </a:solidFill>
                <a:latin typeface="Symbol" pitchFamily="18" charset="2"/>
              </a:rPr>
              <a:t>a</a:t>
            </a:r>
            <a:r>
              <a:rPr lang="en-US" sz="2400">
                <a:solidFill>
                  <a:srgbClr val="009900"/>
                </a:solidFill>
                <a:latin typeface="Comic Sans MS" pitchFamily="66" charset="0"/>
              </a:rPr>
              <a:t> = </a:t>
            </a:r>
            <a:r>
              <a:rPr lang="en-US" sz="2400">
                <a:solidFill>
                  <a:srgbClr val="009900"/>
                </a:solidFill>
                <a:latin typeface="Comic Sans MS" pitchFamily="66" charset="0"/>
                <a:cs typeface="Times New Roman" pitchFamily="18" charset="0"/>
                <a:sym typeface="Symbol" pitchFamily="18" charset="2"/>
              </a:rPr>
              <a:t>1</a:t>
            </a:r>
          </a:p>
        </p:txBody>
      </p:sp>
      <p:grpSp>
        <p:nvGrpSpPr>
          <p:cNvPr id="2" name="Group 4"/>
          <p:cNvGrpSpPr>
            <a:grpSpLocks/>
          </p:cNvGrpSpPr>
          <p:nvPr/>
        </p:nvGrpSpPr>
        <p:grpSpPr bwMode="auto">
          <a:xfrm>
            <a:off x="914400" y="1524000"/>
            <a:ext cx="4908550" cy="4432300"/>
            <a:chOff x="576" y="960"/>
            <a:chExt cx="3092" cy="2792"/>
          </a:xfrm>
        </p:grpSpPr>
        <p:grpSp>
          <p:nvGrpSpPr>
            <p:cNvPr id="3" name="Group 5"/>
            <p:cNvGrpSpPr>
              <a:grpSpLocks/>
            </p:cNvGrpSpPr>
            <p:nvPr/>
          </p:nvGrpSpPr>
          <p:grpSpPr bwMode="auto">
            <a:xfrm>
              <a:off x="2976" y="960"/>
              <a:ext cx="692" cy="576"/>
              <a:chOff x="2976" y="960"/>
              <a:chExt cx="692" cy="576"/>
            </a:xfrm>
          </p:grpSpPr>
          <p:grpSp>
            <p:nvGrpSpPr>
              <p:cNvPr id="4" name="Group 6"/>
              <p:cNvGrpSpPr>
                <a:grpSpLocks/>
              </p:cNvGrpSpPr>
              <p:nvPr/>
            </p:nvGrpSpPr>
            <p:grpSpPr bwMode="auto">
              <a:xfrm>
                <a:off x="2976" y="960"/>
                <a:ext cx="576" cy="576"/>
                <a:chOff x="2112" y="1152"/>
                <a:chExt cx="576" cy="576"/>
              </a:xfrm>
            </p:grpSpPr>
            <p:sp>
              <p:nvSpPr>
                <p:cNvPr id="337927" name="Rectangle 7"/>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928" name="Line 8"/>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29" name="Line 9"/>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30" name="Line 10"/>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31" name="Line 11"/>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7932" name="Text Box 12"/>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grpSp>
          <p:nvGrpSpPr>
            <p:cNvPr id="5" name="Group 13"/>
            <p:cNvGrpSpPr>
              <a:grpSpLocks/>
            </p:cNvGrpSpPr>
            <p:nvPr/>
          </p:nvGrpSpPr>
          <p:grpSpPr bwMode="auto">
            <a:xfrm>
              <a:off x="1824" y="2496"/>
              <a:ext cx="1344" cy="1256"/>
              <a:chOff x="1824" y="2496"/>
              <a:chExt cx="1344" cy="1256"/>
            </a:xfrm>
          </p:grpSpPr>
          <p:grpSp>
            <p:nvGrpSpPr>
              <p:cNvPr id="6" name="Group 14"/>
              <p:cNvGrpSpPr>
                <a:grpSpLocks/>
              </p:cNvGrpSpPr>
              <p:nvPr/>
            </p:nvGrpSpPr>
            <p:grpSpPr bwMode="auto">
              <a:xfrm>
                <a:off x="2592" y="2880"/>
                <a:ext cx="576" cy="576"/>
                <a:chOff x="2592" y="2880"/>
                <a:chExt cx="576" cy="576"/>
              </a:xfrm>
            </p:grpSpPr>
            <p:grpSp>
              <p:nvGrpSpPr>
                <p:cNvPr id="7" name="Group 15"/>
                <p:cNvGrpSpPr>
                  <a:grpSpLocks/>
                </p:cNvGrpSpPr>
                <p:nvPr/>
              </p:nvGrpSpPr>
              <p:grpSpPr bwMode="auto">
                <a:xfrm>
                  <a:off x="2592" y="2880"/>
                  <a:ext cx="576" cy="576"/>
                  <a:chOff x="2112" y="1152"/>
                  <a:chExt cx="576" cy="576"/>
                </a:xfrm>
              </p:grpSpPr>
              <p:sp>
                <p:nvSpPr>
                  <p:cNvPr id="337936" name="Rectangle 16"/>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937" name="Line 17"/>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38" name="Line 18"/>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39" name="Line 19"/>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40" name="Line 20"/>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8" name="Group 21"/>
                <p:cNvGrpSpPr>
                  <a:grpSpLocks/>
                </p:cNvGrpSpPr>
                <p:nvPr/>
              </p:nvGrpSpPr>
              <p:grpSpPr bwMode="auto">
                <a:xfrm>
                  <a:off x="2784" y="3072"/>
                  <a:ext cx="192" cy="192"/>
                  <a:chOff x="576" y="2112"/>
                  <a:chExt cx="192" cy="192"/>
                </a:xfrm>
              </p:grpSpPr>
              <p:sp>
                <p:nvSpPr>
                  <p:cNvPr id="337942" name="Line 22"/>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943" name="Line 23"/>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7944" name="Oval 24"/>
                <p:cNvSpPr>
                  <a:spLocks noChangeArrowheads="1"/>
                </p:cNvSpPr>
                <p:nvPr/>
              </p:nvSpPr>
              <p:spPr bwMode="auto">
                <a:xfrm>
                  <a:off x="2592"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7945" name="Line 25"/>
              <p:cNvSpPr>
                <a:spLocks noChangeShapeType="1"/>
              </p:cNvSpPr>
              <p:nvPr/>
            </p:nvSpPr>
            <p:spPr bwMode="auto">
              <a:xfrm>
                <a:off x="1824" y="2496"/>
                <a:ext cx="1056" cy="384"/>
              </a:xfrm>
              <a:prstGeom prst="line">
                <a:avLst/>
              </a:prstGeom>
              <a:noFill/>
              <a:ln w="9525">
                <a:solidFill>
                  <a:schemeClr val="tx1"/>
                </a:solidFill>
                <a:round/>
                <a:headEnd/>
                <a:tailEnd type="triangle" w="med" len="med"/>
              </a:ln>
              <a:effectLst/>
            </p:spPr>
            <p:txBody>
              <a:bodyPr wrap="none"/>
              <a:lstStyle/>
              <a:p>
                <a:endParaRPr lang="en-US"/>
              </a:p>
            </p:txBody>
          </p:sp>
          <p:sp>
            <p:nvSpPr>
              <p:cNvPr id="337946" name="Text Box 26"/>
              <p:cNvSpPr txBox="1">
                <a:spLocks noChangeArrowheads="1"/>
              </p:cNvSpPr>
              <p:nvPr/>
            </p:nvSpPr>
            <p:spPr bwMode="auto">
              <a:xfrm>
                <a:off x="2784" y="3464"/>
                <a:ext cx="20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sp>
          <p:nvSpPr>
            <p:cNvPr id="337947" name="Text Box 27"/>
            <p:cNvSpPr txBox="1">
              <a:spLocks noChangeArrowheads="1"/>
            </p:cNvSpPr>
            <p:nvPr/>
          </p:nvSpPr>
          <p:spPr bwMode="auto">
            <a:xfrm>
              <a:off x="2160" y="2119"/>
              <a:ext cx="519"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endParaRPr lang="en-US" sz="3600">
                <a:solidFill>
                  <a:srgbClr val="FF3300"/>
                </a:solidFill>
                <a:latin typeface="Comic Sans MS" pitchFamily="66" charset="0"/>
                <a:cs typeface="Times New Roman" pitchFamily="18" charset="0"/>
                <a:sym typeface="Symbol" pitchFamily="18" charset="2"/>
              </a:endParaRPr>
            </a:p>
          </p:txBody>
        </p:sp>
        <p:grpSp>
          <p:nvGrpSpPr>
            <p:cNvPr id="9" name="Group 28"/>
            <p:cNvGrpSpPr>
              <a:grpSpLocks/>
            </p:cNvGrpSpPr>
            <p:nvPr/>
          </p:nvGrpSpPr>
          <p:grpSpPr bwMode="auto">
            <a:xfrm>
              <a:off x="576" y="2496"/>
              <a:ext cx="1248" cy="1256"/>
              <a:chOff x="576" y="2496"/>
              <a:chExt cx="1248" cy="1256"/>
            </a:xfrm>
          </p:grpSpPr>
          <p:grpSp>
            <p:nvGrpSpPr>
              <p:cNvPr id="10" name="Group 29"/>
              <p:cNvGrpSpPr>
                <a:grpSpLocks/>
              </p:cNvGrpSpPr>
              <p:nvPr/>
            </p:nvGrpSpPr>
            <p:grpSpPr bwMode="auto">
              <a:xfrm>
                <a:off x="576" y="2880"/>
                <a:ext cx="576" cy="576"/>
                <a:chOff x="576" y="2880"/>
                <a:chExt cx="576" cy="576"/>
              </a:xfrm>
            </p:grpSpPr>
            <p:grpSp>
              <p:nvGrpSpPr>
                <p:cNvPr id="11" name="Group 30"/>
                <p:cNvGrpSpPr>
                  <a:grpSpLocks/>
                </p:cNvGrpSpPr>
                <p:nvPr/>
              </p:nvGrpSpPr>
              <p:grpSpPr bwMode="auto">
                <a:xfrm>
                  <a:off x="576" y="2880"/>
                  <a:ext cx="576" cy="576"/>
                  <a:chOff x="2112" y="1152"/>
                  <a:chExt cx="576" cy="576"/>
                </a:xfrm>
              </p:grpSpPr>
              <p:sp>
                <p:nvSpPr>
                  <p:cNvPr id="337951" name="Rectangle 31"/>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952" name="Line 32"/>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53" name="Line 33"/>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54" name="Line 34"/>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55" name="Line 35"/>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2" name="Group 36"/>
                <p:cNvGrpSpPr>
                  <a:grpSpLocks/>
                </p:cNvGrpSpPr>
                <p:nvPr/>
              </p:nvGrpSpPr>
              <p:grpSpPr bwMode="auto">
                <a:xfrm>
                  <a:off x="768" y="3072"/>
                  <a:ext cx="192" cy="192"/>
                  <a:chOff x="576" y="2112"/>
                  <a:chExt cx="192" cy="192"/>
                </a:xfrm>
              </p:grpSpPr>
              <p:sp>
                <p:nvSpPr>
                  <p:cNvPr id="337957" name="Line 37"/>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958" name="Line 38"/>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7959" name="Oval 39"/>
                <p:cNvSpPr>
                  <a:spLocks noChangeArrowheads="1"/>
                </p:cNvSpPr>
                <p:nvPr/>
              </p:nvSpPr>
              <p:spPr bwMode="auto">
                <a:xfrm>
                  <a:off x="576" y="3072"/>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7960" name="Line 40"/>
              <p:cNvSpPr>
                <a:spLocks noChangeShapeType="1"/>
              </p:cNvSpPr>
              <p:nvPr/>
            </p:nvSpPr>
            <p:spPr bwMode="auto">
              <a:xfrm flipH="1">
                <a:off x="864" y="2496"/>
                <a:ext cx="960" cy="384"/>
              </a:xfrm>
              <a:prstGeom prst="line">
                <a:avLst/>
              </a:prstGeom>
              <a:noFill/>
              <a:ln w="9525">
                <a:solidFill>
                  <a:schemeClr val="tx1"/>
                </a:solidFill>
                <a:round/>
                <a:headEnd/>
                <a:tailEnd type="triangle" w="med" len="med"/>
              </a:ln>
              <a:effectLst/>
            </p:spPr>
            <p:txBody>
              <a:bodyPr wrap="none"/>
              <a:lstStyle/>
              <a:p>
                <a:endParaRPr lang="en-US"/>
              </a:p>
            </p:txBody>
          </p:sp>
          <p:sp>
            <p:nvSpPr>
              <p:cNvPr id="337961" name="Text Box 41"/>
              <p:cNvSpPr txBox="1">
                <a:spLocks noChangeArrowheads="1"/>
              </p:cNvSpPr>
              <p:nvPr/>
            </p:nvSpPr>
            <p:spPr bwMode="auto">
              <a:xfrm>
                <a:off x="768" y="3464"/>
                <a:ext cx="233"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2</a:t>
                </a:r>
              </a:p>
            </p:txBody>
          </p:sp>
        </p:grpSp>
        <p:grpSp>
          <p:nvGrpSpPr>
            <p:cNvPr id="13" name="Group 42"/>
            <p:cNvGrpSpPr>
              <a:grpSpLocks/>
            </p:cNvGrpSpPr>
            <p:nvPr/>
          </p:nvGrpSpPr>
          <p:grpSpPr bwMode="auto">
            <a:xfrm>
              <a:off x="1536" y="1536"/>
              <a:ext cx="1728" cy="960"/>
              <a:chOff x="1536" y="1536"/>
              <a:chExt cx="1728" cy="960"/>
            </a:xfrm>
          </p:grpSpPr>
          <p:sp>
            <p:nvSpPr>
              <p:cNvPr id="337963" name="Line 43"/>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14" name="Group 44"/>
              <p:cNvGrpSpPr>
                <a:grpSpLocks/>
              </p:cNvGrpSpPr>
              <p:nvPr/>
            </p:nvGrpSpPr>
            <p:grpSpPr bwMode="auto">
              <a:xfrm>
                <a:off x="1536" y="1920"/>
                <a:ext cx="576" cy="576"/>
                <a:chOff x="1536" y="1920"/>
                <a:chExt cx="576" cy="576"/>
              </a:xfrm>
            </p:grpSpPr>
            <p:grpSp>
              <p:nvGrpSpPr>
                <p:cNvPr id="15" name="Group 45"/>
                <p:cNvGrpSpPr>
                  <a:grpSpLocks/>
                </p:cNvGrpSpPr>
                <p:nvPr/>
              </p:nvGrpSpPr>
              <p:grpSpPr bwMode="auto">
                <a:xfrm>
                  <a:off x="1536" y="1920"/>
                  <a:ext cx="576" cy="576"/>
                  <a:chOff x="2112" y="1152"/>
                  <a:chExt cx="576" cy="576"/>
                </a:xfrm>
              </p:grpSpPr>
              <p:sp>
                <p:nvSpPr>
                  <p:cNvPr id="337966" name="Rectangle 46"/>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7967" name="Line 47"/>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68" name="Line 48"/>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69" name="Line 49"/>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70" name="Line 50"/>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16" name="Group 51"/>
                <p:cNvGrpSpPr>
                  <a:grpSpLocks/>
                </p:cNvGrpSpPr>
                <p:nvPr/>
              </p:nvGrpSpPr>
              <p:grpSpPr bwMode="auto">
                <a:xfrm>
                  <a:off x="1728" y="2112"/>
                  <a:ext cx="192" cy="192"/>
                  <a:chOff x="576" y="2112"/>
                  <a:chExt cx="192" cy="192"/>
                </a:xfrm>
              </p:grpSpPr>
              <p:sp>
                <p:nvSpPr>
                  <p:cNvPr id="337972" name="Line 52"/>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973" name="Line 53"/>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grpSp>
      <p:grpSp>
        <p:nvGrpSpPr>
          <p:cNvPr id="17" name="Group 86"/>
          <p:cNvGrpSpPr>
            <a:grpSpLocks/>
          </p:cNvGrpSpPr>
          <p:nvPr/>
        </p:nvGrpSpPr>
        <p:grpSpPr bwMode="auto">
          <a:xfrm>
            <a:off x="5181600" y="2438400"/>
            <a:ext cx="3479800" cy="3517900"/>
            <a:chOff x="3264" y="1536"/>
            <a:chExt cx="2192" cy="2216"/>
          </a:xfrm>
        </p:grpSpPr>
        <p:grpSp>
          <p:nvGrpSpPr>
            <p:cNvPr id="18" name="Group 54"/>
            <p:cNvGrpSpPr>
              <a:grpSpLocks/>
            </p:cNvGrpSpPr>
            <p:nvPr/>
          </p:nvGrpSpPr>
          <p:grpSpPr bwMode="auto">
            <a:xfrm>
              <a:off x="3264" y="1536"/>
              <a:ext cx="1652" cy="2216"/>
              <a:chOff x="3264" y="1536"/>
              <a:chExt cx="1652" cy="2216"/>
            </a:xfrm>
          </p:grpSpPr>
          <p:grpSp>
            <p:nvGrpSpPr>
              <p:cNvPr id="19" name="Group 55"/>
              <p:cNvGrpSpPr>
                <a:grpSpLocks/>
              </p:cNvGrpSpPr>
              <p:nvPr/>
            </p:nvGrpSpPr>
            <p:grpSpPr bwMode="auto">
              <a:xfrm>
                <a:off x="3264" y="1536"/>
                <a:ext cx="1652" cy="960"/>
                <a:chOff x="3264" y="1536"/>
                <a:chExt cx="1652" cy="960"/>
              </a:xfrm>
            </p:grpSpPr>
            <p:grpSp>
              <p:nvGrpSpPr>
                <p:cNvPr id="20" name="Group 56"/>
                <p:cNvGrpSpPr>
                  <a:grpSpLocks/>
                </p:cNvGrpSpPr>
                <p:nvPr/>
              </p:nvGrpSpPr>
              <p:grpSpPr bwMode="auto">
                <a:xfrm>
                  <a:off x="3264" y="1536"/>
                  <a:ext cx="1536" cy="960"/>
                  <a:chOff x="3264" y="1536"/>
                  <a:chExt cx="1536" cy="960"/>
                </a:xfrm>
              </p:grpSpPr>
              <p:grpSp>
                <p:nvGrpSpPr>
                  <p:cNvPr id="21" name="Group 57"/>
                  <p:cNvGrpSpPr>
                    <a:grpSpLocks/>
                  </p:cNvGrpSpPr>
                  <p:nvPr/>
                </p:nvGrpSpPr>
                <p:grpSpPr bwMode="auto">
                  <a:xfrm>
                    <a:off x="4224" y="1920"/>
                    <a:ext cx="576" cy="576"/>
                    <a:chOff x="4224" y="1920"/>
                    <a:chExt cx="576" cy="576"/>
                  </a:xfrm>
                </p:grpSpPr>
                <p:grpSp>
                  <p:nvGrpSpPr>
                    <p:cNvPr id="22" name="Group 58"/>
                    <p:cNvGrpSpPr>
                      <a:grpSpLocks/>
                    </p:cNvGrpSpPr>
                    <p:nvPr/>
                  </p:nvGrpSpPr>
                  <p:grpSpPr bwMode="auto">
                    <a:xfrm>
                      <a:off x="4224" y="1920"/>
                      <a:ext cx="576" cy="576"/>
                      <a:chOff x="2112" y="1152"/>
                      <a:chExt cx="576" cy="576"/>
                    </a:xfrm>
                  </p:grpSpPr>
                  <p:sp>
                    <p:nvSpPr>
                      <p:cNvPr id="337979" name="Rectangle 59"/>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7980" name="Line 60"/>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81" name="Line 61"/>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82" name="Line 62"/>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83" name="Line 63"/>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23" name="Group 64"/>
                    <p:cNvGrpSpPr>
                      <a:grpSpLocks/>
                    </p:cNvGrpSpPr>
                    <p:nvPr/>
                  </p:nvGrpSpPr>
                  <p:grpSpPr bwMode="auto">
                    <a:xfrm>
                      <a:off x="4224" y="2112"/>
                      <a:ext cx="192" cy="192"/>
                      <a:chOff x="576" y="2112"/>
                      <a:chExt cx="192" cy="192"/>
                    </a:xfrm>
                  </p:grpSpPr>
                  <p:sp>
                    <p:nvSpPr>
                      <p:cNvPr id="337985" name="Line 65"/>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7986" name="Line 66"/>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sp>
                <p:nvSpPr>
                  <p:cNvPr id="337987" name="Line 67"/>
                  <p:cNvSpPr>
                    <a:spLocks noChangeShapeType="1"/>
                  </p:cNvSpPr>
                  <p:nvPr/>
                </p:nvSpPr>
                <p:spPr bwMode="auto">
                  <a:xfrm>
                    <a:off x="3264" y="1536"/>
                    <a:ext cx="1248" cy="384"/>
                  </a:xfrm>
                  <a:prstGeom prst="line">
                    <a:avLst/>
                  </a:prstGeom>
                  <a:noFill/>
                  <a:ln w="9525">
                    <a:solidFill>
                      <a:schemeClr val="tx1"/>
                    </a:solidFill>
                    <a:round/>
                    <a:headEnd/>
                    <a:tailEnd type="triangle" w="med" len="med"/>
                  </a:ln>
                  <a:effectLst/>
                </p:spPr>
                <p:txBody>
                  <a:bodyPr wrap="none"/>
                  <a:lstStyle/>
                  <a:p>
                    <a:endParaRPr lang="en-US"/>
                  </a:p>
                </p:txBody>
              </p:sp>
            </p:grpSp>
            <p:sp>
              <p:nvSpPr>
                <p:cNvPr id="337988" name="Text Box 68"/>
                <p:cNvSpPr txBox="1">
                  <a:spLocks noChangeArrowheads="1"/>
                </p:cNvSpPr>
                <p:nvPr/>
              </p:nvSpPr>
              <p:spPr bwMode="auto">
                <a:xfrm>
                  <a:off x="4800" y="2071"/>
                  <a:ext cx="116" cy="288"/>
                </a:xfrm>
                <a:prstGeom prst="rect">
                  <a:avLst/>
                </a:prstGeom>
                <a:noFill/>
                <a:ln w="9525">
                  <a:noFill/>
                  <a:miter lim="800000"/>
                  <a:headEnd/>
                  <a:tailEnd/>
                </a:ln>
                <a:effectLst/>
              </p:spPr>
              <p:txBody>
                <a:bodyPr wrap="none">
                  <a:spAutoFit/>
                </a:bodyPr>
                <a:lstStyle/>
                <a:p>
                  <a:endParaRPr lang="en-US" sz="2400">
                    <a:latin typeface="Comic Sans MS" pitchFamily="66" charset="0"/>
                  </a:endParaRPr>
                </a:p>
              </p:txBody>
            </p:sp>
          </p:grpSp>
          <p:grpSp>
            <p:nvGrpSpPr>
              <p:cNvPr id="24" name="Group 69"/>
              <p:cNvGrpSpPr>
                <a:grpSpLocks/>
              </p:cNvGrpSpPr>
              <p:nvPr/>
            </p:nvGrpSpPr>
            <p:grpSpPr bwMode="auto">
              <a:xfrm>
                <a:off x="4224" y="2496"/>
                <a:ext cx="576" cy="1256"/>
                <a:chOff x="4224" y="2496"/>
                <a:chExt cx="576" cy="1256"/>
              </a:xfrm>
            </p:grpSpPr>
            <p:grpSp>
              <p:nvGrpSpPr>
                <p:cNvPr id="25" name="Group 70"/>
                <p:cNvGrpSpPr>
                  <a:grpSpLocks/>
                </p:cNvGrpSpPr>
                <p:nvPr/>
              </p:nvGrpSpPr>
              <p:grpSpPr bwMode="auto">
                <a:xfrm>
                  <a:off x="4224" y="2496"/>
                  <a:ext cx="576" cy="960"/>
                  <a:chOff x="4224" y="2496"/>
                  <a:chExt cx="576" cy="960"/>
                </a:xfrm>
              </p:grpSpPr>
              <p:grpSp>
                <p:nvGrpSpPr>
                  <p:cNvPr id="26" name="Group 71"/>
                  <p:cNvGrpSpPr>
                    <a:grpSpLocks/>
                  </p:cNvGrpSpPr>
                  <p:nvPr/>
                </p:nvGrpSpPr>
                <p:grpSpPr bwMode="auto">
                  <a:xfrm>
                    <a:off x="4224" y="2880"/>
                    <a:ext cx="576" cy="576"/>
                    <a:chOff x="4224" y="2880"/>
                    <a:chExt cx="576" cy="576"/>
                  </a:xfrm>
                </p:grpSpPr>
                <p:grpSp>
                  <p:nvGrpSpPr>
                    <p:cNvPr id="27" name="Group 72"/>
                    <p:cNvGrpSpPr>
                      <a:grpSpLocks/>
                    </p:cNvGrpSpPr>
                    <p:nvPr/>
                  </p:nvGrpSpPr>
                  <p:grpSpPr bwMode="auto">
                    <a:xfrm>
                      <a:off x="4224" y="2880"/>
                      <a:ext cx="576" cy="576"/>
                      <a:chOff x="2112" y="1152"/>
                      <a:chExt cx="576" cy="576"/>
                    </a:xfrm>
                  </p:grpSpPr>
                  <p:sp>
                    <p:nvSpPr>
                      <p:cNvPr id="337993" name="Rectangle 73"/>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7994" name="Line 74"/>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7995" name="Line 75"/>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7996" name="Line 76"/>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7997" name="Line 77"/>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28" name="Group 78"/>
                    <p:cNvGrpSpPr>
                      <a:grpSpLocks/>
                    </p:cNvGrpSpPr>
                    <p:nvPr/>
                  </p:nvGrpSpPr>
                  <p:grpSpPr bwMode="auto">
                    <a:xfrm>
                      <a:off x="4224" y="3072"/>
                      <a:ext cx="192" cy="192"/>
                      <a:chOff x="576" y="2112"/>
                      <a:chExt cx="192" cy="192"/>
                    </a:xfrm>
                  </p:grpSpPr>
                  <p:sp>
                    <p:nvSpPr>
                      <p:cNvPr id="337999" name="Line 79"/>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8000" name="Line 80"/>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sp>
                  <p:nvSpPr>
                    <p:cNvPr id="338001" name="Oval 81"/>
                    <p:cNvSpPr>
                      <a:spLocks noChangeArrowheads="1"/>
                    </p:cNvSpPr>
                    <p:nvPr/>
                  </p:nvSpPr>
                  <p:spPr bwMode="auto">
                    <a:xfrm>
                      <a:off x="4224" y="2880"/>
                      <a:ext cx="192" cy="192"/>
                    </a:xfrm>
                    <a:prstGeom prst="ellipse">
                      <a:avLst/>
                    </a:prstGeom>
                    <a:noFill/>
                    <a:ln w="28575">
                      <a:solidFill>
                        <a:srgbClr val="990000"/>
                      </a:solidFill>
                      <a:round/>
                      <a:headEnd/>
                      <a:tailEnd/>
                    </a:ln>
                    <a:effectLst/>
                  </p:spPr>
                  <p:txBody>
                    <a:bodyPr wrap="none" anchor="ctr"/>
                    <a:lstStyle/>
                    <a:p>
                      <a:endParaRPr lang="en-US"/>
                    </a:p>
                  </p:txBody>
                </p:sp>
              </p:grpSp>
              <p:sp>
                <p:nvSpPr>
                  <p:cNvPr id="338002" name="Line 82"/>
                  <p:cNvSpPr>
                    <a:spLocks noChangeShapeType="1"/>
                  </p:cNvSpPr>
                  <p:nvPr/>
                </p:nvSpPr>
                <p:spPr bwMode="auto">
                  <a:xfrm>
                    <a:off x="4512" y="2496"/>
                    <a:ext cx="0" cy="384"/>
                  </a:xfrm>
                  <a:prstGeom prst="line">
                    <a:avLst/>
                  </a:prstGeom>
                  <a:noFill/>
                  <a:ln w="9525">
                    <a:solidFill>
                      <a:schemeClr val="tx1"/>
                    </a:solidFill>
                    <a:round/>
                    <a:headEnd/>
                    <a:tailEnd type="triangle" w="med" len="med"/>
                  </a:ln>
                  <a:effectLst/>
                </p:spPr>
                <p:txBody>
                  <a:bodyPr wrap="none"/>
                  <a:lstStyle/>
                  <a:p>
                    <a:endParaRPr lang="en-US"/>
                  </a:p>
                </p:txBody>
              </p:sp>
            </p:grpSp>
            <p:sp>
              <p:nvSpPr>
                <p:cNvPr id="338003" name="Text Box 83"/>
                <p:cNvSpPr txBox="1">
                  <a:spLocks noChangeArrowheads="1"/>
                </p:cNvSpPr>
                <p:nvPr/>
              </p:nvSpPr>
              <p:spPr bwMode="auto">
                <a:xfrm>
                  <a:off x="4416" y="3464"/>
                  <a:ext cx="282" cy="288"/>
                </a:xfrm>
                <a:prstGeom prst="rect">
                  <a:avLst/>
                </a:prstGeom>
                <a:noFill/>
                <a:ln w="9525">
                  <a:noFill/>
                  <a:miter lim="800000"/>
                  <a:headEnd/>
                  <a:tailEnd/>
                </a:ln>
                <a:effectLst/>
              </p:spPr>
              <p:txBody>
                <a:bodyPr wrap="none">
                  <a:spAutoFit/>
                </a:bodyPr>
                <a:lstStyle/>
                <a:p>
                  <a:r>
                    <a:rPr lang="en-US" sz="2400">
                      <a:solidFill>
                        <a:srgbClr val="CC0066"/>
                      </a:solidFill>
                      <a:latin typeface="Comic Sans MS" pitchFamily="66" charset="0"/>
                    </a:rPr>
                    <a:t>-1</a:t>
                  </a:r>
                </a:p>
              </p:txBody>
            </p:sp>
          </p:grpSp>
        </p:grpSp>
        <p:sp>
          <p:nvSpPr>
            <p:cNvPr id="338004" name="Text Box 84"/>
            <p:cNvSpPr txBox="1">
              <a:spLocks noChangeArrowheads="1"/>
            </p:cNvSpPr>
            <p:nvPr/>
          </p:nvSpPr>
          <p:spPr bwMode="auto">
            <a:xfrm>
              <a:off x="4800" y="2071"/>
              <a:ext cx="656" cy="288"/>
            </a:xfrm>
            <a:prstGeom prst="rect">
              <a:avLst/>
            </a:prstGeom>
            <a:noFill/>
            <a:ln w="9525">
              <a:noFill/>
              <a:miter lim="800000"/>
              <a:headEnd/>
              <a:tailEnd/>
            </a:ln>
            <a:effectLst/>
          </p:spPr>
          <p:txBody>
            <a:bodyPr wrap="none">
              <a:spAutoFit/>
            </a:bodyPr>
            <a:lstStyle/>
            <a:p>
              <a:r>
                <a:rPr lang="en-US" sz="2400">
                  <a:solidFill>
                    <a:srgbClr val="FF3300"/>
                  </a:solidFill>
                  <a:latin typeface="Symbol" pitchFamily="18" charset="2"/>
                </a:rPr>
                <a:t>b</a:t>
              </a:r>
              <a:r>
                <a:rPr lang="en-US" sz="2400">
                  <a:solidFill>
                    <a:srgbClr val="FF3300"/>
                  </a:solidFill>
                  <a:latin typeface="Comic Sans MS" pitchFamily="66" charset="0"/>
                </a:rPr>
                <a:t> = -1</a:t>
              </a:r>
              <a:r>
                <a:rPr lang="en-US" sz="2400">
                  <a:latin typeface="Comic Sans MS" pitchFamily="66" charset="0"/>
                </a:rPr>
                <a:t> </a:t>
              </a:r>
            </a:p>
          </p:txBody>
        </p:sp>
      </p:grpSp>
      <p:grpSp>
        <p:nvGrpSpPr>
          <p:cNvPr id="29" name="Group 88"/>
          <p:cNvGrpSpPr>
            <a:grpSpLocks/>
          </p:cNvGrpSpPr>
          <p:nvPr/>
        </p:nvGrpSpPr>
        <p:grpSpPr bwMode="auto">
          <a:xfrm>
            <a:off x="381000" y="3962400"/>
            <a:ext cx="6705600" cy="1590675"/>
            <a:chOff x="240" y="2496"/>
            <a:chExt cx="4224" cy="1002"/>
          </a:xfrm>
        </p:grpSpPr>
        <p:sp>
          <p:nvSpPr>
            <p:cNvPr id="338005" name="Text Box 85"/>
            <p:cNvSpPr txBox="1">
              <a:spLocks noChangeArrowheads="1"/>
            </p:cNvSpPr>
            <p:nvPr/>
          </p:nvSpPr>
          <p:spPr bwMode="auto">
            <a:xfrm>
              <a:off x="240" y="2496"/>
              <a:ext cx="3341" cy="1002"/>
            </a:xfrm>
            <a:prstGeom prst="rect">
              <a:avLst/>
            </a:prstGeom>
            <a:solidFill>
              <a:srgbClr val="FFFF99"/>
            </a:solidFill>
            <a:ln w="38100">
              <a:solidFill>
                <a:srgbClr val="663300"/>
              </a:solidFill>
              <a:miter lim="800000"/>
              <a:headEnd/>
              <a:tailEnd/>
            </a:ln>
            <a:effectLst>
              <a:outerShdw dist="107763" dir="2700000" algn="ctr" rotWithShape="0">
                <a:schemeClr val="bg2">
                  <a:alpha val="50000"/>
                </a:schemeClr>
              </a:outerShdw>
            </a:effectLst>
          </p:spPr>
          <p:txBody>
            <a:bodyPr wrap="none">
              <a:spAutoFit/>
            </a:bodyPr>
            <a:lstStyle/>
            <a:p>
              <a:r>
                <a:rPr lang="en-US" sz="2400">
                  <a:latin typeface="Comic Sans MS" pitchFamily="66" charset="0"/>
                </a:rPr>
                <a:t>Search can be discontinued below</a:t>
              </a:r>
            </a:p>
            <a:p>
              <a:r>
                <a:rPr lang="en-US" sz="2400">
                  <a:latin typeface="Comic Sans MS" pitchFamily="66" charset="0"/>
                </a:rPr>
                <a:t>any MIN node whose beta value is </a:t>
              </a:r>
            </a:p>
            <a:p>
              <a:r>
                <a:rPr lang="en-US" sz="2400">
                  <a:latin typeface="Comic Sans MS" pitchFamily="66" charset="0"/>
                </a:rPr>
                <a:t>less than or equal to the alpha value</a:t>
              </a:r>
            </a:p>
            <a:p>
              <a:r>
                <a:rPr lang="en-US" sz="2400">
                  <a:latin typeface="Comic Sans MS" pitchFamily="66" charset="0"/>
                </a:rPr>
                <a:t>of one of its MAX ancestors</a:t>
              </a:r>
            </a:p>
          </p:txBody>
        </p:sp>
        <p:sp>
          <p:nvSpPr>
            <p:cNvPr id="338007" name="Freeform 87"/>
            <p:cNvSpPr>
              <a:spLocks/>
            </p:cNvSpPr>
            <p:nvPr/>
          </p:nvSpPr>
          <p:spPr bwMode="auto">
            <a:xfrm>
              <a:off x="3600" y="2544"/>
              <a:ext cx="864" cy="432"/>
            </a:xfrm>
            <a:custGeom>
              <a:avLst/>
              <a:gdLst/>
              <a:ahLst/>
              <a:cxnLst>
                <a:cxn ang="0">
                  <a:pos x="0" y="432"/>
                </a:cxn>
                <a:cxn ang="0">
                  <a:pos x="432" y="336"/>
                </a:cxn>
                <a:cxn ang="0">
                  <a:pos x="864" y="0"/>
                </a:cxn>
              </a:cxnLst>
              <a:rect l="0" t="0" r="r" b="b"/>
              <a:pathLst>
                <a:path w="864" h="432">
                  <a:moveTo>
                    <a:pt x="0" y="432"/>
                  </a:moveTo>
                  <a:cubicBezTo>
                    <a:pt x="144" y="420"/>
                    <a:pt x="288" y="408"/>
                    <a:pt x="432" y="336"/>
                  </a:cubicBezTo>
                  <a:cubicBezTo>
                    <a:pt x="576" y="264"/>
                    <a:pt x="720" y="132"/>
                    <a:pt x="864" y="0"/>
                  </a:cubicBezTo>
                </a:path>
              </a:pathLst>
            </a:custGeom>
            <a:noFill/>
            <a:ln w="38100" cmpd="sng">
              <a:solidFill>
                <a:srgbClr val="663300"/>
              </a:solidFill>
              <a:round/>
              <a:headEnd type="none" w="med" len="med"/>
              <a:tailEnd type="triangle" w="med" len="me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mtClean="0"/>
              <a:t>Alpha-Beta Pruning</a:t>
            </a:r>
            <a:endParaRPr lang="en-US"/>
          </a:p>
        </p:txBody>
      </p:sp>
      <p:sp>
        <p:nvSpPr>
          <p:cNvPr id="329731" name="Rectangle 3"/>
          <p:cNvSpPr>
            <a:spLocks noGrp="1" noChangeArrowheads="1"/>
          </p:cNvSpPr>
          <p:nvPr>
            <p:ph sz="quarter" idx="1"/>
          </p:nvPr>
        </p:nvSpPr>
        <p:spPr/>
        <p:txBody>
          <a:bodyPr/>
          <a:lstStyle/>
          <a:p>
            <a:r>
              <a:rPr lang="en-US" dirty="0" smtClean="0"/>
              <a:t>Explore the game tree to depth h in </a:t>
            </a:r>
            <a:r>
              <a:rPr lang="en-US" dirty="0" smtClean="0">
                <a:solidFill>
                  <a:schemeClr val="accent2"/>
                </a:solidFill>
              </a:rPr>
              <a:t>depth-first</a:t>
            </a:r>
            <a:r>
              <a:rPr lang="en-US" dirty="0" smtClean="0"/>
              <a:t> manner</a:t>
            </a:r>
          </a:p>
          <a:p>
            <a:r>
              <a:rPr lang="en-US" dirty="0" smtClean="0"/>
              <a:t>Back up alpha and beta values whenever possible</a:t>
            </a:r>
          </a:p>
          <a:p>
            <a:r>
              <a:rPr lang="en-US" dirty="0" smtClean="0"/>
              <a:t>Prune branches that can’t lead to changing the final decision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mtClean="0"/>
              <a:t>Alpha-Beta Algorithm</a:t>
            </a:r>
            <a:endParaRPr lang="en-US"/>
          </a:p>
        </p:txBody>
      </p:sp>
      <p:sp>
        <p:nvSpPr>
          <p:cNvPr id="356355" name="Rectangle 3"/>
          <p:cNvSpPr>
            <a:spLocks noGrp="1" noChangeArrowheads="1"/>
          </p:cNvSpPr>
          <p:nvPr>
            <p:ph sz="quarter" idx="1"/>
          </p:nvPr>
        </p:nvSpPr>
        <p:spPr/>
        <p:txBody>
          <a:bodyPr/>
          <a:lstStyle/>
          <a:p>
            <a:r>
              <a:rPr lang="en-US" smtClean="0"/>
              <a:t>Update the alpha/beta value of the parent of a node N when the search below N has been completed or discontinued</a:t>
            </a:r>
          </a:p>
          <a:p>
            <a:r>
              <a:rPr lang="en-US" smtClean="0"/>
              <a:t>Discontinue the search below a MAX node N if its alpha value is </a:t>
            </a:r>
            <a:r>
              <a:rPr lang="en-US" smtClean="0">
                <a:sym typeface="Symbol" pitchFamily="18" charset="2"/>
              </a:rPr>
              <a:t></a:t>
            </a:r>
            <a:r>
              <a:rPr lang="en-US" smtClean="0"/>
              <a:t> the beta value of a MIN ancestor of N</a:t>
            </a:r>
          </a:p>
          <a:p>
            <a:r>
              <a:rPr lang="en-US" smtClean="0"/>
              <a:t>Discontinue the search below a MIN node N if its beta value is </a:t>
            </a:r>
            <a:r>
              <a:rPr lang="en-US" smtClean="0">
                <a:sym typeface="Symbol" pitchFamily="18" charset="2"/>
              </a:rPr>
              <a:t></a:t>
            </a:r>
            <a:r>
              <a:rPr lang="en-US" smtClean="0"/>
              <a:t> the alpha value of a MAX ancestor of 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56355">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56355">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smtClean="0"/>
              <a:t>Example</a:t>
            </a:r>
            <a:endParaRPr lang="en-US"/>
          </a:p>
        </p:txBody>
      </p:sp>
      <p:sp>
        <p:nvSpPr>
          <p:cNvPr id="247823" name="Rectangle 15"/>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4" name="Rectangle 16"/>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5" name="Rectangle 17"/>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27" name="Rectangle 19"/>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8" name="Rectangle 20"/>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9" name="Rectangle 21"/>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30" name="Rectangle 22"/>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31" name="Rectangle 23"/>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32" name="Rectangle 24"/>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33" name="Rectangle 25"/>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34" name="Rectangle 26"/>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35" name="Rectangle 27"/>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36" name="Rectangle 28"/>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37" name="Rectangle 29"/>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38" name="Rectangle 30"/>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39" name="Rectangle 31"/>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0" name="Rectangle 32"/>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1" name="Rectangle 3"/>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2" name="Rectangle 4"/>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3" name="Rectangle 5"/>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4" name="Rectangle 6"/>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2590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7" name="Rectangle 9"/>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8" name="Rectangle 10"/>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1" name="Rectangle 13"/>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2" name="Rectangle 14"/>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26" name="Rectangle 18"/>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4" name="Rectangle 36"/>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5" name="Rectangle 37"/>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6" name="Rectangle 38"/>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7" name="Rectangle 39"/>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8" name="Rectangle 40"/>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49" name="Rectangle 41"/>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0" name="Rectangle 42"/>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1" name="Rectangle 43"/>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2" name="Rectangle 44"/>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3" name="Rectangle 45"/>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5" name="Rectangle 47"/>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6" name="Rectangle 48"/>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7" name="Rectangle 49"/>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59" name="Rectangle 51"/>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62" name="Rectangle 5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815" name="Rectangle 7"/>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19" name="Rectangle 11"/>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20" name="Rectangle 12"/>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67" name="Rectangle 59"/>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68" name="Rectangle 60"/>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69" name="Rectangle 61"/>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0" name="Rectangle 62"/>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1" name="Rectangle 63"/>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2" name="Rectangle 64"/>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3" name="Rectangle 65"/>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4" name="Rectangle 66"/>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5" name="Rectangle 67"/>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6" name="Rectangle 68"/>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878" name="Line 70"/>
          <p:cNvSpPr>
            <a:spLocks noChangeShapeType="1"/>
          </p:cNvSpPr>
          <p:nvPr/>
        </p:nvSpPr>
        <p:spPr bwMode="auto">
          <a:xfrm>
            <a:off x="1981200" y="5410200"/>
            <a:ext cx="0" cy="609600"/>
          </a:xfrm>
          <a:prstGeom prst="line">
            <a:avLst/>
          </a:prstGeom>
          <a:noFill/>
          <a:ln w="9525">
            <a:solidFill>
              <a:schemeClr val="tx1"/>
            </a:solidFill>
            <a:round/>
            <a:headEnd/>
            <a:tailEnd/>
          </a:ln>
          <a:effectLst/>
        </p:spPr>
        <p:txBody>
          <a:bodyPr wrap="none"/>
          <a:lstStyle/>
          <a:p>
            <a:endParaRPr lang="en-US"/>
          </a:p>
        </p:txBody>
      </p:sp>
      <p:sp>
        <p:nvSpPr>
          <p:cNvPr id="247879" name="Line 71"/>
          <p:cNvSpPr>
            <a:spLocks noChangeShapeType="1"/>
          </p:cNvSpPr>
          <p:nvPr/>
        </p:nvSpPr>
        <p:spPr bwMode="auto">
          <a:xfrm>
            <a:off x="19812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82" name="Line 74"/>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47883" name="Line 75"/>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85" name="Line 77"/>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47886" name="Line 78"/>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88" name="Line 80"/>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47889" name="Line 81"/>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91" name="Line 83"/>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47892" name="Line 84"/>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94" name="Line 86"/>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47895" name="Line 87"/>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47897" name="Line 89"/>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47898" name="Line 90"/>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00" name="Line 92"/>
          <p:cNvSpPr>
            <a:spLocks noChangeShapeType="1"/>
          </p:cNvSpPr>
          <p:nvPr/>
        </p:nvSpPr>
        <p:spPr bwMode="auto">
          <a:xfrm>
            <a:off x="2438400" y="5410200"/>
            <a:ext cx="0" cy="609600"/>
          </a:xfrm>
          <a:prstGeom prst="line">
            <a:avLst/>
          </a:prstGeom>
          <a:noFill/>
          <a:ln w="9525">
            <a:solidFill>
              <a:schemeClr val="tx1"/>
            </a:solidFill>
            <a:round/>
            <a:headEnd/>
            <a:tailEnd/>
          </a:ln>
          <a:effectLst/>
        </p:spPr>
        <p:txBody>
          <a:bodyPr wrap="none"/>
          <a:lstStyle/>
          <a:p>
            <a:endParaRPr lang="en-US"/>
          </a:p>
        </p:txBody>
      </p:sp>
      <p:sp>
        <p:nvSpPr>
          <p:cNvPr id="247901" name="Line 93"/>
          <p:cNvSpPr>
            <a:spLocks noChangeShapeType="1"/>
          </p:cNvSpPr>
          <p:nvPr/>
        </p:nvSpPr>
        <p:spPr bwMode="auto">
          <a:xfrm>
            <a:off x="24384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03" name="Line 95"/>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47904" name="Line 96"/>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06" name="Line 98"/>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47907" name="Line 99"/>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08" name="Line 100"/>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47909" name="Line 101"/>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10" name="Line 102"/>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47911" name="Line 103"/>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47912" name="Line 104"/>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47914" name="Line 106"/>
          <p:cNvSpPr>
            <a:spLocks noChangeShapeType="1"/>
          </p:cNvSpPr>
          <p:nvPr/>
        </p:nvSpPr>
        <p:spPr bwMode="auto">
          <a:xfrm>
            <a:off x="2438400" y="4572000"/>
            <a:ext cx="0" cy="685800"/>
          </a:xfrm>
          <a:prstGeom prst="line">
            <a:avLst/>
          </a:prstGeom>
          <a:noFill/>
          <a:ln w="9525">
            <a:solidFill>
              <a:schemeClr val="tx1"/>
            </a:solidFill>
            <a:round/>
            <a:headEnd/>
            <a:tailEnd/>
          </a:ln>
          <a:effectLst/>
        </p:spPr>
        <p:txBody>
          <a:bodyPr wrap="none"/>
          <a:lstStyle/>
          <a:p>
            <a:endParaRPr lang="en-US"/>
          </a:p>
        </p:txBody>
      </p:sp>
      <p:sp>
        <p:nvSpPr>
          <p:cNvPr id="247915" name="Line 107"/>
          <p:cNvSpPr>
            <a:spLocks noChangeShapeType="1"/>
          </p:cNvSpPr>
          <p:nvPr/>
        </p:nvSpPr>
        <p:spPr bwMode="auto">
          <a:xfrm flipH="1">
            <a:off x="1981200" y="4572000"/>
            <a:ext cx="457200" cy="685800"/>
          </a:xfrm>
          <a:prstGeom prst="line">
            <a:avLst/>
          </a:prstGeom>
          <a:noFill/>
          <a:ln w="9525">
            <a:solidFill>
              <a:schemeClr val="tx1"/>
            </a:solidFill>
            <a:round/>
            <a:headEnd/>
            <a:tailEnd/>
          </a:ln>
          <a:effectLst/>
        </p:spPr>
        <p:txBody>
          <a:bodyPr wrap="none"/>
          <a:lstStyle/>
          <a:p>
            <a:endParaRPr lang="en-US"/>
          </a:p>
        </p:txBody>
      </p:sp>
      <p:sp>
        <p:nvSpPr>
          <p:cNvPr id="247918" name="Line 110"/>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47919" name="Line 111"/>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47921" name="Line 113"/>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47922" name="Line 114"/>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47929" name="Line 121"/>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47930" name="Line 122"/>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47931" name="Line 123"/>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47932" name="Line 124"/>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47933" name="Line 125"/>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47934" name="Line 126"/>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47935" name="Line 127"/>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47936" name="Line 128"/>
          <p:cNvSpPr>
            <a:spLocks noChangeShapeType="1"/>
          </p:cNvSpPr>
          <p:nvPr/>
        </p:nvSpPr>
        <p:spPr bwMode="auto">
          <a:xfrm flipH="1">
            <a:off x="2438400" y="3733800"/>
            <a:ext cx="609600" cy="685800"/>
          </a:xfrm>
          <a:prstGeom prst="line">
            <a:avLst/>
          </a:prstGeom>
          <a:noFill/>
          <a:ln w="9525">
            <a:solidFill>
              <a:schemeClr val="tx1"/>
            </a:solidFill>
            <a:round/>
            <a:headEnd/>
            <a:tailEnd/>
          </a:ln>
          <a:effectLst/>
        </p:spPr>
        <p:txBody>
          <a:bodyPr wrap="none"/>
          <a:lstStyle/>
          <a:p>
            <a:endParaRPr lang="en-US"/>
          </a:p>
        </p:txBody>
      </p:sp>
      <p:sp>
        <p:nvSpPr>
          <p:cNvPr id="247937" name="Line 129"/>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47938" name="Line 130"/>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47939" name="Line 131"/>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47940" name="Line 132"/>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47941" name="Line 133"/>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47942" name="Line 134"/>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47943" name="Line 135"/>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47944" name="Rectangle 136"/>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945" name="Rectangle 137"/>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47947" name="Rectangle 139"/>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951" name="Rectangle 143"/>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47953" name="Line 145"/>
          <p:cNvSpPr>
            <a:spLocks noChangeShapeType="1"/>
          </p:cNvSpPr>
          <p:nvPr/>
        </p:nvSpPr>
        <p:spPr bwMode="auto">
          <a:xfrm flipH="1">
            <a:off x="3048000" y="3048000"/>
            <a:ext cx="457200" cy="533400"/>
          </a:xfrm>
          <a:prstGeom prst="line">
            <a:avLst/>
          </a:prstGeom>
          <a:noFill/>
          <a:ln w="9525">
            <a:solidFill>
              <a:schemeClr val="tx1"/>
            </a:solidFill>
            <a:round/>
            <a:headEnd/>
            <a:tailEnd/>
          </a:ln>
          <a:effectLst/>
        </p:spPr>
        <p:txBody>
          <a:bodyPr wrap="none"/>
          <a:lstStyle/>
          <a:p>
            <a:endParaRPr lang="en-US"/>
          </a:p>
        </p:txBody>
      </p:sp>
      <p:sp>
        <p:nvSpPr>
          <p:cNvPr id="247954" name="Line 146"/>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47955" name="Line 147"/>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47956" name="Line 148"/>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47957" name="Line 149"/>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47959" name="Line 151"/>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47960" name="Line 152"/>
          <p:cNvSpPr>
            <a:spLocks noChangeShapeType="1"/>
          </p:cNvSpPr>
          <p:nvPr/>
        </p:nvSpPr>
        <p:spPr bwMode="auto">
          <a:xfrm flipH="1">
            <a:off x="3505200" y="2438400"/>
            <a:ext cx="533400" cy="457200"/>
          </a:xfrm>
          <a:prstGeom prst="line">
            <a:avLst/>
          </a:prstGeom>
          <a:noFill/>
          <a:ln w="9525">
            <a:solidFill>
              <a:schemeClr val="tx1"/>
            </a:solidFill>
            <a:round/>
            <a:headEnd/>
            <a:tailEnd/>
          </a:ln>
          <a:effectLst/>
        </p:spPr>
        <p:txBody>
          <a:bodyPr wrap="none"/>
          <a:lstStyle/>
          <a:p>
            <a:endParaRPr lang="en-US"/>
          </a:p>
        </p:txBody>
      </p:sp>
      <p:sp>
        <p:nvSpPr>
          <p:cNvPr id="247961" name="Line 153"/>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47963" name="Line 155"/>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47964" name="Line 156"/>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47965" name="Line 157"/>
          <p:cNvSpPr>
            <a:spLocks noChangeShapeType="1"/>
          </p:cNvSpPr>
          <p:nvPr/>
        </p:nvSpPr>
        <p:spPr bwMode="auto">
          <a:xfrm flipH="1">
            <a:off x="4038600" y="1828800"/>
            <a:ext cx="1066800" cy="457200"/>
          </a:xfrm>
          <a:prstGeom prst="line">
            <a:avLst/>
          </a:prstGeom>
          <a:noFill/>
          <a:ln w="9525">
            <a:solidFill>
              <a:schemeClr val="tx1"/>
            </a:solidFill>
            <a:round/>
            <a:headEnd/>
            <a:tailEnd/>
          </a:ln>
          <a:effectLst/>
        </p:spPr>
        <p:txBody>
          <a:bodyPr wrap="none"/>
          <a:lstStyle/>
          <a:p>
            <a:endParaRPr lang="en-US"/>
          </a:p>
        </p:txBody>
      </p:sp>
      <p:sp>
        <p:nvSpPr>
          <p:cNvPr id="247966" name="Line 158"/>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47967" name="Text Box 15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47968" name="Text Box 16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69" name="Text Box 16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70" name="Text Box 16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47971" name="Text Box 16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72" name="Text Box 16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47973" name="Text Box 16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74" name="Text Box 16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47975" name="Text Box 16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76" name="Text Box 16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47977" name="Text Box 16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78" name="Text Box 17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79" name="Text Box 17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80" name="Text Box 17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47981" name="Text Box 17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47982" name="Text Box 17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83" name="Text Box 17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84" name="Text Box 17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47985" name="Text Box 17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47986" name="Text Box 17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87" name="Text Box 17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47990" name="Text Box 182"/>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91" name="Text Box 183"/>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47992" name="Text Box 184"/>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47993" name="Text Box 185"/>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145" name="TextBox 144"/>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6" name="TextBox 145"/>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47" name="TextBox 146"/>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8" name="TextBox 147"/>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49" name="TextBox 148"/>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0" name="TextBox 149"/>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mtClean="0"/>
              <a:t>Example</a:t>
            </a:r>
            <a:endParaRPr lang="en-US"/>
          </a:p>
        </p:txBody>
      </p:sp>
      <p:sp>
        <p:nvSpPr>
          <p:cNvPr id="25395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5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5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5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5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6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62"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4"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6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6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6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7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5"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6" name="Rectangle 24"/>
          <p:cNvSpPr>
            <a:spLocks noChangeArrowheads="1"/>
          </p:cNvSpPr>
          <p:nvPr/>
        </p:nvSpPr>
        <p:spPr bwMode="auto">
          <a:xfrm>
            <a:off x="2590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7"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8"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7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0"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1"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4"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6"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89"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0"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399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9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399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4"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5"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7"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09"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10" name="Line 58"/>
          <p:cNvSpPr>
            <a:spLocks noChangeShapeType="1"/>
          </p:cNvSpPr>
          <p:nvPr/>
        </p:nvSpPr>
        <p:spPr bwMode="auto">
          <a:xfrm>
            <a:off x="1981200" y="5410200"/>
            <a:ext cx="0" cy="609600"/>
          </a:xfrm>
          <a:prstGeom prst="line">
            <a:avLst/>
          </a:prstGeom>
          <a:noFill/>
          <a:ln w="38100">
            <a:solidFill>
              <a:schemeClr val="tx1"/>
            </a:solidFill>
            <a:round/>
            <a:headEnd/>
            <a:tailEnd/>
          </a:ln>
          <a:effectLst/>
        </p:spPr>
        <p:txBody>
          <a:bodyPr wrap="none"/>
          <a:lstStyle/>
          <a:p>
            <a:endParaRPr lang="en-US"/>
          </a:p>
        </p:txBody>
      </p:sp>
      <p:sp>
        <p:nvSpPr>
          <p:cNvPr id="254011" name="Line 59"/>
          <p:cNvSpPr>
            <a:spLocks noChangeShapeType="1"/>
          </p:cNvSpPr>
          <p:nvPr/>
        </p:nvSpPr>
        <p:spPr bwMode="auto">
          <a:xfrm>
            <a:off x="19812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12"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54013"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14"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54015"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16"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5401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1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5401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2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5402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22"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54023"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24" name="Line 72"/>
          <p:cNvSpPr>
            <a:spLocks noChangeShapeType="1"/>
          </p:cNvSpPr>
          <p:nvPr/>
        </p:nvSpPr>
        <p:spPr bwMode="auto">
          <a:xfrm>
            <a:off x="2438400" y="5410200"/>
            <a:ext cx="0" cy="609600"/>
          </a:xfrm>
          <a:prstGeom prst="line">
            <a:avLst/>
          </a:prstGeom>
          <a:noFill/>
          <a:ln w="9525">
            <a:solidFill>
              <a:schemeClr val="tx1"/>
            </a:solidFill>
            <a:round/>
            <a:headEnd/>
            <a:tailEnd/>
          </a:ln>
          <a:effectLst/>
        </p:spPr>
        <p:txBody>
          <a:bodyPr wrap="none"/>
          <a:lstStyle/>
          <a:p>
            <a:endParaRPr lang="en-US"/>
          </a:p>
        </p:txBody>
      </p:sp>
      <p:sp>
        <p:nvSpPr>
          <p:cNvPr id="254025" name="Line 73"/>
          <p:cNvSpPr>
            <a:spLocks noChangeShapeType="1"/>
          </p:cNvSpPr>
          <p:nvPr/>
        </p:nvSpPr>
        <p:spPr bwMode="auto">
          <a:xfrm>
            <a:off x="24384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26"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54027"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28"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54029"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30" name="Line 78"/>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54031"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32"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54033"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5403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54035" name="Line 83"/>
          <p:cNvSpPr>
            <a:spLocks noChangeShapeType="1"/>
          </p:cNvSpPr>
          <p:nvPr/>
        </p:nvSpPr>
        <p:spPr bwMode="auto">
          <a:xfrm>
            <a:off x="2438400" y="4572000"/>
            <a:ext cx="0" cy="685800"/>
          </a:xfrm>
          <a:prstGeom prst="line">
            <a:avLst/>
          </a:prstGeom>
          <a:noFill/>
          <a:ln w="9525">
            <a:solidFill>
              <a:schemeClr val="tx1"/>
            </a:solidFill>
            <a:round/>
            <a:headEnd/>
            <a:tailEnd/>
          </a:ln>
          <a:effectLst/>
        </p:spPr>
        <p:txBody>
          <a:bodyPr wrap="none"/>
          <a:lstStyle/>
          <a:p>
            <a:endParaRPr lang="en-US"/>
          </a:p>
        </p:txBody>
      </p:sp>
      <p:sp>
        <p:nvSpPr>
          <p:cNvPr id="254036" name="Line 84"/>
          <p:cNvSpPr>
            <a:spLocks noChangeShapeType="1"/>
          </p:cNvSpPr>
          <p:nvPr/>
        </p:nvSpPr>
        <p:spPr bwMode="auto">
          <a:xfrm flipH="1">
            <a:off x="1981200" y="4572000"/>
            <a:ext cx="457200" cy="685800"/>
          </a:xfrm>
          <a:prstGeom prst="line">
            <a:avLst/>
          </a:prstGeom>
          <a:noFill/>
          <a:ln w="38100">
            <a:solidFill>
              <a:schemeClr val="tx1"/>
            </a:solidFill>
            <a:round/>
            <a:headEnd/>
            <a:tailEnd/>
          </a:ln>
          <a:effectLst/>
        </p:spPr>
        <p:txBody>
          <a:bodyPr wrap="none"/>
          <a:lstStyle/>
          <a:p>
            <a:endParaRPr lang="en-US"/>
          </a:p>
        </p:txBody>
      </p:sp>
      <p:sp>
        <p:nvSpPr>
          <p:cNvPr id="254037"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54038"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54039"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54040"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54041"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54042" name="Line 90"/>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54043"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54044"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5404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5404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5404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54048" name="Line 96"/>
          <p:cNvSpPr>
            <a:spLocks noChangeShapeType="1"/>
          </p:cNvSpPr>
          <p:nvPr/>
        </p:nvSpPr>
        <p:spPr bwMode="auto">
          <a:xfrm flipH="1">
            <a:off x="2438400" y="3733800"/>
            <a:ext cx="609600" cy="685800"/>
          </a:xfrm>
          <a:prstGeom prst="line">
            <a:avLst/>
          </a:prstGeom>
          <a:noFill/>
          <a:ln w="38100">
            <a:solidFill>
              <a:schemeClr val="tx1"/>
            </a:solidFill>
            <a:round/>
            <a:headEnd/>
            <a:tailEnd/>
          </a:ln>
          <a:effectLst/>
        </p:spPr>
        <p:txBody>
          <a:bodyPr wrap="none"/>
          <a:lstStyle/>
          <a:p>
            <a:endParaRPr lang="en-US"/>
          </a:p>
        </p:txBody>
      </p:sp>
      <p:sp>
        <p:nvSpPr>
          <p:cNvPr id="254049" name="Line 97"/>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54050"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54051"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54052"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5405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5405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5405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5405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5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05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05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060"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54061"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54062"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54063"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5406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5406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54066"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54067"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54068"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5406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54070"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54071"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5407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407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7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7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407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7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407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7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408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8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408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8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8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8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408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408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8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8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409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409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9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09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9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409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409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4103" name="Text Box 151"/>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146" name="TextBox 145"/>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7" name="TextBox 146"/>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48" name="TextBox 147"/>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9" name="TextBox 148"/>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0" name="TextBox 149"/>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1" name="TextBox 150"/>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smtClean="0"/>
              <a:t>Example</a:t>
            </a:r>
            <a:endParaRPr lang="en-US"/>
          </a:p>
        </p:txBody>
      </p:sp>
      <p:sp>
        <p:nvSpPr>
          <p:cNvPr id="254979"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0"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1"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82"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3"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4"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85"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86"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7"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88"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89"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90"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1"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2"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3"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4994"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5"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6"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7"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8"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4999"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0" name="Rectangle 24"/>
          <p:cNvSpPr>
            <a:spLocks noChangeArrowheads="1"/>
          </p:cNvSpPr>
          <p:nvPr/>
        </p:nvSpPr>
        <p:spPr bwMode="auto">
          <a:xfrm>
            <a:off x="2590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1"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2"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3"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4"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5"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6"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7"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8"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09"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0"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1"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2"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3"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4"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5"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6"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7"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8"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19"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20"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21"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2"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3"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4"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5"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6"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7"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8"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29"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30"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31"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32"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33"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34"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55035" name="Line 59"/>
          <p:cNvSpPr>
            <a:spLocks noChangeShapeType="1"/>
          </p:cNvSpPr>
          <p:nvPr/>
        </p:nvSpPr>
        <p:spPr bwMode="auto">
          <a:xfrm>
            <a:off x="1981200" y="5410200"/>
            <a:ext cx="228600" cy="609600"/>
          </a:xfrm>
          <a:prstGeom prst="line">
            <a:avLst/>
          </a:prstGeom>
          <a:noFill/>
          <a:ln w="38100">
            <a:solidFill>
              <a:schemeClr val="tx1"/>
            </a:solidFill>
            <a:round/>
            <a:headEnd/>
            <a:tailEnd/>
          </a:ln>
          <a:effectLst/>
        </p:spPr>
        <p:txBody>
          <a:bodyPr wrap="none"/>
          <a:lstStyle/>
          <a:p>
            <a:endParaRPr lang="en-US"/>
          </a:p>
        </p:txBody>
      </p:sp>
      <p:sp>
        <p:nvSpPr>
          <p:cNvPr id="255036"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55037"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38"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55039"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40"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55041"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42"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55043"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44"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55045"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46"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55047"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48" name="Line 72"/>
          <p:cNvSpPr>
            <a:spLocks noChangeShapeType="1"/>
          </p:cNvSpPr>
          <p:nvPr/>
        </p:nvSpPr>
        <p:spPr bwMode="auto">
          <a:xfrm>
            <a:off x="2438400" y="5410200"/>
            <a:ext cx="0" cy="609600"/>
          </a:xfrm>
          <a:prstGeom prst="line">
            <a:avLst/>
          </a:prstGeom>
          <a:noFill/>
          <a:ln w="9525">
            <a:solidFill>
              <a:schemeClr val="tx1"/>
            </a:solidFill>
            <a:round/>
            <a:headEnd/>
            <a:tailEnd/>
          </a:ln>
          <a:effectLst/>
        </p:spPr>
        <p:txBody>
          <a:bodyPr wrap="none"/>
          <a:lstStyle/>
          <a:p>
            <a:endParaRPr lang="en-US"/>
          </a:p>
        </p:txBody>
      </p:sp>
      <p:sp>
        <p:nvSpPr>
          <p:cNvPr id="255049" name="Line 73"/>
          <p:cNvSpPr>
            <a:spLocks noChangeShapeType="1"/>
          </p:cNvSpPr>
          <p:nvPr/>
        </p:nvSpPr>
        <p:spPr bwMode="auto">
          <a:xfrm>
            <a:off x="24384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50"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55051"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52"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55053"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54" name="Line 78"/>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55055"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56"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55057"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55058"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55059" name="Line 83"/>
          <p:cNvSpPr>
            <a:spLocks noChangeShapeType="1"/>
          </p:cNvSpPr>
          <p:nvPr/>
        </p:nvSpPr>
        <p:spPr bwMode="auto">
          <a:xfrm>
            <a:off x="2438400" y="4572000"/>
            <a:ext cx="0" cy="685800"/>
          </a:xfrm>
          <a:prstGeom prst="line">
            <a:avLst/>
          </a:prstGeom>
          <a:noFill/>
          <a:ln w="9525">
            <a:solidFill>
              <a:schemeClr val="tx1"/>
            </a:solidFill>
            <a:round/>
            <a:headEnd/>
            <a:tailEnd/>
          </a:ln>
          <a:effectLst/>
        </p:spPr>
        <p:txBody>
          <a:bodyPr wrap="none"/>
          <a:lstStyle/>
          <a:p>
            <a:endParaRPr lang="en-US"/>
          </a:p>
        </p:txBody>
      </p:sp>
      <p:sp>
        <p:nvSpPr>
          <p:cNvPr id="255060" name="Line 84"/>
          <p:cNvSpPr>
            <a:spLocks noChangeShapeType="1"/>
          </p:cNvSpPr>
          <p:nvPr/>
        </p:nvSpPr>
        <p:spPr bwMode="auto">
          <a:xfrm flipH="1">
            <a:off x="1981200" y="4572000"/>
            <a:ext cx="457200" cy="685800"/>
          </a:xfrm>
          <a:prstGeom prst="line">
            <a:avLst/>
          </a:prstGeom>
          <a:noFill/>
          <a:ln w="38100">
            <a:solidFill>
              <a:schemeClr val="tx1"/>
            </a:solidFill>
            <a:round/>
            <a:headEnd/>
            <a:tailEnd/>
          </a:ln>
          <a:effectLst/>
        </p:spPr>
        <p:txBody>
          <a:bodyPr wrap="none"/>
          <a:lstStyle/>
          <a:p>
            <a:endParaRPr lang="en-US"/>
          </a:p>
        </p:txBody>
      </p:sp>
      <p:sp>
        <p:nvSpPr>
          <p:cNvPr id="255061"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55062"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55063"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55064"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55065"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55066" name="Line 90"/>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55067"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55068"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55069"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55070"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55071"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55072" name="Line 96"/>
          <p:cNvSpPr>
            <a:spLocks noChangeShapeType="1"/>
          </p:cNvSpPr>
          <p:nvPr/>
        </p:nvSpPr>
        <p:spPr bwMode="auto">
          <a:xfrm flipH="1">
            <a:off x="2438400" y="3733800"/>
            <a:ext cx="609600" cy="685800"/>
          </a:xfrm>
          <a:prstGeom prst="line">
            <a:avLst/>
          </a:prstGeom>
          <a:noFill/>
          <a:ln w="38100">
            <a:solidFill>
              <a:schemeClr val="tx1"/>
            </a:solidFill>
            <a:round/>
            <a:headEnd/>
            <a:tailEnd/>
          </a:ln>
          <a:effectLst/>
        </p:spPr>
        <p:txBody>
          <a:bodyPr wrap="none"/>
          <a:lstStyle/>
          <a:p>
            <a:endParaRPr lang="en-US"/>
          </a:p>
        </p:txBody>
      </p:sp>
      <p:sp>
        <p:nvSpPr>
          <p:cNvPr id="255073" name="Line 97"/>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55074"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55075"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55076"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55077"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55078"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55079"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55080"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81"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5082"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83"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5084"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55085"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55086"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55087"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55088"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55089"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55090"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55091"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55092"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55093"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55094"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55095"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55096"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5097"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098"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099"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5100"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01"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5102"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03"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5104"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05"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5106"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07"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08"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09"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5110"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5111"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12"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13"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5114"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5115"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16"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17"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18"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5119"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5120"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5121"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55126"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147" name="TextBox 146"/>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8" name="TextBox 147"/>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49" name="TextBox 148"/>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0" name="TextBox 149"/>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1" name="TextBox 150"/>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2" name="TextBox 151"/>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Lecture</a:t>
            </a:r>
            <a:endParaRPr lang="en-US" dirty="0"/>
          </a:p>
        </p:txBody>
      </p:sp>
      <p:sp>
        <p:nvSpPr>
          <p:cNvPr id="3" name="Content Placeholder 2"/>
          <p:cNvSpPr>
            <a:spLocks noGrp="1"/>
          </p:cNvSpPr>
          <p:nvPr>
            <p:ph sz="quarter" idx="1"/>
          </p:nvPr>
        </p:nvSpPr>
        <p:spPr/>
        <p:txBody>
          <a:bodyPr/>
          <a:lstStyle/>
          <a:p>
            <a:r>
              <a:rPr lang="en-US" dirty="0" smtClean="0"/>
              <a:t>Alpha-beta pruning</a:t>
            </a:r>
          </a:p>
          <a:p>
            <a:r>
              <a:rPr lang="en-US" dirty="0" smtClean="0"/>
              <a:t>Games with chance</a:t>
            </a:r>
          </a:p>
          <a:p>
            <a:r>
              <a:rPr lang="en-US" dirty="0" smtClean="0"/>
              <a:t>Partially </a:t>
            </a:r>
            <a:r>
              <a:rPr lang="en-US" dirty="0"/>
              <a:t>observable </a:t>
            </a:r>
            <a:r>
              <a:rPr lang="en-US" dirty="0" smtClean="0"/>
              <a:t>games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mtClean="0"/>
              <a:t>Example</a:t>
            </a:r>
            <a:endParaRPr lang="en-US"/>
          </a:p>
        </p:txBody>
      </p:sp>
      <p:sp>
        <p:nvSpPr>
          <p:cNvPr id="256003"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04"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05"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06"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07"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08"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09"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10"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1"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2"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13"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14"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5"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6"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7"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18"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19"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0"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1"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2"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3"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4" name="Rectangle 24"/>
          <p:cNvSpPr>
            <a:spLocks noChangeArrowheads="1"/>
          </p:cNvSpPr>
          <p:nvPr/>
        </p:nvSpPr>
        <p:spPr bwMode="auto">
          <a:xfrm>
            <a:off x="2590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5"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6"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7"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8"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29"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0"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1"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2"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3"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4"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5"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6"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7"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8"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39"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0"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1"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2"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3"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4"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045"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46"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47"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48"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49"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0"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1"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2"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3"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4"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5"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6"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7"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058"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56059"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56060"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56061"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62"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56063"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64"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56065"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66"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56067"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68"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56069"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70"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56071"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72" name="Line 72"/>
          <p:cNvSpPr>
            <a:spLocks noChangeShapeType="1"/>
          </p:cNvSpPr>
          <p:nvPr/>
        </p:nvSpPr>
        <p:spPr bwMode="auto">
          <a:xfrm>
            <a:off x="2438400" y="5410200"/>
            <a:ext cx="0" cy="609600"/>
          </a:xfrm>
          <a:prstGeom prst="line">
            <a:avLst/>
          </a:prstGeom>
          <a:noFill/>
          <a:ln w="38100">
            <a:solidFill>
              <a:schemeClr val="tx1"/>
            </a:solidFill>
            <a:round/>
            <a:headEnd/>
            <a:tailEnd/>
          </a:ln>
          <a:effectLst/>
        </p:spPr>
        <p:txBody>
          <a:bodyPr wrap="none"/>
          <a:lstStyle/>
          <a:p>
            <a:endParaRPr lang="en-US"/>
          </a:p>
        </p:txBody>
      </p:sp>
      <p:sp>
        <p:nvSpPr>
          <p:cNvPr id="256073" name="Line 73"/>
          <p:cNvSpPr>
            <a:spLocks noChangeShapeType="1"/>
          </p:cNvSpPr>
          <p:nvPr/>
        </p:nvSpPr>
        <p:spPr bwMode="auto">
          <a:xfrm>
            <a:off x="24384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74"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56075"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76"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56077"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78" name="Line 78"/>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56079"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80"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56081"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56082"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56083" name="Line 83"/>
          <p:cNvSpPr>
            <a:spLocks noChangeShapeType="1"/>
          </p:cNvSpPr>
          <p:nvPr/>
        </p:nvSpPr>
        <p:spPr bwMode="auto">
          <a:xfrm>
            <a:off x="2438400" y="4572000"/>
            <a:ext cx="0" cy="685800"/>
          </a:xfrm>
          <a:prstGeom prst="line">
            <a:avLst/>
          </a:prstGeom>
          <a:noFill/>
          <a:ln w="38100">
            <a:solidFill>
              <a:schemeClr val="tx1"/>
            </a:solidFill>
            <a:round/>
            <a:headEnd/>
            <a:tailEnd/>
          </a:ln>
          <a:effectLst/>
        </p:spPr>
        <p:txBody>
          <a:bodyPr wrap="none"/>
          <a:lstStyle/>
          <a:p>
            <a:endParaRPr lang="en-US"/>
          </a:p>
        </p:txBody>
      </p:sp>
      <p:sp>
        <p:nvSpPr>
          <p:cNvPr id="256084"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56085"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56086"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56087"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56088"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56089"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56090" name="Line 90"/>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56091"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56092"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56093"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56094"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56095"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56096" name="Line 96"/>
          <p:cNvSpPr>
            <a:spLocks noChangeShapeType="1"/>
          </p:cNvSpPr>
          <p:nvPr/>
        </p:nvSpPr>
        <p:spPr bwMode="auto">
          <a:xfrm flipH="1">
            <a:off x="2438400" y="3733800"/>
            <a:ext cx="609600" cy="685800"/>
          </a:xfrm>
          <a:prstGeom prst="line">
            <a:avLst/>
          </a:prstGeom>
          <a:noFill/>
          <a:ln w="38100">
            <a:solidFill>
              <a:schemeClr val="tx1"/>
            </a:solidFill>
            <a:round/>
            <a:headEnd/>
            <a:tailEnd/>
          </a:ln>
          <a:effectLst/>
        </p:spPr>
        <p:txBody>
          <a:bodyPr wrap="none"/>
          <a:lstStyle/>
          <a:p>
            <a:endParaRPr lang="en-US"/>
          </a:p>
        </p:txBody>
      </p:sp>
      <p:sp>
        <p:nvSpPr>
          <p:cNvPr id="256097" name="Line 97"/>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56098"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56099"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56100"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56101"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56102"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56103"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56104"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105"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6106"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107"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6108"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56109"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56110"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56111"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56112"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56113"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56114"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56115"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56116"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56117"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56118"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56119"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56120"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6121"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22"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23"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6124"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25"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6126"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27"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6128"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29"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6130"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31"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32"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33"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6134"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6135"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36"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37"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6138"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6139"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40"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41"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42"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6143"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6144"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6145"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56150"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56151" name="Text Box 151"/>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148" name="TextBox 147"/>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9" name="TextBox 148"/>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0" name="TextBox 149"/>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1" name="TextBox 150"/>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2" name="TextBox 151"/>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3" name="TextBox 152"/>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smtClean="0"/>
              <a:t>Example</a:t>
            </a:r>
            <a:endParaRPr lang="en-US"/>
          </a:p>
        </p:txBody>
      </p:sp>
      <p:sp>
        <p:nvSpPr>
          <p:cNvPr id="25702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2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2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3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3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3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3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34"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3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36"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3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3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3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4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7"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4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57049"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0"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2"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3"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6"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7"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8"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5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1"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2"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06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6"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7"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79"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8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81"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08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5708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57084"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57085"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86"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57087"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88"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57089"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90"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5709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9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5709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94"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57095"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57096" name="Line 72"/>
          <p:cNvSpPr>
            <a:spLocks noChangeShapeType="1"/>
          </p:cNvSpPr>
          <p:nvPr/>
        </p:nvSpPr>
        <p:spPr bwMode="auto">
          <a:xfrm>
            <a:off x="2438400" y="5410200"/>
            <a:ext cx="0" cy="609600"/>
          </a:xfrm>
          <a:prstGeom prst="line">
            <a:avLst/>
          </a:prstGeom>
          <a:noFill/>
          <a:ln w="38100">
            <a:solidFill>
              <a:schemeClr val="tx1"/>
            </a:solidFill>
            <a:round/>
            <a:headEnd/>
            <a:tailEnd/>
          </a:ln>
          <a:effectLst/>
        </p:spPr>
        <p:txBody>
          <a:bodyPr wrap="none"/>
          <a:lstStyle/>
          <a:p>
            <a:endParaRPr lang="en-US"/>
          </a:p>
        </p:txBody>
      </p:sp>
      <p:sp>
        <p:nvSpPr>
          <p:cNvPr id="25709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57098"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57099"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57100"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57101"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57102" name="Line 78"/>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57103"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57104"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57105"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5710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57107" name="Line 83"/>
          <p:cNvSpPr>
            <a:spLocks noChangeShapeType="1"/>
          </p:cNvSpPr>
          <p:nvPr/>
        </p:nvSpPr>
        <p:spPr bwMode="auto">
          <a:xfrm>
            <a:off x="2438400" y="4572000"/>
            <a:ext cx="0" cy="685800"/>
          </a:xfrm>
          <a:prstGeom prst="line">
            <a:avLst/>
          </a:prstGeom>
          <a:noFill/>
          <a:ln w="38100">
            <a:solidFill>
              <a:schemeClr val="tx1"/>
            </a:solidFill>
            <a:round/>
            <a:headEnd/>
            <a:tailEnd/>
          </a:ln>
          <a:effectLst/>
        </p:spPr>
        <p:txBody>
          <a:bodyPr wrap="none"/>
          <a:lstStyle/>
          <a:p>
            <a:endParaRPr lang="en-US"/>
          </a:p>
        </p:txBody>
      </p:sp>
      <p:sp>
        <p:nvSpPr>
          <p:cNvPr id="25710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57109"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57110"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57111"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57112"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57113"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57114" name="Line 90"/>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57115"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57116"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57117"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5711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5711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57120" name="Line 96"/>
          <p:cNvSpPr>
            <a:spLocks noChangeShapeType="1"/>
          </p:cNvSpPr>
          <p:nvPr/>
        </p:nvSpPr>
        <p:spPr bwMode="auto">
          <a:xfrm flipH="1">
            <a:off x="2438400" y="3733800"/>
            <a:ext cx="609600" cy="685800"/>
          </a:xfrm>
          <a:prstGeom prst="line">
            <a:avLst/>
          </a:prstGeom>
          <a:noFill/>
          <a:ln w="38100">
            <a:solidFill>
              <a:schemeClr val="tx1"/>
            </a:solidFill>
            <a:round/>
            <a:headEnd/>
            <a:tailEnd/>
          </a:ln>
          <a:effectLst/>
        </p:spPr>
        <p:txBody>
          <a:bodyPr wrap="none"/>
          <a:lstStyle/>
          <a:p>
            <a:endParaRPr lang="en-US"/>
          </a:p>
        </p:txBody>
      </p:sp>
      <p:sp>
        <p:nvSpPr>
          <p:cNvPr id="257121" name="Line 97"/>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57122"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57123"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57124"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57125"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5712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5712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5712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12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713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13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7132"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57133"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57134"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57135"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57136"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5713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57138"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57139"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57140"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5714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57142"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57143"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5714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714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4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4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714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4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715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5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715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5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715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5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5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5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715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715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6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6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716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716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6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6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6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716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716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716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57174"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57175" name="Text Box 151"/>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148" name="TextBox 147"/>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49" name="TextBox 148"/>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0" name="TextBox 149"/>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1" name="TextBox 150"/>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2" name="TextBox 151"/>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3" name="TextBox 152"/>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smtClean="0"/>
              <a:t>Example</a:t>
            </a:r>
            <a:endParaRPr lang="en-US"/>
          </a:p>
        </p:txBody>
      </p:sp>
      <p:sp>
        <p:nvSpPr>
          <p:cNvPr id="27750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0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0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1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1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1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1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14"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1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16"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1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1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1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2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7"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2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7529"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0"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2"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3"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6"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7"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8"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3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1"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2"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54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6"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7"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59"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6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61"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56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756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7564"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77565"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66"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77567"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68"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77569"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70"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7757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7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7757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74"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77575"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76" name="Line 72"/>
          <p:cNvSpPr>
            <a:spLocks noChangeShapeType="1"/>
          </p:cNvSpPr>
          <p:nvPr/>
        </p:nvSpPr>
        <p:spPr bwMode="auto">
          <a:xfrm>
            <a:off x="2438400" y="5410200"/>
            <a:ext cx="0" cy="609600"/>
          </a:xfrm>
          <a:prstGeom prst="line">
            <a:avLst/>
          </a:prstGeom>
          <a:noFill/>
          <a:ln w="38100">
            <a:solidFill>
              <a:schemeClr val="tx1"/>
            </a:solidFill>
            <a:round/>
            <a:headEnd/>
            <a:tailEnd/>
          </a:ln>
          <a:effectLst/>
        </p:spPr>
        <p:txBody>
          <a:bodyPr wrap="none"/>
          <a:lstStyle/>
          <a:p>
            <a:endParaRPr lang="en-US"/>
          </a:p>
        </p:txBody>
      </p:sp>
      <p:sp>
        <p:nvSpPr>
          <p:cNvPr id="27757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7578"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77579"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80"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77581"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82" name="Line 78"/>
          <p:cNvSpPr>
            <a:spLocks noChangeShapeType="1"/>
          </p:cNvSpPr>
          <p:nvPr/>
        </p:nvSpPr>
        <p:spPr bwMode="auto">
          <a:xfrm>
            <a:off x="2895600" y="5410200"/>
            <a:ext cx="0" cy="609600"/>
          </a:xfrm>
          <a:prstGeom prst="line">
            <a:avLst/>
          </a:prstGeom>
          <a:noFill/>
          <a:ln w="9525">
            <a:solidFill>
              <a:schemeClr val="tx1"/>
            </a:solidFill>
            <a:round/>
            <a:headEnd/>
            <a:tailEnd/>
          </a:ln>
          <a:effectLst/>
        </p:spPr>
        <p:txBody>
          <a:bodyPr wrap="none"/>
          <a:lstStyle/>
          <a:p>
            <a:endParaRPr lang="en-US"/>
          </a:p>
        </p:txBody>
      </p:sp>
      <p:sp>
        <p:nvSpPr>
          <p:cNvPr id="277583"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84"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77585"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7758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7587" name="Line 83"/>
          <p:cNvSpPr>
            <a:spLocks noChangeShapeType="1"/>
          </p:cNvSpPr>
          <p:nvPr/>
        </p:nvSpPr>
        <p:spPr bwMode="auto">
          <a:xfrm>
            <a:off x="2438400" y="4572000"/>
            <a:ext cx="0" cy="685800"/>
          </a:xfrm>
          <a:prstGeom prst="line">
            <a:avLst/>
          </a:prstGeom>
          <a:noFill/>
          <a:ln w="38100">
            <a:solidFill>
              <a:schemeClr val="tx1"/>
            </a:solidFill>
            <a:round/>
            <a:headEnd/>
            <a:tailEnd/>
          </a:ln>
          <a:effectLst/>
        </p:spPr>
        <p:txBody>
          <a:bodyPr wrap="none"/>
          <a:lstStyle/>
          <a:p>
            <a:endParaRPr lang="en-US"/>
          </a:p>
        </p:txBody>
      </p:sp>
      <p:sp>
        <p:nvSpPr>
          <p:cNvPr id="27758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7589"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77590"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77591"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77592"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77593"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77594" name="Line 90"/>
          <p:cNvSpPr>
            <a:spLocks noChangeShapeType="1"/>
          </p:cNvSpPr>
          <p:nvPr/>
        </p:nvSpPr>
        <p:spPr bwMode="auto">
          <a:xfrm flipH="1">
            <a:off x="2895600" y="4572000"/>
            <a:ext cx="457200" cy="685800"/>
          </a:xfrm>
          <a:prstGeom prst="line">
            <a:avLst/>
          </a:prstGeom>
          <a:noFill/>
          <a:ln w="9525">
            <a:solidFill>
              <a:schemeClr val="tx1"/>
            </a:solidFill>
            <a:round/>
            <a:headEnd/>
            <a:tailEnd/>
          </a:ln>
          <a:effectLst/>
        </p:spPr>
        <p:txBody>
          <a:bodyPr wrap="none"/>
          <a:lstStyle/>
          <a:p>
            <a:endParaRPr lang="en-US"/>
          </a:p>
        </p:txBody>
      </p:sp>
      <p:sp>
        <p:nvSpPr>
          <p:cNvPr id="277595"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77596"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77597"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7759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7759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7600" name="Line 96"/>
          <p:cNvSpPr>
            <a:spLocks noChangeShapeType="1"/>
          </p:cNvSpPr>
          <p:nvPr/>
        </p:nvSpPr>
        <p:spPr bwMode="auto">
          <a:xfrm flipH="1">
            <a:off x="2438400" y="3733800"/>
            <a:ext cx="609600" cy="685800"/>
          </a:xfrm>
          <a:prstGeom prst="line">
            <a:avLst/>
          </a:prstGeom>
          <a:noFill/>
          <a:ln w="38100">
            <a:solidFill>
              <a:schemeClr val="tx1"/>
            </a:solidFill>
            <a:round/>
            <a:headEnd/>
            <a:tailEnd/>
          </a:ln>
          <a:effectLst/>
        </p:spPr>
        <p:txBody>
          <a:bodyPr wrap="none"/>
          <a:lstStyle/>
          <a:p>
            <a:endParaRPr lang="en-US"/>
          </a:p>
        </p:txBody>
      </p:sp>
      <p:sp>
        <p:nvSpPr>
          <p:cNvPr id="277601" name="Line 97"/>
          <p:cNvSpPr>
            <a:spLocks noChangeShapeType="1"/>
          </p:cNvSpPr>
          <p:nvPr/>
        </p:nvSpPr>
        <p:spPr bwMode="auto">
          <a:xfrm>
            <a:off x="3048000" y="3733800"/>
            <a:ext cx="304800" cy="685800"/>
          </a:xfrm>
          <a:prstGeom prst="line">
            <a:avLst/>
          </a:prstGeom>
          <a:noFill/>
          <a:ln w="9525">
            <a:solidFill>
              <a:schemeClr val="tx1"/>
            </a:solidFill>
            <a:round/>
            <a:headEnd/>
            <a:tailEnd/>
          </a:ln>
          <a:effectLst/>
        </p:spPr>
        <p:txBody>
          <a:bodyPr wrap="none"/>
          <a:lstStyle/>
          <a:p>
            <a:endParaRPr lang="en-US"/>
          </a:p>
        </p:txBody>
      </p:sp>
      <p:sp>
        <p:nvSpPr>
          <p:cNvPr id="277602"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77603"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77604"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77605"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7760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7760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760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60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761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61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7612"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77613"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77614"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77615"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77616"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7761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7618"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77619"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77620"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7762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7622"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7623"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7762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762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2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2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762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2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763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3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763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3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763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3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3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3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763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763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4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4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764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764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4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4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4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764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764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764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7650"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7651"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7652"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149" name="TextBox 148"/>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0" name="TextBox 149"/>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1" name="TextBox 150"/>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2" name="TextBox 151"/>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3" name="TextBox 152"/>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4" name="TextBox 153"/>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smtClean="0"/>
              <a:t>Example</a:t>
            </a:r>
            <a:endParaRPr lang="en-US"/>
          </a:p>
        </p:txBody>
      </p:sp>
      <p:sp>
        <p:nvSpPr>
          <p:cNvPr id="25907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7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7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7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7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8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82"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4"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8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8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8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09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5" name="Rectangle 23"/>
          <p:cNvSpPr>
            <a:spLocks noChangeArrowheads="1"/>
          </p:cNvSpPr>
          <p:nvPr/>
        </p:nvSpPr>
        <p:spPr bwMode="auto">
          <a:xfrm>
            <a:off x="3962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59097" name="Rectangle 25"/>
          <p:cNvSpPr>
            <a:spLocks noChangeArrowheads="1"/>
          </p:cNvSpPr>
          <p:nvPr/>
        </p:nvSpPr>
        <p:spPr bwMode="auto">
          <a:xfrm>
            <a:off x="3505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8" name="Rectangle 26"/>
          <p:cNvSpPr>
            <a:spLocks noChangeArrowheads="1"/>
          </p:cNvSpPr>
          <p:nvPr/>
        </p:nvSpPr>
        <p:spPr bwMode="auto">
          <a:xfrm>
            <a:off x="3733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09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0" name="Rectangle 28"/>
          <p:cNvSpPr>
            <a:spLocks noChangeArrowheads="1"/>
          </p:cNvSpPr>
          <p:nvPr/>
        </p:nvSpPr>
        <p:spPr bwMode="auto">
          <a:xfrm>
            <a:off x="3048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1" name="Rectangle 29"/>
          <p:cNvSpPr>
            <a:spLocks noChangeArrowheads="1"/>
          </p:cNvSpPr>
          <p:nvPr/>
        </p:nvSpPr>
        <p:spPr bwMode="auto">
          <a:xfrm>
            <a:off x="3276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4"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6"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09"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0"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1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1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1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4" name="Rectangle 52"/>
          <p:cNvSpPr>
            <a:spLocks noChangeArrowheads="1"/>
          </p:cNvSpPr>
          <p:nvPr/>
        </p:nvSpPr>
        <p:spPr bwMode="auto">
          <a:xfrm>
            <a:off x="3276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5"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7" name="Rectangle 55"/>
          <p:cNvSpPr>
            <a:spLocks noChangeArrowheads="1"/>
          </p:cNvSpPr>
          <p:nvPr/>
        </p:nvSpPr>
        <p:spPr bwMode="auto">
          <a:xfrm>
            <a:off x="3733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29"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3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5913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59132"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59133"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34"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59135"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36"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5913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3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5913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4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5914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42" name="Line 70"/>
          <p:cNvSpPr>
            <a:spLocks noChangeShapeType="1"/>
          </p:cNvSpPr>
          <p:nvPr/>
        </p:nvSpPr>
        <p:spPr bwMode="auto">
          <a:xfrm>
            <a:off x="3810000" y="5410200"/>
            <a:ext cx="0" cy="609600"/>
          </a:xfrm>
          <a:prstGeom prst="line">
            <a:avLst/>
          </a:prstGeom>
          <a:noFill/>
          <a:ln w="9525">
            <a:solidFill>
              <a:schemeClr val="tx1"/>
            </a:solidFill>
            <a:round/>
            <a:headEnd/>
            <a:tailEnd/>
          </a:ln>
          <a:effectLst/>
        </p:spPr>
        <p:txBody>
          <a:bodyPr wrap="none"/>
          <a:lstStyle/>
          <a:p>
            <a:endParaRPr lang="en-US"/>
          </a:p>
        </p:txBody>
      </p:sp>
      <p:sp>
        <p:nvSpPr>
          <p:cNvPr id="259143" name="Line 71"/>
          <p:cNvSpPr>
            <a:spLocks noChangeShapeType="1"/>
          </p:cNvSpPr>
          <p:nvPr/>
        </p:nvSpPr>
        <p:spPr bwMode="auto">
          <a:xfrm>
            <a:off x="38100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4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5914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59146"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59147"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48"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59149"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50" name="Line 78"/>
          <p:cNvSpPr>
            <a:spLocks noChangeShapeType="1"/>
          </p:cNvSpPr>
          <p:nvPr/>
        </p:nvSpPr>
        <p:spPr bwMode="auto">
          <a:xfrm>
            <a:off x="2895600" y="5410200"/>
            <a:ext cx="0" cy="609600"/>
          </a:xfrm>
          <a:prstGeom prst="line">
            <a:avLst/>
          </a:prstGeom>
          <a:noFill/>
          <a:ln w="38100">
            <a:solidFill>
              <a:schemeClr val="tx1"/>
            </a:solidFill>
            <a:round/>
            <a:headEnd/>
            <a:tailEnd/>
          </a:ln>
          <a:effectLst/>
        </p:spPr>
        <p:txBody>
          <a:bodyPr wrap="none"/>
          <a:lstStyle/>
          <a:p>
            <a:endParaRPr lang="en-US"/>
          </a:p>
        </p:txBody>
      </p:sp>
      <p:sp>
        <p:nvSpPr>
          <p:cNvPr id="259151" name="Line 79"/>
          <p:cNvSpPr>
            <a:spLocks noChangeShapeType="1"/>
          </p:cNvSpPr>
          <p:nvPr/>
        </p:nvSpPr>
        <p:spPr bwMode="auto">
          <a:xfrm flipH="1">
            <a:off x="31242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52" name="Line 80"/>
          <p:cNvSpPr>
            <a:spLocks noChangeShapeType="1"/>
          </p:cNvSpPr>
          <p:nvPr/>
        </p:nvSpPr>
        <p:spPr bwMode="auto">
          <a:xfrm>
            <a:off x="3352800" y="5410200"/>
            <a:ext cx="0" cy="609600"/>
          </a:xfrm>
          <a:prstGeom prst="line">
            <a:avLst/>
          </a:prstGeom>
          <a:noFill/>
          <a:ln w="9525">
            <a:solidFill>
              <a:schemeClr val="tx1"/>
            </a:solidFill>
            <a:round/>
            <a:headEnd/>
            <a:tailEnd/>
          </a:ln>
          <a:effectLst/>
        </p:spPr>
        <p:txBody>
          <a:bodyPr wrap="none"/>
          <a:lstStyle/>
          <a:p>
            <a:endParaRPr lang="en-US"/>
          </a:p>
        </p:txBody>
      </p:sp>
      <p:sp>
        <p:nvSpPr>
          <p:cNvPr id="259153" name="Line 81"/>
          <p:cNvSpPr>
            <a:spLocks noChangeShapeType="1"/>
          </p:cNvSpPr>
          <p:nvPr/>
        </p:nvSpPr>
        <p:spPr bwMode="auto">
          <a:xfrm>
            <a:off x="3352800" y="5410200"/>
            <a:ext cx="228600" cy="609600"/>
          </a:xfrm>
          <a:prstGeom prst="line">
            <a:avLst/>
          </a:prstGeom>
          <a:noFill/>
          <a:ln w="9525">
            <a:solidFill>
              <a:schemeClr val="tx1"/>
            </a:solidFill>
            <a:round/>
            <a:headEnd/>
            <a:tailEnd/>
          </a:ln>
          <a:effectLst/>
        </p:spPr>
        <p:txBody>
          <a:bodyPr wrap="none"/>
          <a:lstStyle/>
          <a:p>
            <a:endParaRPr lang="en-US"/>
          </a:p>
        </p:txBody>
      </p:sp>
      <p:sp>
        <p:nvSpPr>
          <p:cNvPr id="25915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5915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5915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59157"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59158"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59159"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59160"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59161" name="Line 89"/>
          <p:cNvSpPr>
            <a:spLocks noChangeShapeType="1"/>
          </p:cNvSpPr>
          <p:nvPr/>
        </p:nvSpPr>
        <p:spPr bwMode="auto">
          <a:xfrm>
            <a:off x="3352800" y="4572000"/>
            <a:ext cx="0" cy="685800"/>
          </a:xfrm>
          <a:prstGeom prst="line">
            <a:avLst/>
          </a:prstGeom>
          <a:noFill/>
          <a:ln w="9525">
            <a:solidFill>
              <a:schemeClr val="tx1"/>
            </a:solidFill>
            <a:round/>
            <a:headEnd/>
            <a:tailEnd/>
          </a:ln>
          <a:effectLst/>
        </p:spPr>
        <p:txBody>
          <a:bodyPr wrap="none"/>
          <a:lstStyle/>
          <a:p>
            <a:endParaRPr lang="en-US"/>
          </a:p>
        </p:txBody>
      </p:sp>
      <p:sp>
        <p:nvSpPr>
          <p:cNvPr id="259162" name="Line 90"/>
          <p:cNvSpPr>
            <a:spLocks noChangeShapeType="1"/>
          </p:cNvSpPr>
          <p:nvPr/>
        </p:nvSpPr>
        <p:spPr bwMode="auto">
          <a:xfrm flipH="1">
            <a:off x="2895600" y="4572000"/>
            <a:ext cx="457200" cy="685800"/>
          </a:xfrm>
          <a:prstGeom prst="line">
            <a:avLst/>
          </a:prstGeom>
          <a:noFill/>
          <a:ln w="38100">
            <a:solidFill>
              <a:schemeClr val="tx1"/>
            </a:solidFill>
            <a:round/>
            <a:headEnd/>
            <a:tailEnd/>
          </a:ln>
          <a:effectLst/>
        </p:spPr>
        <p:txBody>
          <a:bodyPr wrap="none"/>
          <a:lstStyle/>
          <a:p>
            <a:endParaRPr lang="en-US"/>
          </a:p>
        </p:txBody>
      </p:sp>
      <p:sp>
        <p:nvSpPr>
          <p:cNvPr id="259163" name="Line 91"/>
          <p:cNvSpPr>
            <a:spLocks noChangeShapeType="1"/>
          </p:cNvSpPr>
          <p:nvPr/>
        </p:nvSpPr>
        <p:spPr bwMode="auto">
          <a:xfrm>
            <a:off x="3352800" y="4572000"/>
            <a:ext cx="457200" cy="685800"/>
          </a:xfrm>
          <a:prstGeom prst="line">
            <a:avLst/>
          </a:prstGeom>
          <a:noFill/>
          <a:ln w="9525">
            <a:solidFill>
              <a:schemeClr val="tx1"/>
            </a:solidFill>
            <a:round/>
            <a:headEnd/>
            <a:tailEnd/>
          </a:ln>
          <a:effectLst/>
        </p:spPr>
        <p:txBody>
          <a:bodyPr wrap="none"/>
          <a:lstStyle/>
          <a:p>
            <a:endParaRPr lang="en-US"/>
          </a:p>
        </p:txBody>
      </p:sp>
      <p:sp>
        <p:nvSpPr>
          <p:cNvPr id="259164"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5916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5916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5916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5916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59169" name="Line 97"/>
          <p:cNvSpPr>
            <a:spLocks noChangeShapeType="1"/>
          </p:cNvSpPr>
          <p:nvPr/>
        </p:nvSpPr>
        <p:spPr bwMode="auto">
          <a:xfrm>
            <a:off x="3048000" y="3733800"/>
            <a:ext cx="304800" cy="685800"/>
          </a:xfrm>
          <a:prstGeom prst="line">
            <a:avLst/>
          </a:prstGeom>
          <a:noFill/>
          <a:ln w="38100">
            <a:solidFill>
              <a:schemeClr val="tx1"/>
            </a:solidFill>
            <a:round/>
            <a:headEnd/>
            <a:tailEnd/>
          </a:ln>
          <a:effectLst/>
        </p:spPr>
        <p:txBody>
          <a:bodyPr wrap="none"/>
          <a:lstStyle/>
          <a:p>
            <a:endParaRPr lang="en-US"/>
          </a:p>
        </p:txBody>
      </p:sp>
      <p:sp>
        <p:nvSpPr>
          <p:cNvPr id="259170"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59171"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59172"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5917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5917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5917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5917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7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5917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7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59180"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59181"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59182"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59183"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5918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5918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59186"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59187"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59188"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5918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59190"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59191"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5919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919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19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19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919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19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919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19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920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0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920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0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0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20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920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920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0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20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5921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5921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21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21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1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5921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5921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59217"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59219" name="Text Box 147"/>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59222"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59223" name="Text Box 151"/>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59225" name="Text Box 153"/>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59226" name="Text Box 154"/>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151" name="TextBox 150"/>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2" name="TextBox 151"/>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3" name="TextBox 152"/>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4" name="TextBox 153"/>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5" name="TextBox 154"/>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6" name="TextBox 155"/>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smtClean="0"/>
              <a:t>Example</a:t>
            </a:r>
            <a:endParaRPr lang="en-US"/>
          </a:p>
        </p:txBody>
      </p:sp>
      <p:sp>
        <p:nvSpPr>
          <p:cNvPr id="260099"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0"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1"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02"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3"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4"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05"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06"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7"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08"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09"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10"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1"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2"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3"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14"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5"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6"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7"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8"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19"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0"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1"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2"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3"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24"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5"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26"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27"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28"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29"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0"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1"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2"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3"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4"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5"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6"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7"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8"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39"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40"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141"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2"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3"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4"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5"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6"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7"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48"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49"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50"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51"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0152"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53"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154"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0155"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0156"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60157"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58"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60159"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60"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0161"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62"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0163"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64"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0165"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66"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0167"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0168"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0169"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0170"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60171"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72"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60173"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60174" name="Line 78"/>
          <p:cNvSpPr>
            <a:spLocks noChangeShapeType="1"/>
          </p:cNvSpPr>
          <p:nvPr/>
        </p:nvSpPr>
        <p:spPr bwMode="auto">
          <a:xfrm>
            <a:off x="2895600" y="5410200"/>
            <a:ext cx="0" cy="609600"/>
          </a:xfrm>
          <a:prstGeom prst="line">
            <a:avLst/>
          </a:prstGeom>
          <a:noFill/>
          <a:ln w="38100">
            <a:solidFill>
              <a:schemeClr val="tx1"/>
            </a:solidFill>
            <a:round/>
            <a:headEnd/>
            <a:tailEnd/>
          </a:ln>
          <a:effectLst/>
        </p:spPr>
        <p:txBody>
          <a:bodyPr wrap="none"/>
          <a:lstStyle/>
          <a:p>
            <a:endParaRPr lang="en-US"/>
          </a:p>
        </p:txBody>
      </p:sp>
      <p:sp>
        <p:nvSpPr>
          <p:cNvPr id="260175"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0176"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0177"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0178"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0179"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0180"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0181"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60182"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60183"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0184"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60185"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0186" name="Line 90"/>
          <p:cNvSpPr>
            <a:spLocks noChangeShapeType="1"/>
          </p:cNvSpPr>
          <p:nvPr/>
        </p:nvSpPr>
        <p:spPr bwMode="auto">
          <a:xfrm flipH="1">
            <a:off x="2895600" y="4572000"/>
            <a:ext cx="457200" cy="685800"/>
          </a:xfrm>
          <a:prstGeom prst="line">
            <a:avLst/>
          </a:prstGeom>
          <a:noFill/>
          <a:ln w="38100">
            <a:solidFill>
              <a:schemeClr val="tx1"/>
            </a:solidFill>
            <a:round/>
            <a:headEnd/>
            <a:tailEnd/>
          </a:ln>
          <a:effectLst/>
        </p:spPr>
        <p:txBody>
          <a:bodyPr wrap="none"/>
          <a:lstStyle/>
          <a:p>
            <a:endParaRPr lang="en-US"/>
          </a:p>
        </p:txBody>
      </p:sp>
      <p:sp>
        <p:nvSpPr>
          <p:cNvPr id="260187"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0188"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60189"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0190"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0191"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0192"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0193" name="Line 97"/>
          <p:cNvSpPr>
            <a:spLocks noChangeShapeType="1"/>
          </p:cNvSpPr>
          <p:nvPr/>
        </p:nvSpPr>
        <p:spPr bwMode="auto">
          <a:xfrm>
            <a:off x="3048000" y="3733800"/>
            <a:ext cx="304800" cy="685800"/>
          </a:xfrm>
          <a:prstGeom prst="line">
            <a:avLst/>
          </a:prstGeom>
          <a:noFill/>
          <a:ln w="38100">
            <a:solidFill>
              <a:schemeClr val="tx1"/>
            </a:solidFill>
            <a:round/>
            <a:headEnd/>
            <a:tailEnd/>
          </a:ln>
          <a:effectLst/>
        </p:spPr>
        <p:txBody>
          <a:bodyPr wrap="none"/>
          <a:lstStyle/>
          <a:p>
            <a:endParaRPr lang="en-US"/>
          </a:p>
        </p:txBody>
      </p:sp>
      <p:sp>
        <p:nvSpPr>
          <p:cNvPr id="260194"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60195"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60196"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60197"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0198"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0199"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0200"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201"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0202"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203"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0204"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60205"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60206"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60207"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60208"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0209"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0210"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60211"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60212"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60213"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0214"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0215"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60216"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0217"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18"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19"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0220"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21"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0222"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23"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0224"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25"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0226"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27"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28"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29"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0230"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0231"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32"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33"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0234"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0235"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36"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37"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38"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0239"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0240"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0241"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0243" name="Text Box 147"/>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0246"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0247" name="Text Box 151"/>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0248" name="Text Box 152"/>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0249" name="Text Box 153"/>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151" name="TextBox 150"/>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2" name="TextBox 151"/>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3" name="TextBox 152"/>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4" name="TextBox 153"/>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5" name="TextBox 154"/>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6" name="TextBox 155"/>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smtClean="0"/>
              <a:t>Example</a:t>
            </a:r>
            <a:endParaRPr lang="en-US"/>
          </a:p>
        </p:txBody>
      </p:sp>
      <p:sp>
        <p:nvSpPr>
          <p:cNvPr id="261123"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24"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25"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26"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27"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28"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29"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30"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1"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2"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33"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34"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5"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6"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7"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38"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39"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40"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41"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42"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43"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44"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45"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46"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47"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48"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49"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50"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1"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2"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3"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4"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5"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6"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7"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8"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59"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0"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1"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2"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3"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4"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165"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66"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67"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68"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69"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0"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1"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2"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73"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4"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5"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1176"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7"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178"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1179"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1180"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61181"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82"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61183"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84"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1185"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86"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1187"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88"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1189"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90"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1191"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1192"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1193"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1194"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61195"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96" name="Line 76"/>
          <p:cNvSpPr>
            <a:spLocks noChangeShapeType="1"/>
          </p:cNvSpPr>
          <p:nvPr/>
        </p:nvSpPr>
        <p:spPr bwMode="auto">
          <a:xfrm>
            <a:off x="4267200" y="5410200"/>
            <a:ext cx="0" cy="609600"/>
          </a:xfrm>
          <a:prstGeom prst="line">
            <a:avLst/>
          </a:prstGeom>
          <a:noFill/>
          <a:ln w="9525">
            <a:solidFill>
              <a:schemeClr val="tx1"/>
            </a:solidFill>
            <a:round/>
            <a:headEnd/>
            <a:tailEnd/>
          </a:ln>
          <a:effectLst/>
        </p:spPr>
        <p:txBody>
          <a:bodyPr wrap="none"/>
          <a:lstStyle/>
          <a:p>
            <a:endParaRPr lang="en-US"/>
          </a:p>
        </p:txBody>
      </p:sp>
      <p:sp>
        <p:nvSpPr>
          <p:cNvPr id="261197"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61198" name="Line 78"/>
          <p:cNvSpPr>
            <a:spLocks noChangeShapeType="1"/>
          </p:cNvSpPr>
          <p:nvPr/>
        </p:nvSpPr>
        <p:spPr bwMode="auto">
          <a:xfrm>
            <a:off x="2895600" y="5410200"/>
            <a:ext cx="0" cy="609600"/>
          </a:xfrm>
          <a:prstGeom prst="line">
            <a:avLst/>
          </a:prstGeom>
          <a:noFill/>
          <a:ln w="38100">
            <a:solidFill>
              <a:schemeClr val="tx1"/>
            </a:solidFill>
            <a:round/>
            <a:headEnd/>
            <a:tailEnd/>
          </a:ln>
          <a:effectLst/>
        </p:spPr>
        <p:txBody>
          <a:bodyPr wrap="none"/>
          <a:lstStyle/>
          <a:p>
            <a:endParaRPr lang="en-US"/>
          </a:p>
        </p:txBody>
      </p:sp>
      <p:sp>
        <p:nvSpPr>
          <p:cNvPr id="261199"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1200"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1201"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1202"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1203"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1204"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1205"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61206" name="Line 86"/>
          <p:cNvSpPr>
            <a:spLocks noChangeShapeType="1"/>
          </p:cNvSpPr>
          <p:nvPr/>
        </p:nvSpPr>
        <p:spPr bwMode="auto">
          <a:xfrm flipH="1">
            <a:off x="4267200" y="4572000"/>
            <a:ext cx="457200" cy="685800"/>
          </a:xfrm>
          <a:prstGeom prst="line">
            <a:avLst/>
          </a:prstGeom>
          <a:noFill/>
          <a:ln w="9525">
            <a:solidFill>
              <a:schemeClr val="tx1"/>
            </a:solidFill>
            <a:round/>
            <a:headEnd/>
            <a:tailEnd/>
          </a:ln>
          <a:effectLst/>
        </p:spPr>
        <p:txBody>
          <a:bodyPr wrap="none"/>
          <a:lstStyle/>
          <a:p>
            <a:endParaRPr lang="en-US"/>
          </a:p>
        </p:txBody>
      </p:sp>
      <p:sp>
        <p:nvSpPr>
          <p:cNvPr id="261207"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1208"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61209"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1210" name="Line 90"/>
          <p:cNvSpPr>
            <a:spLocks noChangeShapeType="1"/>
          </p:cNvSpPr>
          <p:nvPr/>
        </p:nvSpPr>
        <p:spPr bwMode="auto">
          <a:xfrm flipH="1">
            <a:off x="2895600" y="4572000"/>
            <a:ext cx="457200" cy="685800"/>
          </a:xfrm>
          <a:prstGeom prst="line">
            <a:avLst/>
          </a:prstGeom>
          <a:noFill/>
          <a:ln w="38100">
            <a:solidFill>
              <a:schemeClr val="tx1"/>
            </a:solidFill>
            <a:round/>
            <a:headEnd/>
            <a:tailEnd/>
          </a:ln>
          <a:effectLst/>
        </p:spPr>
        <p:txBody>
          <a:bodyPr wrap="none"/>
          <a:lstStyle/>
          <a:p>
            <a:endParaRPr lang="en-US"/>
          </a:p>
        </p:txBody>
      </p:sp>
      <p:sp>
        <p:nvSpPr>
          <p:cNvPr id="261211"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1212"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61213"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1214"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1215"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1216"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1217" name="Line 97"/>
          <p:cNvSpPr>
            <a:spLocks noChangeShapeType="1"/>
          </p:cNvSpPr>
          <p:nvPr/>
        </p:nvSpPr>
        <p:spPr bwMode="auto">
          <a:xfrm>
            <a:off x="3048000" y="3733800"/>
            <a:ext cx="304800" cy="685800"/>
          </a:xfrm>
          <a:prstGeom prst="line">
            <a:avLst/>
          </a:prstGeom>
          <a:noFill/>
          <a:ln w="38100">
            <a:solidFill>
              <a:schemeClr val="tx1"/>
            </a:solidFill>
            <a:round/>
            <a:headEnd/>
            <a:tailEnd/>
          </a:ln>
          <a:effectLst/>
        </p:spPr>
        <p:txBody>
          <a:bodyPr wrap="none"/>
          <a:lstStyle/>
          <a:p>
            <a:endParaRPr lang="en-US"/>
          </a:p>
        </p:txBody>
      </p:sp>
      <p:sp>
        <p:nvSpPr>
          <p:cNvPr id="261218" name="Line 98"/>
          <p:cNvSpPr>
            <a:spLocks noChangeShapeType="1"/>
          </p:cNvSpPr>
          <p:nvPr/>
        </p:nvSpPr>
        <p:spPr bwMode="auto">
          <a:xfrm>
            <a:off x="3962400" y="3733800"/>
            <a:ext cx="762000" cy="685800"/>
          </a:xfrm>
          <a:prstGeom prst="line">
            <a:avLst/>
          </a:prstGeom>
          <a:noFill/>
          <a:ln w="9525">
            <a:solidFill>
              <a:schemeClr val="tx1"/>
            </a:solidFill>
            <a:round/>
            <a:headEnd/>
            <a:tailEnd/>
          </a:ln>
          <a:effectLst/>
        </p:spPr>
        <p:txBody>
          <a:bodyPr wrap="none"/>
          <a:lstStyle/>
          <a:p>
            <a:endParaRPr lang="en-US"/>
          </a:p>
        </p:txBody>
      </p:sp>
      <p:sp>
        <p:nvSpPr>
          <p:cNvPr id="261219"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61220"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61221"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1222"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1223"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1224"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225"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1226"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227"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1228" name="Line 108"/>
          <p:cNvSpPr>
            <a:spLocks noChangeShapeType="1"/>
          </p:cNvSpPr>
          <p:nvPr/>
        </p:nvSpPr>
        <p:spPr bwMode="auto">
          <a:xfrm flipH="1">
            <a:off x="3048000" y="3048000"/>
            <a:ext cx="457200" cy="533400"/>
          </a:xfrm>
          <a:prstGeom prst="line">
            <a:avLst/>
          </a:prstGeom>
          <a:noFill/>
          <a:ln w="38100">
            <a:solidFill>
              <a:schemeClr val="tx1"/>
            </a:solidFill>
            <a:round/>
            <a:headEnd/>
            <a:tailEnd/>
          </a:ln>
          <a:effectLst/>
        </p:spPr>
        <p:txBody>
          <a:bodyPr wrap="none"/>
          <a:lstStyle/>
          <a:p>
            <a:endParaRPr lang="en-US"/>
          </a:p>
        </p:txBody>
      </p:sp>
      <p:sp>
        <p:nvSpPr>
          <p:cNvPr id="261229" name="Line 109"/>
          <p:cNvSpPr>
            <a:spLocks noChangeShapeType="1"/>
          </p:cNvSpPr>
          <p:nvPr/>
        </p:nvSpPr>
        <p:spPr bwMode="auto">
          <a:xfrm flipH="1">
            <a:off x="3962400" y="3048000"/>
            <a:ext cx="609600" cy="533400"/>
          </a:xfrm>
          <a:prstGeom prst="line">
            <a:avLst/>
          </a:prstGeom>
          <a:noFill/>
          <a:ln w="9525">
            <a:solidFill>
              <a:schemeClr val="tx1"/>
            </a:solidFill>
            <a:round/>
            <a:headEnd/>
            <a:tailEnd/>
          </a:ln>
          <a:effectLst/>
        </p:spPr>
        <p:txBody>
          <a:bodyPr wrap="none"/>
          <a:lstStyle/>
          <a:p>
            <a:endParaRPr lang="en-US"/>
          </a:p>
        </p:txBody>
      </p:sp>
      <p:sp>
        <p:nvSpPr>
          <p:cNvPr id="261230"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61231"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61232"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1233"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1234" name="Line 114"/>
          <p:cNvSpPr>
            <a:spLocks noChangeShapeType="1"/>
          </p:cNvSpPr>
          <p:nvPr/>
        </p:nvSpPr>
        <p:spPr bwMode="auto">
          <a:xfrm flipH="1">
            <a:off x="3505200" y="2438400"/>
            <a:ext cx="533400" cy="457200"/>
          </a:xfrm>
          <a:prstGeom prst="line">
            <a:avLst/>
          </a:prstGeom>
          <a:noFill/>
          <a:ln w="38100">
            <a:solidFill>
              <a:schemeClr val="tx1"/>
            </a:solidFill>
            <a:round/>
            <a:headEnd/>
            <a:tailEnd/>
          </a:ln>
          <a:effectLst/>
        </p:spPr>
        <p:txBody>
          <a:bodyPr wrap="none"/>
          <a:lstStyle/>
          <a:p>
            <a:endParaRPr lang="en-US"/>
          </a:p>
        </p:txBody>
      </p:sp>
      <p:sp>
        <p:nvSpPr>
          <p:cNvPr id="261235" name="Line 115"/>
          <p:cNvSpPr>
            <a:spLocks noChangeShapeType="1"/>
          </p:cNvSpPr>
          <p:nvPr/>
        </p:nvSpPr>
        <p:spPr bwMode="auto">
          <a:xfrm>
            <a:off x="4038600" y="2438400"/>
            <a:ext cx="533400" cy="457200"/>
          </a:xfrm>
          <a:prstGeom prst="line">
            <a:avLst/>
          </a:prstGeom>
          <a:noFill/>
          <a:ln w="9525">
            <a:solidFill>
              <a:schemeClr val="tx1"/>
            </a:solidFill>
            <a:round/>
            <a:headEnd/>
            <a:tailEnd/>
          </a:ln>
          <a:effectLst/>
        </p:spPr>
        <p:txBody>
          <a:bodyPr wrap="none"/>
          <a:lstStyle/>
          <a:p>
            <a:endParaRPr lang="en-US"/>
          </a:p>
        </p:txBody>
      </p:sp>
      <p:sp>
        <p:nvSpPr>
          <p:cNvPr id="261236"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61237"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1238"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1239"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61240"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1241"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42"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43"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1244"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45"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1246"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47"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1248"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49"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1250"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51"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52"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53"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1254"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1255"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56"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57"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1258"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1259"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60"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61"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62"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1263"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1264"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1265"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1267" name="Text Box 147"/>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1268" name="Text Box 148"/>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1270" name="Text Box 150"/>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1271" name="Text Box 151"/>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1272" name="Text Box 152"/>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1273" name="Text Box 153"/>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1274" name="Text Box 154"/>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153" name="TextBox 152"/>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4" name="TextBox 153"/>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5" name="TextBox 154"/>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6" name="TextBox 155"/>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7" name="TextBox 156"/>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8" name="TextBox 157"/>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smtClean="0"/>
              <a:t>Example</a:t>
            </a:r>
            <a:endParaRPr lang="en-US"/>
          </a:p>
        </p:txBody>
      </p:sp>
      <p:sp>
        <p:nvSpPr>
          <p:cNvPr id="26214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4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4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5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5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5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5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54"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5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56"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5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5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5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6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67"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6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69"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70"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7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2"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73"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7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6"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7"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8"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7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1"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2"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18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6"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197"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199"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220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201"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20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220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2204"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62205"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06"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62207"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08"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2209"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10"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221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1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221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14"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2215"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2216"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221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2218"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62219"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20" name="Line 76"/>
          <p:cNvSpPr>
            <a:spLocks noChangeShapeType="1"/>
          </p:cNvSpPr>
          <p:nvPr/>
        </p:nvSpPr>
        <p:spPr bwMode="auto">
          <a:xfrm>
            <a:off x="4267200" y="5410200"/>
            <a:ext cx="0" cy="609600"/>
          </a:xfrm>
          <a:prstGeom prst="line">
            <a:avLst/>
          </a:prstGeom>
          <a:noFill/>
          <a:ln w="38100">
            <a:solidFill>
              <a:schemeClr val="tx1"/>
            </a:solidFill>
            <a:round/>
            <a:headEnd/>
            <a:tailEnd/>
          </a:ln>
          <a:effectLst/>
        </p:spPr>
        <p:txBody>
          <a:bodyPr wrap="none"/>
          <a:lstStyle/>
          <a:p>
            <a:endParaRPr lang="en-US"/>
          </a:p>
        </p:txBody>
      </p:sp>
      <p:sp>
        <p:nvSpPr>
          <p:cNvPr id="262221" name="Line 77"/>
          <p:cNvSpPr>
            <a:spLocks noChangeShapeType="1"/>
          </p:cNvSpPr>
          <p:nvPr/>
        </p:nvSpPr>
        <p:spPr bwMode="auto">
          <a:xfrm>
            <a:off x="4267200" y="5410200"/>
            <a:ext cx="228600" cy="609600"/>
          </a:xfrm>
          <a:prstGeom prst="line">
            <a:avLst/>
          </a:prstGeom>
          <a:noFill/>
          <a:ln w="9525">
            <a:solidFill>
              <a:schemeClr val="tx1"/>
            </a:solidFill>
            <a:round/>
            <a:headEnd/>
            <a:tailEnd/>
          </a:ln>
          <a:effectLst/>
        </p:spPr>
        <p:txBody>
          <a:bodyPr wrap="none"/>
          <a:lstStyle/>
          <a:p>
            <a:endParaRPr lang="en-US"/>
          </a:p>
        </p:txBody>
      </p:sp>
      <p:sp>
        <p:nvSpPr>
          <p:cNvPr id="262222"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62223"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2224"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2225"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222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2227"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222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2229"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62230"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62231"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2232"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62233"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2234"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62235"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2236"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62237"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223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223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2240"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2241"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62242"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62243"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62244"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62245"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224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224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224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24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225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25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2252"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62253"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62254"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62255"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62256"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225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2258"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62259"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62260"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6226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2262"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2263"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6226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226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6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6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226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6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227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7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227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7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227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7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7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7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227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227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8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8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228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228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8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8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8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228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228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228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2290"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2291"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2293" name="Text Box 149"/>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2294" name="Text Box 150"/>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2295" name="Text Box 151"/>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2296" name="Text Box 152"/>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2297" name="Text Box 153"/>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2302" name="Text Box 158"/>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154" name="TextBox 153"/>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5" name="TextBox 154"/>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6" name="TextBox 155"/>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7" name="TextBox 156"/>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8" name="TextBox 157"/>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9" name="TextBox 158"/>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smtClean="0"/>
              <a:t>Example</a:t>
            </a:r>
            <a:endParaRPr lang="en-US"/>
          </a:p>
        </p:txBody>
      </p:sp>
      <p:sp>
        <p:nvSpPr>
          <p:cNvPr id="26419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19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19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19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19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0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02"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4"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0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0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0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1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1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1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1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1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15"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1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17"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18"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1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0"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21"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2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4" name="Rectangle 32"/>
          <p:cNvSpPr>
            <a:spLocks noChangeArrowheads="1"/>
          </p:cNvSpPr>
          <p:nvPr/>
        </p:nvSpPr>
        <p:spPr bwMode="auto">
          <a:xfrm>
            <a:off x="4648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6" name="Rectangle 34"/>
          <p:cNvSpPr>
            <a:spLocks noChangeArrowheads="1"/>
          </p:cNvSpPr>
          <p:nvPr/>
        </p:nvSpPr>
        <p:spPr bwMode="auto">
          <a:xfrm>
            <a:off x="4876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29"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0"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3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3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3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4"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45"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7"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424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49" name="Rectangle 57"/>
          <p:cNvSpPr>
            <a:spLocks noChangeArrowheads="1"/>
          </p:cNvSpPr>
          <p:nvPr/>
        </p:nvSpPr>
        <p:spPr bwMode="auto">
          <a:xfrm>
            <a:off x="4648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5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425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4252"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64253"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54"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64255"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56"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425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5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425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6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426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62"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4263"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426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426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4266" name="Line 74"/>
          <p:cNvSpPr>
            <a:spLocks noChangeShapeType="1"/>
          </p:cNvSpPr>
          <p:nvPr/>
        </p:nvSpPr>
        <p:spPr bwMode="auto">
          <a:xfrm>
            <a:off x="4724400" y="5410200"/>
            <a:ext cx="0" cy="609600"/>
          </a:xfrm>
          <a:prstGeom prst="line">
            <a:avLst/>
          </a:prstGeom>
          <a:noFill/>
          <a:ln w="9525">
            <a:solidFill>
              <a:schemeClr val="tx1"/>
            </a:solidFill>
            <a:round/>
            <a:headEnd/>
            <a:tailEnd/>
          </a:ln>
          <a:effectLst/>
        </p:spPr>
        <p:txBody>
          <a:bodyPr wrap="none"/>
          <a:lstStyle/>
          <a:p>
            <a:endParaRPr lang="en-US"/>
          </a:p>
        </p:txBody>
      </p:sp>
      <p:sp>
        <p:nvSpPr>
          <p:cNvPr id="264267" name="Line 75"/>
          <p:cNvSpPr>
            <a:spLocks noChangeShapeType="1"/>
          </p:cNvSpPr>
          <p:nvPr/>
        </p:nvSpPr>
        <p:spPr bwMode="auto">
          <a:xfrm>
            <a:off x="4724400" y="5410200"/>
            <a:ext cx="228600" cy="609600"/>
          </a:xfrm>
          <a:prstGeom prst="line">
            <a:avLst/>
          </a:prstGeom>
          <a:noFill/>
          <a:ln w="9525">
            <a:solidFill>
              <a:schemeClr val="tx1"/>
            </a:solidFill>
            <a:round/>
            <a:headEnd/>
            <a:tailEnd/>
          </a:ln>
          <a:effectLst/>
        </p:spPr>
        <p:txBody>
          <a:bodyPr wrap="none"/>
          <a:lstStyle/>
          <a:p>
            <a:endParaRPr lang="en-US"/>
          </a:p>
        </p:txBody>
      </p:sp>
      <p:sp>
        <p:nvSpPr>
          <p:cNvPr id="264268"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64269" name="Line 77"/>
          <p:cNvSpPr>
            <a:spLocks noChangeShapeType="1"/>
          </p:cNvSpPr>
          <p:nvPr/>
        </p:nvSpPr>
        <p:spPr bwMode="auto">
          <a:xfrm>
            <a:off x="4267200" y="5410200"/>
            <a:ext cx="228600" cy="609600"/>
          </a:xfrm>
          <a:prstGeom prst="line">
            <a:avLst/>
          </a:prstGeom>
          <a:noFill/>
          <a:ln w="38100">
            <a:solidFill>
              <a:schemeClr val="tx1"/>
            </a:solidFill>
            <a:round/>
            <a:headEnd/>
            <a:tailEnd/>
          </a:ln>
          <a:effectLst/>
        </p:spPr>
        <p:txBody>
          <a:bodyPr wrap="none"/>
          <a:lstStyle/>
          <a:p>
            <a:endParaRPr lang="en-US"/>
          </a:p>
        </p:txBody>
      </p:sp>
      <p:sp>
        <p:nvSpPr>
          <p:cNvPr id="264270"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64271"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4272"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4273"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427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427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427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4277" name="Line 85"/>
          <p:cNvSpPr>
            <a:spLocks noChangeShapeType="1"/>
          </p:cNvSpPr>
          <p:nvPr/>
        </p:nvSpPr>
        <p:spPr bwMode="auto">
          <a:xfrm>
            <a:off x="4724400" y="4572000"/>
            <a:ext cx="0" cy="685800"/>
          </a:xfrm>
          <a:prstGeom prst="line">
            <a:avLst/>
          </a:prstGeom>
          <a:noFill/>
          <a:ln w="9525">
            <a:solidFill>
              <a:schemeClr val="tx1"/>
            </a:solidFill>
            <a:round/>
            <a:headEnd/>
            <a:tailEnd/>
          </a:ln>
          <a:effectLst/>
        </p:spPr>
        <p:txBody>
          <a:bodyPr wrap="none"/>
          <a:lstStyle/>
          <a:p>
            <a:endParaRPr lang="en-US"/>
          </a:p>
        </p:txBody>
      </p:sp>
      <p:sp>
        <p:nvSpPr>
          <p:cNvPr id="264278"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64279"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4280"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64281"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4282"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64283"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4284"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6428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428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428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428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4289"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64290"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64291"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64292"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6429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429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429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429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9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429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29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4300"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64301"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64302"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64303"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6430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430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4306"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64307"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64308"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6430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4310"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4311"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6431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431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1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1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431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1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431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1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432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2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432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2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2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2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432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432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2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2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433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433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3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3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3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433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433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4337"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4338"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4339"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4341" name="Text Box 149"/>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4342" name="Text Box 150"/>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4343" name="Text Box 151"/>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4344" name="Text Box 152"/>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4345" name="Text Box 153"/>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4346" name="Text Box 154"/>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4350" name="Text Box 158"/>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smtClean="0"/>
              <a:t>Example</a:t>
            </a:r>
            <a:endParaRPr lang="en-US"/>
          </a:p>
        </p:txBody>
      </p:sp>
      <p:sp>
        <p:nvSpPr>
          <p:cNvPr id="27955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5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5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5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5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6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62"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4"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6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6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6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7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7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7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7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7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75"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7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77"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78"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7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0"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81"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8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4"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8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6"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58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89"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0"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59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9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59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4"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605"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7"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60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09"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961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961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9612"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79613"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79614"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79615"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79616"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7961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7961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7961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7962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7962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79622"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9623"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962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962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9626"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9627"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9628"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9629" name="Line 77"/>
          <p:cNvSpPr>
            <a:spLocks noChangeShapeType="1"/>
          </p:cNvSpPr>
          <p:nvPr/>
        </p:nvSpPr>
        <p:spPr bwMode="auto">
          <a:xfrm>
            <a:off x="4267200" y="5410200"/>
            <a:ext cx="228600" cy="609600"/>
          </a:xfrm>
          <a:prstGeom prst="line">
            <a:avLst/>
          </a:prstGeom>
          <a:noFill/>
          <a:ln w="38100">
            <a:solidFill>
              <a:schemeClr val="tx1"/>
            </a:solidFill>
            <a:round/>
            <a:headEnd/>
            <a:tailEnd/>
          </a:ln>
          <a:effectLst/>
        </p:spPr>
        <p:txBody>
          <a:bodyPr wrap="none"/>
          <a:lstStyle/>
          <a:p>
            <a:endParaRPr lang="en-US"/>
          </a:p>
        </p:txBody>
      </p:sp>
      <p:sp>
        <p:nvSpPr>
          <p:cNvPr id="279630"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9631"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9632"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9633"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963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963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963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9637"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9638"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79639"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79640"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79641"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9642"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9643"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9644"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7964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7964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7964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964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9649"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9650"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79651"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79652"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7965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7965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7965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965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5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965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65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9660"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9661"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79662"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79663"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7966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7966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9666"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9667"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79668"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7966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9670"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9671"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7967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967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7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7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967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7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967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7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968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8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968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8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8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8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968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968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8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8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969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969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9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9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9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969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969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9697"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9698"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9699"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9700"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9701"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9702"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9703"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9704"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9705"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9706"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155" name="TextBox 154"/>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6" name="TextBox 155"/>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7" name="TextBox 156"/>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8" name="TextBox 157"/>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9" name="TextBox 158"/>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0" name="TextBox 159"/>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smtClean="0"/>
              <a:t>Example</a:t>
            </a:r>
            <a:endParaRPr lang="en-US"/>
          </a:p>
        </p:txBody>
      </p:sp>
      <p:sp>
        <p:nvSpPr>
          <p:cNvPr id="278531"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32"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33"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34"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35"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36"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37"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38" name="Rectangle 10"/>
          <p:cNvSpPr>
            <a:spLocks noChangeArrowheads="1"/>
          </p:cNvSpPr>
          <p:nvPr/>
        </p:nvSpPr>
        <p:spPr bwMode="auto">
          <a:xfrm>
            <a:off x="5105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39"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0" name="Rectangle 12"/>
          <p:cNvSpPr>
            <a:spLocks noChangeArrowheads="1"/>
          </p:cNvSpPr>
          <p:nvPr/>
        </p:nvSpPr>
        <p:spPr bwMode="auto">
          <a:xfrm>
            <a:off x="4800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41"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42"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3"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4"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5"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46"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7"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8"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49"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50"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51"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2"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3"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4"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5"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56"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7"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58"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59"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0"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61"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2"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63"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4"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5" name="Rectangle 37"/>
          <p:cNvSpPr>
            <a:spLocks noChangeArrowheads="1"/>
          </p:cNvSpPr>
          <p:nvPr/>
        </p:nvSpPr>
        <p:spPr bwMode="auto">
          <a:xfrm>
            <a:off x="5105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6" name="Rectangle 38"/>
          <p:cNvSpPr>
            <a:spLocks noChangeArrowheads="1"/>
          </p:cNvSpPr>
          <p:nvPr/>
        </p:nvSpPr>
        <p:spPr bwMode="auto">
          <a:xfrm>
            <a:off x="5334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7"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8"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69"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70"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71"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72"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573"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4"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5"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6"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7"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8"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79"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80"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81" name="Rectangle 53"/>
          <p:cNvSpPr>
            <a:spLocks noChangeArrowheads="1"/>
          </p:cNvSpPr>
          <p:nvPr/>
        </p:nvSpPr>
        <p:spPr bwMode="auto">
          <a:xfrm>
            <a:off x="5105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82"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83"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84"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585"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8586"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8587"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8588" name="Line 60"/>
          <p:cNvSpPr>
            <a:spLocks noChangeShapeType="1"/>
          </p:cNvSpPr>
          <p:nvPr/>
        </p:nvSpPr>
        <p:spPr bwMode="auto">
          <a:xfrm>
            <a:off x="5181600" y="5410200"/>
            <a:ext cx="0" cy="609600"/>
          </a:xfrm>
          <a:prstGeom prst="line">
            <a:avLst/>
          </a:prstGeom>
          <a:noFill/>
          <a:ln w="9525">
            <a:solidFill>
              <a:schemeClr val="tx1"/>
            </a:solidFill>
            <a:round/>
            <a:headEnd/>
            <a:tailEnd/>
          </a:ln>
          <a:effectLst/>
        </p:spPr>
        <p:txBody>
          <a:bodyPr wrap="none"/>
          <a:lstStyle/>
          <a:p>
            <a:endParaRPr lang="en-US"/>
          </a:p>
        </p:txBody>
      </p:sp>
      <p:sp>
        <p:nvSpPr>
          <p:cNvPr id="278589" name="Line 61"/>
          <p:cNvSpPr>
            <a:spLocks noChangeShapeType="1"/>
          </p:cNvSpPr>
          <p:nvPr/>
        </p:nvSpPr>
        <p:spPr bwMode="auto">
          <a:xfrm>
            <a:off x="5181600" y="5410200"/>
            <a:ext cx="228600" cy="609600"/>
          </a:xfrm>
          <a:prstGeom prst="line">
            <a:avLst/>
          </a:prstGeom>
          <a:noFill/>
          <a:ln w="9525">
            <a:solidFill>
              <a:schemeClr val="tx1"/>
            </a:solidFill>
            <a:round/>
            <a:headEnd/>
            <a:tailEnd/>
          </a:ln>
          <a:effectLst/>
        </p:spPr>
        <p:txBody>
          <a:bodyPr wrap="none"/>
          <a:lstStyle/>
          <a:p>
            <a:endParaRPr lang="en-US"/>
          </a:p>
        </p:txBody>
      </p:sp>
      <p:sp>
        <p:nvSpPr>
          <p:cNvPr id="278590"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78591"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78592"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78593"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78594"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78595"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78596"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78597"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78598"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8599"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8600"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8601"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8602"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8603"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8604"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8605" name="Line 77"/>
          <p:cNvSpPr>
            <a:spLocks noChangeShapeType="1"/>
          </p:cNvSpPr>
          <p:nvPr/>
        </p:nvSpPr>
        <p:spPr bwMode="auto">
          <a:xfrm>
            <a:off x="4267200" y="5410200"/>
            <a:ext cx="228600" cy="609600"/>
          </a:xfrm>
          <a:prstGeom prst="line">
            <a:avLst/>
          </a:prstGeom>
          <a:noFill/>
          <a:ln w="38100">
            <a:solidFill>
              <a:schemeClr val="tx1"/>
            </a:solidFill>
            <a:round/>
            <a:headEnd/>
            <a:tailEnd/>
          </a:ln>
          <a:effectLst/>
        </p:spPr>
        <p:txBody>
          <a:bodyPr wrap="none"/>
          <a:lstStyle/>
          <a:p>
            <a:endParaRPr lang="en-US"/>
          </a:p>
        </p:txBody>
      </p:sp>
      <p:sp>
        <p:nvSpPr>
          <p:cNvPr id="278606"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8607"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8608"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8609"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8610"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8611"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8612"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8613"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8614"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78615"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78616"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78617"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8618"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8619"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8620" name="Line 92"/>
          <p:cNvSpPr>
            <a:spLocks noChangeShapeType="1"/>
          </p:cNvSpPr>
          <p:nvPr/>
        </p:nvSpPr>
        <p:spPr bwMode="auto">
          <a:xfrm>
            <a:off x="5181600" y="4572000"/>
            <a:ext cx="0" cy="685800"/>
          </a:xfrm>
          <a:prstGeom prst="line">
            <a:avLst/>
          </a:prstGeom>
          <a:noFill/>
          <a:ln w="9525">
            <a:solidFill>
              <a:schemeClr val="tx1"/>
            </a:solidFill>
            <a:round/>
            <a:headEnd/>
            <a:tailEnd/>
          </a:ln>
          <a:effectLst/>
        </p:spPr>
        <p:txBody>
          <a:bodyPr wrap="none"/>
          <a:lstStyle/>
          <a:p>
            <a:endParaRPr lang="en-US"/>
          </a:p>
        </p:txBody>
      </p:sp>
      <p:sp>
        <p:nvSpPr>
          <p:cNvPr id="278621"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78622"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78623"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8624"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8625"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8626"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78627" name="Line 99"/>
          <p:cNvSpPr>
            <a:spLocks noChangeShapeType="1"/>
          </p:cNvSpPr>
          <p:nvPr/>
        </p:nvSpPr>
        <p:spPr bwMode="auto">
          <a:xfrm>
            <a:off x="4876800" y="3733800"/>
            <a:ext cx="304800" cy="685800"/>
          </a:xfrm>
          <a:prstGeom prst="line">
            <a:avLst/>
          </a:prstGeom>
          <a:noFill/>
          <a:ln w="9525">
            <a:solidFill>
              <a:schemeClr val="tx1"/>
            </a:solidFill>
            <a:round/>
            <a:headEnd/>
            <a:tailEnd/>
          </a:ln>
          <a:effectLst/>
        </p:spPr>
        <p:txBody>
          <a:bodyPr wrap="none"/>
          <a:lstStyle/>
          <a:p>
            <a:endParaRPr lang="en-US"/>
          </a:p>
        </p:txBody>
      </p:sp>
      <p:sp>
        <p:nvSpPr>
          <p:cNvPr id="278628"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78629"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78630"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78631"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8632"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633"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8634"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635"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8636"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8637"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78638" name="Line 110"/>
          <p:cNvSpPr>
            <a:spLocks noChangeShapeType="1"/>
          </p:cNvSpPr>
          <p:nvPr/>
        </p:nvSpPr>
        <p:spPr bwMode="auto">
          <a:xfrm>
            <a:off x="4572000" y="3048000"/>
            <a:ext cx="304800" cy="533400"/>
          </a:xfrm>
          <a:prstGeom prst="line">
            <a:avLst/>
          </a:prstGeom>
          <a:noFill/>
          <a:ln w="9525">
            <a:solidFill>
              <a:schemeClr val="tx1"/>
            </a:solidFill>
            <a:round/>
            <a:headEnd/>
            <a:tailEnd/>
          </a:ln>
          <a:effectLst/>
        </p:spPr>
        <p:txBody>
          <a:bodyPr wrap="none"/>
          <a:lstStyle/>
          <a:p>
            <a:endParaRPr lang="en-US"/>
          </a:p>
        </p:txBody>
      </p:sp>
      <p:sp>
        <p:nvSpPr>
          <p:cNvPr id="278639"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78640"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78641"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8642"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8643"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78644"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78645"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8646"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8647"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78648"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8649"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50"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51"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8652"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53"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8654"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55"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8656"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57"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8658"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59"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60"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61"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8662"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8663"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64"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65"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8666"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8667"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68"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69"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70"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8671"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8672"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8673"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8674"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8675"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8676"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8677"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8678"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8679"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8680"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8681"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8682"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8683"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8684"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157" name="TextBox 156"/>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8" name="TextBox 157"/>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9" name="TextBox 158"/>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0" name="TextBox 159"/>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1" name="TextBox 160"/>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2" name="TextBox 161"/>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smtClean="0"/>
              <a:t>Nondeterminism</a:t>
            </a:r>
            <a:endParaRPr lang="en-US"/>
          </a:p>
        </p:txBody>
      </p:sp>
      <p:sp>
        <p:nvSpPr>
          <p:cNvPr id="312323" name="Rectangle 3"/>
          <p:cNvSpPr>
            <a:spLocks noGrp="1" noChangeArrowheads="1"/>
          </p:cNvSpPr>
          <p:nvPr>
            <p:ph sz="quarter" idx="1"/>
          </p:nvPr>
        </p:nvSpPr>
        <p:spPr/>
        <p:txBody>
          <a:bodyPr/>
          <a:lstStyle/>
          <a:p>
            <a:r>
              <a:rPr lang="en-US" smtClean="0"/>
              <a:t>Uncertainty is caused by the actions of another agent (MIN), who competes with our agent (MAX)</a:t>
            </a:r>
          </a:p>
          <a:p>
            <a:endParaRPr lang="en-US"/>
          </a:p>
        </p:txBody>
      </p:sp>
      <p:grpSp>
        <p:nvGrpSpPr>
          <p:cNvPr id="2" name="Group 5"/>
          <p:cNvGrpSpPr>
            <a:grpSpLocks/>
          </p:cNvGrpSpPr>
          <p:nvPr/>
        </p:nvGrpSpPr>
        <p:grpSpPr bwMode="auto">
          <a:xfrm>
            <a:off x="3276600" y="2895600"/>
            <a:ext cx="3048000" cy="2590800"/>
            <a:chOff x="2208" y="1008"/>
            <a:chExt cx="1632" cy="1440"/>
          </a:xfrm>
        </p:grpSpPr>
        <p:grpSp>
          <p:nvGrpSpPr>
            <p:cNvPr id="3" name="Group 6"/>
            <p:cNvGrpSpPr>
              <a:grpSpLocks/>
            </p:cNvGrpSpPr>
            <p:nvPr/>
          </p:nvGrpSpPr>
          <p:grpSpPr bwMode="auto">
            <a:xfrm>
              <a:off x="2880" y="1008"/>
              <a:ext cx="288" cy="288"/>
              <a:chOff x="2304" y="1152"/>
              <a:chExt cx="288" cy="288"/>
            </a:xfrm>
          </p:grpSpPr>
          <p:sp>
            <p:nvSpPr>
              <p:cNvPr id="312327" name="Rectangle 7"/>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2328" name="Line 8"/>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2329" name="Line 9"/>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2330" name="Line 10"/>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2331" name="Line 11"/>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2"/>
            <p:cNvGrpSpPr>
              <a:grpSpLocks/>
            </p:cNvGrpSpPr>
            <p:nvPr/>
          </p:nvGrpSpPr>
          <p:grpSpPr bwMode="auto">
            <a:xfrm>
              <a:off x="2880" y="1584"/>
              <a:ext cx="288" cy="288"/>
              <a:chOff x="2496" y="1536"/>
              <a:chExt cx="288" cy="288"/>
            </a:xfrm>
          </p:grpSpPr>
          <p:grpSp>
            <p:nvGrpSpPr>
              <p:cNvPr id="5" name="Group 13"/>
              <p:cNvGrpSpPr>
                <a:grpSpLocks/>
              </p:cNvGrpSpPr>
              <p:nvPr/>
            </p:nvGrpSpPr>
            <p:grpSpPr bwMode="auto">
              <a:xfrm>
                <a:off x="2496" y="1536"/>
                <a:ext cx="288" cy="288"/>
                <a:chOff x="2304" y="1152"/>
                <a:chExt cx="288" cy="288"/>
              </a:xfrm>
            </p:grpSpPr>
            <p:sp>
              <p:nvSpPr>
                <p:cNvPr id="312334" name="Rectangle 14"/>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2335" name="Line 15"/>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2336" name="Line 16"/>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2337" name="Line 17"/>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2338" name="Line 18"/>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6" name="Group 19"/>
              <p:cNvGrpSpPr>
                <a:grpSpLocks/>
              </p:cNvGrpSpPr>
              <p:nvPr/>
            </p:nvGrpSpPr>
            <p:grpSpPr bwMode="auto">
              <a:xfrm>
                <a:off x="2592" y="1632"/>
                <a:ext cx="96" cy="96"/>
                <a:chOff x="2496" y="2400"/>
                <a:chExt cx="96" cy="96"/>
              </a:xfrm>
            </p:grpSpPr>
            <p:sp>
              <p:nvSpPr>
                <p:cNvPr id="312340" name="Line 20"/>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2341" name="Line 21"/>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7" name="Group 22"/>
            <p:cNvGrpSpPr>
              <a:grpSpLocks/>
            </p:cNvGrpSpPr>
            <p:nvPr/>
          </p:nvGrpSpPr>
          <p:grpSpPr bwMode="auto">
            <a:xfrm>
              <a:off x="2208" y="2160"/>
              <a:ext cx="1632" cy="288"/>
              <a:chOff x="2112" y="2208"/>
              <a:chExt cx="1632" cy="288"/>
            </a:xfrm>
          </p:grpSpPr>
          <p:grpSp>
            <p:nvGrpSpPr>
              <p:cNvPr id="8" name="Group 23"/>
              <p:cNvGrpSpPr>
                <a:grpSpLocks/>
              </p:cNvGrpSpPr>
              <p:nvPr/>
            </p:nvGrpSpPr>
            <p:grpSpPr bwMode="auto">
              <a:xfrm>
                <a:off x="2112" y="2208"/>
                <a:ext cx="288" cy="288"/>
                <a:chOff x="2112" y="2064"/>
                <a:chExt cx="288" cy="288"/>
              </a:xfrm>
            </p:grpSpPr>
            <p:grpSp>
              <p:nvGrpSpPr>
                <p:cNvPr id="9" name="Group 24"/>
                <p:cNvGrpSpPr>
                  <a:grpSpLocks/>
                </p:cNvGrpSpPr>
                <p:nvPr/>
              </p:nvGrpSpPr>
              <p:grpSpPr bwMode="auto">
                <a:xfrm>
                  <a:off x="2112" y="2064"/>
                  <a:ext cx="288" cy="288"/>
                  <a:chOff x="2304" y="1152"/>
                  <a:chExt cx="288" cy="288"/>
                </a:xfrm>
              </p:grpSpPr>
              <p:sp>
                <p:nvSpPr>
                  <p:cNvPr id="312345" name="Rectangle 25"/>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2346" name="Line 26"/>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2347" name="Line 27"/>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2348" name="Line 28"/>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2349" name="Line 29"/>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10" name="Group 30"/>
                <p:cNvGrpSpPr>
                  <a:grpSpLocks/>
                </p:cNvGrpSpPr>
                <p:nvPr/>
              </p:nvGrpSpPr>
              <p:grpSpPr bwMode="auto">
                <a:xfrm>
                  <a:off x="2208" y="2160"/>
                  <a:ext cx="96" cy="96"/>
                  <a:chOff x="2496" y="2400"/>
                  <a:chExt cx="96" cy="96"/>
                </a:xfrm>
              </p:grpSpPr>
              <p:sp>
                <p:nvSpPr>
                  <p:cNvPr id="312351" name="Line 31"/>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2352" name="Line 32"/>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2353" name="Oval 33"/>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11" name="Group 34"/>
              <p:cNvGrpSpPr>
                <a:grpSpLocks/>
              </p:cNvGrpSpPr>
              <p:nvPr/>
            </p:nvGrpSpPr>
            <p:grpSpPr bwMode="auto">
              <a:xfrm>
                <a:off x="3456" y="2208"/>
                <a:ext cx="288" cy="288"/>
                <a:chOff x="3072" y="2112"/>
                <a:chExt cx="288" cy="288"/>
              </a:xfrm>
            </p:grpSpPr>
            <p:grpSp>
              <p:nvGrpSpPr>
                <p:cNvPr id="12" name="Group 35"/>
                <p:cNvGrpSpPr>
                  <a:grpSpLocks/>
                </p:cNvGrpSpPr>
                <p:nvPr/>
              </p:nvGrpSpPr>
              <p:grpSpPr bwMode="auto">
                <a:xfrm>
                  <a:off x="3072" y="2112"/>
                  <a:ext cx="288" cy="288"/>
                  <a:chOff x="2496" y="1536"/>
                  <a:chExt cx="288" cy="288"/>
                </a:xfrm>
              </p:grpSpPr>
              <p:grpSp>
                <p:nvGrpSpPr>
                  <p:cNvPr id="13" name="Group 36"/>
                  <p:cNvGrpSpPr>
                    <a:grpSpLocks/>
                  </p:cNvGrpSpPr>
                  <p:nvPr/>
                </p:nvGrpSpPr>
                <p:grpSpPr bwMode="auto">
                  <a:xfrm>
                    <a:off x="2496" y="1536"/>
                    <a:ext cx="288" cy="288"/>
                    <a:chOff x="2304" y="1152"/>
                    <a:chExt cx="288" cy="288"/>
                  </a:xfrm>
                </p:grpSpPr>
                <p:sp>
                  <p:nvSpPr>
                    <p:cNvPr id="312357" name="Rectangle 37"/>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2358" name="Line 38"/>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2359" name="Line 39"/>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2360" name="Line 40"/>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2361" name="Line 41"/>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14" name="Group 42"/>
                  <p:cNvGrpSpPr>
                    <a:grpSpLocks/>
                  </p:cNvGrpSpPr>
                  <p:nvPr/>
                </p:nvGrpSpPr>
                <p:grpSpPr bwMode="auto">
                  <a:xfrm>
                    <a:off x="2592" y="1632"/>
                    <a:ext cx="96" cy="96"/>
                    <a:chOff x="2496" y="2400"/>
                    <a:chExt cx="96" cy="96"/>
                  </a:xfrm>
                </p:grpSpPr>
                <p:sp>
                  <p:nvSpPr>
                    <p:cNvPr id="312363" name="Line 4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2364" name="Line 4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12365" name="Oval 45"/>
                <p:cNvSpPr>
                  <a:spLocks noChangeArrowheads="1"/>
                </p:cNvSpPr>
                <p:nvPr/>
              </p:nvSpPr>
              <p:spPr bwMode="auto">
                <a:xfrm>
                  <a:off x="3168" y="2112"/>
                  <a:ext cx="96" cy="96"/>
                </a:xfrm>
                <a:prstGeom prst="ellipse">
                  <a:avLst/>
                </a:prstGeom>
                <a:noFill/>
                <a:ln w="28575">
                  <a:solidFill>
                    <a:schemeClr val="tx1"/>
                  </a:solidFill>
                  <a:round/>
                  <a:headEnd/>
                  <a:tailEnd/>
                </a:ln>
                <a:effectLst/>
              </p:spPr>
              <p:txBody>
                <a:bodyPr wrap="none" anchor="ctr"/>
                <a:lstStyle/>
                <a:p>
                  <a:endParaRPr lang="en-US"/>
                </a:p>
              </p:txBody>
            </p:sp>
          </p:grpSp>
        </p:grpSp>
        <p:sp>
          <p:nvSpPr>
            <p:cNvPr id="312366" name="Line 46"/>
            <p:cNvSpPr>
              <a:spLocks noChangeShapeType="1"/>
            </p:cNvSpPr>
            <p:nvPr/>
          </p:nvSpPr>
          <p:spPr bwMode="auto">
            <a:xfrm>
              <a:off x="3024" y="1296"/>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12367" name="Line 47"/>
            <p:cNvSpPr>
              <a:spLocks noChangeShapeType="1"/>
            </p:cNvSpPr>
            <p:nvPr/>
          </p:nvSpPr>
          <p:spPr bwMode="auto">
            <a:xfrm flipH="1">
              <a:off x="2352" y="1872"/>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12368" name="Line 48"/>
            <p:cNvSpPr>
              <a:spLocks noChangeShapeType="1"/>
            </p:cNvSpPr>
            <p:nvPr/>
          </p:nvSpPr>
          <p:spPr bwMode="auto">
            <a:xfrm>
              <a:off x="3024" y="1872"/>
              <a:ext cx="672"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312406" name="Text Box 86"/>
          <p:cNvSpPr txBox="1">
            <a:spLocks noChangeArrowheads="1"/>
          </p:cNvSpPr>
          <p:nvPr/>
        </p:nvSpPr>
        <p:spPr bwMode="auto">
          <a:xfrm>
            <a:off x="5257800" y="3429000"/>
            <a:ext cx="1524000" cy="366713"/>
          </a:xfrm>
          <a:prstGeom prst="rect">
            <a:avLst/>
          </a:prstGeom>
          <a:noFill/>
          <a:ln w="9525">
            <a:noFill/>
            <a:miter lim="800000"/>
            <a:headEnd/>
            <a:tailEnd/>
          </a:ln>
          <a:effectLst/>
        </p:spPr>
        <p:txBody>
          <a:bodyPr>
            <a:spAutoFit/>
          </a:bodyPr>
          <a:lstStyle/>
          <a:p>
            <a:pPr>
              <a:spcBef>
                <a:spcPct val="50000"/>
              </a:spcBef>
            </a:pPr>
            <a:r>
              <a:rPr lang="en-US"/>
              <a:t>MAX’s play</a:t>
            </a:r>
          </a:p>
        </p:txBody>
      </p:sp>
      <p:sp>
        <p:nvSpPr>
          <p:cNvPr id="312407" name="Text Box 87"/>
          <p:cNvSpPr txBox="1">
            <a:spLocks noChangeArrowheads="1"/>
          </p:cNvSpPr>
          <p:nvPr/>
        </p:nvSpPr>
        <p:spPr bwMode="auto">
          <a:xfrm>
            <a:off x="3733800" y="5943600"/>
            <a:ext cx="2438400" cy="641350"/>
          </a:xfrm>
          <a:prstGeom prst="rect">
            <a:avLst/>
          </a:prstGeom>
          <a:noFill/>
          <a:ln w="9525">
            <a:noFill/>
            <a:miter lim="800000"/>
            <a:headEnd/>
            <a:tailEnd/>
          </a:ln>
          <a:effectLst/>
        </p:spPr>
        <p:txBody>
          <a:bodyPr>
            <a:spAutoFit/>
          </a:bodyPr>
          <a:lstStyle/>
          <a:p>
            <a:pPr>
              <a:spcBef>
                <a:spcPct val="50000"/>
              </a:spcBef>
            </a:pPr>
            <a:r>
              <a:rPr lang="en-US"/>
              <a:t>MAX cannot tell what move will be played</a:t>
            </a:r>
          </a:p>
        </p:txBody>
      </p:sp>
      <p:sp>
        <p:nvSpPr>
          <p:cNvPr id="312408" name="Text Box 88"/>
          <p:cNvSpPr txBox="1">
            <a:spLocks noChangeArrowheads="1"/>
          </p:cNvSpPr>
          <p:nvPr/>
        </p:nvSpPr>
        <p:spPr bwMode="auto">
          <a:xfrm>
            <a:off x="5943600" y="4419600"/>
            <a:ext cx="1524000" cy="366713"/>
          </a:xfrm>
          <a:prstGeom prst="rect">
            <a:avLst/>
          </a:prstGeom>
          <a:noFill/>
          <a:ln w="9525">
            <a:noFill/>
            <a:miter lim="800000"/>
            <a:headEnd/>
            <a:tailEnd/>
          </a:ln>
          <a:effectLst/>
        </p:spPr>
        <p:txBody>
          <a:bodyPr>
            <a:spAutoFit/>
          </a:bodyPr>
          <a:lstStyle/>
          <a:p>
            <a:pPr>
              <a:spcBef>
                <a:spcPct val="50000"/>
              </a:spcBef>
            </a:pPr>
            <a:r>
              <a:rPr lang="en-US"/>
              <a:t>MIN’s play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smtClean="0"/>
              <a:t>Example</a:t>
            </a:r>
            <a:endParaRPr lang="en-US"/>
          </a:p>
        </p:txBody>
      </p:sp>
      <p:sp>
        <p:nvSpPr>
          <p:cNvPr id="266243"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44"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45"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46"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47"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48"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49"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50"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51"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52"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53"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54"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55"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56"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57"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58"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59"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60"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61"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62"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63"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64"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65"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66"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67"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68"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69"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70"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71"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72"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73"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74"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75"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76"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77"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78"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79"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0"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1"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2"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3"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4"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285"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86"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87"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88"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89"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90"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91"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92"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93"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94"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95"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96"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297"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6298"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6299"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6300"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66301"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02"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66303"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6304"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6305"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6306"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6307"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6308"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6309"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6310"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6311"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12"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6313"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14"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66315"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16"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66317" name="Line 77"/>
          <p:cNvSpPr>
            <a:spLocks noChangeShapeType="1"/>
          </p:cNvSpPr>
          <p:nvPr/>
        </p:nvSpPr>
        <p:spPr bwMode="auto">
          <a:xfrm>
            <a:off x="4267200" y="5410200"/>
            <a:ext cx="228600" cy="609600"/>
          </a:xfrm>
          <a:prstGeom prst="line">
            <a:avLst/>
          </a:prstGeom>
          <a:noFill/>
          <a:ln w="38100">
            <a:solidFill>
              <a:schemeClr val="tx1"/>
            </a:solidFill>
            <a:round/>
            <a:headEnd/>
            <a:tailEnd/>
          </a:ln>
          <a:effectLst/>
        </p:spPr>
        <p:txBody>
          <a:bodyPr wrap="none"/>
          <a:lstStyle/>
          <a:p>
            <a:endParaRPr lang="en-US"/>
          </a:p>
        </p:txBody>
      </p:sp>
      <p:sp>
        <p:nvSpPr>
          <p:cNvPr id="266318"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66319"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20"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6321"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6322"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6323"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6324"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6325"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66326"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66327"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6328"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66329"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6330"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66331"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6332"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66333"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6334"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6335"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6336"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6337"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66338"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66339"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66340"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66341"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6342"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6343"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6344"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345"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6346"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347"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6348"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66349"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66350"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66351"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66352"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6353"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6354"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66355"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66356"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66357"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6358"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6359"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66360"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6361"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62"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63"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6364"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65"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6366"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67"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6368"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69"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6370"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71"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72"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73"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6374"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6375"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76"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77"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6378"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6379"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80"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81"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82"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6383"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6384"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6385"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6386"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6387"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6389" name="Text Box 149"/>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6390" name="Text Box 150"/>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6391" name="Text Box 151"/>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6392" name="Text Box 152"/>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6393" name="Text Box 153"/>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6394" name="Text Box 154"/>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6395" name="Text Box 155"/>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66396" name="Text Box 156"/>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6397" name="Text Box 157"/>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157" name="TextBox 156"/>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8" name="TextBox 157"/>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59" name="TextBox 158"/>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0" name="TextBox 159"/>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1" name="TextBox 160"/>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2" name="TextBox 161"/>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smtClean="0"/>
              <a:t>Example</a:t>
            </a:r>
            <a:endParaRPr lang="en-US"/>
          </a:p>
        </p:txBody>
      </p:sp>
      <p:sp>
        <p:nvSpPr>
          <p:cNvPr id="28979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79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79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79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79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0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0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02"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0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04"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0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0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0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0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0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1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1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1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1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1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15"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1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17"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18"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1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0"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21"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2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4"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2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6"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2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29"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30"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3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3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3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3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4"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45"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4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7"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4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49"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985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985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9852"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9853"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54" name="Line 62"/>
          <p:cNvSpPr>
            <a:spLocks noChangeShapeType="1"/>
          </p:cNvSpPr>
          <p:nvPr/>
        </p:nvSpPr>
        <p:spPr bwMode="auto">
          <a:xfrm>
            <a:off x="5638800" y="5410200"/>
            <a:ext cx="0" cy="609600"/>
          </a:xfrm>
          <a:prstGeom prst="line">
            <a:avLst/>
          </a:prstGeom>
          <a:noFill/>
          <a:ln w="9525">
            <a:solidFill>
              <a:schemeClr val="tx1"/>
            </a:solidFill>
            <a:round/>
            <a:headEnd/>
            <a:tailEnd/>
          </a:ln>
          <a:effectLst/>
        </p:spPr>
        <p:txBody>
          <a:bodyPr wrap="none"/>
          <a:lstStyle/>
          <a:p>
            <a:endParaRPr lang="en-US"/>
          </a:p>
        </p:txBody>
      </p:sp>
      <p:sp>
        <p:nvSpPr>
          <p:cNvPr id="289855"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89856"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8985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8985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8985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8986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8986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89862"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9863"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6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986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66"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9867"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68"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9869" name="Line 77"/>
          <p:cNvSpPr>
            <a:spLocks noChangeShapeType="1"/>
          </p:cNvSpPr>
          <p:nvPr/>
        </p:nvSpPr>
        <p:spPr bwMode="auto">
          <a:xfrm>
            <a:off x="4267200" y="5410200"/>
            <a:ext cx="228600" cy="609600"/>
          </a:xfrm>
          <a:prstGeom prst="line">
            <a:avLst/>
          </a:prstGeom>
          <a:noFill/>
          <a:ln w="38100">
            <a:solidFill>
              <a:schemeClr val="tx1"/>
            </a:solidFill>
            <a:round/>
            <a:headEnd/>
            <a:tailEnd/>
          </a:ln>
          <a:effectLst/>
        </p:spPr>
        <p:txBody>
          <a:bodyPr wrap="none"/>
          <a:lstStyle/>
          <a:p>
            <a:endParaRPr lang="en-US"/>
          </a:p>
        </p:txBody>
      </p:sp>
      <p:sp>
        <p:nvSpPr>
          <p:cNvPr id="289870"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9871"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72"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9873"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987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987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987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9877"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9878" name="Line 86"/>
          <p:cNvSpPr>
            <a:spLocks noChangeShapeType="1"/>
          </p:cNvSpPr>
          <p:nvPr/>
        </p:nvSpPr>
        <p:spPr bwMode="auto">
          <a:xfrm flipH="1">
            <a:off x="4267200" y="4572000"/>
            <a:ext cx="457200" cy="685800"/>
          </a:xfrm>
          <a:prstGeom prst="line">
            <a:avLst/>
          </a:prstGeom>
          <a:noFill/>
          <a:ln w="38100">
            <a:solidFill>
              <a:schemeClr val="tx1"/>
            </a:solidFill>
            <a:round/>
            <a:headEnd/>
            <a:tailEnd/>
          </a:ln>
          <a:effectLst/>
        </p:spPr>
        <p:txBody>
          <a:bodyPr wrap="none"/>
          <a:lstStyle/>
          <a:p>
            <a:endParaRPr lang="en-US"/>
          </a:p>
        </p:txBody>
      </p:sp>
      <p:sp>
        <p:nvSpPr>
          <p:cNvPr id="289879"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89880" name="Line 88"/>
          <p:cNvSpPr>
            <a:spLocks noChangeShapeType="1"/>
          </p:cNvSpPr>
          <p:nvPr/>
        </p:nvSpPr>
        <p:spPr bwMode="auto">
          <a:xfrm flipH="1">
            <a:off x="5638800" y="4572000"/>
            <a:ext cx="457200" cy="685800"/>
          </a:xfrm>
          <a:prstGeom prst="line">
            <a:avLst/>
          </a:prstGeom>
          <a:noFill/>
          <a:ln w="9525">
            <a:solidFill>
              <a:schemeClr val="tx1"/>
            </a:solidFill>
            <a:round/>
            <a:headEnd/>
            <a:tailEnd/>
          </a:ln>
          <a:effectLst/>
        </p:spPr>
        <p:txBody>
          <a:bodyPr wrap="none"/>
          <a:lstStyle/>
          <a:p>
            <a:endParaRPr lang="en-US"/>
          </a:p>
        </p:txBody>
      </p:sp>
      <p:sp>
        <p:nvSpPr>
          <p:cNvPr id="289881"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9882"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9883"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9884"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988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8988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8988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988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9889"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9890" name="Line 98"/>
          <p:cNvSpPr>
            <a:spLocks noChangeShapeType="1"/>
          </p:cNvSpPr>
          <p:nvPr/>
        </p:nvSpPr>
        <p:spPr bwMode="auto">
          <a:xfrm>
            <a:off x="3962400" y="3733800"/>
            <a:ext cx="762000" cy="685800"/>
          </a:xfrm>
          <a:prstGeom prst="line">
            <a:avLst/>
          </a:prstGeom>
          <a:noFill/>
          <a:ln w="38100">
            <a:solidFill>
              <a:schemeClr val="tx1"/>
            </a:solidFill>
            <a:round/>
            <a:headEnd/>
            <a:tailEnd/>
          </a:ln>
          <a:effectLst/>
        </p:spPr>
        <p:txBody>
          <a:bodyPr wrap="none"/>
          <a:lstStyle/>
          <a:p>
            <a:endParaRPr lang="en-US"/>
          </a:p>
        </p:txBody>
      </p:sp>
      <p:sp>
        <p:nvSpPr>
          <p:cNvPr id="289891"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9892" name="Line 100"/>
          <p:cNvSpPr>
            <a:spLocks noChangeShapeType="1"/>
          </p:cNvSpPr>
          <p:nvPr/>
        </p:nvSpPr>
        <p:spPr bwMode="auto">
          <a:xfrm>
            <a:off x="5638800" y="3733800"/>
            <a:ext cx="457200" cy="685800"/>
          </a:xfrm>
          <a:prstGeom prst="line">
            <a:avLst/>
          </a:prstGeom>
          <a:noFill/>
          <a:ln w="9525">
            <a:solidFill>
              <a:schemeClr val="tx1"/>
            </a:solidFill>
            <a:round/>
            <a:headEnd/>
            <a:tailEnd/>
          </a:ln>
          <a:effectLst/>
        </p:spPr>
        <p:txBody>
          <a:bodyPr wrap="none"/>
          <a:lstStyle/>
          <a:p>
            <a:endParaRPr lang="en-US"/>
          </a:p>
        </p:txBody>
      </p:sp>
      <p:sp>
        <p:nvSpPr>
          <p:cNvPr id="28989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8989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8989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989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9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989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89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9900"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9901" name="Line 109"/>
          <p:cNvSpPr>
            <a:spLocks noChangeShapeType="1"/>
          </p:cNvSpPr>
          <p:nvPr/>
        </p:nvSpPr>
        <p:spPr bwMode="auto">
          <a:xfrm flipH="1">
            <a:off x="3962400" y="3048000"/>
            <a:ext cx="609600" cy="533400"/>
          </a:xfrm>
          <a:prstGeom prst="line">
            <a:avLst/>
          </a:prstGeom>
          <a:noFill/>
          <a:ln w="38100">
            <a:solidFill>
              <a:schemeClr val="tx1"/>
            </a:solidFill>
            <a:round/>
            <a:headEnd/>
            <a:tailEnd/>
          </a:ln>
          <a:effectLst/>
        </p:spPr>
        <p:txBody>
          <a:bodyPr wrap="none"/>
          <a:lstStyle/>
          <a:p>
            <a:endParaRPr lang="en-US"/>
          </a:p>
        </p:txBody>
      </p:sp>
      <p:sp>
        <p:nvSpPr>
          <p:cNvPr id="289902"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9903" name="Line 111"/>
          <p:cNvSpPr>
            <a:spLocks noChangeShapeType="1"/>
          </p:cNvSpPr>
          <p:nvPr/>
        </p:nvSpPr>
        <p:spPr bwMode="auto">
          <a:xfrm>
            <a:off x="5638800" y="3048000"/>
            <a:ext cx="0" cy="533400"/>
          </a:xfrm>
          <a:prstGeom prst="line">
            <a:avLst/>
          </a:prstGeom>
          <a:noFill/>
          <a:ln w="9525">
            <a:solidFill>
              <a:schemeClr val="tx1"/>
            </a:solidFill>
            <a:round/>
            <a:headEnd/>
            <a:tailEnd/>
          </a:ln>
          <a:effectLst/>
        </p:spPr>
        <p:txBody>
          <a:bodyPr wrap="none"/>
          <a:lstStyle/>
          <a:p>
            <a:endParaRPr lang="en-US"/>
          </a:p>
        </p:txBody>
      </p:sp>
      <p:sp>
        <p:nvSpPr>
          <p:cNvPr id="28990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8990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9906"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9907" name="Line 115"/>
          <p:cNvSpPr>
            <a:spLocks noChangeShapeType="1"/>
          </p:cNvSpPr>
          <p:nvPr/>
        </p:nvSpPr>
        <p:spPr bwMode="auto">
          <a:xfrm>
            <a:off x="4038600" y="2438400"/>
            <a:ext cx="533400" cy="457200"/>
          </a:xfrm>
          <a:prstGeom prst="line">
            <a:avLst/>
          </a:prstGeom>
          <a:noFill/>
          <a:ln w="38100">
            <a:solidFill>
              <a:schemeClr val="tx1"/>
            </a:solidFill>
            <a:round/>
            <a:headEnd/>
            <a:tailEnd/>
          </a:ln>
          <a:effectLst/>
        </p:spPr>
        <p:txBody>
          <a:bodyPr wrap="none"/>
          <a:lstStyle/>
          <a:p>
            <a:endParaRPr lang="en-US"/>
          </a:p>
        </p:txBody>
      </p:sp>
      <p:sp>
        <p:nvSpPr>
          <p:cNvPr id="289908" name="Line 116"/>
          <p:cNvSpPr>
            <a:spLocks noChangeShapeType="1"/>
          </p:cNvSpPr>
          <p:nvPr/>
        </p:nvSpPr>
        <p:spPr bwMode="auto">
          <a:xfrm flipH="1">
            <a:off x="5638800" y="2438400"/>
            <a:ext cx="533400" cy="457200"/>
          </a:xfrm>
          <a:prstGeom prst="line">
            <a:avLst/>
          </a:prstGeom>
          <a:noFill/>
          <a:ln w="9525">
            <a:solidFill>
              <a:schemeClr val="tx1"/>
            </a:solidFill>
            <a:round/>
            <a:headEnd/>
            <a:tailEnd/>
          </a:ln>
          <a:effectLst/>
        </p:spPr>
        <p:txBody>
          <a:bodyPr wrap="none"/>
          <a:lstStyle/>
          <a:p>
            <a:endParaRPr lang="en-US"/>
          </a:p>
        </p:txBody>
      </p:sp>
      <p:sp>
        <p:nvSpPr>
          <p:cNvPr id="28990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9910" name="Line 118"/>
          <p:cNvSpPr>
            <a:spLocks noChangeShapeType="1"/>
          </p:cNvSpPr>
          <p:nvPr/>
        </p:nvSpPr>
        <p:spPr bwMode="auto">
          <a:xfrm flipH="1">
            <a:off x="40386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9911" name="Line 119"/>
          <p:cNvSpPr>
            <a:spLocks noChangeShapeType="1"/>
          </p:cNvSpPr>
          <p:nvPr/>
        </p:nvSpPr>
        <p:spPr bwMode="auto">
          <a:xfrm>
            <a:off x="5105400" y="1828800"/>
            <a:ext cx="1066800" cy="457200"/>
          </a:xfrm>
          <a:prstGeom prst="line">
            <a:avLst/>
          </a:prstGeom>
          <a:noFill/>
          <a:ln w="9525">
            <a:solidFill>
              <a:schemeClr val="tx1"/>
            </a:solidFill>
            <a:round/>
            <a:headEnd/>
            <a:tailEnd/>
          </a:ln>
          <a:effectLst/>
        </p:spPr>
        <p:txBody>
          <a:bodyPr wrap="none"/>
          <a:lstStyle/>
          <a:p>
            <a:endParaRPr lang="en-US"/>
          </a:p>
        </p:txBody>
      </p:sp>
      <p:sp>
        <p:nvSpPr>
          <p:cNvPr id="28991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991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1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1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991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1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991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1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992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2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992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2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2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2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992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992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2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2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993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993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3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3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3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993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993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9937"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9938"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9939"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9940"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9941"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9942"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9943"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9944"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9945"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9946"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9947"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9948"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9949" name="Text Box 157"/>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58" name="TextBox 157"/>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59" name="TextBox 158"/>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0" name="TextBox 159"/>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1" name="TextBox 160"/>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2" name="TextBox 161"/>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3" name="TextBox 162"/>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smtClean="0"/>
              <a:t>Example</a:t>
            </a:r>
            <a:endParaRPr lang="en-US"/>
          </a:p>
        </p:txBody>
      </p:sp>
      <p:sp>
        <p:nvSpPr>
          <p:cNvPr id="26726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6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6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27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7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7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27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274"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7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76"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7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27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7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28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87"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8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89"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0"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92"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3"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9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96"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7"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298"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29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1"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02"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0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0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6"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17"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1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19"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2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21"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732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732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7324"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67325"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26" name="Line 62"/>
          <p:cNvSpPr>
            <a:spLocks noChangeShapeType="1"/>
          </p:cNvSpPr>
          <p:nvPr/>
        </p:nvSpPr>
        <p:spPr bwMode="auto">
          <a:xfrm>
            <a:off x="5638800" y="5410200"/>
            <a:ext cx="0" cy="609600"/>
          </a:xfrm>
          <a:prstGeom prst="line">
            <a:avLst/>
          </a:prstGeom>
          <a:noFill/>
          <a:ln w="38100">
            <a:solidFill>
              <a:schemeClr val="tx1"/>
            </a:solidFill>
            <a:round/>
            <a:headEnd/>
            <a:tailEnd/>
          </a:ln>
          <a:effectLst/>
        </p:spPr>
        <p:txBody>
          <a:bodyPr wrap="none"/>
          <a:lstStyle/>
          <a:p>
            <a:endParaRPr lang="en-US"/>
          </a:p>
        </p:txBody>
      </p:sp>
      <p:sp>
        <p:nvSpPr>
          <p:cNvPr id="267327" name="Line 63"/>
          <p:cNvSpPr>
            <a:spLocks noChangeShapeType="1"/>
          </p:cNvSpPr>
          <p:nvPr/>
        </p:nvSpPr>
        <p:spPr bwMode="auto">
          <a:xfrm>
            <a:off x="5638800" y="5410200"/>
            <a:ext cx="228600" cy="609600"/>
          </a:xfrm>
          <a:prstGeom prst="line">
            <a:avLst/>
          </a:prstGeom>
          <a:noFill/>
          <a:ln w="9525">
            <a:solidFill>
              <a:schemeClr val="tx1"/>
            </a:solidFill>
            <a:round/>
            <a:headEnd/>
            <a:tailEnd/>
          </a:ln>
          <a:effectLst/>
        </p:spPr>
        <p:txBody>
          <a:bodyPr wrap="none"/>
          <a:lstStyle/>
          <a:p>
            <a:endParaRPr lang="en-US"/>
          </a:p>
        </p:txBody>
      </p:sp>
      <p:sp>
        <p:nvSpPr>
          <p:cNvPr id="267328"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67329"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7330"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733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733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733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7334"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7335"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36"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733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38"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67339"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40"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67341"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7342"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67343"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44"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7345"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734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7347"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734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7349"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67350"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67351"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67352" name="Line 88"/>
          <p:cNvSpPr>
            <a:spLocks noChangeShapeType="1"/>
          </p:cNvSpPr>
          <p:nvPr/>
        </p:nvSpPr>
        <p:spPr bwMode="auto">
          <a:xfrm flipH="1">
            <a:off x="5638800" y="4572000"/>
            <a:ext cx="457200" cy="685800"/>
          </a:xfrm>
          <a:prstGeom prst="line">
            <a:avLst/>
          </a:prstGeom>
          <a:noFill/>
          <a:ln w="38100">
            <a:solidFill>
              <a:schemeClr val="tx1"/>
            </a:solidFill>
            <a:round/>
            <a:headEnd/>
            <a:tailEnd/>
          </a:ln>
          <a:effectLst/>
        </p:spPr>
        <p:txBody>
          <a:bodyPr wrap="none"/>
          <a:lstStyle/>
          <a:p>
            <a:endParaRPr lang="en-US"/>
          </a:p>
        </p:txBody>
      </p:sp>
      <p:sp>
        <p:nvSpPr>
          <p:cNvPr id="267353"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7354"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67355"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7356"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67357"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735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735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7360"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7361"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67362"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67363"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67364"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67365"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736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736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736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6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737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7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7372"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67373"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67374"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67375" name="Line 11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67376"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737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7378"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67379"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67380"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6738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7382"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67383"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738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738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38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38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738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38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739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39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739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39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739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39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39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39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739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739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40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40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740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740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40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40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40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740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740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740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7410"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7411"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7413" name="Text Box 149"/>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7414" name="Text Box 150"/>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7415" name="Text Box 151"/>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7416" name="Text Box 152"/>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7417" name="Text Box 153"/>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7418" name="Text Box 154"/>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7419" name="Text Box 155"/>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67420" name="Text Box 156"/>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7421" name="Text Box 157"/>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67422" name="Text Box 158"/>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67423" name="Text Box 159"/>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59" name="TextBox 158"/>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0" name="TextBox 159"/>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1" name="TextBox 160"/>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2" name="TextBox 161"/>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3" name="TextBox 162"/>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4" name="TextBox 163"/>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mtClean="0"/>
              <a:t>Example</a:t>
            </a:r>
            <a:endParaRPr lang="en-US"/>
          </a:p>
        </p:txBody>
      </p:sp>
      <p:sp>
        <p:nvSpPr>
          <p:cNvPr id="281603"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04"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05"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06"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07"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08"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09"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10"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11"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12"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13"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14"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15"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16"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17"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18"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19"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20"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21"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22"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23"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24"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25"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26"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27"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28"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29"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30"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31"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32"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33"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34"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35"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36"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37"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38"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39"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0"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1"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2"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3"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4"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645"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46"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47"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48"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49"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50"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51"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52"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53"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54"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55"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56"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657"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1658"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1659"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1660"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1661"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62"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81663" name="Line 63"/>
          <p:cNvSpPr>
            <a:spLocks noChangeShapeType="1"/>
          </p:cNvSpPr>
          <p:nvPr/>
        </p:nvSpPr>
        <p:spPr bwMode="auto">
          <a:xfrm>
            <a:off x="5638800" y="5410200"/>
            <a:ext cx="228600" cy="609600"/>
          </a:xfrm>
          <a:prstGeom prst="line">
            <a:avLst/>
          </a:prstGeom>
          <a:noFill/>
          <a:ln w="38100">
            <a:solidFill>
              <a:schemeClr val="tx1"/>
            </a:solidFill>
            <a:round/>
            <a:headEnd/>
            <a:tailEnd/>
          </a:ln>
          <a:effectLst/>
        </p:spPr>
        <p:txBody>
          <a:bodyPr wrap="none"/>
          <a:lstStyle/>
          <a:p>
            <a:endParaRPr lang="en-US"/>
          </a:p>
        </p:txBody>
      </p:sp>
      <p:sp>
        <p:nvSpPr>
          <p:cNvPr id="281664" name="Line 64"/>
          <p:cNvSpPr>
            <a:spLocks noChangeShapeType="1"/>
          </p:cNvSpPr>
          <p:nvPr/>
        </p:nvSpPr>
        <p:spPr bwMode="auto">
          <a:xfrm>
            <a:off x="6096000" y="5410200"/>
            <a:ext cx="0" cy="609600"/>
          </a:xfrm>
          <a:prstGeom prst="line">
            <a:avLst/>
          </a:prstGeom>
          <a:noFill/>
          <a:ln w="9525">
            <a:solidFill>
              <a:schemeClr val="tx1"/>
            </a:solidFill>
            <a:round/>
            <a:headEnd/>
            <a:tailEnd/>
          </a:ln>
          <a:effectLst/>
        </p:spPr>
        <p:txBody>
          <a:bodyPr wrap="none"/>
          <a:lstStyle/>
          <a:p>
            <a:endParaRPr lang="en-US"/>
          </a:p>
        </p:txBody>
      </p:sp>
      <p:sp>
        <p:nvSpPr>
          <p:cNvPr id="281665"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81666"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81667"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81668"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81669"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81670"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1671"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72"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1673"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74"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1675"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76"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1677"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1678"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1679"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80"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1681"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1682"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1683"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1684"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1685"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1686"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81687" name="Line 87"/>
          <p:cNvSpPr>
            <a:spLocks noChangeShapeType="1"/>
          </p:cNvSpPr>
          <p:nvPr/>
        </p:nvSpPr>
        <p:spPr bwMode="auto">
          <a:xfrm>
            <a:off x="6096000" y="4572000"/>
            <a:ext cx="0" cy="685800"/>
          </a:xfrm>
          <a:prstGeom prst="line">
            <a:avLst/>
          </a:prstGeom>
          <a:noFill/>
          <a:ln w="9525">
            <a:solidFill>
              <a:schemeClr val="tx1"/>
            </a:solidFill>
            <a:round/>
            <a:headEnd/>
            <a:tailEnd/>
          </a:ln>
          <a:effectLst/>
        </p:spPr>
        <p:txBody>
          <a:bodyPr wrap="none"/>
          <a:lstStyle/>
          <a:p>
            <a:endParaRPr lang="en-US"/>
          </a:p>
        </p:txBody>
      </p:sp>
      <p:sp>
        <p:nvSpPr>
          <p:cNvPr id="281688" name="Line 88"/>
          <p:cNvSpPr>
            <a:spLocks noChangeShapeType="1"/>
          </p:cNvSpPr>
          <p:nvPr/>
        </p:nvSpPr>
        <p:spPr bwMode="auto">
          <a:xfrm flipH="1">
            <a:off x="5638800" y="4572000"/>
            <a:ext cx="457200" cy="685800"/>
          </a:xfrm>
          <a:prstGeom prst="line">
            <a:avLst/>
          </a:prstGeom>
          <a:noFill/>
          <a:ln w="38100">
            <a:solidFill>
              <a:schemeClr val="tx1"/>
            </a:solidFill>
            <a:round/>
            <a:headEnd/>
            <a:tailEnd/>
          </a:ln>
          <a:effectLst/>
        </p:spPr>
        <p:txBody>
          <a:bodyPr wrap="none"/>
          <a:lstStyle/>
          <a:p>
            <a:endParaRPr lang="en-US"/>
          </a:p>
        </p:txBody>
      </p:sp>
      <p:sp>
        <p:nvSpPr>
          <p:cNvPr id="281689"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1690"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1691"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1692"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1693"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81694"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81695"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1696"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1697"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1698"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81699"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1700"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81701"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81702"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81703"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1704"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705"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1706"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707"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1708"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1709"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81710"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1711" name="Line 11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81712"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81713"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1714"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1715"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81716"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81717"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1718"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81719"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1720"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1721"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22"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23"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1724"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25"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1726"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27"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1728"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29"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1730"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31"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32"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33"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1734"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1735"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36"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37"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1738"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1739"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40"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41"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42"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1743"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1744"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1745"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1746"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1747"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1748"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1749"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1750"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1751"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1752"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1753"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1754"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1755"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1756"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1757" name="Text Box 157"/>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1758" name="Text Box 158"/>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1759" name="Text Box 159"/>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0" name="TextBox 159"/>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1" name="TextBox 160"/>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2" name="TextBox 161"/>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3" name="TextBox 162"/>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4" name="TextBox 163"/>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smtClean="0"/>
              <a:t>Example</a:t>
            </a:r>
            <a:endParaRPr lang="en-US"/>
          </a:p>
        </p:txBody>
      </p:sp>
      <p:sp>
        <p:nvSpPr>
          <p:cNvPr id="26931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1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1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1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1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2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2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22"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2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24"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2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2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2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2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2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3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3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3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3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3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35"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3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37"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38"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3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0"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41"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4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4"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45" name="Rectangle 33"/>
          <p:cNvSpPr>
            <a:spLocks noChangeArrowheads="1"/>
          </p:cNvSpPr>
          <p:nvPr/>
        </p:nvSpPr>
        <p:spPr bwMode="auto">
          <a:xfrm>
            <a:off x="6248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6"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4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49"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50"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5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3"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35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5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5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4"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65"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6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7"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6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369"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6937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6937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9372"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69373"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74"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69375"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69376" name="Line 64"/>
          <p:cNvSpPr>
            <a:spLocks noChangeShapeType="1"/>
          </p:cNvSpPr>
          <p:nvPr/>
        </p:nvSpPr>
        <p:spPr bwMode="auto">
          <a:xfrm>
            <a:off x="6096000" y="5410200"/>
            <a:ext cx="0" cy="609600"/>
          </a:xfrm>
          <a:prstGeom prst="line">
            <a:avLst/>
          </a:prstGeom>
          <a:noFill/>
          <a:ln w="38100">
            <a:solidFill>
              <a:schemeClr val="tx1"/>
            </a:solidFill>
            <a:round/>
            <a:headEnd/>
            <a:tailEnd/>
          </a:ln>
          <a:effectLst/>
        </p:spPr>
        <p:txBody>
          <a:bodyPr wrap="none"/>
          <a:lstStyle/>
          <a:p>
            <a:endParaRPr lang="en-US"/>
          </a:p>
        </p:txBody>
      </p:sp>
      <p:sp>
        <p:nvSpPr>
          <p:cNvPr id="269377" name="Line 65"/>
          <p:cNvSpPr>
            <a:spLocks noChangeShapeType="1"/>
          </p:cNvSpPr>
          <p:nvPr/>
        </p:nvSpPr>
        <p:spPr bwMode="auto">
          <a:xfrm>
            <a:off x="6096000" y="5410200"/>
            <a:ext cx="228600" cy="609600"/>
          </a:xfrm>
          <a:prstGeom prst="line">
            <a:avLst/>
          </a:prstGeom>
          <a:noFill/>
          <a:ln w="9525">
            <a:solidFill>
              <a:schemeClr val="tx1"/>
            </a:solidFill>
            <a:round/>
            <a:headEnd/>
            <a:tailEnd/>
          </a:ln>
          <a:effectLst/>
        </p:spPr>
        <p:txBody>
          <a:bodyPr wrap="none"/>
          <a:lstStyle/>
          <a:p>
            <a:endParaRPr lang="en-US"/>
          </a:p>
        </p:txBody>
      </p:sp>
      <p:sp>
        <p:nvSpPr>
          <p:cNvPr id="269378"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69379"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6938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6938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69382"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69383"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8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6938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86"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69387"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88"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69389"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69390"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69391"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92"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69393"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6939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6939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6939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69397"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69398"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69399" name="Line 87"/>
          <p:cNvSpPr>
            <a:spLocks noChangeShapeType="1"/>
          </p:cNvSpPr>
          <p:nvPr/>
        </p:nvSpPr>
        <p:spPr bwMode="auto">
          <a:xfrm>
            <a:off x="6096000" y="4572000"/>
            <a:ext cx="0" cy="685800"/>
          </a:xfrm>
          <a:prstGeom prst="line">
            <a:avLst/>
          </a:prstGeom>
          <a:noFill/>
          <a:ln w="38100">
            <a:solidFill>
              <a:schemeClr val="tx1"/>
            </a:solidFill>
            <a:round/>
            <a:headEnd/>
            <a:tailEnd/>
          </a:ln>
          <a:effectLst/>
        </p:spPr>
        <p:txBody>
          <a:bodyPr wrap="none"/>
          <a:lstStyle/>
          <a:p>
            <a:endParaRPr lang="en-US"/>
          </a:p>
        </p:txBody>
      </p:sp>
      <p:sp>
        <p:nvSpPr>
          <p:cNvPr id="269400"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69401"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69402"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69403"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69404"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69405"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6940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6940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6940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69409"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69410"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69411"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69412"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69413"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6941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6941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6941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41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6941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41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69420"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69421"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69422"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69423" name="Line 11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69424"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69425"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69426"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69427"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69428"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69429"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69430"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69431"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69432"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9433"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34"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35"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9436"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37"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9438"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39"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9440"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41"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9442"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43"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44"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45"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9446"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9447"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48"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49"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69450"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69451"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52"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53"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54"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69455"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69456"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69457"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69458"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9459"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69460"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69461"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9462"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9463"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69464"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69465"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9466"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69467"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69468"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69469" name="Text Box 157"/>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69470" name="Text Box 158"/>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69472" name="Text Box 160"/>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69473" name="Line 16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69476" name="Text Box 164"/>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2" name="TextBox 161"/>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3" name="TextBox 162"/>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4" name="TextBox 163"/>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6" name="TextBox 165"/>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smtClean="0"/>
              <a:t>Example</a:t>
            </a:r>
            <a:endParaRPr lang="en-US"/>
          </a:p>
        </p:txBody>
      </p:sp>
      <p:sp>
        <p:nvSpPr>
          <p:cNvPr id="270339"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40"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41"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42"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43"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44"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45"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46"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47"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48"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49"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50"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1"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2"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3"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54"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5"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6"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7"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8"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59"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0"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1"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2"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3"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64"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5"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6"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67"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68"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69"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70"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71"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2"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3"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74"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75"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6"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7"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8"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79"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80"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381"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2"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3"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4"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5"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6"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7"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88"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89"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90"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91"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92"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393"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0394"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0395"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0396"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70397"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398"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70399"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70400" name="Line 64"/>
          <p:cNvSpPr>
            <a:spLocks noChangeShapeType="1"/>
          </p:cNvSpPr>
          <p:nvPr/>
        </p:nvSpPr>
        <p:spPr bwMode="auto">
          <a:xfrm>
            <a:off x="6096000" y="5410200"/>
            <a:ext cx="0" cy="609600"/>
          </a:xfrm>
          <a:prstGeom prst="line">
            <a:avLst/>
          </a:prstGeom>
          <a:noFill/>
          <a:ln w="38100">
            <a:solidFill>
              <a:schemeClr val="tx1"/>
            </a:solidFill>
            <a:round/>
            <a:headEnd/>
            <a:tailEnd/>
          </a:ln>
          <a:effectLst/>
        </p:spPr>
        <p:txBody>
          <a:bodyPr wrap="none"/>
          <a:lstStyle/>
          <a:p>
            <a:endParaRPr lang="en-US"/>
          </a:p>
        </p:txBody>
      </p:sp>
      <p:sp>
        <p:nvSpPr>
          <p:cNvPr id="270401"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02"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70403"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70404"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70405"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70406"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0407"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08"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0409"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10"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0411"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12"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0413"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0414"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0415"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16"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0417"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0418"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0419"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0420"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0421"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0422"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70423" name="Line 87"/>
          <p:cNvSpPr>
            <a:spLocks noChangeShapeType="1"/>
          </p:cNvSpPr>
          <p:nvPr/>
        </p:nvSpPr>
        <p:spPr bwMode="auto">
          <a:xfrm>
            <a:off x="6096000" y="4572000"/>
            <a:ext cx="0" cy="685800"/>
          </a:xfrm>
          <a:prstGeom prst="line">
            <a:avLst/>
          </a:prstGeom>
          <a:noFill/>
          <a:ln w="38100">
            <a:solidFill>
              <a:schemeClr val="tx1"/>
            </a:solidFill>
            <a:round/>
            <a:headEnd/>
            <a:tailEnd/>
          </a:ln>
          <a:effectLst/>
        </p:spPr>
        <p:txBody>
          <a:bodyPr wrap="none"/>
          <a:lstStyle/>
          <a:p>
            <a:endParaRPr lang="en-US"/>
          </a:p>
        </p:txBody>
      </p:sp>
      <p:sp>
        <p:nvSpPr>
          <p:cNvPr id="270424"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70425"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0426"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0427"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0428"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70429"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70430"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70431"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0432"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0433"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0434"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70435"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70436"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70437"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70438"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70439"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0440"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441"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0442"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443"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0444"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0445"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70446"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70447" name="Line 11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70448"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70449"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0450"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0451"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70452"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70453"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0454"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70455"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0456"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0457"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58"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59"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0460"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61"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0462"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63"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0464"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65"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0466"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67"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68"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69"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0470"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0471"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72"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73"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0474"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0475"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76"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77"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78"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0479"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0480"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0481"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0482"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0483"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0484"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0485"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0486"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0487"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0488"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0489"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0490"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0491"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0492"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0493" name="Text Box 157"/>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0494" name="Text Box 158"/>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0495" name="Text Box 159"/>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0496" name="Line 160"/>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70499" name="Text Box 163"/>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2" name="TextBox 161"/>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3" name="TextBox 162"/>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4" name="TextBox 163"/>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6" name="TextBox 165"/>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mtClean="0"/>
              <a:t>Example</a:t>
            </a:r>
            <a:endParaRPr lang="en-US"/>
          </a:p>
        </p:txBody>
      </p:sp>
      <p:sp>
        <p:nvSpPr>
          <p:cNvPr id="28262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2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2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3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3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3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3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34"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3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36"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3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3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3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4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47"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4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49"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0"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52"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3"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5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56"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7"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8"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5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1"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62"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6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66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6"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77"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7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79"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8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681"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268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268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2684"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2685"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686"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82687"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82688" name="Line 64"/>
          <p:cNvSpPr>
            <a:spLocks noChangeShapeType="1"/>
          </p:cNvSpPr>
          <p:nvPr/>
        </p:nvSpPr>
        <p:spPr bwMode="auto">
          <a:xfrm>
            <a:off x="6096000" y="5410200"/>
            <a:ext cx="0" cy="609600"/>
          </a:xfrm>
          <a:prstGeom prst="line">
            <a:avLst/>
          </a:prstGeom>
          <a:noFill/>
          <a:ln w="38100">
            <a:solidFill>
              <a:schemeClr val="tx1"/>
            </a:solidFill>
            <a:round/>
            <a:headEnd/>
            <a:tailEnd/>
          </a:ln>
          <a:effectLst/>
        </p:spPr>
        <p:txBody>
          <a:bodyPr wrap="none"/>
          <a:lstStyle/>
          <a:p>
            <a:endParaRPr lang="en-US"/>
          </a:p>
        </p:txBody>
      </p:sp>
      <p:sp>
        <p:nvSpPr>
          <p:cNvPr id="282689"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690" name="Line 66"/>
          <p:cNvSpPr>
            <a:spLocks noChangeShapeType="1"/>
          </p:cNvSpPr>
          <p:nvPr/>
        </p:nvSpPr>
        <p:spPr bwMode="auto">
          <a:xfrm>
            <a:off x="6553200" y="5410200"/>
            <a:ext cx="0" cy="609600"/>
          </a:xfrm>
          <a:prstGeom prst="line">
            <a:avLst/>
          </a:prstGeom>
          <a:noFill/>
          <a:ln w="9525">
            <a:solidFill>
              <a:schemeClr val="tx1"/>
            </a:solidFill>
            <a:round/>
            <a:headEnd/>
            <a:tailEnd/>
          </a:ln>
          <a:effectLst/>
        </p:spPr>
        <p:txBody>
          <a:bodyPr wrap="none"/>
          <a:lstStyle/>
          <a:p>
            <a:endParaRPr lang="en-US"/>
          </a:p>
        </p:txBody>
      </p:sp>
      <p:sp>
        <p:nvSpPr>
          <p:cNvPr id="28269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8269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8269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82694"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2695"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696"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269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698"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2699"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700"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2701"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2702"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2703"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704"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2705"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270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2707"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270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2709"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2710"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82711" name="Line 87"/>
          <p:cNvSpPr>
            <a:spLocks noChangeShapeType="1"/>
          </p:cNvSpPr>
          <p:nvPr/>
        </p:nvSpPr>
        <p:spPr bwMode="auto">
          <a:xfrm>
            <a:off x="6096000" y="4572000"/>
            <a:ext cx="0" cy="685800"/>
          </a:xfrm>
          <a:prstGeom prst="line">
            <a:avLst/>
          </a:prstGeom>
          <a:noFill/>
          <a:ln w="38100">
            <a:solidFill>
              <a:schemeClr val="tx1"/>
            </a:solidFill>
            <a:round/>
            <a:headEnd/>
            <a:tailEnd/>
          </a:ln>
          <a:effectLst/>
        </p:spPr>
        <p:txBody>
          <a:bodyPr wrap="none"/>
          <a:lstStyle/>
          <a:p>
            <a:endParaRPr lang="en-US"/>
          </a:p>
        </p:txBody>
      </p:sp>
      <p:sp>
        <p:nvSpPr>
          <p:cNvPr id="282712"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82713"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2714"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2715"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2716"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2717" name="Line 93"/>
          <p:cNvSpPr>
            <a:spLocks noChangeShapeType="1"/>
          </p:cNvSpPr>
          <p:nvPr/>
        </p:nvSpPr>
        <p:spPr bwMode="auto">
          <a:xfrm>
            <a:off x="6553200" y="4572000"/>
            <a:ext cx="0" cy="685800"/>
          </a:xfrm>
          <a:prstGeom prst="line">
            <a:avLst/>
          </a:prstGeom>
          <a:noFill/>
          <a:ln w="9525">
            <a:solidFill>
              <a:schemeClr val="tx1"/>
            </a:solidFill>
            <a:round/>
            <a:headEnd/>
            <a:tailEnd/>
          </a:ln>
          <a:effectLst/>
        </p:spPr>
        <p:txBody>
          <a:bodyPr wrap="none"/>
          <a:lstStyle/>
          <a:p>
            <a:endParaRPr lang="en-US"/>
          </a:p>
        </p:txBody>
      </p:sp>
      <p:sp>
        <p:nvSpPr>
          <p:cNvPr id="28271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8271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2720"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2721"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2722"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82723"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2724"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82725" name="Line 101"/>
          <p:cNvSpPr>
            <a:spLocks noChangeShapeType="1"/>
          </p:cNvSpPr>
          <p:nvPr/>
        </p:nvSpPr>
        <p:spPr bwMode="auto">
          <a:xfrm>
            <a:off x="6553200" y="3733800"/>
            <a:ext cx="0" cy="685800"/>
          </a:xfrm>
          <a:prstGeom prst="line">
            <a:avLst/>
          </a:prstGeom>
          <a:noFill/>
          <a:ln w="9525">
            <a:solidFill>
              <a:schemeClr val="tx1"/>
            </a:solidFill>
            <a:round/>
            <a:headEnd/>
            <a:tailEnd/>
          </a:ln>
          <a:effectLst/>
        </p:spPr>
        <p:txBody>
          <a:bodyPr wrap="none"/>
          <a:lstStyle/>
          <a:p>
            <a:endParaRPr lang="en-US"/>
          </a:p>
        </p:txBody>
      </p:sp>
      <p:sp>
        <p:nvSpPr>
          <p:cNvPr id="28272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8272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272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72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273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73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2732"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2733"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82734"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2735" name="Line 111"/>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82736" name="Line 112"/>
          <p:cNvSpPr>
            <a:spLocks noChangeShapeType="1"/>
          </p:cNvSpPr>
          <p:nvPr/>
        </p:nvSpPr>
        <p:spPr bwMode="auto">
          <a:xfrm>
            <a:off x="5638800" y="3048000"/>
            <a:ext cx="914400" cy="533400"/>
          </a:xfrm>
          <a:prstGeom prst="line">
            <a:avLst/>
          </a:prstGeom>
          <a:noFill/>
          <a:ln w="9525">
            <a:solidFill>
              <a:schemeClr val="tx1"/>
            </a:solidFill>
            <a:round/>
            <a:headEnd/>
            <a:tailEnd/>
          </a:ln>
          <a:effectLst/>
        </p:spPr>
        <p:txBody>
          <a:bodyPr wrap="none"/>
          <a:lstStyle/>
          <a:p>
            <a:endParaRPr lang="en-US"/>
          </a:p>
        </p:txBody>
      </p:sp>
      <p:sp>
        <p:nvSpPr>
          <p:cNvPr id="28273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2738"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2739"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82740"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8274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2742"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82743"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274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274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4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4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274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4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275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5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275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5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275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5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5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5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275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275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6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6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276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276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6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6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6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276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276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276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2770"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2771"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2772"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2773"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2774"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2775"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2776"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2777"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2778"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2779"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2780"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2781" name="Text Box 157"/>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2782" name="Text Box 158"/>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2783" name="Text Box 159"/>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2784" name="Line 160"/>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82785" name="Text Box 161"/>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2786" name="Text Box 162"/>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2787" name="Text Box 163"/>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4" name="TextBox 163"/>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6" name="TextBox 165"/>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8" name="TextBox 167"/>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9" name="TextBox 168"/>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smtClean="0"/>
              <a:t>Example</a:t>
            </a:r>
            <a:endParaRPr lang="en-US"/>
          </a:p>
        </p:txBody>
      </p:sp>
      <p:sp>
        <p:nvSpPr>
          <p:cNvPr id="272387"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88"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89"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390"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91"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92"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393"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394"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395"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96"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397"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398"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399"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0"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1"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02"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3"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4"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5"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6"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07"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08"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09"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0"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1"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12"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3"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4"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15"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16"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7"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8"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19"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0"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1"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22"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23"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4"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5" name="Rectangle 41"/>
          <p:cNvSpPr>
            <a:spLocks noChangeArrowheads="1"/>
          </p:cNvSpPr>
          <p:nvPr/>
        </p:nvSpPr>
        <p:spPr bwMode="auto">
          <a:xfrm>
            <a:off x="6705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6"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7"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8"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29"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0"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1"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2"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3"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4"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5"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6"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37"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38"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39"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40"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41"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2442"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2443"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2444"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72445"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46"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72447"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72448"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72449"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50" name="Line 66"/>
          <p:cNvSpPr>
            <a:spLocks noChangeShapeType="1"/>
          </p:cNvSpPr>
          <p:nvPr/>
        </p:nvSpPr>
        <p:spPr bwMode="auto">
          <a:xfrm>
            <a:off x="6553200" y="5410200"/>
            <a:ext cx="0" cy="609600"/>
          </a:xfrm>
          <a:prstGeom prst="line">
            <a:avLst/>
          </a:prstGeom>
          <a:noFill/>
          <a:ln w="38100">
            <a:solidFill>
              <a:schemeClr val="tx1"/>
            </a:solidFill>
            <a:round/>
            <a:headEnd/>
            <a:tailEnd/>
          </a:ln>
          <a:effectLst/>
        </p:spPr>
        <p:txBody>
          <a:bodyPr wrap="none"/>
          <a:lstStyle/>
          <a:p>
            <a:endParaRPr lang="en-US"/>
          </a:p>
        </p:txBody>
      </p:sp>
      <p:sp>
        <p:nvSpPr>
          <p:cNvPr id="272451" name="Line 67"/>
          <p:cNvSpPr>
            <a:spLocks noChangeShapeType="1"/>
          </p:cNvSpPr>
          <p:nvPr/>
        </p:nvSpPr>
        <p:spPr bwMode="auto">
          <a:xfrm>
            <a:off x="6553200" y="5410200"/>
            <a:ext cx="228600" cy="609600"/>
          </a:xfrm>
          <a:prstGeom prst="line">
            <a:avLst/>
          </a:prstGeom>
          <a:noFill/>
          <a:ln w="9525">
            <a:solidFill>
              <a:schemeClr val="tx1"/>
            </a:solidFill>
            <a:round/>
            <a:headEnd/>
            <a:tailEnd/>
          </a:ln>
          <a:effectLst/>
        </p:spPr>
        <p:txBody>
          <a:bodyPr wrap="none"/>
          <a:lstStyle/>
          <a:p>
            <a:endParaRPr lang="en-US"/>
          </a:p>
        </p:txBody>
      </p:sp>
      <p:sp>
        <p:nvSpPr>
          <p:cNvPr id="272452"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72453"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72454"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2455"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56"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2457"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58"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2459"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60"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2461"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2462"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2463"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64"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2465"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2466"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2467"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2468"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2469"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2470"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72471"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72472"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72473"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2474"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2475"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2476"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72477" name="Line 93"/>
          <p:cNvSpPr>
            <a:spLocks noChangeShapeType="1"/>
          </p:cNvSpPr>
          <p:nvPr/>
        </p:nvSpPr>
        <p:spPr bwMode="auto">
          <a:xfrm>
            <a:off x="6553200" y="4572000"/>
            <a:ext cx="0" cy="685800"/>
          </a:xfrm>
          <a:prstGeom prst="line">
            <a:avLst/>
          </a:prstGeom>
          <a:noFill/>
          <a:ln w="38100">
            <a:solidFill>
              <a:schemeClr val="tx1"/>
            </a:solidFill>
            <a:round/>
            <a:headEnd/>
            <a:tailEnd/>
          </a:ln>
          <a:effectLst/>
        </p:spPr>
        <p:txBody>
          <a:bodyPr wrap="none"/>
          <a:lstStyle/>
          <a:p>
            <a:endParaRPr lang="en-US"/>
          </a:p>
        </p:txBody>
      </p:sp>
      <p:sp>
        <p:nvSpPr>
          <p:cNvPr id="272478"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72479"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2480"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2481"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2482"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72483"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72484"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72485" name="Line 101"/>
          <p:cNvSpPr>
            <a:spLocks noChangeShapeType="1"/>
          </p:cNvSpPr>
          <p:nvPr/>
        </p:nvSpPr>
        <p:spPr bwMode="auto">
          <a:xfrm>
            <a:off x="6553200" y="3733800"/>
            <a:ext cx="0" cy="685800"/>
          </a:xfrm>
          <a:prstGeom prst="line">
            <a:avLst/>
          </a:prstGeom>
          <a:noFill/>
          <a:ln w="38100">
            <a:solidFill>
              <a:schemeClr val="tx1"/>
            </a:solidFill>
            <a:round/>
            <a:headEnd/>
            <a:tailEnd/>
          </a:ln>
          <a:effectLst/>
        </p:spPr>
        <p:txBody>
          <a:bodyPr wrap="none"/>
          <a:lstStyle/>
          <a:p>
            <a:endParaRPr lang="en-US"/>
          </a:p>
        </p:txBody>
      </p:sp>
      <p:sp>
        <p:nvSpPr>
          <p:cNvPr id="272486"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72487"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2488"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89"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2490"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91"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2492"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2493"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72494"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72496" name="Line 112"/>
          <p:cNvSpPr>
            <a:spLocks noChangeShapeType="1"/>
          </p:cNvSpPr>
          <p:nvPr/>
        </p:nvSpPr>
        <p:spPr bwMode="auto">
          <a:xfrm>
            <a:off x="5638800" y="3048000"/>
            <a:ext cx="914400" cy="533400"/>
          </a:xfrm>
          <a:prstGeom prst="line">
            <a:avLst/>
          </a:prstGeom>
          <a:noFill/>
          <a:ln w="38100">
            <a:solidFill>
              <a:schemeClr val="tx1"/>
            </a:solidFill>
            <a:round/>
            <a:headEnd/>
            <a:tailEnd/>
          </a:ln>
          <a:effectLst/>
        </p:spPr>
        <p:txBody>
          <a:bodyPr wrap="none"/>
          <a:lstStyle/>
          <a:p>
            <a:endParaRPr lang="en-US"/>
          </a:p>
        </p:txBody>
      </p:sp>
      <p:sp>
        <p:nvSpPr>
          <p:cNvPr id="272497" name="Line 113"/>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2498" name="Line 114"/>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2499" name="Line 115"/>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72500" name="Line 116"/>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72501" name="Line 117"/>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2502" name="Line 118"/>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72503" name="Line 119"/>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2504" name="Text Box 120"/>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2505" name="Text Box 121"/>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06" name="Text Box 122"/>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07" name="Text Box 123"/>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2508" name="Text Box 124"/>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09" name="Text Box 125"/>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2510" name="Text Box 126"/>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11" name="Text Box 127"/>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2512" name="Text Box 128"/>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13" name="Text Box 129"/>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2514" name="Text Box 130"/>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15" name="Text Box 131"/>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16" name="Text Box 132"/>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17" name="Text Box 133"/>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2518" name="Text Box 134"/>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2519" name="Text Box 135"/>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20" name="Text Box 136"/>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21" name="Text Box 137"/>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2522" name="Text Box 138"/>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2523" name="Text Box 139"/>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24" name="Text Box 140"/>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25" name="Text Box 141"/>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26" name="Text Box 142"/>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2527" name="Text Box 143"/>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2528" name="Text Box 144"/>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2529" name="Text Box 145"/>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2530" name="Text Box 146"/>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2531" name="Text Box 147"/>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2532" name="Text Box 148"/>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2533" name="Text Box 149"/>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2534" name="Text Box 150"/>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2535" name="Text Box 151"/>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2536" name="Text Box 152"/>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2537" name="Text Box 153"/>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2538" name="Text Box 154"/>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2539" name="Text Box 155"/>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2540" name="Text Box 156"/>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2541" name="Text Box 157"/>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2542" name="Text Box 158"/>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2543" name="Text Box 159"/>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2544" name="Line 160"/>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72545" name="Text Box 161"/>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2546" name="Text Box 162"/>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2547" name="Text Box 163"/>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2550" name="Text Box 166"/>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4" name="TextBox 163"/>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6" name="TextBox 165"/>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8" name="TextBox 167"/>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9" name="TextBox 168"/>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smtClean="0"/>
              <a:t>Example</a:t>
            </a:r>
            <a:endParaRPr lang="en-US"/>
          </a:p>
        </p:txBody>
      </p:sp>
      <p:sp>
        <p:nvSpPr>
          <p:cNvPr id="284675"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76"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77"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678"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79"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80"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681"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682"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83"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84"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85"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686"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87"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88"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89"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690"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91"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92"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93"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94"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695"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96"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97"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98"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699"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00"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01"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02"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03"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04"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05"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06"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07"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08"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09"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10"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11"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12"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13"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14"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15"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16"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17"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18"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19"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0"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1"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2"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3"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4"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25"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26"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7"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28"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29"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4730"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4731"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4732"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4733"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34"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84735"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84736"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84737"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38" name="Line 66"/>
          <p:cNvSpPr>
            <a:spLocks noChangeShapeType="1"/>
          </p:cNvSpPr>
          <p:nvPr/>
        </p:nvSpPr>
        <p:spPr bwMode="auto">
          <a:xfrm>
            <a:off x="6553200" y="5410200"/>
            <a:ext cx="0" cy="609600"/>
          </a:xfrm>
          <a:prstGeom prst="line">
            <a:avLst/>
          </a:prstGeom>
          <a:noFill/>
          <a:ln w="38100">
            <a:solidFill>
              <a:schemeClr val="tx1"/>
            </a:solidFill>
            <a:round/>
            <a:headEnd/>
            <a:tailEnd/>
          </a:ln>
          <a:effectLst/>
        </p:spPr>
        <p:txBody>
          <a:bodyPr wrap="none"/>
          <a:lstStyle/>
          <a:p>
            <a:endParaRPr lang="en-US"/>
          </a:p>
        </p:txBody>
      </p:sp>
      <p:sp>
        <p:nvSpPr>
          <p:cNvPr id="284739"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40"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84741"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84742"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4743"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44"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4745"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46"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4747"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48"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4749"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4750"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4751"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52"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4753"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4754"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4755"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4756"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4757"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4758"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84759"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84760"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84761"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4762"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4763"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4764"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4765" name="Line 93"/>
          <p:cNvSpPr>
            <a:spLocks noChangeShapeType="1"/>
          </p:cNvSpPr>
          <p:nvPr/>
        </p:nvSpPr>
        <p:spPr bwMode="auto">
          <a:xfrm>
            <a:off x="6553200" y="4572000"/>
            <a:ext cx="0" cy="685800"/>
          </a:xfrm>
          <a:prstGeom prst="line">
            <a:avLst/>
          </a:prstGeom>
          <a:noFill/>
          <a:ln w="38100">
            <a:solidFill>
              <a:schemeClr val="tx1"/>
            </a:solidFill>
            <a:round/>
            <a:headEnd/>
            <a:tailEnd/>
          </a:ln>
          <a:effectLst/>
        </p:spPr>
        <p:txBody>
          <a:bodyPr wrap="none"/>
          <a:lstStyle/>
          <a:p>
            <a:endParaRPr lang="en-US"/>
          </a:p>
        </p:txBody>
      </p:sp>
      <p:sp>
        <p:nvSpPr>
          <p:cNvPr id="284766"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84767"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4768"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4769"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4770"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84771"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4772"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84773" name="Line 101"/>
          <p:cNvSpPr>
            <a:spLocks noChangeShapeType="1"/>
          </p:cNvSpPr>
          <p:nvPr/>
        </p:nvSpPr>
        <p:spPr bwMode="auto">
          <a:xfrm>
            <a:off x="6553200" y="3733800"/>
            <a:ext cx="0" cy="685800"/>
          </a:xfrm>
          <a:prstGeom prst="line">
            <a:avLst/>
          </a:prstGeom>
          <a:noFill/>
          <a:ln w="38100">
            <a:solidFill>
              <a:schemeClr val="tx1"/>
            </a:solidFill>
            <a:round/>
            <a:headEnd/>
            <a:tailEnd/>
          </a:ln>
          <a:effectLst/>
        </p:spPr>
        <p:txBody>
          <a:bodyPr wrap="none"/>
          <a:lstStyle/>
          <a:p>
            <a:endParaRPr lang="en-US"/>
          </a:p>
        </p:txBody>
      </p:sp>
      <p:sp>
        <p:nvSpPr>
          <p:cNvPr id="284774"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84775"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4776"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77"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4778"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79"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4780"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4781"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84782"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4783" name="Line 111"/>
          <p:cNvSpPr>
            <a:spLocks noChangeShapeType="1"/>
          </p:cNvSpPr>
          <p:nvPr/>
        </p:nvSpPr>
        <p:spPr bwMode="auto">
          <a:xfrm>
            <a:off x="5638800" y="3048000"/>
            <a:ext cx="914400" cy="533400"/>
          </a:xfrm>
          <a:prstGeom prst="line">
            <a:avLst/>
          </a:prstGeom>
          <a:noFill/>
          <a:ln w="38100">
            <a:solidFill>
              <a:schemeClr val="tx1"/>
            </a:solidFill>
            <a:round/>
            <a:headEnd/>
            <a:tailEnd/>
          </a:ln>
          <a:effectLst/>
        </p:spPr>
        <p:txBody>
          <a:bodyPr wrap="none"/>
          <a:lstStyle/>
          <a:p>
            <a:endParaRPr lang="en-US"/>
          </a:p>
        </p:txBody>
      </p:sp>
      <p:sp>
        <p:nvSpPr>
          <p:cNvPr id="284784" name="Line 112"/>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4785"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4786"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84787" name="Line 115"/>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84788" name="Line 116"/>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4789"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84790"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4791"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4792"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793"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794"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4795"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796"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4797"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798"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4799"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00"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4801"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02"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03"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804"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4805"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4806"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07"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808"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4809"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4810"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811"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812"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13"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4814"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4815"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4816"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4817"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4818"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4819"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4820"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4821"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4822"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4823"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4824"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4825"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4826"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4827"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4828"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4829"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4830"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4831" name="Line 159"/>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84832"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4833"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4834"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84835" name="Text Box 163"/>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4" name="TextBox 163"/>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5" name="TextBox 164"/>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6" name="TextBox 165"/>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8" name="TextBox 167"/>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9" name="TextBox 168"/>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smtClean="0"/>
              <a:t>Example</a:t>
            </a:r>
            <a:endParaRPr lang="en-US"/>
          </a:p>
        </p:txBody>
      </p:sp>
      <p:sp>
        <p:nvSpPr>
          <p:cNvPr id="283651"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52"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53"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54"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55"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56"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57"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58"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59" name="Rectangle 11"/>
          <p:cNvSpPr>
            <a:spLocks noChangeArrowheads="1"/>
          </p:cNvSpPr>
          <p:nvPr/>
        </p:nvSpPr>
        <p:spPr bwMode="auto">
          <a:xfrm>
            <a:off x="6934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0"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61"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62"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3"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4"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5"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66"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7"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8"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69"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70"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71"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2"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3"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4"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5"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76"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7"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78"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79"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80"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81"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82"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83"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84"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85"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86"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87"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88"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89"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690" name="Rectangle 42"/>
          <p:cNvSpPr>
            <a:spLocks noChangeArrowheads="1"/>
          </p:cNvSpPr>
          <p:nvPr/>
        </p:nvSpPr>
        <p:spPr bwMode="auto">
          <a:xfrm>
            <a:off x="6934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91" name="Rectangle 43"/>
          <p:cNvSpPr>
            <a:spLocks noChangeArrowheads="1"/>
          </p:cNvSpPr>
          <p:nvPr/>
        </p:nvSpPr>
        <p:spPr bwMode="auto">
          <a:xfrm>
            <a:off x="7162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92"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693" name="Rectangle 45"/>
          <p:cNvSpPr>
            <a:spLocks noChangeArrowheads="1"/>
          </p:cNvSpPr>
          <p:nvPr/>
        </p:nvSpPr>
        <p:spPr bwMode="auto">
          <a:xfrm>
            <a:off x="6934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4"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5"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6"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7"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8"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699"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700"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701"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702"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703"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704"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705"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3706"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3707"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3708"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3709"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10"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83711"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83712"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83713"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14" name="Line 66"/>
          <p:cNvSpPr>
            <a:spLocks noChangeShapeType="1"/>
          </p:cNvSpPr>
          <p:nvPr/>
        </p:nvSpPr>
        <p:spPr bwMode="auto">
          <a:xfrm>
            <a:off x="6553200" y="5410200"/>
            <a:ext cx="0" cy="609600"/>
          </a:xfrm>
          <a:prstGeom prst="line">
            <a:avLst/>
          </a:prstGeom>
          <a:noFill/>
          <a:ln w="38100">
            <a:solidFill>
              <a:schemeClr val="tx1"/>
            </a:solidFill>
            <a:round/>
            <a:headEnd/>
            <a:tailEnd/>
          </a:ln>
          <a:effectLst/>
        </p:spPr>
        <p:txBody>
          <a:bodyPr wrap="none"/>
          <a:lstStyle/>
          <a:p>
            <a:endParaRPr lang="en-US"/>
          </a:p>
        </p:txBody>
      </p:sp>
      <p:sp>
        <p:nvSpPr>
          <p:cNvPr id="283715"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16" name="Line 68"/>
          <p:cNvSpPr>
            <a:spLocks noChangeShapeType="1"/>
          </p:cNvSpPr>
          <p:nvPr/>
        </p:nvSpPr>
        <p:spPr bwMode="auto">
          <a:xfrm>
            <a:off x="7010400" y="5410200"/>
            <a:ext cx="0" cy="609600"/>
          </a:xfrm>
          <a:prstGeom prst="line">
            <a:avLst/>
          </a:prstGeom>
          <a:noFill/>
          <a:ln w="9525">
            <a:solidFill>
              <a:schemeClr val="tx1"/>
            </a:solidFill>
            <a:round/>
            <a:headEnd/>
            <a:tailEnd/>
          </a:ln>
          <a:effectLst/>
        </p:spPr>
        <p:txBody>
          <a:bodyPr wrap="none"/>
          <a:lstStyle/>
          <a:p>
            <a:endParaRPr lang="en-US"/>
          </a:p>
        </p:txBody>
      </p:sp>
      <p:sp>
        <p:nvSpPr>
          <p:cNvPr id="283717" name="Line 69"/>
          <p:cNvSpPr>
            <a:spLocks noChangeShapeType="1"/>
          </p:cNvSpPr>
          <p:nvPr/>
        </p:nvSpPr>
        <p:spPr bwMode="auto">
          <a:xfrm>
            <a:off x="7010400" y="5410200"/>
            <a:ext cx="228600" cy="609600"/>
          </a:xfrm>
          <a:prstGeom prst="line">
            <a:avLst/>
          </a:prstGeom>
          <a:noFill/>
          <a:ln w="9525">
            <a:solidFill>
              <a:schemeClr val="tx1"/>
            </a:solidFill>
            <a:round/>
            <a:headEnd/>
            <a:tailEnd/>
          </a:ln>
          <a:effectLst/>
        </p:spPr>
        <p:txBody>
          <a:bodyPr wrap="none"/>
          <a:lstStyle/>
          <a:p>
            <a:endParaRPr lang="en-US"/>
          </a:p>
        </p:txBody>
      </p:sp>
      <p:sp>
        <p:nvSpPr>
          <p:cNvPr id="283718"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3719"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20"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3721"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22"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3723"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24"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3725"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3726"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3727"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28"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3729"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3730"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3731"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3732"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3733"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3734"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83735"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83736"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83737"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3738"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3739"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3740"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3741" name="Line 93"/>
          <p:cNvSpPr>
            <a:spLocks noChangeShapeType="1"/>
          </p:cNvSpPr>
          <p:nvPr/>
        </p:nvSpPr>
        <p:spPr bwMode="auto">
          <a:xfrm>
            <a:off x="6553200" y="4572000"/>
            <a:ext cx="0" cy="685800"/>
          </a:xfrm>
          <a:prstGeom prst="line">
            <a:avLst/>
          </a:prstGeom>
          <a:noFill/>
          <a:ln w="38100">
            <a:solidFill>
              <a:schemeClr val="tx1"/>
            </a:solidFill>
            <a:round/>
            <a:headEnd/>
            <a:tailEnd/>
          </a:ln>
          <a:effectLst/>
        </p:spPr>
        <p:txBody>
          <a:bodyPr wrap="none"/>
          <a:lstStyle/>
          <a:p>
            <a:endParaRPr lang="en-US"/>
          </a:p>
        </p:txBody>
      </p:sp>
      <p:sp>
        <p:nvSpPr>
          <p:cNvPr id="283742" name="Line 94"/>
          <p:cNvSpPr>
            <a:spLocks noChangeShapeType="1"/>
          </p:cNvSpPr>
          <p:nvPr/>
        </p:nvSpPr>
        <p:spPr bwMode="auto">
          <a:xfrm>
            <a:off x="7010400" y="4572000"/>
            <a:ext cx="0" cy="685800"/>
          </a:xfrm>
          <a:prstGeom prst="line">
            <a:avLst/>
          </a:prstGeom>
          <a:noFill/>
          <a:ln w="9525">
            <a:solidFill>
              <a:schemeClr val="tx1"/>
            </a:solidFill>
            <a:round/>
            <a:headEnd/>
            <a:tailEnd/>
          </a:ln>
          <a:effectLst/>
        </p:spPr>
        <p:txBody>
          <a:bodyPr wrap="none"/>
          <a:lstStyle/>
          <a:p>
            <a:endParaRPr lang="en-US"/>
          </a:p>
        </p:txBody>
      </p:sp>
      <p:sp>
        <p:nvSpPr>
          <p:cNvPr id="283743"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3744"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3745"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3746"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83747"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3748"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83749" name="Line 101"/>
          <p:cNvSpPr>
            <a:spLocks noChangeShapeType="1"/>
          </p:cNvSpPr>
          <p:nvPr/>
        </p:nvSpPr>
        <p:spPr bwMode="auto">
          <a:xfrm>
            <a:off x="6553200" y="3733800"/>
            <a:ext cx="0" cy="685800"/>
          </a:xfrm>
          <a:prstGeom prst="line">
            <a:avLst/>
          </a:prstGeom>
          <a:noFill/>
          <a:ln w="38100">
            <a:solidFill>
              <a:schemeClr val="tx1"/>
            </a:solidFill>
            <a:round/>
            <a:headEnd/>
            <a:tailEnd/>
          </a:ln>
          <a:effectLst/>
        </p:spPr>
        <p:txBody>
          <a:bodyPr wrap="none"/>
          <a:lstStyle/>
          <a:p>
            <a:endParaRPr lang="en-US"/>
          </a:p>
        </p:txBody>
      </p:sp>
      <p:sp>
        <p:nvSpPr>
          <p:cNvPr id="283750" name="Line 102"/>
          <p:cNvSpPr>
            <a:spLocks noChangeShapeType="1"/>
          </p:cNvSpPr>
          <p:nvPr/>
        </p:nvSpPr>
        <p:spPr bwMode="auto">
          <a:xfrm>
            <a:off x="6553200" y="3733800"/>
            <a:ext cx="457200" cy="685800"/>
          </a:xfrm>
          <a:prstGeom prst="line">
            <a:avLst/>
          </a:prstGeom>
          <a:noFill/>
          <a:ln w="9525">
            <a:solidFill>
              <a:schemeClr val="tx1"/>
            </a:solidFill>
            <a:round/>
            <a:headEnd/>
            <a:tailEnd/>
          </a:ln>
          <a:effectLst/>
        </p:spPr>
        <p:txBody>
          <a:bodyPr wrap="none"/>
          <a:lstStyle/>
          <a:p>
            <a:endParaRPr lang="en-US"/>
          </a:p>
        </p:txBody>
      </p:sp>
      <p:sp>
        <p:nvSpPr>
          <p:cNvPr id="283751"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3752"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753"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3754"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755"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3756"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3757"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83758"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3759" name="Line 111"/>
          <p:cNvSpPr>
            <a:spLocks noChangeShapeType="1"/>
          </p:cNvSpPr>
          <p:nvPr/>
        </p:nvSpPr>
        <p:spPr bwMode="auto">
          <a:xfrm>
            <a:off x="5638800" y="3048000"/>
            <a:ext cx="914400" cy="533400"/>
          </a:xfrm>
          <a:prstGeom prst="line">
            <a:avLst/>
          </a:prstGeom>
          <a:noFill/>
          <a:ln w="38100">
            <a:solidFill>
              <a:schemeClr val="tx1"/>
            </a:solidFill>
            <a:round/>
            <a:headEnd/>
            <a:tailEnd/>
          </a:ln>
          <a:effectLst/>
        </p:spPr>
        <p:txBody>
          <a:bodyPr wrap="none"/>
          <a:lstStyle/>
          <a:p>
            <a:endParaRPr lang="en-US"/>
          </a:p>
        </p:txBody>
      </p:sp>
      <p:sp>
        <p:nvSpPr>
          <p:cNvPr id="283760" name="Line 112"/>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3761"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3762"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83763" name="Line 115"/>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83764" name="Line 116"/>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3765"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83766"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3767"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3768"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69"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70"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3771"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72"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3773"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74"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3775"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76"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3777"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78"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79"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80"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3781"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3782"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83"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84"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3785"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3786"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87"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88"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89"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3790"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3791"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3792"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3793"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3794"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3795"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3796"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3797"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3798"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3799"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3800"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3801"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3802"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3803"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3804"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3805"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3806"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3807" name="Line 159"/>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83808"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3809"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3810"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83811" name="Text Box 163"/>
          <p:cNvSpPr txBox="1">
            <a:spLocks noChangeArrowheads="1"/>
          </p:cNvSpPr>
          <p:nvPr/>
        </p:nvSpPr>
        <p:spPr bwMode="auto">
          <a:xfrm>
            <a:off x="6172200" y="4351338"/>
            <a:ext cx="40005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-5</a:t>
            </a:r>
          </a:p>
        </p:txBody>
      </p:sp>
      <p:sp>
        <p:nvSpPr>
          <p:cNvPr id="283812" name="Text Box 164"/>
          <p:cNvSpPr txBox="1">
            <a:spLocks noChangeArrowheads="1"/>
          </p:cNvSpPr>
          <p:nvPr/>
        </p:nvSpPr>
        <p:spPr bwMode="auto">
          <a:xfrm>
            <a:off x="6172200" y="35131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83813" name="Text Box 165"/>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166" name="TextBox 165"/>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7" name="TextBox 166"/>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8" name="TextBox 167"/>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9" name="TextBox 168"/>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0" name="TextBox 169"/>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1" name="TextBox 170"/>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smtClean="0"/>
              <a:t>Nondeterminism</a:t>
            </a:r>
            <a:endParaRPr lang="en-US"/>
          </a:p>
        </p:txBody>
      </p:sp>
      <p:sp>
        <p:nvSpPr>
          <p:cNvPr id="364547" name="Rectangle 3"/>
          <p:cNvSpPr>
            <a:spLocks noGrp="1" noChangeArrowheads="1"/>
          </p:cNvSpPr>
          <p:nvPr>
            <p:ph sz="quarter" idx="1"/>
          </p:nvPr>
        </p:nvSpPr>
        <p:spPr/>
        <p:txBody>
          <a:bodyPr/>
          <a:lstStyle/>
          <a:p>
            <a:r>
              <a:rPr lang="en-US" smtClean="0"/>
              <a:t>Uncertainty is caused by the actions of another agent (MIN), who competes with our agent (MAX)</a:t>
            </a:r>
          </a:p>
          <a:p>
            <a:endParaRPr lang="en-US"/>
          </a:p>
        </p:txBody>
      </p:sp>
      <p:grpSp>
        <p:nvGrpSpPr>
          <p:cNvPr id="2" name="Group 4"/>
          <p:cNvGrpSpPr>
            <a:grpSpLocks/>
          </p:cNvGrpSpPr>
          <p:nvPr/>
        </p:nvGrpSpPr>
        <p:grpSpPr bwMode="auto">
          <a:xfrm>
            <a:off x="3276600" y="2895600"/>
            <a:ext cx="3048000" cy="2590800"/>
            <a:chOff x="2208" y="1008"/>
            <a:chExt cx="1632" cy="1440"/>
          </a:xfrm>
        </p:grpSpPr>
        <p:grpSp>
          <p:nvGrpSpPr>
            <p:cNvPr id="3" name="Group 5"/>
            <p:cNvGrpSpPr>
              <a:grpSpLocks/>
            </p:cNvGrpSpPr>
            <p:nvPr/>
          </p:nvGrpSpPr>
          <p:grpSpPr bwMode="auto">
            <a:xfrm>
              <a:off x="2880" y="1008"/>
              <a:ext cx="288" cy="288"/>
              <a:chOff x="2304" y="1152"/>
              <a:chExt cx="288" cy="288"/>
            </a:xfrm>
          </p:grpSpPr>
          <p:sp>
            <p:nvSpPr>
              <p:cNvPr id="364550" name="Rectangle 6"/>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64551" name="Line 7"/>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64552" name="Line 8"/>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64553" name="Line 9"/>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64554" name="Line 10"/>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1"/>
            <p:cNvGrpSpPr>
              <a:grpSpLocks/>
            </p:cNvGrpSpPr>
            <p:nvPr/>
          </p:nvGrpSpPr>
          <p:grpSpPr bwMode="auto">
            <a:xfrm>
              <a:off x="2880" y="1584"/>
              <a:ext cx="288" cy="288"/>
              <a:chOff x="2496" y="1536"/>
              <a:chExt cx="288" cy="288"/>
            </a:xfrm>
          </p:grpSpPr>
          <p:grpSp>
            <p:nvGrpSpPr>
              <p:cNvPr id="5" name="Group 12"/>
              <p:cNvGrpSpPr>
                <a:grpSpLocks/>
              </p:cNvGrpSpPr>
              <p:nvPr/>
            </p:nvGrpSpPr>
            <p:grpSpPr bwMode="auto">
              <a:xfrm>
                <a:off x="2496" y="1536"/>
                <a:ext cx="288" cy="288"/>
                <a:chOff x="2304" y="1152"/>
                <a:chExt cx="288" cy="288"/>
              </a:xfrm>
            </p:grpSpPr>
            <p:sp>
              <p:nvSpPr>
                <p:cNvPr id="364557" name="Rectangle 13"/>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64558"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64559"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64560"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64561"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6" name="Group 18"/>
              <p:cNvGrpSpPr>
                <a:grpSpLocks/>
              </p:cNvGrpSpPr>
              <p:nvPr/>
            </p:nvGrpSpPr>
            <p:grpSpPr bwMode="auto">
              <a:xfrm>
                <a:off x="2592" y="1632"/>
                <a:ext cx="96" cy="96"/>
                <a:chOff x="2496" y="2400"/>
                <a:chExt cx="96" cy="96"/>
              </a:xfrm>
            </p:grpSpPr>
            <p:sp>
              <p:nvSpPr>
                <p:cNvPr id="364563"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64564"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7" name="Group 21"/>
            <p:cNvGrpSpPr>
              <a:grpSpLocks/>
            </p:cNvGrpSpPr>
            <p:nvPr/>
          </p:nvGrpSpPr>
          <p:grpSpPr bwMode="auto">
            <a:xfrm>
              <a:off x="2208" y="2160"/>
              <a:ext cx="1632" cy="288"/>
              <a:chOff x="2112" y="2208"/>
              <a:chExt cx="1632" cy="288"/>
            </a:xfrm>
          </p:grpSpPr>
          <p:grpSp>
            <p:nvGrpSpPr>
              <p:cNvPr id="8" name="Group 22"/>
              <p:cNvGrpSpPr>
                <a:grpSpLocks/>
              </p:cNvGrpSpPr>
              <p:nvPr/>
            </p:nvGrpSpPr>
            <p:grpSpPr bwMode="auto">
              <a:xfrm>
                <a:off x="2112" y="2208"/>
                <a:ext cx="288" cy="288"/>
                <a:chOff x="2112" y="2064"/>
                <a:chExt cx="288" cy="288"/>
              </a:xfrm>
            </p:grpSpPr>
            <p:grpSp>
              <p:nvGrpSpPr>
                <p:cNvPr id="9" name="Group 23"/>
                <p:cNvGrpSpPr>
                  <a:grpSpLocks/>
                </p:cNvGrpSpPr>
                <p:nvPr/>
              </p:nvGrpSpPr>
              <p:grpSpPr bwMode="auto">
                <a:xfrm>
                  <a:off x="2112" y="2064"/>
                  <a:ext cx="288" cy="288"/>
                  <a:chOff x="2304" y="1152"/>
                  <a:chExt cx="288" cy="288"/>
                </a:xfrm>
              </p:grpSpPr>
              <p:sp>
                <p:nvSpPr>
                  <p:cNvPr id="364568" name="Rectangle 24"/>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64569" name="Line 25"/>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64570" name="Line 26"/>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64571" name="Line 27"/>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64572" name="Line 28"/>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10" name="Group 29"/>
                <p:cNvGrpSpPr>
                  <a:grpSpLocks/>
                </p:cNvGrpSpPr>
                <p:nvPr/>
              </p:nvGrpSpPr>
              <p:grpSpPr bwMode="auto">
                <a:xfrm>
                  <a:off x="2208" y="2160"/>
                  <a:ext cx="96" cy="96"/>
                  <a:chOff x="2496" y="2400"/>
                  <a:chExt cx="96" cy="96"/>
                </a:xfrm>
              </p:grpSpPr>
              <p:sp>
                <p:nvSpPr>
                  <p:cNvPr id="364574" name="Line 30"/>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64575" name="Line 31"/>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64576" name="Oval 32"/>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11" name="Group 33"/>
              <p:cNvGrpSpPr>
                <a:grpSpLocks/>
              </p:cNvGrpSpPr>
              <p:nvPr/>
            </p:nvGrpSpPr>
            <p:grpSpPr bwMode="auto">
              <a:xfrm>
                <a:off x="3456" y="2208"/>
                <a:ext cx="288" cy="288"/>
                <a:chOff x="3072" y="2112"/>
                <a:chExt cx="288" cy="288"/>
              </a:xfrm>
            </p:grpSpPr>
            <p:grpSp>
              <p:nvGrpSpPr>
                <p:cNvPr id="12" name="Group 34"/>
                <p:cNvGrpSpPr>
                  <a:grpSpLocks/>
                </p:cNvGrpSpPr>
                <p:nvPr/>
              </p:nvGrpSpPr>
              <p:grpSpPr bwMode="auto">
                <a:xfrm>
                  <a:off x="3072" y="2112"/>
                  <a:ext cx="288" cy="288"/>
                  <a:chOff x="2496" y="1536"/>
                  <a:chExt cx="288" cy="288"/>
                </a:xfrm>
              </p:grpSpPr>
              <p:grpSp>
                <p:nvGrpSpPr>
                  <p:cNvPr id="13" name="Group 35"/>
                  <p:cNvGrpSpPr>
                    <a:grpSpLocks/>
                  </p:cNvGrpSpPr>
                  <p:nvPr/>
                </p:nvGrpSpPr>
                <p:grpSpPr bwMode="auto">
                  <a:xfrm>
                    <a:off x="2496" y="1536"/>
                    <a:ext cx="288" cy="288"/>
                    <a:chOff x="2304" y="1152"/>
                    <a:chExt cx="288" cy="288"/>
                  </a:xfrm>
                </p:grpSpPr>
                <p:sp>
                  <p:nvSpPr>
                    <p:cNvPr id="364580" name="Rectangle 36"/>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64581" name="Line 37"/>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64582" name="Line 38"/>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64583" name="Line 39"/>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64584" name="Line 40"/>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14" name="Group 41"/>
                  <p:cNvGrpSpPr>
                    <a:grpSpLocks/>
                  </p:cNvGrpSpPr>
                  <p:nvPr/>
                </p:nvGrpSpPr>
                <p:grpSpPr bwMode="auto">
                  <a:xfrm>
                    <a:off x="2592" y="1632"/>
                    <a:ext cx="96" cy="96"/>
                    <a:chOff x="2496" y="2400"/>
                    <a:chExt cx="96" cy="96"/>
                  </a:xfrm>
                </p:grpSpPr>
                <p:sp>
                  <p:nvSpPr>
                    <p:cNvPr id="3645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645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64588" name="Oval 44"/>
                <p:cNvSpPr>
                  <a:spLocks noChangeArrowheads="1"/>
                </p:cNvSpPr>
                <p:nvPr/>
              </p:nvSpPr>
              <p:spPr bwMode="auto">
                <a:xfrm>
                  <a:off x="3168" y="2112"/>
                  <a:ext cx="96" cy="96"/>
                </a:xfrm>
                <a:prstGeom prst="ellipse">
                  <a:avLst/>
                </a:prstGeom>
                <a:noFill/>
                <a:ln w="28575">
                  <a:solidFill>
                    <a:schemeClr val="tx1"/>
                  </a:solidFill>
                  <a:round/>
                  <a:headEnd/>
                  <a:tailEnd/>
                </a:ln>
                <a:effectLst/>
              </p:spPr>
              <p:txBody>
                <a:bodyPr wrap="none" anchor="ctr"/>
                <a:lstStyle/>
                <a:p>
                  <a:endParaRPr lang="en-US"/>
                </a:p>
              </p:txBody>
            </p:sp>
          </p:grpSp>
        </p:grpSp>
        <p:sp>
          <p:nvSpPr>
            <p:cNvPr id="364589" name="Line 45"/>
            <p:cNvSpPr>
              <a:spLocks noChangeShapeType="1"/>
            </p:cNvSpPr>
            <p:nvPr/>
          </p:nvSpPr>
          <p:spPr bwMode="auto">
            <a:xfrm>
              <a:off x="3024" y="1296"/>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64590" name="Line 46"/>
            <p:cNvSpPr>
              <a:spLocks noChangeShapeType="1"/>
            </p:cNvSpPr>
            <p:nvPr/>
          </p:nvSpPr>
          <p:spPr bwMode="auto">
            <a:xfrm flipH="1">
              <a:off x="2352" y="1872"/>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64591" name="Line 47"/>
            <p:cNvSpPr>
              <a:spLocks noChangeShapeType="1"/>
            </p:cNvSpPr>
            <p:nvPr/>
          </p:nvSpPr>
          <p:spPr bwMode="auto">
            <a:xfrm>
              <a:off x="3024" y="1872"/>
              <a:ext cx="672"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364592" name="Text Box 48"/>
          <p:cNvSpPr txBox="1">
            <a:spLocks noChangeArrowheads="1"/>
          </p:cNvSpPr>
          <p:nvPr/>
        </p:nvSpPr>
        <p:spPr bwMode="auto">
          <a:xfrm>
            <a:off x="5257800" y="3429000"/>
            <a:ext cx="1524000" cy="366713"/>
          </a:xfrm>
          <a:prstGeom prst="rect">
            <a:avLst/>
          </a:prstGeom>
          <a:noFill/>
          <a:ln w="9525">
            <a:noFill/>
            <a:miter lim="800000"/>
            <a:headEnd/>
            <a:tailEnd/>
          </a:ln>
          <a:effectLst/>
        </p:spPr>
        <p:txBody>
          <a:bodyPr>
            <a:spAutoFit/>
          </a:bodyPr>
          <a:lstStyle/>
          <a:p>
            <a:pPr>
              <a:spcBef>
                <a:spcPct val="50000"/>
              </a:spcBef>
            </a:pPr>
            <a:r>
              <a:rPr lang="en-US"/>
              <a:t>MAX’s play</a:t>
            </a:r>
          </a:p>
        </p:txBody>
      </p:sp>
      <p:sp>
        <p:nvSpPr>
          <p:cNvPr id="364593" name="Text Box 49"/>
          <p:cNvSpPr txBox="1">
            <a:spLocks noChangeArrowheads="1"/>
          </p:cNvSpPr>
          <p:nvPr/>
        </p:nvSpPr>
        <p:spPr bwMode="auto">
          <a:xfrm>
            <a:off x="3048000" y="5943600"/>
            <a:ext cx="3886200" cy="641350"/>
          </a:xfrm>
          <a:prstGeom prst="rect">
            <a:avLst/>
          </a:prstGeom>
          <a:noFill/>
          <a:ln w="9525">
            <a:noFill/>
            <a:miter lim="800000"/>
            <a:headEnd/>
            <a:tailEnd/>
          </a:ln>
          <a:effectLst/>
        </p:spPr>
        <p:txBody>
          <a:bodyPr>
            <a:spAutoFit/>
          </a:bodyPr>
          <a:lstStyle/>
          <a:p>
            <a:pPr>
              <a:spcBef>
                <a:spcPct val="50000"/>
              </a:spcBef>
            </a:pPr>
            <a:r>
              <a:rPr lang="en-US"/>
              <a:t>MAX must decide what to play for BOTH these outcomes</a:t>
            </a:r>
          </a:p>
        </p:txBody>
      </p:sp>
      <p:sp>
        <p:nvSpPr>
          <p:cNvPr id="364594" name="Text Box 50"/>
          <p:cNvSpPr txBox="1">
            <a:spLocks noChangeArrowheads="1"/>
          </p:cNvSpPr>
          <p:nvPr/>
        </p:nvSpPr>
        <p:spPr bwMode="auto">
          <a:xfrm>
            <a:off x="5943600" y="4419600"/>
            <a:ext cx="1524000" cy="366713"/>
          </a:xfrm>
          <a:prstGeom prst="rect">
            <a:avLst/>
          </a:prstGeom>
          <a:noFill/>
          <a:ln w="9525">
            <a:noFill/>
            <a:miter lim="800000"/>
            <a:headEnd/>
            <a:tailEnd/>
          </a:ln>
          <a:effectLst/>
        </p:spPr>
        <p:txBody>
          <a:bodyPr>
            <a:spAutoFit/>
          </a:bodyPr>
          <a:lstStyle/>
          <a:p>
            <a:pPr>
              <a:spcBef>
                <a:spcPct val="50000"/>
              </a:spcBef>
            </a:pPr>
            <a:r>
              <a:rPr lang="en-US"/>
              <a:t>MIN’s play</a:t>
            </a:r>
          </a:p>
        </p:txBody>
      </p:sp>
      <p:sp>
        <p:nvSpPr>
          <p:cNvPr id="364595" name="Line 51"/>
          <p:cNvSpPr>
            <a:spLocks noChangeShapeType="1"/>
          </p:cNvSpPr>
          <p:nvPr/>
        </p:nvSpPr>
        <p:spPr bwMode="auto">
          <a:xfrm>
            <a:off x="3505200" y="5486400"/>
            <a:ext cx="0" cy="381000"/>
          </a:xfrm>
          <a:prstGeom prst="line">
            <a:avLst/>
          </a:prstGeom>
          <a:noFill/>
          <a:ln w="9525">
            <a:solidFill>
              <a:schemeClr val="tx1"/>
            </a:solidFill>
            <a:round/>
            <a:headEnd/>
            <a:tailEnd type="triangle" w="med" len="med"/>
          </a:ln>
          <a:effectLst/>
        </p:spPr>
        <p:txBody>
          <a:bodyPr wrap="none"/>
          <a:lstStyle/>
          <a:p>
            <a:endParaRPr lang="en-US"/>
          </a:p>
        </p:txBody>
      </p:sp>
      <p:sp>
        <p:nvSpPr>
          <p:cNvPr id="364596" name="Line 52"/>
          <p:cNvSpPr>
            <a:spLocks noChangeShapeType="1"/>
          </p:cNvSpPr>
          <p:nvPr/>
        </p:nvSpPr>
        <p:spPr bwMode="auto">
          <a:xfrm>
            <a:off x="6096000" y="5486400"/>
            <a:ext cx="0" cy="381000"/>
          </a:xfrm>
          <a:prstGeom prst="line">
            <a:avLst/>
          </a:prstGeom>
          <a:noFill/>
          <a:ln w="9525">
            <a:solidFill>
              <a:schemeClr val="tx1"/>
            </a:solidFill>
            <a:round/>
            <a:headEnd/>
            <a:tailEnd type="triangle" w="med" len="med"/>
          </a:ln>
          <a:effectLst/>
        </p:spPr>
        <p:txBody>
          <a:bodyPr wrap="none"/>
          <a:lstStyle/>
          <a:p>
            <a:endParaRPr lang="en-US"/>
          </a:p>
        </p:txBody>
      </p:sp>
      <p:grpSp>
        <p:nvGrpSpPr>
          <p:cNvPr id="15" name="Group 55"/>
          <p:cNvGrpSpPr>
            <a:grpSpLocks/>
          </p:cNvGrpSpPr>
          <p:nvPr/>
        </p:nvGrpSpPr>
        <p:grpSpPr bwMode="auto">
          <a:xfrm>
            <a:off x="228600" y="4648200"/>
            <a:ext cx="6781800" cy="2133600"/>
            <a:chOff x="144" y="2928"/>
            <a:chExt cx="4272" cy="1344"/>
          </a:xfrm>
        </p:grpSpPr>
        <p:sp>
          <p:nvSpPr>
            <p:cNvPr id="364597" name="Oval 53"/>
            <p:cNvSpPr>
              <a:spLocks noChangeArrowheads="1"/>
            </p:cNvSpPr>
            <p:nvPr/>
          </p:nvSpPr>
          <p:spPr bwMode="auto">
            <a:xfrm>
              <a:off x="1680" y="3600"/>
              <a:ext cx="2736" cy="672"/>
            </a:xfrm>
            <a:prstGeom prst="ellipse">
              <a:avLst/>
            </a:prstGeom>
            <a:noFill/>
            <a:ln w="38100">
              <a:solidFill>
                <a:schemeClr val="accent1"/>
              </a:solidFill>
              <a:round/>
              <a:headEnd/>
              <a:tailEnd/>
            </a:ln>
            <a:effectLst/>
          </p:spPr>
          <p:txBody>
            <a:bodyPr wrap="none" anchor="ctr"/>
            <a:lstStyle/>
            <a:p>
              <a:endParaRPr lang="en-US"/>
            </a:p>
          </p:txBody>
        </p:sp>
        <p:sp>
          <p:nvSpPr>
            <p:cNvPr id="364598" name="Text Box 54"/>
            <p:cNvSpPr txBox="1">
              <a:spLocks noChangeArrowheads="1"/>
            </p:cNvSpPr>
            <p:nvPr/>
          </p:nvSpPr>
          <p:spPr bwMode="auto">
            <a:xfrm>
              <a:off x="144" y="2928"/>
              <a:ext cx="1776" cy="583"/>
            </a:xfrm>
            <a:prstGeom prst="rect">
              <a:avLst/>
            </a:prstGeom>
            <a:solidFill>
              <a:schemeClr val="folHlink"/>
            </a:solidFill>
            <a:ln w="9525">
              <a:solidFill>
                <a:schemeClr val="tx1"/>
              </a:solidFill>
              <a:miter lim="800000"/>
              <a:headEnd/>
              <a:tailEnd/>
            </a:ln>
            <a:effectLst/>
          </p:spPr>
          <p:txBody>
            <a:bodyPr wrap="square">
              <a:spAutoFit/>
            </a:bodyPr>
            <a:lstStyle/>
            <a:p>
              <a:pPr>
                <a:spcBef>
                  <a:spcPct val="50000"/>
                </a:spcBef>
              </a:pPr>
              <a:r>
                <a:rPr lang="en-US" dirty="0">
                  <a:solidFill>
                    <a:schemeClr val="bg2"/>
                  </a:solidFill>
                </a:rPr>
                <a:t>Instead of a single path, the agent must construct an entire </a:t>
              </a:r>
              <a:r>
                <a:rPr lang="en-US" b="1" dirty="0">
                  <a:solidFill>
                    <a:schemeClr val="bg2"/>
                  </a:solidFill>
                </a:rPr>
                <a:t>plan</a:t>
              </a:r>
              <a:r>
                <a:rPr lang="en-US" dirty="0">
                  <a:solidFill>
                    <a:schemeClr val="bg2"/>
                  </a:solidFill>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smtClean="0"/>
              <a:t>Example</a:t>
            </a:r>
            <a:endParaRPr lang="en-US"/>
          </a:p>
        </p:txBody>
      </p:sp>
      <p:sp>
        <p:nvSpPr>
          <p:cNvPr id="273411"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12"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13"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14"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15"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16"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17"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18"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19" name="Rectangle 11"/>
          <p:cNvSpPr>
            <a:spLocks noChangeArrowheads="1"/>
          </p:cNvSpPr>
          <p:nvPr/>
        </p:nvSpPr>
        <p:spPr bwMode="auto">
          <a:xfrm>
            <a:off x="69342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20"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21"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22"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3"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4"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5"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26"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7"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8"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29"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30"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31"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2"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3"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4"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5"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36"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7"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38"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39"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40"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41"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42"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43"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44"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45"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46"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47"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48"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49"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50" name="Rectangle 42"/>
          <p:cNvSpPr>
            <a:spLocks noChangeArrowheads="1"/>
          </p:cNvSpPr>
          <p:nvPr/>
        </p:nvSpPr>
        <p:spPr bwMode="auto">
          <a:xfrm>
            <a:off x="6934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51" name="Rectangle 43"/>
          <p:cNvSpPr>
            <a:spLocks noChangeArrowheads="1"/>
          </p:cNvSpPr>
          <p:nvPr/>
        </p:nvSpPr>
        <p:spPr bwMode="auto">
          <a:xfrm>
            <a:off x="7162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52"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453" name="Rectangle 45"/>
          <p:cNvSpPr>
            <a:spLocks noChangeArrowheads="1"/>
          </p:cNvSpPr>
          <p:nvPr/>
        </p:nvSpPr>
        <p:spPr bwMode="auto">
          <a:xfrm>
            <a:off x="6934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54"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55"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56"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57"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58"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59"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60"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61"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62"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63"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64"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465"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3466"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3467"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3468"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73469"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70"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73471"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73472"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73473"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74" name="Line 66"/>
          <p:cNvSpPr>
            <a:spLocks noChangeShapeType="1"/>
          </p:cNvSpPr>
          <p:nvPr/>
        </p:nvSpPr>
        <p:spPr bwMode="auto">
          <a:xfrm>
            <a:off x="6553200" y="5410200"/>
            <a:ext cx="0" cy="609600"/>
          </a:xfrm>
          <a:prstGeom prst="line">
            <a:avLst/>
          </a:prstGeom>
          <a:noFill/>
          <a:ln w="38100">
            <a:solidFill>
              <a:schemeClr val="tx1"/>
            </a:solidFill>
            <a:round/>
            <a:headEnd/>
            <a:tailEnd/>
          </a:ln>
          <a:effectLst/>
        </p:spPr>
        <p:txBody>
          <a:bodyPr wrap="none"/>
          <a:lstStyle/>
          <a:p>
            <a:endParaRPr lang="en-US"/>
          </a:p>
        </p:txBody>
      </p:sp>
      <p:sp>
        <p:nvSpPr>
          <p:cNvPr id="273475"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76" name="Line 68"/>
          <p:cNvSpPr>
            <a:spLocks noChangeShapeType="1"/>
          </p:cNvSpPr>
          <p:nvPr/>
        </p:nvSpPr>
        <p:spPr bwMode="auto">
          <a:xfrm>
            <a:off x="7010400" y="5410200"/>
            <a:ext cx="0" cy="609600"/>
          </a:xfrm>
          <a:prstGeom prst="line">
            <a:avLst/>
          </a:prstGeom>
          <a:noFill/>
          <a:ln w="9525">
            <a:solidFill>
              <a:schemeClr val="accent2"/>
            </a:solidFill>
            <a:round/>
            <a:headEnd/>
            <a:tailEnd/>
          </a:ln>
          <a:effectLst/>
        </p:spPr>
        <p:txBody>
          <a:bodyPr wrap="none"/>
          <a:lstStyle/>
          <a:p>
            <a:endParaRPr lang="en-US"/>
          </a:p>
        </p:txBody>
      </p:sp>
      <p:sp>
        <p:nvSpPr>
          <p:cNvPr id="273477" name="Line 69"/>
          <p:cNvSpPr>
            <a:spLocks noChangeShapeType="1"/>
          </p:cNvSpPr>
          <p:nvPr/>
        </p:nvSpPr>
        <p:spPr bwMode="auto">
          <a:xfrm>
            <a:off x="7010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78"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3479"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80"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3481"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82"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3483"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84"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3485"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3486"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3487"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88"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3489"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3490"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73491"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3492"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3493"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3494"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73495"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73496"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73497"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3498"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3499"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3500"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73501" name="Line 93"/>
          <p:cNvSpPr>
            <a:spLocks noChangeShapeType="1"/>
          </p:cNvSpPr>
          <p:nvPr/>
        </p:nvSpPr>
        <p:spPr bwMode="auto">
          <a:xfrm>
            <a:off x="6553200" y="4572000"/>
            <a:ext cx="0" cy="685800"/>
          </a:xfrm>
          <a:prstGeom prst="line">
            <a:avLst/>
          </a:prstGeom>
          <a:noFill/>
          <a:ln w="38100">
            <a:solidFill>
              <a:schemeClr val="tx1"/>
            </a:solidFill>
            <a:round/>
            <a:headEnd/>
            <a:tailEnd/>
          </a:ln>
          <a:effectLst/>
        </p:spPr>
        <p:txBody>
          <a:bodyPr wrap="none"/>
          <a:lstStyle/>
          <a:p>
            <a:endParaRPr lang="en-US"/>
          </a:p>
        </p:txBody>
      </p:sp>
      <p:sp>
        <p:nvSpPr>
          <p:cNvPr id="273502" name="Line 94"/>
          <p:cNvSpPr>
            <a:spLocks noChangeShapeType="1"/>
          </p:cNvSpPr>
          <p:nvPr/>
        </p:nvSpPr>
        <p:spPr bwMode="auto">
          <a:xfrm>
            <a:off x="7010400" y="4572000"/>
            <a:ext cx="0" cy="685800"/>
          </a:xfrm>
          <a:prstGeom prst="line">
            <a:avLst/>
          </a:prstGeom>
          <a:noFill/>
          <a:ln w="9525">
            <a:solidFill>
              <a:schemeClr val="accent2"/>
            </a:solidFill>
            <a:round/>
            <a:headEnd/>
            <a:tailEnd/>
          </a:ln>
          <a:effectLst/>
        </p:spPr>
        <p:txBody>
          <a:bodyPr wrap="none"/>
          <a:lstStyle/>
          <a:p>
            <a:endParaRPr lang="en-US"/>
          </a:p>
        </p:txBody>
      </p:sp>
      <p:sp>
        <p:nvSpPr>
          <p:cNvPr id="273503"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73504"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3505"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3506"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73507"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73508"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73509" name="Line 101"/>
          <p:cNvSpPr>
            <a:spLocks noChangeShapeType="1"/>
          </p:cNvSpPr>
          <p:nvPr/>
        </p:nvSpPr>
        <p:spPr bwMode="auto">
          <a:xfrm>
            <a:off x="6553200" y="3733800"/>
            <a:ext cx="0" cy="685800"/>
          </a:xfrm>
          <a:prstGeom prst="line">
            <a:avLst/>
          </a:prstGeom>
          <a:noFill/>
          <a:ln w="38100">
            <a:solidFill>
              <a:schemeClr val="tx1"/>
            </a:solidFill>
            <a:round/>
            <a:headEnd/>
            <a:tailEnd/>
          </a:ln>
          <a:effectLst/>
        </p:spPr>
        <p:txBody>
          <a:bodyPr wrap="none"/>
          <a:lstStyle/>
          <a:p>
            <a:endParaRPr lang="en-US"/>
          </a:p>
        </p:txBody>
      </p:sp>
      <p:sp>
        <p:nvSpPr>
          <p:cNvPr id="273510" name="Line 102"/>
          <p:cNvSpPr>
            <a:spLocks noChangeShapeType="1"/>
          </p:cNvSpPr>
          <p:nvPr/>
        </p:nvSpPr>
        <p:spPr bwMode="auto">
          <a:xfrm>
            <a:off x="6553200" y="3733800"/>
            <a:ext cx="457200" cy="685800"/>
          </a:xfrm>
          <a:prstGeom prst="line">
            <a:avLst/>
          </a:prstGeom>
          <a:noFill/>
          <a:ln w="9525">
            <a:solidFill>
              <a:schemeClr val="accent2"/>
            </a:solidFill>
            <a:round/>
            <a:headEnd/>
            <a:tailEnd/>
          </a:ln>
          <a:effectLst/>
        </p:spPr>
        <p:txBody>
          <a:bodyPr wrap="none"/>
          <a:lstStyle/>
          <a:p>
            <a:endParaRPr lang="en-US"/>
          </a:p>
        </p:txBody>
      </p:sp>
      <p:sp>
        <p:nvSpPr>
          <p:cNvPr id="273511"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73512"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513"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3514"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515"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3516"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3517"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73518"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73519" name="Line 111"/>
          <p:cNvSpPr>
            <a:spLocks noChangeShapeType="1"/>
          </p:cNvSpPr>
          <p:nvPr/>
        </p:nvSpPr>
        <p:spPr bwMode="auto">
          <a:xfrm>
            <a:off x="5638800" y="3048000"/>
            <a:ext cx="914400" cy="533400"/>
          </a:xfrm>
          <a:prstGeom prst="line">
            <a:avLst/>
          </a:prstGeom>
          <a:noFill/>
          <a:ln w="38100">
            <a:solidFill>
              <a:schemeClr val="tx1"/>
            </a:solidFill>
            <a:round/>
            <a:headEnd/>
            <a:tailEnd/>
          </a:ln>
          <a:effectLst/>
        </p:spPr>
        <p:txBody>
          <a:bodyPr wrap="none"/>
          <a:lstStyle/>
          <a:p>
            <a:endParaRPr lang="en-US"/>
          </a:p>
        </p:txBody>
      </p:sp>
      <p:sp>
        <p:nvSpPr>
          <p:cNvPr id="273520" name="Line 112"/>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73521"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3522"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73523" name="Line 115"/>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73524" name="Line 116"/>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73525"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73526"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3527"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3528"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29"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30"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3531"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32"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3533"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34"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3535"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36"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3537"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38"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39"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40"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3541"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3542"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43"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44"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3545"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3546"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47"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48"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49"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3550"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3551"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3552"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3553"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3554"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3555"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3556"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3557"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3558"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3559"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3560"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3561"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3562"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3563"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3564"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3565"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3566"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3567" name="Line 159"/>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73568"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3569"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3570"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3571" name="Text Box 163"/>
          <p:cNvSpPr txBox="1">
            <a:spLocks noChangeArrowheads="1"/>
          </p:cNvSpPr>
          <p:nvPr/>
        </p:nvSpPr>
        <p:spPr bwMode="auto">
          <a:xfrm>
            <a:off x="6172200" y="4351338"/>
            <a:ext cx="40005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-5</a:t>
            </a:r>
          </a:p>
        </p:txBody>
      </p:sp>
      <p:sp>
        <p:nvSpPr>
          <p:cNvPr id="273572" name="Text Box 164"/>
          <p:cNvSpPr txBox="1">
            <a:spLocks noChangeArrowheads="1"/>
          </p:cNvSpPr>
          <p:nvPr/>
        </p:nvSpPr>
        <p:spPr bwMode="auto">
          <a:xfrm>
            <a:off x="6172200" y="35131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3574" name="Text Box 166"/>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smtClean="0"/>
              <a:t>Example</a:t>
            </a:r>
            <a:endParaRPr lang="en-US"/>
          </a:p>
        </p:txBody>
      </p:sp>
      <p:sp>
        <p:nvSpPr>
          <p:cNvPr id="285699"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00"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01"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02"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03"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04"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05"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06"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07" name="Rectangle 11"/>
          <p:cNvSpPr>
            <a:spLocks noChangeArrowheads="1"/>
          </p:cNvSpPr>
          <p:nvPr/>
        </p:nvSpPr>
        <p:spPr bwMode="auto">
          <a:xfrm>
            <a:off x="69342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08"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09"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10"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1"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2"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3"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14"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5"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6"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7"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8"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19"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0"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1"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2"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3"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24"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5"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6"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27"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28"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29"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0"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1"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32"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33"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4"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5"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36"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37"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8" name="Rectangle 42"/>
          <p:cNvSpPr>
            <a:spLocks noChangeArrowheads="1"/>
          </p:cNvSpPr>
          <p:nvPr/>
        </p:nvSpPr>
        <p:spPr bwMode="auto">
          <a:xfrm>
            <a:off x="6934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39" name="Rectangle 43"/>
          <p:cNvSpPr>
            <a:spLocks noChangeArrowheads="1"/>
          </p:cNvSpPr>
          <p:nvPr/>
        </p:nvSpPr>
        <p:spPr bwMode="auto">
          <a:xfrm>
            <a:off x="7162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40"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741" name="Rectangle 45"/>
          <p:cNvSpPr>
            <a:spLocks noChangeArrowheads="1"/>
          </p:cNvSpPr>
          <p:nvPr/>
        </p:nvSpPr>
        <p:spPr bwMode="auto">
          <a:xfrm>
            <a:off x="6934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42"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3"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4"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5"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6"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7"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48"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49"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50"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51"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52"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753"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85754"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85755"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5756"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85757"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58"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85759"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85760"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85761"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62" name="Line 66"/>
          <p:cNvSpPr>
            <a:spLocks noChangeShapeType="1"/>
          </p:cNvSpPr>
          <p:nvPr/>
        </p:nvSpPr>
        <p:spPr bwMode="auto">
          <a:xfrm>
            <a:off x="6553200" y="5410200"/>
            <a:ext cx="0" cy="609600"/>
          </a:xfrm>
          <a:prstGeom prst="line">
            <a:avLst/>
          </a:prstGeom>
          <a:noFill/>
          <a:ln w="38100">
            <a:solidFill>
              <a:schemeClr val="tx1"/>
            </a:solidFill>
            <a:round/>
            <a:headEnd/>
            <a:tailEnd/>
          </a:ln>
          <a:effectLst/>
        </p:spPr>
        <p:txBody>
          <a:bodyPr wrap="none"/>
          <a:lstStyle/>
          <a:p>
            <a:endParaRPr lang="en-US"/>
          </a:p>
        </p:txBody>
      </p:sp>
      <p:sp>
        <p:nvSpPr>
          <p:cNvPr id="285763"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64" name="Line 68"/>
          <p:cNvSpPr>
            <a:spLocks noChangeShapeType="1"/>
          </p:cNvSpPr>
          <p:nvPr/>
        </p:nvSpPr>
        <p:spPr bwMode="auto">
          <a:xfrm>
            <a:off x="7010400" y="5410200"/>
            <a:ext cx="0" cy="609600"/>
          </a:xfrm>
          <a:prstGeom prst="line">
            <a:avLst/>
          </a:prstGeom>
          <a:noFill/>
          <a:ln w="9525">
            <a:solidFill>
              <a:schemeClr val="accent2"/>
            </a:solidFill>
            <a:round/>
            <a:headEnd/>
            <a:tailEnd/>
          </a:ln>
          <a:effectLst/>
        </p:spPr>
        <p:txBody>
          <a:bodyPr wrap="none"/>
          <a:lstStyle/>
          <a:p>
            <a:endParaRPr lang="en-US"/>
          </a:p>
        </p:txBody>
      </p:sp>
      <p:sp>
        <p:nvSpPr>
          <p:cNvPr id="285765" name="Line 69"/>
          <p:cNvSpPr>
            <a:spLocks noChangeShapeType="1"/>
          </p:cNvSpPr>
          <p:nvPr/>
        </p:nvSpPr>
        <p:spPr bwMode="auto">
          <a:xfrm>
            <a:off x="7010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66"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85767"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68"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85769"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70"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85771"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72"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85773"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85774"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85775"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76"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85777"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85778" name="Line 82"/>
          <p:cNvSpPr>
            <a:spLocks noChangeShapeType="1"/>
          </p:cNvSpPr>
          <p:nvPr/>
        </p:nvSpPr>
        <p:spPr bwMode="auto">
          <a:xfrm>
            <a:off x="7467600" y="5410200"/>
            <a:ext cx="0" cy="609600"/>
          </a:xfrm>
          <a:prstGeom prst="line">
            <a:avLst/>
          </a:prstGeom>
          <a:noFill/>
          <a:ln w="9525">
            <a:solidFill>
              <a:schemeClr val="tx1"/>
            </a:solidFill>
            <a:round/>
            <a:headEnd/>
            <a:tailEnd/>
          </a:ln>
          <a:effectLst/>
        </p:spPr>
        <p:txBody>
          <a:bodyPr wrap="none"/>
          <a:lstStyle/>
          <a:p>
            <a:endParaRPr lang="en-US"/>
          </a:p>
        </p:txBody>
      </p:sp>
      <p:sp>
        <p:nvSpPr>
          <p:cNvPr id="285779"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85780"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85781"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85782"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85783"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85784"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85785"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85786"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85787"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85788"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85789" name="Line 93"/>
          <p:cNvSpPr>
            <a:spLocks noChangeShapeType="1"/>
          </p:cNvSpPr>
          <p:nvPr/>
        </p:nvSpPr>
        <p:spPr bwMode="auto">
          <a:xfrm>
            <a:off x="6553200" y="4572000"/>
            <a:ext cx="0" cy="685800"/>
          </a:xfrm>
          <a:prstGeom prst="line">
            <a:avLst/>
          </a:prstGeom>
          <a:noFill/>
          <a:ln w="38100">
            <a:solidFill>
              <a:schemeClr val="tx1"/>
            </a:solidFill>
            <a:round/>
            <a:headEnd/>
            <a:tailEnd/>
          </a:ln>
          <a:effectLst/>
        </p:spPr>
        <p:txBody>
          <a:bodyPr wrap="none"/>
          <a:lstStyle/>
          <a:p>
            <a:endParaRPr lang="en-US"/>
          </a:p>
        </p:txBody>
      </p:sp>
      <p:sp>
        <p:nvSpPr>
          <p:cNvPr id="285790" name="Line 94"/>
          <p:cNvSpPr>
            <a:spLocks noChangeShapeType="1"/>
          </p:cNvSpPr>
          <p:nvPr/>
        </p:nvSpPr>
        <p:spPr bwMode="auto">
          <a:xfrm>
            <a:off x="7010400" y="4572000"/>
            <a:ext cx="0" cy="685800"/>
          </a:xfrm>
          <a:prstGeom prst="line">
            <a:avLst/>
          </a:prstGeom>
          <a:noFill/>
          <a:ln w="9525">
            <a:solidFill>
              <a:schemeClr val="accent2"/>
            </a:solidFill>
            <a:round/>
            <a:headEnd/>
            <a:tailEnd/>
          </a:ln>
          <a:effectLst/>
        </p:spPr>
        <p:txBody>
          <a:bodyPr wrap="none"/>
          <a:lstStyle/>
          <a:p>
            <a:endParaRPr lang="en-US"/>
          </a:p>
        </p:txBody>
      </p:sp>
      <p:sp>
        <p:nvSpPr>
          <p:cNvPr id="285791" name="Line 95"/>
          <p:cNvSpPr>
            <a:spLocks noChangeShapeType="1"/>
          </p:cNvSpPr>
          <p:nvPr/>
        </p:nvSpPr>
        <p:spPr bwMode="auto">
          <a:xfrm>
            <a:off x="7467600" y="4572000"/>
            <a:ext cx="0" cy="685800"/>
          </a:xfrm>
          <a:prstGeom prst="line">
            <a:avLst/>
          </a:prstGeom>
          <a:noFill/>
          <a:ln w="9525">
            <a:solidFill>
              <a:schemeClr val="tx1"/>
            </a:solidFill>
            <a:round/>
            <a:headEnd/>
            <a:tailEnd/>
          </a:ln>
          <a:effectLst/>
        </p:spPr>
        <p:txBody>
          <a:bodyPr wrap="none"/>
          <a:lstStyle/>
          <a:p>
            <a:endParaRPr lang="en-US"/>
          </a:p>
        </p:txBody>
      </p:sp>
      <p:sp>
        <p:nvSpPr>
          <p:cNvPr id="285792"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85793"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85794"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85795"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85796"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85797" name="Line 101"/>
          <p:cNvSpPr>
            <a:spLocks noChangeShapeType="1"/>
          </p:cNvSpPr>
          <p:nvPr/>
        </p:nvSpPr>
        <p:spPr bwMode="auto">
          <a:xfrm>
            <a:off x="6553200" y="3733800"/>
            <a:ext cx="0" cy="685800"/>
          </a:xfrm>
          <a:prstGeom prst="line">
            <a:avLst/>
          </a:prstGeom>
          <a:noFill/>
          <a:ln w="38100">
            <a:solidFill>
              <a:schemeClr val="tx1"/>
            </a:solidFill>
            <a:round/>
            <a:headEnd/>
            <a:tailEnd/>
          </a:ln>
          <a:effectLst/>
        </p:spPr>
        <p:txBody>
          <a:bodyPr wrap="none"/>
          <a:lstStyle/>
          <a:p>
            <a:endParaRPr lang="en-US"/>
          </a:p>
        </p:txBody>
      </p:sp>
      <p:sp>
        <p:nvSpPr>
          <p:cNvPr id="285798" name="Line 102"/>
          <p:cNvSpPr>
            <a:spLocks noChangeShapeType="1"/>
          </p:cNvSpPr>
          <p:nvPr/>
        </p:nvSpPr>
        <p:spPr bwMode="auto">
          <a:xfrm>
            <a:off x="6553200" y="3733800"/>
            <a:ext cx="457200" cy="685800"/>
          </a:xfrm>
          <a:prstGeom prst="line">
            <a:avLst/>
          </a:prstGeom>
          <a:noFill/>
          <a:ln w="9525">
            <a:solidFill>
              <a:schemeClr val="accent2"/>
            </a:solidFill>
            <a:round/>
            <a:headEnd/>
            <a:tailEnd/>
          </a:ln>
          <a:effectLst/>
        </p:spPr>
        <p:txBody>
          <a:bodyPr wrap="none"/>
          <a:lstStyle/>
          <a:p>
            <a:endParaRPr lang="en-US"/>
          </a:p>
        </p:txBody>
      </p:sp>
      <p:sp>
        <p:nvSpPr>
          <p:cNvPr id="285799" name="Line 103"/>
          <p:cNvSpPr>
            <a:spLocks noChangeShapeType="1"/>
          </p:cNvSpPr>
          <p:nvPr/>
        </p:nvSpPr>
        <p:spPr bwMode="auto">
          <a:xfrm>
            <a:off x="7239000" y="3733800"/>
            <a:ext cx="228600" cy="685800"/>
          </a:xfrm>
          <a:prstGeom prst="line">
            <a:avLst/>
          </a:prstGeom>
          <a:noFill/>
          <a:ln w="9525">
            <a:solidFill>
              <a:schemeClr val="tx1"/>
            </a:solidFill>
            <a:round/>
            <a:headEnd/>
            <a:tailEnd/>
          </a:ln>
          <a:effectLst/>
        </p:spPr>
        <p:txBody>
          <a:bodyPr wrap="none"/>
          <a:lstStyle/>
          <a:p>
            <a:endParaRPr lang="en-US"/>
          </a:p>
        </p:txBody>
      </p:sp>
      <p:sp>
        <p:nvSpPr>
          <p:cNvPr id="285800"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801"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85802"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803"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85804"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85805"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85806"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85807" name="Line 111"/>
          <p:cNvSpPr>
            <a:spLocks noChangeShapeType="1"/>
          </p:cNvSpPr>
          <p:nvPr/>
        </p:nvSpPr>
        <p:spPr bwMode="auto">
          <a:xfrm>
            <a:off x="5638800" y="3048000"/>
            <a:ext cx="914400" cy="533400"/>
          </a:xfrm>
          <a:prstGeom prst="line">
            <a:avLst/>
          </a:prstGeom>
          <a:noFill/>
          <a:ln w="38100">
            <a:solidFill>
              <a:schemeClr val="tx1"/>
            </a:solidFill>
            <a:round/>
            <a:headEnd/>
            <a:tailEnd/>
          </a:ln>
          <a:effectLst/>
        </p:spPr>
        <p:txBody>
          <a:bodyPr wrap="none"/>
          <a:lstStyle/>
          <a:p>
            <a:endParaRPr lang="en-US"/>
          </a:p>
        </p:txBody>
      </p:sp>
      <p:sp>
        <p:nvSpPr>
          <p:cNvPr id="285808" name="Line 112"/>
          <p:cNvSpPr>
            <a:spLocks noChangeShapeType="1"/>
          </p:cNvSpPr>
          <p:nvPr/>
        </p:nvSpPr>
        <p:spPr bwMode="auto">
          <a:xfrm>
            <a:off x="6705600" y="3048000"/>
            <a:ext cx="533400" cy="533400"/>
          </a:xfrm>
          <a:prstGeom prst="line">
            <a:avLst/>
          </a:prstGeom>
          <a:noFill/>
          <a:ln w="9525">
            <a:solidFill>
              <a:schemeClr val="tx1"/>
            </a:solidFill>
            <a:round/>
            <a:headEnd/>
            <a:tailEnd/>
          </a:ln>
          <a:effectLst/>
        </p:spPr>
        <p:txBody>
          <a:bodyPr wrap="none"/>
          <a:lstStyle/>
          <a:p>
            <a:endParaRPr lang="en-US"/>
          </a:p>
        </p:txBody>
      </p:sp>
      <p:sp>
        <p:nvSpPr>
          <p:cNvPr id="285809"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85810"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85811" name="Line 115"/>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85812" name="Line 116"/>
          <p:cNvSpPr>
            <a:spLocks noChangeShapeType="1"/>
          </p:cNvSpPr>
          <p:nvPr/>
        </p:nvSpPr>
        <p:spPr bwMode="auto">
          <a:xfrm>
            <a:off x="6172200" y="2438400"/>
            <a:ext cx="533400" cy="457200"/>
          </a:xfrm>
          <a:prstGeom prst="line">
            <a:avLst/>
          </a:prstGeom>
          <a:noFill/>
          <a:ln w="9525">
            <a:solidFill>
              <a:schemeClr val="tx1"/>
            </a:solidFill>
            <a:round/>
            <a:headEnd/>
            <a:tailEnd/>
          </a:ln>
          <a:effectLst/>
        </p:spPr>
        <p:txBody>
          <a:bodyPr wrap="none"/>
          <a:lstStyle/>
          <a:p>
            <a:endParaRPr lang="en-US"/>
          </a:p>
        </p:txBody>
      </p:sp>
      <p:sp>
        <p:nvSpPr>
          <p:cNvPr id="285813"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85814"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85815"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5816"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17"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18"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5819"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20"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5821"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22"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5823"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24"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5825"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26"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27"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28"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5829"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5830"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31"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32"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85833"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85834"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35"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36"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37"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85838"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85839"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85840"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85841"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5842"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5843"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85844"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5845"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5846"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85847"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85848"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5849"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5850"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85851"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85852"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5853"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5854"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85855" name="Line 159"/>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85856"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85857"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85858"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85859" name="Text Box 163"/>
          <p:cNvSpPr txBox="1">
            <a:spLocks noChangeArrowheads="1"/>
          </p:cNvSpPr>
          <p:nvPr/>
        </p:nvSpPr>
        <p:spPr bwMode="auto">
          <a:xfrm>
            <a:off x="6172200" y="4351338"/>
            <a:ext cx="40005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-5</a:t>
            </a:r>
          </a:p>
        </p:txBody>
      </p:sp>
      <p:sp>
        <p:nvSpPr>
          <p:cNvPr id="285860" name="Text Box 164"/>
          <p:cNvSpPr txBox="1">
            <a:spLocks noChangeArrowheads="1"/>
          </p:cNvSpPr>
          <p:nvPr/>
        </p:nvSpPr>
        <p:spPr bwMode="auto">
          <a:xfrm>
            <a:off x="6172200" y="35131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85861" name="Text Box 165"/>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85862" name="Text Box 166"/>
          <p:cNvSpPr txBox="1">
            <a:spLocks noChangeArrowheads="1"/>
          </p:cNvSpPr>
          <p:nvPr/>
        </p:nvSpPr>
        <p:spPr bwMode="auto">
          <a:xfrm>
            <a:off x="58674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167" name="TextBox 166"/>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68" name="TextBox 167"/>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69" name="TextBox 168"/>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0" name="TextBox 169"/>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1" name="TextBox 170"/>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2" name="TextBox 171"/>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smtClean="0"/>
              <a:t>Example</a:t>
            </a:r>
            <a:endParaRPr lang="en-US"/>
          </a:p>
        </p:txBody>
      </p:sp>
      <p:sp>
        <p:nvSpPr>
          <p:cNvPr id="275459"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60"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61"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462"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63"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64"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465"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466"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67" name="Rectangle 11"/>
          <p:cNvSpPr>
            <a:spLocks noChangeArrowheads="1"/>
          </p:cNvSpPr>
          <p:nvPr/>
        </p:nvSpPr>
        <p:spPr bwMode="auto">
          <a:xfrm>
            <a:off x="69342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68"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69"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470"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1"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2"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3"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474"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5"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6"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7"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8"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79"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0"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1"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2"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3"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84"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5"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6"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87"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88"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89"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0"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1"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92"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93"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4"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5"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96"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497"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8" name="Rectangle 42"/>
          <p:cNvSpPr>
            <a:spLocks noChangeArrowheads="1"/>
          </p:cNvSpPr>
          <p:nvPr/>
        </p:nvSpPr>
        <p:spPr bwMode="auto">
          <a:xfrm>
            <a:off x="6934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499" name="Rectangle 43"/>
          <p:cNvSpPr>
            <a:spLocks noChangeArrowheads="1"/>
          </p:cNvSpPr>
          <p:nvPr/>
        </p:nvSpPr>
        <p:spPr bwMode="auto">
          <a:xfrm>
            <a:off x="7162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00"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501" name="Rectangle 45"/>
          <p:cNvSpPr>
            <a:spLocks noChangeArrowheads="1"/>
          </p:cNvSpPr>
          <p:nvPr/>
        </p:nvSpPr>
        <p:spPr bwMode="auto">
          <a:xfrm>
            <a:off x="6934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02"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3"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4"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5"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6"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7"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08"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09"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10"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11"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12"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13"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5514"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5515"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5516"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75517"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18"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75519" name="Line 63"/>
          <p:cNvSpPr>
            <a:spLocks noChangeShapeType="1"/>
          </p:cNvSpPr>
          <p:nvPr/>
        </p:nvSpPr>
        <p:spPr bwMode="auto">
          <a:xfrm>
            <a:off x="5638800" y="5410200"/>
            <a:ext cx="228600" cy="609600"/>
          </a:xfrm>
          <a:prstGeom prst="line">
            <a:avLst/>
          </a:prstGeom>
          <a:noFill/>
          <a:ln w="19050">
            <a:solidFill>
              <a:schemeClr val="tx1"/>
            </a:solidFill>
            <a:round/>
            <a:headEnd/>
            <a:tailEnd/>
          </a:ln>
          <a:effectLst/>
        </p:spPr>
        <p:txBody>
          <a:bodyPr wrap="none"/>
          <a:lstStyle/>
          <a:p>
            <a:endParaRPr lang="en-US"/>
          </a:p>
        </p:txBody>
      </p:sp>
      <p:sp>
        <p:nvSpPr>
          <p:cNvPr id="275520"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75521"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22" name="Line 66"/>
          <p:cNvSpPr>
            <a:spLocks noChangeShapeType="1"/>
          </p:cNvSpPr>
          <p:nvPr/>
        </p:nvSpPr>
        <p:spPr bwMode="auto">
          <a:xfrm>
            <a:off x="6553200" y="5410200"/>
            <a:ext cx="0" cy="609600"/>
          </a:xfrm>
          <a:prstGeom prst="line">
            <a:avLst/>
          </a:prstGeom>
          <a:noFill/>
          <a:ln w="19050">
            <a:solidFill>
              <a:schemeClr val="tx1"/>
            </a:solidFill>
            <a:round/>
            <a:headEnd/>
            <a:tailEnd/>
          </a:ln>
          <a:effectLst/>
        </p:spPr>
        <p:txBody>
          <a:bodyPr wrap="none"/>
          <a:lstStyle/>
          <a:p>
            <a:endParaRPr lang="en-US"/>
          </a:p>
        </p:txBody>
      </p:sp>
      <p:sp>
        <p:nvSpPr>
          <p:cNvPr id="275523"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24" name="Line 68"/>
          <p:cNvSpPr>
            <a:spLocks noChangeShapeType="1"/>
          </p:cNvSpPr>
          <p:nvPr/>
        </p:nvSpPr>
        <p:spPr bwMode="auto">
          <a:xfrm>
            <a:off x="7010400" y="5410200"/>
            <a:ext cx="0" cy="609600"/>
          </a:xfrm>
          <a:prstGeom prst="line">
            <a:avLst/>
          </a:prstGeom>
          <a:noFill/>
          <a:ln w="9525">
            <a:solidFill>
              <a:schemeClr val="accent2"/>
            </a:solidFill>
            <a:round/>
            <a:headEnd/>
            <a:tailEnd/>
          </a:ln>
          <a:effectLst/>
        </p:spPr>
        <p:txBody>
          <a:bodyPr wrap="none"/>
          <a:lstStyle/>
          <a:p>
            <a:endParaRPr lang="en-US"/>
          </a:p>
        </p:txBody>
      </p:sp>
      <p:sp>
        <p:nvSpPr>
          <p:cNvPr id="275525" name="Line 69"/>
          <p:cNvSpPr>
            <a:spLocks noChangeShapeType="1"/>
          </p:cNvSpPr>
          <p:nvPr/>
        </p:nvSpPr>
        <p:spPr bwMode="auto">
          <a:xfrm>
            <a:off x="7010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26"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5527"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28"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5529"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30"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5531"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32"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5533"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5534"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5535"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36"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5537"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5538" name="Line 82"/>
          <p:cNvSpPr>
            <a:spLocks noChangeShapeType="1"/>
          </p:cNvSpPr>
          <p:nvPr/>
        </p:nvSpPr>
        <p:spPr bwMode="auto">
          <a:xfrm>
            <a:off x="7467600" y="5410200"/>
            <a:ext cx="0" cy="609600"/>
          </a:xfrm>
          <a:prstGeom prst="line">
            <a:avLst/>
          </a:prstGeom>
          <a:noFill/>
          <a:ln w="38100">
            <a:solidFill>
              <a:schemeClr val="tx1"/>
            </a:solidFill>
            <a:round/>
            <a:headEnd/>
            <a:tailEnd/>
          </a:ln>
          <a:effectLst/>
        </p:spPr>
        <p:txBody>
          <a:bodyPr wrap="none"/>
          <a:lstStyle/>
          <a:p>
            <a:endParaRPr lang="en-US"/>
          </a:p>
        </p:txBody>
      </p:sp>
      <p:sp>
        <p:nvSpPr>
          <p:cNvPr id="275539"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5540"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5541"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5542"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75543"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75544" name="Line 88"/>
          <p:cNvSpPr>
            <a:spLocks noChangeShapeType="1"/>
          </p:cNvSpPr>
          <p:nvPr/>
        </p:nvSpPr>
        <p:spPr bwMode="auto">
          <a:xfrm flipH="1">
            <a:off x="5638800" y="4572000"/>
            <a:ext cx="457200" cy="685800"/>
          </a:xfrm>
          <a:prstGeom prst="line">
            <a:avLst/>
          </a:prstGeom>
          <a:noFill/>
          <a:ln w="19050">
            <a:solidFill>
              <a:schemeClr val="tx1"/>
            </a:solidFill>
            <a:round/>
            <a:headEnd/>
            <a:tailEnd/>
          </a:ln>
          <a:effectLst/>
        </p:spPr>
        <p:txBody>
          <a:bodyPr wrap="none"/>
          <a:lstStyle/>
          <a:p>
            <a:endParaRPr lang="en-US"/>
          </a:p>
        </p:txBody>
      </p:sp>
      <p:sp>
        <p:nvSpPr>
          <p:cNvPr id="275545"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5546"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5547"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5548"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75549" name="Line 93"/>
          <p:cNvSpPr>
            <a:spLocks noChangeShapeType="1"/>
          </p:cNvSpPr>
          <p:nvPr/>
        </p:nvSpPr>
        <p:spPr bwMode="auto">
          <a:xfrm>
            <a:off x="6553200" y="4572000"/>
            <a:ext cx="0" cy="685800"/>
          </a:xfrm>
          <a:prstGeom prst="line">
            <a:avLst/>
          </a:prstGeom>
          <a:noFill/>
          <a:ln w="19050">
            <a:solidFill>
              <a:schemeClr val="tx1"/>
            </a:solidFill>
            <a:round/>
            <a:headEnd/>
            <a:tailEnd/>
          </a:ln>
          <a:effectLst/>
        </p:spPr>
        <p:txBody>
          <a:bodyPr wrap="none"/>
          <a:lstStyle/>
          <a:p>
            <a:endParaRPr lang="en-US"/>
          </a:p>
        </p:txBody>
      </p:sp>
      <p:sp>
        <p:nvSpPr>
          <p:cNvPr id="275550" name="Line 94"/>
          <p:cNvSpPr>
            <a:spLocks noChangeShapeType="1"/>
          </p:cNvSpPr>
          <p:nvPr/>
        </p:nvSpPr>
        <p:spPr bwMode="auto">
          <a:xfrm>
            <a:off x="7010400" y="4572000"/>
            <a:ext cx="0" cy="685800"/>
          </a:xfrm>
          <a:prstGeom prst="line">
            <a:avLst/>
          </a:prstGeom>
          <a:noFill/>
          <a:ln w="9525">
            <a:solidFill>
              <a:schemeClr val="accent2"/>
            </a:solidFill>
            <a:round/>
            <a:headEnd/>
            <a:tailEnd/>
          </a:ln>
          <a:effectLst/>
        </p:spPr>
        <p:txBody>
          <a:bodyPr wrap="none"/>
          <a:lstStyle/>
          <a:p>
            <a:endParaRPr lang="en-US"/>
          </a:p>
        </p:txBody>
      </p:sp>
      <p:sp>
        <p:nvSpPr>
          <p:cNvPr id="275551" name="Line 95"/>
          <p:cNvSpPr>
            <a:spLocks noChangeShapeType="1"/>
          </p:cNvSpPr>
          <p:nvPr/>
        </p:nvSpPr>
        <p:spPr bwMode="auto">
          <a:xfrm>
            <a:off x="7467600" y="4572000"/>
            <a:ext cx="0" cy="685800"/>
          </a:xfrm>
          <a:prstGeom prst="line">
            <a:avLst/>
          </a:prstGeom>
          <a:noFill/>
          <a:ln w="38100">
            <a:solidFill>
              <a:schemeClr val="tx1"/>
            </a:solidFill>
            <a:round/>
            <a:headEnd/>
            <a:tailEnd/>
          </a:ln>
          <a:effectLst/>
        </p:spPr>
        <p:txBody>
          <a:bodyPr wrap="none"/>
          <a:lstStyle/>
          <a:p>
            <a:endParaRPr lang="en-US"/>
          </a:p>
        </p:txBody>
      </p:sp>
      <p:sp>
        <p:nvSpPr>
          <p:cNvPr id="275552"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5553"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5554"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75555"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75556" name="Line 100"/>
          <p:cNvSpPr>
            <a:spLocks noChangeShapeType="1"/>
          </p:cNvSpPr>
          <p:nvPr/>
        </p:nvSpPr>
        <p:spPr bwMode="auto">
          <a:xfrm>
            <a:off x="5638800" y="3733800"/>
            <a:ext cx="457200" cy="685800"/>
          </a:xfrm>
          <a:prstGeom prst="line">
            <a:avLst/>
          </a:prstGeom>
          <a:noFill/>
          <a:ln w="19050">
            <a:solidFill>
              <a:schemeClr val="tx1"/>
            </a:solidFill>
            <a:round/>
            <a:headEnd/>
            <a:tailEnd/>
          </a:ln>
          <a:effectLst/>
        </p:spPr>
        <p:txBody>
          <a:bodyPr wrap="none"/>
          <a:lstStyle/>
          <a:p>
            <a:endParaRPr lang="en-US"/>
          </a:p>
        </p:txBody>
      </p:sp>
      <p:sp>
        <p:nvSpPr>
          <p:cNvPr id="275557" name="Line 101"/>
          <p:cNvSpPr>
            <a:spLocks noChangeShapeType="1"/>
          </p:cNvSpPr>
          <p:nvPr/>
        </p:nvSpPr>
        <p:spPr bwMode="auto">
          <a:xfrm>
            <a:off x="6553200" y="3733800"/>
            <a:ext cx="0" cy="685800"/>
          </a:xfrm>
          <a:prstGeom prst="line">
            <a:avLst/>
          </a:prstGeom>
          <a:noFill/>
          <a:ln w="19050">
            <a:solidFill>
              <a:schemeClr val="tx1"/>
            </a:solidFill>
            <a:round/>
            <a:headEnd/>
            <a:tailEnd/>
          </a:ln>
          <a:effectLst/>
        </p:spPr>
        <p:txBody>
          <a:bodyPr wrap="none"/>
          <a:lstStyle/>
          <a:p>
            <a:endParaRPr lang="en-US"/>
          </a:p>
        </p:txBody>
      </p:sp>
      <p:sp>
        <p:nvSpPr>
          <p:cNvPr id="275558" name="Line 102"/>
          <p:cNvSpPr>
            <a:spLocks noChangeShapeType="1"/>
          </p:cNvSpPr>
          <p:nvPr/>
        </p:nvSpPr>
        <p:spPr bwMode="auto">
          <a:xfrm>
            <a:off x="6553200" y="3733800"/>
            <a:ext cx="457200" cy="685800"/>
          </a:xfrm>
          <a:prstGeom prst="line">
            <a:avLst/>
          </a:prstGeom>
          <a:noFill/>
          <a:ln w="9525">
            <a:solidFill>
              <a:schemeClr val="accent2"/>
            </a:solidFill>
            <a:round/>
            <a:headEnd/>
            <a:tailEnd/>
          </a:ln>
          <a:effectLst/>
        </p:spPr>
        <p:txBody>
          <a:bodyPr wrap="none"/>
          <a:lstStyle/>
          <a:p>
            <a:endParaRPr lang="en-US"/>
          </a:p>
        </p:txBody>
      </p:sp>
      <p:sp>
        <p:nvSpPr>
          <p:cNvPr id="275559" name="Line 103"/>
          <p:cNvSpPr>
            <a:spLocks noChangeShapeType="1"/>
          </p:cNvSpPr>
          <p:nvPr/>
        </p:nvSpPr>
        <p:spPr bwMode="auto">
          <a:xfrm>
            <a:off x="7239000" y="3733800"/>
            <a:ext cx="228600" cy="685800"/>
          </a:xfrm>
          <a:prstGeom prst="line">
            <a:avLst/>
          </a:prstGeom>
          <a:noFill/>
          <a:ln w="38100">
            <a:solidFill>
              <a:schemeClr val="tx1"/>
            </a:solidFill>
            <a:round/>
            <a:headEnd/>
            <a:tailEnd/>
          </a:ln>
          <a:effectLst/>
        </p:spPr>
        <p:txBody>
          <a:bodyPr wrap="none"/>
          <a:lstStyle/>
          <a:p>
            <a:endParaRPr lang="en-US"/>
          </a:p>
        </p:txBody>
      </p:sp>
      <p:sp>
        <p:nvSpPr>
          <p:cNvPr id="275560"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61"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5562"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563"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5564"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5565"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75566"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75567" name="Line 111"/>
          <p:cNvSpPr>
            <a:spLocks noChangeShapeType="1"/>
          </p:cNvSpPr>
          <p:nvPr/>
        </p:nvSpPr>
        <p:spPr bwMode="auto">
          <a:xfrm>
            <a:off x="5638800" y="3048000"/>
            <a:ext cx="914400" cy="533400"/>
          </a:xfrm>
          <a:prstGeom prst="line">
            <a:avLst/>
          </a:prstGeom>
          <a:noFill/>
          <a:ln w="19050">
            <a:solidFill>
              <a:schemeClr val="tx1"/>
            </a:solidFill>
            <a:round/>
            <a:headEnd/>
            <a:tailEnd/>
          </a:ln>
          <a:effectLst/>
        </p:spPr>
        <p:txBody>
          <a:bodyPr wrap="none"/>
          <a:lstStyle/>
          <a:p>
            <a:endParaRPr lang="en-US"/>
          </a:p>
        </p:txBody>
      </p:sp>
      <p:sp>
        <p:nvSpPr>
          <p:cNvPr id="275568" name="Line 112"/>
          <p:cNvSpPr>
            <a:spLocks noChangeShapeType="1"/>
          </p:cNvSpPr>
          <p:nvPr/>
        </p:nvSpPr>
        <p:spPr bwMode="auto">
          <a:xfrm>
            <a:off x="6705600" y="3048000"/>
            <a:ext cx="533400" cy="533400"/>
          </a:xfrm>
          <a:prstGeom prst="line">
            <a:avLst/>
          </a:prstGeom>
          <a:noFill/>
          <a:ln w="38100">
            <a:solidFill>
              <a:schemeClr val="tx1"/>
            </a:solidFill>
            <a:round/>
            <a:headEnd/>
            <a:tailEnd/>
          </a:ln>
          <a:effectLst/>
        </p:spPr>
        <p:txBody>
          <a:bodyPr wrap="none"/>
          <a:lstStyle/>
          <a:p>
            <a:endParaRPr lang="en-US"/>
          </a:p>
        </p:txBody>
      </p:sp>
      <p:sp>
        <p:nvSpPr>
          <p:cNvPr id="275569"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5570"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75571" name="Line 115"/>
          <p:cNvSpPr>
            <a:spLocks noChangeShapeType="1"/>
          </p:cNvSpPr>
          <p:nvPr/>
        </p:nvSpPr>
        <p:spPr bwMode="auto">
          <a:xfrm flipH="1">
            <a:off x="5638800" y="2438400"/>
            <a:ext cx="533400" cy="457200"/>
          </a:xfrm>
          <a:prstGeom prst="line">
            <a:avLst/>
          </a:prstGeom>
          <a:noFill/>
          <a:ln w="19050">
            <a:solidFill>
              <a:schemeClr val="tx1"/>
            </a:solidFill>
            <a:round/>
            <a:headEnd/>
            <a:tailEnd/>
          </a:ln>
          <a:effectLst/>
        </p:spPr>
        <p:txBody>
          <a:bodyPr wrap="none"/>
          <a:lstStyle/>
          <a:p>
            <a:endParaRPr lang="en-US"/>
          </a:p>
        </p:txBody>
      </p:sp>
      <p:sp>
        <p:nvSpPr>
          <p:cNvPr id="275572" name="Line 116"/>
          <p:cNvSpPr>
            <a:spLocks noChangeShapeType="1"/>
          </p:cNvSpPr>
          <p:nvPr/>
        </p:nvSpPr>
        <p:spPr bwMode="auto">
          <a:xfrm>
            <a:off x="6172200" y="2438400"/>
            <a:ext cx="533400" cy="457200"/>
          </a:xfrm>
          <a:prstGeom prst="line">
            <a:avLst/>
          </a:prstGeom>
          <a:noFill/>
          <a:ln w="38100">
            <a:solidFill>
              <a:schemeClr val="tx1"/>
            </a:solidFill>
            <a:round/>
            <a:headEnd/>
            <a:tailEnd/>
          </a:ln>
          <a:effectLst/>
        </p:spPr>
        <p:txBody>
          <a:bodyPr wrap="none"/>
          <a:lstStyle/>
          <a:p>
            <a:endParaRPr lang="en-US"/>
          </a:p>
        </p:txBody>
      </p:sp>
      <p:sp>
        <p:nvSpPr>
          <p:cNvPr id="275573"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75574"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5575"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5576"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77"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78"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5579"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80"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5581"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82"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5583"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84"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5585"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86"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87"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88"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5589"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5590"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91"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92"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5593"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5594"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95"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596"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97"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5598"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5599"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5600"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5601"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5602"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5603"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5604"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5605"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5606"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5607"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5608"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5609"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5610"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5611"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5612"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5613"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5614"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5615" name="Line 159"/>
          <p:cNvSpPr>
            <a:spLocks noChangeShapeType="1"/>
          </p:cNvSpPr>
          <p:nvPr/>
        </p:nvSpPr>
        <p:spPr bwMode="auto">
          <a:xfrm>
            <a:off x="5638800" y="3048000"/>
            <a:ext cx="0" cy="533400"/>
          </a:xfrm>
          <a:prstGeom prst="line">
            <a:avLst/>
          </a:prstGeom>
          <a:noFill/>
          <a:ln w="19050">
            <a:solidFill>
              <a:schemeClr val="tx1"/>
            </a:solidFill>
            <a:round/>
            <a:headEnd/>
            <a:tailEnd/>
          </a:ln>
          <a:effectLst/>
        </p:spPr>
        <p:txBody>
          <a:bodyPr wrap="none"/>
          <a:lstStyle/>
          <a:p>
            <a:endParaRPr lang="en-US"/>
          </a:p>
        </p:txBody>
      </p:sp>
      <p:sp>
        <p:nvSpPr>
          <p:cNvPr id="275616"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5617"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5618"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5619" name="Text Box 163"/>
          <p:cNvSpPr txBox="1">
            <a:spLocks noChangeArrowheads="1"/>
          </p:cNvSpPr>
          <p:nvPr/>
        </p:nvSpPr>
        <p:spPr bwMode="auto">
          <a:xfrm>
            <a:off x="6172200" y="4351338"/>
            <a:ext cx="40005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-5</a:t>
            </a:r>
          </a:p>
        </p:txBody>
      </p:sp>
      <p:sp>
        <p:nvSpPr>
          <p:cNvPr id="275620" name="Text Box 164"/>
          <p:cNvSpPr txBox="1">
            <a:spLocks noChangeArrowheads="1"/>
          </p:cNvSpPr>
          <p:nvPr/>
        </p:nvSpPr>
        <p:spPr bwMode="auto">
          <a:xfrm>
            <a:off x="6172200" y="35131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5622" name="Text Box 166"/>
          <p:cNvSpPr txBox="1">
            <a:spLocks noChangeArrowheads="1"/>
          </p:cNvSpPr>
          <p:nvPr/>
        </p:nvSpPr>
        <p:spPr bwMode="auto">
          <a:xfrm>
            <a:off x="7162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5623" name="Text Box 167"/>
          <p:cNvSpPr txBox="1">
            <a:spLocks noChangeArrowheads="1"/>
          </p:cNvSpPr>
          <p:nvPr/>
        </p:nvSpPr>
        <p:spPr bwMode="auto">
          <a:xfrm>
            <a:off x="69342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5624" name="Text Box 168"/>
          <p:cNvSpPr txBox="1">
            <a:spLocks noChangeArrowheads="1"/>
          </p:cNvSpPr>
          <p:nvPr/>
        </p:nvSpPr>
        <p:spPr bwMode="auto">
          <a:xfrm>
            <a:off x="64008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5625" name="Text Box 169"/>
          <p:cNvSpPr txBox="1">
            <a:spLocks noChangeArrowheads="1"/>
          </p:cNvSpPr>
          <p:nvPr/>
        </p:nvSpPr>
        <p:spPr bwMode="auto">
          <a:xfrm>
            <a:off x="71628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5627" name="Text Box 171"/>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1</a:t>
            </a:r>
          </a:p>
        </p:txBody>
      </p:sp>
      <p:sp>
        <p:nvSpPr>
          <p:cNvPr id="275628" name="Text Box 172"/>
          <p:cNvSpPr txBox="1">
            <a:spLocks noChangeArrowheads="1"/>
          </p:cNvSpPr>
          <p:nvPr/>
        </p:nvSpPr>
        <p:spPr bwMode="auto">
          <a:xfrm>
            <a:off x="58674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171" name="TextBox 170"/>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2" name="TextBox 171"/>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3" name="TextBox 172"/>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4" name="TextBox 173"/>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5" name="TextBox 174"/>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6" name="TextBox 175"/>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smtClean="0"/>
              <a:t>Example</a:t>
            </a:r>
            <a:endParaRPr lang="en-US"/>
          </a:p>
        </p:txBody>
      </p:sp>
      <p:sp>
        <p:nvSpPr>
          <p:cNvPr id="276483" name="Rectangle 3"/>
          <p:cNvSpPr>
            <a:spLocks noChangeArrowheads="1"/>
          </p:cNvSpPr>
          <p:nvPr/>
        </p:nvSpPr>
        <p:spPr bwMode="auto">
          <a:xfrm>
            <a:off x="2362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84" name="Rectangle 4"/>
          <p:cNvSpPr>
            <a:spLocks noChangeArrowheads="1"/>
          </p:cNvSpPr>
          <p:nvPr/>
        </p:nvSpPr>
        <p:spPr bwMode="auto">
          <a:xfrm>
            <a:off x="73914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85" name="Rectangle 5"/>
          <p:cNvSpPr>
            <a:spLocks noChangeArrowheads="1"/>
          </p:cNvSpPr>
          <p:nvPr/>
        </p:nvSpPr>
        <p:spPr bwMode="auto">
          <a:xfrm>
            <a:off x="2971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486" name="Rectangle 6"/>
          <p:cNvSpPr>
            <a:spLocks noChangeArrowheads="1"/>
          </p:cNvSpPr>
          <p:nvPr/>
        </p:nvSpPr>
        <p:spPr bwMode="auto">
          <a:xfrm>
            <a:off x="32766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87" name="Rectangle 7"/>
          <p:cNvSpPr>
            <a:spLocks noChangeArrowheads="1"/>
          </p:cNvSpPr>
          <p:nvPr/>
        </p:nvSpPr>
        <p:spPr bwMode="auto">
          <a:xfrm>
            <a:off x="46482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88" name="Rectangle 8"/>
          <p:cNvSpPr>
            <a:spLocks noChangeArrowheads="1"/>
          </p:cNvSpPr>
          <p:nvPr/>
        </p:nvSpPr>
        <p:spPr bwMode="auto">
          <a:xfrm>
            <a:off x="38862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489" name="Rectangle 9"/>
          <p:cNvSpPr>
            <a:spLocks noChangeArrowheads="1"/>
          </p:cNvSpPr>
          <p:nvPr/>
        </p:nvSpPr>
        <p:spPr bwMode="auto">
          <a:xfrm>
            <a:off x="55626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490" name="Rectangle 10"/>
          <p:cNvSpPr>
            <a:spLocks noChangeArrowheads="1"/>
          </p:cNvSpPr>
          <p:nvPr/>
        </p:nvSpPr>
        <p:spPr bwMode="auto">
          <a:xfrm>
            <a:off x="51054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491" name="Rectangle 11"/>
          <p:cNvSpPr>
            <a:spLocks noChangeArrowheads="1"/>
          </p:cNvSpPr>
          <p:nvPr/>
        </p:nvSpPr>
        <p:spPr bwMode="auto">
          <a:xfrm>
            <a:off x="6934200" y="44196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492" name="Rectangle 12"/>
          <p:cNvSpPr>
            <a:spLocks noChangeArrowheads="1"/>
          </p:cNvSpPr>
          <p:nvPr/>
        </p:nvSpPr>
        <p:spPr bwMode="auto">
          <a:xfrm>
            <a:off x="4800600" y="35814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493" name="Rectangle 13"/>
          <p:cNvSpPr>
            <a:spLocks noChangeArrowheads="1"/>
          </p:cNvSpPr>
          <p:nvPr/>
        </p:nvSpPr>
        <p:spPr bwMode="auto">
          <a:xfrm>
            <a:off x="64770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494" name="Rectangle 14"/>
          <p:cNvSpPr>
            <a:spLocks noChangeArrowheads="1"/>
          </p:cNvSpPr>
          <p:nvPr/>
        </p:nvSpPr>
        <p:spPr bwMode="auto">
          <a:xfrm>
            <a:off x="44958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95" name="Rectangle 15"/>
          <p:cNvSpPr>
            <a:spLocks noChangeArrowheads="1"/>
          </p:cNvSpPr>
          <p:nvPr/>
        </p:nvSpPr>
        <p:spPr bwMode="auto">
          <a:xfrm>
            <a:off x="60198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96" name="Rectangle 16"/>
          <p:cNvSpPr>
            <a:spLocks noChangeArrowheads="1"/>
          </p:cNvSpPr>
          <p:nvPr/>
        </p:nvSpPr>
        <p:spPr bwMode="auto">
          <a:xfrm>
            <a:off x="6477000" y="4419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97" name="Rectangle 17"/>
          <p:cNvSpPr>
            <a:spLocks noChangeArrowheads="1"/>
          </p:cNvSpPr>
          <p:nvPr/>
        </p:nvSpPr>
        <p:spPr bwMode="auto">
          <a:xfrm>
            <a:off x="7162800" y="35814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498" name="Rectangle 18"/>
          <p:cNvSpPr>
            <a:spLocks noChangeArrowheads="1"/>
          </p:cNvSpPr>
          <p:nvPr/>
        </p:nvSpPr>
        <p:spPr bwMode="auto">
          <a:xfrm>
            <a:off x="55626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499" name="Rectangle 19"/>
          <p:cNvSpPr>
            <a:spLocks noChangeArrowheads="1"/>
          </p:cNvSpPr>
          <p:nvPr/>
        </p:nvSpPr>
        <p:spPr bwMode="auto">
          <a:xfrm>
            <a:off x="66294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00" name="Rectangle 20"/>
          <p:cNvSpPr>
            <a:spLocks noChangeArrowheads="1"/>
          </p:cNvSpPr>
          <p:nvPr/>
        </p:nvSpPr>
        <p:spPr bwMode="auto">
          <a:xfrm>
            <a:off x="1905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01" name="Rectangle 21"/>
          <p:cNvSpPr>
            <a:spLocks noChangeArrowheads="1"/>
          </p:cNvSpPr>
          <p:nvPr/>
        </p:nvSpPr>
        <p:spPr bwMode="auto">
          <a:xfrm>
            <a:off x="2133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02" name="Rectangle 22"/>
          <p:cNvSpPr>
            <a:spLocks noChangeArrowheads="1"/>
          </p:cNvSpPr>
          <p:nvPr/>
        </p:nvSpPr>
        <p:spPr bwMode="auto">
          <a:xfrm>
            <a:off x="2362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03" name="Rectangle 23"/>
          <p:cNvSpPr>
            <a:spLocks noChangeArrowheads="1"/>
          </p:cNvSpPr>
          <p:nvPr/>
        </p:nvSpPr>
        <p:spPr bwMode="auto">
          <a:xfrm>
            <a:off x="3962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04" name="Rectangle 24"/>
          <p:cNvSpPr>
            <a:spLocks noChangeArrowheads="1"/>
          </p:cNvSpPr>
          <p:nvPr/>
        </p:nvSpPr>
        <p:spPr bwMode="auto">
          <a:xfrm>
            <a:off x="2590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05" name="Rectangle 25"/>
          <p:cNvSpPr>
            <a:spLocks noChangeArrowheads="1"/>
          </p:cNvSpPr>
          <p:nvPr/>
        </p:nvSpPr>
        <p:spPr bwMode="auto">
          <a:xfrm>
            <a:off x="3505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06" name="Rectangle 26"/>
          <p:cNvSpPr>
            <a:spLocks noChangeArrowheads="1"/>
          </p:cNvSpPr>
          <p:nvPr/>
        </p:nvSpPr>
        <p:spPr bwMode="auto">
          <a:xfrm>
            <a:off x="3733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07" name="Rectangle 27"/>
          <p:cNvSpPr>
            <a:spLocks noChangeArrowheads="1"/>
          </p:cNvSpPr>
          <p:nvPr/>
        </p:nvSpPr>
        <p:spPr bwMode="auto">
          <a:xfrm>
            <a:off x="2819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08" name="Rectangle 28"/>
          <p:cNvSpPr>
            <a:spLocks noChangeArrowheads="1"/>
          </p:cNvSpPr>
          <p:nvPr/>
        </p:nvSpPr>
        <p:spPr bwMode="auto">
          <a:xfrm>
            <a:off x="3048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09" name="Rectangle 29"/>
          <p:cNvSpPr>
            <a:spLocks noChangeArrowheads="1"/>
          </p:cNvSpPr>
          <p:nvPr/>
        </p:nvSpPr>
        <p:spPr bwMode="auto">
          <a:xfrm>
            <a:off x="3276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0" name="Rectangle 30"/>
          <p:cNvSpPr>
            <a:spLocks noChangeArrowheads="1"/>
          </p:cNvSpPr>
          <p:nvPr/>
        </p:nvSpPr>
        <p:spPr bwMode="auto">
          <a:xfrm>
            <a:off x="4191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11" name="Rectangle 31"/>
          <p:cNvSpPr>
            <a:spLocks noChangeArrowheads="1"/>
          </p:cNvSpPr>
          <p:nvPr/>
        </p:nvSpPr>
        <p:spPr bwMode="auto">
          <a:xfrm>
            <a:off x="4419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12" name="Rectangle 32"/>
          <p:cNvSpPr>
            <a:spLocks noChangeArrowheads="1"/>
          </p:cNvSpPr>
          <p:nvPr/>
        </p:nvSpPr>
        <p:spPr bwMode="auto">
          <a:xfrm>
            <a:off x="4648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3" name="Rectangle 33"/>
          <p:cNvSpPr>
            <a:spLocks noChangeArrowheads="1"/>
          </p:cNvSpPr>
          <p:nvPr/>
        </p:nvSpPr>
        <p:spPr bwMode="auto">
          <a:xfrm>
            <a:off x="6248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4" name="Rectangle 34"/>
          <p:cNvSpPr>
            <a:spLocks noChangeArrowheads="1"/>
          </p:cNvSpPr>
          <p:nvPr/>
        </p:nvSpPr>
        <p:spPr bwMode="auto">
          <a:xfrm>
            <a:off x="4876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5" name="Rectangle 35"/>
          <p:cNvSpPr>
            <a:spLocks noChangeArrowheads="1"/>
          </p:cNvSpPr>
          <p:nvPr/>
        </p:nvSpPr>
        <p:spPr bwMode="auto">
          <a:xfrm>
            <a:off x="57912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16" name="Rectangle 36"/>
          <p:cNvSpPr>
            <a:spLocks noChangeArrowheads="1"/>
          </p:cNvSpPr>
          <p:nvPr/>
        </p:nvSpPr>
        <p:spPr bwMode="auto">
          <a:xfrm>
            <a:off x="60198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17" name="Rectangle 37"/>
          <p:cNvSpPr>
            <a:spLocks noChangeArrowheads="1"/>
          </p:cNvSpPr>
          <p:nvPr/>
        </p:nvSpPr>
        <p:spPr bwMode="auto">
          <a:xfrm>
            <a:off x="51054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8" name="Rectangle 38"/>
          <p:cNvSpPr>
            <a:spLocks noChangeArrowheads="1"/>
          </p:cNvSpPr>
          <p:nvPr/>
        </p:nvSpPr>
        <p:spPr bwMode="auto">
          <a:xfrm>
            <a:off x="53340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19" name="Rectangle 39"/>
          <p:cNvSpPr>
            <a:spLocks noChangeArrowheads="1"/>
          </p:cNvSpPr>
          <p:nvPr/>
        </p:nvSpPr>
        <p:spPr bwMode="auto">
          <a:xfrm>
            <a:off x="55626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20" name="Rectangle 40"/>
          <p:cNvSpPr>
            <a:spLocks noChangeArrowheads="1"/>
          </p:cNvSpPr>
          <p:nvPr/>
        </p:nvSpPr>
        <p:spPr bwMode="auto">
          <a:xfrm>
            <a:off x="64770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21" name="Rectangle 41"/>
          <p:cNvSpPr>
            <a:spLocks noChangeArrowheads="1"/>
          </p:cNvSpPr>
          <p:nvPr/>
        </p:nvSpPr>
        <p:spPr bwMode="auto">
          <a:xfrm>
            <a:off x="67056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22" name="Rectangle 42"/>
          <p:cNvSpPr>
            <a:spLocks noChangeArrowheads="1"/>
          </p:cNvSpPr>
          <p:nvPr/>
        </p:nvSpPr>
        <p:spPr bwMode="auto">
          <a:xfrm>
            <a:off x="69342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23" name="Rectangle 43"/>
          <p:cNvSpPr>
            <a:spLocks noChangeArrowheads="1"/>
          </p:cNvSpPr>
          <p:nvPr/>
        </p:nvSpPr>
        <p:spPr bwMode="auto">
          <a:xfrm>
            <a:off x="7162800" y="6019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24" name="Rectangle 44"/>
          <p:cNvSpPr>
            <a:spLocks noChangeArrowheads="1"/>
          </p:cNvSpPr>
          <p:nvPr/>
        </p:nvSpPr>
        <p:spPr bwMode="auto">
          <a:xfrm>
            <a:off x="7391400" y="60198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25" name="Rectangle 45"/>
          <p:cNvSpPr>
            <a:spLocks noChangeArrowheads="1"/>
          </p:cNvSpPr>
          <p:nvPr/>
        </p:nvSpPr>
        <p:spPr bwMode="auto">
          <a:xfrm>
            <a:off x="6934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26" name="Rectangle 46"/>
          <p:cNvSpPr>
            <a:spLocks noChangeArrowheads="1"/>
          </p:cNvSpPr>
          <p:nvPr/>
        </p:nvSpPr>
        <p:spPr bwMode="auto">
          <a:xfrm>
            <a:off x="7391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27" name="Rectangle 47"/>
          <p:cNvSpPr>
            <a:spLocks noChangeArrowheads="1"/>
          </p:cNvSpPr>
          <p:nvPr/>
        </p:nvSpPr>
        <p:spPr bwMode="auto">
          <a:xfrm>
            <a:off x="60198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28" name="Rectangle 48"/>
          <p:cNvSpPr>
            <a:spLocks noChangeArrowheads="1"/>
          </p:cNvSpPr>
          <p:nvPr/>
        </p:nvSpPr>
        <p:spPr bwMode="auto">
          <a:xfrm>
            <a:off x="1905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29" name="Rectangle 49"/>
          <p:cNvSpPr>
            <a:spLocks noChangeArrowheads="1"/>
          </p:cNvSpPr>
          <p:nvPr/>
        </p:nvSpPr>
        <p:spPr bwMode="auto">
          <a:xfrm>
            <a:off x="23622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30" name="Rectangle 50"/>
          <p:cNvSpPr>
            <a:spLocks noChangeArrowheads="1"/>
          </p:cNvSpPr>
          <p:nvPr/>
        </p:nvSpPr>
        <p:spPr bwMode="auto">
          <a:xfrm>
            <a:off x="28194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31" name="Rectangle 51"/>
          <p:cNvSpPr>
            <a:spLocks noChangeArrowheads="1"/>
          </p:cNvSpPr>
          <p:nvPr/>
        </p:nvSpPr>
        <p:spPr bwMode="auto">
          <a:xfrm>
            <a:off x="6477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32" name="Rectangle 52"/>
          <p:cNvSpPr>
            <a:spLocks noChangeArrowheads="1"/>
          </p:cNvSpPr>
          <p:nvPr/>
        </p:nvSpPr>
        <p:spPr bwMode="auto">
          <a:xfrm>
            <a:off x="32766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33" name="Rectangle 53"/>
          <p:cNvSpPr>
            <a:spLocks noChangeArrowheads="1"/>
          </p:cNvSpPr>
          <p:nvPr/>
        </p:nvSpPr>
        <p:spPr bwMode="auto">
          <a:xfrm>
            <a:off x="51054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34" name="Rectangle 54"/>
          <p:cNvSpPr>
            <a:spLocks noChangeArrowheads="1"/>
          </p:cNvSpPr>
          <p:nvPr/>
        </p:nvSpPr>
        <p:spPr bwMode="auto">
          <a:xfrm>
            <a:off x="55626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35" name="Rectangle 55"/>
          <p:cNvSpPr>
            <a:spLocks noChangeArrowheads="1"/>
          </p:cNvSpPr>
          <p:nvPr/>
        </p:nvSpPr>
        <p:spPr bwMode="auto">
          <a:xfrm>
            <a:off x="37338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36" name="Rectangle 56"/>
          <p:cNvSpPr>
            <a:spLocks noChangeArrowheads="1"/>
          </p:cNvSpPr>
          <p:nvPr/>
        </p:nvSpPr>
        <p:spPr bwMode="auto">
          <a:xfrm>
            <a:off x="4191000" y="52578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37" name="Rectangle 57"/>
          <p:cNvSpPr>
            <a:spLocks noChangeArrowheads="1"/>
          </p:cNvSpPr>
          <p:nvPr/>
        </p:nvSpPr>
        <p:spPr bwMode="auto">
          <a:xfrm>
            <a:off x="4648200" y="5257800"/>
            <a:ext cx="152400" cy="152400"/>
          </a:xfrm>
          <a:prstGeom prst="rect">
            <a:avLst/>
          </a:prstGeom>
          <a:solidFill>
            <a:schemeClr val="accent2"/>
          </a:solidFill>
          <a:ln w="9525">
            <a:solidFill>
              <a:schemeClr val="accent2"/>
            </a:solidFill>
            <a:miter lim="800000"/>
            <a:headEnd/>
            <a:tailEnd/>
          </a:ln>
          <a:effectLst/>
        </p:spPr>
        <p:txBody>
          <a:bodyPr wrap="none" anchor="ctr"/>
          <a:lstStyle/>
          <a:p>
            <a:endParaRPr lang="en-US"/>
          </a:p>
        </p:txBody>
      </p:sp>
      <p:sp>
        <p:nvSpPr>
          <p:cNvPr id="276538" name="Line 58"/>
          <p:cNvSpPr>
            <a:spLocks noChangeShapeType="1"/>
          </p:cNvSpPr>
          <p:nvPr/>
        </p:nvSpPr>
        <p:spPr bwMode="auto">
          <a:xfrm>
            <a:off x="1981200" y="5410200"/>
            <a:ext cx="0" cy="609600"/>
          </a:xfrm>
          <a:prstGeom prst="line">
            <a:avLst/>
          </a:prstGeom>
          <a:noFill/>
          <a:ln w="19050">
            <a:solidFill>
              <a:schemeClr val="tx1"/>
            </a:solidFill>
            <a:round/>
            <a:headEnd/>
            <a:tailEnd/>
          </a:ln>
          <a:effectLst/>
        </p:spPr>
        <p:txBody>
          <a:bodyPr wrap="none"/>
          <a:lstStyle/>
          <a:p>
            <a:endParaRPr lang="en-US"/>
          </a:p>
        </p:txBody>
      </p:sp>
      <p:sp>
        <p:nvSpPr>
          <p:cNvPr id="276539" name="Line 59"/>
          <p:cNvSpPr>
            <a:spLocks noChangeShapeType="1"/>
          </p:cNvSpPr>
          <p:nvPr/>
        </p:nvSpPr>
        <p:spPr bwMode="auto">
          <a:xfrm>
            <a:off x="1981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6540" name="Line 60"/>
          <p:cNvSpPr>
            <a:spLocks noChangeShapeType="1"/>
          </p:cNvSpPr>
          <p:nvPr/>
        </p:nvSpPr>
        <p:spPr bwMode="auto">
          <a:xfrm>
            <a:off x="5181600" y="5410200"/>
            <a:ext cx="0" cy="609600"/>
          </a:xfrm>
          <a:prstGeom prst="line">
            <a:avLst/>
          </a:prstGeom>
          <a:noFill/>
          <a:ln w="9525">
            <a:solidFill>
              <a:schemeClr val="accent2"/>
            </a:solidFill>
            <a:round/>
            <a:headEnd/>
            <a:tailEnd/>
          </a:ln>
          <a:effectLst/>
        </p:spPr>
        <p:txBody>
          <a:bodyPr wrap="none"/>
          <a:lstStyle/>
          <a:p>
            <a:endParaRPr lang="en-US"/>
          </a:p>
        </p:txBody>
      </p:sp>
      <p:sp>
        <p:nvSpPr>
          <p:cNvPr id="276541" name="Line 61"/>
          <p:cNvSpPr>
            <a:spLocks noChangeShapeType="1"/>
          </p:cNvSpPr>
          <p:nvPr/>
        </p:nvSpPr>
        <p:spPr bwMode="auto">
          <a:xfrm>
            <a:off x="51816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42" name="Line 62"/>
          <p:cNvSpPr>
            <a:spLocks noChangeShapeType="1"/>
          </p:cNvSpPr>
          <p:nvPr/>
        </p:nvSpPr>
        <p:spPr bwMode="auto">
          <a:xfrm>
            <a:off x="5638800" y="5410200"/>
            <a:ext cx="0" cy="609600"/>
          </a:xfrm>
          <a:prstGeom prst="line">
            <a:avLst/>
          </a:prstGeom>
          <a:noFill/>
          <a:ln w="19050">
            <a:solidFill>
              <a:schemeClr val="tx1"/>
            </a:solidFill>
            <a:round/>
            <a:headEnd/>
            <a:tailEnd/>
          </a:ln>
          <a:effectLst/>
        </p:spPr>
        <p:txBody>
          <a:bodyPr wrap="none"/>
          <a:lstStyle/>
          <a:p>
            <a:endParaRPr lang="en-US"/>
          </a:p>
        </p:txBody>
      </p:sp>
      <p:sp>
        <p:nvSpPr>
          <p:cNvPr id="276543" name="Line 63"/>
          <p:cNvSpPr>
            <a:spLocks noChangeShapeType="1"/>
          </p:cNvSpPr>
          <p:nvPr/>
        </p:nvSpPr>
        <p:spPr bwMode="auto">
          <a:xfrm>
            <a:off x="5638800" y="5410200"/>
            <a:ext cx="228600" cy="609600"/>
          </a:xfrm>
          <a:prstGeom prst="line">
            <a:avLst/>
          </a:prstGeom>
          <a:noFill/>
          <a:ln w="38100">
            <a:solidFill>
              <a:schemeClr val="tx1"/>
            </a:solidFill>
            <a:round/>
            <a:headEnd/>
            <a:tailEnd/>
          </a:ln>
          <a:effectLst/>
        </p:spPr>
        <p:txBody>
          <a:bodyPr wrap="none"/>
          <a:lstStyle/>
          <a:p>
            <a:endParaRPr lang="en-US"/>
          </a:p>
        </p:txBody>
      </p:sp>
      <p:sp>
        <p:nvSpPr>
          <p:cNvPr id="276544" name="Line 64"/>
          <p:cNvSpPr>
            <a:spLocks noChangeShapeType="1"/>
          </p:cNvSpPr>
          <p:nvPr/>
        </p:nvSpPr>
        <p:spPr bwMode="auto">
          <a:xfrm>
            <a:off x="6096000" y="5410200"/>
            <a:ext cx="0" cy="609600"/>
          </a:xfrm>
          <a:prstGeom prst="line">
            <a:avLst/>
          </a:prstGeom>
          <a:noFill/>
          <a:ln w="19050">
            <a:solidFill>
              <a:schemeClr val="tx1"/>
            </a:solidFill>
            <a:round/>
            <a:headEnd/>
            <a:tailEnd/>
          </a:ln>
          <a:effectLst/>
        </p:spPr>
        <p:txBody>
          <a:bodyPr wrap="none"/>
          <a:lstStyle/>
          <a:p>
            <a:endParaRPr lang="en-US"/>
          </a:p>
        </p:txBody>
      </p:sp>
      <p:sp>
        <p:nvSpPr>
          <p:cNvPr id="276545" name="Line 65"/>
          <p:cNvSpPr>
            <a:spLocks noChangeShapeType="1"/>
          </p:cNvSpPr>
          <p:nvPr/>
        </p:nvSpPr>
        <p:spPr bwMode="auto">
          <a:xfrm>
            <a:off x="6096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46" name="Line 66"/>
          <p:cNvSpPr>
            <a:spLocks noChangeShapeType="1"/>
          </p:cNvSpPr>
          <p:nvPr/>
        </p:nvSpPr>
        <p:spPr bwMode="auto">
          <a:xfrm>
            <a:off x="6553200" y="5410200"/>
            <a:ext cx="0" cy="609600"/>
          </a:xfrm>
          <a:prstGeom prst="line">
            <a:avLst/>
          </a:prstGeom>
          <a:noFill/>
          <a:ln w="19050">
            <a:solidFill>
              <a:schemeClr val="tx1"/>
            </a:solidFill>
            <a:round/>
            <a:headEnd/>
            <a:tailEnd/>
          </a:ln>
          <a:effectLst/>
        </p:spPr>
        <p:txBody>
          <a:bodyPr wrap="none"/>
          <a:lstStyle/>
          <a:p>
            <a:endParaRPr lang="en-US"/>
          </a:p>
        </p:txBody>
      </p:sp>
      <p:sp>
        <p:nvSpPr>
          <p:cNvPr id="276547" name="Line 67"/>
          <p:cNvSpPr>
            <a:spLocks noChangeShapeType="1"/>
          </p:cNvSpPr>
          <p:nvPr/>
        </p:nvSpPr>
        <p:spPr bwMode="auto">
          <a:xfrm>
            <a:off x="6553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48" name="Line 68"/>
          <p:cNvSpPr>
            <a:spLocks noChangeShapeType="1"/>
          </p:cNvSpPr>
          <p:nvPr/>
        </p:nvSpPr>
        <p:spPr bwMode="auto">
          <a:xfrm>
            <a:off x="7010400" y="5410200"/>
            <a:ext cx="0" cy="609600"/>
          </a:xfrm>
          <a:prstGeom prst="line">
            <a:avLst/>
          </a:prstGeom>
          <a:noFill/>
          <a:ln w="9525">
            <a:solidFill>
              <a:schemeClr val="accent2"/>
            </a:solidFill>
            <a:round/>
            <a:headEnd/>
            <a:tailEnd/>
          </a:ln>
          <a:effectLst/>
        </p:spPr>
        <p:txBody>
          <a:bodyPr wrap="none"/>
          <a:lstStyle/>
          <a:p>
            <a:endParaRPr lang="en-US"/>
          </a:p>
        </p:txBody>
      </p:sp>
      <p:sp>
        <p:nvSpPr>
          <p:cNvPr id="276549" name="Line 69"/>
          <p:cNvSpPr>
            <a:spLocks noChangeShapeType="1"/>
          </p:cNvSpPr>
          <p:nvPr/>
        </p:nvSpPr>
        <p:spPr bwMode="auto">
          <a:xfrm>
            <a:off x="7010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50" name="Line 70"/>
          <p:cNvSpPr>
            <a:spLocks noChangeShapeType="1"/>
          </p:cNvSpPr>
          <p:nvPr/>
        </p:nvSpPr>
        <p:spPr bwMode="auto">
          <a:xfrm>
            <a:off x="3810000" y="5410200"/>
            <a:ext cx="0" cy="609600"/>
          </a:xfrm>
          <a:prstGeom prst="line">
            <a:avLst/>
          </a:prstGeom>
          <a:noFill/>
          <a:ln w="9525">
            <a:solidFill>
              <a:schemeClr val="accent2"/>
            </a:solidFill>
            <a:round/>
            <a:headEnd/>
            <a:tailEnd/>
          </a:ln>
          <a:effectLst/>
        </p:spPr>
        <p:txBody>
          <a:bodyPr wrap="none"/>
          <a:lstStyle/>
          <a:p>
            <a:endParaRPr lang="en-US"/>
          </a:p>
        </p:txBody>
      </p:sp>
      <p:sp>
        <p:nvSpPr>
          <p:cNvPr id="276551" name="Line 71"/>
          <p:cNvSpPr>
            <a:spLocks noChangeShapeType="1"/>
          </p:cNvSpPr>
          <p:nvPr/>
        </p:nvSpPr>
        <p:spPr bwMode="auto">
          <a:xfrm>
            <a:off x="38100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52" name="Line 72"/>
          <p:cNvSpPr>
            <a:spLocks noChangeShapeType="1"/>
          </p:cNvSpPr>
          <p:nvPr/>
        </p:nvSpPr>
        <p:spPr bwMode="auto">
          <a:xfrm>
            <a:off x="2438400" y="5410200"/>
            <a:ext cx="0" cy="609600"/>
          </a:xfrm>
          <a:prstGeom prst="line">
            <a:avLst/>
          </a:prstGeom>
          <a:noFill/>
          <a:ln w="19050">
            <a:solidFill>
              <a:schemeClr val="tx1"/>
            </a:solidFill>
            <a:round/>
            <a:headEnd/>
            <a:tailEnd/>
          </a:ln>
          <a:effectLst/>
        </p:spPr>
        <p:txBody>
          <a:bodyPr wrap="none"/>
          <a:lstStyle/>
          <a:p>
            <a:endParaRPr lang="en-US"/>
          </a:p>
        </p:txBody>
      </p:sp>
      <p:sp>
        <p:nvSpPr>
          <p:cNvPr id="276553" name="Line 73"/>
          <p:cNvSpPr>
            <a:spLocks noChangeShapeType="1"/>
          </p:cNvSpPr>
          <p:nvPr/>
        </p:nvSpPr>
        <p:spPr bwMode="auto">
          <a:xfrm>
            <a:off x="2438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54" name="Line 74"/>
          <p:cNvSpPr>
            <a:spLocks noChangeShapeType="1"/>
          </p:cNvSpPr>
          <p:nvPr/>
        </p:nvSpPr>
        <p:spPr bwMode="auto">
          <a:xfrm>
            <a:off x="4724400" y="5410200"/>
            <a:ext cx="0" cy="609600"/>
          </a:xfrm>
          <a:prstGeom prst="line">
            <a:avLst/>
          </a:prstGeom>
          <a:noFill/>
          <a:ln w="9525">
            <a:solidFill>
              <a:schemeClr val="accent2"/>
            </a:solidFill>
            <a:round/>
            <a:headEnd/>
            <a:tailEnd/>
          </a:ln>
          <a:effectLst/>
        </p:spPr>
        <p:txBody>
          <a:bodyPr wrap="none"/>
          <a:lstStyle/>
          <a:p>
            <a:endParaRPr lang="en-US"/>
          </a:p>
        </p:txBody>
      </p:sp>
      <p:sp>
        <p:nvSpPr>
          <p:cNvPr id="276555" name="Line 75"/>
          <p:cNvSpPr>
            <a:spLocks noChangeShapeType="1"/>
          </p:cNvSpPr>
          <p:nvPr/>
        </p:nvSpPr>
        <p:spPr bwMode="auto">
          <a:xfrm>
            <a:off x="47244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56" name="Line 76"/>
          <p:cNvSpPr>
            <a:spLocks noChangeShapeType="1"/>
          </p:cNvSpPr>
          <p:nvPr/>
        </p:nvSpPr>
        <p:spPr bwMode="auto">
          <a:xfrm>
            <a:off x="4267200" y="5410200"/>
            <a:ext cx="0" cy="609600"/>
          </a:xfrm>
          <a:prstGeom prst="line">
            <a:avLst/>
          </a:prstGeom>
          <a:noFill/>
          <a:ln w="19050">
            <a:solidFill>
              <a:schemeClr val="tx1"/>
            </a:solidFill>
            <a:round/>
            <a:headEnd/>
            <a:tailEnd/>
          </a:ln>
          <a:effectLst/>
        </p:spPr>
        <p:txBody>
          <a:bodyPr wrap="none"/>
          <a:lstStyle/>
          <a:p>
            <a:endParaRPr lang="en-US"/>
          </a:p>
        </p:txBody>
      </p:sp>
      <p:sp>
        <p:nvSpPr>
          <p:cNvPr id="276557" name="Line 77"/>
          <p:cNvSpPr>
            <a:spLocks noChangeShapeType="1"/>
          </p:cNvSpPr>
          <p:nvPr/>
        </p:nvSpPr>
        <p:spPr bwMode="auto">
          <a:xfrm>
            <a:off x="4267200" y="5410200"/>
            <a:ext cx="228600" cy="609600"/>
          </a:xfrm>
          <a:prstGeom prst="line">
            <a:avLst/>
          </a:prstGeom>
          <a:noFill/>
          <a:ln w="19050">
            <a:solidFill>
              <a:schemeClr val="tx1"/>
            </a:solidFill>
            <a:round/>
            <a:headEnd/>
            <a:tailEnd/>
          </a:ln>
          <a:effectLst/>
        </p:spPr>
        <p:txBody>
          <a:bodyPr wrap="none"/>
          <a:lstStyle/>
          <a:p>
            <a:endParaRPr lang="en-US"/>
          </a:p>
        </p:txBody>
      </p:sp>
      <p:sp>
        <p:nvSpPr>
          <p:cNvPr id="276558" name="Line 78"/>
          <p:cNvSpPr>
            <a:spLocks noChangeShapeType="1"/>
          </p:cNvSpPr>
          <p:nvPr/>
        </p:nvSpPr>
        <p:spPr bwMode="auto">
          <a:xfrm>
            <a:off x="2895600" y="5410200"/>
            <a:ext cx="0" cy="609600"/>
          </a:xfrm>
          <a:prstGeom prst="line">
            <a:avLst/>
          </a:prstGeom>
          <a:noFill/>
          <a:ln w="19050">
            <a:solidFill>
              <a:schemeClr val="tx1"/>
            </a:solidFill>
            <a:round/>
            <a:headEnd/>
            <a:tailEnd/>
          </a:ln>
          <a:effectLst/>
        </p:spPr>
        <p:txBody>
          <a:bodyPr wrap="none"/>
          <a:lstStyle/>
          <a:p>
            <a:endParaRPr lang="en-US"/>
          </a:p>
        </p:txBody>
      </p:sp>
      <p:sp>
        <p:nvSpPr>
          <p:cNvPr id="276559" name="Line 79"/>
          <p:cNvSpPr>
            <a:spLocks noChangeShapeType="1"/>
          </p:cNvSpPr>
          <p:nvPr/>
        </p:nvSpPr>
        <p:spPr bwMode="auto">
          <a:xfrm flipH="1">
            <a:off x="31242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60" name="Line 80"/>
          <p:cNvSpPr>
            <a:spLocks noChangeShapeType="1"/>
          </p:cNvSpPr>
          <p:nvPr/>
        </p:nvSpPr>
        <p:spPr bwMode="auto">
          <a:xfrm>
            <a:off x="3352800" y="5410200"/>
            <a:ext cx="0" cy="609600"/>
          </a:xfrm>
          <a:prstGeom prst="line">
            <a:avLst/>
          </a:prstGeom>
          <a:noFill/>
          <a:ln w="9525">
            <a:solidFill>
              <a:schemeClr val="accent2"/>
            </a:solidFill>
            <a:round/>
            <a:headEnd/>
            <a:tailEnd/>
          </a:ln>
          <a:effectLst/>
        </p:spPr>
        <p:txBody>
          <a:bodyPr wrap="none"/>
          <a:lstStyle/>
          <a:p>
            <a:endParaRPr lang="en-US"/>
          </a:p>
        </p:txBody>
      </p:sp>
      <p:sp>
        <p:nvSpPr>
          <p:cNvPr id="276561" name="Line 81"/>
          <p:cNvSpPr>
            <a:spLocks noChangeShapeType="1"/>
          </p:cNvSpPr>
          <p:nvPr/>
        </p:nvSpPr>
        <p:spPr bwMode="auto">
          <a:xfrm>
            <a:off x="3352800" y="5410200"/>
            <a:ext cx="228600" cy="609600"/>
          </a:xfrm>
          <a:prstGeom prst="line">
            <a:avLst/>
          </a:prstGeom>
          <a:noFill/>
          <a:ln w="9525">
            <a:solidFill>
              <a:schemeClr val="accent2"/>
            </a:solidFill>
            <a:round/>
            <a:headEnd/>
            <a:tailEnd/>
          </a:ln>
          <a:effectLst/>
        </p:spPr>
        <p:txBody>
          <a:bodyPr wrap="none"/>
          <a:lstStyle/>
          <a:p>
            <a:endParaRPr lang="en-US"/>
          </a:p>
        </p:txBody>
      </p:sp>
      <p:sp>
        <p:nvSpPr>
          <p:cNvPr id="276562" name="Line 82"/>
          <p:cNvSpPr>
            <a:spLocks noChangeShapeType="1"/>
          </p:cNvSpPr>
          <p:nvPr/>
        </p:nvSpPr>
        <p:spPr bwMode="auto">
          <a:xfrm>
            <a:off x="7467600" y="5410200"/>
            <a:ext cx="0" cy="609600"/>
          </a:xfrm>
          <a:prstGeom prst="line">
            <a:avLst/>
          </a:prstGeom>
          <a:noFill/>
          <a:ln w="19050">
            <a:solidFill>
              <a:schemeClr val="tx1"/>
            </a:solidFill>
            <a:round/>
            <a:headEnd/>
            <a:tailEnd/>
          </a:ln>
          <a:effectLst/>
        </p:spPr>
        <p:txBody>
          <a:bodyPr wrap="none"/>
          <a:lstStyle/>
          <a:p>
            <a:endParaRPr lang="en-US"/>
          </a:p>
        </p:txBody>
      </p:sp>
      <p:sp>
        <p:nvSpPr>
          <p:cNvPr id="276563" name="Line 83"/>
          <p:cNvSpPr>
            <a:spLocks noChangeShapeType="1"/>
          </p:cNvSpPr>
          <p:nvPr/>
        </p:nvSpPr>
        <p:spPr bwMode="auto">
          <a:xfrm>
            <a:off x="2438400" y="4572000"/>
            <a:ext cx="0" cy="685800"/>
          </a:xfrm>
          <a:prstGeom prst="line">
            <a:avLst/>
          </a:prstGeom>
          <a:noFill/>
          <a:ln w="19050">
            <a:solidFill>
              <a:schemeClr val="tx1"/>
            </a:solidFill>
            <a:round/>
            <a:headEnd/>
            <a:tailEnd/>
          </a:ln>
          <a:effectLst/>
        </p:spPr>
        <p:txBody>
          <a:bodyPr wrap="none"/>
          <a:lstStyle/>
          <a:p>
            <a:endParaRPr lang="en-US"/>
          </a:p>
        </p:txBody>
      </p:sp>
      <p:sp>
        <p:nvSpPr>
          <p:cNvPr id="276564" name="Line 84"/>
          <p:cNvSpPr>
            <a:spLocks noChangeShapeType="1"/>
          </p:cNvSpPr>
          <p:nvPr/>
        </p:nvSpPr>
        <p:spPr bwMode="auto">
          <a:xfrm flipH="1">
            <a:off x="1981200" y="4572000"/>
            <a:ext cx="457200" cy="685800"/>
          </a:xfrm>
          <a:prstGeom prst="line">
            <a:avLst/>
          </a:prstGeom>
          <a:noFill/>
          <a:ln w="12700">
            <a:solidFill>
              <a:schemeClr val="tx1"/>
            </a:solidFill>
            <a:round/>
            <a:headEnd/>
            <a:tailEnd/>
          </a:ln>
          <a:effectLst/>
        </p:spPr>
        <p:txBody>
          <a:bodyPr wrap="none"/>
          <a:lstStyle/>
          <a:p>
            <a:endParaRPr lang="en-US"/>
          </a:p>
        </p:txBody>
      </p:sp>
      <p:sp>
        <p:nvSpPr>
          <p:cNvPr id="276565" name="Line 85"/>
          <p:cNvSpPr>
            <a:spLocks noChangeShapeType="1"/>
          </p:cNvSpPr>
          <p:nvPr/>
        </p:nvSpPr>
        <p:spPr bwMode="auto">
          <a:xfrm>
            <a:off x="4724400" y="4572000"/>
            <a:ext cx="0" cy="685800"/>
          </a:xfrm>
          <a:prstGeom prst="line">
            <a:avLst/>
          </a:prstGeom>
          <a:noFill/>
          <a:ln w="9525">
            <a:solidFill>
              <a:schemeClr val="accent2"/>
            </a:solidFill>
            <a:round/>
            <a:headEnd/>
            <a:tailEnd/>
          </a:ln>
          <a:effectLst/>
        </p:spPr>
        <p:txBody>
          <a:bodyPr wrap="none"/>
          <a:lstStyle/>
          <a:p>
            <a:endParaRPr lang="en-US"/>
          </a:p>
        </p:txBody>
      </p:sp>
      <p:sp>
        <p:nvSpPr>
          <p:cNvPr id="276566" name="Line 86"/>
          <p:cNvSpPr>
            <a:spLocks noChangeShapeType="1"/>
          </p:cNvSpPr>
          <p:nvPr/>
        </p:nvSpPr>
        <p:spPr bwMode="auto">
          <a:xfrm flipH="1">
            <a:off x="4267200" y="4572000"/>
            <a:ext cx="457200" cy="685800"/>
          </a:xfrm>
          <a:prstGeom prst="line">
            <a:avLst/>
          </a:prstGeom>
          <a:noFill/>
          <a:ln w="19050">
            <a:solidFill>
              <a:schemeClr val="tx1"/>
            </a:solidFill>
            <a:round/>
            <a:headEnd/>
            <a:tailEnd/>
          </a:ln>
          <a:effectLst/>
        </p:spPr>
        <p:txBody>
          <a:bodyPr wrap="none"/>
          <a:lstStyle/>
          <a:p>
            <a:endParaRPr lang="en-US"/>
          </a:p>
        </p:txBody>
      </p:sp>
      <p:sp>
        <p:nvSpPr>
          <p:cNvPr id="276567" name="Line 87"/>
          <p:cNvSpPr>
            <a:spLocks noChangeShapeType="1"/>
          </p:cNvSpPr>
          <p:nvPr/>
        </p:nvSpPr>
        <p:spPr bwMode="auto">
          <a:xfrm>
            <a:off x="6096000" y="4572000"/>
            <a:ext cx="0" cy="685800"/>
          </a:xfrm>
          <a:prstGeom prst="line">
            <a:avLst/>
          </a:prstGeom>
          <a:noFill/>
          <a:ln w="19050">
            <a:solidFill>
              <a:schemeClr val="tx1"/>
            </a:solidFill>
            <a:round/>
            <a:headEnd/>
            <a:tailEnd/>
          </a:ln>
          <a:effectLst/>
        </p:spPr>
        <p:txBody>
          <a:bodyPr wrap="none"/>
          <a:lstStyle/>
          <a:p>
            <a:endParaRPr lang="en-US"/>
          </a:p>
        </p:txBody>
      </p:sp>
      <p:sp>
        <p:nvSpPr>
          <p:cNvPr id="276568" name="Line 88"/>
          <p:cNvSpPr>
            <a:spLocks noChangeShapeType="1"/>
          </p:cNvSpPr>
          <p:nvPr/>
        </p:nvSpPr>
        <p:spPr bwMode="auto">
          <a:xfrm flipH="1">
            <a:off x="5638800" y="4572000"/>
            <a:ext cx="457200" cy="685800"/>
          </a:xfrm>
          <a:prstGeom prst="line">
            <a:avLst/>
          </a:prstGeom>
          <a:noFill/>
          <a:ln w="38100">
            <a:solidFill>
              <a:schemeClr val="tx1"/>
            </a:solidFill>
            <a:round/>
            <a:headEnd/>
            <a:tailEnd/>
          </a:ln>
          <a:effectLst/>
        </p:spPr>
        <p:txBody>
          <a:bodyPr wrap="none"/>
          <a:lstStyle/>
          <a:p>
            <a:endParaRPr lang="en-US"/>
          </a:p>
        </p:txBody>
      </p:sp>
      <p:sp>
        <p:nvSpPr>
          <p:cNvPr id="276569" name="Line 89"/>
          <p:cNvSpPr>
            <a:spLocks noChangeShapeType="1"/>
          </p:cNvSpPr>
          <p:nvPr/>
        </p:nvSpPr>
        <p:spPr bwMode="auto">
          <a:xfrm>
            <a:off x="3352800" y="4572000"/>
            <a:ext cx="0" cy="685800"/>
          </a:xfrm>
          <a:prstGeom prst="line">
            <a:avLst/>
          </a:prstGeom>
          <a:noFill/>
          <a:ln w="9525">
            <a:solidFill>
              <a:schemeClr val="accent2"/>
            </a:solidFill>
            <a:round/>
            <a:headEnd/>
            <a:tailEnd/>
          </a:ln>
          <a:effectLst/>
        </p:spPr>
        <p:txBody>
          <a:bodyPr wrap="none"/>
          <a:lstStyle/>
          <a:p>
            <a:endParaRPr lang="en-US"/>
          </a:p>
        </p:txBody>
      </p:sp>
      <p:sp>
        <p:nvSpPr>
          <p:cNvPr id="276570" name="Line 90"/>
          <p:cNvSpPr>
            <a:spLocks noChangeShapeType="1"/>
          </p:cNvSpPr>
          <p:nvPr/>
        </p:nvSpPr>
        <p:spPr bwMode="auto">
          <a:xfrm flipH="1">
            <a:off x="2895600" y="4572000"/>
            <a:ext cx="457200" cy="685800"/>
          </a:xfrm>
          <a:prstGeom prst="line">
            <a:avLst/>
          </a:prstGeom>
          <a:noFill/>
          <a:ln w="19050">
            <a:solidFill>
              <a:schemeClr val="tx1"/>
            </a:solidFill>
            <a:round/>
            <a:headEnd/>
            <a:tailEnd/>
          </a:ln>
          <a:effectLst/>
        </p:spPr>
        <p:txBody>
          <a:bodyPr wrap="none"/>
          <a:lstStyle/>
          <a:p>
            <a:endParaRPr lang="en-US"/>
          </a:p>
        </p:txBody>
      </p:sp>
      <p:sp>
        <p:nvSpPr>
          <p:cNvPr id="276571" name="Line 91"/>
          <p:cNvSpPr>
            <a:spLocks noChangeShapeType="1"/>
          </p:cNvSpPr>
          <p:nvPr/>
        </p:nvSpPr>
        <p:spPr bwMode="auto">
          <a:xfrm>
            <a:off x="3352800" y="4572000"/>
            <a:ext cx="457200" cy="685800"/>
          </a:xfrm>
          <a:prstGeom prst="line">
            <a:avLst/>
          </a:prstGeom>
          <a:noFill/>
          <a:ln w="9525">
            <a:solidFill>
              <a:schemeClr val="accent2"/>
            </a:solidFill>
            <a:round/>
            <a:headEnd/>
            <a:tailEnd/>
          </a:ln>
          <a:effectLst/>
        </p:spPr>
        <p:txBody>
          <a:bodyPr wrap="none"/>
          <a:lstStyle/>
          <a:p>
            <a:endParaRPr lang="en-US"/>
          </a:p>
        </p:txBody>
      </p:sp>
      <p:sp>
        <p:nvSpPr>
          <p:cNvPr id="276572" name="Line 92"/>
          <p:cNvSpPr>
            <a:spLocks noChangeShapeType="1"/>
          </p:cNvSpPr>
          <p:nvPr/>
        </p:nvSpPr>
        <p:spPr bwMode="auto">
          <a:xfrm>
            <a:off x="5181600" y="4572000"/>
            <a:ext cx="0" cy="685800"/>
          </a:xfrm>
          <a:prstGeom prst="line">
            <a:avLst/>
          </a:prstGeom>
          <a:noFill/>
          <a:ln w="9525">
            <a:solidFill>
              <a:schemeClr val="accent2"/>
            </a:solidFill>
            <a:round/>
            <a:headEnd/>
            <a:tailEnd/>
          </a:ln>
          <a:effectLst/>
        </p:spPr>
        <p:txBody>
          <a:bodyPr wrap="none"/>
          <a:lstStyle/>
          <a:p>
            <a:endParaRPr lang="en-US"/>
          </a:p>
        </p:txBody>
      </p:sp>
      <p:sp>
        <p:nvSpPr>
          <p:cNvPr id="276573" name="Line 93"/>
          <p:cNvSpPr>
            <a:spLocks noChangeShapeType="1"/>
          </p:cNvSpPr>
          <p:nvPr/>
        </p:nvSpPr>
        <p:spPr bwMode="auto">
          <a:xfrm>
            <a:off x="6553200" y="4572000"/>
            <a:ext cx="0" cy="685800"/>
          </a:xfrm>
          <a:prstGeom prst="line">
            <a:avLst/>
          </a:prstGeom>
          <a:noFill/>
          <a:ln w="19050">
            <a:solidFill>
              <a:schemeClr val="tx1"/>
            </a:solidFill>
            <a:round/>
            <a:headEnd/>
            <a:tailEnd/>
          </a:ln>
          <a:effectLst/>
        </p:spPr>
        <p:txBody>
          <a:bodyPr wrap="none"/>
          <a:lstStyle/>
          <a:p>
            <a:endParaRPr lang="en-US"/>
          </a:p>
        </p:txBody>
      </p:sp>
      <p:sp>
        <p:nvSpPr>
          <p:cNvPr id="276574" name="Line 94"/>
          <p:cNvSpPr>
            <a:spLocks noChangeShapeType="1"/>
          </p:cNvSpPr>
          <p:nvPr/>
        </p:nvSpPr>
        <p:spPr bwMode="auto">
          <a:xfrm>
            <a:off x="7010400" y="4572000"/>
            <a:ext cx="0" cy="685800"/>
          </a:xfrm>
          <a:prstGeom prst="line">
            <a:avLst/>
          </a:prstGeom>
          <a:noFill/>
          <a:ln w="9525">
            <a:solidFill>
              <a:schemeClr val="accent2"/>
            </a:solidFill>
            <a:round/>
            <a:headEnd/>
            <a:tailEnd/>
          </a:ln>
          <a:effectLst/>
        </p:spPr>
        <p:txBody>
          <a:bodyPr wrap="none"/>
          <a:lstStyle/>
          <a:p>
            <a:endParaRPr lang="en-US"/>
          </a:p>
        </p:txBody>
      </p:sp>
      <p:sp>
        <p:nvSpPr>
          <p:cNvPr id="276575" name="Line 95"/>
          <p:cNvSpPr>
            <a:spLocks noChangeShapeType="1"/>
          </p:cNvSpPr>
          <p:nvPr/>
        </p:nvSpPr>
        <p:spPr bwMode="auto">
          <a:xfrm>
            <a:off x="7467600" y="4572000"/>
            <a:ext cx="0" cy="685800"/>
          </a:xfrm>
          <a:prstGeom prst="line">
            <a:avLst/>
          </a:prstGeom>
          <a:noFill/>
          <a:ln w="19050">
            <a:solidFill>
              <a:schemeClr val="tx1"/>
            </a:solidFill>
            <a:round/>
            <a:headEnd/>
            <a:tailEnd/>
          </a:ln>
          <a:effectLst/>
        </p:spPr>
        <p:txBody>
          <a:bodyPr wrap="none"/>
          <a:lstStyle/>
          <a:p>
            <a:endParaRPr lang="en-US"/>
          </a:p>
        </p:txBody>
      </p:sp>
      <p:sp>
        <p:nvSpPr>
          <p:cNvPr id="276576" name="Line 96"/>
          <p:cNvSpPr>
            <a:spLocks noChangeShapeType="1"/>
          </p:cNvSpPr>
          <p:nvPr/>
        </p:nvSpPr>
        <p:spPr bwMode="auto">
          <a:xfrm flipH="1">
            <a:off x="2438400" y="3733800"/>
            <a:ext cx="609600" cy="685800"/>
          </a:xfrm>
          <a:prstGeom prst="line">
            <a:avLst/>
          </a:prstGeom>
          <a:noFill/>
          <a:ln w="19050">
            <a:solidFill>
              <a:schemeClr val="tx1"/>
            </a:solidFill>
            <a:round/>
            <a:headEnd/>
            <a:tailEnd/>
          </a:ln>
          <a:effectLst/>
        </p:spPr>
        <p:txBody>
          <a:bodyPr wrap="none"/>
          <a:lstStyle/>
          <a:p>
            <a:endParaRPr lang="en-US"/>
          </a:p>
        </p:txBody>
      </p:sp>
      <p:sp>
        <p:nvSpPr>
          <p:cNvPr id="276577" name="Line 97"/>
          <p:cNvSpPr>
            <a:spLocks noChangeShapeType="1"/>
          </p:cNvSpPr>
          <p:nvPr/>
        </p:nvSpPr>
        <p:spPr bwMode="auto">
          <a:xfrm>
            <a:off x="3048000" y="3733800"/>
            <a:ext cx="304800" cy="685800"/>
          </a:xfrm>
          <a:prstGeom prst="line">
            <a:avLst/>
          </a:prstGeom>
          <a:noFill/>
          <a:ln w="19050">
            <a:solidFill>
              <a:schemeClr val="tx1"/>
            </a:solidFill>
            <a:round/>
            <a:headEnd/>
            <a:tailEnd/>
          </a:ln>
          <a:effectLst/>
        </p:spPr>
        <p:txBody>
          <a:bodyPr wrap="none"/>
          <a:lstStyle/>
          <a:p>
            <a:endParaRPr lang="en-US"/>
          </a:p>
        </p:txBody>
      </p:sp>
      <p:sp>
        <p:nvSpPr>
          <p:cNvPr id="276578" name="Line 98"/>
          <p:cNvSpPr>
            <a:spLocks noChangeShapeType="1"/>
          </p:cNvSpPr>
          <p:nvPr/>
        </p:nvSpPr>
        <p:spPr bwMode="auto">
          <a:xfrm>
            <a:off x="3962400" y="3733800"/>
            <a:ext cx="762000" cy="685800"/>
          </a:xfrm>
          <a:prstGeom prst="line">
            <a:avLst/>
          </a:prstGeom>
          <a:noFill/>
          <a:ln w="19050">
            <a:solidFill>
              <a:schemeClr val="tx1"/>
            </a:solidFill>
            <a:round/>
            <a:headEnd/>
            <a:tailEnd/>
          </a:ln>
          <a:effectLst/>
        </p:spPr>
        <p:txBody>
          <a:bodyPr wrap="none"/>
          <a:lstStyle/>
          <a:p>
            <a:endParaRPr lang="en-US"/>
          </a:p>
        </p:txBody>
      </p:sp>
      <p:sp>
        <p:nvSpPr>
          <p:cNvPr id="276579" name="Line 99"/>
          <p:cNvSpPr>
            <a:spLocks noChangeShapeType="1"/>
          </p:cNvSpPr>
          <p:nvPr/>
        </p:nvSpPr>
        <p:spPr bwMode="auto">
          <a:xfrm>
            <a:off x="4876800" y="3733800"/>
            <a:ext cx="304800" cy="685800"/>
          </a:xfrm>
          <a:prstGeom prst="line">
            <a:avLst/>
          </a:prstGeom>
          <a:noFill/>
          <a:ln w="9525">
            <a:solidFill>
              <a:schemeClr val="accent2"/>
            </a:solidFill>
            <a:round/>
            <a:headEnd/>
            <a:tailEnd/>
          </a:ln>
          <a:effectLst/>
        </p:spPr>
        <p:txBody>
          <a:bodyPr wrap="none"/>
          <a:lstStyle/>
          <a:p>
            <a:endParaRPr lang="en-US"/>
          </a:p>
        </p:txBody>
      </p:sp>
      <p:sp>
        <p:nvSpPr>
          <p:cNvPr id="276580" name="Line 100"/>
          <p:cNvSpPr>
            <a:spLocks noChangeShapeType="1"/>
          </p:cNvSpPr>
          <p:nvPr/>
        </p:nvSpPr>
        <p:spPr bwMode="auto">
          <a:xfrm>
            <a:off x="5638800" y="3733800"/>
            <a:ext cx="457200" cy="685800"/>
          </a:xfrm>
          <a:prstGeom prst="line">
            <a:avLst/>
          </a:prstGeom>
          <a:noFill/>
          <a:ln w="38100">
            <a:solidFill>
              <a:schemeClr val="tx1"/>
            </a:solidFill>
            <a:round/>
            <a:headEnd/>
            <a:tailEnd/>
          </a:ln>
          <a:effectLst/>
        </p:spPr>
        <p:txBody>
          <a:bodyPr wrap="none"/>
          <a:lstStyle/>
          <a:p>
            <a:endParaRPr lang="en-US"/>
          </a:p>
        </p:txBody>
      </p:sp>
      <p:sp>
        <p:nvSpPr>
          <p:cNvPr id="276581" name="Line 101"/>
          <p:cNvSpPr>
            <a:spLocks noChangeShapeType="1"/>
          </p:cNvSpPr>
          <p:nvPr/>
        </p:nvSpPr>
        <p:spPr bwMode="auto">
          <a:xfrm>
            <a:off x="6553200" y="3733800"/>
            <a:ext cx="0" cy="685800"/>
          </a:xfrm>
          <a:prstGeom prst="line">
            <a:avLst/>
          </a:prstGeom>
          <a:noFill/>
          <a:ln w="19050">
            <a:solidFill>
              <a:schemeClr val="tx1"/>
            </a:solidFill>
            <a:round/>
            <a:headEnd/>
            <a:tailEnd/>
          </a:ln>
          <a:effectLst/>
        </p:spPr>
        <p:txBody>
          <a:bodyPr wrap="none"/>
          <a:lstStyle/>
          <a:p>
            <a:endParaRPr lang="en-US"/>
          </a:p>
        </p:txBody>
      </p:sp>
      <p:sp>
        <p:nvSpPr>
          <p:cNvPr id="276582" name="Line 102"/>
          <p:cNvSpPr>
            <a:spLocks noChangeShapeType="1"/>
          </p:cNvSpPr>
          <p:nvPr/>
        </p:nvSpPr>
        <p:spPr bwMode="auto">
          <a:xfrm>
            <a:off x="6553200" y="3733800"/>
            <a:ext cx="457200" cy="685800"/>
          </a:xfrm>
          <a:prstGeom prst="line">
            <a:avLst/>
          </a:prstGeom>
          <a:noFill/>
          <a:ln w="9525">
            <a:solidFill>
              <a:schemeClr val="accent2"/>
            </a:solidFill>
            <a:round/>
            <a:headEnd/>
            <a:tailEnd/>
          </a:ln>
          <a:effectLst/>
        </p:spPr>
        <p:txBody>
          <a:bodyPr wrap="none"/>
          <a:lstStyle/>
          <a:p>
            <a:endParaRPr lang="en-US"/>
          </a:p>
        </p:txBody>
      </p:sp>
      <p:sp>
        <p:nvSpPr>
          <p:cNvPr id="276583" name="Line 103"/>
          <p:cNvSpPr>
            <a:spLocks noChangeShapeType="1"/>
          </p:cNvSpPr>
          <p:nvPr/>
        </p:nvSpPr>
        <p:spPr bwMode="auto">
          <a:xfrm>
            <a:off x="7239000" y="3733800"/>
            <a:ext cx="228600" cy="685800"/>
          </a:xfrm>
          <a:prstGeom prst="line">
            <a:avLst/>
          </a:prstGeom>
          <a:noFill/>
          <a:ln w="19050">
            <a:solidFill>
              <a:schemeClr val="tx1"/>
            </a:solidFill>
            <a:round/>
            <a:headEnd/>
            <a:tailEnd/>
          </a:ln>
          <a:effectLst/>
        </p:spPr>
        <p:txBody>
          <a:bodyPr wrap="none"/>
          <a:lstStyle/>
          <a:p>
            <a:endParaRPr lang="en-US"/>
          </a:p>
        </p:txBody>
      </p:sp>
      <p:sp>
        <p:nvSpPr>
          <p:cNvPr id="276584" name="Rectangle 104"/>
          <p:cNvSpPr>
            <a:spLocks noChangeArrowheads="1"/>
          </p:cNvSpPr>
          <p:nvPr/>
        </p:nvSpPr>
        <p:spPr bwMode="auto">
          <a:xfrm>
            <a:off x="39624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85" name="Rectangle 105"/>
          <p:cNvSpPr>
            <a:spLocks noChangeArrowheads="1"/>
          </p:cNvSpPr>
          <p:nvPr/>
        </p:nvSpPr>
        <p:spPr bwMode="auto">
          <a:xfrm>
            <a:off x="6096000" y="2286000"/>
            <a:ext cx="152400" cy="152400"/>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76586" name="Rectangle 106"/>
          <p:cNvSpPr>
            <a:spLocks noChangeArrowheads="1"/>
          </p:cNvSpPr>
          <p:nvPr/>
        </p:nvSpPr>
        <p:spPr bwMode="auto">
          <a:xfrm>
            <a:off x="3429000" y="28956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87" name="Rectangle 107"/>
          <p:cNvSpPr>
            <a:spLocks noChangeArrowheads="1"/>
          </p:cNvSpPr>
          <p:nvPr/>
        </p:nvSpPr>
        <p:spPr bwMode="auto">
          <a:xfrm>
            <a:off x="5029200" y="1676400"/>
            <a:ext cx="152400" cy="152400"/>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76588" name="Line 108"/>
          <p:cNvSpPr>
            <a:spLocks noChangeShapeType="1"/>
          </p:cNvSpPr>
          <p:nvPr/>
        </p:nvSpPr>
        <p:spPr bwMode="auto">
          <a:xfrm flipH="1">
            <a:off x="3048000" y="3048000"/>
            <a:ext cx="457200" cy="533400"/>
          </a:xfrm>
          <a:prstGeom prst="line">
            <a:avLst/>
          </a:prstGeom>
          <a:noFill/>
          <a:ln w="19050">
            <a:solidFill>
              <a:schemeClr val="tx1"/>
            </a:solidFill>
            <a:round/>
            <a:headEnd/>
            <a:tailEnd/>
          </a:ln>
          <a:effectLst/>
        </p:spPr>
        <p:txBody>
          <a:bodyPr wrap="none"/>
          <a:lstStyle/>
          <a:p>
            <a:endParaRPr lang="en-US"/>
          </a:p>
        </p:txBody>
      </p:sp>
      <p:sp>
        <p:nvSpPr>
          <p:cNvPr id="276589" name="Line 109"/>
          <p:cNvSpPr>
            <a:spLocks noChangeShapeType="1"/>
          </p:cNvSpPr>
          <p:nvPr/>
        </p:nvSpPr>
        <p:spPr bwMode="auto">
          <a:xfrm flipH="1">
            <a:off x="3962400" y="3048000"/>
            <a:ext cx="609600" cy="533400"/>
          </a:xfrm>
          <a:prstGeom prst="line">
            <a:avLst/>
          </a:prstGeom>
          <a:noFill/>
          <a:ln w="19050">
            <a:solidFill>
              <a:schemeClr val="tx1"/>
            </a:solidFill>
            <a:round/>
            <a:headEnd/>
            <a:tailEnd/>
          </a:ln>
          <a:effectLst/>
        </p:spPr>
        <p:txBody>
          <a:bodyPr wrap="none"/>
          <a:lstStyle/>
          <a:p>
            <a:endParaRPr lang="en-US"/>
          </a:p>
        </p:txBody>
      </p:sp>
      <p:sp>
        <p:nvSpPr>
          <p:cNvPr id="276590" name="Line 110"/>
          <p:cNvSpPr>
            <a:spLocks noChangeShapeType="1"/>
          </p:cNvSpPr>
          <p:nvPr/>
        </p:nvSpPr>
        <p:spPr bwMode="auto">
          <a:xfrm>
            <a:off x="4572000" y="3048000"/>
            <a:ext cx="304800" cy="533400"/>
          </a:xfrm>
          <a:prstGeom prst="line">
            <a:avLst/>
          </a:prstGeom>
          <a:noFill/>
          <a:ln w="9525">
            <a:solidFill>
              <a:schemeClr val="accent2"/>
            </a:solidFill>
            <a:round/>
            <a:headEnd/>
            <a:tailEnd/>
          </a:ln>
          <a:effectLst/>
        </p:spPr>
        <p:txBody>
          <a:bodyPr wrap="none"/>
          <a:lstStyle/>
          <a:p>
            <a:endParaRPr lang="en-US"/>
          </a:p>
        </p:txBody>
      </p:sp>
      <p:sp>
        <p:nvSpPr>
          <p:cNvPr id="276591" name="Line 111"/>
          <p:cNvSpPr>
            <a:spLocks noChangeShapeType="1"/>
          </p:cNvSpPr>
          <p:nvPr/>
        </p:nvSpPr>
        <p:spPr bwMode="auto">
          <a:xfrm>
            <a:off x="5638800" y="3048000"/>
            <a:ext cx="914400" cy="533400"/>
          </a:xfrm>
          <a:prstGeom prst="line">
            <a:avLst/>
          </a:prstGeom>
          <a:noFill/>
          <a:ln w="19050">
            <a:solidFill>
              <a:schemeClr val="tx1"/>
            </a:solidFill>
            <a:round/>
            <a:headEnd/>
            <a:tailEnd/>
          </a:ln>
          <a:effectLst/>
        </p:spPr>
        <p:txBody>
          <a:bodyPr wrap="none"/>
          <a:lstStyle/>
          <a:p>
            <a:endParaRPr lang="en-US"/>
          </a:p>
        </p:txBody>
      </p:sp>
      <p:sp>
        <p:nvSpPr>
          <p:cNvPr id="276592" name="Line 112"/>
          <p:cNvSpPr>
            <a:spLocks noChangeShapeType="1"/>
          </p:cNvSpPr>
          <p:nvPr/>
        </p:nvSpPr>
        <p:spPr bwMode="auto">
          <a:xfrm>
            <a:off x="6705600" y="3048000"/>
            <a:ext cx="533400" cy="533400"/>
          </a:xfrm>
          <a:prstGeom prst="line">
            <a:avLst/>
          </a:prstGeom>
          <a:noFill/>
          <a:ln w="19050">
            <a:solidFill>
              <a:schemeClr val="tx1"/>
            </a:solidFill>
            <a:round/>
            <a:headEnd/>
            <a:tailEnd/>
          </a:ln>
          <a:effectLst/>
        </p:spPr>
        <p:txBody>
          <a:bodyPr wrap="none"/>
          <a:lstStyle/>
          <a:p>
            <a:endParaRPr lang="en-US"/>
          </a:p>
        </p:txBody>
      </p:sp>
      <p:sp>
        <p:nvSpPr>
          <p:cNvPr id="276593" name="Line 113"/>
          <p:cNvSpPr>
            <a:spLocks noChangeShapeType="1"/>
          </p:cNvSpPr>
          <p:nvPr/>
        </p:nvSpPr>
        <p:spPr bwMode="auto">
          <a:xfrm flipH="1">
            <a:off x="3505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6594" name="Line 114"/>
          <p:cNvSpPr>
            <a:spLocks noChangeShapeType="1"/>
          </p:cNvSpPr>
          <p:nvPr/>
        </p:nvSpPr>
        <p:spPr bwMode="auto">
          <a:xfrm>
            <a:off x="4038600" y="2438400"/>
            <a:ext cx="533400" cy="457200"/>
          </a:xfrm>
          <a:prstGeom prst="line">
            <a:avLst/>
          </a:prstGeom>
          <a:noFill/>
          <a:ln w="19050">
            <a:solidFill>
              <a:schemeClr val="tx1"/>
            </a:solidFill>
            <a:round/>
            <a:headEnd/>
            <a:tailEnd/>
          </a:ln>
          <a:effectLst/>
        </p:spPr>
        <p:txBody>
          <a:bodyPr wrap="none"/>
          <a:lstStyle/>
          <a:p>
            <a:endParaRPr lang="en-US"/>
          </a:p>
        </p:txBody>
      </p:sp>
      <p:sp>
        <p:nvSpPr>
          <p:cNvPr id="276595" name="Line 115"/>
          <p:cNvSpPr>
            <a:spLocks noChangeShapeType="1"/>
          </p:cNvSpPr>
          <p:nvPr/>
        </p:nvSpPr>
        <p:spPr bwMode="auto">
          <a:xfrm flipH="1">
            <a:off x="5638800" y="2438400"/>
            <a:ext cx="533400" cy="457200"/>
          </a:xfrm>
          <a:prstGeom prst="line">
            <a:avLst/>
          </a:prstGeom>
          <a:noFill/>
          <a:ln w="38100">
            <a:solidFill>
              <a:schemeClr val="tx1"/>
            </a:solidFill>
            <a:round/>
            <a:headEnd/>
            <a:tailEnd/>
          </a:ln>
          <a:effectLst/>
        </p:spPr>
        <p:txBody>
          <a:bodyPr wrap="none"/>
          <a:lstStyle/>
          <a:p>
            <a:endParaRPr lang="en-US"/>
          </a:p>
        </p:txBody>
      </p:sp>
      <p:sp>
        <p:nvSpPr>
          <p:cNvPr id="276596" name="Line 116"/>
          <p:cNvSpPr>
            <a:spLocks noChangeShapeType="1"/>
          </p:cNvSpPr>
          <p:nvPr/>
        </p:nvSpPr>
        <p:spPr bwMode="auto">
          <a:xfrm>
            <a:off x="6172200" y="2438400"/>
            <a:ext cx="533400" cy="457200"/>
          </a:xfrm>
          <a:prstGeom prst="line">
            <a:avLst/>
          </a:prstGeom>
          <a:noFill/>
          <a:ln w="19050">
            <a:solidFill>
              <a:schemeClr val="tx1"/>
            </a:solidFill>
            <a:round/>
            <a:headEnd/>
            <a:tailEnd/>
          </a:ln>
          <a:effectLst/>
        </p:spPr>
        <p:txBody>
          <a:bodyPr wrap="none"/>
          <a:lstStyle/>
          <a:p>
            <a:endParaRPr lang="en-US"/>
          </a:p>
        </p:txBody>
      </p:sp>
      <p:sp>
        <p:nvSpPr>
          <p:cNvPr id="276597" name="Line 117"/>
          <p:cNvSpPr>
            <a:spLocks noChangeShapeType="1"/>
          </p:cNvSpPr>
          <p:nvPr/>
        </p:nvSpPr>
        <p:spPr bwMode="auto">
          <a:xfrm flipH="1">
            <a:off x="4038600" y="1828800"/>
            <a:ext cx="1066800" cy="457200"/>
          </a:xfrm>
          <a:prstGeom prst="line">
            <a:avLst/>
          </a:prstGeom>
          <a:noFill/>
          <a:ln w="19050">
            <a:solidFill>
              <a:schemeClr val="tx1"/>
            </a:solidFill>
            <a:round/>
            <a:headEnd/>
            <a:tailEnd/>
          </a:ln>
          <a:effectLst/>
        </p:spPr>
        <p:txBody>
          <a:bodyPr wrap="none"/>
          <a:lstStyle/>
          <a:p>
            <a:endParaRPr lang="en-US"/>
          </a:p>
        </p:txBody>
      </p:sp>
      <p:sp>
        <p:nvSpPr>
          <p:cNvPr id="276598" name="Line 118"/>
          <p:cNvSpPr>
            <a:spLocks noChangeShapeType="1"/>
          </p:cNvSpPr>
          <p:nvPr/>
        </p:nvSpPr>
        <p:spPr bwMode="auto">
          <a:xfrm>
            <a:off x="5105400" y="1828800"/>
            <a:ext cx="1066800" cy="457200"/>
          </a:xfrm>
          <a:prstGeom prst="line">
            <a:avLst/>
          </a:prstGeom>
          <a:noFill/>
          <a:ln w="38100">
            <a:solidFill>
              <a:schemeClr val="tx1"/>
            </a:solidFill>
            <a:round/>
            <a:headEnd/>
            <a:tailEnd/>
          </a:ln>
          <a:effectLst/>
        </p:spPr>
        <p:txBody>
          <a:bodyPr wrap="none"/>
          <a:lstStyle/>
          <a:p>
            <a:endParaRPr lang="en-US"/>
          </a:p>
        </p:txBody>
      </p:sp>
      <p:sp>
        <p:nvSpPr>
          <p:cNvPr id="276599" name="Text Box 119"/>
          <p:cNvSpPr txBox="1">
            <a:spLocks noChangeArrowheads="1"/>
          </p:cNvSpPr>
          <p:nvPr/>
        </p:nvSpPr>
        <p:spPr bwMode="auto">
          <a:xfrm>
            <a:off x="1828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6600" name="Text Box 120"/>
          <p:cNvSpPr txBox="1">
            <a:spLocks noChangeArrowheads="1"/>
          </p:cNvSpPr>
          <p:nvPr/>
        </p:nvSpPr>
        <p:spPr bwMode="auto">
          <a:xfrm>
            <a:off x="2057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01" name="Text Box 121"/>
          <p:cNvSpPr txBox="1">
            <a:spLocks noChangeArrowheads="1"/>
          </p:cNvSpPr>
          <p:nvPr/>
        </p:nvSpPr>
        <p:spPr bwMode="auto">
          <a:xfrm>
            <a:off x="2286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02" name="Text Box 122"/>
          <p:cNvSpPr txBox="1">
            <a:spLocks noChangeArrowheads="1"/>
          </p:cNvSpPr>
          <p:nvPr/>
        </p:nvSpPr>
        <p:spPr bwMode="auto">
          <a:xfrm>
            <a:off x="4343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6603" name="Text Box 123"/>
          <p:cNvSpPr txBox="1">
            <a:spLocks noChangeArrowheads="1"/>
          </p:cNvSpPr>
          <p:nvPr/>
        </p:nvSpPr>
        <p:spPr bwMode="auto">
          <a:xfrm>
            <a:off x="4114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04" name="Text Box 124"/>
          <p:cNvSpPr txBox="1">
            <a:spLocks noChangeArrowheads="1"/>
          </p:cNvSpPr>
          <p:nvPr/>
        </p:nvSpPr>
        <p:spPr bwMode="auto">
          <a:xfrm>
            <a:off x="3657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6605" name="Text Box 125"/>
          <p:cNvSpPr txBox="1">
            <a:spLocks noChangeArrowheads="1"/>
          </p:cNvSpPr>
          <p:nvPr/>
        </p:nvSpPr>
        <p:spPr bwMode="auto">
          <a:xfrm>
            <a:off x="3886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06" name="Text Box 126"/>
          <p:cNvSpPr txBox="1">
            <a:spLocks noChangeArrowheads="1"/>
          </p:cNvSpPr>
          <p:nvPr/>
        </p:nvSpPr>
        <p:spPr bwMode="auto">
          <a:xfrm>
            <a:off x="3429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6607" name="Text Box 127"/>
          <p:cNvSpPr txBox="1">
            <a:spLocks noChangeArrowheads="1"/>
          </p:cNvSpPr>
          <p:nvPr/>
        </p:nvSpPr>
        <p:spPr bwMode="auto">
          <a:xfrm>
            <a:off x="2971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08" name="Text Box 128"/>
          <p:cNvSpPr txBox="1">
            <a:spLocks noChangeArrowheads="1"/>
          </p:cNvSpPr>
          <p:nvPr/>
        </p:nvSpPr>
        <p:spPr bwMode="auto">
          <a:xfrm>
            <a:off x="3200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6609" name="Text Box 129"/>
          <p:cNvSpPr txBox="1">
            <a:spLocks noChangeArrowheads="1"/>
          </p:cNvSpPr>
          <p:nvPr/>
        </p:nvSpPr>
        <p:spPr bwMode="auto">
          <a:xfrm>
            <a:off x="2743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10" name="Text Box 130"/>
          <p:cNvSpPr txBox="1">
            <a:spLocks noChangeArrowheads="1"/>
          </p:cNvSpPr>
          <p:nvPr/>
        </p:nvSpPr>
        <p:spPr bwMode="auto">
          <a:xfrm>
            <a:off x="2514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11" name="Text Box 131"/>
          <p:cNvSpPr txBox="1">
            <a:spLocks noChangeArrowheads="1"/>
          </p:cNvSpPr>
          <p:nvPr/>
        </p:nvSpPr>
        <p:spPr bwMode="auto">
          <a:xfrm>
            <a:off x="64008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12" name="Text Box 132"/>
          <p:cNvSpPr txBox="1">
            <a:spLocks noChangeArrowheads="1"/>
          </p:cNvSpPr>
          <p:nvPr/>
        </p:nvSpPr>
        <p:spPr bwMode="auto">
          <a:xfrm>
            <a:off x="6172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6613" name="Text Box 133"/>
          <p:cNvSpPr txBox="1">
            <a:spLocks noChangeArrowheads="1"/>
          </p:cNvSpPr>
          <p:nvPr/>
        </p:nvSpPr>
        <p:spPr bwMode="auto">
          <a:xfrm>
            <a:off x="5715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6614" name="Text Box 134"/>
          <p:cNvSpPr txBox="1">
            <a:spLocks noChangeArrowheads="1"/>
          </p:cNvSpPr>
          <p:nvPr/>
        </p:nvSpPr>
        <p:spPr bwMode="auto">
          <a:xfrm>
            <a:off x="5943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15" name="Text Box 135"/>
          <p:cNvSpPr txBox="1">
            <a:spLocks noChangeArrowheads="1"/>
          </p:cNvSpPr>
          <p:nvPr/>
        </p:nvSpPr>
        <p:spPr bwMode="auto">
          <a:xfrm>
            <a:off x="5486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16" name="Text Box 136"/>
          <p:cNvSpPr txBox="1">
            <a:spLocks noChangeArrowheads="1"/>
          </p:cNvSpPr>
          <p:nvPr/>
        </p:nvSpPr>
        <p:spPr bwMode="auto">
          <a:xfrm>
            <a:off x="5029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0</a:t>
            </a:r>
          </a:p>
        </p:txBody>
      </p:sp>
      <p:sp>
        <p:nvSpPr>
          <p:cNvPr id="276617" name="Text Box 137"/>
          <p:cNvSpPr txBox="1">
            <a:spLocks noChangeArrowheads="1"/>
          </p:cNvSpPr>
          <p:nvPr/>
        </p:nvSpPr>
        <p:spPr bwMode="auto">
          <a:xfrm>
            <a:off x="52578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1</a:t>
            </a:r>
          </a:p>
        </p:txBody>
      </p:sp>
      <p:sp>
        <p:nvSpPr>
          <p:cNvPr id="276618" name="Text Box 138"/>
          <p:cNvSpPr txBox="1">
            <a:spLocks noChangeArrowheads="1"/>
          </p:cNvSpPr>
          <p:nvPr/>
        </p:nvSpPr>
        <p:spPr bwMode="auto">
          <a:xfrm>
            <a:off x="48006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19" name="Text Box 139"/>
          <p:cNvSpPr txBox="1">
            <a:spLocks noChangeArrowheads="1"/>
          </p:cNvSpPr>
          <p:nvPr/>
        </p:nvSpPr>
        <p:spPr bwMode="auto">
          <a:xfrm>
            <a:off x="45720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20" name="Text Box 140"/>
          <p:cNvSpPr txBox="1">
            <a:spLocks noChangeArrowheads="1"/>
          </p:cNvSpPr>
          <p:nvPr/>
        </p:nvSpPr>
        <p:spPr bwMode="auto">
          <a:xfrm>
            <a:off x="70866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21" name="Text Box 141"/>
          <p:cNvSpPr txBox="1">
            <a:spLocks noChangeArrowheads="1"/>
          </p:cNvSpPr>
          <p:nvPr/>
        </p:nvSpPr>
        <p:spPr bwMode="auto">
          <a:xfrm>
            <a:off x="73152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2</a:t>
            </a:r>
          </a:p>
        </p:txBody>
      </p:sp>
      <p:sp>
        <p:nvSpPr>
          <p:cNvPr id="276622" name="Text Box 142"/>
          <p:cNvSpPr txBox="1">
            <a:spLocks noChangeArrowheads="1"/>
          </p:cNvSpPr>
          <p:nvPr/>
        </p:nvSpPr>
        <p:spPr bwMode="auto">
          <a:xfrm>
            <a:off x="6858000" y="6203950"/>
            <a:ext cx="371475"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-3</a:t>
            </a:r>
          </a:p>
        </p:txBody>
      </p:sp>
      <p:sp>
        <p:nvSpPr>
          <p:cNvPr id="276623" name="Text Box 143"/>
          <p:cNvSpPr txBox="1">
            <a:spLocks noChangeArrowheads="1"/>
          </p:cNvSpPr>
          <p:nvPr/>
        </p:nvSpPr>
        <p:spPr bwMode="auto">
          <a:xfrm>
            <a:off x="6629400" y="6203950"/>
            <a:ext cx="277813" cy="274638"/>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a:t>
            </a:r>
          </a:p>
        </p:txBody>
      </p:sp>
      <p:sp>
        <p:nvSpPr>
          <p:cNvPr id="276624" name="Text Box 144"/>
          <p:cNvSpPr txBox="1">
            <a:spLocks noChangeArrowheads="1"/>
          </p:cNvSpPr>
          <p:nvPr/>
        </p:nvSpPr>
        <p:spPr bwMode="auto">
          <a:xfrm>
            <a:off x="1981200" y="4270375"/>
            <a:ext cx="390525" cy="366713"/>
          </a:xfrm>
          <a:prstGeom prst="rect">
            <a:avLst/>
          </a:prstGeom>
          <a:noFill/>
          <a:ln w="9525">
            <a:noFill/>
            <a:miter lim="800000"/>
            <a:headEnd/>
            <a:tailEnd/>
          </a:ln>
          <a:effectLst/>
        </p:spPr>
        <p:txBody>
          <a:bodyPr wrap="none">
            <a:spAutoFit/>
          </a:bodyPr>
          <a:lstStyle/>
          <a:p>
            <a:r>
              <a:rPr lang="en-US" b="1">
                <a:solidFill>
                  <a:srgbClr val="009900"/>
                </a:solidFill>
                <a:latin typeface="Comic Sans MS" pitchFamily="66" charset="0"/>
                <a:cs typeface="Times New Roman" pitchFamily="18" charset="0"/>
                <a:sym typeface="Symbol" pitchFamily="18" charset="2"/>
              </a:rPr>
              <a:t> </a:t>
            </a:r>
            <a:r>
              <a:rPr lang="en-US" sz="1400" b="1">
                <a:solidFill>
                  <a:srgbClr val="009900"/>
                </a:solidFill>
                <a:latin typeface="Comic Sans MS" pitchFamily="66" charset="0"/>
                <a:cs typeface="Times New Roman" pitchFamily="18" charset="0"/>
                <a:sym typeface="Symbol" pitchFamily="18" charset="2"/>
              </a:rPr>
              <a:t>0</a:t>
            </a:r>
          </a:p>
        </p:txBody>
      </p:sp>
      <p:sp>
        <p:nvSpPr>
          <p:cNvPr id="276625" name="Text Box 145"/>
          <p:cNvSpPr txBox="1">
            <a:spLocks noChangeArrowheads="1"/>
          </p:cNvSpPr>
          <p:nvPr/>
        </p:nvSpPr>
        <p:spPr bwMode="auto">
          <a:xfrm>
            <a:off x="2667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6626" name="Text Box 146"/>
          <p:cNvSpPr txBox="1">
            <a:spLocks noChangeArrowheads="1"/>
          </p:cNvSpPr>
          <p:nvPr/>
        </p:nvSpPr>
        <p:spPr bwMode="auto">
          <a:xfrm>
            <a:off x="32004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0</a:t>
            </a:r>
          </a:p>
        </p:txBody>
      </p:sp>
      <p:sp>
        <p:nvSpPr>
          <p:cNvPr id="276627" name="Text Box 147"/>
          <p:cNvSpPr txBox="1">
            <a:spLocks noChangeArrowheads="1"/>
          </p:cNvSpPr>
          <p:nvPr/>
        </p:nvSpPr>
        <p:spPr bwMode="auto">
          <a:xfrm>
            <a:off x="1600200" y="5164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0</a:t>
            </a:r>
          </a:p>
        </p:txBody>
      </p:sp>
      <p:sp>
        <p:nvSpPr>
          <p:cNvPr id="276628" name="Text Box 148"/>
          <p:cNvSpPr txBox="1">
            <a:spLocks noChangeArrowheads="1"/>
          </p:cNvSpPr>
          <p:nvPr/>
        </p:nvSpPr>
        <p:spPr bwMode="auto">
          <a:xfrm>
            <a:off x="20574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6629" name="Text Box 149"/>
          <p:cNvSpPr txBox="1">
            <a:spLocks noChangeArrowheads="1"/>
          </p:cNvSpPr>
          <p:nvPr/>
        </p:nvSpPr>
        <p:spPr bwMode="auto">
          <a:xfrm>
            <a:off x="2590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6630" name="Text Box 150"/>
          <p:cNvSpPr txBox="1">
            <a:spLocks noChangeArrowheads="1"/>
          </p:cNvSpPr>
          <p:nvPr/>
        </p:nvSpPr>
        <p:spPr bwMode="auto">
          <a:xfrm>
            <a:off x="30480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3</a:t>
            </a:r>
          </a:p>
        </p:txBody>
      </p:sp>
      <p:sp>
        <p:nvSpPr>
          <p:cNvPr id="276631" name="Text Box 151"/>
          <p:cNvSpPr txBox="1">
            <a:spLocks noChangeArrowheads="1"/>
          </p:cNvSpPr>
          <p:nvPr/>
        </p:nvSpPr>
        <p:spPr bwMode="auto">
          <a:xfrm>
            <a:off x="37338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cs typeface="Times New Roman" pitchFamily="18" charset="0"/>
                <a:sym typeface="Symbol" pitchFamily="18" charset="2"/>
              </a:rPr>
              <a:t>0</a:t>
            </a:r>
          </a:p>
        </p:txBody>
      </p:sp>
      <p:sp>
        <p:nvSpPr>
          <p:cNvPr id="276632" name="Text Box 152"/>
          <p:cNvSpPr txBox="1">
            <a:spLocks noChangeArrowheads="1"/>
          </p:cNvSpPr>
          <p:nvPr/>
        </p:nvSpPr>
        <p:spPr bwMode="auto">
          <a:xfrm>
            <a:off x="39624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6633" name="Text Box 153"/>
          <p:cNvSpPr txBox="1">
            <a:spLocks noChangeArrowheads="1"/>
          </p:cNvSpPr>
          <p:nvPr/>
        </p:nvSpPr>
        <p:spPr bwMode="auto">
          <a:xfrm>
            <a:off x="44196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6634" name="Text Box 154"/>
          <p:cNvSpPr txBox="1">
            <a:spLocks noChangeArrowheads="1"/>
          </p:cNvSpPr>
          <p:nvPr/>
        </p:nvSpPr>
        <p:spPr bwMode="auto">
          <a:xfrm>
            <a:off x="36576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6635" name="Text Box 155"/>
          <p:cNvSpPr txBox="1">
            <a:spLocks noChangeArrowheads="1"/>
          </p:cNvSpPr>
          <p:nvPr/>
        </p:nvSpPr>
        <p:spPr bwMode="auto">
          <a:xfrm>
            <a:off x="42672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6636" name="Text Box 156"/>
          <p:cNvSpPr txBox="1">
            <a:spLocks noChangeArrowheads="1"/>
          </p:cNvSpPr>
          <p:nvPr/>
        </p:nvSpPr>
        <p:spPr bwMode="auto">
          <a:xfrm>
            <a:off x="53340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6637" name="Text Box 157"/>
          <p:cNvSpPr txBox="1">
            <a:spLocks noChangeArrowheads="1"/>
          </p:cNvSpPr>
          <p:nvPr/>
        </p:nvSpPr>
        <p:spPr bwMode="auto">
          <a:xfrm>
            <a:off x="57912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6638" name="Text Box 158"/>
          <p:cNvSpPr txBox="1">
            <a:spLocks noChangeArrowheads="1"/>
          </p:cNvSpPr>
          <p:nvPr/>
        </p:nvSpPr>
        <p:spPr bwMode="auto">
          <a:xfrm>
            <a:off x="57150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-3</a:t>
            </a:r>
          </a:p>
        </p:txBody>
      </p:sp>
      <p:sp>
        <p:nvSpPr>
          <p:cNvPr id="276639" name="Line 159"/>
          <p:cNvSpPr>
            <a:spLocks noChangeShapeType="1"/>
          </p:cNvSpPr>
          <p:nvPr/>
        </p:nvSpPr>
        <p:spPr bwMode="auto">
          <a:xfrm>
            <a:off x="5638800" y="3048000"/>
            <a:ext cx="0" cy="533400"/>
          </a:xfrm>
          <a:prstGeom prst="line">
            <a:avLst/>
          </a:prstGeom>
          <a:noFill/>
          <a:ln w="38100">
            <a:solidFill>
              <a:schemeClr val="tx1"/>
            </a:solidFill>
            <a:round/>
            <a:headEnd/>
            <a:tailEnd/>
          </a:ln>
          <a:effectLst/>
        </p:spPr>
        <p:txBody>
          <a:bodyPr wrap="none"/>
          <a:lstStyle/>
          <a:p>
            <a:endParaRPr lang="en-US"/>
          </a:p>
        </p:txBody>
      </p:sp>
      <p:sp>
        <p:nvSpPr>
          <p:cNvPr id="276640" name="Text Box 160"/>
          <p:cNvSpPr txBox="1">
            <a:spLocks noChangeArrowheads="1"/>
          </p:cNvSpPr>
          <p:nvPr/>
        </p:nvSpPr>
        <p:spPr bwMode="auto">
          <a:xfrm>
            <a:off x="53340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6641" name="Text Box 161"/>
          <p:cNvSpPr txBox="1">
            <a:spLocks noChangeArrowheads="1"/>
          </p:cNvSpPr>
          <p:nvPr/>
        </p:nvSpPr>
        <p:spPr bwMode="auto">
          <a:xfrm>
            <a:off x="53340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1</a:t>
            </a:r>
          </a:p>
        </p:txBody>
      </p:sp>
      <p:sp>
        <p:nvSpPr>
          <p:cNvPr id="276642" name="Text Box 162"/>
          <p:cNvSpPr txBox="1">
            <a:spLocks noChangeArrowheads="1"/>
          </p:cNvSpPr>
          <p:nvPr/>
        </p:nvSpPr>
        <p:spPr bwMode="auto">
          <a:xfrm>
            <a:off x="6172200" y="51895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6643" name="Text Box 163"/>
          <p:cNvSpPr txBox="1">
            <a:spLocks noChangeArrowheads="1"/>
          </p:cNvSpPr>
          <p:nvPr/>
        </p:nvSpPr>
        <p:spPr bwMode="auto">
          <a:xfrm>
            <a:off x="6172200" y="4351338"/>
            <a:ext cx="40005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-5</a:t>
            </a:r>
          </a:p>
        </p:txBody>
      </p:sp>
      <p:sp>
        <p:nvSpPr>
          <p:cNvPr id="276644" name="Text Box 164"/>
          <p:cNvSpPr txBox="1">
            <a:spLocks noChangeArrowheads="1"/>
          </p:cNvSpPr>
          <p:nvPr/>
        </p:nvSpPr>
        <p:spPr bwMode="auto">
          <a:xfrm>
            <a:off x="6172200" y="3513138"/>
            <a:ext cx="40005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-5</a:t>
            </a:r>
          </a:p>
        </p:txBody>
      </p:sp>
      <p:sp>
        <p:nvSpPr>
          <p:cNvPr id="276645" name="Text Box 165"/>
          <p:cNvSpPr txBox="1">
            <a:spLocks noChangeArrowheads="1"/>
          </p:cNvSpPr>
          <p:nvPr/>
        </p:nvSpPr>
        <p:spPr bwMode="auto">
          <a:xfrm>
            <a:off x="5867400" y="22177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1</a:t>
            </a:r>
          </a:p>
        </p:txBody>
      </p:sp>
      <p:sp>
        <p:nvSpPr>
          <p:cNvPr id="276646" name="Text Box 166"/>
          <p:cNvSpPr txBox="1">
            <a:spLocks noChangeArrowheads="1"/>
          </p:cNvSpPr>
          <p:nvPr/>
        </p:nvSpPr>
        <p:spPr bwMode="auto">
          <a:xfrm>
            <a:off x="7162800" y="51895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6647" name="Text Box 167"/>
          <p:cNvSpPr txBox="1">
            <a:spLocks noChangeArrowheads="1"/>
          </p:cNvSpPr>
          <p:nvPr/>
        </p:nvSpPr>
        <p:spPr bwMode="auto">
          <a:xfrm>
            <a:off x="6934200" y="3513138"/>
            <a:ext cx="292100" cy="304800"/>
          </a:xfrm>
          <a:prstGeom prst="rect">
            <a:avLst/>
          </a:prstGeom>
          <a:noFill/>
          <a:ln w="9525">
            <a:noFill/>
            <a:miter lim="800000"/>
            <a:headEnd/>
            <a:tailEnd/>
          </a:ln>
          <a:effectLst/>
        </p:spPr>
        <p:txBody>
          <a:bodyPr wrap="none">
            <a:spAutoFit/>
          </a:bodyPr>
          <a:lstStyle/>
          <a:p>
            <a:r>
              <a:rPr lang="en-US" sz="1400" b="1">
                <a:solidFill>
                  <a:srgbClr val="FF3300"/>
                </a:solidFill>
                <a:latin typeface="Comic Sans MS" pitchFamily="66" charset="0"/>
              </a:rPr>
              <a:t>2</a:t>
            </a:r>
          </a:p>
        </p:txBody>
      </p:sp>
      <p:sp>
        <p:nvSpPr>
          <p:cNvPr id="276648" name="Text Box 168"/>
          <p:cNvSpPr txBox="1">
            <a:spLocks noChangeArrowheads="1"/>
          </p:cNvSpPr>
          <p:nvPr/>
        </p:nvSpPr>
        <p:spPr bwMode="auto">
          <a:xfrm>
            <a:off x="6400800" y="2827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6649" name="Text Box 169"/>
          <p:cNvSpPr txBox="1">
            <a:spLocks noChangeArrowheads="1"/>
          </p:cNvSpPr>
          <p:nvPr/>
        </p:nvSpPr>
        <p:spPr bwMode="auto">
          <a:xfrm>
            <a:off x="7162800" y="43513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rPr>
              <a:t>2</a:t>
            </a:r>
          </a:p>
        </p:txBody>
      </p:sp>
      <p:sp>
        <p:nvSpPr>
          <p:cNvPr id="276650" name="Text Box 170"/>
          <p:cNvSpPr txBox="1">
            <a:spLocks noChangeArrowheads="1"/>
          </p:cNvSpPr>
          <p:nvPr/>
        </p:nvSpPr>
        <p:spPr bwMode="auto">
          <a:xfrm>
            <a:off x="4800600" y="1608138"/>
            <a:ext cx="292100" cy="304800"/>
          </a:xfrm>
          <a:prstGeom prst="rect">
            <a:avLst/>
          </a:prstGeom>
          <a:noFill/>
          <a:ln w="9525">
            <a:noFill/>
            <a:miter lim="800000"/>
            <a:headEnd/>
            <a:tailEnd/>
          </a:ln>
          <a:effectLst/>
        </p:spPr>
        <p:txBody>
          <a:bodyPr wrap="none">
            <a:spAutoFit/>
          </a:bodyPr>
          <a:lstStyle/>
          <a:p>
            <a:r>
              <a:rPr lang="en-US" sz="1400" b="1">
                <a:solidFill>
                  <a:srgbClr val="009900"/>
                </a:solidFill>
                <a:latin typeface="Comic Sans MS" pitchFamily="66" charset="0"/>
                <a:cs typeface="Times New Roman" pitchFamily="18" charset="0"/>
                <a:sym typeface="Symbol" pitchFamily="18" charset="2"/>
              </a:rPr>
              <a:t>1</a:t>
            </a:r>
          </a:p>
        </p:txBody>
      </p:sp>
      <p:sp>
        <p:nvSpPr>
          <p:cNvPr id="171" name="TextBox 170"/>
          <p:cNvSpPr txBox="1"/>
          <p:nvPr/>
        </p:nvSpPr>
        <p:spPr>
          <a:xfrm>
            <a:off x="457200" y="1600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2" name="TextBox 171"/>
          <p:cNvSpPr txBox="1"/>
          <p:nvPr/>
        </p:nvSpPr>
        <p:spPr>
          <a:xfrm>
            <a:off x="457200" y="22098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3" name="TextBox 172"/>
          <p:cNvSpPr txBox="1"/>
          <p:nvPr/>
        </p:nvSpPr>
        <p:spPr>
          <a:xfrm>
            <a:off x="457200" y="28194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4" name="TextBox 173"/>
          <p:cNvSpPr txBox="1"/>
          <p:nvPr/>
        </p:nvSpPr>
        <p:spPr>
          <a:xfrm>
            <a:off x="457200" y="3429000"/>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
        <p:nvSpPr>
          <p:cNvPr id="175" name="TextBox 174"/>
          <p:cNvSpPr txBox="1"/>
          <p:nvPr/>
        </p:nvSpPr>
        <p:spPr>
          <a:xfrm>
            <a:off x="457200" y="4267200"/>
            <a:ext cx="10668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176" name="TextBox 175"/>
          <p:cNvSpPr txBox="1"/>
          <p:nvPr/>
        </p:nvSpPr>
        <p:spPr>
          <a:xfrm>
            <a:off x="457200" y="5117068"/>
            <a:ext cx="1066800" cy="369332"/>
          </a:xfrm>
          <a:prstGeom prst="rect">
            <a:avLst/>
          </a:prstGeom>
          <a:noFill/>
        </p:spPr>
        <p:txBody>
          <a:bodyPr wrap="square" rtlCol="0">
            <a:spAutoFit/>
          </a:bodyPr>
          <a:lstStyle/>
          <a:p>
            <a:r>
              <a:rPr lang="en-US" dirty="0" smtClean="0">
                <a:latin typeface="Comic Sans MS" pitchFamily="66" charset="0"/>
              </a:rPr>
              <a:t>MIN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smtClean="0"/>
              <a:t>How much do we gain?</a:t>
            </a:r>
            <a:endParaRPr lang="en-US"/>
          </a:p>
        </p:txBody>
      </p:sp>
      <p:sp>
        <p:nvSpPr>
          <p:cNvPr id="341165" name="Rectangle 173"/>
          <p:cNvSpPr>
            <a:spLocks noGrp="1" noChangeArrowheads="1"/>
          </p:cNvSpPr>
          <p:nvPr>
            <p:ph sz="quarter" idx="1"/>
          </p:nvPr>
        </p:nvSpPr>
        <p:spPr/>
        <p:txBody>
          <a:bodyPr/>
          <a:lstStyle/>
          <a:p>
            <a:r>
              <a:rPr lang="en-US" smtClean="0"/>
              <a:t>Consider these two cases:</a:t>
            </a:r>
            <a:endParaRPr lang="en-US"/>
          </a:p>
        </p:txBody>
      </p:sp>
      <p:grpSp>
        <p:nvGrpSpPr>
          <p:cNvPr id="2" name="Group 255"/>
          <p:cNvGrpSpPr>
            <a:grpSpLocks/>
          </p:cNvGrpSpPr>
          <p:nvPr/>
        </p:nvGrpSpPr>
        <p:grpSpPr bwMode="auto">
          <a:xfrm>
            <a:off x="517525" y="2555875"/>
            <a:ext cx="3311525" cy="3768725"/>
            <a:chOff x="326" y="1610"/>
            <a:chExt cx="2086" cy="2374"/>
          </a:xfrm>
        </p:grpSpPr>
        <p:grpSp>
          <p:nvGrpSpPr>
            <p:cNvPr id="3" name="Group 241"/>
            <p:cNvGrpSpPr>
              <a:grpSpLocks/>
            </p:cNvGrpSpPr>
            <p:nvPr/>
          </p:nvGrpSpPr>
          <p:grpSpPr bwMode="auto">
            <a:xfrm>
              <a:off x="576" y="1632"/>
              <a:ext cx="1680" cy="2352"/>
              <a:chOff x="576" y="1632"/>
              <a:chExt cx="1680" cy="2352"/>
            </a:xfrm>
          </p:grpSpPr>
          <p:sp>
            <p:nvSpPr>
              <p:cNvPr id="341169" name="Line 177"/>
              <p:cNvSpPr>
                <a:spLocks noChangeShapeType="1"/>
              </p:cNvSpPr>
              <p:nvPr/>
            </p:nvSpPr>
            <p:spPr bwMode="auto">
              <a:xfrm flipH="1">
                <a:off x="576" y="2736"/>
                <a:ext cx="96" cy="336"/>
              </a:xfrm>
              <a:prstGeom prst="line">
                <a:avLst/>
              </a:prstGeom>
              <a:noFill/>
              <a:ln w="9525">
                <a:solidFill>
                  <a:schemeClr val="tx1"/>
                </a:solidFill>
                <a:round/>
                <a:headEnd/>
                <a:tailEnd type="triangle" w="med" len="med"/>
              </a:ln>
              <a:effectLst/>
            </p:spPr>
            <p:txBody>
              <a:bodyPr wrap="none"/>
              <a:lstStyle/>
              <a:p>
                <a:endParaRPr lang="en-US"/>
              </a:p>
            </p:txBody>
          </p:sp>
          <p:sp>
            <p:nvSpPr>
              <p:cNvPr id="341170" name="Line 178"/>
              <p:cNvSpPr>
                <a:spLocks noChangeShapeType="1"/>
              </p:cNvSpPr>
              <p:nvPr/>
            </p:nvSpPr>
            <p:spPr bwMode="auto">
              <a:xfrm>
                <a:off x="672" y="2736"/>
                <a:ext cx="96" cy="336"/>
              </a:xfrm>
              <a:prstGeom prst="line">
                <a:avLst/>
              </a:prstGeom>
              <a:noFill/>
              <a:ln w="9525">
                <a:solidFill>
                  <a:schemeClr val="tx1"/>
                </a:solidFill>
                <a:round/>
                <a:headEnd/>
                <a:tailEnd type="triangle" w="med" len="med"/>
              </a:ln>
              <a:effectLst/>
            </p:spPr>
            <p:txBody>
              <a:bodyPr wrap="none"/>
              <a:lstStyle/>
              <a:p>
                <a:endParaRPr lang="en-US"/>
              </a:p>
            </p:txBody>
          </p:sp>
          <p:sp>
            <p:nvSpPr>
              <p:cNvPr id="341173" name="Rectangle 181"/>
              <p:cNvSpPr>
                <a:spLocks noChangeArrowheads="1"/>
              </p:cNvSpPr>
              <p:nvPr/>
            </p:nvSpPr>
            <p:spPr bwMode="auto">
              <a:xfrm>
                <a:off x="1728" y="163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nvGrpSpPr>
              <p:cNvPr id="4" name="Group 183"/>
              <p:cNvGrpSpPr>
                <a:grpSpLocks/>
              </p:cNvGrpSpPr>
              <p:nvPr/>
            </p:nvGrpSpPr>
            <p:grpSpPr bwMode="auto">
              <a:xfrm>
                <a:off x="576" y="2544"/>
                <a:ext cx="1680" cy="192"/>
                <a:chOff x="1584" y="2688"/>
                <a:chExt cx="1680" cy="192"/>
              </a:xfrm>
            </p:grpSpPr>
            <p:sp>
              <p:nvSpPr>
                <p:cNvPr id="341176" name="Rectangle 184"/>
                <p:cNvSpPr>
                  <a:spLocks noChangeArrowheads="1"/>
                </p:cNvSpPr>
                <p:nvPr/>
              </p:nvSpPr>
              <p:spPr bwMode="auto">
                <a:xfrm>
                  <a:off x="1584"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41177" name="Rectangle 185"/>
                <p:cNvSpPr>
                  <a:spLocks noChangeArrowheads="1"/>
                </p:cNvSpPr>
                <p:nvPr/>
              </p:nvSpPr>
              <p:spPr bwMode="auto">
                <a:xfrm>
                  <a:off x="235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41178" name="Rectangle 186"/>
                <p:cNvSpPr>
                  <a:spLocks noChangeArrowheads="1"/>
                </p:cNvSpPr>
                <p:nvPr/>
              </p:nvSpPr>
              <p:spPr bwMode="auto">
                <a:xfrm>
                  <a:off x="3072" y="2688"/>
                  <a:ext cx="192" cy="192"/>
                </a:xfrm>
                <a:prstGeom prst="rect">
                  <a:avLst/>
                </a:prstGeom>
                <a:solidFill>
                  <a:srgbClr val="F0E09A"/>
                </a:solidFill>
                <a:ln w="9525">
                  <a:solidFill>
                    <a:schemeClr val="tx1"/>
                  </a:solidFill>
                  <a:prstDash val="dash"/>
                  <a:miter lim="800000"/>
                  <a:headEnd/>
                  <a:tailEnd/>
                </a:ln>
                <a:effectLst/>
              </p:spPr>
              <p:txBody>
                <a:bodyPr wrap="none" anchor="ctr"/>
                <a:lstStyle/>
                <a:p>
                  <a:endParaRPr lang="en-US"/>
                </a:p>
              </p:txBody>
            </p:sp>
          </p:grpSp>
          <p:sp>
            <p:nvSpPr>
              <p:cNvPr id="341181" name="Rectangle 189"/>
              <p:cNvSpPr>
                <a:spLocks noChangeArrowheads="1"/>
              </p:cNvSpPr>
              <p:nvPr/>
            </p:nvSpPr>
            <p:spPr bwMode="auto">
              <a:xfrm>
                <a:off x="864" y="3456"/>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41182" name="Rectangle 190"/>
              <p:cNvSpPr>
                <a:spLocks noChangeArrowheads="1"/>
              </p:cNvSpPr>
              <p:nvPr/>
            </p:nvSpPr>
            <p:spPr bwMode="auto">
              <a:xfrm>
                <a:off x="1344" y="3456"/>
                <a:ext cx="192" cy="192"/>
              </a:xfrm>
              <a:prstGeom prst="rect">
                <a:avLst/>
              </a:prstGeom>
              <a:solidFill>
                <a:srgbClr val="DCFFB9"/>
              </a:solidFill>
              <a:ln w="9525">
                <a:solidFill>
                  <a:schemeClr val="tx1"/>
                </a:solidFill>
                <a:prstDash val="dash"/>
                <a:miter lim="800000"/>
                <a:headEnd/>
                <a:tailEnd/>
              </a:ln>
              <a:effectLst/>
            </p:spPr>
            <p:txBody>
              <a:bodyPr wrap="none" anchor="ctr"/>
              <a:lstStyle/>
              <a:p>
                <a:endParaRPr lang="en-US"/>
              </a:p>
            </p:txBody>
          </p:sp>
          <p:sp>
            <p:nvSpPr>
              <p:cNvPr id="341184" name="Line 192"/>
              <p:cNvSpPr>
                <a:spLocks noChangeShapeType="1"/>
              </p:cNvSpPr>
              <p:nvPr/>
            </p:nvSpPr>
            <p:spPr bwMode="auto">
              <a:xfrm flipH="1">
                <a:off x="672" y="1824"/>
                <a:ext cx="1152" cy="720"/>
              </a:xfrm>
              <a:prstGeom prst="line">
                <a:avLst/>
              </a:prstGeom>
              <a:noFill/>
              <a:ln w="9525">
                <a:solidFill>
                  <a:schemeClr val="tx1"/>
                </a:solidFill>
                <a:round/>
                <a:headEnd/>
                <a:tailEnd type="triangle" w="med" len="med"/>
              </a:ln>
              <a:effectLst/>
            </p:spPr>
            <p:txBody>
              <a:bodyPr wrap="none"/>
              <a:lstStyle/>
              <a:p>
                <a:endParaRPr lang="en-US"/>
              </a:p>
            </p:txBody>
          </p:sp>
          <p:sp>
            <p:nvSpPr>
              <p:cNvPr id="341185" name="Line 193"/>
              <p:cNvSpPr>
                <a:spLocks noChangeShapeType="1"/>
              </p:cNvSpPr>
              <p:nvPr/>
            </p:nvSpPr>
            <p:spPr bwMode="auto">
              <a:xfrm flipH="1">
                <a:off x="1440" y="1824"/>
                <a:ext cx="384" cy="720"/>
              </a:xfrm>
              <a:prstGeom prst="line">
                <a:avLst/>
              </a:prstGeom>
              <a:noFill/>
              <a:ln w="9525">
                <a:solidFill>
                  <a:schemeClr val="tx1"/>
                </a:solidFill>
                <a:round/>
                <a:headEnd/>
                <a:tailEnd type="triangle" w="med" len="med"/>
              </a:ln>
              <a:effectLst/>
            </p:spPr>
            <p:txBody>
              <a:bodyPr wrap="none"/>
              <a:lstStyle/>
              <a:p>
                <a:endParaRPr lang="en-US"/>
              </a:p>
            </p:txBody>
          </p:sp>
          <p:sp>
            <p:nvSpPr>
              <p:cNvPr id="341186" name="Line 194"/>
              <p:cNvSpPr>
                <a:spLocks noChangeShapeType="1"/>
              </p:cNvSpPr>
              <p:nvPr/>
            </p:nvSpPr>
            <p:spPr bwMode="auto">
              <a:xfrm>
                <a:off x="1824" y="1824"/>
                <a:ext cx="336" cy="720"/>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188" name="Line 196"/>
              <p:cNvSpPr>
                <a:spLocks noChangeShapeType="1"/>
              </p:cNvSpPr>
              <p:nvPr/>
            </p:nvSpPr>
            <p:spPr bwMode="auto">
              <a:xfrm flipH="1">
                <a:off x="960" y="2736"/>
                <a:ext cx="480" cy="720"/>
              </a:xfrm>
              <a:prstGeom prst="line">
                <a:avLst/>
              </a:prstGeom>
              <a:noFill/>
              <a:ln w="9525">
                <a:solidFill>
                  <a:schemeClr val="tx1"/>
                </a:solidFill>
                <a:round/>
                <a:headEnd/>
                <a:tailEnd type="triangle" w="med" len="med"/>
              </a:ln>
              <a:effectLst/>
            </p:spPr>
            <p:txBody>
              <a:bodyPr wrap="none"/>
              <a:lstStyle/>
              <a:p>
                <a:endParaRPr lang="en-US"/>
              </a:p>
            </p:txBody>
          </p:sp>
          <p:sp>
            <p:nvSpPr>
              <p:cNvPr id="341189" name="Line 197"/>
              <p:cNvSpPr>
                <a:spLocks noChangeShapeType="1"/>
              </p:cNvSpPr>
              <p:nvPr/>
            </p:nvSpPr>
            <p:spPr bwMode="auto">
              <a:xfrm>
                <a:off x="1440" y="2736"/>
                <a:ext cx="0" cy="720"/>
              </a:xfrm>
              <a:prstGeom prst="line">
                <a:avLst/>
              </a:prstGeom>
              <a:noFill/>
              <a:ln w="9525">
                <a:solidFill>
                  <a:schemeClr val="tx1"/>
                </a:solidFill>
                <a:prstDash val="dash"/>
                <a:round/>
                <a:headEnd/>
                <a:tailEnd type="triangle" w="med" len="med"/>
              </a:ln>
              <a:effectLst/>
            </p:spPr>
            <p:txBody>
              <a:bodyPr wrap="none"/>
              <a:lstStyle/>
              <a:p>
                <a:endParaRPr lang="en-US"/>
              </a:p>
            </p:txBody>
          </p:sp>
          <p:grpSp>
            <p:nvGrpSpPr>
              <p:cNvPr id="5" name="Group 199"/>
              <p:cNvGrpSpPr>
                <a:grpSpLocks/>
              </p:cNvGrpSpPr>
              <p:nvPr/>
            </p:nvGrpSpPr>
            <p:grpSpPr bwMode="auto">
              <a:xfrm>
                <a:off x="864" y="3648"/>
                <a:ext cx="192" cy="336"/>
                <a:chOff x="1248" y="2688"/>
                <a:chExt cx="192" cy="336"/>
              </a:xfrm>
            </p:grpSpPr>
            <p:sp>
              <p:nvSpPr>
                <p:cNvPr id="341192" name="Line 200"/>
                <p:cNvSpPr>
                  <a:spLocks noChangeShapeType="1"/>
                </p:cNvSpPr>
                <p:nvPr/>
              </p:nvSpPr>
              <p:spPr bwMode="auto">
                <a:xfrm flipH="1">
                  <a:off x="1248" y="2688"/>
                  <a:ext cx="96" cy="336"/>
                </a:xfrm>
                <a:prstGeom prst="line">
                  <a:avLst/>
                </a:prstGeom>
                <a:noFill/>
                <a:ln w="9525">
                  <a:solidFill>
                    <a:schemeClr val="tx1"/>
                  </a:solidFill>
                  <a:round/>
                  <a:headEnd/>
                  <a:tailEnd type="triangle" w="med" len="med"/>
                </a:ln>
                <a:effectLst/>
              </p:spPr>
              <p:txBody>
                <a:bodyPr wrap="none"/>
                <a:lstStyle/>
                <a:p>
                  <a:endParaRPr lang="en-US"/>
                </a:p>
              </p:txBody>
            </p:sp>
            <p:sp>
              <p:nvSpPr>
                <p:cNvPr id="341193" name="Line 201"/>
                <p:cNvSpPr>
                  <a:spLocks noChangeShapeType="1"/>
                </p:cNvSpPr>
                <p:nvPr/>
              </p:nvSpPr>
              <p:spPr bwMode="auto">
                <a:xfrm>
                  <a:off x="1344" y="2688"/>
                  <a:ext cx="96" cy="336"/>
                </a:xfrm>
                <a:prstGeom prst="line">
                  <a:avLst/>
                </a:prstGeom>
                <a:noFill/>
                <a:ln w="9525">
                  <a:solidFill>
                    <a:schemeClr val="tx1"/>
                  </a:solidFill>
                  <a:round/>
                  <a:headEnd/>
                  <a:tailEnd type="triangle" w="med" len="med"/>
                </a:ln>
                <a:effectLst/>
              </p:spPr>
              <p:txBody>
                <a:bodyPr wrap="none"/>
                <a:lstStyle/>
                <a:p>
                  <a:endParaRPr lang="en-US"/>
                </a:p>
              </p:txBody>
            </p:sp>
          </p:grpSp>
          <p:sp>
            <p:nvSpPr>
              <p:cNvPr id="341198" name="Line 206"/>
              <p:cNvSpPr>
                <a:spLocks noChangeShapeType="1"/>
              </p:cNvSpPr>
              <p:nvPr/>
            </p:nvSpPr>
            <p:spPr bwMode="auto">
              <a:xfrm flipH="1">
                <a:off x="1344" y="364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199" name="Line 207"/>
              <p:cNvSpPr>
                <a:spLocks noChangeShapeType="1"/>
              </p:cNvSpPr>
              <p:nvPr/>
            </p:nvSpPr>
            <p:spPr bwMode="auto">
              <a:xfrm>
                <a:off x="1440" y="364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sp>
          <p:nvSpPr>
            <p:cNvPr id="341234" name="Text Box 242"/>
            <p:cNvSpPr txBox="1">
              <a:spLocks noChangeArrowheads="1"/>
            </p:cNvSpPr>
            <p:nvPr/>
          </p:nvSpPr>
          <p:spPr bwMode="auto">
            <a:xfrm>
              <a:off x="326" y="2522"/>
              <a:ext cx="204" cy="231"/>
            </a:xfrm>
            <a:prstGeom prst="rect">
              <a:avLst/>
            </a:prstGeom>
            <a:noFill/>
            <a:ln w="9525">
              <a:noFill/>
              <a:miter lim="800000"/>
              <a:headEnd/>
              <a:tailEnd/>
            </a:ln>
            <a:effectLst/>
          </p:spPr>
          <p:txBody>
            <a:bodyPr wrap="none">
              <a:spAutoFit/>
            </a:bodyPr>
            <a:lstStyle/>
            <a:p>
              <a:r>
                <a:rPr lang="en-US">
                  <a:solidFill>
                    <a:srgbClr val="FF3300"/>
                  </a:solidFill>
                  <a:latin typeface="Comic Sans MS" pitchFamily="66" charset="0"/>
                </a:rPr>
                <a:t>3</a:t>
              </a:r>
            </a:p>
          </p:txBody>
        </p:sp>
        <p:sp>
          <p:nvSpPr>
            <p:cNvPr id="341235" name="Text Box 243"/>
            <p:cNvSpPr txBox="1">
              <a:spLocks noChangeArrowheads="1"/>
            </p:cNvSpPr>
            <p:nvPr/>
          </p:nvSpPr>
          <p:spPr bwMode="auto">
            <a:xfrm>
              <a:off x="1958" y="1610"/>
              <a:ext cx="454" cy="231"/>
            </a:xfrm>
            <a:prstGeom prst="rect">
              <a:avLst/>
            </a:prstGeom>
            <a:noFill/>
            <a:ln w="9525">
              <a:noFill/>
              <a:miter lim="800000"/>
              <a:headEnd/>
              <a:tailEnd/>
            </a:ln>
            <a:effectLst/>
          </p:spPr>
          <p:txBody>
            <a:bodyPr wrap="none">
              <a:spAutoFit/>
            </a:bodyPr>
            <a:lstStyle/>
            <a:p>
              <a:r>
                <a:rPr lang="en-US">
                  <a:solidFill>
                    <a:srgbClr val="009900"/>
                  </a:solidFill>
                  <a:latin typeface="Symbol" pitchFamily="18" charset="2"/>
                </a:rPr>
                <a:t>a</a:t>
              </a:r>
              <a:r>
                <a:rPr lang="en-US">
                  <a:solidFill>
                    <a:srgbClr val="009900"/>
                  </a:solidFill>
                  <a:latin typeface="Comic Sans MS" pitchFamily="66" charset="0"/>
                </a:rPr>
                <a:t> = 3</a:t>
              </a:r>
            </a:p>
          </p:txBody>
        </p:sp>
        <p:sp>
          <p:nvSpPr>
            <p:cNvPr id="341236" name="Text Box 244"/>
            <p:cNvSpPr txBox="1">
              <a:spLocks noChangeArrowheads="1"/>
            </p:cNvSpPr>
            <p:nvPr/>
          </p:nvSpPr>
          <p:spPr bwMode="auto">
            <a:xfrm>
              <a:off x="624" y="3459"/>
              <a:ext cx="241" cy="231"/>
            </a:xfrm>
            <a:prstGeom prst="rect">
              <a:avLst/>
            </a:prstGeom>
            <a:noFill/>
            <a:ln w="9525">
              <a:noFill/>
              <a:miter lim="800000"/>
              <a:headEnd/>
              <a:tailEnd/>
            </a:ln>
            <a:effectLst/>
          </p:spPr>
          <p:txBody>
            <a:bodyPr wrap="none">
              <a:spAutoFit/>
            </a:bodyPr>
            <a:lstStyle/>
            <a:p>
              <a:r>
                <a:rPr lang="en-US">
                  <a:solidFill>
                    <a:srgbClr val="5F5F5F"/>
                  </a:solidFill>
                  <a:latin typeface="Comic Sans MS" pitchFamily="66" charset="0"/>
                </a:rPr>
                <a:t>-1</a:t>
              </a:r>
            </a:p>
          </p:txBody>
        </p:sp>
        <p:sp>
          <p:nvSpPr>
            <p:cNvPr id="341237" name="Text Box 245"/>
            <p:cNvSpPr txBox="1">
              <a:spLocks noChangeArrowheads="1"/>
            </p:cNvSpPr>
            <p:nvPr/>
          </p:nvSpPr>
          <p:spPr bwMode="auto">
            <a:xfrm>
              <a:off x="960" y="2544"/>
              <a:ext cx="393" cy="231"/>
            </a:xfrm>
            <a:prstGeom prst="rect">
              <a:avLst/>
            </a:prstGeom>
            <a:noFill/>
            <a:ln w="9525">
              <a:noFill/>
              <a:miter lim="800000"/>
              <a:headEnd/>
              <a:tailEnd/>
            </a:ln>
            <a:effectLst/>
          </p:spPr>
          <p:txBody>
            <a:bodyPr wrap="none">
              <a:spAutoFit/>
            </a:bodyPr>
            <a:lstStyle/>
            <a:p>
              <a:r>
                <a:rPr lang="en-US">
                  <a:solidFill>
                    <a:srgbClr val="FF3300"/>
                  </a:solidFill>
                  <a:latin typeface="Symbol" pitchFamily="18" charset="2"/>
                </a:rPr>
                <a:t>b</a:t>
              </a:r>
              <a:r>
                <a:rPr lang="en-US">
                  <a:solidFill>
                    <a:srgbClr val="FF3300"/>
                  </a:solidFill>
                  <a:latin typeface="Comic Sans MS" pitchFamily="66" charset="0"/>
                </a:rPr>
                <a:t>=-1</a:t>
              </a:r>
            </a:p>
          </p:txBody>
        </p:sp>
        <p:sp>
          <p:nvSpPr>
            <p:cNvPr id="341238" name="Text Box 246"/>
            <p:cNvSpPr txBox="1">
              <a:spLocks noChangeArrowheads="1"/>
            </p:cNvSpPr>
            <p:nvPr/>
          </p:nvSpPr>
          <p:spPr bwMode="auto">
            <a:xfrm>
              <a:off x="1536" y="3408"/>
              <a:ext cx="310" cy="231"/>
            </a:xfrm>
            <a:prstGeom prst="rect">
              <a:avLst/>
            </a:prstGeom>
            <a:noFill/>
            <a:ln w="9525">
              <a:noFill/>
              <a:miter lim="800000"/>
              <a:headEnd/>
              <a:tailEnd/>
            </a:ln>
            <a:effectLst/>
          </p:spPr>
          <p:txBody>
            <a:bodyPr wrap="none">
              <a:spAutoFit/>
            </a:bodyPr>
            <a:lstStyle/>
            <a:p>
              <a:r>
                <a:rPr lang="en-US">
                  <a:solidFill>
                    <a:srgbClr val="5F5F5F"/>
                  </a:solidFill>
                  <a:latin typeface="Comic Sans MS" pitchFamily="66" charset="0"/>
                </a:rPr>
                <a:t>(4)</a:t>
              </a:r>
            </a:p>
          </p:txBody>
        </p:sp>
        <p:grpSp>
          <p:nvGrpSpPr>
            <p:cNvPr id="6" name="Group 248"/>
            <p:cNvGrpSpPr>
              <a:grpSpLocks/>
            </p:cNvGrpSpPr>
            <p:nvPr/>
          </p:nvGrpSpPr>
          <p:grpSpPr bwMode="auto">
            <a:xfrm>
              <a:off x="1344" y="3120"/>
              <a:ext cx="192" cy="144"/>
              <a:chOff x="3936" y="3216"/>
              <a:chExt cx="192" cy="144"/>
            </a:xfrm>
          </p:grpSpPr>
          <p:sp>
            <p:nvSpPr>
              <p:cNvPr id="341241" name="Line 249"/>
              <p:cNvSpPr>
                <a:spLocks noChangeShapeType="1"/>
              </p:cNvSpPr>
              <p:nvPr/>
            </p:nvSpPr>
            <p:spPr bwMode="auto">
              <a:xfrm>
                <a:off x="3936" y="3216"/>
                <a:ext cx="192" cy="144"/>
              </a:xfrm>
              <a:prstGeom prst="line">
                <a:avLst/>
              </a:prstGeom>
              <a:noFill/>
              <a:ln w="38100">
                <a:solidFill>
                  <a:srgbClr val="D60093"/>
                </a:solidFill>
                <a:round/>
                <a:headEnd/>
                <a:tailEnd/>
              </a:ln>
              <a:effectLst/>
            </p:spPr>
            <p:txBody>
              <a:bodyPr wrap="none"/>
              <a:lstStyle/>
              <a:p>
                <a:endParaRPr lang="en-US"/>
              </a:p>
            </p:txBody>
          </p:sp>
          <p:sp>
            <p:nvSpPr>
              <p:cNvPr id="341242" name="Line 250"/>
              <p:cNvSpPr>
                <a:spLocks noChangeShapeType="1"/>
              </p:cNvSpPr>
              <p:nvPr/>
            </p:nvSpPr>
            <p:spPr bwMode="auto">
              <a:xfrm flipH="1">
                <a:off x="3936" y="3216"/>
                <a:ext cx="192" cy="144"/>
              </a:xfrm>
              <a:prstGeom prst="line">
                <a:avLst/>
              </a:prstGeom>
              <a:noFill/>
              <a:ln w="38100">
                <a:solidFill>
                  <a:srgbClr val="D60093"/>
                </a:solidFill>
                <a:round/>
                <a:headEnd/>
                <a:tailEnd/>
              </a:ln>
              <a:effectLst/>
            </p:spPr>
            <p:txBody>
              <a:bodyPr wrap="none"/>
              <a:lstStyle/>
              <a:p>
                <a:endParaRPr lang="en-US"/>
              </a:p>
            </p:txBody>
          </p:sp>
        </p:grpSp>
      </p:grpSp>
      <p:grpSp>
        <p:nvGrpSpPr>
          <p:cNvPr id="7" name="Group 285"/>
          <p:cNvGrpSpPr>
            <a:grpSpLocks/>
          </p:cNvGrpSpPr>
          <p:nvPr/>
        </p:nvGrpSpPr>
        <p:grpSpPr bwMode="auto">
          <a:xfrm>
            <a:off x="4876800" y="2590800"/>
            <a:ext cx="3311525" cy="3768725"/>
            <a:chOff x="3072" y="1632"/>
            <a:chExt cx="2086" cy="2374"/>
          </a:xfrm>
        </p:grpSpPr>
        <p:grpSp>
          <p:nvGrpSpPr>
            <p:cNvPr id="8" name="Group 257"/>
            <p:cNvGrpSpPr>
              <a:grpSpLocks/>
            </p:cNvGrpSpPr>
            <p:nvPr/>
          </p:nvGrpSpPr>
          <p:grpSpPr bwMode="auto">
            <a:xfrm>
              <a:off x="3322" y="1654"/>
              <a:ext cx="1680" cy="2352"/>
              <a:chOff x="576" y="1632"/>
              <a:chExt cx="1680" cy="2352"/>
            </a:xfrm>
          </p:grpSpPr>
          <p:sp>
            <p:nvSpPr>
              <p:cNvPr id="341250" name="Line 258"/>
              <p:cNvSpPr>
                <a:spLocks noChangeShapeType="1"/>
              </p:cNvSpPr>
              <p:nvPr/>
            </p:nvSpPr>
            <p:spPr bwMode="auto">
              <a:xfrm flipH="1">
                <a:off x="576" y="2736"/>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251" name="Line 259"/>
              <p:cNvSpPr>
                <a:spLocks noChangeShapeType="1"/>
              </p:cNvSpPr>
              <p:nvPr/>
            </p:nvSpPr>
            <p:spPr bwMode="auto">
              <a:xfrm>
                <a:off x="672" y="2736"/>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252" name="Rectangle 260"/>
              <p:cNvSpPr>
                <a:spLocks noChangeArrowheads="1"/>
              </p:cNvSpPr>
              <p:nvPr/>
            </p:nvSpPr>
            <p:spPr bwMode="auto">
              <a:xfrm>
                <a:off x="1728" y="163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nvGrpSpPr>
              <p:cNvPr id="9" name="Group 261"/>
              <p:cNvGrpSpPr>
                <a:grpSpLocks/>
              </p:cNvGrpSpPr>
              <p:nvPr/>
            </p:nvGrpSpPr>
            <p:grpSpPr bwMode="auto">
              <a:xfrm>
                <a:off x="576" y="2544"/>
                <a:ext cx="1680" cy="192"/>
                <a:chOff x="1584" y="2688"/>
                <a:chExt cx="1680" cy="192"/>
              </a:xfrm>
            </p:grpSpPr>
            <p:sp>
              <p:nvSpPr>
                <p:cNvPr id="341254" name="Rectangle 262"/>
                <p:cNvSpPr>
                  <a:spLocks noChangeArrowheads="1"/>
                </p:cNvSpPr>
                <p:nvPr/>
              </p:nvSpPr>
              <p:spPr bwMode="auto">
                <a:xfrm>
                  <a:off x="1584"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41255" name="Rectangle 263"/>
                <p:cNvSpPr>
                  <a:spLocks noChangeArrowheads="1"/>
                </p:cNvSpPr>
                <p:nvPr/>
              </p:nvSpPr>
              <p:spPr bwMode="auto">
                <a:xfrm>
                  <a:off x="235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41256" name="Rectangle 264"/>
                <p:cNvSpPr>
                  <a:spLocks noChangeArrowheads="1"/>
                </p:cNvSpPr>
                <p:nvPr/>
              </p:nvSpPr>
              <p:spPr bwMode="auto">
                <a:xfrm>
                  <a:off x="3072" y="2688"/>
                  <a:ext cx="192" cy="192"/>
                </a:xfrm>
                <a:prstGeom prst="rect">
                  <a:avLst/>
                </a:prstGeom>
                <a:solidFill>
                  <a:srgbClr val="F0E09A"/>
                </a:solidFill>
                <a:ln w="9525">
                  <a:solidFill>
                    <a:schemeClr val="tx1"/>
                  </a:solidFill>
                  <a:prstDash val="dash"/>
                  <a:miter lim="800000"/>
                  <a:headEnd/>
                  <a:tailEnd/>
                </a:ln>
                <a:effectLst/>
              </p:spPr>
              <p:txBody>
                <a:bodyPr wrap="none" anchor="ctr"/>
                <a:lstStyle/>
                <a:p>
                  <a:endParaRPr lang="en-US"/>
                </a:p>
              </p:txBody>
            </p:sp>
          </p:grpSp>
          <p:sp>
            <p:nvSpPr>
              <p:cNvPr id="341257" name="Rectangle 265"/>
              <p:cNvSpPr>
                <a:spLocks noChangeArrowheads="1"/>
              </p:cNvSpPr>
              <p:nvPr/>
            </p:nvSpPr>
            <p:spPr bwMode="auto">
              <a:xfrm>
                <a:off x="864" y="3456"/>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41258" name="Rectangle 266"/>
              <p:cNvSpPr>
                <a:spLocks noChangeArrowheads="1"/>
              </p:cNvSpPr>
              <p:nvPr/>
            </p:nvSpPr>
            <p:spPr bwMode="auto">
              <a:xfrm>
                <a:off x="1344" y="3456"/>
                <a:ext cx="192" cy="192"/>
              </a:xfrm>
              <a:prstGeom prst="rect">
                <a:avLst/>
              </a:prstGeom>
              <a:solidFill>
                <a:srgbClr val="DCFFB9"/>
              </a:solidFill>
              <a:ln w="9525">
                <a:solidFill>
                  <a:schemeClr val="tx1"/>
                </a:solidFill>
                <a:prstDash val="dash"/>
                <a:miter lim="800000"/>
                <a:headEnd/>
                <a:tailEnd/>
              </a:ln>
              <a:effectLst/>
            </p:spPr>
            <p:txBody>
              <a:bodyPr wrap="none" anchor="ctr"/>
              <a:lstStyle/>
              <a:p>
                <a:endParaRPr lang="en-US"/>
              </a:p>
            </p:txBody>
          </p:sp>
          <p:sp>
            <p:nvSpPr>
              <p:cNvPr id="341259" name="Line 267"/>
              <p:cNvSpPr>
                <a:spLocks noChangeShapeType="1"/>
              </p:cNvSpPr>
              <p:nvPr/>
            </p:nvSpPr>
            <p:spPr bwMode="auto">
              <a:xfrm flipH="1">
                <a:off x="672" y="1824"/>
                <a:ext cx="1152" cy="720"/>
              </a:xfrm>
              <a:prstGeom prst="line">
                <a:avLst/>
              </a:prstGeom>
              <a:noFill/>
              <a:ln w="9525">
                <a:solidFill>
                  <a:schemeClr val="tx1"/>
                </a:solidFill>
                <a:round/>
                <a:headEnd/>
                <a:tailEnd type="triangle" w="med" len="med"/>
              </a:ln>
              <a:effectLst/>
            </p:spPr>
            <p:txBody>
              <a:bodyPr wrap="none"/>
              <a:lstStyle/>
              <a:p>
                <a:endParaRPr lang="en-US"/>
              </a:p>
            </p:txBody>
          </p:sp>
          <p:sp>
            <p:nvSpPr>
              <p:cNvPr id="341260" name="Line 268"/>
              <p:cNvSpPr>
                <a:spLocks noChangeShapeType="1"/>
              </p:cNvSpPr>
              <p:nvPr/>
            </p:nvSpPr>
            <p:spPr bwMode="auto">
              <a:xfrm flipH="1">
                <a:off x="1440" y="1824"/>
                <a:ext cx="384" cy="720"/>
              </a:xfrm>
              <a:prstGeom prst="line">
                <a:avLst/>
              </a:prstGeom>
              <a:noFill/>
              <a:ln w="9525">
                <a:solidFill>
                  <a:schemeClr val="tx1"/>
                </a:solidFill>
                <a:round/>
                <a:headEnd/>
                <a:tailEnd type="triangle" w="med" len="med"/>
              </a:ln>
              <a:effectLst/>
            </p:spPr>
            <p:txBody>
              <a:bodyPr wrap="none"/>
              <a:lstStyle/>
              <a:p>
                <a:endParaRPr lang="en-US"/>
              </a:p>
            </p:txBody>
          </p:sp>
          <p:sp>
            <p:nvSpPr>
              <p:cNvPr id="341261" name="Line 269"/>
              <p:cNvSpPr>
                <a:spLocks noChangeShapeType="1"/>
              </p:cNvSpPr>
              <p:nvPr/>
            </p:nvSpPr>
            <p:spPr bwMode="auto">
              <a:xfrm>
                <a:off x="1824" y="1824"/>
                <a:ext cx="336" cy="720"/>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262" name="Line 270"/>
              <p:cNvSpPr>
                <a:spLocks noChangeShapeType="1"/>
              </p:cNvSpPr>
              <p:nvPr/>
            </p:nvSpPr>
            <p:spPr bwMode="auto">
              <a:xfrm flipH="1">
                <a:off x="960" y="2736"/>
                <a:ext cx="480" cy="720"/>
              </a:xfrm>
              <a:prstGeom prst="line">
                <a:avLst/>
              </a:prstGeom>
              <a:noFill/>
              <a:ln w="9525">
                <a:solidFill>
                  <a:schemeClr val="tx1"/>
                </a:solidFill>
                <a:round/>
                <a:headEnd/>
                <a:tailEnd type="triangle" w="med" len="med"/>
              </a:ln>
              <a:effectLst/>
            </p:spPr>
            <p:txBody>
              <a:bodyPr wrap="none"/>
              <a:lstStyle/>
              <a:p>
                <a:endParaRPr lang="en-US"/>
              </a:p>
            </p:txBody>
          </p:sp>
          <p:sp>
            <p:nvSpPr>
              <p:cNvPr id="341263" name="Line 271"/>
              <p:cNvSpPr>
                <a:spLocks noChangeShapeType="1"/>
              </p:cNvSpPr>
              <p:nvPr/>
            </p:nvSpPr>
            <p:spPr bwMode="auto">
              <a:xfrm>
                <a:off x="1440" y="2736"/>
                <a:ext cx="0" cy="720"/>
              </a:xfrm>
              <a:prstGeom prst="line">
                <a:avLst/>
              </a:prstGeom>
              <a:noFill/>
              <a:ln w="9525">
                <a:solidFill>
                  <a:schemeClr val="tx1"/>
                </a:solidFill>
                <a:prstDash val="dash"/>
                <a:round/>
                <a:headEnd/>
                <a:tailEnd type="triangle" w="med" len="med"/>
              </a:ln>
              <a:effectLst/>
            </p:spPr>
            <p:txBody>
              <a:bodyPr wrap="none"/>
              <a:lstStyle/>
              <a:p>
                <a:endParaRPr lang="en-US"/>
              </a:p>
            </p:txBody>
          </p:sp>
          <p:grpSp>
            <p:nvGrpSpPr>
              <p:cNvPr id="10" name="Group 272"/>
              <p:cNvGrpSpPr>
                <a:grpSpLocks/>
              </p:cNvGrpSpPr>
              <p:nvPr/>
            </p:nvGrpSpPr>
            <p:grpSpPr bwMode="auto">
              <a:xfrm>
                <a:off x="864" y="3648"/>
                <a:ext cx="192" cy="336"/>
                <a:chOff x="1248" y="2688"/>
                <a:chExt cx="192" cy="336"/>
              </a:xfrm>
            </p:grpSpPr>
            <p:sp>
              <p:nvSpPr>
                <p:cNvPr id="341265" name="Line 273"/>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266" name="Line 274"/>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sp>
            <p:nvSpPr>
              <p:cNvPr id="341267" name="Line 275"/>
              <p:cNvSpPr>
                <a:spLocks noChangeShapeType="1"/>
              </p:cNvSpPr>
              <p:nvPr/>
            </p:nvSpPr>
            <p:spPr bwMode="auto">
              <a:xfrm flipH="1">
                <a:off x="1344" y="364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1268" name="Line 276"/>
              <p:cNvSpPr>
                <a:spLocks noChangeShapeType="1"/>
              </p:cNvSpPr>
              <p:nvPr/>
            </p:nvSpPr>
            <p:spPr bwMode="auto">
              <a:xfrm>
                <a:off x="1440" y="364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sp>
          <p:nvSpPr>
            <p:cNvPr id="341269" name="Text Box 277"/>
            <p:cNvSpPr txBox="1">
              <a:spLocks noChangeArrowheads="1"/>
            </p:cNvSpPr>
            <p:nvPr/>
          </p:nvSpPr>
          <p:spPr bwMode="auto">
            <a:xfrm>
              <a:off x="3072" y="2544"/>
              <a:ext cx="204" cy="231"/>
            </a:xfrm>
            <a:prstGeom prst="rect">
              <a:avLst/>
            </a:prstGeom>
            <a:noFill/>
            <a:ln w="9525">
              <a:noFill/>
              <a:miter lim="800000"/>
              <a:headEnd/>
              <a:tailEnd/>
            </a:ln>
            <a:effectLst/>
          </p:spPr>
          <p:txBody>
            <a:bodyPr wrap="none">
              <a:spAutoFit/>
            </a:bodyPr>
            <a:lstStyle/>
            <a:p>
              <a:r>
                <a:rPr lang="en-US">
                  <a:solidFill>
                    <a:srgbClr val="FF3300"/>
                  </a:solidFill>
                  <a:latin typeface="Comic Sans MS" pitchFamily="66" charset="0"/>
                </a:rPr>
                <a:t>3</a:t>
              </a:r>
            </a:p>
          </p:txBody>
        </p:sp>
        <p:sp>
          <p:nvSpPr>
            <p:cNvPr id="341270" name="Text Box 278"/>
            <p:cNvSpPr txBox="1">
              <a:spLocks noChangeArrowheads="1"/>
            </p:cNvSpPr>
            <p:nvPr/>
          </p:nvSpPr>
          <p:spPr bwMode="auto">
            <a:xfrm>
              <a:off x="4704" y="1632"/>
              <a:ext cx="454" cy="231"/>
            </a:xfrm>
            <a:prstGeom prst="rect">
              <a:avLst/>
            </a:prstGeom>
            <a:noFill/>
            <a:ln w="9525">
              <a:noFill/>
              <a:miter lim="800000"/>
              <a:headEnd/>
              <a:tailEnd/>
            </a:ln>
            <a:effectLst/>
          </p:spPr>
          <p:txBody>
            <a:bodyPr wrap="none">
              <a:spAutoFit/>
            </a:bodyPr>
            <a:lstStyle/>
            <a:p>
              <a:r>
                <a:rPr lang="en-US">
                  <a:solidFill>
                    <a:srgbClr val="009900"/>
                  </a:solidFill>
                  <a:latin typeface="Symbol" pitchFamily="18" charset="2"/>
                </a:rPr>
                <a:t>a</a:t>
              </a:r>
              <a:r>
                <a:rPr lang="en-US">
                  <a:solidFill>
                    <a:srgbClr val="009900"/>
                  </a:solidFill>
                  <a:latin typeface="Comic Sans MS" pitchFamily="66" charset="0"/>
                </a:rPr>
                <a:t> = 3</a:t>
              </a:r>
            </a:p>
          </p:txBody>
        </p:sp>
        <p:sp>
          <p:nvSpPr>
            <p:cNvPr id="341271" name="Text Box 279"/>
            <p:cNvSpPr txBox="1">
              <a:spLocks noChangeArrowheads="1"/>
            </p:cNvSpPr>
            <p:nvPr/>
          </p:nvSpPr>
          <p:spPr bwMode="auto">
            <a:xfrm>
              <a:off x="3370" y="3481"/>
              <a:ext cx="204" cy="231"/>
            </a:xfrm>
            <a:prstGeom prst="rect">
              <a:avLst/>
            </a:prstGeom>
            <a:noFill/>
            <a:ln w="9525">
              <a:noFill/>
              <a:miter lim="800000"/>
              <a:headEnd/>
              <a:tailEnd/>
            </a:ln>
            <a:effectLst/>
          </p:spPr>
          <p:txBody>
            <a:bodyPr wrap="none">
              <a:spAutoFit/>
            </a:bodyPr>
            <a:lstStyle/>
            <a:p>
              <a:r>
                <a:rPr lang="en-US">
                  <a:solidFill>
                    <a:srgbClr val="5F5F5F"/>
                  </a:solidFill>
                  <a:latin typeface="Comic Sans MS" pitchFamily="66" charset="0"/>
                </a:rPr>
                <a:t>4</a:t>
              </a:r>
            </a:p>
          </p:txBody>
        </p:sp>
        <p:sp>
          <p:nvSpPr>
            <p:cNvPr id="341272" name="Text Box 280"/>
            <p:cNvSpPr txBox="1">
              <a:spLocks noChangeArrowheads="1"/>
            </p:cNvSpPr>
            <p:nvPr/>
          </p:nvSpPr>
          <p:spPr bwMode="auto">
            <a:xfrm>
              <a:off x="3706" y="2566"/>
              <a:ext cx="356" cy="231"/>
            </a:xfrm>
            <a:prstGeom prst="rect">
              <a:avLst/>
            </a:prstGeom>
            <a:noFill/>
            <a:ln w="9525">
              <a:noFill/>
              <a:miter lim="800000"/>
              <a:headEnd/>
              <a:tailEnd/>
            </a:ln>
            <a:effectLst/>
          </p:spPr>
          <p:txBody>
            <a:bodyPr wrap="none">
              <a:spAutoFit/>
            </a:bodyPr>
            <a:lstStyle/>
            <a:p>
              <a:r>
                <a:rPr lang="en-US">
                  <a:solidFill>
                    <a:srgbClr val="FF3300"/>
                  </a:solidFill>
                  <a:latin typeface="Symbol" pitchFamily="18" charset="2"/>
                </a:rPr>
                <a:t>b</a:t>
              </a:r>
              <a:r>
                <a:rPr lang="en-US">
                  <a:solidFill>
                    <a:srgbClr val="FF3300"/>
                  </a:solidFill>
                  <a:latin typeface="Comic Sans MS" pitchFamily="66" charset="0"/>
                </a:rPr>
                <a:t>=4</a:t>
              </a:r>
            </a:p>
          </p:txBody>
        </p:sp>
        <p:sp>
          <p:nvSpPr>
            <p:cNvPr id="341273" name="Text Box 281"/>
            <p:cNvSpPr txBox="1">
              <a:spLocks noChangeArrowheads="1"/>
            </p:cNvSpPr>
            <p:nvPr/>
          </p:nvSpPr>
          <p:spPr bwMode="auto">
            <a:xfrm>
              <a:off x="4282" y="3430"/>
              <a:ext cx="241" cy="231"/>
            </a:xfrm>
            <a:prstGeom prst="rect">
              <a:avLst/>
            </a:prstGeom>
            <a:noFill/>
            <a:ln w="9525">
              <a:noFill/>
              <a:miter lim="800000"/>
              <a:headEnd/>
              <a:tailEnd/>
            </a:ln>
            <a:effectLst/>
          </p:spPr>
          <p:txBody>
            <a:bodyPr wrap="none">
              <a:spAutoFit/>
            </a:bodyPr>
            <a:lstStyle/>
            <a:p>
              <a:r>
                <a:rPr lang="en-US">
                  <a:solidFill>
                    <a:srgbClr val="5F5F5F"/>
                  </a:solidFill>
                  <a:latin typeface="Comic Sans MS" pitchFamily="66" charset="0"/>
                </a:rPr>
                <a:t>-1</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mtClean="0"/>
              <a:t>How much do we gain?</a:t>
            </a:r>
            <a:endParaRPr lang="en-US"/>
          </a:p>
        </p:txBody>
      </p:sp>
      <p:sp>
        <p:nvSpPr>
          <p:cNvPr id="344067" name="Rectangle 3"/>
          <p:cNvSpPr>
            <a:spLocks noGrp="1" noChangeArrowheads="1"/>
          </p:cNvSpPr>
          <p:nvPr>
            <p:ph sz="quarter" idx="1"/>
          </p:nvPr>
        </p:nvSpPr>
        <p:spPr/>
        <p:txBody>
          <a:bodyPr>
            <a:normAutofit fontScale="92500" lnSpcReduction="20000"/>
          </a:bodyPr>
          <a:lstStyle/>
          <a:p>
            <a:r>
              <a:rPr lang="en-US" dirty="0" smtClean="0"/>
              <a:t>Assume a game tree of uniform branching factor b</a:t>
            </a:r>
          </a:p>
          <a:p>
            <a:r>
              <a:rPr lang="en-US" dirty="0" err="1" smtClean="0"/>
              <a:t>Minimax</a:t>
            </a:r>
            <a:r>
              <a:rPr lang="en-US" dirty="0" smtClean="0"/>
              <a:t> examines O(</a:t>
            </a:r>
            <a:r>
              <a:rPr lang="en-US" dirty="0" err="1" smtClean="0"/>
              <a:t>b</a:t>
            </a:r>
            <a:r>
              <a:rPr lang="en-US" baseline="30000" dirty="0" err="1" smtClean="0"/>
              <a:t>h</a:t>
            </a:r>
            <a:r>
              <a:rPr lang="en-US" dirty="0" smtClean="0"/>
              <a:t>) nodes, so does alpha-beta in the worst-case </a:t>
            </a:r>
          </a:p>
          <a:p>
            <a:r>
              <a:rPr lang="en-US" dirty="0" smtClean="0"/>
              <a:t>The gain for alpha-beta is </a:t>
            </a:r>
            <a:r>
              <a:rPr lang="en-US" dirty="0" smtClean="0">
                <a:solidFill>
                  <a:schemeClr val="accent3"/>
                </a:solidFill>
              </a:rPr>
              <a:t>maximum </a:t>
            </a:r>
            <a:r>
              <a:rPr lang="en-US" dirty="0" smtClean="0"/>
              <a:t>when:</a:t>
            </a:r>
          </a:p>
          <a:p>
            <a:pPr lvl="1"/>
            <a:r>
              <a:rPr lang="en-US" dirty="0" smtClean="0"/>
              <a:t>The children of a MAX node are ordered in decreasing backed up values</a:t>
            </a:r>
          </a:p>
          <a:p>
            <a:pPr lvl="1"/>
            <a:r>
              <a:rPr lang="en-US" dirty="0" smtClean="0"/>
              <a:t>The children of a MIN node are ordered in increasing backed up values</a:t>
            </a:r>
          </a:p>
          <a:p>
            <a:r>
              <a:rPr lang="en-US" dirty="0" smtClean="0"/>
              <a:t>Then alpha-beta examines </a:t>
            </a:r>
            <a:r>
              <a:rPr lang="en-US" dirty="0" smtClean="0">
                <a:solidFill>
                  <a:schemeClr val="accent3"/>
                </a:solidFill>
              </a:rPr>
              <a:t>O(</a:t>
            </a:r>
            <a:r>
              <a:rPr lang="en-US" dirty="0" err="1" smtClean="0">
                <a:solidFill>
                  <a:schemeClr val="accent3"/>
                </a:solidFill>
              </a:rPr>
              <a:t>b</a:t>
            </a:r>
            <a:r>
              <a:rPr lang="en-US" baseline="30000" dirty="0" err="1" smtClean="0">
                <a:solidFill>
                  <a:schemeClr val="accent3"/>
                </a:solidFill>
              </a:rPr>
              <a:t>h</a:t>
            </a:r>
            <a:r>
              <a:rPr lang="en-US" baseline="30000" dirty="0" smtClean="0">
                <a:solidFill>
                  <a:schemeClr val="accent3"/>
                </a:solidFill>
              </a:rPr>
              <a:t>/2</a:t>
            </a:r>
            <a:r>
              <a:rPr lang="en-US" dirty="0" smtClean="0">
                <a:solidFill>
                  <a:schemeClr val="accent3"/>
                </a:solidFill>
              </a:rPr>
              <a:t>)</a:t>
            </a:r>
            <a:r>
              <a:rPr lang="en-US" dirty="0" smtClean="0"/>
              <a:t> nodes [Knuth and Moore, 1975]</a:t>
            </a:r>
          </a:p>
          <a:p>
            <a:r>
              <a:rPr lang="en-US" dirty="0" smtClean="0"/>
              <a:t>But this requires an oracle (if we knew how to order nodes perfectly, we would not need to search the game tree)</a:t>
            </a:r>
          </a:p>
          <a:p>
            <a:r>
              <a:rPr lang="en-US" dirty="0" smtClean="0"/>
              <a:t>If nodes are ordered at random, then the average number of nodes examined by alpha-beta is ~O(b</a:t>
            </a:r>
            <a:r>
              <a:rPr lang="en-US" baseline="30000" dirty="0" smtClean="0"/>
              <a:t>3h/4</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0" end="0"/>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3440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40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2" end="2"/>
                                            </p:txEl>
                                          </p:spTgt>
                                        </p:tgtEl>
                                        <p:attrNameLst>
                                          <p:attrName>ppt_c</p:attrName>
                                        </p:attrNameLst>
                                      </p:cBhvr>
                                      <p:to>
                                        <a:schemeClr val="bg2"/>
                                      </p:to>
                                    </p:animClr>
                                  </p:subTnLst>
                                </p:cTn>
                              </p:par>
                              <p:par>
                                <p:cTn id="13" presetID="1" presetClass="entr" presetSubtype="0" fill="hold" nodeType="withEffect">
                                  <p:stCondLst>
                                    <p:cond delay="0"/>
                                  </p:stCondLst>
                                  <p:childTnLst>
                                    <p:set>
                                      <p:cBhvr>
                                        <p:cTn id="14" dur="1" fill="hold">
                                          <p:stCondLst>
                                            <p:cond delay="0"/>
                                          </p:stCondLst>
                                        </p:cTn>
                                        <p:tgtEl>
                                          <p:spTgt spid="3440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3" end="3"/>
                                            </p:txEl>
                                          </p:spTgt>
                                        </p:tgtEl>
                                        <p:attrNameLst>
                                          <p:attrName>ppt_c</p:attrName>
                                        </p:attrNameLst>
                                      </p:cBhvr>
                                      <p:to>
                                        <a:schemeClr val="bg2"/>
                                      </p:to>
                                    </p:animClr>
                                  </p:subTnLst>
                                </p:cTn>
                              </p:par>
                              <p:par>
                                <p:cTn id="15" presetID="1" presetClass="entr" presetSubtype="0" fill="hold" nodeType="withEffect">
                                  <p:stCondLst>
                                    <p:cond delay="0"/>
                                  </p:stCondLst>
                                  <p:childTnLst>
                                    <p:set>
                                      <p:cBhvr>
                                        <p:cTn id="16" dur="1" fill="hold">
                                          <p:stCondLst>
                                            <p:cond delay="0"/>
                                          </p:stCondLst>
                                        </p:cTn>
                                        <p:tgtEl>
                                          <p:spTgt spid="3440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4" end="4"/>
                                            </p:txEl>
                                          </p:spTgt>
                                        </p:tgtEl>
                                        <p:attrNameLst>
                                          <p:attrName>ppt_c</p:attrName>
                                        </p:attrNameLst>
                                      </p:cBhvr>
                                      <p:to>
                                        <a:schemeClr val="bg2"/>
                                      </p:to>
                                    </p:animClr>
                                  </p:subTnLst>
                                </p:cTn>
                              </p:par>
                              <p:par>
                                <p:cTn id="17" presetID="1" presetClass="entr" presetSubtype="0" fill="hold" nodeType="withEffect">
                                  <p:stCondLst>
                                    <p:cond delay="0"/>
                                  </p:stCondLst>
                                  <p:childTnLst>
                                    <p:set>
                                      <p:cBhvr>
                                        <p:cTn id="18" dur="1" fill="hold">
                                          <p:stCondLst>
                                            <p:cond delay="0"/>
                                          </p:stCondLst>
                                        </p:cTn>
                                        <p:tgtEl>
                                          <p:spTgt spid="3440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44067">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06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4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Alpha-Beta Implementation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chemeClr val="accent3"/>
                </a:solidFill>
              </a:rPr>
              <a:t>MAX-Value</a:t>
            </a:r>
            <a:r>
              <a:rPr lang="en-US" dirty="0" smtClean="0"/>
              <a:t>(S,</a:t>
            </a:r>
            <a:r>
              <a:rPr lang="en-US" dirty="0" smtClean="0">
                <a:sym typeface="Symbol"/>
              </a:rPr>
              <a:t>,</a:t>
            </a:r>
            <a:r>
              <a:rPr lang="en-US" dirty="0" smtClean="0"/>
              <a:t>)</a:t>
            </a:r>
            <a:endParaRPr lang="en-US" dirty="0"/>
          </a:p>
          <a:p>
            <a:pPr marL="822960" lvl="1" indent="-457200">
              <a:buFont typeface="+mj-lt"/>
              <a:buAutoNum type="arabicPeriod"/>
            </a:pPr>
            <a:r>
              <a:rPr lang="en-US" dirty="0"/>
              <a:t>If Terminal?(S) return Result(S</a:t>
            </a:r>
            <a:r>
              <a:rPr lang="en-US" dirty="0" smtClean="0"/>
              <a:t>)</a:t>
            </a:r>
          </a:p>
          <a:p>
            <a:pPr marL="822960" lvl="1" indent="-457200">
              <a:buFont typeface="+mj-lt"/>
              <a:buAutoNum type="arabicPeriod"/>
            </a:pPr>
            <a:r>
              <a:rPr lang="en-US" dirty="0" smtClean="0"/>
              <a:t>For all S</a:t>
            </a:r>
            <a:r>
              <a:rPr lang="en-US" dirty="0"/>
              <a:t>’</a:t>
            </a:r>
            <a:r>
              <a:rPr lang="en-US" dirty="0">
                <a:sym typeface="Symbol"/>
              </a:rPr>
              <a:t></a:t>
            </a:r>
            <a:r>
              <a:rPr lang="en-US" dirty="0" smtClean="0">
                <a:sym typeface="Symbol"/>
              </a:rPr>
              <a:t>SUCC(S)</a:t>
            </a:r>
            <a:endParaRPr lang="en-US" baseline="-25000" dirty="0">
              <a:sym typeface="Symbol"/>
            </a:endParaRPr>
          </a:p>
          <a:p>
            <a:pPr marL="822960" lvl="1" indent="-457200">
              <a:buFont typeface="+mj-lt"/>
              <a:buAutoNum type="arabicPeriod"/>
            </a:pPr>
            <a:r>
              <a:rPr lang="en-US" dirty="0" smtClean="0">
                <a:sym typeface="Symbol"/>
              </a:rPr>
              <a:t>      </a:t>
            </a:r>
            <a:r>
              <a:rPr lang="en-US" dirty="0">
                <a:sym typeface="Symbol"/>
              </a:rPr>
              <a:t></a:t>
            </a:r>
            <a:r>
              <a:rPr lang="en-US" dirty="0" smtClean="0">
                <a:sym typeface="Symbol"/>
              </a:rPr>
              <a:t> max(</a:t>
            </a:r>
            <a:r>
              <a:rPr lang="en-US" dirty="0">
                <a:sym typeface="Symbol"/>
              </a:rPr>
              <a:t></a:t>
            </a:r>
            <a:r>
              <a:rPr lang="en-US" dirty="0" smtClean="0">
                <a:sym typeface="Symbol"/>
              </a:rPr>
              <a:t>,</a:t>
            </a:r>
            <a:r>
              <a:rPr lang="en-US" dirty="0" smtClean="0">
                <a:solidFill>
                  <a:schemeClr val="accent3"/>
                </a:solidFill>
                <a:sym typeface="Symbol"/>
              </a:rPr>
              <a:t>MIN-Value</a:t>
            </a:r>
            <a:r>
              <a:rPr lang="en-US" dirty="0" smtClean="0">
                <a:sym typeface="Symbol"/>
              </a:rPr>
              <a:t>(S’,</a:t>
            </a:r>
            <a:r>
              <a:rPr lang="en-US" dirty="0">
                <a:sym typeface="Symbol"/>
              </a:rPr>
              <a:t>,</a:t>
            </a:r>
            <a:r>
              <a:rPr lang="en-US" dirty="0" smtClean="0">
                <a:sym typeface="Symbol"/>
              </a:rPr>
              <a:t>))</a:t>
            </a:r>
          </a:p>
          <a:p>
            <a:pPr marL="822960" lvl="1" indent="-457200">
              <a:buFont typeface="+mj-lt"/>
              <a:buAutoNum type="arabicPeriod"/>
            </a:pPr>
            <a:r>
              <a:rPr lang="en-US" dirty="0" smtClean="0">
                <a:sym typeface="Symbol"/>
              </a:rPr>
              <a:t>     If </a:t>
            </a:r>
            <a:r>
              <a:rPr lang="en-US" dirty="0">
                <a:sym typeface="Symbol"/>
              </a:rPr>
              <a:t></a:t>
            </a:r>
            <a:r>
              <a:rPr lang="en-US" dirty="0" smtClean="0">
                <a:sym typeface="Symbol"/>
              </a:rPr>
              <a:t>  , then return </a:t>
            </a:r>
          </a:p>
          <a:p>
            <a:pPr marL="822960" lvl="1" indent="-457200">
              <a:buFont typeface="+mj-lt"/>
              <a:buAutoNum type="arabicPeriod"/>
            </a:pPr>
            <a:r>
              <a:rPr lang="en-US" dirty="0" smtClean="0">
                <a:sym typeface="Symbol"/>
              </a:rPr>
              <a:t>Return </a:t>
            </a:r>
            <a:r>
              <a:rPr lang="en-US" dirty="0">
                <a:sym typeface="Symbol"/>
              </a:rPr>
              <a:t></a:t>
            </a:r>
            <a:br>
              <a:rPr lang="en-US" dirty="0">
                <a:sym typeface="Symbol"/>
              </a:rPr>
            </a:br>
            <a:endParaRPr lang="en-US" dirty="0">
              <a:sym typeface="Symbol"/>
            </a:endParaRPr>
          </a:p>
          <a:p>
            <a:r>
              <a:rPr lang="en-US" dirty="0" smtClean="0">
                <a:solidFill>
                  <a:schemeClr val="accent3"/>
                </a:solidFill>
              </a:rPr>
              <a:t>MIN-Value</a:t>
            </a:r>
            <a:r>
              <a:rPr lang="en-US" dirty="0" smtClean="0"/>
              <a:t>(S,</a:t>
            </a:r>
            <a:r>
              <a:rPr lang="en-US" dirty="0">
                <a:sym typeface="Symbol"/>
              </a:rPr>
              <a:t>,</a:t>
            </a:r>
            <a:r>
              <a:rPr lang="en-US" dirty="0" smtClean="0"/>
              <a:t>)</a:t>
            </a:r>
            <a:endParaRPr lang="en-US" dirty="0"/>
          </a:p>
          <a:p>
            <a:pPr marL="822960" lvl="1" indent="-457200">
              <a:buFont typeface="+mj-lt"/>
              <a:buAutoNum type="arabicPeriod"/>
            </a:pPr>
            <a:r>
              <a:rPr lang="en-US" dirty="0"/>
              <a:t>If Terminal?(S) return Result(S)</a:t>
            </a:r>
          </a:p>
          <a:p>
            <a:pPr marL="822960" lvl="1" indent="-457200">
              <a:buFont typeface="+mj-lt"/>
              <a:buAutoNum type="arabicPeriod"/>
            </a:pPr>
            <a:r>
              <a:rPr lang="en-US" dirty="0"/>
              <a:t>For all S’</a:t>
            </a:r>
            <a:r>
              <a:rPr lang="en-US" dirty="0">
                <a:sym typeface="Symbol"/>
              </a:rPr>
              <a:t>SUCC(S)</a:t>
            </a:r>
            <a:endParaRPr lang="en-US" baseline="-25000" dirty="0">
              <a:sym typeface="Symbol"/>
            </a:endParaRPr>
          </a:p>
          <a:p>
            <a:pPr marL="822960" lvl="1" indent="-457200">
              <a:buFont typeface="+mj-lt"/>
              <a:buAutoNum type="arabicPeriod"/>
            </a:pPr>
            <a:r>
              <a:rPr lang="en-US" dirty="0" smtClean="0">
                <a:sym typeface="Symbol"/>
              </a:rPr>
              <a:t>     </a:t>
            </a:r>
            <a:r>
              <a:rPr lang="en-US" dirty="0">
                <a:sym typeface="Symbol"/>
              </a:rPr>
              <a:t></a:t>
            </a:r>
            <a:r>
              <a:rPr lang="en-US" dirty="0" smtClean="0">
                <a:sym typeface="Symbol"/>
              </a:rPr>
              <a:t> </a:t>
            </a:r>
            <a:r>
              <a:rPr lang="en-US" dirty="0">
                <a:sym typeface="Symbol"/>
              </a:rPr>
              <a:t> </a:t>
            </a:r>
            <a:r>
              <a:rPr lang="en-US" dirty="0" smtClean="0">
                <a:sym typeface="Symbol"/>
              </a:rPr>
              <a:t>min(</a:t>
            </a:r>
            <a:r>
              <a:rPr lang="en-US" dirty="0">
                <a:sym typeface="Symbol"/>
              </a:rPr>
              <a:t></a:t>
            </a:r>
            <a:r>
              <a:rPr lang="en-US" dirty="0" smtClean="0">
                <a:sym typeface="Symbol"/>
              </a:rPr>
              <a:t>,</a:t>
            </a:r>
            <a:r>
              <a:rPr lang="en-US" dirty="0" smtClean="0">
                <a:solidFill>
                  <a:schemeClr val="accent3"/>
                </a:solidFill>
                <a:sym typeface="Symbol"/>
              </a:rPr>
              <a:t>MAX-Value</a:t>
            </a:r>
            <a:r>
              <a:rPr lang="en-US" dirty="0" smtClean="0">
                <a:sym typeface="Symbol"/>
              </a:rPr>
              <a:t>(S</a:t>
            </a:r>
            <a:r>
              <a:rPr lang="en-US" dirty="0">
                <a:sym typeface="Symbol"/>
              </a:rPr>
              <a:t>’,,))</a:t>
            </a:r>
          </a:p>
          <a:p>
            <a:pPr marL="822960" lvl="1" indent="-457200">
              <a:buFont typeface="+mj-lt"/>
              <a:buAutoNum type="arabicPeriod"/>
            </a:pPr>
            <a:r>
              <a:rPr lang="en-US" dirty="0">
                <a:sym typeface="Symbol"/>
              </a:rPr>
              <a:t>     If   , then return </a:t>
            </a:r>
          </a:p>
          <a:p>
            <a:pPr marL="822960" lvl="1" indent="-457200">
              <a:buFont typeface="+mj-lt"/>
              <a:buAutoNum type="arabicPeriod"/>
            </a:pPr>
            <a:r>
              <a:rPr lang="en-US" dirty="0">
                <a:sym typeface="Symbol"/>
              </a:rPr>
              <a:t>Return </a:t>
            </a:r>
            <a:r>
              <a:rPr lang="en-US" dirty="0" smtClean="0">
                <a:sym typeface="Symbol"/>
              </a:rPr>
              <a:t/>
            </a:r>
            <a:br>
              <a:rPr lang="en-US" dirty="0" smtClean="0">
                <a:sym typeface="Symbol"/>
              </a:rPr>
            </a:br>
            <a:endParaRPr lang="en-US" dirty="0"/>
          </a:p>
          <a:p>
            <a:r>
              <a:rPr lang="en-US" dirty="0" smtClean="0">
                <a:solidFill>
                  <a:schemeClr val="accent3"/>
                </a:solidFill>
              </a:rPr>
              <a:t>Alpha-Beta-Decision</a:t>
            </a:r>
            <a:r>
              <a:rPr lang="en-US" dirty="0" smtClean="0"/>
              <a:t>(S</a:t>
            </a:r>
            <a:r>
              <a:rPr lang="en-US" dirty="0"/>
              <a:t>)</a:t>
            </a:r>
          </a:p>
          <a:p>
            <a:pPr lvl="1"/>
            <a:r>
              <a:rPr lang="en-US" dirty="0"/>
              <a:t>Return action leading to state S’</a:t>
            </a:r>
            <a:r>
              <a:rPr lang="en-US" dirty="0">
                <a:sym typeface="Symbol"/>
              </a:rPr>
              <a:t>SUCC(S)</a:t>
            </a:r>
            <a:r>
              <a:rPr lang="en-US" dirty="0"/>
              <a:t> that maximizes </a:t>
            </a:r>
            <a:r>
              <a:rPr lang="en-US" dirty="0">
                <a:solidFill>
                  <a:schemeClr val="accent3"/>
                </a:solidFill>
              </a:rPr>
              <a:t>MIN-Value</a:t>
            </a:r>
            <a:r>
              <a:rPr lang="en-US" dirty="0"/>
              <a:t>(S</a:t>
            </a:r>
            <a:r>
              <a:rPr lang="en-US" dirty="0" smtClean="0"/>
              <a:t>’,-</a:t>
            </a:r>
            <a:r>
              <a:rPr lang="en-US" dirty="0" smtClean="0">
                <a:sym typeface="Symbol"/>
              </a:rPr>
              <a:t>,+</a:t>
            </a:r>
            <a:r>
              <a:rPr lang="en-US" dirty="0" smtClean="0"/>
              <a:t>)</a:t>
            </a:r>
            <a:endParaRPr lang="en-US" dirty="0"/>
          </a:p>
          <a:p>
            <a:endParaRPr lang="en-US" dirty="0"/>
          </a:p>
        </p:txBody>
      </p:sp>
    </p:spTree>
    <p:extLst>
      <p:ext uri="{BB962C8B-B14F-4D97-AF65-F5344CB8AC3E}">
        <p14:creationId xmlns:p14="http://schemas.microsoft.com/office/powerpoint/2010/main" val="25938106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mtClean="0"/>
              <a:t>Heuristic Ordering of Nodes</a:t>
            </a:r>
            <a:endParaRPr lang="en-US"/>
          </a:p>
        </p:txBody>
      </p:sp>
      <p:sp>
        <p:nvSpPr>
          <p:cNvPr id="345091" name="Rectangle 3"/>
          <p:cNvSpPr>
            <a:spLocks noGrp="1" noChangeArrowheads="1"/>
          </p:cNvSpPr>
          <p:nvPr>
            <p:ph sz="quarter" idx="1"/>
          </p:nvPr>
        </p:nvSpPr>
        <p:spPr/>
        <p:txBody>
          <a:bodyPr/>
          <a:lstStyle/>
          <a:p>
            <a:r>
              <a:rPr lang="en-US" smtClean="0"/>
              <a:t>Order the nodes below the root according to the values backed-up at the previous iteration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mtClean="0"/>
              <a:t>Other Improvements</a:t>
            </a:r>
            <a:endParaRPr lang="en-US" dirty="0"/>
          </a:p>
        </p:txBody>
      </p:sp>
      <p:sp>
        <p:nvSpPr>
          <p:cNvPr id="338947" name="Rectangle 3"/>
          <p:cNvSpPr>
            <a:spLocks noGrp="1" noChangeArrowheads="1"/>
          </p:cNvSpPr>
          <p:nvPr>
            <p:ph sz="quarter" idx="1"/>
          </p:nvPr>
        </p:nvSpPr>
        <p:spPr/>
        <p:txBody>
          <a:bodyPr/>
          <a:lstStyle/>
          <a:p>
            <a:r>
              <a:rPr lang="en-US" dirty="0" smtClean="0">
                <a:solidFill>
                  <a:schemeClr val="accent3"/>
                </a:solidFill>
              </a:rPr>
              <a:t>Adaptive horizon</a:t>
            </a:r>
            <a:r>
              <a:rPr lang="en-US" dirty="0" smtClean="0"/>
              <a:t> + </a:t>
            </a:r>
            <a:r>
              <a:rPr lang="en-US" dirty="0" smtClean="0">
                <a:solidFill>
                  <a:schemeClr val="accent3"/>
                </a:solidFill>
              </a:rPr>
              <a:t>iterative deepening</a:t>
            </a:r>
          </a:p>
          <a:p>
            <a:r>
              <a:rPr lang="en-US" dirty="0" smtClean="0">
                <a:solidFill>
                  <a:schemeClr val="accent3"/>
                </a:solidFill>
              </a:rPr>
              <a:t>Extended search</a:t>
            </a:r>
            <a:r>
              <a:rPr lang="en-US" dirty="0" smtClean="0"/>
              <a:t>: Retain k&gt;1 best paths, instead of just one, and extend the tree at greater depth below their leaf nodes (to help dealing with the “horizon effect”)</a:t>
            </a:r>
          </a:p>
          <a:p>
            <a:r>
              <a:rPr lang="en-US" dirty="0" smtClean="0">
                <a:solidFill>
                  <a:schemeClr val="accent3"/>
                </a:solidFill>
              </a:rPr>
              <a:t>Singular extension</a:t>
            </a:r>
            <a:r>
              <a:rPr lang="en-US" dirty="0" smtClean="0"/>
              <a:t>: If a move is obviously better than the others in a node at horizon h, then expand this node along this move</a:t>
            </a:r>
          </a:p>
          <a:p>
            <a:r>
              <a:rPr lang="en-US" dirty="0" smtClean="0"/>
              <a:t>Use </a:t>
            </a:r>
            <a:r>
              <a:rPr lang="en-US" dirty="0" smtClean="0">
                <a:solidFill>
                  <a:schemeClr val="accent3"/>
                </a:solidFill>
              </a:rPr>
              <a:t>transposition tables </a:t>
            </a:r>
            <a:r>
              <a:rPr lang="en-US" dirty="0" smtClean="0"/>
              <a:t>to deal with repeated states</a:t>
            </a:r>
          </a:p>
          <a:p>
            <a:r>
              <a:rPr lang="en-US" dirty="0" smtClean="0">
                <a:solidFill>
                  <a:schemeClr val="accent3"/>
                </a:solidFill>
              </a:rPr>
              <a:t>Null-move search</a:t>
            </a:r>
            <a:endParaRPr lang="en-US" dirty="0">
              <a:solidFill>
                <a:schemeClr val="accent3"/>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of Chance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err="1" smtClean="0"/>
              <a:t>Minimax</a:t>
            </a:r>
            <a:r>
              <a:rPr lang="en-US" dirty="0" smtClean="0"/>
              <a:t> Backup</a:t>
            </a:r>
            <a:endParaRPr lang="en-US" dirty="0"/>
          </a:p>
        </p:txBody>
      </p:sp>
      <p:sp>
        <p:nvSpPr>
          <p:cNvPr id="222" name="TextBox 221"/>
          <p:cNvSpPr txBox="1"/>
          <p:nvPr/>
        </p:nvSpPr>
        <p:spPr>
          <a:xfrm>
            <a:off x="6248400" y="2907268"/>
            <a:ext cx="1828800" cy="369332"/>
          </a:xfrm>
          <a:prstGeom prst="rect">
            <a:avLst/>
          </a:prstGeom>
          <a:noFill/>
        </p:spPr>
        <p:txBody>
          <a:bodyPr wrap="square" rtlCol="0">
            <a:spAutoFit/>
          </a:bodyPr>
          <a:lstStyle/>
          <a:p>
            <a:r>
              <a:rPr lang="en-US" dirty="0" smtClean="0">
                <a:latin typeface="Comic Sans MS" pitchFamily="66" charset="0"/>
              </a:rPr>
              <a:t>MIN’s turn</a:t>
            </a:r>
            <a:endParaRPr lang="en-US" dirty="0">
              <a:latin typeface="Comic Sans MS" pitchFamily="66" charset="0"/>
            </a:endParaRPr>
          </a:p>
        </p:txBody>
      </p:sp>
      <p:sp>
        <p:nvSpPr>
          <p:cNvPr id="238" name="TextBox 237"/>
          <p:cNvSpPr txBox="1"/>
          <p:nvPr/>
        </p:nvSpPr>
        <p:spPr>
          <a:xfrm>
            <a:off x="4953000" y="18288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grpSp>
        <p:nvGrpSpPr>
          <p:cNvPr id="2" name="Group 11"/>
          <p:cNvGrpSpPr>
            <a:grpSpLocks/>
          </p:cNvGrpSpPr>
          <p:nvPr/>
        </p:nvGrpSpPr>
        <p:grpSpPr bwMode="auto">
          <a:xfrm>
            <a:off x="3733800" y="1828800"/>
            <a:ext cx="537882" cy="518160"/>
            <a:chOff x="2496" y="1536"/>
            <a:chExt cx="288" cy="288"/>
          </a:xfrm>
        </p:grpSpPr>
        <p:grpSp>
          <p:nvGrpSpPr>
            <p:cNvPr id="3" name="Group 12"/>
            <p:cNvGrpSpPr>
              <a:grpSpLocks/>
            </p:cNvGrpSpPr>
            <p:nvPr/>
          </p:nvGrpSpPr>
          <p:grpSpPr bwMode="auto">
            <a:xfrm>
              <a:off x="2496" y="1536"/>
              <a:ext cx="288" cy="288"/>
              <a:chOff x="2304" y="1152"/>
              <a:chExt cx="288" cy="288"/>
            </a:xfrm>
          </p:grpSpPr>
          <p:sp>
            <p:nvSpPr>
              <p:cNvPr id="38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90"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91"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92"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93"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8"/>
            <p:cNvGrpSpPr>
              <a:grpSpLocks/>
            </p:cNvGrpSpPr>
            <p:nvPr/>
          </p:nvGrpSpPr>
          <p:grpSpPr bwMode="auto">
            <a:xfrm>
              <a:off x="2592" y="1632"/>
              <a:ext cx="96" cy="96"/>
              <a:chOff x="2496" y="2400"/>
              <a:chExt cx="96" cy="96"/>
            </a:xfrm>
          </p:grpSpPr>
          <p:sp>
            <p:nvSpPr>
              <p:cNvPr id="387"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88"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94" name="Oval 44"/>
          <p:cNvSpPr>
            <a:spLocks noChangeArrowheads="1"/>
          </p:cNvSpPr>
          <p:nvPr/>
        </p:nvSpPr>
        <p:spPr bwMode="auto">
          <a:xfrm>
            <a:off x="3742124" y="18229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 name="Group 41"/>
          <p:cNvGrpSpPr>
            <a:grpSpLocks/>
          </p:cNvGrpSpPr>
          <p:nvPr/>
        </p:nvGrpSpPr>
        <p:grpSpPr bwMode="auto">
          <a:xfrm>
            <a:off x="4093456" y="1841136"/>
            <a:ext cx="179294" cy="172720"/>
            <a:chOff x="2496" y="2400"/>
            <a:chExt cx="96" cy="96"/>
          </a:xfrm>
        </p:grpSpPr>
        <p:sp>
          <p:nvSpPr>
            <p:cNvPr id="3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98" name="Oval 44"/>
          <p:cNvSpPr>
            <a:spLocks noChangeArrowheads="1"/>
          </p:cNvSpPr>
          <p:nvPr/>
        </p:nvSpPr>
        <p:spPr bwMode="auto">
          <a:xfrm>
            <a:off x="3730172" y="21844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 name="Group 41"/>
          <p:cNvGrpSpPr>
            <a:grpSpLocks/>
          </p:cNvGrpSpPr>
          <p:nvPr/>
        </p:nvGrpSpPr>
        <p:grpSpPr bwMode="auto">
          <a:xfrm>
            <a:off x="3926114" y="1841136"/>
            <a:ext cx="179294" cy="172720"/>
            <a:chOff x="2496" y="2400"/>
            <a:chExt cx="96" cy="96"/>
          </a:xfrm>
        </p:grpSpPr>
        <p:sp>
          <p:nvSpPr>
            <p:cNvPr id="40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0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02" name="Oval 44"/>
          <p:cNvSpPr>
            <a:spLocks noChangeArrowheads="1"/>
          </p:cNvSpPr>
          <p:nvPr/>
        </p:nvSpPr>
        <p:spPr bwMode="auto">
          <a:xfrm>
            <a:off x="4097724" y="2018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 name="Group 11"/>
          <p:cNvGrpSpPr>
            <a:grpSpLocks/>
          </p:cNvGrpSpPr>
          <p:nvPr/>
        </p:nvGrpSpPr>
        <p:grpSpPr bwMode="auto">
          <a:xfrm>
            <a:off x="2580982" y="2819400"/>
            <a:ext cx="537882" cy="518160"/>
            <a:chOff x="2496" y="1536"/>
            <a:chExt cx="288" cy="288"/>
          </a:xfrm>
          <a:solidFill>
            <a:srgbClr val="F0E09A"/>
          </a:solidFill>
        </p:grpSpPr>
        <p:grpSp>
          <p:nvGrpSpPr>
            <p:cNvPr id="8" name="Group 12"/>
            <p:cNvGrpSpPr>
              <a:grpSpLocks/>
            </p:cNvGrpSpPr>
            <p:nvPr/>
          </p:nvGrpSpPr>
          <p:grpSpPr bwMode="auto">
            <a:xfrm>
              <a:off x="2496" y="1536"/>
              <a:ext cx="288" cy="288"/>
              <a:chOff x="2304" y="1152"/>
              <a:chExt cx="288" cy="288"/>
            </a:xfrm>
            <a:grpFill/>
          </p:grpSpPr>
          <p:sp>
            <p:nvSpPr>
              <p:cNvPr id="44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4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4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5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5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9" name="Group 18"/>
            <p:cNvGrpSpPr>
              <a:grpSpLocks/>
            </p:cNvGrpSpPr>
            <p:nvPr/>
          </p:nvGrpSpPr>
          <p:grpSpPr bwMode="auto">
            <a:xfrm>
              <a:off x="2592" y="1632"/>
              <a:ext cx="96" cy="96"/>
              <a:chOff x="2496" y="2400"/>
              <a:chExt cx="96" cy="96"/>
            </a:xfrm>
            <a:grpFill/>
          </p:grpSpPr>
          <p:sp>
            <p:nvSpPr>
              <p:cNvPr id="44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4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52" name="Oval 44"/>
          <p:cNvSpPr>
            <a:spLocks noChangeArrowheads="1"/>
          </p:cNvSpPr>
          <p:nvPr/>
        </p:nvSpPr>
        <p:spPr bwMode="auto">
          <a:xfrm>
            <a:off x="2589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0" name="Group 41"/>
          <p:cNvGrpSpPr>
            <a:grpSpLocks/>
          </p:cNvGrpSpPr>
          <p:nvPr/>
        </p:nvGrpSpPr>
        <p:grpSpPr bwMode="auto">
          <a:xfrm>
            <a:off x="2940638" y="2831736"/>
            <a:ext cx="179294" cy="172720"/>
            <a:chOff x="2496" y="2400"/>
            <a:chExt cx="96" cy="96"/>
          </a:xfrm>
        </p:grpSpPr>
        <p:sp>
          <p:nvSpPr>
            <p:cNvPr id="45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56" name="Oval 44"/>
          <p:cNvSpPr>
            <a:spLocks noChangeArrowheads="1"/>
          </p:cNvSpPr>
          <p:nvPr/>
        </p:nvSpPr>
        <p:spPr bwMode="auto">
          <a:xfrm>
            <a:off x="2577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1" name="Group 41"/>
          <p:cNvGrpSpPr>
            <a:grpSpLocks/>
          </p:cNvGrpSpPr>
          <p:nvPr/>
        </p:nvGrpSpPr>
        <p:grpSpPr bwMode="auto">
          <a:xfrm>
            <a:off x="2773296" y="2831736"/>
            <a:ext cx="179294" cy="172720"/>
            <a:chOff x="2496" y="2400"/>
            <a:chExt cx="96" cy="96"/>
          </a:xfrm>
        </p:grpSpPr>
        <p:sp>
          <p:nvSpPr>
            <p:cNvPr id="4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60" name="Oval 44"/>
          <p:cNvSpPr>
            <a:spLocks noChangeArrowheads="1"/>
          </p:cNvSpPr>
          <p:nvPr/>
        </p:nvSpPr>
        <p:spPr bwMode="auto">
          <a:xfrm>
            <a:off x="2944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2" name="Group 11"/>
          <p:cNvGrpSpPr>
            <a:grpSpLocks/>
          </p:cNvGrpSpPr>
          <p:nvPr/>
        </p:nvGrpSpPr>
        <p:grpSpPr bwMode="auto">
          <a:xfrm>
            <a:off x="3723982" y="2819400"/>
            <a:ext cx="537882" cy="518160"/>
            <a:chOff x="2496" y="1536"/>
            <a:chExt cx="288" cy="288"/>
          </a:xfrm>
          <a:solidFill>
            <a:srgbClr val="F0E09A"/>
          </a:solidFill>
        </p:grpSpPr>
        <p:grpSp>
          <p:nvGrpSpPr>
            <p:cNvPr id="13" name="Group 12"/>
            <p:cNvGrpSpPr>
              <a:grpSpLocks/>
            </p:cNvGrpSpPr>
            <p:nvPr/>
          </p:nvGrpSpPr>
          <p:grpSpPr bwMode="auto">
            <a:xfrm>
              <a:off x="2496" y="1536"/>
              <a:ext cx="288" cy="288"/>
              <a:chOff x="2304" y="1152"/>
              <a:chExt cx="288" cy="288"/>
            </a:xfrm>
            <a:grpFill/>
          </p:grpSpPr>
          <p:sp>
            <p:nvSpPr>
              <p:cNvPr id="466"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67"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68"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69"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70"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4" name="Group 18"/>
            <p:cNvGrpSpPr>
              <a:grpSpLocks/>
            </p:cNvGrpSpPr>
            <p:nvPr/>
          </p:nvGrpSpPr>
          <p:grpSpPr bwMode="auto">
            <a:xfrm>
              <a:off x="2592" y="1632"/>
              <a:ext cx="96" cy="96"/>
              <a:chOff x="2496" y="2400"/>
              <a:chExt cx="96" cy="96"/>
            </a:xfrm>
            <a:grpFill/>
          </p:grpSpPr>
          <p:sp>
            <p:nvSpPr>
              <p:cNvPr id="464"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65"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71" name="Oval 44"/>
          <p:cNvSpPr>
            <a:spLocks noChangeArrowheads="1"/>
          </p:cNvSpPr>
          <p:nvPr/>
        </p:nvSpPr>
        <p:spPr bwMode="auto">
          <a:xfrm>
            <a:off x="3732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5" name="Group 41"/>
          <p:cNvGrpSpPr>
            <a:grpSpLocks/>
          </p:cNvGrpSpPr>
          <p:nvPr/>
        </p:nvGrpSpPr>
        <p:grpSpPr bwMode="auto">
          <a:xfrm>
            <a:off x="4083638" y="2831736"/>
            <a:ext cx="179294" cy="172720"/>
            <a:chOff x="2496" y="2400"/>
            <a:chExt cx="96" cy="96"/>
          </a:xfrm>
        </p:grpSpPr>
        <p:sp>
          <p:nvSpPr>
            <p:cNvPr id="47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5" name="Oval 44"/>
          <p:cNvSpPr>
            <a:spLocks noChangeArrowheads="1"/>
          </p:cNvSpPr>
          <p:nvPr/>
        </p:nvSpPr>
        <p:spPr bwMode="auto">
          <a:xfrm>
            <a:off x="3720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6" name="Group 41"/>
          <p:cNvGrpSpPr>
            <a:grpSpLocks/>
          </p:cNvGrpSpPr>
          <p:nvPr/>
        </p:nvGrpSpPr>
        <p:grpSpPr bwMode="auto">
          <a:xfrm>
            <a:off x="3916296" y="2831736"/>
            <a:ext cx="179294" cy="172720"/>
            <a:chOff x="2496" y="2400"/>
            <a:chExt cx="96" cy="96"/>
          </a:xfrm>
        </p:grpSpPr>
        <p:sp>
          <p:nvSpPr>
            <p:cNvPr id="477"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8"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9" name="Oval 44"/>
          <p:cNvSpPr>
            <a:spLocks noChangeArrowheads="1"/>
          </p:cNvSpPr>
          <p:nvPr/>
        </p:nvSpPr>
        <p:spPr bwMode="auto">
          <a:xfrm>
            <a:off x="4087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7" name="Group 11"/>
          <p:cNvGrpSpPr>
            <a:grpSpLocks/>
          </p:cNvGrpSpPr>
          <p:nvPr/>
        </p:nvGrpSpPr>
        <p:grpSpPr bwMode="auto">
          <a:xfrm>
            <a:off x="4790782" y="2819400"/>
            <a:ext cx="537882" cy="518160"/>
            <a:chOff x="2496" y="1536"/>
            <a:chExt cx="288" cy="288"/>
          </a:xfrm>
          <a:solidFill>
            <a:srgbClr val="F0E09A"/>
          </a:solidFill>
        </p:grpSpPr>
        <p:grpSp>
          <p:nvGrpSpPr>
            <p:cNvPr id="18" name="Group 12"/>
            <p:cNvGrpSpPr>
              <a:grpSpLocks/>
            </p:cNvGrpSpPr>
            <p:nvPr/>
          </p:nvGrpSpPr>
          <p:grpSpPr bwMode="auto">
            <a:xfrm>
              <a:off x="2496" y="1536"/>
              <a:ext cx="288" cy="288"/>
              <a:chOff x="2304" y="1152"/>
              <a:chExt cx="288" cy="288"/>
            </a:xfrm>
            <a:grpFill/>
          </p:grpSpPr>
          <p:sp>
            <p:nvSpPr>
              <p:cNvPr id="485"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8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8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8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8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 name="Group 18"/>
            <p:cNvGrpSpPr>
              <a:grpSpLocks/>
            </p:cNvGrpSpPr>
            <p:nvPr/>
          </p:nvGrpSpPr>
          <p:grpSpPr bwMode="auto">
            <a:xfrm>
              <a:off x="2592" y="1632"/>
              <a:ext cx="96" cy="96"/>
              <a:chOff x="2496" y="2400"/>
              <a:chExt cx="96" cy="96"/>
            </a:xfrm>
            <a:grpFill/>
          </p:grpSpPr>
          <p:sp>
            <p:nvSpPr>
              <p:cNvPr id="48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8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90" name="Oval 44"/>
          <p:cNvSpPr>
            <a:spLocks noChangeArrowheads="1"/>
          </p:cNvSpPr>
          <p:nvPr/>
        </p:nvSpPr>
        <p:spPr bwMode="auto">
          <a:xfrm>
            <a:off x="47991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0" name="Group 41"/>
          <p:cNvGrpSpPr>
            <a:grpSpLocks/>
          </p:cNvGrpSpPr>
          <p:nvPr/>
        </p:nvGrpSpPr>
        <p:grpSpPr bwMode="auto">
          <a:xfrm>
            <a:off x="5150438" y="2831736"/>
            <a:ext cx="179294" cy="172720"/>
            <a:chOff x="2496" y="2400"/>
            <a:chExt cx="96" cy="96"/>
          </a:xfrm>
        </p:grpSpPr>
        <p:sp>
          <p:nvSpPr>
            <p:cNvPr id="4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4" name="Oval 44"/>
          <p:cNvSpPr>
            <a:spLocks noChangeArrowheads="1"/>
          </p:cNvSpPr>
          <p:nvPr/>
        </p:nvSpPr>
        <p:spPr bwMode="auto">
          <a:xfrm>
            <a:off x="47871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1" name="Group 41"/>
          <p:cNvGrpSpPr>
            <a:grpSpLocks/>
          </p:cNvGrpSpPr>
          <p:nvPr/>
        </p:nvGrpSpPr>
        <p:grpSpPr bwMode="auto">
          <a:xfrm>
            <a:off x="4983096" y="2831736"/>
            <a:ext cx="179294" cy="172720"/>
            <a:chOff x="2496" y="2400"/>
            <a:chExt cx="96" cy="96"/>
          </a:xfrm>
        </p:grpSpPr>
        <p:sp>
          <p:nvSpPr>
            <p:cNvPr id="4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8" name="Oval 44"/>
          <p:cNvSpPr>
            <a:spLocks noChangeArrowheads="1"/>
          </p:cNvSpPr>
          <p:nvPr/>
        </p:nvSpPr>
        <p:spPr bwMode="auto">
          <a:xfrm>
            <a:off x="5154706" y="300953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500" name="Straight Arrow Connector 499"/>
          <p:cNvCxnSpPr>
            <a:stCxn id="389" idx="2"/>
            <a:endCxn id="447" idx="0"/>
          </p:cNvCxnSpPr>
          <p:nvPr/>
        </p:nvCxnSpPr>
        <p:spPr>
          <a:xfrm rot="5400000">
            <a:off x="3190112" y="2006771"/>
            <a:ext cx="472440" cy="115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stCxn id="389" idx="2"/>
            <a:endCxn id="466" idx="0"/>
          </p:cNvCxnSpPr>
          <p:nvPr/>
        </p:nvCxnSpPr>
        <p:spPr>
          <a:xfrm rot="5400000">
            <a:off x="3761612" y="257827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93" idx="1"/>
            <a:endCxn id="485" idx="0"/>
          </p:cNvCxnSpPr>
          <p:nvPr/>
        </p:nvCxnSpPr>
        <p:spPr>
          <a:xfrm rot="16200000" flipH="1">
            <a:off x="4339835" y="2099513"/>
            <a:ext cx="472440" cy="9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41"/>
          <p:cNvGrpSpPr>
            <a:grpSpLocks/>
          </p:cNvGrpSpPr>
          <p:nvPr/>
        </p:nvGrpSpPr>
        <p:grpSpPr bwMode="auto">
          <a:xfrm>
            <a:off x="3912667" y="3158307"/>
            <a:ext cx="179294" cy="172720"/>
            <a:chOff x="2496" y="2400"/>
            <a:chExt cx="96" cy="96"/>
          </a:xfrm>
        </p:grpSpPr>
        <p:sp>
          <p:nvSpPr>
            <p:cNvPr id="50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0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3" name="Group 41"/>
          <p:cNvGrpSpPr>
            <a:grpSpLocks/>
          </p:cNvGrpSpPr>
          <p:nvPr/>
        </p:nvGrpSpPr>
        <p:grpSpPr bwMode="auto">
          <a:xfrm>
            <a:off x="2588238" y="2987764"/>
            <a:ext cx="179294" cy="172720"/>
            <a:chOff x="2496" y="2400"/>
            <a:chExt cx="96" cy="96"/>
          </a:xfrm>
        </p:grpSpPr>
        <p:sp>
          <p:nvSpPr>
            <p:cNvPr id="511"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2"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4" name="Group 41"/>
          <p:cNvGrpSpPr>
            <a:grpSpLocks/>
          </p:cNvGrpSpPr>
          <p:nvPr/>
        </p:nvGrpSpPr>
        <p:grpSpPr bwMode="auto">
          <a:xfrm>
            <a:off x="5171781" y="3176450"/>
            <a:ext cx="179294" cy="172720"/>
            <a:chOff x="2496" y="2400"/>
            <a:chExt cx="96" cy="96"/>
          </a:xfrm>
        </p:grpSpPr>
        <p:sp>
          <p:nvSpPr>
            <p:cNvPr id="5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cxnSp>
        <p:nvCxnSpPr>
          <p:cNvPr id="516" name="Straight Arrow Connector 515"/>
          <p:cNvCxnSpPr/>
          <p:nvPr/>
        </p:nvCxnSpPr>
        <p:spPr>
          <a:xfrm rot="5400000">
            <a:off x="22909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447" idx="2"/>
          </p:cNvCxnSpPr>
          <p:nvPr/>
        </p:nvCxnSpPr>
        <p:spPr>
          <a:xfrm rot="16200000" flipH="1">
            <a:off x="27508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a:grpSpLocks/>
          </p:cNvGrpSpPr>
          <p:nvPr/>
        </p:nvGrpSpPr>
        <p:grpSpPr bwMode="auto">
          <a:xfrm>
            <a:off x="2057400" y="3962400"/>
            <a:ext cx="537882" cy="518160"/>
            <a:chOff x="2496" y="1536"/>
            <a:chExt cx="288" cy="288"/>
          </a:xfrm>
          <a:solidFill>
            <a:srgbClr val="E0FFC1"/>
          </a:solidFill>
        </p:grpSpPr>
        <p:grpSp>
          <p:nvGrpSpPr>
            <p:cNvPr id="26" name="Group 12"/>
            <p:cNvGrpSpPr>
              <a:grpSpLocks/>
            </p:cNvGrpSpPr>
            <p:nvPr/>
          </p:nvGrpSpPr>
          <p:grpSpPr bwMode="auto">
            <a:xfrm>
              <a:off x="2496" y="1536"/>
              <a:ext cx="288" cy="288"/>
              <a:chOff x="2304" y="1152"/>
              <a:chExt cx="288" cy="288"/>
            </a:xfrm>
            <a:grpFill/>
          </p:grpSpPr>
          <p:sp>
            <p:nvSpPr>
              <p:cNvPr id="528"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29"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30"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31"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32"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27" name="Group 18"/>
            <p:cNvGrpSpPr>
              <a:grpSpLocks/>
            </p:cNvGrpSpPr>
            <p:nvPr/>
          </p:nvGrpSpPr>
          <p:grpSpPr bwMode="auto">
            <a:xfrm>
              <a:off x="2592" y="1632"/>
              <a:ext cx="96" cy="96"/>
              <a:chOff x="2496" y="2400"/>
              <a:chExt cx="96" cy="96"/>
            </a:xfrm>
            <a:grpFill/>
          </p:grpSpPr>
          <p:sp>
            <p:nvSpPr>
              <p:cNvPr id="526"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27"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33" name="Oval 44"/>
          <p:cNvSpPr>
            <a:spLocks noChangeArrowheads="1"/>
          </p:cNvSpPr>
          <p:nvPr/>
        </p:nvSpPr>
        <p:spPr bwMode="auto">
          <a:xfrm>
            <a:off x="2065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8" name="Group 41"/>
          <p:cNvGrpSpPr>
            <a:grpSpLocks/>
          </p:cNvGrpSpPr>
          <p:nvPr/>
        </p:nvGrpSpPr>
        <p:grpSpPr bwMode="auto">
          <a:xfrm>
            <a:off x="2417056" y="3974736"/>
            <a:ext cx="179294" cy="172720"/>
            <a:chOff x="2496" y="2400"/>
            <a:chExt cx="96" cy="96"/>
          </a:xfrm>
        </p:grpSpPr>
        <p:sp>
          <p:nvSpPr>
            <p:cNvPr id="53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3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37" name="Oval 44"/>
          <p:cNvSpPr>
            <a:spLocks noChangeArrowheads="1"/>
          </p:cNvSpPr>
          <p:nvPr/>
        </p:nvSpPr>
        <p:spPr bwMode="auto">
          <a:xfrm>
            <a:off x="2053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9" name="Group 41"/>
          <p:cNvGrpSpPr>
            <a:grpSpLocks/>
          </p:cNvGrpSpPr>
          <p:nvPr/>
        </p:nvGrpSpPr>
        <p:grpSpPr bwMode="auto">
          <a:xfrm>
            <a:off x="2249714" y="3974736"/>
            <a:ext cx="179294" cy="172720"/>
            <a:chOff x="2496" y="2400"/>
            <a:chExt cx="96" cy="96"/>
          </a:xfrm>
        </p:grpSpPr>
        <p:sp>
          <p:nvSpPr>
            <p:cNvPr id="53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1" name="Oval 44"/>
          <p:cNvSpPr>
            <a:spLocks noChangeArrowheads="1"/>
          </p:cNvSpPr>
          <p:nvPr/>
        </p:nvSpPr>
        <p:spPr bwMode="auto">
          <a:xfrm>
            <a:off x="2421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0" name="Group 41"/>
          <p:cNvGrpSpPr>
            <a:grpSpLocks/>
          </p:cNvGrpSpPr>
          <p:nvPr/>
        </p:nvGrpSpPr>
        <p:grpSpPr bwMode="auto">
          <a:xfrm>
            <a:off x="2064656" y="4130764"/>
            <a:ext cx="179294" cy="172720"/>
            <a:chOff x="2496" y="2400"/>
            <a:chExt cx="96" cy="96"/>
          </a:xfrm>
        </p:grpSpPr>
        <p:sp>
          <p:nvSpPr>
            <p:cNvPr id="54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5" name="Oval 44"/>
          <p:cNvSpPr>
            <a:spLocks noChangeArrowheads="1"/>
          </p:cNvSpPr>
          <p:nvPr/>
        </p:nvSpPr>
        <p:spPr bwMode="auto">
          <a:xfrm>
            <a:off x="2229010" y="4326708"/>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1" name="Group 11"/>
          <p:cNvGrpSpPr>
            <a:grpSpLocks/>
          </p:cNvGrpSpPr>
          <p:nvPr/>
        </p:nvGrpSpPr>
        <p:grpSpPr bwMode="auto">
          <a:xfrm>
            <a:off x="3048000" y="3962400"/>
            <a:ext cx="537882" cy="518160"/>
            <a:chOff x="2496" y="1536"/>
            <a:chExt cx="288" cy="288"/>
          </a:xfrm>
          <a:solidFill>
            <a:srgbClr val="E0FFC1"/>
          </a:solidFill>
        </p:grpSpPr>
        <p:grpSp>
          <p:nvGrpSpPr>
            <p:cNvPr id="327680" name="Group 12"/>
            <p:cNvGrpSpPr>
              <a:grpSpLocks/>
            </p:cNvGrpSpPr>
            <p:nvPr/>
          </p:nvGrpSpPr>
          <p:grpSpPr bwMode="auto">
            <a:xfrm>
              <a:off x="2496" y="1536"/>
              <a:ext cx="288" cy="288"/>
              <a:chOff x="2304" y="1152"/>
              <a:chExt cx="288" cy="288"/>
            </a:xfrm>
            <a:grpFill/>
          </p:grpSpPr>
          <p:sp>
            <p:nvSpPr>
              <p:cNvPr id="551"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52"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53"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54"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55"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1" name="Group 18"/>
            <p:cNvGrpSpPr>
              <a:grpSpLocks/>
            </p:cNvGrpSpPr>
            <p:nvPr/>
          </p:nvGrpSpPr>
          <p:grpSpPr bwMode="auto">
            <a:xfrm>
              <a:off x="2592" y="1632"/>
              <a:ext cx="96" cy="96"/>
              <a:chOff x="2496" y="2400"/>
              <a:chExt cx="96" cy="96"/>
            </a:xfrm>
            <a:grpFill/>
          </p:grpSpPr>
          <p:sp>
            <p:nvSpPr>
              <p:cNvPr id="549"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50"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56" name="Oval 44"/>
          <p:cNvSpPr>
            <a:spLocks noChangeArrowheads="1"/>
          </p:cNvSpPr>
          <p:nvPr/>
        </p:nvSpPr>
        <p:spPr bwMode="auto">
          <a:xfrm>
            <a:off x="30563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3" name="Group 41"/>
          <p:cNvGrpSpPr>
            <a:grpSpLocks/>
          </p:cNvGrpSpPr>
          <p:nvPr/>
        </p:nvGrpSpPr>
        <p:grpSpPr bwMode="auto">
          <a:xfrm>
            <a:off x="3407656" y="3974736"/>
            <a:ext cx="179294" cy="172720"/>
            <a:chOff x="2496" y="2400"/>
            <a:chExt cx="96" cy="96"/>
          </a:xfrm>
        </p:grpSpPr>
        <p:sp>
          <p:nvSpPr>
            <p:cNvPr id="5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0" name="Oval 44"/>
          <p:cNvSpPr>
            <a:spLocks noChangeArrowheads="1"/>
          </p:cNvSpPr>
          <p:nvPr/>
        </p:nvSpPr>
        <p:spPr bwMode="auto">
          <a:xfrm>
            <a:off x="30443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4" name="Group 41"/>
          <p:cNvGrpSpPr>
            <a:grpSpLocks/>
          </p:cNvGrpSpPr>
          <p:nvPr/>
        </p:nvGrpSpPr>
        <p:grpSpPr bwMode="auto">
          <a:xfrm>
            <a:off x="3240314" y="3974736"/>
            <a:ext cx="179294" cy="172720"/>
            <a:chOff x="2496" y="2400"/>
            <a:chExt cx="96" cy="96"/>
          </a:xfrm>
        </p:grpSpPr>
        <p:sp>
          <p:nvSpPr>
            <p:cNvPr id="5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4" name="Oval 44"/>
          <p:cNvSpPr>
            <a:spLocks noChangeArrowheads="1"/>
          </p:cNvSpPr>
          <p:nvPr/>
        </p:nvSpPr>
        <p:spPr bwMode="auto">
          <a:xfrm>
            <a:off x="34119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5" name="Group 41"/>
          <p:cNvGrpSpPr>
            <a:grpSpLocks/>
          </p:cNvGrpSpPr>
          <p:nvPr/>
        </p:nvGrpSpPr>
        <p:grpSpPr bwMode="auto">
          <a:xfrm>
            <a:off x="3055256" y="4130764"/>
            <a:ext cx="179294" cy="172720"/>
            <a:chOff x="2496" y="2400"/>
            <a:chExt cx="96" cy="96"/>
          </a:xfrm>
        </p:grpSpPr>
        <p:sp>
          <p:nvSpPr>
            <p:cNvPr id="5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8" name="Oval 44"/>
          <p:cNvSpPr>
            <a:spLocks noChangeArrowheads="1"/>
          </p:cNvSpPr>
          <p:nvPr/>
        </p:nvSpPr>
        <p:spPr bwMode="auto">
          <a:xfrm>
            <a:off x="3408296" y="4315822"/>
            <a:ext cx="179294" cy="172720"/>
          </a:xfrm>
          <a:prstGeom prst="ellipse">
            <a:avLst/>
          </a:prstGeom>
          <a:noFill/>
          <a:ln w="28575">
            <a:solidFill>
              <a:schemeClr val="tx1"/>
            </a:solidFill>
            <a:round/>
            <a:headEnd/>
            <a:tailEnd/>
          </a:ln>
          <a:effectLst/>
        </p:spPr>
        <p:txBody>
          <a:bodyPr wrap="none" anchor="ctr"/>
          <a:lstStyle/>
          <a:p>
            <a:endParaRPr lang="en-US"/>
          </a:p>
        </p:txBody>
      </p:sp>
      <p:sp>
        <p:nvSpPr>
          <p:cNvPr id="569" name="TextBox 568"/>
          <p:cNvSpPr txBox="1"/>
          <p:nvPr/>
        </p:nvSpPr>
        <p:spPr>
          <a:xfrm>
            <a:off x="3733800" y="3352800"/>
            <a:ext cx="533400" cy="369332"/>
          </a:xfrm>
          <a:prstGeom prst="rect">
            <a:avLst/>
          </a:prstGeom>
          <a:noFill/>
        </p:spPr>
        <p:txBody>
          <a:bodyPr wrap="square" rtlCol="0">
            <a:spAutoFit/>
          </a:bodyPr>
          <a:lstStyle/>
          <a:p>
            <a:r>
              <a:rPr lang="en-US" dirty="0" smtClean="0"/>
              <a:t>+1</a:t>
            </a:r>
            <a:endParaRPr lang="en-US" dirty="0"/>
          </a:p>
        </p:txBody>
      </p:sp>
      <p:cxnSp>
        <p:nvCxnSpPr>
          <p:cNvPr id="570" name="Straight Arrow Connector 569"/>
          <p:cNvCxnSpPr/>
          <p:nvPr/>
        </p:nvCxnSpPr>
        <p:spPr>
          <a:xfrm rot="5400000">
            <a:off x="30452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p:nvPr/>
        </p:nvCxnSpPr>
        <p:spPr>
          <a:xfrm rot="5400000">
            <a:off x="20546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686" name="Group 11"/>
          <p:cNvGrpSpPr>
            <a:grpSpLocks/>
          </p:cNvGrpSpPr>
          <p:nvPr/>
        </p:nvGrpSpPr>
        <p:grpSpPr bwMode="auto">
          <a:xfrm>
            <a:off x="2029439" y="4971143"/>
            <a:ext cx="537882" cy="518160"/>
            <a:chOff x="2496" y="1536"/>
            <a:chExt cx="288" cy="288"/>
          </a:xfrm>
          <a:solidFill>
            <a:srgbClr val="F0E09A"/>
          </a:solidFill>
        </p:grpSpPr>
        <p:grpSp>
          <p:nvGrpSpPr>
            <p:cNvPr id="327687" name="Group 12"/>
            <p:cNvGrpSpPr>
              <a:grpSpLocks/>
            </p:cNvGrpSpPr>
            <p:nvPr/>
          </p:nvGrpSpPr>
          <p:grpSpPr bwMode="auto">
            <a:xfrm>
              <a:off x="2496" y="1536"/>
              <a:ext cx="288" cy="288"/>
              <a:chOff x="2304" y="1152"/>
              <a:chExt cx="288" cy="288"/>
            </a:xfrm>
            <a:grpFill/>
          </p:grpSpPr>
          <p:sp>
            <p:nvSpPr>
              <p:cNvPr id="57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7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7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8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8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8" name="Group 18"/>
            <p:cNvGrpSpPr>
              <a:grpSpLocks/>
            </p:cNvGrpSpPr>
            <p:nvPr/>
          </p:nvGrpSpPr>
          <p:grpSpPr bwMode="auto">
            <a:xfrm>
              <a:off x="2592" y="1632"/>
              <a:ext cx="96" cy="96"/>
              <a:chOff x="2496" y="2400"/>
              <a:chExt cx="96" cy="96"/>
            </a:xfrm>
            <a:grpFill/>
          </p:grpSpPr>
          <p:sp>
            <p:nvSpPr>
              <p:cNvPr id="57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7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82" name="Oval 44"/>
          <p:cNvSpPr>
            <a:spLocks noChangeArrowheads="1"/>
          </p:cNvSpPr>
          <p:nvPr/>
        </p:nvSpPr>
        <p:spPr bwMode="auto">
          <a:xfrm>
            <a:off x="2037763"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9" name="Group 41"/>
          <p:cNvGrpSpPr>
            <a:grpSpLocks/>
          </p:cNvGrpSpPr>
          <p:nvPr/>
        </p:nvGrpSpPr>
        <p:grpSpPr bwMode="auto">
          <a:xfrm>
            <a:off x="2389095" y="4983479"/>
            <a:ext cx="179294" cy="172720"/>
            <a:chOff x="2496" y="2400"/>
            <a:chExt cx="96" cy="96"/>
          </a:xfrm>
        </p:grpSpPr>
        <p:sp>
          <p:nvSpPr>
            <p:cNvPr id="58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86" name="Oval 44"/>
          <p:cNvSpPr>
            <a:spLocks noChangeArrowheads="1"/>
          </p:cNvSpPr>
          <p:nvPr/>
        </p:nvSpPr>
        <p:spPr bwMode="auto">
          <a:xfrm>
            <a:off x="2025811"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0" name="Group 41"/>
          <p:cNvGrpSpPr>
            <a:grpSpLocks/>
          </p:cNvGrpSpPr>
          <p:nvPr/>
        </p:nvGrpSpPr>
        <p:grpSpPr bwMode="auto">
          <a:xfrm>
            <a:off x="2221753" y="4983479"/>
            <a:ext cx="179294" cy="172720"/>
            <a:chOff x="2496" y="2400"/>
            <a:chExt cx="96" cy="96"/>
          </a:xfrm>
        </p:grpSpPr>
        <p:sp>
          <p:nvSpPr>
            <p:cNvPr id="58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90" name="Oval 44"/>
          <p:cNvSpPr>
            <a:spLocks noChangeArrowheads="1"/>
          </p:cNvSpPr>
          <p:nvPr/>
        </p:nvSpPr>
        <p:spPr bwMode="auto">
          <a:xfrm>
            <a:off x="2393363"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1" name="Group 41"/>
          <p:cNvGrpSpPr>
            <a:grpSpLocks/>
          </p:cNvGrpSpPr>
          <p:nvPr/>
        </p:nvGrpSpPr>
        <p:grpSpPr bwMode="auto">
          <a:xfrm>
            <a:off x="2036695" y="5139507"/>
            <a:ext cx="179294" cy="172720"/>
            <a:chOff x="2496" y="2400"/>
            <a:chExt cx="96" cy="96"/>
          </a:xfrm>
        </p:grpSpPr>
        <p:sp>
          <p:nvSpPr>
            <p:cNvPr id="5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327692" name="Group 11"/>
          <p:cNvGrpSpPr>
            <a:grpSpLocks/>
          </p:cNvGrpSpPr>
          <p:nvPr/>
        </p:nvGrpSpPr>
        <p:grpSpPr bwMode="auto">
          <a:xfrm>
            <a:off x="3048000" y="4971143"/>
            <a:ext cx="537882" cy="518160"/>
            <a:chOff x="2496" y="1536"/>
            <a:chExt cx="288" cy="288"/>
          </a:xfrm>
          <a:solidFill>
            <a:srgbClr val="F0E09A"/>
          </a:solidFill>
        </p:grpSpPr>
        <p:grpSp>
          <p:nvGrpSpPr>
            <p:cNvPr id="327693" name="Group 12"/>
            <p:cNvGrpSpPr>
              <a:grpSpLocks/>
            </p:cNvGrpSpPr>
            <p:nvPr/>
          </p:nvGrpSpPr>
          <p:grpSpPr bwMode="auto">
            <a:xfrm>
              <a:off x="2496" y="1536"/>
              <a:ext cx="288" cy="288"/>
              <a:chOff x="2304" y="1152"/>
              <a:chExt cx="288" cy="288"/>
            </a:xfrm>
            <a:grpFill/>
          </p:grpSpPr>
          <p:sp>
            <p:nvSpPr>
              <p:cNvPr id="599"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60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0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0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0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94" name="Group 18"/>
            <p:cNvGrpSpPr>
              <a:grpSpLocks/>
            </p:cNvGrpSpPr>
            <p:nvPr/>
          </p:nvGrpSpPr>
          <p:grpSpPr bwMode="auto">
            <a:xfrm>
              <a:off x="2592" y="1632"/>
              <a:ext cx="96" cy="96"/>
              <a:chOff x="2496" y="2400"/>
              <a:chExt cx="96" cy="96"/>
            </a:xfrm>
            <a:grpFill/>
          </p:grpSpPr>
          <p:sp>
            <p:nvSpPr>
              <p:cNvPr id="59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9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04" name="Oval 44"/>
          <p:cNvSpPr>
            <a:spLocks noChangeArrowheads="1"/>
          </p:cNvSpPr>
          <p:nvPr/>
        </p:nvSpPr>
        <p:spPr bwMode="auto">
          <a:xfrm>
            <a:off x="3056324"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5" name="Group 41"/>
          <p:cNvGrpSpPr>
            <a:grpSpLocks/>
          </p:cNvGrpSpPr>
          <p:nvPr/>
        </p:nvGrpSpPr>
        <p:grpSpPr bwMode="auto">
          <a:xfrm>
            <a:off x="3407656" y="4983479"/>
            <a:ext cx="179294" cy="172720"/>
            <a:chOff x="2496" y="2400"/>
            <a:chExt cx="96" cy="96"/>
          </a:xfrm>
        </p:grpSpPr>
        <p:sp>
          <p:nvSpPr>
            <p:cNvPr id="60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0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08" name="Oval 44"/>
          <p:cNvSpPr>
            <a:spLocks noChangeArrowheads="1"/>
          </p:cNvSpPr>
          <p:nvPr/>
        </p:nvSpPr>
        <p:spPr bwMode="auto">
          <a:xfrm>
            <a:off x="3044372"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6" name="Group 41"/>
          <p:cNvGrpSpPr>
            <a:grpSpLocks/>
          </p:cNvGrpSpPr>
          <p:nvPr/>
        </p:nvGrpSpPr>
        <p:grpSpPr bwMode="auto">
          <a:xfrm>
            <a:off x="3240314" y="4983479"/>
            <a:ext cx="179294" cy="172720"/>
            <a:chOff x="2496" y="2400"/>
            <a:chExt cx="96" cy="96"/>
          </a:xfrm>
        </p:grpSpPr>
        <p:sp>
          <p:nvSpPr>
            <p:cNvPr id="6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2" name="Oval 44"/>
          <p:cNvSpPr>
            <a:spLocks noChangeArrowheads="1"/>
          </p:cNvSpPr>
          <p:nvPr/>
        </p:nvSpPr>
        <p:spPr bwMode="auto">
          <a:xfrm>
            <a:off x="3411924"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7" name="Group 41"/>
          <p:cNvGrpSpPr>
            <a:grpSpLocks/>
          </p:cNvGrpSpPr>
          <p:nvPr/>
        </p:nvGrpSpPr>
        <p:grpSpPr bwMode="auto">
          <a:xfrm>
            <a:off x="3055256" y="5139507"/>
            <a:ext cx="179294" cy="172720"/>
            <a:chOff x="2496" y="2400"/>
            <a:chExt cx="96" cy="96"/>
          </a:xfrm>
        </p:grpSpPr>
        <p:sp>
          <p:nvSpPr>
            <p:cNvPr id="6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6" name="Oval 44"/>
          <p:cNvSpPr>
            <a:spLocks noChangeArrowheads="1"/>
          </p:cNvSpPr>
          <p:nvPr/>
        </p:nvSpPr>
        <p:spPr bwMode="auto">
          <a:xfrm>
            <a:off x="3408295" y="533182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8" name="Group 41"/>
          <p:cNvGrpSpPr>
            <a:grpSpLocks/>
          </p:cNvGrpSpPr>
          <p:nvPr/>
        </p:nvGrpSpPr>
        <p:grpSpPr bwMode="auto">
          <a:xfrm>
            <a:off x="3240314" y="5334000"/>
            <a:ext cx="179294" cy="172720"/>
            <a:chOff x="2496" y="2400"/>
            <a:chExt cx="96" cy="96"/>
          </a:xfrm>
        </p:grpSpPr>
        <p:sp>
          <p:nvSpPr>
            <p:cNvPr id="62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3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31" name="TextBox 630"/>
          <p:cNvSpPr txBox="1"/>
          <p:nvPr/>
        </p:nvSpPr>
        <p:spPr>
          <a:xfrm>
            <a:off x="3124200" y="5486400"/>
            <a:ext cx="533400" cy="369332"/>
          </a:xfrm>
          <a:prstGeom prst="rect">
            <a:avLst/>
          </a:prstGeom>
          <a:noFill/>
        </p:spPr>
        <p:txBody>
          <a:bodyPr wrap="square" rtlCol="0">
            <a:spAutoFit/>
          </a:bodyPr>
          <a:lstStyle/>
          <a:p>
            <a:r>
              <a:rPr lang="en-US" dirty="0" smtClean="0"/>
              <a:t>+1</a:t>
            </a:r>
            <a:endParaRPr lang="en-US" dirty="0"/>
          </a:p>
        </p:txBody>
      </p:sp>
      <p:sp>
        <p:nvSpPr>
          <p:cNvPr id="643" name="Oval 44"/>
          <p:cNvSpPr>
            <a:spLocks noChangeArrowheads="1"/>
          </p:cNvSpPr>
          <p:nvPr/>
        </p:nvSpPr>
        <p:spPr bwMode="auto">
          <a:xfrm>
            <a:off x="2211934" y="5320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9" name="Group 41"/>
          <p:cNvGrpSpPr>
            <a:grpSpLocks/>
          </p:cNvGrpSpPr>
          <p:nvPr/>
        </p:nvGrpSpPr>
        <p:grpSpPr bwMode="auto">
          <a:xfrm>
            <a:off x="2385466" y="5339079"/>
            <a:ext cx="179294" cy="172720"/>
            <a:chOff x="2496" y="2400"/>
            <a:chExt cx="96" cy="96"/>
          </a:xfrm>
        </p:grpSpPr>
        <p:sp>
          <p:nvSpPr>
            <p:cNvPr id="64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4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47" name="TextBox 646"/>
          <p:cNvSpPr txBox="1"/>
          <p:nvPr/>
        </p:nvSpPr>
        <p:spPr>
          <a:xfrm>
            <a:off x="2133600" y="5486400"/>
            <a:ext cx="533400" cy="369332"/>
          </a:xfrm>
          <a:prstGeom prst="rect">
            <a:avLst/>
          </a:prstGeom>
          <a:noFill/>
        </p:spPr>
        <p:txBody>
          <a:bodyPr wrap="square" rtlCol="0">
            <a:spAutoFit/>
          </a:bodyPr>
          <a:lstStyle/>
          <a:p>
            <a:r>
              <a:rPr lang="en-US" dirty="0" smtClean="0"/>
              <a:t>0</a:t>
            </a:r>
            <a:endParaRPr lang="en-US" dirty="0"/>
          </a:p>
        </p:txBody>
      </p:sp>
      <p:cxnSp>
        <p:nvCxnSpPr>
          <p:cNvPr id="648" name="Straight Arrow Connector 647"/>
          <p:cNvCxnSpPr/>
          <p:nvPr/>
        </p:nvCxnSpPr>
        <p:spPr>
          <a:xfrm rot="5400000">
            <a:off x="45007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9" name="Straight Arrow Connector 648"/>
          <p:cNvCxnSpPr/>
          <p:nvPr/>
        </p:nvCxnSpPr>
        <p:spPr>
          <a:xfrm rot="16200000" flipH="1">
            <a:off x="49606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700" name="Group 11"/>
          <p:cNvGrpSpPr>
            <a:grpSpLocks/>
          </p:cNvGrpSpPr>
          <p:nvPr/>
        </p:nvGrpSpPr>
        <p:grpSpPr bwMode="auto">
          <a:xfrm>
            <a:off x="4343400" y="3962400"/>
            <a:ext cx="537882" cy="518160"/>
            <a:chOff x="2496" y="1536"/>
            <a:chExt cx="288" cy="288"/>
          </a:xfrm>
          <a:solidFill>
            <a:srgbClr val="F0E09A"/>
          </a:solidFill>
        </p:grpSpPr>
        <p:grpSp>
          <p:nvGrpSpPr>
            <p:cNvPr id="327701" name="Group 12"/>
            <p:cNvGrpSpPr>
              <a:grpSpLocks/>
            </p:cNvGrpSpPr>
            <p:nvPr/>
          </p:nvGrpSpPr>
          <p:grpSpPr bwMode="auto">
            <a:xfrm>
              <a:off x="2496" y="1536"/>
              <a:ext cx="288" cy="288"/>
              <a:chOff x="2304" y="1152"/>
              <a:chExt cx="288" cy="288"/>
            </a:xfrm>
            <a:grpFill/>
          </p:grpSpPr>
          <p:sp>
            <p:nvSpPr>
              <p:cNvPr id="655"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5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5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5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5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2" name="Group 18"/>
            <p:cNvGrpSpPr>
              <a:grpSpLocks/>
            </p:cNvGrpSpPr>
            <p:nvPr/>
          </p:nvGrpSpPr>
          <p:grpSpPr bwMode="auto">
            <a:xfrm>
              <a:off x="2592" y="1632"/>
              <a:ext cx="96" cy="96"/>
              <a:chOff x="2496" y="2400"/>
              <a:chExt cx="96" cy="96"/>
            </a:xfrm>
            <a:grpFill/>
          </p:grpSpPr>
          <p:sp>
            <p:nvSpPr>
              <p:cNvPr id="65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5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60" name="Oval 44"/>
          <p:cNvSpPr>
            <a:spLocks noChangeArrowheads="1"/>
          </p:cNvSpPr>
          <p:nvPr/>
        </p:nvSpPr>
        <p:spPr bwMode="auto">
          <a:xfrm>
            <a:off x="4351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3" name="Group 41"/>
          <p:cNvGrpSpPr>
            <a:grpSpLocks/>
          </p:cNvGrpSpPr>
          <p:nvPr/>
        </p:nvGrpSpPr>
        <p:grpSpPr bwMode="auto">
          <a:xfrm>
            <a:off x="4703056" y="3974736"/>
            <a:ext cx="179294" cy="172720"/>
            <a:chOff x="2496" y="2400"/>
            <a:chExt cx="96" cy="96"/>
          </a:xfrm>
        </p:grpSpPr>
        <p:sp>
          <p:nvSpPr>
            <p:cNvPr id="6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4" name="Oval 44"/>
          <p:cNvSpPr>
            <a:spLocks noChangeArrowheads="1"/>
          </p:cNvSpPr>
          <p:nvPr/>
        </p:nvSpPr>
        <p:spPr bwMode="auto">
          <a:xfrm>
            <a:off x="4339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4" name="Group 41"/>
          <p:cNvGrpSpPr>
            <a:grpSpLocks/>
          </p:cNvGrpSpPr>
          <p:nvPr/>
        </p:nvGrpSpPr>
        <p:grpSpPr bwMode="auto">
          <a:xfrm>
            <a:off x="4535714" y="3974736"/>
            <a:ext cx="179294" cy="172720"/>
            <a:chOff x="2496" y="2400"/>
            <a:chExt cx="96" cy="96"/>
          </a:xfrm>
        </p:grpSpPr>
        <p:sp>
          <p:nvSpPr>
            <p:cNvPr id="6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8" name="Oval 44"/>
          <p:cNvSpPr>
            <a:spLocks noChangeArrowheads="1"/>
          </p:cNvSpPr>
          <p:nvPr/>
        </p:nvSpPr>
        <p:spPr bwMode="auto">
          <a:xfrm>
            <a:off x="4707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5" name="Group 41"/>
          <p:cNvGrpSpPr>
            <a:grpSpLocks/>
          </p:cNvGrpSpPr>
          <p:nvPr/>
        </p:nvGrpSpPr>
        <p:grpSpPr bwMode="auto">
          <a:xfrm>
            <a:off x="4724399" y="4319450"/>
            <a:ext cx="179294" cy="172720"/>
            <a:chOff x="2496" y="2400"/>
            <a:chExt cx="96" cy="96"/>
          </a:xfrm>
        </p:grpSpPr>
        <p:sp>
          <p:nvSpPr>
            <p:cNvPr id="67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7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72" name="Oval 44"/>
          <p:cNvSpPr>
            <a:spLocks noChangeArrowheads="1"/>
          </p:cNvSpPr>
          <p:nvPr/>
        </p:nvSpPr>
        <p:spPr bwMode="auto">
          <a:xfrm>
            <a:off x="4343401" y="4151086"/>
            <a:ext cx="179294" cy="172720"/>
          </a:xfrm>
          <a:prstGeom prst="ellipse">
            <a:avLst/>
          </a:prstGeom>
          <a:noFill/>
          <a:ln w="28575">
            <a:solidFill>
              <a:schemeClr val="tx1"/>
            </a:solidFill>
            <a:round/>
            <a:headEnd/>
            <a:tailEnd/>
          </a:ln>
          <a:effectLst/>
        </p:spPr>
        <p:txBody>
          <a:bodyPr wrap="none" anchor="ctr"/>
          <a:lstStyle/>
          <a:p>
            <a:endParaRPr lang="en-US"/>
          </a:p>
        </p:txBody>
      </p:sp>
      <p:sp>
        <p:nvSpPr>
          <p:cNvPr id="673" name="TextBox 672"/>
          <p:cNvSpPr txBox="1"/>
          <p:nvPr/>
        </p:nvSpPr>
        <p:spPr>
          <a:xfrm>
            <a:off x="4419600" y="4572000"/>
            <a:ext cx="533400" cy="369332"/>
          </a:xfrm>
          <a:prstGeom prst="rect">
            <a:avLst/>
          </a:prstGeom>
          <a:noFill/>
        </p:spPr>
        <p:txBody>
          <a:bodyPr wrap="square" rtlCol="0">
            <a:spAutoFit/>
          </a:bodyPr>
          <a:lstStyle/>
          <a:p>
            <a:r>
              <a:rPr lang="en-US" dirty="0" smtClean="0"/>
              <a:t>-1</a:t>
            </a:r>
            <a:endParaRPr lang="en-US" dirty="0"/>
          </a:p>
        </p:txBody>
      </p:sp>
      <p:grpSp>
        <p:nvGrpSpPr>
          <p:cNvPr id="327706" name="Group 11"/>
          <p:cNvGrpSpPr>
            <a:grpSpLocks/>
          </p:cNvGrpSpPr>
          <p:nvPr/>
        </p:nvGrpSpPr>
        <p:grpSpPr bwMode="auto">
          <a:xfrm>
            <a:off x="5257800" y="3962400"/>
            <a:ext cx="537882" cy="518160"/>
            <a:chOff x="2496" y="1536"/>
            <a:chExt cx="288" cy="288"/>
          </a:xfrm>
          <a:solidFill>
            <a:srgbClr val="F0E09A"/>
          </a:solidFill>
        </p:grpSpPr>
        <p:grpSp>
          <p:nvGrpSpPr>
            <p:cNvPr id="327707" name="Group 12"/>
            <p:cNvGrpSpPr>
              <a:grpSpLocks/>
            </p:cNvGrpSpPr>
            <p:nvPr/>
          </p:nvGrpSpPr>
          <p:grpSpPr bwMode="auto">
            <a:xfrm>
              <a:off x="2496" y="1536"/>
              <a:ext cx="288" cy="288"/>
              <a:chOff x="2304" y="1152"/>
              <a:chExt cx="288" cy="288"/>
            </a:xfrm>
            <a:grpFill/>
          </p:grpSpPr>
          <p:sp>
            <p:nvSpPr>
              <p:cNvPr id="67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8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8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8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8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8" name="Group 18"/>
            <p:cNvGrpSpPr>
              <a:grpSpLocks/>
            </p:cNvGrpSpPr>
            <p:nvPr/>
          </p:nvGrpSpPr>
          <p:grpSpPr bwMode="auto">
            <a:xfrm>
              <a:off x="2592" y="1632"/>
              <a:ext cx="96" cy="96"/>
              <a:chOff x="2496" y="2400"/>
              <a:chExt cx="96" cy="96"/>
            </a:xfrm>
            <a:grpFill/>
          </p:grpSpPr>
          <p:sp>
            <p:nvSpPr>
              <p:cNvPr id="67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7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84" name="Oval 44"/>
          <p:cNvSpPr>
            <a:spLocks noChangeArrowheads="1"/>
          </p:cNvSpPr>
          <p:nvPr/>
        </p:nvSpPr>
        <p:spPr bwMode="auto">
          <a:xfrm>
            <a:off x="52661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9" name="Group 41"/>
          <p:cNvGrpSpPr>
            <a:grpSpLocks/>
          </p:cNvGrpSpPr>
          <p:nvPr/>
        </p:nvGrpSpPr>
        <p:grpSpPr bwMode="auto">
          <a:xfrm>
            <a:off x="5617456" y="3974736"/>
            <a:ext cx="179294" cy="172720"/>
            <a:chOff x="2496" y="2400"/>
            <a:chExt cx="96" cy="96"/>
          </a:xfrm>
        </p:grpSpPr>
        <p:sp>
          <p:nvSpPr>
            <p:cNvPr id="6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88" name="Oval 44"/>
          <p:cNvSpPr>
            <a:spLocks noChangeArrowheads="1"/>
          </p:cNvSpPr>
          <p:nvPr/>
        </p:nvSpPr>
        <p:spPr bwMode="auto">
          <a:xfrm>
            <a:off x="52541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0" name="Group 41"/>
          <p:cNvGrpSpPr>
            <a:grpSpLocks/>
          </p:cNvGrpSpPr>
          <p:nvPr/>
        </p:nvGrpSpPr>
        <p:grpSpPr bwMode="auto">
          <a:xfrm>
            <a:off x="5450114" y="3974736"/>
            <a:ext cx="179294" cy="172720"/>
            <a:chOff x="2496" y="2400"/>
            <a:chExt cx="96" cy="96"/>
          </a:xfrm>
        </p:grpSpPr>
        <p:sp>
          <p:nvSpPr>
            <p:cNvPr id="69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2" name="Oval 44"/>
          <p:cNvSpPr>
            <a:spLocks noChangeArrowheads="1"/>
          </p:cNvSpPr>
          <p:nvPr/>
        </p:nvSpPr>
        <p:spPr bwMode="auto">
          <a:xfrm>
            <a:off x="56217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1" name="Group 41"/>
          <p:cNvGrpSpPr>
            <a:grpSpLocks/>
          </p:cNvGrpSpPr>
          <p:nvPr/>
        </p:nvGrpSpPr>
        <p:grpSpPr bwMode="auto">
          <a:xfrm>
            <a:off x="5638799" y="4319450"/>
            <a:ext cx="179294" cy="172720"/>
            <a:chOff x="2496" y="2400"/>
            <a:chExt cx="96" cy="96"/>
          </a:xfrm>
        </p:grpSpPr>
        <p:sp>
          <p:nvSpPr>
            <p:cNvPr id="69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6" name="Oval 44"/>
          <p:cNvSpPr>
            <a:spLocks noChangeArrowheads="1"/>
          </p:cNvSpPr>
          <p:nvPr/>
        </p:nvSpPr>
        <p:spPr bwMode="auto">
          <a:xfrm>
            <a:off x="5421087" y="432525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697" name="Straight Arrow Connector 696"/>
          <p:cNvCxnSpPr/>
          <p:nvPr/>
        </p:nvCxnSpPr>
        <p:spPr>
          <a:xfrm rot="5400000">
            <a:off x="5300126" y="474743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11"/>
          <p:cNvGrpSpPr>
            <a:grpSpLocks/>
          </p:cNvGrpSpPr>
          <p:nvPr/>
        </p:nvGrpSpPr>
        <p:grpSpPr bwMode="auto">
          <a:xfrm>
            <a:off x="5274876" y="4991463"/>
            <a:ext cx="537882" cy="518160"/>
            <a:chOff x="2496" y="1536"/>
            <a:chExt cx="288" cy="288"/>
          </a:xfrm>
          <a:solidFill>
            <a:srgbClr val="F0E09A"/>
          </a:solidFill>
        </p:grpSpPr>
        <p:grpSp>
          <p:nvGrpSpPr>
            <p:cNvPr id="193" name="Group 12"/>
            <p:cNvGrpSpPr>
              <a:grpSpLocks/>
            </p:cNvGrpSpPr>
            <p:nvPr/>
          </p:nvGrpSpPr>
          <p:grpSpPr bwMode="auto">
            <a:xfrm>
              <a:off x="2496" y="1536"/>
              <a:ext cx="288" cy="288"/>
              <a:chOff x="2304" y="1152"/>
              <a:chExt cx="288" cy="288"/>
            </a:xfrm>
            <a:grpFill/>
          </p:grpSpPr>
          <p:sp>
            <p:nvSpPr>
              <p:cNvPr id="703"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704"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705"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706"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707"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4" name="Group 18"/>
            <p:cNvGrpSpPr>
              <a:grpSpLocks/>
            </p:cNvGrpSpPr>
            <p:nvPr/>
          </p:nvGrpSpPr>
          <p:grpSpPr bwMode="auto">
            <a:xfrm>
              <a:off x="2592" y="1632"/>
              <a:ext cx="96" cy="96"/>
              <a:chOff x="2496" y="2400"/>
              <a:chExt cx="96" cy="96"/>
            </a:xfrm>
            <a:grpFill/>
          </p:grpSpPr>
          <p:sp>
            <p:nvSpPr>
              <p:cNvPr id="701"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702"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708" name="Oval 44"/>
          <p:cNvSpPr>
            <a:spLocks noChangeArrowheads="1"/>
          </p:cNvSpPr>
          <p:nvPr/>
        </p:nvSpPr>
        <p:spPr bwMode="auto">
          <a:xfrm>
            <a:off x="5283200" y="49856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5" name="Group 41"/>
          <p:cNvGrpSpPr>
            <a:grpSpLocks/>
          </p:cNvGrpSpPr>
          <p:nvPr/>
        </p:nvGrpSpPr>
        <p:grpSpPr bwMode="auto">
          <a:xfrm>
            <a:off x="5634532" y="5003799"/>
            <a:ext cx="179294" cy="172720"/>
            <a:chOff x="2496" y="2400"/>
            <a:chExt cx="96" cy="96"/>
          </a:xfrm>
        </p:grpSpPr>
        <p:sp>
          <p:nvSpPr>
            <p:cNvPr id="7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2" name="Oval 44"/>
          <p:cNvSpPr>
            <a:spLocks noChangeArrowheads="1"/>
          </p:cNvSpPr>
          <p:nvPr/>
        </p:nvSpPr>
        <p:spPr bwMode="auto">
          <a:xfrm>
            <a:off x="5271248" y="534706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6" name="Group 41"/>
          <p:cNvGrpSpPr>
            <a:grpSpLocks/>
          </p:cNvGrpSpPr>
          <p:nvPr/>
        </p:nvGrpSpPr>
        <p:grpSpPr bwMode="auto">
          <a:xfrm>
            <a:off x="5467190" y="5003799"/>
            <a:ext cx="179294" cy="172720"/>
            <a:chOff x="2496" y="2400"/>
            <a:chExt cx="96" cy="96"/>
          </a:xfrm>
        </p:grpSpPr>
        <p:sp>
          <p:nvSpPr>
            <p:cNvPr id="7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6" name="Oval 44"/>
          <p:cNvSpPr>
            <a:spLocks noChangeArrowheads="1"/>
          </p:cNvSpPr>
          <p:nvPr/>
        </p:nvSpPr>
        <p:spPr bwMode="auto">
          <a:xfrm>
            <a:off x="5638800" y="51816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7" name="Group 41"/>
          <p:cNvGrpSpPr>
            <a:grpSpLocks/>
          </p:cNvGrpSpPr>
          <p:nvPr/>
        </p:nvGrpSpPr>
        <p:grpSpPr bwMode="auto">
          <a:xfrm>
            <a:off x="5282132" y="5159827"/>
            <a:ext cx="179294" cy="172720"/>
            <a:chOff x="2496" y="2400"/>
            <a:chExt cx="96" cy="96"/>
          </a:xfrm>
        </p:grpSpPr>
        <p:sp>
          <p:nvSpPr>
            <p:cNvPr id="71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0" name="Oval 44"/>
          <p:cNvSpPr>
            <a:spLocks noChangeArrowheads="1"/>
          </p:cNvSpPr>
          <p:nvPr/>
        </p:nvSpPr>
        <p:spPr bwMode="auto">
          <a:xfrm>
            <a:off x="5457371" y="53412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8" name="Group 41"/>
          <p:cNvGrpSpPr>
            <a:grpSpLocks/>
          </p:cNvGrpSpPr>
          <p:nvPr/>
        </p:nvGrpSpPr>
        <p:grpSpPr bwMode="auto">
          <a:xfrm>
            <a:off x="5630903" y="5359399"/>
            <a:ext cx="179294" cy="172720"/>
            <a:chOff x="2496" y="2400"/>
            <a:chExt cx="96" cy="96"/>
          </a:xfrm>
        </p:grpSpPr>
        <p:sp>
          <p:nvSpPr>
            <p:cNvPr id="72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2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4" name="TextBox 723"/>
          <p:cNvSpPr txBox="1"/>
          <p:nvPr/>
        </p:nvSpPr>
        <p:spPr>
          <a:xfrm>
            <a:off x="6324600" y="39624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sp>
        <p:nvSpPr>
          <p:cNvPr id="725" name="TextBox 724"/>
          <p:cNvSpPr txBox="1"/>
          <p:nvPr/>
        </p:nvSpPr>
        <p:spPr>
          <a:xfrm>
            <a:off x="5334000" y="5486400"/>
            <a:ext cx="533400" cy="369332"/>
          </a:xfrm>
          <a:prstGeom prst="rect">
            <a:avLst/>
          </a:prstGeom>
          <a:noFill/>
        </p:spPr>
        <p:txBody>
          <a:bodyPr wrap="square" rtlCol="0">
            <a:spAutoFit/>
          </a:bodyPr>
          <a:lstStyle/>
          <a:p>
            <a:r>
              <a:rPr lang="en-US" dirty="0" smtClean="0"/>
              <a:t>0</a:t>
            </a:r>
            <a:endParaRPr lang="en-US" dirty="0"/>
          </a:p>
        </p:txBody>
      </p:sp>
      <p:sp>
        <p:nvSpPr>
          <p:cNvPr id="276" name="TextBox 275"/>
          <p:cNvSpPr txBox="1"/>
          <p:nvPr/>
        </p:nvSpPr>
        <p:spPr>
          <a:xfrm>
            <a:off x="2667000" y="4038600"/>
            <a:ext cx="533400" cy="369332"/>
          </a:xfrm>
          <a:prstGeom prst="rect">
            <a:avLst/>
          </a:prstGeom>
          <a:noFill/>
        </p:spPr>
        <p:txBody>
          <a:bodyPr wrap="square" rtlCol="0">
            <a:spAutoFit/>
          </a:bodyPr>
          <a:lstStyle/>
          <a:p>
            <a:r>
              <a:rPr lang="en-US" b="1" dirty="0" smtClean="0">
                <a:solidFill>
                  <a:schemeClr val="accent3">
                    <a:lumMod val="60000"/>
                    <a:lumOff val="40000"/>
                  </a:schemeClr>
                </a:solidFill>
              </a:rPr>
              <a:t>+1</a:t>
            </a:r>
            <a:endParaRPr lang="en-US" b="1" dirty="0">
              <a:solidFill>
                <a:schemeClr val="accent3">
                  <a:lumMod val="60000"/>
                  <a:lumOff val="40000"/>
                </a:schemeClr>
              </a:solidFill>
            </a:endParaRPr>
          </a:p>
        </p:txBody>
      </p:sp>
      <p:sp>
        <p:nvSpPr>
          <p:cNvPr id="277" name="TextBox 276"/>
          <p:cNvSpPr txBox="1"/>
          <p:nvPr/>
        </p:nvSpPr>
        <p:spPr>
          <a:xfrm>
            <a:off x="1752600" y="4038600"/>
            <a:ext cx="533400" cy="369332"/>
          </a:xfrm>
          <a:prstGeom prst="rect">
            <a:avLst/>
          </a:prstGeom>
          <a:noFill/>
        </p:spPr>
        <p:txBody>
          <a:bodyPr wrap="square" rtlCol="0">
            <a:spAutoFit/>
          </a:bodyPr>
          <a:lstStyle/>
          <a:p>
            <a:r>
              <a:rPr lang="en-US" b="1" dirty="0" smtClean="0">
                <a:solidFill>
                  <a:schemeClr val="accent3">
                    <a:lumMod val="60000"/>
                    <a:lumOff val="40000"/>
                  </a:schemeClr>
                </a:solidFill>
              </a:rPr>
              <a:t>0</a:t>
            </a:r>
            <a:endParaRPr lang="en-US" b="1" dirty="0">
              <a:solidFill>
                <a:schemeClr val="accent3">
                  <a:lumMod val="60000"/>
                  <a:lumOff val="40000"/>
                </a:schemeClr>
              </a:solidFill>
            </a:endParaRPr>
          </a:p>
        </p:txBody>
      </p:sp>
      <p:sp>
        <p:nvSpPr>
          <p:cNvPr id="278" name="TextBox 277"/>
          <p:cNvSpPr txBox="1"/>
          <p:nvPr/>
        </p:nvSpPr>
        <p:spPr>
          <a:xfrm>
            <a:off x="5029200" y="4038600"/>
            <a:ext cx="533400" cy="369332"/>
          </a:xfrm>
          <a:prstGeom prst="rect">
            <a:avLst/>
          </a:prstGeom>
          <a:noFill/>
        </p:spPr>
        <p:txBody>
          <a:bodyPr wrap="square" rtlCol="0">
            <a:spAutoFit/>
          </a:bodyPr>
          <a:lstStyle/>
          <a:p>
            <a:r>
              <a:rPr lang="en-US" b="1" dirty="0" smtClean="0">
                <a:solidFill>
                  <a:schemeClr val="accent3">
                    <a:lumMod val="60000"/>
                    <a:lumOff val="40000"/>
                  </a:schemeClr>
                </a:solidFill>
              </a:rPr>
              <a:t>0</a:t>
            </a:r>
            <a:endParaRPr lang="en-US" b="1" dirty="0">
              <a:solidFill>
                <a:schemeClr val="accent3">
                  <a:lumMod val="60000"/>
                  <a:lumOff val="40000"/>
                </a:schemeClr>
              </a:solidFill>
            </a:endParaRPr>
          </a:p>
        </p:txBody>
      </p:sp>
      <p:sp>
        <p:nvSpPr>
          <p:cNvPr id="279" name="TextBox 278"/>
          <p:cNvSpPr txBox="1"/>
          <p:nvPr/>
        </p:nvSpPr>
        <p:spPr>
          <a:xfrm>
            <a:off x="2286000" y="2895600"/>
            <a:ext cx="533400" cy="369332"/>
          </a:xfrm>
          <a:prstGeom prst="rect">
            <a:avLst/>
          </a:prstGeom>
          <a:noFill/>
        </p:spPr>
        <p:txBody>
          <a:bodyPr wrap="square" rtlCol="0">
            <a:spAutoFit/>
          </a:bodyPr>
          <a:lstStyle/>
          <a:p>
            <a:r>
              <a:rPr lang="en-US" b="1" dirty="0" smtClean="0">
                <a:solidFill>
                  <a:srgbClr val="C00000"/>
                </a:solidFill>
              </a:rPr>
              <a:t>0</a:t>
            </a:r>
            <a:endParaRPr lang="en-US" b="1" dirty="0">
              <a:solidFill>
                <a:srgbClr val="C00000"/>
              </a:solidFill>
            </a:endParaRPr>
          </a:p>
        </p:txBody>
      </p:sp>
      <p:sp>
        <p:nvSpPr>
          <p:cNvPr id="280" name="TextBox 279"/>
          <p:cNvSpPr txBox="1"/>
          <p:nvPr/>
        </p:nvSpPr>
        <p:spPr>
          <a:xfrm>
            <a:off x="4419600" y="2895600"/>
            <a:ext cx="5334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281" name="TextBox 280"/>
          <p:cNvSpPr txBox="1"/>
          <p:nvPr/>
        </p:nvSpPr>
        <p:spPr>
          <a:xfrm>
            <a:off x="3276600" y="1905000"/>
            <a:ext cx="5334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of Chance</a:t>
            </a:r>
            <a:endParaRPr lang="en-US" dirty="0"/>
          </a:p>
        </p:txBody>
      </p:sp>
      <p:sp>
        <p:nvSpPr>
          <p:cNvPr id="3" name="Content Placeholder 2"/>
          <p:cNvSpPr>
            <a:spLocks noGrp="1"/>
          </p:cNvSpPr>
          <p:nvPr>
            <p:ph sz="quarter" idx="1"/>
          </p:nvPr>
        </p:nvSpPr>
        <p:spPr/>
        <p:txBody>
          <a:bodyPr/>
          <a:lstStyle/>
          <a:p>
            <a:r>
              <a:rPr lang="en-US" dirty="0" smtClean="0"/>
              <a:t>Dice games: backgammon, </a:t>
            </a:r>
            <a:r>
              <a:rPr lang="en-US" dirty="0" err="1" smtClean="0"/>
              <a:t>Yahtzee</a:t>
            </a:r>
            <a:r>
              <a:rPr lang="en-US" dirty="0" smtClean="0"/>
              <a:t>, craps, …</a:t>
            </a:r>
          </a:p>
          <a:p>
            <a:r>
              <a:rPr lang="en-US" dirty="0" smtClean="0"/>
              <a:t>Card games: poker, blackjack, …</a:t>
            </a:r>
          </a:p>
          <a:p>
            <a:endParaRPr lang="en-US" dirty="0" smtClean="0"/>
          </a:p>
          <a:p>
            <a:endParaRPr lang="en-US" dirty="0" smtClean="0"/>
          </a:p>
          <a:p>
            <a:r>
              <a:rPr lang="en-US" dirty="0" smtClean="0">
                <a:solidFill>
                  <a:schemeClr val="tx2"/>
                </a:solidFill>
              </a:rPr>
              <a:t>Is there a fundamental difference between the </a:t>
            </a:r>
            <a:r>
              <a:rPr lang="en-US" dirty="0" err="1" smtClean="0">
                <a:solidFill>
                  <a:schemeClr val="tx2"/>
                </a:solidFill>
              </a:rPr>
              <a:t>nondeterminism</a:t>
            </a:r>
            <a:r>
              <a:rPr lang="en-US" dirty="0" smtClean="0">
                <a:solidFill>
                  <a:schemeClr val="tx2"/>
                </a:solidFill>
              </a:rPr>
              <a:t> in chess-playing vs. the </a:t>
            </a:r>
            <a:r>
              <a:rPr lang="en-US" dirty="0" err="1" smtClean="0">
                <a:solidFill>
                  <a:schemeClr val="tx2"/>
                </a:solidFill>
              </a:rPr>
              <a:t>nondeterminism</a:t>
            </a:r>
            <a:r>
              <a:rPr lang="en-US" dirty="0" smtClean="0">
                <a:solidFill>
                  <a:schemeClr val="tx2"/>
                </a:solidFill>
              </a:rPr>
              <a:t> in a dice roll?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3816927" y="9906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2206335" y="3304309"/>
            <a:ext cx="533400" cy="457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0800000">
            <a:off x="3273135" y="3304309"/>
            <a:ext cx="533400" cy="457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0800000">
            <a:off x="4426525" y="3304309"/>
            <a:ext cx="533400" cy="457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1447800" y="2133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2549235" y="2133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3740726" y="2133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4959925" y="2133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6019800" y="2133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a:stCxn id="4" idx="3"/>
            <a:endCxn id="8" idx="7"/>
          </p:cNvCxnSpPr>
          <p:nvPr/>
        </p:nvCxnSpPr>
        <p:spPr>
          <a:xfrm flipH="1">
            <a:off x="1773004" y="1447800"/>
            <a:ext cx="2310623" cy="74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9" idx="7"/>
          </p:cNvCxnSpPr>
          <p:nvPr/>
        </p:nvCxnSpPr>
        <p:spPr>
          <a:xfrm flipH="1">
            <a:off x="2874439" y="1447800"/>
            <a:ext cx="1209188" cy="74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10" idx="0"/>
          </p:cNvCxnSpPr>
          <p:nvPr/>
        </p:nvCxnSpPr>
        <p:spPr>
          <a:xfrm flipH="1">
            <a:off x="3931226" y="1447800"/>
            <a:ext cx="15240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11" idx="0"/>
          </p:cNvCxnSpPr>
          <p:nvPr/>
        </p:nvCxnSpPr>
        <p:spPr>
          <a:xfrm>
            <a:off x="4083627" y="1447800"/>
            <a:ext cx="106679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3"/>
            <a:endCxn id="12" idx="1"/>
          </p:cNvCxnSpPr>
          <p:nvPr/>
        </p:nvCxnSpPr>
        <p:spPr>
          <a:xfrm>
            <a:off x="4083627" y="1447800"/>
            <a:ext cx="1991969" cy="74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86600" y="1020679"/>
            <a:ext cx="731290" cy="369332"/>
          </a:xfrm>
          <a:prstGeom prst="rect">
            <a:avLst/>
          </a:prstGeom>
          <a:noFill/>
        </p:spPr>
        <p:txBody>
          <a:bodyPr wrap="none" rtlCol="0">
            <a:spAutoFit/>
          </a:bodyPr>
          <a:lstStyle/>
          <a:p>
            <a:r>
              <a:rPr lang="en-US" dirty="0" smtClean="0"/>
              <a:t>MAX</a:t>
            </a:r>
            <a:endParaRPr lang="en-US" dirty="0"/>
          </a:p>
        </p:txBody>
      </p:sp>
      <p:sp>
        <p:nvSpPr>
          <p:cNvPr id="24" name="TextBox 23"/>
          <p:cNvSpPr txBox="1"/>
          <p:nvPr/>
        </p:nvSpPr>
        <p:spPr>
          <a:xfrm>
            <a:off x="7086600" y="2129043"/>
            <a:ext cx="1231427" cy="369332"/>
          </a:xfrm>
          <a:prstGeom prst="rect">
            <a:avLst/>
          </a:prstGeom>
          <a:noFill/>
        </p:spPr>
        <p:txBody>
          <a:bodyPr wrap="none" rtlCol="0">
            <a:spAutoFit/>
          </a:bodyPr>
          <a:lstStyle/>
          <a:p>
            <a:r>
              <a:rPr lang="en-US" dirty="0" smtClean="0"/>
              <a:t>CHANCE</a:t>
            </a:r>
            <a:endParaRPr lang="en-US" dirty="0"/>
          </a:p>
        </p:txBody>
      </p:sp>
      <p:sp>
        <p:nvSpPr>
          <p:cNvPr id="25" name="TextBox 24"/>
          <p:cNvSpPr txBox="1"/>
          <p:nvPr/>
        </p:nvSpPr>
        <p:spPr>
          <a:xfrm>
            <a:off x="7086600" y="3304309"/>
            <a:ext cx="684803" cy="369332"/>
          </a:xfrm>
          <a:prstGeom prst="rect">
            <a:avLst/>
          </a:prstGeom>
          <a:noFill/>
        </p:spPr>
        <p:txBody>
          <a:bodyPr wrap="none" rtlCol="0">
            <a:spAutoFit/>
          </a:bodyPr>
          <a:lstStyle/>
          <a:p>
            <a:r>
              <a:rPr lang="en-US" dirty="0" smtClean="0"/>
              <a:t>MIN</a:t>
            </a:r>
            <a:endParaRPr lang="en-US" dirty="0"/>
          </a:p>
        </p:txBody>
      </p:sp>
      <p:sp>
        <p:nvSpPr>
          <p:cNvPr id="26" name="TextBox 25"/>
          <p:cNvSpPr txBox="1"/>
          <p:nvPr/>
        </p:nvSpPr>
        <p:spPr>
          <a:xfrm>
            <a:off x="7086600" y="4419600"/>
            <a:ext cx="1231427" cy="369332"/>
          </a:xfrm>
          <a:prstGeom prst="rect">
            <a:avLst/>
          </a:prstGeom>
          <a:noFill/>
        </p:spPr>
        <p:txBody>
          <a:bodyPr wrap="none" rtlCol="0">
            <a:spAutoFit/>
          </a:bodyPr>
          <a:lstStyle/>
          <a:p>
            <a:r>
              <a:rPr lang="en-US" dirty="0" smtClean="0"/>
              <a:t>CHANCE</a:t>
            </a:r>
            <a:endParaRPr lang="en-US" dirty="0"/>
          </a:p>
        </p:txBody>
      </p:sp>
      <p:cxnSp>
        <p:nvCxnSpPr>
          <p:cNvPr id="28" name="Straight Arrow Connector 27"/>
          <p:cNvCxnSpPr>
            <a:stCxn id="10" idx="4"/>
            <a:endCxn id="5" idx="3"/>
          </p:cNvCxnSpPr>
          <p:nvPr/>
        </p:nvCxnSpPr>
        <p:spPr>
          <a:xfrm flipH="1">
            <a:off x="2473035" y="2514600"/>
            <a:ext cx="1458191" cy="789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6" idx="3"/>
          </p:cNvCxnSpPr>
          <p:nvPr/>
        </p:nvCxnSpPr>
        <p:spPr>
          <a:xfrm flipH="1">
            <a:off x="3539835" y="2514600"/>
            <a:ext cx="391391" cy="789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4"/>
            <a:endCxn id="7" idx="3"/>
          </p:cNvCxnSpPr>
          <p:nvPr/>
        </p:nvCxnSpPr>
        <p:spPr>
          <a:xfrm>
            <a:off x="3931226" y="2514600"/>
            <a:ext cx="761999" cy="789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015834" y="4466814"/>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Oval 47"/>
          <p:cNvSpPr/>
          <p:nvPr/>
        </p:nvSpPr>
        <p:spPr>
          <a:xfrm>
            <a:off x="3207325" y="4466814"/>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p:cNvSpPr/>
          <p:nvPr/>
        </p:nvSpPr>
        <p:spPr>
          <a:xfrm>
            <a:off x="4426524" y="4466814"/>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Oval 49"/>
          <p:cNvSpPr/>
          <p:nvPr/>
        </p:nvSpPr>
        <p:spPr>
          <a:xfrm>
            <a:off x="5486399" y="4466814"/>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2" name="Straight Arrow Connector 51"/>
          <p:cNvCxnSpPr>
            <a:stCxn id="6" idx="0"/>
            <a:endCxn id="47" idx="0"/>
          </p:cNvCxnSpPr>
          <p:nvPr/>
        </p:nvCxnSpPr>
        <p:spPr>
          <a:xfrm flipH="1">
            <a:off x="2206334" y="3761509"/>
            <a:ext cx="1333501" cy="705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 idx="0"/>
            <a:endCxn id="48" idx="0"/>
          </p:cNvCxnSpPr>
          <p:nvPr/>
        </p:nvCxnSpPr>
        <p:spPr>
          <a:xfrm flipH="1">
            <a:off x="3397825" y="3761509"/>
            <a:ext cx="142010" cy="705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0"/>
            <a:endCxn id="49" idx="0"/>
          </p:cNvCxnSpPr>
          <p:nvPr/>
        </p:nvCxnSpPr>
        <p:spPr>
          <a:xfrm>
            <a:off x="3539835" y="3761509"/>
            <a:ext cx="1077189" cy="705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 idx="0"/>
            <a:endCxn id="50" idx="0"/>
          </p:cNvCxnSpPr>
          <p:nvPr/>
        </p:nvCxnSpPr>
        <p:spPr>
          <a:xfrm>
            <a:off x="3539835" y="3761509"/>
            <a:ext cx="2137064" cy="705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Isosceles Triangle 67"/>
          <p:cNvSpPr/>
          <p:nvPr/>
        </p:nvSpPr>
        <p:spPr>
          <a:xfrm>
            <a:off x="1773004" y="5569527"/>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a:off x="2857495" y="5569527"/>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a:off x="4121726" y="5569527"/>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086600" y="5562600"/>
            <a:ext cx="731290" cy="369332"/>
          </a:xfrm>
          <a:prstGeom prst="rect">
            <a:avLst/>
          </a:prstGeom>
          <a:noFill/>
        </p:spPr>
        <p:txBody>
          <a:bodyPr wrap="none" rtlCol="0">
            <a:spAutoFit/>
          </a:bodyPr>
          <a:lstStyle/>
          <a:p>
            <a:r>
              <a:rPr lang="en-US" dirty="0" smtClean="0"/>
              <a:t>MAX</a:t>
            </a:r>
            <a:endParaRPr lang="en-US" dirty="0"/>
          </a:p>
        </p:txBody>
      </p:sp>
      <p:cxnSp>
        <p:nvCxnSpPr>
          <p:cNvPr id="73" name="Straight Arrow Connector 72"/>
          <p:cNvCxnSpPr>
            <a:stCxn id="48" idx="4"/>
            <a:endCxn id="69" idx="0"/>
          </p:cNvCxnSpPr>
          <p:nvPr/>
        </p:nvCxnSpPr>
        <p:spPr>
          <a:xfrm flipH="1">
            <a:off x="3124195" y="4847814"/>
            <a:ext cx="273630" cy="721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8" idx="4"/>
            <a:endCxn id="70" idx="0"/>
          </p:cNvCxnSpPr>
          <p:nvPr/>
        </p:nvCxnSpPr>
        <p:spPr>
          <a:xfrm>
            <a:off x="3397825" y="4847814"/>
            <a:ext cx="990601" cy="721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8" idx="4"/>
            <a:endCxn id="68" idx="0"/>
          </p:cNvCxnSpPr>
          <p:nvPr/>
        </p:nvCxnSpPr>
        <p:spPr>
          <a:xfrm flipH="1">
            <a:off x="2039704" y="4847814"/>
            <a:ext cx="1358121" cy="721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8490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Values</a:t>
            </a:r>
            <a:endParaRPr lang="en-US" dirty="0"/>
          </a:p>
        </p:txBody>
      </p:sp>
      <p:sp>
        <p:nvSpPr>
          <p:cNvPr id="3" name="Content Placeholder 2"/>
          <p:cNvSpPr>
            <a:spLocks noGrp="1"/>
          </p:cNvSpPr>
          <p:nvPr>
            <p:ph sz="quarter" idx="1"/>
          </p:nvPr>
        </p:nvSpPr>
        <p:spPr/>
        <p:txBody>
          <a:bodyPr/>
          <a:lstStyle/>
          <a:p>
            <a:r>
              <a:rPr lang="en-US" dirty="0"/>
              <a:t>The </a:t>
            </a:r>
            <a:r>
              <a:rPr lang="en-US" dirty="0" smtClean="0">
                <a:solidFill>
                  <a:schemeClr val="accent3"/>
                </a:solidFill>
              </a:rPr>
              <a:t>utility</a:t>
            </a:r>
            <a:r>
              <a:rPr lang="en-US" dirty="0" smtClean="0"/>
              <a:t> </a:t>
            </a:r>
            <a:r>
              <a:rPr lang="en-US" dirty="0"/>
              <a:t>of a </a:t>
            </a:r>
            <a:r>
              <a:rPr lang="en-US" dirty="0" smtClean="0"/>
              <a:t>MAX/MIN node in the game tree is the max/min of the utility values of its successors</a:t>
            </a:r>
          </a:p>
          <a:p>
            <a:r>
              <a:rPr lang="en-US" dirty="0" smtClean="0"/>
              <a:t>The </a:t>
            </a:r>
            <a:r>
              <a:rPr lang="en-US" dirty="0" smtClean="0">
                <a:solidFill>
                  <a:schemeClr val="accent3"/>
                </a:solidFill>
              </a:rPr>
              <a:t>expected utility</a:t>
            </a:r>
            <a:r>
              <a:rPr lang="en-US" dirty="0" smtClean="0"/>
              <a:t> of a CHANCE node in the game tree is the </a:t>
            </a:r>
            <a:r>
              <a:rPr lang="en-US" b="1" dirty="0" smtClean="0"/>
              <a:t>average </a:t>
            </a:r>
            <a:r>
              <a:rPr lang="en-US" dirty="0" smtClean="0"/>
              <a:t>of the utility values of its successors</a:t>
            </a:r>
          </a:p>
          <a:p>
            <a:endParaRPr lang="en-US" dirty="0"/>
          </a:p>
        </p:txBody>
      </p:sp>
      <p:sp>
        <p:nvSpPr>
          <p:cNvPr id="4" name="TextBox 3"/>
          <p:cNvSpPr txBox="1"/>
          <p:nvPr/>
        </p:nvSpPr>
        <p:spPr>
          <a:xfrm>
            <a:off x="477982" y="4267200"/>
            <a:ext cx="6934200" cy="369332"/>
          </a:xfrm>
          <a:prstGeom prst="rect">
            <a:avLst/>
          </a:prstGeom>
          <a:noFill/>
        </p:spPr>
        <p:txBody>
          <a:bodyPr wrap="square" rtlCol="0">
            <a:spAutoFit/>
          </a:bodyPr>
          <a:lstStyle/>
          <a:p>
            <a:r>
              <a:rPr lang="en-US" dirty="0" err="1" smtClean="0"/>
              <a:t>ExpectedValue</a:t>
            </a:r>
            <a:r>
              <a:rPr lang="en-US" dirty="0" smtClean="0"/>
              <a:t>(s) = </a:t>
            </a:r>
            <a:r>
              <a:rPr lang="en-US" dirty="0" smtClean="0">
                <a:sym typeface="Symbol"/>
              </a:rPr>
              <a:t></a:t>
            </a:r>
            <a:r>
              <a:rPr lang="en-US" baseline="-25000" dirty="0" err="1" smtClean="0">
                <a:sym typeface="Symbol"/>
              </a:rPr>
              <a:t>s’SUCC</a:t>
            </a:r>
            <a:r>
              <a:rPr lang="en-US" baseline="-25000" dirty="0" smtClean="0">
                <a:sym typeface="Symbol"/>
              </a:rPr>
              <a:t>(s) </a:t>
            </a:r>
            <a:r>
              <a:rPr lang="en-US" dirty="0" err="1" smtClean="0">
                <a:sym typeface="Symbol"/>
              </a:rPr>
              <a:t>ExpectedValue</a:t>
            </a:r>
            <a:r>
              <a:rPr lang="en-US" dirty="0" smtClean="0">
                <a:sym typeface="Symbol"/>
              </a:rPr>
              <a:t>(s’) P(s’)</a:t>
            </a:r>
            <a:endParaRPr lang="en-US" dirty="0"/>
          </a:p>
        </p:txBody>
      </p:sp>
      <p:sp>
        <p:nvSpPr>
          <p:cNvPr id="5" name="TextBox 4"/>
          <p:cNvSpPr txBox="1"/>
          <p:nvPr/>
        </p:nvSpPr>
        <p:spPr>
          <a:xfrm>
            <a:off x="477982" y="5498068"/>
            <a:ext cx="6934200" cy="369332"/>
          </a:xfrm>
          <a:prstGeom prst="rect">
            <a:avLst/>
          </a:prstGeom>
          <a:noFill/>
        </p:spPr>
        <p:txBody>
          <a:bodyPr wrap="square" rtlCol="0">
            <a:spAutoFit/>
          </a:bodyPr>
          <a:lstStyle/>
          <a:p>
            <a:r>
              <a:rPr lang="en-US" dirty="0" err="1" smtClean="0"/>
              <a:t>MinimaxValue</a:t>
            </a:r>
            <a:r>
              <a:rPr lang="en-US" dirty="0" smtClean="0"/>
              <a:t>(s) = </a:t>
            </a:r>
            <a:r>
              <a:rPr lang="en-US" dirty="0" smtClean="0">
                <a:sym typeface="Symbol"/>
              </a:rPr>
              <a:t>max </a:t>
            </a:r>
            <a:r>
              <a:rPr lang="en-US" baseline="-25000" dirty="0" err="1" smtClean="0">
                <a:sym typeface="Symbol"/>
              </a:rPr>
              <a:t>s’SUCC</a:t>
            </a:r>
            <a:r>
              <a:rPr lang="en-US" baseline="-25000" dirty="0" smtClean="0">
                <a:sym typeface="Symbol"/>
              </a:rPr>
              <a:t>(s) </a:t>
            </a:r>
            <a:r>
              <a:rPr lang="en-US" dirty="0" err="1"/>
              <a:t>Minimax</a:t>
            </a:r>
            <a:r>
              <a:rPr lang="en-US" dirty="0" err="1" smtClean="0">
                <a:sym typeface="Symbol"/>
              </a:rPr>
              <a:t>Value</a:t>
            </a:r>
            <a:r>
              <a:rPr lang="en-US" dirty="0" smtClean="0">
                <a:sym typeface="Symbol"/>
              </a:rPr>
              <a:t>(s’)</a:t>
            </a:r>
            <a:endParaRPr lang="en-US" dirty="0"/>
          </a:p>
        </p:txBody>
      </p:sp>
      <p:sp>
        <p:nvSpPr>
          <p:cNvPr id="6" name="TextBox 5"/>
          <p:cNvSpPr txBox="1"/>
          <p:nvPr/>
        </p:nvSpPr>
        <p:spPr>
          <a:xfrm>
            <a:off x="2306782" y="5040868"/>
            <a:ext cx="2514600" cy="369332"/>
          </a:xfrm>
          <a:prstGeom prst="rect">
            <a:avLst/>
          </a:prstGeom>
          <a:noFill/>
        </p:spPr>
        <p:txBody>
          <a:bodyPr wrap="square" rtlCol="0">
            <a:spAutoFit/>
          </a:bodyPr>
          <a:lstStyle/>
          <a:p>
            <a:r>
              <a:rPr lang="en-US" b="1" dirty="0" smtClean="0">
                <a:solidFill>
                  <a:schemeClr val="accent2"/>
                </a:solidFill>
              </a:rPr>
              <a:t>Compare to</a:t>
            </a:r>
            <a:endParaRPr lang="en-US" b="1" dirty="0">
              <a:solidFill>
                <a:schemeClr val="accent2"/>
              </a:solidFill>
            </a:endParaRPr>
          </a:p>
        </p:txBody>
      </p:sp>
      <p:sp>
        <p:nvSpPr>
          <p:cNvPr id="7" name="TextBox 6"/>
          <p:cNvSpPr txBox="1"/>
          <p:nvPr/>
        </p:nvSpPr>
        <p:spPr>
          <a:xfrm>
            <a:off x="457200" y="6019800"/>
            <a:ext cx="6934200" cy="369332"/>
          </a:xfrm>
          <a:prstGeom prst="rect">
            <a:avLst/>
          </a:prstGeom>
          <a:noFill/>
        </p:spPr>
        <p:txBody>
          <a:bodyPr wrap="square" rtlCol="0">
            <a:spAutoFit/>
          </a:bodyPr>
          <a:lstStyle/>
          <a:p>
            <a:r>
              <a:rPr lang="en-US" dirty="0" err="1" smtClean="0"/>
              <a:t>MinimaxValue</a:t>
            </a:r>
            <a:r>
              <a:rPr lang="en-US" dirty="0" smtClean="0"/>
              <a:t>(s) = </a:t>
            </a:r>
            <a:r>
              <a:rPr lang="en-US" dirty="0" smtClean="0">
                <a:sym typeface="Symbol"/>
              </a:rPr>
              <a:t>min </a:t>
            </a:r>
            <a:r>
              <a:rPr lang="en-US" baseline="-25000" dirty="0" err="1" smtClean="0">
                <a:sym typeface="Symbol"/>
              </a:rPr>
              <a:t>s’SUCC</a:t>
            </a:r>
            <a:r>
              <a:rPr lang="en-US" baseline="-25000" dirty="0" smtClean="0">
                <a:sym typeface="Symbol"/>
              </a:rPr>
              <a:t>(s) </a:t>
            </a:r>
            <a:r>
              <a:rPr lang="en-US" dirty="0" err="1"/>
              <a:t>Minimax</a:t>
            </a:r>
            <a:r>
              <a:rPr lang="en-US" dirty="0" err="1" smtClean="0">
                <a:sym typeface="Symbol"/>
              </a:rPr>
              <a:t>Value</a:t>
            </a:r>
            <a:r>
              <a:rPr lang="en-US" dirty="0" smtClean="0">
                <a:sym typeface="Symbol"/>
              </a:rPr>
              <a:t>(s’)</a:t>
            </a:r>
            <a:endParaRPr lang="en-US" dirty="0"/>
          </a:p>
        </p:txBody>
      </p:sp>
      <p:sp>
        <p:nvSpPr>
          <p:cNvPr id="8" name="TextBox 7"/>
          <p:cNvSpPr txBox="1"/>
          <p:nvPr/>
        </p:nvSpPr>
        <p:spPr>
          <a:xfrm>
            <a:off x="6553200" y="4239491"/>
            <a:ext cx="2057400" cy="369332"/>
          </a:xfrm>
          <a:prstGeom prst="rect">
            <a:avLst/>
          </a:prstGeom>
          <a:noFill/>
        </p:spPr>
        <p:txBody>
          <a:bodyPr wrap="square" rtlCol="0">
            <a:spAutoFit/>
          </a:bodyPr>
          <a:lstStyle/>
          <a:p>
            <a:r>
              <a:rPr lang="en-US" b="1" dirty="0" smtClean="0">
                <a:solidFill>
                  <a:schemeClr val="accent2"/>
                </a:solidFill>
              </a:rPr>
              <a:t>CHANCE nodes</a:t>
            </a:r>
            <a:endParaRPr lang="en-US" b="1" dirty="0">
              <a:solidFill>
                <a:schemeClr val="accent2"/>
              </a:solidFill>
            </a:endParaRPr>
          </a:p>
        </p:txBody>
      </p:sp>
      <p:sp>
        <p:nvSpPr>
          <p:cNvPr id="9" name="TextBox 8"/>
          <p:cNvSpPr txBox="1"/>
          <p:nvPr/>
        </p:nvSpPr>
        <p:spPr>
          <a:xfrm>
            <a:off x="6553200" y="5498068"/>
            <a:ext cx="2057400" cy="369332"/>
          </a:xfrm>
          <a:prstGeom prst="rect">
            <a:avLst/>
          </a:prstGeom>
          <a:noFill/>
        </p:spPr>
        <p:txBody>
          <a:bodyPr wrap="square" rtlCol="0">
            <a:spAutoFit/>
          </a:bodyPr>
          <a:lstStyle/>
          <a:p>
            <a:r>
              <a:rPr lang="en-US" b="1" dirty="0" smtClean="0">
                <a:solidFill>
                  <a:schemeClr val="accent2"/>
                </a:solidFill>
              </a:rPr>
              <a:t>MAX nodes</a:t>
            </a:r>
            <a:endParaRPr lang="en-US" b="1" dirty="0">
              <a:solidFill>
                <a:schemeClr val="accent2"/>
              </a:solidFill>
            </a:endParaRPr>
          </a:p>
        </p:txBody>
      </p:sp>
      <p:sp>
        <p:nvSpPr>
          <p:cNvPr id="10" name="TextBox 9"/>
          <p:cNvSpPr txBox="1"/>
          <p:nvPr/>
        </p:nvSpPr>
        <p:spPr>
          <a:xfrm>
            <a:off x="6553200" y="6017613"/>
            <a:ext cx="2057400" cy="369332"/>
          </a:xfrm>
          <a:prstGeom prst="rect">
            <a:avLst/>
          </a:prstGeom>
          <a:noFill/>
        </p:spPr>
        <p:txBody>
          <a:bodyPr wrap="square" rtlCol="0">
            <a:spAutoFit/>
          </a:bodyPr>
          <a:lstStyle/>
          <a:p>
            <a:r>
              <a:rPr lang="en-US" b="1" dirty="0" smtClean="0">
                <a:solidFill>
                  <a:schemeClr val="accent2"/>
                </a:solidFill>
              </a:rPr>
              <a:t>MIN nodes</a:t>
            </a:r>
            <a:endParaRPr lang="en-US" b="1" dirty="0">
              <a:solidFill>
                <a:schemeClr val="accent2"/>
              </a:solidFill>
            </a:endParaRPr>
          </a:p>
        </p:txBody>
      </p:sp>
    </p:spTree>
    <p:extLst>
      <p:ext uri="{BB962C8B-B14F-4D97-AF65-F5344CB8AC3E}">
        <p14:creationId xmlns:p14="http://schemas.microsoft.com/office/powerpoint/2010/main" val="11534464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Games of Chance</a:t>
            </a:r>
            <a:endParaRPr lang="en-US" dirty="0"/>
          </a:p>
        </p:txBody>
      </p:sp>
      <p:sp>
        <p:nvSpPr>
          <p:cNvPr id="3" name="Content Placeholder 2"/>
          <p:cNvSpPr>
            <a:spLocks noGrp="1"/>
          </p:cNvSpPr>
          <p:nvPr>
            <p:ph sz="quarter" idx="1"/>
          </p:nvPr>
        </p:nvSpPr>
        <p:spPr/>
        <p:txBody>
          <a:bodyPr/>
          <a:lstStyle/>
          <a:p>
            <a:r>
              <a:rPr lang="en-US" dirty="0" smtClean="0"/>
              <a:t>E.g., Backgammon</a:t>
            </a:r>
          </a:p>
          <a:p>
            <a:r>
              <a:rPr lang="en-US" dirty="0" smtClean="0"/>
              <a:t>MAX nodes, MIN nodes, CHANCE nodes</a:t>
            </a:r>
          </a:p>
          <a:p>
            <a:r>
              <a:rPr lang="en-US" dirty="0" err="1" smtClean="0">
                <a:solidFill>
                  <a:schemeClr val="accent3"/>
                </a:solidFill>
              </a:rPr>
              <a:t>Expectiminimax</a:t>
            </a:r>
            <a:r>
              <a:rPr lang="en-US" dirty="0" smtClean="0">
                <a:solidFill>
                  <a:schemeClr val="accent3"/>
                </a:solidFill>
              </a:rPr>
              <a:t> search</a:t>
            </a:r>
          </a:p>
          <a:p>
            <a:r>
              <a:rPr lang="en-US" dirty="0" smtClean="0"/>
              <a:t>Backup step:</a:t>
            </a:r>
          </a:p>
          <a:p>
            <a:pPr lvl="1"/>
            <a:r>
              <a:rPr lang="en-US" dirty="0" smtClean="0"/>
              <a:t>MAX = maximum of children</a:t>
            </a:r>
          </a:p>
          <a:p>
            <a:pPr lvl="1"/>
            <a:r>
              <a:rPr lang="en-US" dirty="0" smtClean="0"/>
              <a:t>CHANCE = average of children</a:t>
            </a:r>
          </a:p>
          <a:p>
            <a:pPr lvl="1"/>
            <a:r>
              <a:rPr lang="en-US" dirty="0" smtClean="0"/>
              <a:t>MIN = minimum of children</a:t>
            </a:r>
          </a:p>
          <a:p>
            <a:pPr lvl="1"/>
            <a:r>
              <a:rPr lang="en-US" dirty="0" smtClean="0"/>
              <a:t>CHANCE = average of children</a:t>
            </a:r>
          </a:p>
          <a:p>
            <a:r>
              <a:rPr lang="en-US" dirty="0" smtClean="0"/>
              <a:t>4 levels of the game tree separate each of MAX’s turns!</a:t>
            </a:r>
          </a:p>
          <a:p>
            <a:r>
              <a:rPr lang="en-US" dirty="0" smtClean="0">
                <a:solidFill>
                  <a:schemeClr val="tx2"/>
                </a:solidFill>
              </a:rPr>
              <a:t>Evaluation function?  Pruning?</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a:t>
            </a:r>
            <a:r>
              <a:rPr lang="en-US" dirty="0" err="1" smtClean="0"/>
              <a:t>Minimax</a:t>
            </a:r>
            <a:r>
              <a:rPr lang="en-US" dirty="0" smtClean="0"/>
              <a:t> Values</a:t>
            </a:r>
            <a:endParaRPr lang="en-US" dirty="0"/>
          </a:p>
        </p:txBody>
      </p:sp>
      <p:sp>
        <p:nvSpPr>
          <p:cNvPr id="3" name="Content Placeholder 2"/>
          <p:cNvSpPr>
            <a:spLocks noGrp="1"/>
          </p:cNvSpPr>
          <p:nvPr>
            <p:ph sz="quarter" idx="1"/>
          </p:nvPr>
        </p:nvSpPr>
        <p:spPr/>
        <p:txBody>
          <a:bodyPr/>
          <a:lstStyle/>
          <a:p>
            <a:r>
              <a:rPr lang="en-US" i="1" dirty="0"/>
              <a:t>Utilities</a:t>
            </a:r>
            <a:r>
              <a:rPr lang="en-US" dirty="0"/>
              <a:t> can be continuous numerical values, rather than +1,0,-1</a:t>
            </a:r>
          </a:p>
          <a:p>
            <a:pPr lvl="1"/>
            <a:r>
              <a:rPr lang="en-US" dirty="0"/>
              <a:t>Allows maximizing the amount of “points” (e.g., $) </a:t>
            </a:r>
            <a:r>
              <a:rPr lang="en-US" dirty="0" smtClean="0"/>
              <a:t>rewarded </a:t>
            </a:r>
            <a:r>
              <a:rPr lang="en-US" dirty="0"/>
              <a:t>instead of just achieving a </a:t>
            </a:r>
            <a:r>
              <a:rPr lang="en-US" dirty="0" smtClean="0"/>
              <a:t>win</a:t>
            </a:r>
          </a:p>
          <a:p>
            <a:r>
              <a:rPr lang="en-US" dirty="0" smtClean="0">
                <a:solidFill>
                  <a:schemeClr val="accent2"/>
                </a:solidFill>
              </a:rPr>
              <a:t>Rewards </a:t>
            </a:r>
            <a:r>
              <a:rPr lang="en-US" dirty="0" smtClean="0"/>
              <a:t>associated with terminal states</a:t>
            </a:r>
          </a:p>
          <a:p>
            <a:r>
              <a:rPr lang="en-US" dirty="0" smtClean="0">
                <a:solidFill>
                  <a:srgbClr val="FF0000"/>
                </a:solidFill>
              </a:rPr>
              <a:t>Costs</a:t>
            </a:r>
            <a:r>
              <a:rPr lang="en-US" dirty="0" smtClean="0"/>
              <a:t> can be associated with certain decisions at non-terminal states (e.g., placing a bet)</a:t>
            </a:r>
            <a:endParaRPr lang="en-US" dirty="0"/>
          </a:p>
        </p:txBody>
      </p:sp>
    </p:spTree>
    <p:extLst>
      <p:ext uri="{BB962C8B-B14F-4D97-AF65-F5344CB8AC3E}">
        <p14:creationId xmlns:p14="http://schemas.microsoft.com/office/powerpoint/2010/main" val="11110695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Roulette</a:t>
            </a:r>
            <a:endParaRPr lang="en-US" dirty="0"/>
          </a:p>
        </p:txBody>
      </p:sp>
      <p:sp>
        <p:nvSpPr>
          <p:cNvPr id="3" name="Content Placeholder 2"/>
          <p:cNvSpPr>
            <a:spLocks noGrp="1"/>
          </p:cNvSpPr>
          <p:nvPr>
            <p:ph sz="quarter" idx="1"/>
          </p:nvPr>
        </p:nvSpPr>
        <p:spPr>
          <a:xfrm>
            <a:off x="457200" y="1676400"/>
            <a:ext cx="7467600" cy="4873752"/>
          </a:xfrm>
        </p:spPr>
        <p:txBody>
          <a:bodyPr/>
          <a:lstStyle/>
          <a:p>
            <a:r>
              <a:rPr lang="en-US" dirty="0" smtClean="0"/>
              <a:t>“Game tree” only has depth 2</a:t>
            </a:r>
          </a:p>
          <a:p>
            <a:pPr lvl="1"/>
            <a:r>
              <a:rPr lang="en-US" dirty="0" smtClean="0"/>
              <a:t>Place a bet</a:t>
            </a:r>
          </a:p>
          <a:p>
            <a:pPr lvl="1"/>
            <a:r>
              <a:rPr lang="en-US" dirty="0" smtClean="0"/>
              <a:t>Observe the roulette wheel</a:t>
            </a:r>
            <a:endParaRPr lang="en-US" dirty="0"/>
          </a:p>
        </p:txBody>
      </p:sp>
      <p:sp>
        <p:nvSpPr>
          <p:cNvPr id="5" name="TextBox 4"/>
          <p:cNvSpPr txBox="1"/>
          <p:nvPr/>
        </p:nvSpPr>
        <p:spPr>
          <a:xfrm>
            <a:off x="6096000" y="1600200"/>
            <a:ext cx="1371600" cy="369332"/>
          </a:xfrm>
          <a:prstGeom prst="rect">
            <a:avLst/>
          </a:prstGeom>
          <a:noFill/>
        </p:spPr>
        <p:txBody>
          <a:bodyPr wrap="square" rtlCol="0">
            <a:spAutoFit/>
          </a:bodyPr>
          <a:lstStyle/>
          <a:p>
            <a:r>
              <a:rPr lang="en-US" dirty="0" smtClean="0"/>
              <a:t>No bet</a:t>
            </a:r>
            <a:endParaRPr lang="en-US" dirty="0"/>
          </a:p>
        </p:txBody>
      </p:sp>
      <p:sp>
        <p:nvSpPr>
          <p:cNvPr id="8" name="TextBox 7"/>
          <p:cNvSpPr txBox="1"/>
          <p:nvPr/>
        </p:nvSpPr>
        <p:spPr>
          <a:xfrm>
            <a:off x="5867400" y="2743200"/>
            <a:ext cx="1676400" cy="369332"/>
          </a:xfrm>
          <a:prstGeom prst="rect">
            <a:avLst/>
          </a:prstGeom>
          <a:noFill/>
        </p:spPr>
        <p:txBody>
          <a:bodyPr wrap="square" rtlCol="0">
            <a:spAutoFit/>
          </a:bodyPr>
          <a:lstStyle/>
          <a:p>
            <a:r>
              <a:rPr lang="en-US" dirty="0" smtClean="0"/>
              <a:t>Bet: Red, $5</a:t>
            </a:r>
            <a:endParaRPr lang="en-US" dirty="0"/>
          </a:p>
        </p:txBody>
      </p:sp>
      <p:cxnSp>
        <p:nvCxnSpPr>
          <p:cNvPr id="10" name="Straight Arrow Connector 9"/>
          <p:cNvCxnSpPr/>
          <p:nvPr/>
        </p:nvCxnSpPr>
        <p:spPr>
          <a:xfrm rot="5400000">
            <a:off x="6248400" y="2362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486400" y="3200400"/>
            <a:ext cx="2590800" cy="2655332"/>
            <a:chOff x="5486400" y="3200400"/>
            <a:chExt cx="2590800" cy="2655332"/>
          </a:xfrm>
        </p:grpSpPr>
        <p:cxnSp>
          <p:nvCxnSpPr>
            <p:cNvPr id="12" name="Straight Arrow Connector 11"/>
            <p:cNvCxnSpPr/>
            <p:nvPr/>
          </p:nvCxnSpPr>
          <p:spPr>
            <a:xfrm rot="5400000">
              <a:off x="5867400" y="47244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6629400" y="47244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Picture 19" descr="med-1047-gambling.jpg"/>
            <p:cNvPicPr>
              <a:picLocks noChangeAspect="1"/>
            </p:cNvPicPr>
            <p:nvPr/>
          </p:nvPicPr>
          <p:blipFill>
            <a:blip r:embed="rId2" cstate="print"/>
            <a:stretch>
              <a:fillRect/>
            </a:stretch>
          </p:blipFill>
          <p:spPr>
            <a:xfrm>
              <a:off x="5562600" y="3200400"/>
              <a:ext cx="2255142" cy="1447800"/>
            </a:xfrm>
            <a:prstGeom prst="rect">
              <a:avLst/>
            </a:prstGeom>
          </p:spPr>
        </p:pic>
        <p:sp>
          <p:nvSpPr>
            <p:cNvPr id="21" name="TextBox 20"/>
            <p:cNvSpPr txBox="1"/>
            <p:nvPr/>
          </p:nvSpPr>
          <p:spPr>
            <a:xfrm>
              <a:off x="5486400" y="5486400"/>
              <a:ext cx="838200" cy="369332"/>
            </a:xfrm>
            <a:prstGeom prst="rect">
              <a:avLst/>
            </a:prstGeom>
            <a:noFill/>
          </p:spPr>
          <p:txBody>
            <a:bodyPr wrap="square" rtlCol="0">
              <a:spAutoFit/>
            </a:bodyPr>
            <a:lstStyle/>
            <a:p>
              <a:r>
                <a:rPr lang="en-US" dirty="0" smtClean="0"/>
                <a:t>Red</a:t>
              </a:r>
              <a:endParaRPr lang="en-US" dirty="0"/>
            </a:p>
          </p:txBody>
        </p:sp>
        <p:sp>
          <p:nvSpPr>
            <p:cNvPr id="22" name="TextBox 21"/>
            <p:cNvSpPr txBox="1"/>
            <p:nvPr/>
          </p:nvSpPr>
          <p:spPr>
            <a:xfrm>
              <a:off x="6858000" y="5486400"/>
              <a:ext cx="1219200" cy="369332"/>
            </a:xfrm>
            <a:prstGeom prst="rect">
              <a:avLst/>
            </a:prstGeom>
            <a:noFill/>
          </p:spPr>
          <p:txBody>
            <a:bodyPr wrap="square" rtlCol="0">
              <a:spAutoFit/>
            </a:bodyPr>
            <a:lstStyle/>
            <a:p>
              <a:r>
                <a:rPr lang="en-US" dirty="0" smtClean="0"/>
                <a:t>Not red</a:t>
              </a:r>
              <a:endParaRPr lang="en-US" dirty="0"/>
            </a:p>
          </p:txBody>
        </p:sp>
      </p:grpSp>
      <p:grpSp>
        <p:nvGrpSpPr>
          <p:cNvPr id="34" name="Group 33"/>
          <p:cNvGrpSpPr/>
          <p:nvPr/>
        </p:nvGrpSpPr>
        <p:grpSpPr>
          <a:xfrm>
            <a:off x="2590800" y="3810000"/>
            <a:ext cx="2438400" cy="369332"/>
            <a:chOff x="2590800" y="3810000"/>
            <a:chExt cx="2438400" cy="369332"/>
          </a:xfrm>
        </p:grpSpPr>
        <p:sp>
          <p:nvSpPr>
            <p:cNvPr id="30" name="TextBox 29"/>
            <p:cNvSpPr txBox="1"/>
            <p:nvPr/>
          </p:nvSpPr>
          <p:spPr>
            <a:xfrm>
              <a:off x="2590800" y="3810000"/>
              <a:ext cx="2133600" cy="369332"/>
            </a:xfrm>
            <a:prstGeom prst="rect">
              <a:avLst/>
            </a:prstGeom>
            <a:noFill/>
          </p:spPr>
          <p:txBody>
            <a:bodyPr wrap="square" rtlCol="0">
              <a:spAutoFit/>
            </a:bodyPr>
            <a:lstStyle/>
            <a:p>
              <a:r>
                <a:rPr lang="en-US" dirty="0" smtClean="0">
                  <a:solidFill>
                    <a:schemeClr val="accent3"/>
                  </a:solidFill>
                  <a:latin typeface="Comic Sans MS" pitchFamily="66" charset="0"/>
                </a:rPr>
                <a:t>Chance node</a:t>
              </a:r>
              <a:endParaRPr lang="en-US" dirty="0">
                <a:solidFill>
                  <a:schemeClr val="accent3"/>
                </a:solidFill>
                <a:latin typeface="Comic Sans MS" pitchFamily="66" charset="0"/>
              </a:endParaRPr>
            </a:p>
          </p:txBody>
        </p:sp>
        <p:cxnSp>
          <p:nvCxnSpPr>
            <p:cNvPr id="31" name="Straight Arrow Connector 30"/>
            <p:cNvCxnSpPr/>
            <p:nvPr/>
          </p:nvCxnSpPr>
          <p:spPr>
            <a:xfrm>
              <a:off x="4343400" y="3962400"/>
              <a:ext cx="685800" cy="158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2667000" y="4953000"/>
            <a:ext cx="5638800" cy="1283732"/>
            <a:chOff x="2667000" y="4953000"/>
            <a:chExt cx="5638800" cy="1283732"/>
          </a:xfrm>
        </p:grpSpPr>
        <p:sp>
          <p:nvSpPr>
            <p:cNvPr id="24" name="TextBox 23"/>
            <p:cNvSpPr txBox="1"/>
            <p:nvPr/>
          </p:nvSpPr>
          <p:spPr>
            <a:xfrm>
              <a:off x="5181600" y="4953000"/>
              <a:ext cx="990600" cy="369332"/>
            </a:xfrm>
            <a:prstGeom prst="rect">
              <a:avLst/>
            </a:prstGeom>
            <a:noFill/>
          </p:spPr>
          <p:txBody>
            <a:bodyPr wrap="square" rtlCol="0">
              <a:spAutoFit/>
            </a:bodyPr>
            <a:lstStyle/>
            <a:p>
              <a:r>
                <a:rPr lang="en-US" dirty="0" smtClean="0">
                  <a:solidFill>
                    <a:schemeClr val="accent3"/>
                  </a:solidFill>
                  <a:latin typeface="Comic Sans MS" pitchFamily="66" charset="0"/>
                </a:rPr>
                <a:t>18/38</a:t>
              </a:r>
              <a:endParaRPr lang="en-US" dirty="0">
                <a:solidFill>
                  <a:schemeClr val="accent3"/>
                </a:solidFill>
                <a:latin typeface="Comic Sans MS" pitchFamily="66" charset="0"/>
              </a:endParaRPr>
            </a:p>
          </p:txBody>
        </p:sp>
        <p:sp>
          <p:nvSpPr>
            <p:cNvPr id="25" name="TextBox 24"/>
            <p:cNvSpPr txBox="1"/>
            <p:nvPr/>
          </p:nvSpPr>
          <p:spPr>
            <a:xfrm>
              <a:off x="7239000" y="4953000"/>
              <a:ext cx="1066800" cy="369332"/>
            </a:xfrm>
            <a:prstGeom prst="rect">
              <a:avLst/>
            </a:prstGeom>
            <a:noFill/>
          </p:spPr>
          <p:txBody>
            <a:bodyPr wrap="square" rtlCol="0">
              <a:spAutoFit/>
            </a:bodyPr>
            <a:lstStyle/>
            <a:p>
              <a:r>
                <a:rPr lang="en-US" dirty="0" smtClean="0">
                  <a:solidFill>
                    <a:schemeClr val="accent3"/>
                  </a:solidFill>
                  <a:latin typeface="Comic Sans MS" pitchFamily="66" charset="0"/>
                </a:rPr>
                <a:t>20/38</a:t>
              </a:r>
              <a:endParaRPr lang="en-US" dirty="0">
                <a:solidFill>
                  <a:schemeClr val="accent3"/>
                </a:solidFill>
                <a:latin typeface="Comic Sans MS" pitchFamily="66" charset="0"/>
              </a:endParaRPr>
            </a:p>
          </p:txBody>
        </p:sp>
        <p:sp>
          <p:nvSpPr>
            <p:cNvPr id="26" name="TextBox 25"/>
            <p:cNvSpPr txBox="1"/>
            <p:nvPr/>
          </p:nvSpPr>
          <p:spPr>
            <a:xfrm>
              <a:off x="2667000" y="4953000"/>
              <a:ext cx="2133600" cy="369332"/>
            </a:xfrm>
            <a:prstGeom prst="rect">
              <a:avLst/>
            </a:prstGeom>
            <a:noFill/>
          </p:spPr>
          <p:txBody>
            <a:bodyPr wrap="square" rtlCol="0">
              <a:spAutoFit/>
            </a:bodyPr>
            <a:lstStyle/>
            <a:p>
              <a:r>
                <a:rPr lang="en-US" dirty="0" smtClean="0">
                  <a:solidFill>
                    <a:schemeClr val="accent3"/>
                  </a:solidFill>
                  <a:latin typeface="Comic Sans MS" pitchFamily="66" charset="0"/>
                </a:rPr>
                <a:t>Probabilities</a:t>
              </a:r>
              <a:endParaRPr lang="en-US" dirty="0">
                <a:solidFill>
                  <a:schemeClr val="accent3"/>
                </a:solidFill>
                <a:latin typeface="Comic Sans MS" pitchFamily="66" charset="0"/>
              </a:endParaRPr>
            </a:p>
          </p:txBody>
        </p:sp>
        <p:cxnSp>
          <p:nvCxnSpPr>
            <p:cNvPr id="28" name="Straight Arrow Connector 27"/>
            <p:cNvCxnSpPr/>
            <p:nvPr/>
          </p:nvCxnSpPr>
          <p:spPr>
            <a:xfrm>
              <a:off x="4343400" y="5105400"/>
              <a:ext cx="685800" cy="158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86400" y="5867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+10</a:t>
              </a:r>
              <a:endParaRPr lang="en-US" dirty="0">
                <a:solidFill>
                  <a:schemeClr val="accent2">
                    <a:lumMod val="50000"/>
                  </a:schemeClr>
                </a:solidFill>
                <a:latin typeface="Comic Sans MS" pitchFamily="66" charset="0"/>
              </a:endParaRPr>
            </a:p>
          </p:txBody>
        </p:sp>
        <p:sp>
          <p:nvSpPr>
            <p:cNvPr id="33" name="TextBox 32"/>
            <p:cNvSpPr txBox="1"/>
            <p:nvPr/>
          </p:nvSpPr>
          <p:spPr>
            <a:xfrm>
              <a:off x="7239000" y="5867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0</a:t>
              </a:r>
              <a:endParaRPr lang="en-US" dirty="0">
                <a:solidFill>
                  <a:schemeClr val="accent2">
                    <a:lumMod val="50000"/>
                  </a:schemeClr>
                </a:solidFill>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Chance Node Backup</a:t>
            </a:r>
            <a:endParaRPr lang="en-US" dirty="0"/>
          </a:p>
        </p:txBody>
      </p:sp>
      <p:sp>
        <p:nvSpPr>
          <p:cNvPr id="3" name="Content Placeholder 2"/>
          <p:cNvSpPr>
            <a:spLocks noGrp="1"/>
          </p:cNvSpPr>
          <p:nvPr>
            <p:ph sz="quarter" idx="1"/>
          </p:nvPr>
        </p:nvSpPr>
        <p:spPr>
          <a:xfrm>
            <a:off x="457200" y="1676400"/>
            <a:ext cx="4267200" cy="4873752"/>
          </a:xfrm>
        </p:spPr>
        <p:txBody>
          <a:bodyPr>
            <a:normAutofit/>
          </a:bodyPr>
          <a:lstStyle/>
          <a:p>
            <a:r>
              <a:rPr lang="en-US" sz="2000" dirty="0" smtClean="0">
                <a:solidFill>
                  <a:schemeClr val="accent3"/>
                </a:solidFill>
              </a:rPr>
              <a:t>Expected value:</a:t>
            </a:r>
          </a:p>
          <a:p>
            <a:pPr lvl="1"/>
            <a:r>
              <a:rPr lang="en-US" sz="1700" dirty="0" smtClean="0"/>
              <a:t>For k children, with backed up values v</a:t>
            </a:r>
            <a:r>
              <a:rPr lang="en-US" sz="1700" baseline="-25000" dirty="0" smtClean="0"/>
              <a:t>1</a:t>
            </a:r>
            <a:r>
              <a:rPr lang="en-US" sz="1700" dirty="0" smtClean="0"/>
              <a:t>,…,</a:t>
            </a:r>
            <a:r>
              <a:rPr lang="en-US" sz="1700" dirty="0" err="1" smtClean="0"/>
              <a:t>v</a:t>
            </a:r>
            <a:r>
              <a:rPr lang="en-US" sz="1700" baseline="-25000" dirty="0" err="1" smtClean="0"/>
              <a:t>k</a:t>
            </a:r>
            <a:endParaRPr lang="en-US" sz="1700" baseline="-25000" dirty="0" smtClean="0"/>
          </a:p>
          <a:p>
            <a:pPr lvl="1"/>
            <a:r>
              <a:rPr lang="en-US" sz="1700" dirty="0" smtClean="0"/>
              <a:t>Chance node value =</a:t>
            </a:r>
            <a:br>
              <a:rPr lang="en-US" sz="1700" dirty="0" smtClean="0"/>
            </a:br>
            <a:r>
              <a:rPr lang="en-US" sz="1700" dirty="0" smtClean="0"/>
              <a:t>p</a:t>
            </a:r>
            <a:r>
              <a:rPr lang="en-US" sz="1700" baseline="-25000" dirty="0" smtClean="0"/>
              <a:t>1</a:t>
            </a:r>
            <a:r>
              <a:rPr lang="en-US" sz="1700" dirty="0" smtClean="0"/>
              <a:t> * v</a:t>
            </a:r>
            <a:r>
              <a:rPr lang="en-US" sz="1700" baseline="-25000" dirty="0" smtClean="0"/>
              <a:t>1</a:t>
            </a:r>
            <a:r>
              <a:rPr lang="en-US" sz="1700" dirty="0" smtClean="0"/>
              <a:t> + p</a:t>
            </a:r>
            <a:r>
              <a:rPr lang="en-US" sz="1700" baseline="-25000" dirty="0" smtClean="0"/>
              <a:t>2</a:t>
            </a:r>
            <a:r>
              <a:rPr lang="en-US" sz="1700" dirty="0" smtClean="0"/>
              <a:t> * v</a:t>
            </a:r>
            <a:r>
              <a:rPr lang="en-US" sz="1700" baseline="-25000" dirty="0" smtClean="0"/>
              <a:t>2</a:t>
            </a:r>
            <a:r>
              <a:rPr lang="en-US" sz="1700" dirty="0" smtClean="0"/>
              <a:t> + … + </a:t>
            </a:r>
            <a:r>
              <a:rPr lang="en-US" sz="1700" dirty="0" err="1" smtClean="0"/>
              <a:t>p</a:t>
            </a:r>
            <a:r>
              <a:rPr lang="en-US" sz="1700" baseline="-25000" dirty="0" err="1" smtClean="0"/>
              <a:t>k</a:t>
            </a:r>
            <a:r>
              <a:rPr lang="en-US" sz="1700" dirty="0" smtClean="0"/>
              <a:t> * </a:t>
            </a:r>
            <a:r>
              <a:rPr lang="en-US" sz="1700" dirty="0" err="1" smtClean="0"/>
              <a:t>v</a:t>
            </a:r>
            <a:r>
              <a:rPr lang="en-US" sz="1700" baseline="-25000" dirty="0" err="1" smtClean="0"/>
              <a:t>k</a:t>
            </a:r>
            <a:endParaRPr lang="en-US" sz="1700" baseline="-25000" dirty="0" smtClean="0"/>
          </a:p>
        </p:txBody>
      </p:sp>
      <p:cxnSp>
        <p:nvCxnSpPr>
          <p:cNvPr id="10" name="Straight Arrow Connector 9"/>
          <p:cNvCxnSpPr/>
          <p:nvPr/>
        </p:nvCxnSpPr>
        <p:spPr>
          <a:xfrm rot="5400000">
            <a:off x="4953794" y="28948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419600" y="4953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5181600" y="4953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8600" y="5715000"/>
            <a:ext cx="838200" cy="369332"/>
          </a:xfrm>
          <a:prstGeom prst="rect">
            <a:avLst/>
          </a:prstGeom>
          <a:noFill/>
        </p:spPr>
        <p:txBody>
          <a:bodyPr wrap="square" rtlCol="0">
            <a:spAutoFit/>
          </a:bodyPr>
          <a:lstStyle/>
          <a:p>
            <a:r>
              <a:rPr lang="en-US" dirty="0" smtClean="0"/>
              <a:t>Red</a:t>
            </a:r>
            <a:endParaRPr lang="en-US" dirty="0"/>
          </a:p>
        </p:txBody>
      </p:sp>
      <p:sp>
        <p:nvSpPr>
          <p:cNvPr id="22" name="TextBox 21"/>
          <p:cNvSpPr txBox="1"/>
          <p:nvPr/>
        </p:nvSpPr>
        <p:spPr>
          <a:xfrm>
            <a:off x="5410200" y="5715000"/>
            <a:ext cx="1219200" cy="369332"/>
          </a:xfrm>
          <a:prstGeom prst="rect">
            <a:avLst/>
          </a:prstGeom>
          <a:noFill/>
        </p:spPr>
        <p:txBody>
          <a:bodyPr wrap="square" rtlCol="0">
            <a:spAutoFit/>
          </a:bodyPr>
          <a:lstStyle/>
          <a:p>
            <a:r>
              <a:rPr lang="en-US" dirty="0" smtClean="0"/>
              <a:t>Not red</a:t>
            </a:r>
            <a:endParaRPr lang="en-US" dirty="0"/>
          </a:p>
        </p:txBody>
      </p:sp>
      <p:sp>
        <p:nvSpPr>
          <p:cNvPr id="30" name="TextBox 29"/>
          <p:cNvSpPr txBox="1"/>
          <p:nvPr/>
        </p:nvSpPr>
        <p:spPr>
          <a:xfrm>
            <a:off x="1295400" y="3962400"/>
            <a:ext cx="2133600" cy="369332"/>
          </a:xfrm>
          <a:prstGeom prst="rect">
            <a:avLst/>
          </a:prstGeom>
          <a:noFill/>
        </p:spPr>
        <p:txBody>
          <a:bodyPr wrap="square" rtlCol="0">
            <a:spAutoFit/>
          </a:bodyPr>
          <a:lstStyle/>
          <a:p>
            <a:r>
              <a:rPr lang="en-US" dirty="0" smtClean="0">
                <a:solidFill>
                  <a:schemeClr val="accent3"/>
                </a:solidFill>
                <a:latin typeface="Comic Sans MS" pitchFamily="66" charset="0"/>
              </a:rPr>
              <a:t>Chance node</a:t>
            </a:r>
            <a:endParaRPr lang="en-US" dirty="0">
              <a:solidFill>
                <a:schemeClr val="accent3"/>
              </a:solidFill>
              <a:latin typeface="Comic Sans MS" pitchFamily="66" charset="0"/>
            </a:endParaRPr>
          </a:p>
        </p:txBody>
      </p:sp>
      <p:cxnSp>
        <p:nvCxnSpPr>
          <p:cNvPr id="31" name="Straight Arrow Connector 30"/>
          <p:cNvCxnSpPr/>
          <p:nvPr/>
        </p:nvCxnSpPr>
        <p:spPr>
          <a:xfrm>
            <a:off x="3048000" y="4114800"/>
            <a:ext cx="685800" cy="158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3800" y="5181600"/>
            <a:ext cx="990600" cy="369332"/>
          </a:xfrm>
          <a:prstGeom prst="rect">
            <a:avLst/>
          </a:prstGeom>
          <a:noFill/>
        </p:spPr>
        <p:txBody>
          <a:bodyPr wrap="square" rtlCol="0">
            <a:spAutoFit/>
          </a:bodyPr>
          <a:lstStyle/>
          <a:p>
            <a:r>
              <a:rPr lang="en-US" dirty="0" smtClean="0">
                <a:solidFill>
                  <a:schemeClr val="accent3"/>
                </a:solidFill>
                <a:latin typeface="Comic Sans MS" pitchFamily="66" charset="0"/>
              </a:rPr>
              <a:t>18/38</a:t>
            </a:r>
            <a:endParaRPr lang="en-US" dirty="0">
              <a:solidFill>
                <a:schemeClr val="accent3"/>
              </a:solidFill>
              <a:latin typeface="Comic Sans MS" pitchFamily="66" charset="0"/>
            </a:endParaRPr>
          </a:p>
        </p:txBody>
      </p:sp>
      <p:sp>
        <p:nvSpPr>
          <p:cNvPr id="25" name="TextBox 24"/>
          <p:cNvSpPr txBox="1"/>
          <p:nvPr/>
        </p:nvSpPr>
        <p:spPr>
          <a:xfrm>
            <a:off x="5791200" y="5181600"/>
            <a:ext cx="1066800" cy="369332"/>
          </a:xfrm>
          <a:prstGeom prst="rect">
            <a:avLst/>
          </a:prstGeom>
          <a:noFill/>
        </p:spPr>
        <p:txBody>
          <a:bodyPr wrap="square" rtlCol="0">
            <a:spAutoFit/>
          </a:bodyPr>
          <a:lstStyle/>
          <a:p>
            <a:r>
              <a:rPr lang="en-US" dirty="0" smtClean="0">
                <a:solidFill>
                  <a:schemeClr val="accent3"/>
                </a:solidFill>
                <a:latin typeface="Comic Sans MS" pitchFamily="66" charset="0"/>
              </a:rPr>
              <a:t>20/38</a:t>
            </a:r>
            <a:endParaRPr lang="en-US" dirty="0">
              <a:solidFill>
                <a:schemeClr val="accent3"/>
              </a:solidFill>
              <a:latin typeface="Comic Sans MS" pitchFamily="66" charset="0"/>
            </a:endParaRPr>
          </a:p>
        </p:txBody>
      </p:sp>
      <p:sp>
        <p:nvSpPr>
          <p:cNvPr id="26" name="TextBox 25"/>
          <p:cNvSpPr txBox="1"/>
          <p:nvPr/>
        </p:nvSpPr>
        <p:spPr>
          <a:xfrm>
            <a:off x="1295400" y="5181600"/>
            <a:ext cx="2133600" cy="369332"/>
          </a:xfrm>
          <a:prstGeom prst="rect">
            <a:avLst/>
          </a:prstGeom>
          <a:noFill/>
        </p:spPr>
        <p:txBody>
          <a:bodyPr wrap="square" rtlCol="0">
            <a:spAutoFit/>
          </a:bodyPr>
          <a:lstStyle/>
          <a:p>
            <a:r>
              <a:rPr lang="en-US" dirty="0" smtClean="0">
                <a:solidFill>
                  <a:schemeClr val="accent3"/>
                </a:solidFill>
                <a:latin typeface="Comic Sans MS" pitchFamily="66" charset="0"/>
              </a:rPr>
              <a:t>Probabilities</a:t>
            </a:r>
            <a:endParaRPr lang="en-US" dirty="0">
              <a:solidFill>
                <a:schemeClr val="accent3"/>
              </a:solidFill>
              <a:latin typeface="Comic Sans MS" pitchFamily="66" charset="0"/>
            </a:endParaRPr>
          </a:p>
        </p:txBody>
      </p:sp>
      <p:cxnSp>
        <p:nvCxnSpPr>
          <p:cNvPr id="28" name="Straight Arrow Connector 27"/>
          <p:cNvCxnSpPr/>
          <p:nvPr/>
        </p:nvCxnSpPr>
        <p:spPr>
          <a:xfrm>
            <a:off x="2971800" y="5334000"/>
            <a:ext cx="685800" cy="158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38600" y="60960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+10</a:t>
            </a:r>
            <a:endParaRPr lang="en-US" dirty="0">
              <a:solidFill>
                <a:schemeClr val="accent2">
                  <a:lumMod val="50000"/>
                </a:schemeClr>
              </a:solidFill>
              <a:latin typeface="Comic Sans MS" pitchFamily="66" charset="0"/>
            </a:endParaRPr>
          </a:p>
        </p:txBody>
      </p:sp>
      <p:sp>
        <p:nvSpPr>
          <p:cNvPr id="33" name="TextBox 32"/>
          <p:cNvSpPr txBox="1"/>
          <p:nvPr/>
        </p:nvSpPr>
        <p:spPr>
          <a:xfrm>
            <a:off x="5791200" y="60960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0</a:t>
            </a:r>
            <a:endParaRPr lang="en-US" dirty="0">
              <a:solidFill>
                <a:schemeClr val="accent2">
                  <a:lumMod val="50000"/>
                </a:schemeClr>
              </a:solidFill>
              <a:latin typeface="Comic Sans MS" pitchFamily="66" charset="0"/>
            </a:endParaRPr>
          </a:p>
        </p:txBody>
      </p:sp>
      <p:sp>
        <p:nvSpPr>
          <p:cNvPr id="23" name="Oval 22"/>
          <p:cNvSpPr/>
          <p:nvPr/>
        </p:nvSpPr>
        <p:spPr>
          <a:xfrm>
            <a:off x="4495800" y="3352800"/>
            <a:ext cx="1447800" cy="144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4953000" y="1905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486400" y="2667000"/>
            <a:ext cx="1676400" cy="369332"/>
          </a:xfrm>
          <a:prstGeom prst="rect">
            <a:avLst/>
          </a:prstGeom>
          <a:noFill/>
        </p:spPr>
        <p:txBody>
          <a:bodyPr wrap="square" rtlCol="0">
            <a:spAutoFit/>
          </a:bodyPr>
          <a:lstStyle/>
          <a:p>
            <a:r>
              <a:rPr lang="en-US" dirty="0" smtClean="0"/>
              <a:t>Bet: Red, $5</a:t>
            </a:r>
            <a:endParaRPr lang="en-US" dirty="0"/>
          </a:p>
        </p:txBody>
      </p:sp>
      <p:sp>
        <p:nvSpPr>
          <p:cNvPr id="34" name="TextBox 33"/>
          <p:cNvSpPr txBox="1"/>
          <p:nvPr/>
        </p:nvSpPr>
        <p:spPr>
          <a:xfrm>
            <a:off x="6096000" y="3657600"/>
            <a:ext cx="2667000" cy="923330"/>
          </a:xfrm>
          <a:prstGeom prst="rect">
            <a:avLst/>
          </a:prstGeom>
          <a:noFill/>
        </p:spPr>
        <p:txBody>
          <a:bodyPr wrap="square" rtlCol="0">
            <a:spAutoFit/>
          </a:bodyPr>
          <a:lstStyle/>
          <a:p>
            <a:r>
              <a:rPr lang="en-US" dirty="0" smtClean="0">
                <a:solidFill>
                  <a:schemeClr val="accent2">
                    <a:lumMod val="75000"/>
                  </a:schemeClr>
                </a:solidFill>
                <a:latin typeface="Comic Sans MS" pitchFamily="66" charset="0"/>
              </a:rPr>
              <a:t>Value:</a:t>
            </a:r>
          </a:p>
          <a:p>
            <a:r>
              <a:rPr lang="en-US" dirty="0" smtClean="0">
                <a:solidFill>
                  <a:schemeClr val="accent2">
                    <a:lumMod val="75000"/>
                  </a:schemeClr>
                </a:solidFill>
                <a:latin typeface="Comic Sans MS" pitchFamily="66" charset="0"/>
              </a:rPr>
              <a:t>18/38 * 10 + 20/38 * 0</a:t>
            </a:r>
          </a:p>
          <a:p>
            <a:r>
              <a:rPr lang="en-US" dirty="0" smtClean="0">
                <a:solidFill>
                  <a:schemeClr val="accent2">
                    <a:lumMod val="75000"/>
                  </a:schemeClr>
                </a:solidFill>
                <a:latin typeface="Comic Sans MS" pitchFamily="66" charset="0"/>
              </a:rPr>
              <a:t>= 4.74</a:t>
            </a:r>
            <a:endParaRPr lang="en-US" dirty="0">
              <a:solidFill>
                <a:schemeClr val="accent2">
                  <a:lumMod val="7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MAX/Chance Nodes</a:t>
            </a:r>
            <a:endParaRPr lang="en-US" dirty="0"/>
          </a:p>
        </p:txBody>
      </p:sp>
      <p:cxnSp>
        <p:nvCxnSpPr>
          <p:cNvPr id="10" name="Straight Arrow Connector 9"/>
          <p:cNvCxnSpPr>
            <a:stCxn id="27" idx="4"/>
          </p:cNvCxnSpPr>
          <p:nvPr/>
        </p:nvCxnSpPr>
        <p:spPr>
          <a:xfrm rot="5400000">
            <a:off x="2724150" y="2305050"/>
            <a:ext cx="9144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 idx="4"/>
            <a:endCxn id="21" idx="0"/>
          </p:cNvCxnSpPr>
          <p:nvPr/>
        </p:nvCxnSpPr>
        <p:spPr>
          <a:xfrm rot="5400000">
            <a:off x="1828800" y="43053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3" idx="4"/>
            <a:endCxn id="22" idx="0"/>
          </p:cNvCxnSpPr>
          <p:nvPr/>
        </p:nvCxnSpPr>
        <p:spPr>
          <a:xfrm rot="16200000" flipH="1">
            <a:off x="2381250" y="4362450"/>
            <a:ext cx="9906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00200" y="5105400"/>
            <a:ext cx="838200" cy="369332"/>
          </a:xfrm>
          <a:prstGeom prst="rect">
            <a:avLst/>
          </a:prstGeom>
          <a:noFill/>
        </p:spPr>
        <p:txBody>
          <a:bodyPr wrap="square" rtlCol="0">
            <a:spAutoFit/>
          </a:bodyPr>
          <a:lstStyle/>
          <a:p>
            <a:r>
              <a:rPr lang="en-US" dirty="0" smtClean="0"/>
              <a:t>Red</a:t>
            </a:r>
            <a:endParaRPr lang="en-US" dirty="0"/>
          </a:p>
        </p:txBody>
      </p:sp>
      <p:sp>
        <p:nvSpPr>
          <p:cNvPr id="22" name="TextBox 21"/>
          <p:cNvSpPr txBox="1"/>
          <p:nvPr/>
        </p:nvSpPr>
        <p:spPr>
          <a:xfrm>
            <a:off x="2514600" y="5105400"/>
            <a:ext cx="1219200" cy="369332"/>
          </a:xfrm>
          <a:prstGeom prst="rect">
            <a:avLst/>
          </a:prstGeom>
          <a:noFill/>
        </p:spPr>
        <p:txBody>
          <a:bodyPr wrap="square" rtlCol="0">
            <a:spAutoFit/>
          </a:bodyPr>
          <a:lstStyle/>
          <a:p>
            <a:r>
              <a:rPr lang="en-US" dirty="0" smtClean="0"/>
              <a:t>Not red</a:t>
            </a:r>
            <a:endParaRPr lang="en-US" dirty="0"/>
          </a:p>
        </p:txBody>
      </p:sp>
      <p:sp>
        <p:nvSpPr>
          <p:cNvPr id="24" name="TextBox 23"/>
          <p:cNvSpPr txBox="1"/>
          <p:nvPr/>
        </p:nvSpPr>
        <p:spPr>
          <a:xfrm>
            <a:off x="1295400" y="4572000"/>
            <a:ext cx="990600" cy="369332"/>
          </a:xfrm>
          <a:prstGeom prst="rect">
            <a:avLst/>
          </a:prstGeom>
          <a:noFill/>
        </p:spPr>
        <p:txBody>
          <a:bodyPr wrap="square" rtlCol="0">
            <a:spAutoFit/>
          </a:bodyPr>
          <a:lstStyle/>
          <a:p>
            <a:r>
              <a:rPr lang="en-US" dirty="0" smtClean="0">
                <a:solidFill>
                  <a:schemeClr val="accent3"/>
                </a:solidFill>
                <a:latin typeface="Comic Sans MS" pitchFamily="66" charset="0"/>
              </a:rPr>
              <a:t>18/38</a:t>
            </a:r>
            <a:endParaRPr lang="en-US" dirty="0">
              <a:solidFill>
                <a:schemeClr val="accent3"/>
              </a:solidFill>
              <a:latin typeface="Comic Sans MS" pitchFamily="66" charset="0"/>
            </a:endParaRPr>
          </a:p>
        </p:txBody>
      </p:sp>
      <p:sp>
        <p:nvSpPr>
          <p:cNvPr id="25" name="TextBox 24"/>
          <p:cNvSpPr txBox="1"/>
          <p:nvPr/>
        </p:nvSpPr>
        <p:spPr>
          <a:xfrm>
            <a:off x="2895600" y="4572000"/>
            <a:ext cx="1066800" cy="369332"/>
          </a:xfrm>
          <a:prstGeom prst="rect">
            <a:avLst/>
          </a:prstGeom>
          <a:noFill/>
        </p:spPr>
        <p:txBody>
          <a:bodyPr wrap="square" rtlCol="0">
            <a:spAutoFit/>
          </a:bodyPr>
          <a:lstStyle/>
          <a:p>
            <a:r>
              <a:rPr lang="en-US" dirty="0" smtClean="0">
                <a:solidFill>
                  <a:schemeClr val="accent3"/>
                </a:solidFill>
                <a:latin typeface="Comic Sans MS" pitchFamily="66" charset="0"/>
              </a:rPr>
              <a:t>20/38</a:t>
            </a:r>
            <a:endParaRPr lang="en-US" dirty="0">
              <a:solidFill>
                <a:schemeClr val="accent3"/>
              </a:solidFill>
              <a:latin typeface="Comic Sans MS" pitchFamily="66" charset="0"/>
            </a:endParaRPr>
          </a:p>
        </p:txBody>
      </p:sp>
      <p:sp>
        <p:nvSpPr>
          <p:cNvPr id="32" name="TextBox 31"/>
          <p:cNvSpPr txBox="1"/>
          <p:nvPr/>
        </p:nvSpPr>
        <p:spPr>
          <a:xfrm>
            <a:off x="1600200" y="5486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+10</a:t>
            </a:r>
            <a:endParaRPr lang="en-US" dirty="0">
              <a:solidFill>
                <a:schemeClr val="accent2">
                  <a:lumMod val="50000"/>
                </a:schemeClr>
              </a:solidFill>
              <a:latin typeface="Comic Sans MS" pitchFamily="66" charset="0"/>
            </a:endParaRPr>
          </a:p>
        </p:txBody>
      </p:sp>
      <p:sp>
        <p:nvSpPr>
          <p:cNvPr id="33" name="TextBox 32"/>
          <p:cNvSpPr txBox="1"/>
          <p:nvPr/>
        </p:nvSpPr>
        <p:spPr>
          <a:xfrm>
            <a:off x="2895600" y="5486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0</a:t>
            </a:r>
            <a:endParaRPr lang="en-US" dirty="0">
              <a:solidFill>
                <a:schemeClr val="accent2">
                  <a:lumMod val="50000"/>
                </a:schemeClr>
              </a:solidFill>
              <a:latin typeface="Comic Sans MS" pitchFamily="66" charset="0"/>
            </a:endParaRPr>
          </a:p>
        </p:txBody>
      </p:sp>
      <p:sp>
        <p:nvSpPr>
          <p:cNvPr id="23" name="Oval 22"/>
          <p:cNvSpPr/>
          <p:nvPr/>
        </p:nvSpPr>
        <p:spPr>
          <a:xfrm>
            <a:off x="2286000" y="3429000"/>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34290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71600" y="2514600"/>
            <a:ext cx="1676400" cy="369332"/>
          </a:xfrm>
          <a:prstGeom prst="rect">
            <a:avLst/>
          </a:prstGeom>
          <a:noFill/>
        </p:spPr>
        <p:txBody>
          <a:bodyPr wrap="square" rtlCol="0">
            <a:spAutoFit/>
          </a:bodyPr>
          <a:lstStyle/>
          <a:p>
            <a:r>
              <a:rPr lang="en-US" dirty="0" smtClean="0"/>
              <a:t>Bet: Red, $5</a:t>
            </a:r>
            <a:endParaRPr lang="en-US" dirty="0"/>
          </a:p>
        </p:txBody>
      </p:sp>
      <p:sp>
        <p:nvSpPr>
          <p:cNvPr id="34" name="TextBox 33"/>
          <p:cNvSpPr txBox="1"/>
          <p:nvPr/>
        </p:nvSpPr>
        <p:spPr>
          <a:xfrm>
            <a:off x="2971800" y="3657600"/>
            <a:ext cx="2667000" cy="369332"/>
          </a:xfrm>
          <a:prstGeom prst="rect">
            <a:avLst/>
          </a:prstGeom>
          <a:noFill/>
        </p:spPr>
        <p:txBody>
          <a:bodyPr wrap="square" rtlCol="0">
            <a:spAutoFit/>
          </a:bodyPr>
          <a:lstStyle/>
          <a:p>
            <a:r>
              <a:rPr lang="en-US" dirty="0" smtClean="0">
                <a:solidFill>
                  <a:schemeClr val="accent2">
                    <a:lumMod val="75000"/>
                  </a:schemeClr>
                </a:solidFill>
                <a:latin typeface="Comic Sans MS" pitchFamily="66" charset="0"/>
              </a:rPr>
              <a:t>4.74</a:t>
            </a:r>
            <a:endParaRPr lang="en-US" dirty="0">
              <a:solidFill>
                <a:schemeClr val="accent2">
                  <a:lumMod val="75000"/>
                </a:schemeClr>
              </a:solidFill>
              <a:latin typeface="Comic Sans MS" pitchFamily="66" charset="0"/>
            </a:endParaRPr>
          </a:p>
        </p:txBody>
      </p:sp>
      <p:sp>
        <p:nvSpPr>
          <p:cNvPr id="36" name="TextBox 35"/>
          <p:cNvSpPr txBox="1"/>
          <p:nvPr/>
        </p:nvSpPr>
        <p:spPr>
          <a:xfrm>
            <a:off x="7010400" y="1828800"/>
            <a:ext cx="990600" cy="369332"/>
          </a:xfrm>
          <a:prstGeom prst="rect">
            <a:avLst/>
          </a:prstGeom>
          <a:noFill/>
        </p:spPr>
        <p:txBody>
          <a:bodyPr wrap="square" rtlCol="0">
            <a:spAutoFit/>
          </a:bodyPr>
          <a:lstStyle/>
          <a:p>
            <a:r>
              <a:rPr lang="en-US" dirty="0" smtClean="0">
                <a:latin typeface="Comic Sans MS" pitchFamily="66" charset="0"/>
              </a:rPr>
              <a:t>MAX</a:t>
            </a:r>
            <a:endParaRPr lang="en-US" dirty="0">
              <a:latin typeface="Comic Sans MS" pitchFamily="66" charset="0"/>
            </a:endParaRPr>
          </a:p>
        </p:txBody>
      </p:sp>
      <p:sp>
        <p:nvSpPr>
          <p:cNvPr id="37" name="TextBox 36"/>
          <p:cNvSpPr txBox="1"/>
          <p:nvPr/>
        </p:nvSpPr>
        <p:spPr>
          <a:xfrm>
            <a:off x="7086600" y="3581400"/>
            <a:ext cx="990600" cy="369332"/>
          </a:xfrm>
          <a:prstGeom prst="rect">
            <a:avLst/>
          </a:prstGeom>
          <a:noFill/>
        </p:spPr>
        <p:txBody>
          <a:bodyPr wrap="square" rtlCol="0">
            <a:spAutoFit/>
          </a:bodyPr>
          <a:lstStyle/>
          <a:p>
            <a:r>
              <a:rPr lang="en-US" dirty="0" smtClean="0">
                <a:latin typeface="Comic Sans MS" pitchFamily="66" charset="0"/>
              </a:rPr>
              <a:t>Chance</a:t>
            </a:r>
            <a:endParaRPr lang="en-US" dirty="0">
              <a:latin typeface="Comic Sans MS" pitchFamily="66" charset="0"/>
            </a:endParaRPr>
          </a:p>
        </p:txBody>
      </p:sp>
      <p:sp>
        <p:nvSpPr>
          <p:cNvPr id="40" name="TextBox 39"/>
          <p:cNvSpPr txBox="1"/>
          <p:nvPr/>
        </p:nvSpPr>
        <p:spPr>
          <a:xfrm>
            <a:off x="4648200" y="2514600"/>
            <a:ext cx="1676400" cy="369332"/>
          </a:xfrm>
          <a:prstGeom prst="rect">
            <a:avLst/>
          </a:prstGeom>
          <a:noFill/>
        </p:spPr>
        <p:txBody>
          <a:bodyPr wrap="square" rtlCol="0">
            <a:spAutoFit/>
          </a:bodyPr>
          <a:lstStyle/>
          <a:p>
            <a:r>
              <a:rPr lang="en-US" dirty="0" smtClean="0"/>
              <a:t>Bet: 17, $5</a:t>
            </a:r>
            <a:endParaRPr lang="en-US" dirty="0"/>
          </a:p>
        </p:txBody>
      </p:sp>
      <p:cxnSp>
        <p:nvCxnSpPr>
          <p:cNvPr id="41" name="Straight Arrow Connector 40"/>
          <p:cNvCxnSpPr>
            <a:stCxn id="27" idx="4"/>
          </p:cNvCxnSpPr>
          <p:nvPr/>
        </p:nvCxnSpPr>
        <p:spPr>
          <a:xfrm rot="16200000" flipH="1">
            <a:off x="3714750" y="2343150"/>
            <a:ext cx="9144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572000" y="3429000"/>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extBox 44"/>
          <p:cNvSpPr txBox="1"/>
          <p:nvPr/>
        </p:nvSpPr>
        <p:spPr>
          <a:xfrm>
            <a:off x="5334000" y="3581400"/>
            <a:ext cx="1752600" cy="369332"/>
          </a:xfrm>
          <a:prstGeom prst="rect">
            <a:avLst/>
          </a:prstGeom>
          <a:noFill/>
        </p:spPr>
        <p:txBody>
          <a:bodyPr wrap="square" rtlCol="0">
            <a:spAutoFit/>
          </a:bodyPr>
          <a:lstStyle/>
          <a:p>
            <a:r>
              <a:rPr lang="en-US" dirty="0" smtClean="0">
                <a:solidFill>
                  <a:schemeClr val="accent2">
                    <a:lumMod val="75000"/>
                  </a:schemeClr>
                </a:solidFill>
                <a:latin typeface="Comic Sans MS" pitchFamily="66" charset="0"/>
              </a:rPr>
              <a:t>3.95 = 150/38</a:t>
            </a:r>
            <a:endParaRPr lang="en-US" dirty="0">
              <a:solidFill>
                <a:schemeClr val="accent2">
                  <a:lumMod val="75000"/>
                </a:schemeClr>
              </a:solidFill>
              <a:latin typeface="Comic Sans MS" pitchFamily="66" charset="0"/>
            </a:endParaRPr>
          </a:p>
        </p:txBody>
      </p:sp>
      <p:cxnSp>
        <p:nvCxnSpPr>
          <p:cNvPr id="46" name="Straight Arrow Connector 45"/>
          <p:cNvCxnSpPr>
            <a:stCxn id="44" idx="4"/>
            <a:endCxn id="48" idx="0"/>
          </p:cNvCxnSpPr>
          <p:nvPr/>
        </p:nvCxnSpPr>
        <p:spPr>
          <a:xfrm rot="5400000">
            <a:off x="4171950" y="4362450"/>
            <a:ext cx="9906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4" idx="4"/>
            <a:endCxn id="49" idx="0"/>
          </p:cNvCxnSpPr>
          <p:nvPr/>
        </p:nvCxnSpPr>
        <p:spPr>
          <a:xfrm rot="16200000" flipH="1">
            <a:off x="4743450" y="4286250"/>
            <a:ext cx="990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14800" y="5105400"/>
            <a:ext cx="609600" cy="369332"/>
          </a:xfrm>
          <a:prstGeom prst="rect">
            <a:avLst/>
          </a:prstGeom>
          <a:noFill/>
        </p:spPr>
        <p:txBody>
          <a:bodyPr wrap="square" rtlCol="0">
            <a:spAutoFit/>
          </a:bodyPr>
          <a:lstStyle/>
          <a:p>
            <a:r>
              <a:rPr lang="en-US" dirty="0" smtClean="0"/>
              <a:t>17</a:t>
            </a:r>
            <a:endParaRPr lang="en-US" dirty="0"/>
          </a:p>
        </p:txBody>
      </p:sp>
      <p:sp>
        <p:nvSpPr>
          <p:cNvPr id="49" name="TextBox 48"/>
          <p:cNvSpPr txBox="1"/>
          <p:nvPr/>
        </p:nvSpPr>
        <p:spPr>
          <a:xfrm>
            <a:off x="5105400" y="5105400"/>
            <a:ext cx="914400" cy="369332"/>
          </a:xfrm>
          <a:prstGeom prst="rect">
            <a:avLst/>
          </a:prstGeom>
          <a:noFill/>
        </p:spPr>
        <p:txBody>
          <a:bodyPr wrap="square" rtlCol="0">
            <a:spAutoFit/>
          </a:bodyPr>
          <a:lstStyle/>
          <a:p>
            <a:r>
              <a:rPr lang="en-US" dirty="0" smtClean="0"/>
              <a:t>Not 17</a:t>
            </a:r>
            <a:endParaRPr lang="en-US" dirty="0"/>
          </a:p>
        </p:txBody>
      </p:sp>
      <p:sp>
        <p:nvSpPr>
          <p:cNvPr id="50" name="TextBox 49"/>
          <p:cNvSpPr txBox="1"/>
          <p:nvPr/>
        </p:nvSpPr>
        <p:spPr>
          <a:xfrm>
            <a:off x="3962400" y="4572000"/>
            <a:ext cx="990600" cy="369332"/>
          </a:xfrm>
          <a:prstGeom prst="rect">
            <a:avLst/>
          </a:prstGeom>
          <a:noFill/>
        </p:spPr>
        <p:txBody>
          <a:bodyPr wrap="square" rtlCol="0">
            <a:spAutoFit/>
          </a:bodyPr>
          <a:lstStyle/>
          <a:p>
            <a:r>
              <a:rPr lang="en-US" dirty="0" smtClean="0">
                <a:solidFill>
                  <a:schemeClr val="accent3"/>
                </a:solidFill>
                <a:latin typeface="Comic Sans MS" pitchFamily="66" charset="0"/>
              </a:rPr>
              <a:t>1/38</a:t>
            </a:r>
            <a:endParaRPr lang="en-US" dirty="0">
              <a:solidFill>
                <a:schemeClr val="accent3"/>
              </a:solidFill>
              <a:latin typeface="Comic Sans MS" pitchFamily="66" charset="0"/>
            </a:endParaRPr>
          </a:p>
        </p:txBody>
      </p:sp>
      <p:sp>
        <p:nvSpPr>
          <p:cNvPr id="51" name="TextBox 50"/>
          <p:cNvSpPr txBox="1"/>
          <p:nvPr/>
        </p:nvSpPr>
        <p:spPr>
          <a:xfrm>
            <a:off x="5334000" y="4572000"/>
            <a:ext cx="1066800" cy="369332"/>
          </a:xfrm>
          <a:prstGeom prst="rect">
            <a:avLst/>
          </a:prstGeom>
          <a:noFill/>
        </p:spPr>
        <p:txBody>
          <a:bodyPr wrap="square" rtlCol="0">
            <a:spAutoFit/>
          </a:bodyPr>
          <a:lstStyle/>
          <a:p>
            <a:r>
              <a:rPr lang="en-US" dirty="0" smtClean="0">
                <a:solidFill>
                  <a:schemeClr val="accent3"/>
                </a:solidFill>
                <a:latin typeface="Comic Sans MS" pitchFamily="66" charset="0"/>
              </a:rPr>
              <a:t>37/38</a:t>
            </a:r>
            <a:endParaRPr lang="en-US" dirty="0">
              <a:solidFill>
                <a:schemeClr val="accent3"/>
              </a:solidFill>
              <a:latin typeface="Comic Sans MS" pitchFamily="66" charset="0"/>
            </a:endParaRPr>
          </a:p>
        </p:txBody>
      </p:sp>
      <p:sp>
        <p:nvSpPr>
          <p:cNvPr id="52" name="TextBox 51"/>
          <p:cNvSpPr txBox="1"/>
          <p:nvPr/>
        </p:nvSpPr>
        <p:spPr>
          <a:xfrm>
            <a:off x="4038600" y="5486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+150</a:t>
            </a:r>
            <a:endParaRPr lang="en-US" dirty="0">
              <a:solidFill>
                <a:schemeClr val="accent2">
                  <a:lumMod val="50000"/>
                </a:schemeClr>
              </a:solidFill>
              <a:latin typeface="Comic Sans MS" pitchFamily="66" charset="0"/>
            </a:endParaRPr>
          </a:p>
        </p:txBody>
      </p:sp>
      <p:sp>
        <p:nvSpPr>
          <p:cNvPr id="53" name="TextBox 52"/>
          <p:cNvSpPr txBox="1"/>
          <p:nvPr/>
        </p:nvSpPr>
        <p:spPr>
          <a:xfrm>
            <a:off x="5257800" y="5486400"/>
            <a:ext cx="762000" cy="369332"/>
          </a:xfrm>
          <a:prstGeom prst="rect">
            <a:avLst/>
          </a:prstGeom>
          <a:noFill/>
        </p:spPr>
        <p:txBody>
          <a:bodyPr wrap="square" rtlCol="0">
            <a:spAutoFit/>
          </a:bodyPr>
          <a:lstStyle/>
          <a:p>
            <a:r>
              <a:rPr lang="en-US" dirty="0" smtClean="0">
                <a:solidFill>
                  <a:schemeClr val="accent2">
                    <a:lumMod val="50000"/>
                  </a:schemeClr>
                </a:solidFill>
                <a:latin typeface="Comic Sans MS" pitchFamily="66" charset="0"/>
              </a:rPr>
              <a:t>0</a:t>
            </a:r>
            <a:endParaRPr lang="en-US" dirty="0">
              <a:solidFill>
                <a:schemeClr val="accent2">
                  <a:lumMod val="50000"/>
                </a:schemeClr>
              </a:solidFill>
              <a:latin typeface="Comic Sans MS" pitchFamily="66" charset="0"/>
            </a:endParaRPr>
          </a:p>
        </p:txBody>
      </p:sp>
      <p:grpSp>
        <p:nvGrpSpPr>
          <p:cNvPr id="76" name="Group 75"/>
          <p:cNvGrpSpPr/>
          <p:nvPr/>
        </p:nvGrpSpPr>
        <p:grpSpPr>
          <a:xfrm>
            <a:off x="3207657" y="762000"/>
            <a:ext cx="5479143" cy="2119086"/>
            <a:chOff x="3207657" y="762000"/>
            <a:chExt cx="5479143" cy="2119086"/>
          </a:xfrm>
        </p:grpSpPr>
        <p:sp>
          <p:nvSpPr>
            <p:cNvPr id="73" name="Freeform 72"/>
            <p:cNvSpPr/>
            <p:nvPr/>
          </p:nvSpPr>
          <p:spPr>
            <a:xfrm>
              <a:off x="3207657" y="1357086"/>
              <a:ext cx="1770743" cy="1480457"/>
            </a:xfrm>
            <a:custGeom>
              <a:avLst/>
              <a:gdLst>
                <a:gd name="connsiteX0" fmla="*/ 1770743 w 1770743"/>
                <a:gd name="connsiteY0" fmla="*/ 0 h 1480457"/>
                <a:gd name="connsiteX1" fmla="*/ 1320800 w 1770743"/>
                <a:gd name="connsiteY1" fmla="*/ 1016000 h 1480457"/>
                <a:gd name="connsiteX2" fmla="*/ 0 w 1770743"/>
                <a:gd name="connsiteY2" fmla="*/ 1480457 h 1480457"/>
              </a:gdLst>
              <a:ahLst/>
              <a:cxnLst>
                <a:cxn ang="0">
                  <a:pos x="connsiteX0" y="connsiteY0"/>
                </a:cxn>
                <a:cxn ang="0">
                  <a:pos x="connsiteX1" y="connsiteY1"/>
                </a:cxn>
                <a:cxn ang="0">
                  <a:pos x="connsiteX2" y="connsiteY2"/>
                </a:cxn>
              </a:cxnLst>
              <a:rect l="l" t="t" r="r" b="b"/>
              <a:pathLst>
                <a:path w="1770743" h="1480457">
                  <a:moveTo>
                    <a:pt x="1770743" y="0"/>
                  </a:moveTo>
                  <a:cubicBezTo>
                    <a:pt x="1693333" y="384628"/>
                    <a:pt x="1615924" y="769257"/>
                    <a:pt x="1320800" y="1016000"/>
                  </a:cubicBezTo>
                  <a:cubicBezTo>
                    <a:pt x="1025676" y="1262743"/>
                    <a:pt x="512838" y="1371600"/>
                    <a:pt x="0" y="148045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Freeform 73"/>
            <p:cNvSpPr/>
            <p:nvPr/>
          </p:nvSpPr>
          <p:spPr>
            <a:xfrm>
              <a:off x="4267200" y="1371600"/>
              <a:ext cx="711200" cy="1509486"/>
            </a:xfrm>
            <a:custGeom>
              <a:avLst/>
              <a:gdLst>
                <a:gd name="connsiteX0" fmla="*/ 711200 w 711200"/>
                <a:gd name="connsiteY0" fmla="*/ 0 h 1509486"/>
                <a:gd name="connsiteX1" fmla="*/ 551542 w 711200"/>
                <a:gd name="connsiteY1" fmla="*/ 1059543 h 1509486"/>
                <a:gd name="connsiteX2" fmla="*/ 0 w 711200"/>
                <a:gd name="connsiteY2" fmla="*/ 1509486 h 1509486"/>
              </a:gdLst>
              <a:ahLst/>
              <a:cxnLst>
                <a:cxn ang="0">
                  <a:pos x="connsiteX0" y="connsiteY0"/>
                </a:cxn>
                <a:cxn ang="0">
                  <a:pos x="connsiteX1" y="connsiteY1"/>
                </a:cxn>
                <a:cxn ang="0">
                  <a:pos x="connsiteX2" y="connsiteY2"/>
                </a:cxn>
              </a:cxnLst>
              <a:rect l="l" t="t" r="r" b="b"/>
              <a:pathLst>
                <a:path w="711200" h="1509486">
                  <a:moveTo>
                    <a:pt x="711200" y="0"/>
                  </a:moveTo>
                  <a:cubicBezTo>
                    <a:pt x="690637" y="403981"/>
                    <a:pt x="670075" y="807962"/>
                    <a:pt x="551542" y="1059543"/>
                  </a:cubicBezTo>
                  <a:cubicBezTo>
                    <a:pt x="433009" y="1311124"/>
                    <a:pt x="216504" y="1410305"/>
                    <a:pt x="0" y="1509486"/>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4648200" y="762000"/>
              <a:ext cx="4038600" cy="646331"/>
            </a:xfrm>
            <a:prstGeom prst="rect">
              <a:avLst/>
            </a:prstGeom>
            <a:noFill/>
          </p:spPr>
          <p:txBody>
            <a:bodyPr wrap="square" rtlCol="0">
              <a:spAutoFit/>
            </a:bodyPr>
            <a:lstStyle/>
            <a:p>
              <a:r>
                <a:rPr lang="en-US" dirty="0" smtClean="0">
                  <a:latin typeface="Comic Sans MS" pitchFamily="66" charset="0"/>
                </a:rPr>
                <a:t>Max should pick the action leading to the node with the highest value</a:t>
              </a:r>
              <a:endParaRPr lang="en-US" dirty="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14" name="Group 113"/>
          <p:cNvGrpSpPr/>
          <p:nvPr/>
        </p:nvGrpSpPr>
        <p:grpSpPr>
          <a:xfrm>
            <a:off x="4800600" y="3505200"/>
            <a:ext cx="1676400" cy="990600"/>
            <a:chOff x="4800600" y="3505200"/>
            <a:chExt cx="1676400" cy="990600"/>
          </a:xfrm>
        </p:grpSpPr>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113"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112"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grpSp>
        <p:nvGrpSpPr>
          <p:cNvPr id="116" name="Group 115"/>
          <p:cNvGrpSpPr/>
          <p:nvPr/>
        </p:nvGrpSpPr>
        <p:grpSpPr>
          <a:xfrm>
            <a:off x="3733800" y="5562600"/>
            <a:ext cx="3048000" cy="990600"/>
            <a:chOff x="3733800" y="5562600"/>
            <a:chExt cx="3048000" cy="990600"/>
          </a:xfrm>
        </p:grpSpPr>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115" name="Group 114"/>
          <p:cNvGrpSpPr/>
          <p:nvPr/>
        </p:nvGrpSpPr>
        <p:grpSpPr>
          <a:xfrm>
            <a:off x="3733800" y="4495800"/>
            <a:ext cx="2819400" cy="1066800"/>
            <a:chOff x="3733800" y="4495800"/>
            <a:chExt cx="2819400" cy="1066800"/>
          </a:xfrm>
        </p:grpSpPr>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110"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grpSp>
        <p:nvGrpSpPr>
          <p:cNvPr id="111" name="Group 110"/>
          <p:cNvGrpSpPr/>
          <p:nvPr/>
        </p:nvGrpSpPr>
        <p:grpSpPr>
          <a:xfrm>
            <a:off x="6858000" y="5562600"/>
            <a:ext cx="1600200" cy="990600"/>
            <a:chOff x="6858000" y="5562600"/>
            <a:chExt cx="1600200" cy="990600"/>
          </a:xfrm>
        </p:grpSpPr>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 name="Group 113"/>
          <p:cNvGrpSpPr/>
          <p:nvPr/>
        </p:nvGrpSpPr>
        <p:grpSpPr>
          <a:xfrm>
            <a:off x="4800600" y="3505200"/>
            <a:ext cx="1676400" cy="990600"/>
            <a:chOff x="4800600" y="3505200"/>
            <a:chExt cx="1676400" cy="990600"/>
          </a:xfrm>
        </p:grpSpPr>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5"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6"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grpSp>
        <p:nvGrpSpPr>
          <p:cNvPr id="7" name="Group 114"/>
          <p:cNvGrpSpPr/>
          <p:nvPr/>
        </p:nvGrpSpPr>
        <p:grpSpPr>
          <a:xfrm>
            <a:off x="3733800" y="4495800"/>
            <a:ext cx="2819400" cy="1066800"/>
            <a:chOff x="3733800" y="4495800"/>
            <a:chExt cx="2819400" cy="1066800"/>
          </a:xfrm>
        </p:grpSpPr>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10"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86" name="TextBox 85"/>
          <p:cNvSpPr txBox="1"/>
          <p:nvPr/>
        </p:nvSpPr>
        <p:spPr>
          <a:xfrm>
            <a:off x="5638800" y="44196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5-1=4</a:t>
            </a:r>
            <a:endParaRPr lang="en-US" dirty="0">
              <a:solidFill>
                <a:schemeClr val="accent3"/>
              </a:solidFill>
              <a:latin typeface="Comic Sans MS" pitchFamily="66" charset="0"/>
            </a:endParaRPr>
          </a:p>
        </p:txBody>
      </p:sp>
      <p:sp>
        <p:nvSpPr>
          <p:cNvPr id="91" name="TextBox 90"/>
          <p:cNvSpPr txBox="1"/>
          <p:nvPr/>
        </p:nvSpPr>
        <p:spPr>
          <a:xfrm>
            <a:off x="35814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1-1=0</a:t>
            </a:r>
            <a:endParaRPr lang="en-US" dirty="0">
              <a:solidFill>
                <a:schemeClr val="accent3"/>
              </a:solidFill>
              <a:latin typeface="Comic Sans MS" pitchFamily="66" charset="0"/>
            </a:endParaRPr>
          </a:p>
        </p:txBody>
      </p:sp>
      <p:sp>
        <p:nvSpPr>
          <p:cNvPr id="92" name="TextBox 91"/>
          <p:cNvSpPr txBox="1"/>
          <p:nvPr/>
        </p:nvSpPr>
        <p:spPr>
          <a:xfrm>
            <a:off x="3505200" y="6488668"/>
            <a:ext cx="1066800" cy="369332"/>
          </a:xfrm>
          <a:prstGeom prst="rect">
            <a:avLst/>
          </a:prstGeom>
          <a:noFill/>
        </p:spPr>
        <p:txBody>
          <a:bodyPr wrap="square" rtlCol="0">
            <a:spAutoFit/>
          </a:bodyPr>
          <a:lstStyle/>
          <a:p>
            <a:r>
              <a:rPr lang="en-US" b="1" dirty="0" smtClean="0">
                <a:solidFill>
                  <a:schemeClr val="accent3"/>
                </a:solidFill>
                <a:latin typeface="Comic Sans MS" pitchFamily="66" charset="0"/>
              </a:rPr>
              <a:t>1-2=-1</a:t>
            </a:r>
            <a:endParaRPr lang="en-US" b="1" dirty="0">
              <a:solidFill>
                <a:schemeClr val="accent3"/>
              </a:solidFill>
              <a:latin typeface="Comic Sans MS" pitchFamily="66" charset="0"/>
            </a:endParaRPr>
          </a:p>
        </p:txBody>
      </p:sp>
      <p:sp>
        <p:nvSpPr>
          <p:cNvPr id="97" name="TextBox 96"/>
          <p:cNvSpPr txBox="1"/>
          <p:nvPr/>
        </p:nvSpPr>
        <p:spPr>
          <a:xfrm>
            <a:off x="4648200" y="6488668"/>
            <a:ext cx="990600" cy="369332"/>
          </a:xfrm>
          <a:prstGeom prst="rect">
            <a:avLst/>
          </a:prstGeom>
          <a:noFill/>
        </p:spPr>
        <p:txBody>
          <a:bodyPr wrap="square" rtlCol="0">
            <a:spAutoFit/>
          </a:bodyPr>
          <a:lstStyle/>
          <a:p>
            <a:r>
              <a:rPr lang="en-US" b="1" dirty="0" smtClean="0">
                <a:solidFill>
                  <a:schemeClr val="accent3"/>
                </a:solidFill>
                <a:latin typeface="Comic Sans MS" pitchFamily="66" charset="0"/>
              </a:rPr>
              <a:t>5-2=3</a:t>
            </a:r>
            <a:endParaRPr lang="en-US" b="1"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-1</a:t>
            </a:r>
            <a:endParaRPr lang="en-US" b="1"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-2</a:t>
            </a:r>
            <a:endParaRPr lang="en-US" b="1"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a:t>
            </a:r>
            <a:r>
              <a:rPr lang="en-US" dirty="0" err="1" smtClean="0"/>
              <a:t>Minimax</a:t>
            </a:r>
            <a:r>
              <a:rPr lang="en-US" dirty="0" smtClean="0"/>
              <a:t> Algorithm</a:t>
            </a:r>
            <a:endParaRPr lang="en-US" dirty="0"/>
          </a:p>
        </p:txBody>
      </p:sp>
      <p:sp>
        <p:nvSpPr>
          <p:cNvPr id="3" name="Content Placeholder 2"/>
          <p:cNvSpPr>
            <a:spLocks noGrp="1"/>
          </p:cNvSpPr>
          <p:nvPr>
            <p:ph sz="quarter" idx="1"/>
          </p:nvPr>
        </p:nvSpPr>
        <p:spPr/>
        <p:txBody>
          <a:bodyPr/>
          <a:lstStyle/>
          <a:p>
            <a:r>
              <a:rPr lang="en-US" dirty="0" smtClean="0">
                <a:solidFill>
                  <a:schemeClr val="accent3"/>
                </a:solidFill>
              </a:rPr>
              <a:t>MAX-Value</a:t>
            </a:r>
            <a:r>
              <a:rPr lang="en-US" dirty="0" smtClean="0"/>
              <a:t>(S)</a:t>
            </a:r>
          </a:p>
          <a:p>
            <a:pPr marL="822960" lvl="1" indent="-457200">
              <a:buFont typeface="+mj-lt"/>
              <a:buAutoNum type="arabicPeriod"/>
            </a:pPr>
            <a:r>
              <a:rPr lang="en-US" dirty="0" smtClean="0"/>
              <a:t>If Terminal?(S) return Result(S)</a:t>
            </a:r>
          </a:p>
          <a:p>
            <a:pPr marL="822960" lvl="1" indent="-457200">
              <a:buFont typeface="+mj-lt"/>
              <a:buAutoNum type="arabicPeriod"/>
            </a:pPr>
            <a:r>
              <a:rPr lang="en-US" dirty="0" smtClean="0"/>
              <a:t>Return </a:t>
            </a:r>
            <a:r>
              <a:rPr lang="en-US" dirty="0" err="1" smtClean="0"/>
              <a:t>max</a:t>
            </a:r>
            <a:r>
              <a:rPr lang="en-US" baseline="-25000" dirty="0" err="1" smtClean="0"/>
              <a:t>S</a:t>
            </a:r>
            <a:r>
              <a:rPr lang="en-US" baseline="-25000" dirty="0" smtClean="0"/>
              <a:t>’</a:t>
            </a:r>
            <a:r>
              <a:rPr lang="en-US" baseline="-25000" dirty="0" smtClean="0">
                <a:sym typeface="Symbol"/>
              </a:rPr>
              <a:t></a:t>
            </a:r>
            <a:r>
              <a:rPr lang="en-US" baseline="-25000" dirty="0">
                <a:sym typeface="Symbol"/>
              </a:rPr>
              <a:t>SUCC(S</a:t>
            </a:r>
            <a:r>
              <a:rPr lang="en-US" baseline="-25000" dirty="0" smtClean="0">
                <a:sym typeface="Symbol"/>
              </a:rPr>
              <a:t>) </a:t>
            </a:r>
            <a:r>
              <a:rPr lang="en-US" dirty="0" smtClean="0">
                <a:solidFill>
                  <a:schemeClr val="accent3"/>
                </a:solidFill>
                <a:sym typeface="Symbol"/>
              </a:rPr>
              <a:t>MIN-Value</a:t>
            </a:r>
            <a:r>
              <a:rPr lang="en-US" dirty="0" smtClean="0">
                <a:sym typeface="Symbol"/>
              </a:rPr>
              <a:t>(S’)</a:t>
            </a:r>
            <a:br>
              <a:rPr lang="en-US" dirty="0" smtClean="0">
                <a:sym typeface="Symbol"/>
              </a:rPr>
            </a:br>
            <a:endParaRPr lang="en-US" dirty="0">
              <a:sym typeface="Symbol"/>
            </a:endParaRPr>
          </a:p>
          <a:p>
            <a:r>
              <a:rPr lang="en-US" dirty="0" smtClean="0">
                <a:solidFill>
                  <a:schemeClr val="accent3"/>
                </a:solidFill>
              </a:rPr>
              <a:t>MIN-Value</a:t>
            </a:r>
            <a:r>
              <a:rPr lang="en-US" dirty="0" smtClean="0"/>
              <a:t>(S</a:t>
            </a:r>
            <a:r>
              <a:rPr lang="en-US" dirty="0"/>
              <a:t>)</a:t>
            </a:r>
          </a:p>
          <a:p>
            <a:pPr marL="822960" lvl="1" indent="-457200">
              <a:buFont typeface="+mj-lt"/>
              <a:buAutoNum type="arabicPeriod"/>
            </a:pPr>
            <a:r>
              <a:rPr lang="en-US" dirty="0"/>
              <a:t>If Terminal?(S) return Result(S)</a:t>
            </a:r>
          </a:p>
          <a:p>
            <a:pPr marL="822960" lvl="1" indent="-457200">
              <a:buFont typeface="+mj-lt"/>
              <a:buAutoNum type="arabicPeriod"/>
            </a:pPr>
            <a:r>
              <a:rPr lang="en-US" dirty="0"/>
              <a:t>Return </a:t>
            </a:r>
            <a:r>
              <a:rPr lang="en-US" dirty="0" err="1" smtClean="0"/>
              <a:t>min</a:t>
            </a:r>
            <a:r>
              <a:rPr lang="en-US" baseline="-25000" dirty="0" err="1" smtClean="0"/>
              <a:t>S</a:t>
            </a:r>
            <a:r>
              <a:rPr lang="en-US" baseline="-25000" dirty="0"/>
              <a:t>’</a:t>
            </a:r>
            <a:r>
              <a:rPr lang="en-US" baseline="-25000" dirty="0">
                <a:sym typeface="Symbol"/>
              </a:rPr>
              <a:t>SUCC(S) </a:t>
            </a:r>
            <a:r>
              <a:rPr lang="en-US" dirty="0" smtClean="0">
                <a:solidFill>
                  <a:schemeClr val="accent3"/>
                </a:solidFill>
                <a:sym typeface="Symbol"/>
              </a:rPr>
              <a:t>MAX-Value</a:t>
            </a:r>
            <a:r>
              <a:rPr lang="en-US" dirty="0" smtClean="0">
                <a:sym typeface="Symbol"/>
              </a:rPr>
              <a:t>(S</a:t>
            </a:r>
            <a:r>
              <a:rPr lang="en-US" dirty="0">
                <a:sym typeface="Symbol"/>
              </a:rPr>
              <a:t>’)</a:t>
            </a:r>
            <a:endParaRPr lang="en-US" dirty="0"/>
          </a:p>
          <a:p>
            <a:endParaRPr lang="en-US" dirty="0" smtClean="0"/>
          </a:p>
          <a:p>
            <a:r>
              <a:rPr lang="en-US" dirty="0">
                <a:solidFill>
                  <a:schemeClr val="accent3"/>
                </a:solidFill>
              </a:rPr>
              <a:t>MINIMAX-Decision</a:t>
            </a:r>
            <a:r>
              <a:rPr lang="en-US" dirty="0"/>
              <a:t>(S)</a:t>
            </a:r>
          </a:p>
          <a:p>
            <a:pPr lvl="1"/>
            <a:r>
              <a:rPr lang="en-US" dirty="0"/>
              <a:t>Return action leading to state S’</a:t>
            </a:r>
            <a:r>
              <a:rPr lang="en-US" dirty="0">
                <a:sym typeface="Symbol"/>
              </a:rPr>
              <a:t>SUCC(S)</a:t>
            </a:r>
            <a:r>
              <a:rPr lang="en-US" dirty="0"/>
              <a:t> that maximizes </a:t>
            </a:r>
            <a:r>
              <a:rPr lang="en-US" dirty="0">
                <a:solidFill>
                  <a:schemeClr val="accent3"/>
                </a:solidFill>
              </a:rPr>
              <a:t>MIN-Value</a:t>
            </a:r>
            <a:r>
              <a:rPr lang="en-US" dirty="0"/>
              <a:t>(S’)</a:t>
            </a:r>
          </a:p>
        </p:txBody>
      </p:sp>
    </p:spTree>
    <p:extLst>
      <p:ext uri="{BB962C8B-B14F-4D97-AF65-F5344CB8AC3E}">
        <p14:creationId xmlns:p14="http://schemas.microsoft.com/office/powerpoint/2010/main" val="683328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 name="Group 113"/>
          <p:cNvGrpSpPr/>
          <p:nvPr/>
        </p:nvGrpSpPr>
        <p:grpSpPr>
          <a:xfrm>
            <a:off x="4800600" y="3505200"/>
            <a:ext cx="1676400" cy="990600"/>
            <a:chOff x="4800600" y="3505200"/>
            <a:chExt cx="1676400" cy="990600"/>
          </a:xfrm>
        </p:grpSpPr>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5"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6"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b="1" dirty="0" smtClean="0"/>
              <a:t>1/2</a:t>
            </a:r>
            <a:endParaRPr lang="en-US" sz="1400" b="1"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b="1" dirty="0" smtClean="0"/>
              <a:t>1/2</a:t>
            </a:r>
            <a:endParaRPr lang="en-US" sz="1400" b="1"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b="1" dirty="0" smtClean="0"/>
              <a:t>1/2</a:t>
            </a:r>
            <a:endParaRPr lang="en-US" sz="1400" b="1"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b="1" dirty="0" smtClean="0"/>
              <a:t>1/2</a:t>
            </a:r>
            <a:endParaRPr lang="en-US" sz="1400" b="1" dirty="0"/>
          </a:p>
        </p:txBody>
      </p:sp>
      <p:grpSp>
        <p:nvGrpSpPr>
          <p:cNvPr id="7" name="Group 114"/>
          <p:cNvGrpSpPr/>
          <p:nvPr/>
        </p:nvGrpSpPr>
        <p:grpSpPr>
          <a:xfrm>
            <a:off x="3733800" y="4495800"/>
            <a:ext cx="2819400" cy="1066800"/>
            <a:chOff x="3733800" y="4495800"/>
            <a:chExt cx="2819400" cy="1066800"/>
          </a:xfrm>
        </p:grpSpPr>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10"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86" name="TextBox 85"/>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91" name="TextBox 90"/>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92" name="TextBox 91"/>
          <p:cNvSpPr txBox="1"/>
          <p:nvPr/>
        </p:nvSpPr>
        <p:spPr>
          <a:xfrm>
            <a:off x="3810000" y="6488668"/>
            <a:ext cx="762000" cy="369332"/>
          </a:xfrm>
          <a:prstGeom prst="rect">
            <a:avLst/>
          </a:prstGeom>
          <a:noFill/>
        </p:spPr>
        <p:txBody>
          <a:bodyPr wrap="square" rtlCol="0">
            <a:spAutoFit/>
          </a:bodyPr>
          <a:lstStyle/>
          <a:p>
            <a:r>
              <a:rPr lang="en-US" b="1" dirty="0" smtClean="0">
                <a:solidFill>
                  <a:schemeClr val="accent3"/>
                </a:solidFill>
                <a:latin typeface="Comic Sans MS" pitchFamily="66" charset="0"/>
              </a:rPr>
              <a:t>-1</a:t>
            </a:r>
            <a:endParaRPr lang="en-US" b="1" dirty="0">
              <a:solidFill>
                <a:schemeClr val="accent3"/>
              </a:solidFill>
              <a:latin typeface="Comic Sans MS" pitchFamily="66" charset="0"/>
            </a:endParaRPr>
          </a:p>
        </p:txBody>
      </p:sp>
      <p:sp>
        <p:nvSpPr>
          <p:cNvPr id="97" name="TextBox 96"/>
          <p:cNvSpPr txBox="1"/>
          <p:nvPr/>
        </p:nvSpPr>
        <p:spPr>
          <a:xfrm>
            <a:off x="4800600" y="6488668"/>
            <a:ext cx="685800" cy="369332"/>
          </a:xfrm>
          <a:prstGeom prst="rect">
            <a:avLst/>
          </a:prstGeom>
          <a:noFill/>
        </p:spPr>
        <p:txBody>
          <a:bodyPr wrap="square" rtlCol="0">
            <a:spAutoFit/>
          </a:bodyPr>
          <a:lstStyle/>
          <a:p>
            <a:r>
              <a:rPr lang="en-US" b="1" dirty="0" smtClean="0">
                <a:solidFill>
                  <a:schemeClr val="accent3"/>
                </a:solidFill>
                <a:latin typeface="Comic Sans MS" pitchFamily="66" charset="0"/>
              </a:rPr>
              <a:t>3</a:t>
            </a:r>
            <a:endParaRPr lang="en-US" b="1"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-1</a:t>
            </a:r>
            <a:endParaRPr lang="en-US" b="1"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-2</a:t>
            </a:r>
            <a:endParaRPr lang="en-US" b="1"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b="1" dirty="0" smtClean="0">
                <a:solidFill>
                  <a:srgbClr val="FF0000"/>
                </a:solidFill>
                <a:latin typeface="Comic Sans MS" pitchFamily="66" charset="0"/>
              </a:rPr>
              <a:t>1</a:t>
            </a:r>
            <a:endParaRPr lang="en-US" b="1"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-3/2</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 name="Group 113"/>
          <p:cNvGrpSpPr/>
          <p:nvPr/>
        </p:nvGrpSpPr>
        <p:grpSpPr>
          <a:xfrm>
            <a:off x="4800600" y="3505200"/>
            <a:ext cx="1676400" cy="990600"/>
            <a:chOff x="4800600" y="3505200"/>
            <a:chExt cx="1676400" cy="990600"/>
          </a:xfrm>
        </p:grpSpPr>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5"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6"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11"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dirty="0" smtClean="0">
                <a:solidFill>
                  <a:srgbClr val="FF0000"/>
                </a:solidFill>
                <a:latin typeface="Comic Sans MS" pitchFamily="66" charset="0"/>
              </a:rPr>
              <a:t>1</a:t>
            </a:r>
            <a:endParaRPr lang="en-US"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5" name="TextBox 114"/>
          <p:cNvSpPr txBox="1"/>
          <p:nvPr/>
        </p:nvSpPr>
        <p:spPr>
          <a:xfrm>
            <a:off x="5181600" y="43434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1</a:t>
            </a:r>
            <a:endParaRPr lang="en-US" b="1" dirty="0">
              <a:solidFill>
                <a:srgbClr val="FF0000"/>
              </a:solidFill>
              <a:latin typeface="Comic Sans MS" pitchFamily="66" charset="0"/>
            </a:endParaRPr>
          </a:p>
        </p:txBody>
      </p:sp>
      <p:sp>
        <p:nvSpPr>
          <p:cNvPr id="122" name="TextBox 121"/>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123" name="TextBox 122"/>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124" name="TextBox 123"/>
          <p:cNvSpPr txBox="1"/>
          <p:nvPr/>
        </p:nvSpPr>
        <p:spPr>
          <a:xfrm>
            <a:off x="3810000" y="6488668"/>
            <a:ext cx="762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25" name="TextBox 124"/>
          <p:cNvSpPr txBox="1"/>
          <p:nvPr/>
        </p:nvSpPr>
        <p:spPr>
          <a:xfrm>
            <a:off x="4800600" y="6488668"/>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3</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b="1" dirty="0" smtClean="0"/>
              <a:t>1/2</a:t>
            </a:r>
            <a:endParaRPr lang="en-US" sz="1400" b="1"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b="1" dirty="0" smtClean="0"/>
              <a:t>1/2</a:t>
            </a:r>
            <a:endParaRPr lang="en-US" sz="1400" b="1" dirty="0"/>
          </a:p>
        </p:txBody>
      </p:sp>
      <p:grpSp>
        <p:nvGrpSpPr>
          <p:cNvPr id="5"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6"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7"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5" name="TextBox 114"/>
          <p:cNvSpPr txBox="1"/>
          <p:nvPr/>
        </p:nvSpPr>
        <p:spPr>
          <a:xfrm>
            <a:off x="51816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6" name="TextBox 115"/>
          <p:cNvSpPr txBox="1"/>
          <p:nvPr/>
        </p:nvSpPr>
        <p:spPr>
          <a:xfrm>
            <a:off x="5791200" y="32004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3</a:t>
            </a:r>
            <a:endParaRPr lang="en-US" b="1" dirty="0">
              <a:solidFill>
                <a:srgbClr val="FF0000"/>
              </a:solidFill>
              <a:latin typeface="Comic Sans MS" pitchFamily="66" charset="0"/>
            </a:endParaRPr>
          </a:p>
        </p:txBody>
      </p:sp>
      <p:sp>
        <p:nvSpPr>
          <p:cNvPr id="122" name="TextBox 121"/>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123" name="TextBox 122"/>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124" name="TextBox 123"/>
          <p:cNvSpPr txBox="1"/>
          <p:nvPr/>
        </p:nvSpPr>
        <p:spPr>
          <a:xfrm>
            <a:off x="3810000" y="6488668"/>
            <a:ext cx="762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25" name="TextBox 124"/>
          <p:cNvSpPr txBox="1"/>
          <p:nvPr/>
        </p:nvSpPr>
        <p:spPr>
          <a:xfrm>
            <a:off x="4800600" y="6488668"/>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3</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nvGrpSpPr>
          <p:cNvPr id="4"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5"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6"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b="1" dirty="0" smtClean="0"/>
              <a:t>1/2</a:t>
            </a:r>
            <a:endParaRPr lang="en-US" sz="1400" b="1"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b="1" dirty="0" smtClean="0"/>
              <a:t>1/2</a:t>
            </a:r>
            <a:endParaRPr lang="en-US" sz="1400" b="1"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-1</a:t>
            </a:r>
            <a:endParaRPr lang="en-US" b="1"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b="1" dirty="0" smtClean="0">
                <a:solidFill>
                  <a:schemeClr val="accent3"/>
                </a:solidFill>
                <a:latin typeface="Comic Sans MS" pitchFamily="66" charset="0"/>
              </a:rPr>
              <a:t>-2</a:t>
            </a:r>
            <a:endParaRPr lang="en-US" b="1"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5" name="TextBox 114"/>
          <p:cNvSpPr txBox="1"/>
          <p:nvPr/>
        </p:nvSpPr>
        <p:spPr>
          <a:xfrm>
            <a:off x="51816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6" name="TextBox 115"/>
          <p:cNvSpPr txBox="1"/>
          <p:nvPr/>
        </p:nvSpPr>
        <p:spPr>
          <a:xfrm>
            <a:off x="5791200" y="3200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a:t>
            </a:r>
            <a:endParaRPr lang="en-US" dirty="0">
              <a:solidFill>
                <a:srgbClr val="FF0000"/>
              </a:solidFill>
              <a:latin typeface="Comic Sans MS" pitchFamily="66" charset="0"/>
            </a:endParaRPr>
          </a:p>
        </p:txBody>
      </p:sp>
      <p:sp>
        <p:nvSpPr>
          <p:cNvPr id="118" name="TextBox 117"/>
          <p:cNvSpPr txBox="1"/>
          <p:nvPr/>
        </p:nvSpPr>
        <p:spPr>
          <a:xfrm>
            <a:off x="7848600" y="53340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-3/2</a:t>
            </a:r>
            <a:endParaRPr lang="en-US" b="1" dirty="0">
              <a:solidFill>
                <a:srgbClr val="FF0000"/>
              </a:solidFill>
              <a:latin typeface="Comic Sans MS" pitchFamily="66" charset="0"/>
            </a:endParaRPr>
          </a:p>
        </p:txBody>
      </p:sp>
      <p:sp>
        <p:nvSpPr>
          <p:cNvPr id="122" name="TextBox 121"/>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123" name="TextBox 122"/>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124" name="TextBox 123"/>
          <p:cNvSpPr txBox="1"/>
          <p:nvPr/>
        </p:nvSpPr>
        <p:spPr>
          <a:xfrm>
            <a:off x="3810000" y="6488668"/>
            <a:ext cx="762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25" name="TextBox 124"/>
          <p:cNvSpPr txBox="1"/>
          <p:nvPr/>
        </p:nvSpPr>
        <p:spPr>
          <a:xfrm>
            <a:off x="4800600" y="6488668"/>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3</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nvGrpSpPr>
          <p:cNvPr id="5"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cxnSp>
        <p:nvCxnSpPr>
          <p:cNvPr id="85" name="Straight Arrow Connector 84"/>
          <p:cNvCxnSpPr>
            <a:stCxn id="23" idx="2"/>
          </p:cNvCxnSpPr>
          <p:nvPr/>
        </p:nvCxnSpPr>
        <p:spPr>
          <a:xfrm rot="5400000">
            <a:off x="7391400" y="4800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5" name="TextBox 114"/>
          <p:cNvSpPr txBox="1"/>
          <p:nvPr/>
        </p:nvSpPr>
        <p:spPr>
          <a:xfrm>
            <a:off x="51816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6" name="TextBox 115"/>
          <p:cNvSpPr txBox="1"/>
          <p:nvPr/>
        </p:nvSpPr>
        <p:spPr>
          <a:xfrm>
            <a:off x="5791200" y="3200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a:t>
            </a:r>
            <a:endParaRPr lang="en-US" dirty="0">
              <a:solidFill>
                <a:srgbClr val="FF0000"/>
              </a:solidFill>
              <a:latin typeface="Comic Sans MS" pitchFamily="66" charset="0"/>
            </a:endParaRPr>
          </a:p>
        </p:txBody>
      </p:sp>
      <p:sp>
        <p:nvSpPr>
          <p:cNvPr id="117" name="TextBox 116"/>
          <p:cNvSpPr txBox="1"/>
          <p:nvPr/>
        </p:nvSpPr>
        <p:spPr>
          <a:xfrm>
            <a:off x="7086600" y="43434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2</a:t>
            </a:r>
            <a:endParaRPr lang="en-US" b="1" dirty="0">
              <a:solidFill>
                <a:srgbClr val="FF0000"/>
              </a:solidFill>
              <a:latin typeface="Comic Sans MS" pitchFamily="66" charset="0"/>
            </a:endParaRPr>
          </a:p>
        </p:txBody>
      </p:sp>
      <p:sp>
        <p:nvSpPr>
          <p:cNvPr id="118" name="TextBox 117"/>
          <p:cNvSpPr txBox="1"/>
          <p:nvPr/>
        </p:nvSpPr>
        <p:spPr>
          <a:xfrm>
            <a:off x="78486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9" name="TextBox 118"/>
          <p:cNvSpPr txBox="1"/>
          <p:nvPr/>
        </p:nvSpPr>
        <p:spPr>
          <a:xfrm>
            <a:off x="7772400" y="43434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-1</a:t>
            </a:r>
            <a:endParaRPr lang="en-US" b="1" dirty="0">
              <a:solidFill>
                <a:srgbClr val="FF0000"/>
              </a:solidFill>
              <a:latin typeface="Comic Sans MS" pitchFamily="66" charset="0"/>
            </a:endParaRPr>
          </a:p>
        </p:txBody>
      </p:sp>
      <p:sp>
        <p:nvSpPr>
          <p:cNvPr id="120" name="TextBox 119"/>
          <p:cNvSpPr txBox="1"/>
          <p:nvPr/>
        </p:nvSpPr>
        <p:spPr>
          <a:xfrm>
            <a:off x="7543800" y="32766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1/2</a:t>
            </a:r>
            <a:endParaRPr lang="en-US" b="1" dirty="0">
              <a:solidFill>
                <a:srgbClr val="FF0000"/>
              </a:solidFill>
              <a:latin typeface="Comic Sans MS" pitchFamily="66" charset="0"/>
            </a:endParaRPr>
          </a:p>
        </p:txBody>
      </p:sp>
      <p:sp>
        <p:nvSpPr>
          <p:cNvPr id="122" name="TextBox 121"/>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123" name="TextBox 122"/>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124" name="TextBox 123"/>
          <p:cNvSpPr txBox="1"/>
          <p:nvPr/>
        </p:nvSpPr>
        <p:spPr>
          <a:xfrm>
            <a:off x="3810000" y="6488668"/>
            <a:ext cx="762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25" name="TextBox 124"/>
          <p:cNvSpPr txBox="1"/>
          <p:nvPr/>
        </p:nvSpPr>
        <p:spPr>
          <a:xfrm>
            <a:off x="4800600" y="6488668"/>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3</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smtClean="0"/>
              <a:t>A slightly more complex example</a:t>
            </a:r>
            <a:endParaRPr lang="en-US" dirty="0"/>
          </a:p>
        </p:txBody>
      </p:sp>
      <p:sp>
        <p:nvSpPr>
          <p:cNvPr id="3" name="Content Placeholder 2"/>
          <p:cNvSpPr>
            <a:spLocks noGrp="1"/>
          </p:cNvSpPr>
          <p:nvPr>
            <p:ph sz="quarter" idx="1"/>
          </p:nvPr>
        </p:nvSpPr>
        <p:spPr>
          <a:xfrm>
            <a:off x="457200" y="1600200"/>
            <a:ext cx="3429000" cy="4873752"/>
          </a:xfrm>
        </p:spPr>
        <p:txBody>
          <a:bodyPr/>
          <a:lstStyle/>
          <a:p>
            <a:r>
              <a:rPr lang="en-US" dirty="0" smtClean="0"/>
              <a:t>Two fair coins</a:t>
            </a:r>
          </a:p>
          <a:p>
            <a:r>
              <a:rPr lang="en-US" dirty="0" smtClean="0"/>
              <a:t>Pay $1 to start, at which point both are flipped</a:t>
            </a:r>
          </a:p>
          <a:p>
            <a:r>
              <a:rPr lang="en-US" dirty="0" smtClean="0"/>
              <a:t>Can flip up to two coins again, at a cost of $1 each</a:t>
            </a:r>
          </a:p>
          <a:p>
            <a:r>
              <a:rPr lang="en-US" dirty="0" smtClean="0"/>
              <a:t>Payout: $5 for HH, $1 for HT or TH, $0 for TT</a:t>
            </a:r>
            <a:endParaRPr lang="en-US" dirty="0"/>
          </a:p>
        </p:txBody>
      </p:sp>
      <p:sp>
        <p:nvSpPr>
          <p:cNvPr id="8" name="Oval 7"/>
          <p:cNvSpPr/>
          <p:nvPr/>
        </p:nvSpPr>
        <p:spPr>
          <a:xfrm>
            <a:off x="6096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9" name="TextBox 8"/>
          <p:cNvSpPr txBox="1"/>
          <p:nvPr/>
        </p:nvSpPr>
        <p:spPr>
          <a:xfrm>
            <a:off x="6019800" y="21336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28" name="Straight Arrow Connector 27"/>
          <p:cNvCxnSpPr>
            <a:endCxn id="8" idx="0"/>
          </p:cNvCxnSpPr>
          <p:nvPr/>
        </p:nvCxnSpPr>
        <p:spPr>
          <a:xfrm rot="5400000">
            <a:off x="6172200" y="190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12954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6324600" y="14478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p:cNvSpPr/>
          <p:nvPr/>
        </p:nvSpPr>
        <p:spPr>
          <a:xfrm>
            <a:off x="6324600" y="1600200"/>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p:cNvSpPr/>
          <p:nvPr/>
        </p:nvSpPr>
        <p:spPr>
          <a:xfrm>
            <a:off x="4876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17" name="TextBox 16"/>
          <p:cNvSpPr txBox="1"/>
          <p:nvPr/>
        </p:nvSpPr>
        <p:spPr>
          <a:xfrm>
            <a:off x="48006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8" name="Oval 17"/>
          <p:cNvSpPr/>
          <p:nvPr/>
        </p:nvSpPr>
        <p:spPr>
          <a:xfrm>
            <a:off x="5791200" y="40386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9" name="TextBox 18"/>
          <p:cNvSpPr txBox="1"/>
          <p:nvPr/>
        </p:nvSpPr>
        <p:spPr>
          <a:xfrm>
            <a:off x="5715000" y="41148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cxnSp>
        <p:nvCxnSpPr>
          <p:cNvPr id="41" name="Straight Arrow Connector 40"/>
          <p:cNvCxnSpPr>
            <a:stCxn id="14" idx="4"/>
            <a:endCxn id="16" idx="0"/>
          </p:cNvCxnSpPr>
          <p:nvPr/>
        </p:nvCxnSpPr>
        <p:spPr>
          <a:xfrm rot="5400000">
            <a:off x="50673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4"/>
            <a:endCxn id="18" idx="0"/>
          </p:cNvCxnSpPr>
          <p:nvPr/>
        </p:nvCxnSpPr>
        <p:spPr>
          <a:xfrm rot="16200000" flipH="1">
            <a:off x="5524500" y="3543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2" name="TextBox 51"/>
          <p:cNvSpPr txBox="1"/>
          <p:nvPr/>
        </p:nvSpPr>
        <p:spPr>
          <a:xfrm>
            <a:off x="5867400" y="3657600"/>
            <a:ext cx="609600" cy="307777"/>
          </a:xfrm>
          <a:prstGeom prst="rect">
            <a:avLst/>
          </a:prstGeom>
          <a:noFill/>
        </p:spPr>
        <p:txBody>
          <a:bodyPr wrap="square" rtlCol="0">
            <a:spAutoFit/>
          </a:bodyPr>
          <a:lstStyle/>
          <a:p>
            <a:r>
              <a:rPr lang="en-US" sz="1400" dirty="0" smtClean="0"/>
              <a:t>1/2</a:t>
            </a:r>
            <a:endParaRPr lang="en-US" sz="1400" dirty="0"/>
          </a:p>
        </p:txBody>
      </p:sp>
      <p:grpSp>
        <p:nvGrpSpPr>
          <p:cNvPr id="4" name="Group 112"/>
          <p:cNvGrpSpPr/>
          <p:nvPr/>
        </p:nvGrpSpPr>
        <p:grpSpPr>
          <a:xfrm>
            <a:off x="6781800" y="3505200"/>
            <a:ext cx="1371600" cy="990600"/>
            <a:chOff x="6781800" y="3505200"/>
            <a:chExt cx="1371600" cy="990600"/>
          </a:xfrm>
        </p:grpSpPr>
        <p:sp>
          <p:nvSpPr>
            <p:cNvPr id="21" name="Oval 20"/>
            <p:cNvSpPr/>
            <p:nvPr/>
          </p:nvSpPr>
          <p:spPr>
            <a:xfrm>
              <a:off x="6781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2" name="Oval 21"/>
            <p:cNvSpPr/>
            <p:nvPr/>
          </p:nvSpPr>
          <p:spPr>
            <a:xfrm>
              <a:off x="74676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itchFamily="66" charset="0"/>
              </a:endParaRPr>
            </a:p>
          </p:txBody>
        </p:sp>
        <p:sp>
          <p:nvSpPr>
            <p:cNvPr id="23" name="TextBox 22"/>
            <p:cNvSpPr txBox="1"/>
            <p:nvPr/>
          </p:nvSpPr>
          <p:spPr>
            <a:xfrm>
              <a:off x="7391400" y="41148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24" name="TextBox 23"/>
            <p:cNvSpPr txBox="1"/>
            <p:nvPr/>
          </p:nvSpPr>
          <p:spPr>
            <a:xfrm>
              <a:off x="6781800" y="41148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45" name="Straight Arrow Connector 44"/>
            <p:cNvCxnSpPr>
              <a:stCxn id="20" idx="4"/>
              <a:endCxn id="21" idx="0"/>
            </p:cNvCxnSpPr>
            <p:nvPr/>
          </p:nvCxnSpPr>
          <p:spPr>
            <a:xfrm rot="5400000">
              <a:off x="6896100" y="3619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4"/>
              <a:endCxn id="22" idx="0"/>
            </p:cNvCxnSpPr>
            <p:nvPr/>
          </p:nvCxnSpPr>
          <p:spPr>
            <a:xfrm rot="16200000" flipH="1">
              <a:off x="7239000" y="3581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81800" y="3657600"/>
              <a:ext cx="609600" cy="307777"/>
            </a:xfrm>
            <a:prstGeom prst="rect">
              <a:avLst/>
            </a:prstGeom>
            <a:noFill/>
          </p:spPr>
          <p:txBody>
            <a:bodyPr wrap="square" rtlCol="0">
              <a:spAutoFit/>
            </a:bodyPr>
            <a:lstStyle/>
            <a:p>
              <a:r>
                <a:rPr lang="en-US" sz="1400" dirty="0" smtClean="0"/>
                <a:t>1/2</a:t>
              </a:r>
              <a:endParaRPr lang="en-US" sz="1400" dirty="0"/>
            </a:p>
          </p:txBody>
        </p:sp>
        <p:sp>
          <p:nvSpPr>
            <p:cNvPr id="54" name="TextBox 53"/>
            <p:cNvSpPr txBox="1"/>
            <p:nvPr/>
          </p:nvSpPr>
          <p:spPr>
            <a:xfrm>
              <a:off x="7543800" y="3657600"/>
              <a:ext cx="609600" cy="307777"/>
            </a:xfrm>
            <a:prstGeom prst="rect">
              <a:avLst/>
            </a:prstGeom>
            <a:noFill/>
          </p:spPr>
          <p:txBody>
            <a:bodyPr wrap="square" rtlCol="0">
              <a:spAutoFit/>
            </a:bodyPr>
            <a:lstStyle/>
            <a:p>
              <a:r>
                <a:rPr lang="en-US" sz="1400" dirty="0" smtClean="0"/>
                <a:t>1/2</a:t>
              </a:r>
              <a:endParaRPr lang="en-US" sz="1400" dirty="0"/>
            </a:p>
          </p:txBody>
        </p:sp>
      </p:grpSp>
      <p:grpSp>
        <p:nvGrpSpPr>
          <p:cNvPr id="5" name="Group 111"/>
          <p:cNvGrpSpPr/>
          <p:nvPr/>
        </p:nvGrpSpPr>
        <p:grpSpPr>
          <a:xfrm>
            <a:off x="4572000" y="2209800"/>
            <a:ext cx="3733800" cy="1295400"/>
            <a:chOff x="4572000" y="2209800"/>
            <a:chExt cx="3733800" cy="1295400"/>
          </a:xfrm>
        </p:grpSpPr>
        <p:sp>
          <p:nvSpPr>
            <p:cNvPr id="12" name="Oval 11"/>
            <p:cNvSpPr/>
            <p:nvPr/>
          </p:nvSpPr>
          <p:spPr>
            <a:xfrm>
              <a:off x="4724400" y="2743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3" name="TextBox 12"/>
            <p:cNvSpPr txBox="1"/>
            <p:nvPr/>
          </p:nvSpPr>
          <p:spPr>
            <a:xfrm>
              <a:off x="4648200" y="2819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4" name="Oval 13"/>
            <p:cNvSpPr/>
            <p:nvPr/>
          </p:nvSpPr>
          <p:spPr>
            <a:xfrm>
              <a:off x="53340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2" name="Straight Arrow Connector 31"/>
            <p:cNvCxnSpPr>
              <a:stCxn id="9" idx="2"/>
              <a:endCxn id="12" idx="0"/>
            </p:cNvCxnSpPr>
            <p:nvPr/>
          </p:nvCxnSpPr>
          <p:spPr>
            <a:xfrm rot="5400000">
              <a:off x="5524500" y="19431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14" idx="0"/>
            </p:cNvCxnSpPr>
            <p:nvPr/>
          </p:nvCxnSpPr>
          <p:spPr>
            <a:xfrm rot="5400000">
              <a:off x="5676900" y="24003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2819400"/>
              <a:ext cx="990600" cy="369332"/>
            </a:xfrm>
            <a:prstGeom prst="rect">
              <a:avLst/>
            </a:prstGeom>
            <a:noFill/>
          </p:spPr>
          <p:txBody>
            <a:bodyPr wrap="square" rtlCol="0">
              <a:spAutoFit/>
            </a:bodyPr>
            <a:lstStyle/>
            <a:p>
              <a:r>
                <a:rPr lang="en-US" dirty="0" smtClean="0"/>
                <a:t>Flip T</a:t>
              </a:r>
              <a:endParaRPr lang="en-US" dirty="0"/>
            </a:p>
          </p:txBody>
        </p:sp>
        <p:sp>
          <p:nvSpPr>
            <p:cNvPr id="20" name="Oval 19"/>
            <p:cNvSpPr/>
            <p:nvPr/>
          </p:nvSpPr>
          <p:spPr>
            <a:xfrm>
              <a:off x="7086600" y="30480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36" name="Straight Arrow Connector 35"/>
            <p:cNvCxnSpPr>
              <a:stCxn id="9" idx="2"/>
              <a:endCxn id="20" idx="0"/>
            </p:cNvCxnSpPr>
            <p:nvPr/>
          </p:nvCxnSpPr>
          <p:spPr>
            <a:xfrm rot="16200000" flipH="1">
              <a:off x="6553200" y="2286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5200" y="2819400"/>
              <a:ext cx="990600" cy="369332"/>
            </a:xfrm>
            <a:prstGeom prst="rect">
              <a:avLst/>
            </a:prstGeom>
            <a:noFill/>
          </p:spPr>
          <p:txBody>
            <a:bodyPr wrap="square" rtlCol="0">
              <a:spAutoFit/>
            </a:bodyPr>
            <a:lstStyle/>
            <a:p>
              <a:r>
                <a:rPr lang="en-US" dirty="0" smtClean="0"/>
                <a:t>Flip H</a:t>
              </a:r>
              <a:endParaRPr lang="en-US" dirty="0"/>
            </a:p>
          </p:txBody>
        </p:sp>
        <p:sp>
          <p:nvSpPr>
            <p:cNvPr id="56" name="TextBox 55"/>
            <p:cNvSpPr txBox="1"/>
            <p:nvPr/>
          </p:nvSpPr>
          <p:spPr>
            <a:xfrm>
              <a:off x="4572000" y="2209800"/>
              <a:ext cx="990600" cy="369332"/>
            </a:xfrm>
            <a:prstGeom prst="rect">
              <a:avLst/>
            </a:prstGeom>
            <a:noFill/>
          </p:spPr>
          <p:txBody>
            <a:bodyPr wrap="square" rtlCol="0">
              <a:spAutoFit/>
            </a:bodyPr>
            <a:lstStyle/>
            <a:p>
              <a:r>
                <a:rPr lang="en-US" dirty="0" smtClean="0"/>
                <a:t>Done</a:t>
              </a:r>
              <a:endParaRPr lang="en-US" dirty="0"/>
            </a:p>
          </p:txBody>
        </p:sp>
      </p:grpSp>
      <p:sp>
        <p:nvSpPr>
          <p:cNvPr id="59" name="Oval 58"/>
          <p:cNvSpPr/>
          <p:nvPr/>
        </p:nvSpPr>
        <p:spPr>
          <a:xfrm>
            <a:off x="3810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0" name="TextBox 59"/>
          <p:cNvSpPr txBox="1"/>
          <p:nvPr/>
        </p:nvSpPr>
        <p:spPr>
          <a:xfrm>
            <a:off x="37338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61" name="Oval 60"/>
          <p:cNvSpPr/>
          <p:nvPr/>
        </p:nvSpPr>
        <p:spPr>
          <a:xfrm>
            <a:off x="47244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2" name="TextBox 61"/>
          <p:cNvSpPr txBox="1"/>
          <p:nvPr/>
        </p:nvSpPr>
        <p:spPr>
          <a:xfrm>
            <a:off x="4648200" y="6172200"/>
            <a:ext cx="609600" cy="381000"/>
          </a:xfrm>
          <a:prstGeom prst="rect">
            <a:avLst/>
          </a:prstGeom>
          <a:noFill/>
        </p:spPr>
        <p:txBody>
          <a:bodyPr wrap="square" rtlCol="0">
            <a:spAutoFit/>
          </a:bodyPr>
          <a:lstStyle/>
          <a:p>
            <a:r>
              <a:rPr lang="en-US" dirty="0" smtClean="0">
                <a:latin typeface="Comic Sans MS" pitchFamily="66" charset="0"/>
              </a:rPr>
              <a:t>HH</a:t>
            </a:r>
            <a:endParaRPr lang="en-US" dirty="0">
              <a:latin typeface="Comic Sans MS" pitchFamily="66" charset="0"/>
            </a:endParaRPr>
          </a:p>
        </p:txBody>
      </p:sp>
      <p:sp>
        <p:nvSpPr>
          <p:cNvPr id="64" name="Oval 63"/>
          <p:cNvSpPr/>
          <p:nvPr/>
        </p:nvSpPr>
        <p:spPr>
          <a:xfrm>
            <a:off x="5410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5" name="Oval 64"/>
          <p:cNvSpPr/>
          <p:nvPr/>
        </p:nvSpPr>
        <p:spPr>
          <a:xfrm>
            <a:off x="60960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66" name="TextBox 65"/>
          <p:cNvSpPr txBox="1"/>
          <p:nvPr/>
        </p:nvSpPr>
        <p:spPr>
          <a:xfrm>
            <a:off x="60198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sp>
        <p:nvSpPr>
          <p:cNvPr id="67" name="TextBox 66"/>
          <p:cNvSpPr txBox="1"/>
          <p:nvPr/>
        </p:nvSpPr>
        <p:spPr>
          <a:xfrm>
            <a:off x="54102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70" name="Straight Arrow Connector 69"/>
          <p:cNvCxnSpPr>
            <a:stCxn id="58" idx="4"/>
            <a:endCxn id="59" idx="0"/>
          </p:cNvCxnSpPr>
          <p:nvPr/>
        </p:nvCxnSpPr>
        <p:spPr>
          <a:xfrm rot="5400000">
            <a:off x="40005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4"/>
            <a:endCxn id="61" idx="0"/>
          </p:cNvCxnSpPr>
          <p:nvPr/>
        </p:nvCxnSpPr>
        <p:spPr>
          <a:xfrm rot="16200000" flipH="1">
            <a:off x="4457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4"/>
            <a:endCxn id="64" idx="0"/>
          </p:cNvCxnSpPr>
          <p:nvPr/>
        </p:nvCxnSpPr>
        <p:spPr>
          <a:xfrm rot="5400000">
            <a:off x="55245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4"/>
            <a:endCxn id="65" idx="0"/>
          </p:cNvCxnSpPr>
          <p:nvPr/>
        </p:nvCxnSpPr>
        <p:spPr>
          <a:xfrm rot="16200000" flipH="1">
            <a:off x="5867400" y="5638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6" name="TextBox 75"/>
          <p:cNvSpPr txBox="1"/>
          <p:nvPr/>
        </p:nvSpPr>
        <p:spPr>
          <a:xfrm>
            <a:off x="4800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77" name="TextBox 76"/>
          <p:cNvSpPr txBox="1"/>
          <p:nvPr/>
        </p:nvSpPr>
        <p:spPr>
          <a:xfrm>
            <a:off x="5410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78" name="TextBox 77"/>
          <p:cNvSpPr txBox="1"/>
          <p:nvPr/>
        </p:nvSpPr>
        <p:spPr>
          <a:xfrm>
            <a:off x="6172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58" name="Oval 57"/>
          <p:cNvSpPr/>
          <p:nvPr/>
        </p:nvSpPr>
        <p:spPr>
          <a:xfrm>
            <a:off x="42672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63" name="Oval 62"/>
          <p:cNvSpPr/>
          <p:nvPr/>
        </p:nvSpPr>
        <p:spPr>
          <a:xfrm>
            <a:off x="57150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cxnSp>
        <p:nvCxnSpPr>
          <p:cNvPr id="68" name="Straight Arrow Connector 67"/>
          <p:cNvCxnSpPr>
            <a:stCxn id="17" idx="2"/>
            <a:endCxn id="58" idx="0"/>
          </p:cNvCxnSpPr>
          <p:nvPr/>
        </p:nvCxnSpPr>
        <p:spPr>
          <a:xfrm rot="5400000">
            <a:off x="4495800" y="44958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2"/>
            <a:endCxn id="63" idx="0"/>
          </p:cNvCxnSpPr>
          <p:nvPr/>
        </p:nvCxnSpPr>
        <p:spPr>
          <a:xfrm rot="16200000" flipH="1">
            <a:off x="5219700" y="4381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4876800"/>
            <a:ext cx="990600" cy="369332"/>
          </a:xfrm>
          <a:prstGeom prst="rect">
            <a:avLst/>
          </a:prstGeom>
          <a:noFill/>
        </p:spPr>
        <p:txBody>
          <a:bodyPr wrap="square" rtlCol="0">
            <a:spAutoFit/>
          </a:bodyPr>
          <a:lstStyle/>
          <a:p>
            <a:r>
              <a:rPr lang="en-US" dirty="0" smtClean="0"/>
              <a:t>Flip T</a:t>
            </a:r>
            <a:endParaRPr lang="en-US" dirty="0"/>
          </a:p>
        </p:txBody>
      </p:sp>
      <p:sp>
        <p:nvSpPr>
          <p:cNvPr id="81" name="TextBox 80"/>
          <p:cNvSpPr txBox="1"/>
          <p:nvPr/>
        </p:nvSpPr>
        <p:spPr>
          <a:xfrm>
            <a:off x="5562600" y="4648200"/>
            <a:ext cx="990600" cy="369332"/>
          </a:xfrm>
          <a:prstGeom prst="rect">
            <a:avLst/>
          </a:prstGeom>
          <a:noFill/>
        </p:spPr>
        <p:txBody>
          <a:bodyPr wrap="square" rtlCol="0">
            <a:spAutoFit/>
          </a:bodyPr>
          <a:lstStyle/>
          <a:p>
            <a:r>
              <a:rPr lang="en-US" dirty="0" smtClean="0"/>
              <a:t>Flip H</a:t>
            </a:r>
            <a:endParaRPr lang="en-US" dirty="0"/>
          </a:p>
        </p:txBody>
      </p:sp>
      <p:sp>
        <p:nvSpPr>
          <p:cNvPr id="87" name="Oval 86"/>
          <p:cNvSpPr/>
          <p:nvPr/>
        </p:nvSpPr>
        <p:spPr>
          <a:xfrm>
            <a:off x="3810000" y="4648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88" name="TextBox 87"/>
          <p:cNvSpPr txBox="1"/>
          <p:nvPr/>
        </p:nvSpPr>
        <p:spPr>
          <a:xfrm>
            <a:off x="3733800" y="47244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cxnSp>
        <p:nvCxnSpPr>
          <p:cNvPr id="89" name="Straight Arrow Connector 88"/>
          <p:cNvCxnSpPr>
            <a:stCxn id="17" idx="2"/>
            <a:endCxn id="87" idx="0"/>
          </p:cNvCxnSpPr>
          <p:nvPr/>
        </p:nvCxnSpPr>
        <p:spPr>
          <a:xfrm rot="5400000">
            <a:off x="4495800" y="4038600"/>
            <a:ext cx="152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86200" y="4191000"/>
            <a:ext cx="990600" cy="369332"/>
          </a:xfrm>
          <a:prstGeom prst="rect">
            <a:avLst/>
          </a:prstGeom>
          <a:noFill/>
        </p:spPr>
        <p:txBody>
          <a:bodyPr wrap="square" rtlCol="0">
            <a:spAutoFit/>
          </a:bodyPr>
          <a:lstStyle/>
          <a:p>
            <a:r>
              <a:rPr lang="en-US" dirty="0" smtClean="0"/>
              <a:t>Done</a:t>
            </a:r>
            <a:endParaRPr lang="en-US" dirty="0"/>
          </a:p>
        </p:txBody>
      </p:sp>
      <p:grpSp>
        <p:nvGrpSpPr>
          <p:cNvPr id="6" name="Group 109"/>
          <p:cNvGrpSpPr/>
          <p:nvPr/>
        </p:nvGrpSpPr>
        <p:grpSpPr>
          <a:xfrm>
            <a:off x="6705600" y="4495800"/>
            <a:ext cx="1981200" cy="1066800"/>
            <a:chOff x="6705600" y="4495800"/>
            <a:chExt cx="1981200" cy="1066800"/>
          </a:xfrm>
        </p:grpSpPr>
        <p:cxnSp>
          <p:nvCxnSpPr>
            <p:cNvPr id="85" name="Straight Arrow Connector 84"/>
            <p:cNvCxnSpPr>
              <a:stCxn id="23" idx="2"/>
            </p:cNvCxnSpPr>
            <p:nvPr/>
          </p:nvCxnSpPr>
          <p:spPr>
            <a:xfrm rot="5400000">
              <a:off x="73914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81800" y="50292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94" name="TextBox 93"/>
            <p:cNvSpPr txBox="1"/>
            <p:nvPr/>
          </p:nvSpPr>
          <p:spPr>
            <a:xfrm>
              <a:off x="6705600" y="51054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95" name="Straight Arrow Connector 94"/>
            <p:cNvCxnSpPr>
              <a:stCxn id="23" idx="2"/>
              <a:endCxn id="93" idx="0"/>
            </p:cNvCxnSpPr>
            <p:nvPr/>
          </p:nvCxnSpPr>
          <p:spPr>
            <a:xfrm rot="5400000">
              <a:off x="7086600" y="44196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58000" y="4572000"/>
              <a:ext cx="990600" cy="369332"/>
            </a:xfrm>
            <a:prstGeom prst="rect">
              <a:avLst/>
            </a:prstGeom>
            <a:noFill/>
          </p:spPr>
          <p:txBody>
            <a:bodyPr wrap="square" rtlCol="0">
              <a:spAutoFit/>
            </a:bodyPr>
            <a:lstStyle/>
            <a:p>
              <a:r>
                <a:rPr lang="en-US" dirty="0" smtClean="0"/>
                <a:t>Done</a:t>
              </a:r>
              <a:endParaRPr lang="en-US" dirty="0"/>
            </a:p>
          </p:txBody>
        </p:sp>
        <p:sp>
          <p:nvSpPr>
            <p:cNvPr id="99" name="Oval 98"/>
            <p:cNvSpPr/>
            <p:nvPr/>
          </p:nvSpPr>
          <p:spPr>
            <a:xfrm>
              <a:off x="7391400" y="51054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mic Sans MS" pitchFamily="66" charset="0"/>
              </a:endParaRPr>
            </a:p>
          </p:txBody>
        </p:sp>
        <p:sp>
          <p:nvSpPr>
            <p:cNvPr id="106" name="TextBox 105"/>
            <p:cNvSpPr txBox="1"/>
            <p:nvPr/>
          </p:nvSpPr>
          <p:spPr>
            <a:xfrm>
              <a:off x="7696200" y="4876800"/>
              <a:ext cx="990600" cy="369332"/>
            </a:xfrm>
            <a:prstGeom prst="rect">
              <a:avLst/>
            </a:prstGeom>
            <a:noFill/>
          </p:spPr>
          <p:txBody>
            <a:bodyPr wrap="square" rtlCol="0">
              <a:spAutoFit/>
            </a:bodyPr>
            <a:lstStyle/>
            <a:p>
              <a:r>
                <a:rPr lang="en-US" dirty="0" smtClean="0"/>
                <a:t>Flip T</a:t>
              </a:r>
              <a:endParaRPr lang="en-US" dirty="0"/>
            </a:p>
          </p:txBody>
        </p:sp>
      </p:grpSp>
      <p:sp>
        <p:nvSpPr>
          <p:cNvPr id="100" name="Oval 99"/>
          <p:cNvSpPr/>
          <p:nvPr/>
        </p:nvSpPr>
        <p:spPr>
          <a:xfrm>
            <a:off x="69342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1" name="TextBox 100"/>
          <p:cNvSpPr txBox="1"/>
          <p:nvPr/>
        </p:nvSpPr>
        <p:spPr>
          <a:xfrm>
            <a:off x="6858000" y="6172200"/>
            <a:ext cx="609600" cy="381000"/>
          </a:xfrm>
          <a:prstGeom prst="rect">
            <a:avLst/>
          </a:prstGeom>
          <a:noFill/>
        </p:spPr>
        <p:txBody>
          <a:bodyPr wrap="square" rtlCol="0">
            <a:spAutoFit/>
          </a:bodyPr>
          <a:lstStyle/>
          <a:p>
            <a:r>
              <a:rPr lang="en-US" dirty="0" smtClean="0">
                <a:latin typeface="Comic Sans MS" pitchFamily="66" charset="0"/>
              </a:rPr>
              <a:t>HT</a:t>
            </a:r>
            <a:endParaRPr lang="en-US" dirty="0">
              <a:latin typeface="Comic Sans MS" pitchFamily="66" charset="0"/>
            </a:endParaRPr>
          </a:p>
        </p:txBody>
      </p:sp>
      <p:sp>
        <p:nvSpPr>
          <p:cNvPr id="102" name="Oval 101"/>
          <p:cNvSpPr/>
          <p:nvPr/>
        </p:nvSpPr>
        <p:spPr>
          <a:xfrm>
            <a:off x="7848600" y="609600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Comic Sans MS" pitchFamily="66" charset="0"/>
            </a:endParaRPr>
          </a:p>
        </p:txBody>
      </p:sp>
      <p:sp>
        <p:nvSpPr>
          <p:cNvPr id="103" name="TextBox 102"/>
          <p:cNvSpPr txBox="1"/>
          <p:nvPr/>
        </p:nvSpPr>
        <p:spPr>
          <a:xfrm>
            <a:off x="7772400" y="6172200"/>
            <a:ext cx="609600" cy="381000"/>
          </a:xfrm>
          <a:prstGeom prst="rect">
            <a:avLst/>
          </a:prstGeom>
          <a:noFill/>
        </p:spPr>
        <p:txBody>
          <a:bodyPr wrap="square" rtlCol="0">
            <a:spAutoFit/>
          </a:bodyPr>
          <a:lstStyle/>
          <a:p>
            <a:r>
              <a:rPr lang="en-US" dirty="0" smtClean="0">
                <a:latin typeface="Comic Sans MS" pitchFamily="66" charset="0"/>
              </a:rPr>
              <a:t>TT</a:t>
            </a:r>
            <a:endParaRPr lang="en-US" dirty="0">
              <a:latin typeface="Comic Sans MS" pitchFamily="66" charset="0"/>
            </a:endParaRPr>
          </a:p>
        </p:txBody>
      </p:sp>
      <p:cxnSp>
        <p:nvCxnSpPr>
          <p:cNvPr id="104" name="Straight Arrow Connector 103"/>
          <p:cNvCxnSpPr>
            <a:stCxn id="99" idx="4"/>
            <a:endCxn id="100" idx="0"/>
          </p:cNvCxnSpPr>
          <p:nvPr/>
        </p:nvCxnSpPr>
        <p:spPr>
          <a:xfrm rot="5400000">
            <a:off x="71247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a:endCxn id="102" idx="0"/>
          </p:cNvCxnSpPr>
          <p:nvPr/>
        </p:nvCxnSpPr>
        <p:spPr>
          <a:xfrm rot="16200000" flipH="1">
            <a:off x="7581900" y="5600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34200" y="5715000"/>
            <a:ext cx="609600" cy="307777"/>
          </a:xfrm>
          <a:prstGeom prst="rect">
            <a:avLst/>
          </a:prstGeom>
          <a:noFill/>
        </p:spPr>
        <p:txBody>
          <a:bodyPr wrap="square" rtlCol="0">
            <a:spAutoFit/>
          </a:bodyPr>
          <a:lstStyle/>
          <a:p>
            <a:r>
              <a:rPr lang="en-US" sz="1400" dirty="0" smtClean="0"/>
              <a:t>1/2</a:t>
            </a:r>
            <a:endParaRPr lang="en-US" sz="1400" dirty="0"/>
          </a:p>
        </p:txBody>
      </p:sp>
      <p:sp>
        <p:nvSpPr>
          <p:cNvPr id="108" name="TextBox 107"/>
          <p:cNvSpPr txBox="1"/>
          <p:nvPr/>
        </p:nvSpPr>
        <p:spPr>
          <a:xfrm>
            <a:off x="7848600" y="5638800"/>
            <a:ext cx="609600" cy="307777"/>
          </a:xfrm>
          <a:prstGeom prst="rect">
            <a:avLst/>
          </a:prstGeom>
          <a:noFill/>
        </p:spPr>
        <p:txBody>
          <a:bodyPr wrap="square" rtlCol="0">
            <a:spAutoFit/>
          </a:bodyPr>
          <a:lstStyle/>
          <a:p>
            <a:r>
              <a:rPr lang="en-US" sz="1400" dirty="0" smtClean="0"/>
              <a:t>1/2</a:t>
            </a:r>
            <a:endParaRPr lang="en-US" sz="1400" dirty="0"/>
          </a:p>
        </p:txBody>
      </p:sp>
      <p:sp>
        <p:nvSpPr>
          <p:cNvPr id="84" name="TextBox 83"/>
          <p:cNvSpPr txBox="1"/>
          <p:nvPr/>
        </p:nvSpPr>
        <p:spPr>
          <a:xfrm>
            <a:off x="4800600" y="3124200"/>
            <a:ext cx="381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98" name="TextBox 97"/>
          <p:cNvSpPr txBox="1"/>
          <p:nvPr/>
        </p:nvSpPr>
        <p:spPr>
          <a:xfrm>
            <a:off x="5486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09" name="TextBox 108"/>
          <p:cNvSpPr txBox="1"/>
          <p:nvPr/>
        </p:nvSpPr>
        <p:spPr>
          <a:xfrm>
            <a:off x="6096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0" name="TextBox 109"/>
          <p:cNvSpPr txBox="1"/>
          <p:nvPr/>
        </p:nvSpPr>
        <p:spPr>
          <a:xfrm>
            <a:off x="68580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1" name="TextBox 110"/>
          <p:cNvSpPr txBox="1"/>
          <p:nvPr/>
        </p:nvSpPr>
        <p:spPr>
          <a:xfrm>
            <a:off x="7772400" y="6488668"/>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-2</a:t>
            </a:r>
            <a:endParaRPr lang="en-US" dirty="0">
              <a:solidFill>
                <a:schemeClr val="accent3"/>
              </a:solidFill>
              <a:latin typeface="Comic Sans MS" pitchFamily="66" charset="0"/>
            </a:endParaRPr>
          </a:p>
        </p:txBody>
      </p:sp>
      <p:sp>
        <p:nvSpPr>
          <p:cNvPr id="112" name="TextBox 111"/>
          <p:cNvSpPr txBox="1"/>
          <p:nvPr/>
        </p:nvSpPr>
        <p:spPr>
          <a:xfrm>
            <a:off x="6781800" y="5410200"/>
            <a:ext cx="6096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13" name="TextBox 112"/>
          <p:cNvSpPr txBox="1"/>
          <p:nvPr/>
        </p:nvSpPr>
        <p:spPr>
          <a:xfrm>
            <a:off x="4572000" y="5410200"/>
            <a:ext cx="6096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4" name="TextBox 113"/>
          <p:cNvSpPr txBox="1"/>
          <p:nvPr/>
        </p:nvSpPr>
        <p:spPr>
          <a:xfrm>
            <a:off x="60198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5" name="TextBox 114"/>
          <p:cNvSpPr txBox="1"/>
          <p:nvPr/>
        </p:nvSpPr>
        <p:spPr>
          <a:xfrm>
            <a:off x="51816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6" name="TextBox 115"/>
          <p:cNvSpPr txBox="1"/>
          <p:nvPr/>
        </p:nvSpPr>
        <p:spPr>
          <a:xfrm>
            <a:off x="5791200" y="3200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a:t>
            </a:r>
            <a:endParaRPr lang="en-US" dirty="0">
              <a:solidFill>
                <a:srgbClr val="FF0000"/>
              </a:solidFill>
              <a:latin typeface="Comic Sans MS" pitchFamily="66" charset="0"/>
            </a:endParaRPr>
          </a:p>
        </p:txBody>
      </p:sp>
      <p:sp>
        <p:nvSpPr>
          <p:cNvPr id="117" name="TextBox 116"/>
          <p:cNvSpPr txBox="1"/>
          <p:nvPr/>
        </p:nvSpPr>
        <p:spPr>
          <a:xfrm>
            <a:off x="70866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2</a:t>
            </a:r>
            <a:endParaRPr lang="en-US" dirty="0">
              <a:solidFill>
                <a:srgbClr val="FF0000"/>
              </a:solidFill>
              <a:latin typeface="Comic Sans MS" pitchFamily="66" charset="0"/>
            </a:endParaRPr>
          </a:p>
        </p:txBody>
      </p:sp>
      <p:sp>
        <p:nvSpPr>
          <p:cNvPr id="118" name="TextBox 117"/>
          <p:cNvSpPr txBox="1"/>
          <p:nvPr/>
        </p:nvSpPr>
        <p:spPr>
          <a:xfrm>
            <a:off x="7848600" y="53340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-3/2</a:t>
            </a:r>
            <a:endParaRPr lang="en-US" dirty="0">
              <a:solidFill>
                <a:srgbClr val="FF0000"/>
              </a:solidFill>
              <a:latin typeface="Comic Sans MS" pitchFamily="66" charset="0"/>
            </a:endParaRPr>
          </a:p>
        </p:txBody>
      </p:sp>
      <p:sp>
        <p:nvSpPr>
          <p:cNvPr id="119" name="TextBox 118"/>
          <p:cNvSpPr txBox="1"/>
          <p:nvPr/>
        </p:nvSpPr>
        <p:spPr>
          <a:xfrm>
            <a:off x="7772400" y="43434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-1</a:t>
            </a:r>
            <a:endParaRPr lang="en-US" dirty="0">
              <a:solidFill>
                <a:srgbClr val="FF0000"/>
              </a:solidFill>
              <a:latin typeface="Comic Sans MS" pitchFamily="66" charset="0"/>
            </a:endParaRPr>
          </a:p>
        </p:txBody>
      </p:sp>
      <p:sp>
        <p:nvSpPr>
          <p:cNvPr id="120" name="TextBox 119"/>
          <p:cNvSpPr txBox="1"/>
          <p:nvPr/>
        </p:nvSpPr>
        <p:spPr>
          <a:xfrm>
            <a:off x="7543800" y="3276600"/>
            <a:ext cx="838200" cy="369332"/>
          </a:xfrm>
          <a:prstGeom prst="rect">
            <a:avLst/>
          </a:prstGeom>
          <a:noFill/>
        </p:spPr>
        <p:txBody>
          <a:bodyPr wrap="square" rtlCol="0">
            <a:spAutoFit/>
          </a:bodyPr>
          <a:lstStyle/>
          <a:p>
            <a:r>
              <a:rPr lang="en-US" dirty="0" smtClean="0">
                <a:solidFill>
                  <a:srgbClr val="FF0000"/>
                </a:solidFill>
                <a:latin typeface="Comic Sans MS" pitchFamily="66" charset="0"/>
              </a:rPr>
              <a:t>1/2</a:t>
            </a:r>
            <a:endParaRPr lang="en-US" dirty="0">
              <a:solidFill>
                <a:srgbClr val="FF0000"/>
              </a:solidFill>
              <a:latin typeface="Comic Sans MS" pitchFamily="66" charset="0"/>
            </a:endParaRPr>
          </a:p>
        </p:txBody>
      </p:sp>
      <p:sp>
        <p:nvSpPr>
          <p:cNvPr id="121" name="TextBox 120"/>
          <p:cNvSpPr txBox="1"/>
          <p:nvPr/>
        </p:nvSpPr>
        <p:spPr>
          <a:xfrm>
            <a:off x="6553200" y="2209800"/>
            <a:ext cx="838200" cy="369332"/>
          </a:xfrm>
          <a:prstGeom prst="rect">
            <a:avLst/>
          </a:prstGeom>
          <a:noFill/>
        </p:spPr>
        <p:txBody>
          <a:bodyPr wrap="square" rtlCol="0">
            <a:spAutoFit/>
          </a:bodyPr>
          <a:lstStyle/>
          <a:p>
            <a:r>
              <a:rPr lang="en-US" b="1" dirty="0" smtClean="0">
                <a:solidFill>
                  <a:srgbClr val="FF0000"/>
                </a:solidFill>
                <a:latin typeface="Comic Sans MS" pitchFamily="66" charset="0"/>
              </a:rPr>
              <a:t>3</a:t>
            </a:r>
            <a:endParaRPr lang="en-US" b="1" dirty="0">
              <a:solidFill>
                <a:srgbClr val="FF0000"/>
              </a:solidFill>
              <a:latin typeface="Comic Sans MS" pitchFamily="66" charset="0"/>
            </a:endParaRPr>
          </a:p>
        </p:txBody>
      </p:sp>
      <p:sp>
        <p:nvSpPr>
          <p:cNvPr id="122" name="TextBox 121"/>
          <p:cNvSpPr txBox="1"/>
          <p:nvPr/>
        </p:nvSpPr>
        <p:spPr>
          <a:xfrm>
            <a:off x="5867400" y="4419600"/>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4</a:t>
            </a:r>
            <a:endParaRPr lang="en-US" dirty="0">
              <a:solidFill>
                <a:schemeClr val="accent3"/>
              </a:solidFill>
              <a:latin typeface="Comic Sans MS" pitchFamily="66" charset="0"/>
            </a:endParaRPr>
          </a:p>
        </p:txBody>
      </p:sp>
      <p:sp>
        <p:nvSpPr>
          <p:cNvPr id="123" name="TextBox 122"/>
          <p:cNvSpPr txBox="1"/>
          <p:nvPr/>
        </p:nvSpPr>
        <p:spPr>
          <a:xfrm>
            <a:off x="3733800" y="5029200"/>
            <a:ext cx="914400" cy="369332"/>
          </a:xfrm>
          <a:prstGeom prst="rect">
            <a:avLst/>
          </a:prstGeom>
          <a:noFill/>
        </p:spPr>
        <p:txBody>
          <a:bodyPr wrap="square" rtlCol="0">
            <a:spAutoFit/>
          </a:bodyPr>
          <a:lstStyle/>
          <a:p>
            <a:r>
              <a:rPr lang="en-US" dirty="0" smtClean="0">
                <a:solidFill>
                  <a:schemeClr val="accent3"/>
                </a:solidFill>
                <a:latin typeface="Comic Sans MS" pitchFamily="66" charset="0"/>
              </a:rPr>
              <a:t>0</a:t>
            </a:r>
            <a:endParaRPr lang="en-US" dirty="0">
              <a:solidFill>
                <a:schemeClr val="accent3"/>
              </a:solidFill>
              <a:latin typeface="Comic Sans MS" pitchFamily="66" charset="0"/>
            </a:endParaRPr>
          </a:p>
        </p:txBody>
      </p:sp>
      <p:sp>
        <p:nvSpPr>
          <p:cNvPr id="124" name="TextBox 123"/>
          <p:cNvSpPr txBox="1"/>
          <p:nvPr/>
        </p:nvSpPr>
        <p:spPr>
          <a:xfrm>
            <a:off x="3810000" y="6488668"/>
            <a:ext cx="762000" cy="369332"/>
          </a:xfrm>
          <a:prstGeom prst="rect">
            <a:avLst/>
          </a:prstGeom>
          <a:noFill/>
        </p:spPr>
        <p:txBody>
          <a:bodyPr wrap="square" rtlCol="0">
            <a:spAutoFit/>
          </a:bodyPr>
          <a:lstStyle/>
          <a:p>
            <a:r>
              <a:rPr lang="en-US" dirty="0" smtClean="0">
                <a:solidFill>
                  <a:schemeClr val="accent3"/>
                </a:solidFill>
                <a:latin typeface="Comic Sans MS" pitchFamily="66" charset="0"/>
              </a:rPr>
              <a:t>-1</a:t>
            </a:r>
            <a:endParaRPr lang="en-US" dirty="0">
              <a:solidFill>
                <a:schemeClr val="accent3"/>
              </a:solidFill>
              <a:latin typeface="Comic Sans MS" pitchFamily="66" charset="0"/>
            </a:endParaRPr>
          </a:p>
        </p:txBody>
      </p:sp>
      <p:sp>
        <p:nvSpPr>
          <p:cNvPr id="125" name="TextBox 124"/>
          <p:cNvSpPr txBox="1"/>
          <p:nvPr/>
        </p:nvSpPr>
        <p:spPr>
          <a:xfrm>
            <a:off x="4800600" y="6488668"/>
            <a:ext cx="685800" cy="369332"/>
          </a:xfrm>
          <a:prstGeom prst="rect">
            <a:avLst/>
          </a:prstGeom>
          <a:noFill/>
        </p:spPr>
        <p:txBody>
          <a:bodyPr wrap="square" rtlCol="0">
            <a:spAutoFit/>
          </a:bodyPr>
          <a:lstStyle/>
          <a:p>
            <a:r>
              <a:rPr lang="en-US" dirty="0" smtClean="0">
                <a:solidFill>
                  <a:schemeClr val="accent3"/>
                </a:solidFill>
                <a:latin typeface="Comic Sans MS" pitchFamily="66" charset="0"/>
              </a:rPr>
              <a:t>3</a:t>
            </a:r>
            <a:endParaRPr lang="en-US" dirty="0">
              <a:solidFill>
                <a:schemeClr val="accent3"/>
              </a:solidFill>
              <a:latin typeface="Comic Sans MS" pitchFamily="66"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Games</a:t>
            </a:r>
            <a:endParaRPr lang="en-US" dirty="0"/>
          </a:p>
        </p:txBody>
      </p:sp>
      <p:sp>
        <p:nvSpPr>
          <p:cNvPr id="3" name="Content Placeholder 2"/>
          <p:cNvSpPr>
            <a:spLocks noGrp="1"/>
          </p:cNvSpPr>
          <p:nvPr>
            <p:ph sz="quarter" idx="1"/>
          </p:nvPr>
        </p:nvSpPr>
        <p:spPr/>
        <p:txBody>
          <a:bodyPr/>
          <a:lstStyle/>
          <a:p>
            <a:r>
              <a:rPr lang="en-US" dirty="0" smtClean="0"/>
              <a:t>Blackjack (6-deck), video poker: similar to coin-flipping game</a:t>
            </a:r>
          </a:p>
          <a:p>
            <a:r>
              <a:rPr lang="en-US" dirty="0" smtClean="0"/>
              <a:t>But in many card games, need to keep track of history of dealt cards in state because it affects future probabilities</a:t>
            </a:r>
          </a:p>
          <a:p>
            <a:pPr lvl="1"/>
            <a:r>
              <a:rPr lang="en-US" dirty="0" smtClean="0"/>
              <a:t>One-deck blackjack</a:t>
            </a:r>
          </a:p>
          <a:p>
            <a:pPr lvl="1"/>
            <a:r>
              <a:rPr lang="en-US" dirty="0" smtClean="0"/>
              <a:t>Bridge</a:t>
            </a:r>
          </a:p>
          <a:p>
            <a:pPr lvl="1"/>
            <a:r>
              <a:rPr lang="en-US" dirty="0" smtClean="0"/>
              <a:t>Poker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Partially Observable Games</a:t>
            </a:r>
            <a:endParaRPr lang="en-US" dirty="0"/>
          </a:p>
        </p:txBody>
      </p:sp>
      <p:sp>
        <p:nvSpPr>
          <p:cNvPr id="3" name="Content Placeholder 2"/>
          <p:cNvSpPr>
            <a:spLocks noGrp="1"/>
          </p:cNvSpPr>
          <p:nvPr>
            <p:ph sz="quarter" idx="1"/>
          </p:nvPr>
        </p:nvSpPr>
        <p:spPr/>
        <p:txBody>
          <a:bodyPr/>
          <a:lstStyle/>
          <a:p>
            <a:r>
              <a:rPr lang="en-US" dirty="0" smtClean="0"/>
              <a:t>Partial </a:t>
            </a:r>
            <a:r>
              <a:rPr lang="en-US" dirty="0" err="1" smtClean="0"/>
              <a:t>observability</a:t>
            </a:r>
            <a:endParaRPr lang="en-US" dirty="0" smtClean="0"/>
          </a:p>
          <a:p>
            <a:pPr lvl="1"/>
            <a:r>
              <a:rPr lang="en-US" dirty="0" smtClean="0"/>
              <a:t>Don’t see entire state (e.g., other players’ hands)</a:t>
            </a:r>
          </a:p>
          <a:p>
            <a:pPr lvl="1"/>
            <a:r>
              <a:rPr lang="en-US" dirty="0" smtClean="0"/>
              <a:t>“Fog of war”</a:t>
            </a:r>
          </a:p>
          <a:p>
            <a:r>
              <a:rPr lang="en-US" dirty="0" smtClean="0"/>
              <a:t>Examples:</a:t>
            </a:r>
          </a:p>
          <a:p>
            <a:pPr lvl="1"/>
            <a:r>
              <a:rPr lang="en-US" dirty="0" err="1" smtClean="0"/>
              <a:t>Kriegspiel</a:t>
            </a:r>
            <a:r>
              <a:rPr lang="en-US" dirty="0" smtClean="0"/>
              <a:t> (see R&amp;N)</a:t>
            </a:r>
          </a:p>
          <a:p>
            <a:pPr lvl="1"/>
            <a:r>
              <a:rPr lang="en-US" dirty="0" smtClean="0"/>
              <a:t>Battleship</a:t>
            </a:r>
          </a:p>
          <a:p>
            <a:pPr lvl="1"/>
            <a:r>
              <a:rPr lang="en-US" dirty="0" err="1" smtClean="0"/>
              <a:t>Stratego</a:t>
            </a:r>
            <a:endParaRPr lang="en-US" dirty="0" smtClean="0"/>
          </a:p>
          <a:p>
            <a:pPr lvl="1"/>
            <a:endParaRPr lang="en-US" dirty="0" smtClean="0"/>
          </a:p>
          <a:p>
            <a:pPr lvl="1"/>
            <a:endParaRPr lang="en-US" dirty="0" smtClean="0"/>
          </a:p>
        </p:txBody>
      </p:sp>
      <p:pic>
        <p:nvPicPr>
          <p:cNvPr id="5" name="Picture 4" descr="sc_lotrrpg1.jpg"/>
          <p:cNvPicPr>
            <a:picLocks noChangeAspect="1"/>
          </p:cNvPicPr>
          <p:nvPr/>
        </p:nvPicPr>
        <p:blipFill>
          <a:blip r:embed="rId2" cstate="print"/>
          <a:stretch>
            <a:fillRect/>
          </a:stretch>
        </p:blipFill>
        <p:spPr>
          <a:xfrm>
            <a:off x="5334000" y="2667000"/>
            <a:ext cx="3299293" cy="2476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Grp="1" noChangeArrowheads="1"/>
          </p:cNvSpPr>
          <p:nvPr>
            <p:ph type="title"/>
          </p:nvPr>
        </p:nvSpPr>
        <p:spPr/>
        <p:txBody>
          <a:bodyPr/>
          <a:lstStyle/>
          <a:p>
            <a:r>
              <a:rPr lang="en-US" smtClean="0"/>
              <a:t>Observation of the Real World</a:t>
            </a:r>
            <a:endParaRPr lang="en-US"/>
          </a:p>
        </p:txBody>
      </p:sp>
      <p:sp>
        <p:nvSpPr>
          <p:cNvPr id="32" name="Slide Number Placeholder 3"/>
          <p:cNvSpPr>
            <a:spLocks noGrp="1"/>
          </p:cNvSpPr>
          <p:nvPr>
            <p:ph type="sldNum" sz="quarter" idx="11"/>
          </p:nvPr>
        </p:nvSpPr>
        <p:spPr/>
        <p:txBody>
          <a:bodyPr/>
          <a:lstStyle/>
          <a:p>
            <a:fld id="{73DB136D-4FD8-42B7-A0B9-BD23F2816259}" type="slidenum">
              <a:rPr lang="en-US" smtClean="0"/>
              <a:pPr/>
              <a:t>68</a:t>
            </a:fld>
            <a:endParaRPr lang="en-US"/>
          </a:p>
        </p:txBody>
      </p:sp>
      <p:grpSp>
        <p:nvGrpSpPr>
          <p:cNvPr id="324642" name="Group 34"/>
          <p:cNvGrpSpPr>
            <a:grpSpLocks/>
          </p:cNvGrpSpPr>
          <p:nvPr/>
        </p:nvGrpSpPr>
        <p:grpSpPr bwMode="auto">
          <a:xfrm>
            <a:off x="533400" y="1671638"/>
            <a:ext cx="1135063" cy="2233612"/>
            <a:chOff x="240" y="1185"/>
            <a:chExt cx="715" cy="1407"/>
          </a:xfrm>
        </p:grpSpPr>
        <p:sp>
          <p:nvSpPr>
            <p:cNvPr id="324613" name="Oval 5"/>
            <p:cNvSpPr>
              <a:spLocks noChangeArrowheads="1"/>
            </p:cNvSpPr>
            <p:nvPr/>
          </p:nvSpPr>
          <p:spPr bwMode="auto">
            <a:xfrm>
              <a:off x="384" y="2400"/>
              <a:ext cx="192" cy="192"/>
            </a:xfrm>
            <a:prstGeom prst="ellipse">
              <a:avLst/>
            </a:prstGeom>
            <a:solidFill>
              <a:srgbClr val="CC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39" name="Text Box 31"/>
            <p:cNvSpPr txBox="1">
              <a:spLocks noChangeArrowheads="1"/>
            </p:cNvSpPr>
            <p:nvPr/>
          </p:nvSpPr>
          <p:spPr bwMode="auto">
            <a:xfrm>
              <a:off x="240" y="1185"/>
              <a:ext cx="71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996633"/>
                  </a:solidFill>
                  <a:latin typeface="Comic Sans MS" pitchFamily="66" charset="0"/>
                </a:rPr>
                <a:t>Real</a:t>
              </a:r>
            </a:p>
            <a:p>
              <a:r>
                <a:rPr lang="en-US" sz="2000">
                  <a:solidFill>
                    <a:srgbClr val="996633"/>
                  </a:solidFill>
                  <a:latin typeface="Comic Sans MS" pitchFamily="66" charset="0"/>
                </a:rPr>
                <a:t>world</a:t>
              </a:r>
            </a:p>
            <a:p>
              <a:r>
                <a:rPr lang="en-US" sz="2000">
                  <a:solidFill>
                    <a:srgbClr val="996633"/>
                  </a:solidFill>
                  <a:latin typeface="Comic Sans MS" pitchFamily="66" charset="0"/>
                </a:rPr>
                <a:t>in some </a:t>
              </a:r>
            </a:p>
            <a:p>
              <a:r>
                <a:rPr lang="en-US" sz="2000">
                  <a:solidFill>
                    <a:srgbClr val="996633"/>
                  </a:solidFill>
                  <a:latin typeface="Comic Sans MS" pitchFamily="66" charset="0"/>
                </a:rPr>
                <a:t>state</a:t>
              </a:r>
            </a:p>
          </p:txBody>
        </p:sp>
      </p:grpSp>
      <p:grpSp>
        <p:nvGrpSpPr>
          <p:cNvPr id="324643" name="Group 35"/>
          <p:cNvGrpSpPr>
            <a:grpSpLocks/>
          </p:cNvGrpSpPr>
          <p:nvPr/>
        </p:nvGrpSpPr>
        <p:grpSpPr bwMode="auto">
          <a:xfrm>
            <a:off x="1066800" y="1712913"/>
            <a:ext cx="2125663" cy="3716337"/>
            <a:chOff x="576" y="1211"/>
            <a:chExt cx="1339" cy="2341"/>
          </a:xfrm>
        </p:grpSpPr>
        <p:sp>
          <p:nvSpPr>
            <p:cNvPr id="324614" name="Line 6"/>
            <p:cNvSpPr>
              <a:spLocks noChangeShapeType="1"/>
            </p:cNvSpPr>
            <p:nvPr/>
          </p:nvSpPr>
          <p:spPr bwMode="auto">
            <a:xfrm flipV="1">
              <a:off x="576" y="1584"/>
              <a:ext cx="816"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15" name="Line 7"/>
            <p:cNvSpPr>
              <a:spLocks noChangeShapeType="1"/>
            </p:cNvSpPr>
            <p:nvPr/>
          </p:nvSpPr>
          <p:spPr bwMode="auto">
            <a:xfrm flipV="1">
              <a:off x="576" y="1824"/>
              <a:ext cx="81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16" name="Line 8"/>
            <p:cNvSpPr>
              <a:spLocks noChangeShapeType="1"/>
            </p:cNvSpPr>
            <p:nvPr/>
          </p:nvSpPr>
          <p:spPr bwMode="auto">
            <a:xfrm flipV="1">
              <a:off x="576" y="2256"/>
              <a:ext cx="81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17" name="Line 9"/>
            <p:cNvSpPr>
              <a:spLocks noChangeShapeType="1"/>
            </p:cNvSpPr>
            <p:nvPr/>
          </p:nvSpPr>
          <p:spPr bwMode="auto">
            <a:xfrm>
              <a:off x="576" y="2496"/>
              <a:ext cx="816"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18" name="Line 10"/>
            <p:cNvSpPr>
              <a:spLocks noChangeShapeType="1"/>
            </p:cNvSpPr>
            <p:nvPr/>
          </p:nvSpPr>
          <p:spPr bwMode="auto">
            <a:xfrm>
              <a:off x="576" y="2496"/>
              <a:ext cx="81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20" name="Line 12"/>
            <p:cNvSpPr>
              <a:spLocks noChangeShapeType="1"/>
            </p:cNvSpPr>
            <p:nvPr/>
          </p:nvSpPr>
          <p:spPr bwMode="auto">
            <a:xfrm>
              <a:off x="576" y="2496"/>
              <a:ext cx="81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22" name="Rectangle 14"/>
            <p:cNvSpPr>
              <a:spLocks noChangeArrowheads="1"/>
            </p:cNvSpPr>
            <p:nvPr/>
          </p:nvSpPr>
          <p:spPr bwMode="auto">
            <a:xfrm>
              <a:off x="1392" y="1536"/>
              <a:ext cx="144" cy="144"/>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23" name="Rectangle 15"/>
            <p:cNvSpPr>
              <a:spLocks noChangeArrowheads="1"/>
            </p:cNvSpPr>
            <p:nvPr/>
          </p:nvSpPr>
          <p:spPr bwMode="auto">
            <a:xfrm>
              <a:off x="1392" y="1776"/>
              <a:ext cx="144" cy="144"/>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24" name="Rectangle 16"/>
            <p:cNvSpPr>
              <a:spLocks noChangeArrowheads="1"/>
            </p:cNvSpPr>
            <p:nvPr/>
          </p:nvSpPr>
          <p:spPr bwMode="auto">
            <a:xfrm>
              <a:off x="1392" y="3168"/>
              <a:ext cx="144" cy="144"/>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25" name="Rectangle 17"/>
            <p:cNvSpPr>
              <a:spLocks noChangeArrowheads="1"/>
            </p:cNvSpPr>
            <p:nvPr/>
          </p:nvSpPr>
          <p:spPr bwMode="auto">
            <a:xfrm>
              <a:off x="1392" y="3408"/>
              <a:ext cx="144" cy="144"/>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26" name="Line 18"/>
            <p:cNvSpPr>
              <a:spLocks noChangeShapeType="1"/>
            </p:cNvSpPr>
            <p:nvPr/>
          </p:nvSpPr>
          <p:spPr bwMode="auto">
            <a:xfrm>
              <a:off x="1474" y="1998"/>
              <a:ext cx="0" cy="1056"/>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40" name="Text Box 32"/>
            <p:cNvSpPr txBox="1">
              <a:spLocks noChangeArrowheads="1"/>
            </p:cNvSpPr>
            <p:nvPr/>
          </p:nvSpPr>
          <p:spPr bwMode="auto">
            <a:xfrm>
              <a:off x="1142" y="1211"/>
              <a:ext cx="7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9900"/>
                  </a:solidFill>
                  <a:latin typeface="Comic Sans MS" pitchFamily="66" charset="0"/>
                </a:rPr>
                <a:t>Percepts</a:t>
              </a:r>
            </a:p>
          </p:txBody>
        </p:sp>
      </p:grpSp>
      <p:grpSp>
        <p:nvGrpSpPr>
          <p:cNvPr id="324645" name="Group 37"/>
          <p:cNvGrpSpPr>
            <a:grpSpLocks/>
          </p:cNvGrpSpPr>
          <p:nvPr/>
        </p:nvGrpSpPr>
        <p:grpSpPr bwMode="auto">
          <a:xfrm>
            <a:off x="2590800" y="1676400"/>
            <a:ext cx="5924550" cy="3676650"/>
            <a:chOff x="1536" y="1188"/>
            <a:chExt cx="3732" cy="2316"/>
          </a:xfrm>
        </p:grpSpPr>
        <p:sp>
          <p:nvSpPr>
            <p:cNvPr id="324629" name="Text Box 21"/>
            <p:cNvSpPr txBox="1">
              <a:spLocks noChangeArrowheads="1"/>
            </p:cNvSpPr>
            <p:nvPr/>
          </p:nvSpPr>
          <p:spPr bwMode="auto">
            <a:xfrm>
              <a:off x="3408" y="1938"/>
              <a:ext cx="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33CC"/>
                  </a:solidFill>
                  <a:latin typeface="Comic Sans MS" pitchFamily="66" charset="0"/>
                </a:rPr>
                <a:t>On(A,B)</a:t>
              </a:r>
            </a:p>
          </p:txBody>
        </p:sp>
        <p:sp>
          <p:nvSpPr>
            <p:cNvPr id="324634" name="Text Box 26"/>
            <p:cNvSpPr txBox="1">
              <a:spLocks noChangeArrowheads="1"/>
            </p:cNvSpPr>
            <p:nvPr/>
          </p:nvSpPr>
          <p:spPr bwMode="auto">
            <a:xfrm>
              <a:off x="3408" y="2595"/>
              <a:ext cx="11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33CC"/>
                  </a:solidFill>
                  <a:latin typeface="Comic Sans MS" pitchFamily="66" charset="0"/>
                </a:rPr>
                <a:t>On(B,Table)</a:t>
              </a:r>
            </a:p>
          </p:txBody>
        </p:sp>
        <p:sp>
          <p:nvSpPr>
            <p:cNvPr id="324627" name="Line 19"/>
            <p:cNvSpPr>
              <a:spLocks noChangeShapeType="1"/>
            </p:cNvSpPr>
            <p:nvPr/>
          </p:nvSpPr>
          <p:spPr bwMode="auto">
            <a:xfrm>
              <a:off x="1536" y="1584"/>
              <a:ext cx="182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28" name="Line 20"/>
            <p:cNvSpPr>
              <a:spLocks noChangeShapeType="1"/>
            </p:cNvSpPr>
            <p:nvPr/>
          </p:nvSpPr>
          <p:spPr bwMode="auto">
            <a:xfrm flipV="1">
              <a:off x="1536" y="2112"/>
              <a:ext cx="1824"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30" name="Line 22"/>
            <p:cNvSpPr>
              <a:spLocks noChangeShapeType="1"/>
            </p:cNvSpPr>
            <p:nvPr/>
          </p:nvSpPr>
          <p:spPr bwMode="auto">
            <a:xfrm>
              <a:off x="1536" y="1584"/>
              <a:ext cx="1824" cy="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31" name="Line 23"/>
            <p:cNvSpPr>
              <a:spLocks noChangeShapeType="1"/>
            </p:cNvSpPr>
            <p:nvPr/>
          </p:nvSpPr>
          <p:spPr bwMode="auto">
            <a:xfrm>
              <a:off x="1584" y="2496"/>
              <a:ext cx="17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32" name="Line 24"/>
            <p:cNvSpPr>
              <a:spLocks noChangeShapeType="1"/>
            </p:cNvSpPr>
            <p:nvPr/>
          </p:nvSpPr>
          <p:spPr bwMode="auto">
            <a:xfrm>
              <a:off x="1584" y="2112"/>
              <a:ext cx="177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35" name="Line 27"/>
            <p:cNvSpPr>
              <a:spLocks noChangeShapeType="1"/>
            </p:cNvSpPr>
            <p:nvPr/>
          </p:nvSpPr>
          <p:spPr bwMode="auto">
            <a:xfrm flipV="1">
              <a:off x="1536" y="3168"/>
              <a:ext cx="182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4636" name="Text Box 28"/>
            <p:cNvSpPr txBox="1">
              <a:spLocks noChangeArrowheads="1"/>
            </p:cNvSpPr>
            <p:nvPr/>
          </p:nvSpPr>
          <p:spPr bwMode="auto">
            <a:xfrm>
              <a:off x="3408" y="2994"/>
              <a:ext cx="11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33CC"/>
                  </a:solidFill>
                  <a:latin typeface="Comic Sans MS" pitchFamily="66" charset="0"/>
                </a:rPr>
                <a:t>Handempty</a:t>
              </a:r>
              <a:endParaRPr lang="en-US" sz="2400">
                <a:solidFill>
                  <a:schemeClr val="bg2"/>
                </a:solidFill>
                <a:latin typeface="Comic Sans MS" pitchFamily="66" charset="0"/>
              </a:endParaRPr>
            </a:p>
          </p:txBody>
        </p:sp>
        <p:sp>
          <p:nvSpPr>
            <p:cNvPr id="324641" name="Text Box 33"/>
            <p:cNvSpPr txBox="1">
              <a:spLocks noChangeArrowheads="1"/>
            </p:cNvSpPr>
            <p:nvPr/>
          </p:nvSpPr>
          <p:spPr bwMode="auto">
            <a:xfrm>
              <a:off x="3360" y="1188"/>
              <a:ext cx="190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33CC"/>
                  </a:solidFill>
                  <a:latin typeface="Comic Sans MS" pitchFamily="66" charset="0"/>
                </a:rPr>
                <a:t>Interpretation of the </a:t>
              </a:r>
              <a:br>
                <a:rPr lang="en-US" sz="2000">
                  <a:solidFill>
                    <a:srgbClr val="0033CC"/>
                  </a:solidFill>
                  <a:latin typeface="Comic Sans MS" pitchFamily="66" charset="0"/>
                </a:rPr>
              </a:br>
              <a:r>
                <a:rPr lang="en-US" sz="2000">
                  <a:solidFill>
                    <a:srgbClr val="0033CC"/>
                  </a:solidFill>
                  <a:latin typeface="Comic Sans MS" pitchFamily="66" charset="0"/>
                </a:rPr>
                <a:t>percepts in the </a:t>
              </a:r>
            </a:p>
            <a:p>
              <a:r>
                <a:rPr lang="en-US" sz="2000">
                  <a:solidFill>
                    <a:srgbClr val="0033CC"/>
                  </a:solidFill>
                  <a:latin typeface="Comic Sans MS" pitchFamily="66" charset="0"/>
                </a:rPr>
                <a:t>representation language</a:t>
              </a:r>
            </a:p>
          </p:txBody>
        </p:sp>
      </p:grpSp>
      <p:sp>
        <p:nvSpPr>
          <p:cNvPr id="324644" name="Text Box 36"/>
          <p:cNvSpPr txBox="1">
            <a:spLocks noChangeArrowheads="1"/>
          </p:cNvSpPr>
          <p:nvPr/>
        </p:nvSpPr>
        <p:spPr bwMode="auto">
          <a:xfrm>
            <a:off x="593725" y="5980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4646" name="Text Box 38"/>
          <p:cNvSpPr txBox="1">
            <a:spLocks noChangeArrowheads="1"/>
          </p:cNvSpPr>
          <p:nvPr/>
        </p:nvSpPr>
        <p:spPr bwMode="auto">
          <a:xfrm>
            <a:off x="609600" y="5715000"/>
            <a:ext cx="8037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Percepts can be user’s inputs, sensory data (e.g., image </a:t>
            </a:r>
            <a:br>
              <a:rPr lang="en-US" sz="2400">
                <a:latin typeface="Comic Sans MS" pitchFamily="66" charset="0"/>
              </a:rPr>
            </a:br>
            <a:r>
              <a:rPr lang="en-US" sz="2400">
                <a:latin typeface="Comic Sans MS" pitchFamily="66" charset="0"/>
              </a:rPr>
              <a:t>pixels), information received from other agents, ...</a:t>
            </a:r>
          </a:p>
        </p:txBody>
      </p:sp>
    </p:spTree>
    <p:extLst>
      <p:ext uri="{BB962C8B-B14F-4D97-AF65-F5344CB8AC3E}">
        <p14:creationId xmlns:p14="http://schemas.microsoft.com/office/powerpoint/2010/main" val="2191358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46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46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4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4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mtClean="0"/>
              <a:t>Second source of Uncertainty:</a:t>
            </a:r>
            <a:br>
              <a:rPr lang="en-US" smtClean="0"/>
            </a:br>
            <a:r>
              <a:rPr lang="en-US" smtClean="0"/>
              <a:t>Imperfect Observation of the World</a:t>
            </a:r>
            <a:endParaRPr lang="en-US"/>
          </a:p>
        </p:txBody>
      </p:sp>
      <p:sp>
        <p:nvSpPr>
          <p:cNvPr id="331779" name="Rectangle 3"/>
          <p:cNvSpPr>
            <a:spLocks noGrp="1" noChangeArrowheads="1"/>
          </p:cNvSpPr>
          <p:nvPr>
            <p:ph type="body" idx="1"/>
          </p:nvPr>
        </p:nvSpPr>
        <p:spPr/>
        <p:txBody>
          <a:bodyPr/>
          <a:lstStyle/>
          <a:p>
            <a:r>
              <a:rPr lang="en-US" dirty="0" smtClean="0"/>
              <a:t>Observation of the world can be: </a:t>
            </a:r>
          </a:p>
          <a:p>
            <a:r>
              <a:rPr lang="en-US" dirty="0" smtClean="0">
                <a:solidFill>
                  <a:schemeClr val="accent3"/>
                </a:solidFill>
              </a:rPr>
              <a:t>Partial</a:t>
            </a:r>
            <a:r>
              <a:rPr lang="en-US" dirty="0" smtClean="0"/>
              <a:t>, e.g., a vision sensor can’t see through obstacles (lack of percepts)</a:t>
            </a:r>
            <a:endParaRPr lang="en-US" dirty="0"/>
          </a:p>
        </p:txBody>
      </p:sp>
      <p:sp>
        <p:nvSpPr>
          <p:cNvPr id="22" name="Slide Number Placeholder 4"/>
          <p:cNvSpPr>
            <a:spLocks noGrp="1"/>
          </p:cNvSpPr>
          <p:nvPr>
            <p:ph type="sldNum" sz="quarter" idx="15"/>
          </p:nvPr>
        </p:nvSpPr>
        <p:spPr/>
        <p:txBody>
          <a:bodyPr/>
          <a:lstStyle/>
          <a:p>
            <a:fld id="{A3B2201F-C868-45DB-924A-E6692A5AC631}" type="slidenum">
              <a:rPr lang="en-US" smtClean="0"/>
              <a:pPr/>
              <a:t>69</a:t>
            </a:fld>
            <a:endParaRPr lang="en-US"/>
          </a:p>
        </p:txBody>
      </p:sp>
      <p:grpSp>
        <p:nvGrpSpPr>
          <p:cNvPr id="331780" name="Group 4"/>
          <p:cNvGrpSpPr>
            <a:grpSpLocks/>
          </p:cNvGrpSpPr>
          <p:nvPr/>
        </p:nvGrpSpPr>
        <p:grpSpPr bwMode="auto">
          <a:xfrm>
            <a:off x="2971800" y="3429000"/>
            <a:ext cx="3048000" cy="1828800"/>
            <a:chOff x="288" y="2304"/>
            <a:chExt cx="1920" cy="1152"/>
          </a:xfrm>
        </p:grpSpPr>
        <p:grpSp>
          <p:nvGrpSpPr>
            <p:cNvPr id="331781" name="Group 5"/>
            <p:cNvGrpSpPr>
              <a:grpSpLocks/>
            </p:cNvGrpSpPr>
            <p:nvPr/>
          </p:nvGrpSpPr>
          <p:grpSpPr bwMode="auto">
            <a:xfrm>
              <a:off x="288" y="2304"/>
              <a:ext cx="1920" cy="1152"/>
              <a:chOff x="720" y="528"/>
              <a:chExt cx="2016" cy="1344"/>
            </a:xfrm>
          </p:grpSpPr>
          <p:sp>
            <p:nvSpPr>
              <p:cNvPr id="331782" name="Rectangle 6"/>
              <p:cNvSpPr>
                <a:spLocks noChangeArrowheads="1"/>
              </p:cNvSpPr>
              <p:nvPr/>
            </p:nvSpPr>
            <p:spPr bwMode="auto">
              <a:xfrm>
                <a:off x="720" y="528"/>
                <a:ext cx="1481"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31783" name="Rectangle 7"/>
              <p:cNvSpPr>
                <a:spLocks noChangeArrowheads="1"/>
              </p:cNvSpPr>
              <p:nvPr/>
            </p:nvSpPr>
            <p:spPr bwMode="auto">
              <a:xfrm>
                <a:off x="1728" y="528"/>
                <a:ext cx="1008"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1784" name="Picture 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1056"/>
                <a:ext cx="483" cy="753"/>
              </a:xfrm>
              <a:prstGeom prst="rect">
                <a:avLst/>
              </a:prstGeom>
              <a:noFill/>
              <a:extLst>
                <a:ext uri="{909E8E84-426E-40DD-AFC4-6F175D3DCCD1}">
                  <a14:hiddenFill xmlns:a14="http://schemas.microsoft.com/office/drawing/2010/main">
                    <a:solidFill>
                      <a:srgbClr val="FFFFFF"/>
                    </a:solidFill>
                  </a14:hiddenFill>
                </a:ext>
              </a:extLst>
            </p:spPr>
          </p:pic>
          <p:grpSp>
            <p:nvGrpSpPr>
              <p:cNvPr id="331785" name="Group 9"/>
              <p:cNvGrpSpPr>
                <a:grpSpLocks/>
              </p:cNvGrpSpPr>
              <p:nvPr/>
            </p:nvGrpSpPr>
            <p:grpSpPr bwMode="auto">
              <a:xfrm>
                <a:off x="2208" y="1584"/>
                <a:ext cx="336" cy="203"/>
                <a:chOff x="2736" y="1776"/>
                <a:chExt cx="288" cy="192"/>
              </a:xfrm>
            </p:grpSpPr>
            <p:sp>
              <p:nvSpPr>
                <p:cNvPr id="331786" name="Oval 1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7" name="Oval 1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8" name="Oval 1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9" name="Oval 1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0" name="Oval 1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1" name="Oval 1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2" name="Oval 1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3" name="Oval 1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4" name="Oval 1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31795" name="Text Box 19"/>
            <p:cNvSpPr txBox="1">
              <a:spLocks noChangeArrowheads="1"/>
            </p:cNvSpPr>
            <p:nvPr/>
          </p:nvSpPr>
          <p:spPr bwMode="auto">
            <a:xfrm>
              <a:off x="331" y="2340"/>
              <a:ext cx="2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1</a:t>
              </a:r>
            </a:p>
          </p:txBody>
        </p:sp>
        <p:sp>
          <p:nvSpPr>
            <p:cNvPr id="331796" name="Text Box 20"/>
            <p:cNvSpPr txBox="1">
              <a:spLocks noChangeArrowheads="1"/>
            </p:cNvSpPr>
            <p:nvPr/>
          </p:nvSpPr>
          <p:spPr bwMode="auto">
            <a:xfrm>
              <a:off x="1312" y="234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2</a:t>
              </a:r>
            </a:p>
          </p:txBody>
        </p:sp>
      </p:grpSp>
      <p:sp>
        <p:nvSpPr>
          <p:cNvPr id="331797" name="Text Box 21"/>
          <p:cNvSpPr txBox="1">
            <a:spLocks noChangeArrowheads="1"/>
          </p:cNvSpPr>
          <p:nvPr/>
        </p:nvSpPr>
        <p:spPr bwMode="auto">
          <a:xfrm>
            <a:off x="2514600" y="5486400"/>
            <a:ext cx="416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Comic Sans MS" pitchFamily="66" charset="0"/>
              </a:rPr>
              <a:t>The robot may not know whether </a:t>
            </a:r>
            <a:br>
              <a:rPr lang="en-US" sz="2000">
                <a:latin typeface="Comic Sans MS" pitchFamily="66" charset="0"/>
              </a:rPr>
            </a:br>
            <a:r>
              <a:rPr lang="en-US" sz="2000">
                <a:latin typeface="Comic Sans MS" pitchFamily="66" charset="0"/>
              </a:rPr>
              <a:t>there is dust in room R2</a:t>
            </a:r>
          </a:p>
        </p:txBody>
      </p:sp>
    </p:spTree>
    <p:extLst>
      <p:ext uri="{BB962C8B-B14F-4D97-AF65-F5344CB8AC3E}">
        <p14:creationId xmlns:p14="http://schemas.microsoft.com/office/powerpoint/2010/main" val="3629365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Game Playing with Evaluation Function</a:t>
            </a:r>
            <a:endParaRPr lang="en-US" dirty="0"/>
          </a:p>
        </p:txBody>
      </p:sp>
      <p:sp>
        <p:nvSpPr>
          <p:cNvPr id="3" name="Content Placeholder 2"/>
          <p:cNvSpPr>
            <a:spLocks noGrp="1"/>
          </p:cNvSpPr>
          <p:nvPr>
            <p:ph sz="quarter" idx="1"/>
          </p:nvPr>
        </p:nvSpPr>
        <p:spPr/>
        <p:txBody>
          <a:bodyPr/>
          <a:lstStyle/>
          <a:p>
            <a:r>
              <a:rPr lang="en-US" dirty="0" smtClean="0"/>
              <a:t>e(s): function indicating estimated favorability of a state to MAX</a:t>
            </a:r>
          </a:p>
          <a:p>
            <a:r>
              <a:rPr lang="en-US" dirty="0" smtClean="0"/>
              <a:t>Keep track of depth, and add line:</a:t>
            </a:r>
          </a:p>
          <a:p>
            <a:pPr lvl="1"/>
            <a:r>
              <a:rPr lang="en-US" dirty="0" smtClean="0"/>
              <a:t>If(depth(s) = cutoff) return e(s)</a:t>
            </a:r>
          </a:p>
          <a:p>
            <a:r>
              <a:rPr lang="en-US" dirty="0" smtClean="0"/>
              <a:t>After terminal test</a:t>
            </a:r>
            <a:endParaRPr lang="en-US" dirty="0"/>
          </a:p>
        </p:txBody>
      </p:sp>
    </p:spTree>
    <p:extLst>
      <p:ext uri="{BB962C8B-B14F-4D97-AF65-F5344CB8AC3E}">
        <p14:creationId xmlns:p14="http://schemas.microsoft.com/office/powerpoint/2010/main" val="1388729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smtClean="0"/>
              <a:t>Second source of Uncertainty:</a:t>
            </a:r>
            <a:br>
              <a:rPr lang="en-US" smtClean="0"/>
            </a:br>
            <a:r>
              <a:rPr lang="en-US" smtClean="0"/>
              <a:t>Imperfect Observation of the World</a:t>
            </a:r>
            <a:endParaRPr lang="en-US"/>
          </a:p>
        </p:txBody>
      </p:sp>
      <p:sp>
        <p:nvSpPr>
          <p:cNvPr id="333827" name="Rectangle 3"/>
          <p:cNvSpPr>
            <a:spLocks noGrp="1" noChangeArrowheads="1"/>
          </p:cNvSpPr>
          <p:nvPr>
            <p:ph type="body" idx="1"/>
          </p:nvPr>
        </p:nvSpPr>
        <p:spPr/>
        <p:txBody>
          <a:bodyPr/>
          <a:lstStyle/>
          <a:p>
            <a:r>
              <a:rPr lang="en-US" dirty="0" smtClean="0"/>
              <a:t>Observation of the world can be: </a:t>
            </a:r>
          </a:p>
          <a:p>
            <a:r>
              <a:rPr lang="en-US" dirty="0" smtClean="0">
                <a:solidFill>
                  <a:schemeClr val="accent6"/>
                </a:solidFill>
              </a:rPr>
              <a:t>Partial, e.g., a vision sensor can’t see through obstacles</a:t>
            </a:r>
          </a:p>
          <a:p>
            <a:r>
              <a:rPr lang="en-US" dirty="0" smtClean="0">
                <a:solidFill>
                  <a:schemeClr val="accent3"/>
                </a:solidFill>
              </a:rPr>
              <a:t>Ambiguous</a:t>
            </a:r>
            <a:r>
              <a:rPr lang="en-US" dirty="0" smtClean="0"/>
              <a:t>, e.g., percepts have multiple possible interpretations</a:t>
            </a:r>
            <a:endParaRPr lang="en-US" dirty="0"/>
          </a:p>
        </p:txBody>
      </p:sp>
      <p:sp>
        <p:nvSpPr>
          <p:cNvPr id="14" name="Slide Number Placeholder 4"/>
          <p:cNvSpPr>
            <a:spLocks noGrp="1"/>
          </p:cNvSpPr>
          <p:nvPr>
            <p:ph type="sldNum" sz="quarter" idx="15"/>
          </p:nvPr>
        </p:nvSpPr>
        <p:spPr/>
        <p:txBody>
          <a:bodyPr/>
          <a:lstStyle/>
          <a:p>
            <a:fld id="{8680A7C8-2610-417C-AFDF-8924F1BCCD86}" type="slidenum">
              <a:rPr lang="en-US" smtClean="0"/>
              <a:pPr/>
              <a:t>70</a:t>
            </a:fld>
            <a:endParaRPr lang="en-US"/>
          </a:p>
        </p:txBody>
      </p:sp>
      <p:grpSp>
        <p:nvGrpSpPr>
          <p:cNvPr id="333856" name="Group 32"/>
          <p:cNvGrpSpPr>
            <a:grpSpLocks/>
          </p:cNvGrpSpPr>
          <p:nvPr/>
        </p:nvGrpSpPr>
        <p:grpSpPr bwMode="auto">
          <a:xfrm>
            <a:off x="914400" y="4572000"/>
            <a:ext cx="2133600" cy="1676400"/>
            <a:chOff x="720" y="2592"/>
            <a:chExt cx="1344" cy="1056"/>
          </a:xfrm>
        </p:grpSpPr>
        <p:sp>
          <p:nvSpPr>
            <p:cNvPr id="333846" name="Rectangle 22"/>
            <p:cNvSpPr>
              <a:spLocks noChangeArrowheads="1"/>
            </p:cNvSpPr>
            <p:nvPr/>
          </p:nvSpPr>
          <p:spPr bwMode="auto">
            <a:xfrm>
              <a:off x="1104" y="2592"/>
              <a:ext cx="528"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400">
                  <a:latin typeface="Comic Sans MS" pitchFamily="66" charset="0"/>
                </a:rPr>
                <a:t>A</a:t>
              </a:r>
            </a:p>
          </p:txBody>
        </p:sp>
        <p:sp>
          <p:nvSpPr>
            <p:cNvPr id="333847" name="Rectangle 23"/>
            <p:cNvSpPr>
              <a:spLocks noChangeArrowheads="1"/>
            </p:cNvSpPr>
            <p:nvPr/>
          </p:nvSpPr>
          <p:spPr bwMode="auto">
            <a:xfrm>
              <a:off x="1104" y="3120"/>
              <a:ext cx="528"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400">
                  <a:solidFill>
                    <a:schemeClr val="bg2"/>
                  </a:solidFill>
                  <a:latin typeface="Comic Sans MS" pitchFamily="66" charset="0"/>
                </a:rPr>
                <a:t>B</a:t>
              </a:r>
            </a:p>
          </p:txBody>
        </p:sp>
        <p:sp>
          <p:nvSpPr>
            <p:cNvPr id="333850" name="Text Box 26"/>
            <p:cNvSpPr txBox="1">
              <a:spLocks noChangeArrowheads="1"/>
            </p:cNvSpPr>
            <p:nvPr/>
          </p:nvSpPr>
          <p:spPr bwMode="auto">
            <a:xfrm>
              <a:off x="1200" y="3120"/>
              <a:ext cx="3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a:solidFill>
                    <a:schemeClr val="bg2"/>
                  </a:solidFill>
                  <a:latin typeface="Comic Sans MS" pitchFamily="66" charset="0"/>
                </a:rPr>
                <a:t>C</a:t>
              </a:r>
            </a:p>
          </p:txBody>
        </p:sp>
        <p:sp>
          <p:nvSpPr>
            <p:cNvPr id="333852" name="Freeform 28"/>
            <p:cNvSpPr>
              <a:spLocks/>
            </p:cNvSpPr>
            <p:nvPr/>
          </p:nvSpPr>
          <p:spPr bwMode="auto">
            <a:xfrm>
              <a:off x="1224" y="3408"/>
              <a:ext cx="192" cy="144"/>
            </a:xfrm>
            <a:custGeom>
              <a:avLst/>
              <a:gdLst>
                <a:gd name="T0" fmla="*/ 24 w 192"/>
                <a:gd name="T1" fmla="*/ 0 h 144"/>
                <a:gd name="T2" fmla="*/ 168 w 192"/>
                <a:gd name="T3" fmla="*/ 96 h 144"/>
                <a:gd name="T4" fmla="*/ 168 w 192"/>
                <a:gd name="T5" fmla="*/ 144 h 144"/>
                <a:gd name="T6" fmla="*/ 24 w 192"/>
                <a:gd name="T7" fmla="*/ 96 h 144"/>
                <a:gd name="T8" fmla="*/ 24 w 192"/>
                <a:gd name="T9" fmla="*/ 0 h 144"/>
              </a:gdLst>
              <a:ahLst/>
              <a:cxnLst>
                <a:cxn ang="0">
                  <a:pos x="T0" y="T1"/>
                </a:cxn>
                <a:cxn ang="0">
                  <a:pos x="T2" y="T3"/>
                </a:cxn>
                <a:cxn ang="0">
                  <a:pos x="T4" y="T5"/>
                </a:cxn>
                <a:cxn ang="0">
                  <a:pos x="T6" y="T7"/>
                </a:cxn>
                <a:cxn ang="0">
                  <a:pos x="T8" y="T9"/>
                </a:cxn>
              </a:cxnLst>
              <a:rect l="0" t="0" r="r" b="b"/>
              <a:pathLst>
                <a:path w="192" h="144">
                  <a:moveTo>
                    <a:pt x="24" y="0"/>
                  </a:moveTo>
                  <a:cubicBezTo>
                    <a:pt x="48" y="0"/>
                    <a:pt x="144" y="72"/>
                    <a:pt x="168" y="96"/>
                  </a:cubicBezTo>
                  <a:cubicBezTo>
                    <a:pt x="192" y="120"/>
                    <a:pt x="192" y="144"/>
                    <a:pt x="168" y="144"/>
                  </a:cubicBezTo>
                  <a:cubicBezTo>
                    <a:pt x="144" y="144"/>
                    <a:pt x="48" y="120"/>
                    <a:pt x="24" y="96"/>
                  </a:cubicBezTo>
                  <a:cubicBezTo>
                    <a:pt x="0" y="72"/>
                    <a:pt x="0" y="0"/>
                    <a:pt x="24" y="0"/>
                  </a:cubicBezTo>
                  <a:close/>
                </a:path>
              </a:pathLst>
            </a:custGeom>
            <a:gradFill rotWithShape="1">
              <a:gsLst>
                <a:gs pos="0">
                  <a:srgbClr val="FFFF99">
                    <a:alpha val="53000"/>
                  </a:srgbClr>
                </a:gs>
                <a:gs pos="100000">
                  <a:srgbClr val="FFFF99">
                    <a:alpha val="53000"/>
                  </a:srgbClr>
                </a:gs>
              </a:gsLst>
              <a:lin ang="5400000" scaled="1"/>
            </a:gradFill>
            <a:ln>
              <a:noFill/>
            </a:ln>
            <a:effectLst/>
            <a:extLst>
              <a:ext uri="{91240B29-F687-4F45-9708-019B960494DF}">
                <a14:hiddenLine xmlns:a14="http://schemas.microsoft.com/office/drawing/2010/main" w="9525">
                  <a:solidFill>
                    <a:srgbClr val="FF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3853" name="Freeform 29"/>
            <p:cNvSpPr>
              <a:spLocks/>
            </p:cNvSpPr>
            <p:nvPr/>
          </p:nvSpPr>
          <p:spPr bwMode="auto">
            <a:xfrm>
              <a:off x="1184" y="3160"/>
              <a:ext cx="368" cy="360"/>
            </a:xfrm>
            <a:custGeom>
              <a:avLst/>
              <a:gdLst>
                <a:gd name="T0" fmla="*/ 64 w 368"/>
                <a:gd name="T1" fmla="*/ 56 h 360"/>
                <a:gd name="T2" fmla="*/ 16 w 368"/>
                <a:gd name="T3" fmla="*/ 104 h 360"/>
                <a:gd name="T4" fmla="*/ 160 w 368"/>
                <a:gd name="T5" fmla="*/ 152 h 360"/>
                <a:gd name="T6" fmla="*/ 64 w 368"/>
                <a:gd name="T7" fmla="*/ 200 h 360"/>
                <a:gd name="T8" fmla="*/ 256 w 368"/>
                <a:gd name="T9" fmla="*/ 200 h 360"/>
                <a:gd name="T10" fmla="*/ 208 w 368"/>
                <a:gd name="T11" fmla="*/ 248 h 360"/>
                <a:gd name="T12" fmla="*/ 352 w 368"/>
                <a:gd name="T13" fmla="*/ 344 h 360"/>
                <a:gd name="T14" fmla="*/ 304 w 368"/>
                <a:gd name="T15" fmla="*/ 152 h 360"/>
                <a:gd name="T16" fmla="*/ 208 w 368"/>
                <a:gd name="T17" fmla="*/ 104 h 360"/>
                <a:gd name="T18" fmla="*/ 160 w 368"/>
                <a:gd name="T19" fmla="*/ 8 h 360"/>
                <a:gd name="T20" fmla="*/ 64 w 368"/>
                <a:gd name="T21" fmla="*/ 5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360">
                  <a:moveTo>
                    <a:pt x="64" y="56"/>
                  </a:moveTo>
                  <a:cubicBezTo>
                    <a:pt x="40" y="72"/>
                    <a:pt x="0" y="88"/>
                    <a:pt x="16" y="104"/>
                  </a:cubicBezTo>
                  <a:cubicBezTo>
                    <a:pt x="32" y="120"/>
                    <a:pt x="152" y="136"/>
                    <a:pt x="160" y="152"/>
                  </a:cubicBezTo>
                  <a:cubicBezTo>
                    <a:pt x="168" y="168"/>
                    <a:pt x="48" y="192"/>
                    <a:pt x="64" y="200"/>
                  </a:cubicBezTo>
                  <a:cubicBezTo>
                    <a:pt x="80" y="208"/>
                    <a:pt x="232" y="192"/>
                    <a:pt x="256" y="200"/>
                  </a:cubicBezTo>
                  <a:cubicBezTo>
                    <a:pt x="280" y="208"/>
                    <a:pt x="192" y="224"/>
                    <a:pt x="208" y="248"/>
                  </a:cubicBezTo>
                  <a:cubicBezTo>
                    <a:pt x="224" y="272"/>
                    <a:pt x="336" y="360"/>
                    <a:pt x="352" y="344"/>
                  </a:cubicBezTo>
                  <a:cubicBezTo>
                    <a:pt x="368" y="328"/>
                    <a:pt x="328" y="192"/>
                    <a:pt x="304" y="152"/>
                  </a:cubicBezTo>
                  <a:cubicBezTo>
                    <a:pt x="280" y="112"/>
                    <a:pt x="232" y="128"/>
                    <a:pt x="208" y="104"/>
                  </a:cubicBezTo>
                  <a:cubicBezTo>
                    <a:pt x="184" y="80"/>
                    <a:pt x="184" y="16"/>
                    <a:pt x="160" y="8"/>
                  </a:cubicBezTo>
                  <a:cubicBezTo>
                    <a:pt x="136" y="0"/>
                    <a:pt x="88" y="40"/>
                    <a:pt x="64" y="56"/>
                  </a:cubicBezTo>
                  <a:close/>
                </a:path>
              </a:pathLst>
            </a:custGeom>
            <a:gradFill rotWithShape="1">
              <a:gsLst>
                <a:gs pos="0">
                  <a:srgbClr val="FFFF99">
                    <a:alpha val="74001"/>
                  </a:srgbClr>
                </a:gs>
                <a:gs pos="100000">
                  <a:srgbClr val="FFFF99">
                    <a:alpha val="74001"/>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3854" name="Rectangle 30"/>
            <p:cNvSpPr>
              <a:spLocks noChangeArrowheads="1"/>
            </p:cNvSpPr>
            <p:nvPr/>
          </p:nvSpPr>
          <p:spPr bwMode="auto">
            <a:xfrm>
              <a:off x="1350" y="3351"/>
              <a:ext cx="138" cy="60"/>
            </a:xfrm>
            <a:prstGeom prst="rect">
              <a:avLst/>
            </a:prstGeom>
            <a:gradFill rotWithShape="1">
              <a:gsLst>
                <a:gs pos="0">
                  <a:srgbClr val="FFFF99">
                    <a:alpha val="17999"/>
                  </a:srgbClr>
                </a:gs>
                <a:gs pos="100000">
                  <a:srgbClr val="FFCC00">
                    <a:alpha val="19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5" name="Line 31"/>
            <p:cNvSpPr>
              <a:spLocks noChangeShapeType="1"/>
            </p:cNvSpPr>
            <p:nvPr/>
          </p:nvSpPr>
          <p:spPr bwMode="auto">
            <a:xfrm>
              <a:off x="720" y="3648"/>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33857" name="Line 33"/>
          <p:cNvSpPr>
            <a:spLocks noChangeShapeType="1"/>
          </p:cNvSpPr>
          <p:nvPr/>
        </p:nvSpPr>
        <p:spPr bwMode="auto">
          <a:xfrm>
            <a:off x="3276600" y="5410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3858" name="Text Box 34"/>
          <p:cNvSpPr txBox="1">
            <a:spLocks noChangeArrowheads="1"/>
          </p:cNvSpPr>
          <p:nvPr/>
        </p:nvSpPr>
        <p:spPr bwMode="auto">
          <a:xfrm>
            <a:off x="4572000" y="5105400"/>
            <a:ext cx="3227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rPr>
              <a:t>On(A,B) </a:t>
            </a:r>
            <a:r>
              <a:rPr lang="en-US" sz="2800" b="1">
                <a:latin typeface="Comic Sans MS" pitchFamily="66" charset="0"/>
                <a:sym typeface="Symbol" pitchFamily="18" charset="2"/>
              </a:rPr>
              <a:t></a:t>
            </a:r>
            <a:r>
              <a:rPr lang="en-US" sz="2800">
                <a:latin typeface="Comic Sans MS" pitchFamily="66" charset="0"/>
              </a:rPr>
              <a:t> On(A,C)</a:t>
            </a:r>
          </a:p>
        </p:txBody>
      </p:sp>
    </p:spTree>
    <p:extLst>
      <p:ext uri="{BB962C8B-B14F-4D97-AF65-F5344CB8AC3E}">
        <p14:creationId xmlns:p14="http://schemas.microsoft.com/office/powerpoint/2010/main" val="2606186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mtClean="0"/>
              <a:t>Second source of Uncertainty:</a:t>
            </a:r>
            <a:br>
              <a:rPr lang="en-US" smtClean="0"/>
            </a:br>
            <a:r>
              <a:rPr lang="en-US" smtClean="0"/>
              <a:t>Imperfect Observation of the World</a:t>
            </a:r>
            <a:endParaRPr lang="en-US"/>
          </a:p>
        </p:txBody>
      </p:sp>
      <p:sp>
        <p:nvSpPr>
          <p:cNvPr id="335875" name="Rectangle 3"/>
          <p:cNvSpPr>
            <a:spLocks noGrp="1" noChangeArrowheads="1"/>
          </p:cNvSpPr>
          <p:nvPr>
            <p:ph type="body" idx="1"/>
          </p:nvPr>
        </p:nvSpPr>
        <p:spPr/>
        <p:txBody>
          <a:bodyPr/>
          <a:lstStyle/>
          <a:p>
            <a:r>
              <a:rPr lang="en-US" dirty="0" smtClean="0"/>
              <a:t>Observation of the world can be: </a:t>
            </a:r>
          </a:p>
          <a:p>
            <a:r>
              <a:rPr lang="en-US" dirty="0" smtClean="0">
                <a:solidFill>
                  <a:schemeClr val="accent6"/>
                </a:solidFill>
              </a:rPr>
              <a:t>Partial, e.g., a vision sensor can’t see through obstacles</a:t>
            </a:r>
          </a:p>
          <a:p>
            <a:r>
              <a:rPr lang="en-US" dirty="0" smtClean="0">
                <a:solidFill>
                  <a:schemeClr val="accent6"/>
                </a:solidFill>
              </a:rPr>
              <a:t>Ambiguous, e.g., percepts have multiple possible interpretations</a:t>
            </a:r>
          </a:p>
          <a:p>
            <a:r>
              <a:rPr lang="en-US" dirty="0" smtClean="0">
                <a:solidFill>
                  <a:schemeClr val="accent3"/>
                </a:solidFill>
              </a:rPr>
              <a:t>Incorrect</a:t>
            </a:r>
            <a:endParaRPr lang="en-US" dirty="0">
              <a:solidFill>
                <a:schemeClr val="accent3"/>
              </a:solidFill>
            </a:endParaRPr>
          </a:p>
        </p:txBody>
      </p:sp>
      <p:sp>
        <p:nvSpPr>
          <p:cNvPr id="4" name="Slide Number Placeholder 4"/>
          <p:cNvSpPr>
            <a:spLocks noGrp="1"/>
          </p:cNvSpPr>
          <p:nvPr>
            <p:ph type="sldNum" sz="quarter" idx="15"/>
          </p:nvPr>
        </p:nvSpPr>
        <p:spPr/>
        <p:txBody>
          <a:bodyPr/>
          <a:lstStyle/>
          <a:p>
            <a:fld id="{ED7C6703-09E1-49E0-B8C7-FF2E18C882AE}" type="slidenum">
              <a:rPr lang="en-US" smtClean="0"/>
              <a:pPr/>
              <a:t>71</a:t>
            </a:fld>
            <a:endParaRPr lang="en-US"/>
          </a:p>
        </p:txBody>
      </p:sp>
    </p:spTree>
    <p:extLst>
      <p:ext uri="{BB962C8B-B14F-4D97-AF65-F5344CB8AC3E}">
        <p14:creationId xmlns:p14="http://schemas.microsoft.com/office/powerpoint/2010/main" val="16583964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Partially-Observable Card Games</a:t>
            </a:r>
            <a:endParaRPr lang="en-US" dirty="0"/>
          </a:p>
        </p:txBody>
      </p:sp>
      <p:sp>
        <p:nvSpPr>
          <p:cNvPr id="3" name="Content Placeholder 2"/>
          <p:cNvSpPr>
            <a:spLocks noGrp="1"/>
          </p:cNvSpPr>
          <p:nvPr>
            <p:ph sz="quarter" idx="1"/>
          </p:nvPr>
        </p:nvSpPr>
        <p:spPr/>
        <p:txBody>
          <a:bodyPr/>
          <a:lstStyle/>
          <a:p>
            <a:r>
              <a:rPr lang="en-US" dirty="0"/>
              <a:t>One possible strategy:</a:t>
            </a:r>
          </a:p>
          <a:p>
            <a:pPr lvl="1"/>
            <a:r>
              <a:rPr lang="en-US" dirty="0"/>
              <a:t>Consider all possible </a:t>
            </a:r>
            <a:r>
              <a:rPr lang="en-US" dirty="0" smtClean="0"/>
              <a:t>deals given observed information</a:t>
            </a:r>
            <a:endParaRPr lang="en-US" dirty="0"/>
          </a:p>
          <a:p>
            <a:pPr lvl="1"/>
            <a:r>
              <a:rPr lang="en-US" dirty="0"/>
              <a:t>Solve each </a:t>
            </a:r>
            <a:r>
              <a:rPr lang="en-US" dirty="0" smtClean="0"/>
              <a:t>deal </a:t>
            </a:r>
            <a:r>
              <a:rPr lang="en-US" dirty="0"/>
              <a:t>as </a:t>
            </a:r>
            <a:r>
              <a:rPr lang="en-US" dirty="0" smtClean="0"/>
              <a:t>a fully-observable </a:t>
            </a:r>
            <a:r>
              <a:rPr lang="en-US" dirty="0"/>
              <a:t>problem</a:t>
            </a:r>
          </a:p>
          <a:p>
            <a:pPr lvl="1"/>
            <a:r>
              <a:rPr lang="en-US" dirty="0"/>
              <a:t>Choose the move that has </a:t>
            </a:r>
            <a:r>
              <a:rPr lang="en-US" dirty="0" smtClean="0"/>
              <a:t>the best </a:t>
            </a:r>
            <a:r>
              <a:rPr lang="en-US" dirty="0"/>
              <a:t>average </a:t>
            </a:r>
            <a:r>
              <a:rPr lang="en-US" dirty="0" err="1"/>
              <a:t>minimax</a:t>
            </a:r>
            <a:r>
              <a:rPr lang="en-US" dirty="0"/>
              <a:t> value</a:t>
            </a:r>
          </a:p>
          <a:p>
            <a:r>
              <a:rPr lang="en-US" dirty="0"/>
              <a:t>“Averaging over clairvoyance”</a:t>
            </a:r>
          </a:p>
          <a:p>
            <a:r>
              <a:rPr lang="en-US" dirty="0">
                <a:solidFill>
                  <a:schemeClr val="tx2"/>
                </a:solidFill>
              </a:rPr>
              <a:t>[Why doesn’t this always work?]</a:t>
            </a:r>
          </a:p>
          <a:p>
            <a:endParaRPr lang="en-US" dirty="0"/>
          </a:p>
        </p:txBody>
      </p:sp>
    </p:spTree>
    <p:extLst>
      <p:ext uri="{BB962C8B-B14F-4D97-AF65-F5344CB8AC3E}">
        <p14:creationId xmlns:p14="http://schemas.microsoft.com/office/powerpoint/2010/main" val="11400949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Belief State</a:t>
            </a:r>
            <a:endParaRPr lang="en-US"/>
          </a:p>
        </p:txBody>
      </p:sp>
      <p:sp>
        <p:nvSpPr>
          <p:cNvPr id="88067" name="Rectangle 3"/>
          <p:cNvSpPr>
            <a:spLocks noGrp="1" noChangeArrowheads="1"/>
          </p:cNvSpPr>
          <p:nvPr>
            <p:ph type="body" idx="1"/>
          </p:nvPr>
        </p:nvSpPr>
        <p:spPr/>
        <p:txBody>
          <a:bodyPr/>
          <a:lstStyle/>
          <a:p>
            <a:r>
              <a:rPr lang="en-US" dirty="0" smtClean="0"/>
              <a:t>A </a:t>
            </a:r>
            <a:r>
              <a:rPr lang="en-US" dirty="0" smtClean="0">
                <a:solidFill>
                  <a:schemeClr val="accent2"/>
                </a:solidFill>
              </a:rPr>
              <a:t>belief state </a:t>
            </a:r>
            <a:r>
              <a:rPr lang="en-US" dirty="0" smtClean="0"/>
              <a:t>is the set of all states that an agent think are possible at any given time or at any stage of planning a course of actions, e.g.:</a:t>
            </a:r>
          </a:p>
          <a:p>
            <a:endParaRPr lang="en-US" dirty="0" smtClean="0"/>
          </a:p>
          <a:p>
            <a:endParaRPr lang="en-US" dirty="0" smtClean="0"/>
          </a:p>
          <a:p>
            <a:r>
              <a:rPr lang="en-US" dirty="0" smtClean="0"/>
              <a:t>To plan a course of actions, the agent searches a </a:t>
            </a:r>
            <a:r>
              <a:rPr lang="en-US" dirty="0" smtClean="0">
                <a:solidFill>
                  <a:schemeClr val="accent2"/>
                </a:solidFill>
              </a:rPr>
              <a:t>space of belief states</a:t>
            </a:r>
            <a:r>
              <a:rPr lang="en-US" dirty="0" smtClean="0"/>
              <a:t>, instead of a space of states</a:t>
            </a:r>
            <a:endParaRPr lang="en-US" dirty="0"/>
          </a:p>
        </p:txBody>
      </p:sp>
      <p:grpSp>
        <p:nvGrpSpPr>
          <p:cNvPr id="88160" name="Group 96"/>
          <p:cNvGrpSpPr>
            <a:grpSpLocks/>
          </p:cNvGrpSpPr>
          <p:nvPr/>
        </p:nvGrpSpPr>
        <p:grpSpPr bwMode="auto">
          <a:xfrm>
            <a:off x="3117932" y="2971800"/>
            <a:ext cx="2057400" cy="628650"/>
            <a:chOff x="2208" y="1698"/>
            <a:chExt cx="1296" cy="396"/>
          </a:xfrm>
        </p:grpSpPr>
        <p:sp>
          <p:nvSpPr>
            <p:cNvPr id="88161" name="Rectangle 97"/>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62" name="Group 98"/>
            <p:cNvGrpSpPr>
              <a:grpSpLocks/>
            </p:cNvGrpSpPr>
            <p:nvPr/>
          </p:nvGrpSpPr>
          <p:grpSpPr bwMode="auto">
            <a:xfrm>
              <a:off x="2256" y="1728"/>
              <a:ext cx="1200" cy="336"/>
              <a:chOff x="2160" y="1728"/>
              <a:chExt cx="1200" cy="336"/>
            </a:xfrm>
          </p:grpSpPr>
          <p:grpSp>
            <p:nvGrpSpPr>
              <p:cNvPr id="88163" name="Group 99"/>
              <p:cNvGrpSpPr>
                <a:grpSpLocks/>
              </p:cNvGrpSpPr>
              <p:nvPr/>
            </p:nvGrpSpPr>
            <p:grpSpPr bwMode="auto">
              <a:xfrm>
                <a:off x="2160" y="1728"/>
                <a:ext cx="528" cy="336"/>
                <a:chOff x="1632" y="144"/>
                <a:chExt cx="1008" cy="624"/>
              </a:xfrm>
            </p:grpSpPr>
            <p:sp>
              <p:nvSpPr>
                <p:cNvPr id="88164" name="Rectangle 100"/>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5" name="Rectangle 101"/>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8166" name="Picture 10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167" name="Group 103"/>
              <p:cNvGrpSpPr>
                <a:grpSpLocks/>
              </p:cNvGrpSpPr>
              <p:nvPr/>
            </p:nvGrpSpPr>
            <p:grpSpPr bwMode="auto">
              <a:xfrm>
                <a:off x="2832" y="1728"/>
                <a:ext cx="528" cy="324"/>
                <a:chOff x="3840" y="144"/>
                <a:chExt cx="1008" cy="624"/>
              </a:xfrm>
            </p:grpSpPr>
            <p:sp>
              <p:nvSpPr>
                <p:cNvPr id="88168" name="Rectangle 10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9" name="Rectangle 10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8170" name="Picture 10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8171" name="Group 107"/>
                <p:cNvGrpSpPr>
                  <a:grpSpLocks/>
                </p:cNvGrpSpPr>
                <p:nvPr/>
              </p:nvGrpSpPr>
              <p:grpSpPr bwMode="auto">
                <a:xfrm>
                  <a:off x="4032" y="528"/>
                  <a:ext cx="288" cy="192"/>
                  <a:chOff x="2736" y="1776"/>
                  <a:chExt cx="288" cy="192"/>
                </a:xfrm>
              </p:grpSpPr>
              <p:sp>
                <p:nvSpPr>
                  <p:cNvPr id="88172" name="Oval 10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3" name="Oval 10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4" name="Oval 11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5" name="Oval 11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6" name="Oval 11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7" name="Oval 11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8" name="Oval 11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9" name="Oval 11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0" name="Oval 11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Tree>
    <p:extLst>
      <p:ext uri="{BB962C8B-B14F-4D97-AF65-F5344CB8AC3E}">
        <p14:creationId xmlns:p14="http://schemas.microsoft.com/office/powerpoint/2010/main" val="18520336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52400"/>
            <a:ext cx="7467600" cy="1143000"/>
          </a:xfrm>
        </p:spPr>
        <p:txBody>
          <a:bodyPr/>
          <a:lstStyle/>
          <a:p>
            <a:r>
              <a:rPr lang="en-US" dirty="0" smtClean="0"/>
              <a:t>Sensor Model</a:t>
            </a:r>
            <a:endParaRPr lang="en-US" dirty="0"/>
          </a:p>
        </p:txBody>
      </p:sp>
      <p:sp>
        <p:nvSpPr>
          <p:cNvPr id="84995" name="Rectangle 3"/>
          <p:cNvSpPr>
            <a:spLocks noGrp="1" noChangeArrowheads="1"/>
          </p:cNvSpPr>
          <p:nvPr>
            <p:ph type="body" idx="1"/>
          </p:nvPr>
        </p:nvSpPr>
        <p:spPr>
          <a:xfrm>
            <a:off x="457200" y="1069848"/>
            <a:ext cx="7467600" cy="4873752"/>
          </a:xfrm>
        </p:spPr>
        <p:txBody>
          <a:bodyPr/>
          <a:lstStyle/>
          <a:p>
            <a:r>
              <a:rPr lang="en-US" dirty="0" smtClean="0"/>
              <a:t>State space S</a:t>
            </a:r>
          </a:p>
          <a:p>
            <a:r>
              <a:rPr lang="en-US" dirty="0" smtClean="0"/>
              <a:t>The </a:t>
            </a:r>
            <a:r>
              <a:rPr lang="en-US" dirty="0" smtClean="0">
                <a:solidFill>
                  <a:schemeClr val="accent3"/>
                </a:solidFill>
              </a:rPr>
              <a:t>sensor model </a:t>
            </a:r>
            <a:r>
              <a:rPr lang="en-US" dirty="0" smtClean="0"/>
              <a:t>is a function</a:t>
            </a:r>
            <a:br>
              <a:rPr lang="en-US" dirty="0" smtClean="0"/>
            </a:br>
            <a:r>
              <a:rPr lang="en-US" dirty="0" smtClean="0"/>
              <a:t>		SENSE: S </a:t>
            </a:r>
            <a:r>
              <a:rPr lang="en-US" dirty="0" smtClean="0">
                <a:sym typeface="Symbol" pitchFamily="18" charset="2"/>
              </a:rPr>
              <a:t> 2</a:t>
            </a:r>
            <a:r>
              <a:rPr lang="en-US" baseline="30000" dirty="0" smtClean="0">
                <a:sym typeface="Symbol" pitchFamily="18" charset="2"/>
              </a:rPr>
              <a:t>S</a:t>
            </a:r>
            <a:r>
              <a:rPr lang="en-US" dirty="0" smtClean="0">
                <a:sym typeface="Symbol" pitchFamily="18" charset="2"/>
              </a:rPr>
              <a:t/>
            </a:r>
            <a:br>
              <a:rPr lang="en-US" dirty="0" smtClean="0">
                <a:sym typeface="Symbol" pitchFamily="18" charset="2"/>
              </a:rPr>
            </a:br>
            <a:r>
              <a:rPr lang="en-US" dirty="0" smtClean="0">
                <a:sym typeface="Symbol" pitchFamily="18" charset="2"/>
              </a:rPr>
              <a:t>that maps each state s  S to a belief state </a:t>
            </a:r>
            <a:r>
              <a:rPr lang="en-US" dirty="0" smtClean="0">
                <a:solidFill>
                  <a:schemeClr val="accent2"/>
                </a:solidFill>
                <a:sym typeface="Symbol" pitchFamily="18" charset="2"/>
              </a:rPr>
              <a:t>(the set of all states that the agent would think possible if it were actually observing state s) </a:t>
            </a:r>
          </a:p>
          <a:p>
            <a:r>
              <a:rPr lang="en-US" dirty="0" smtClean="0">
                <a:sym typeface="Symbol" pitchFamily="18" charset="2"/>
              </a:rPr>
              <a:t>Example: Assume our vacuum robot can perfectly sense the room it is in and if there is dust in it. But it can’t sense if there is dust in the other room</a:t>
            </a:r>
            <a:endParaRPr lang="en-US" dirty="0">
              <a:sym typeface="Symbol" pitchFamily="18" charset="2"/>
            </a:endParaRPr>
          </a:p>
        </p:txBody>
      </p:sp>
      <p:grpSp>
        <p:nvGrpSpPr>
          <p:cNvPr id="84996" name="Group 4"/>
          <p:cNvGrpSpPr>
            <a:grpSpLocks/>
          </p:cNvGrpSpPr>
          <p:nvPr/>
        </p:nvGrpSpPr>
        <p:grpSpPr bwMode="auto">
          <a:xfrm>
            <a:off x="3429000" y="4953000"/>
            <a:ext cx="808038" cy="563563"/>
            <a:chOff x="1632" y="864"/>
            <a:chExt cx="1008" cy="672"/>
          </a:xfrm>
        </p:grpSpPr>
        <p:sp>
          <p:nvSpPr>
            <p:cNvPr id="84997" name="Rectangle 5"/>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Rectangle 6"/>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4999" name="Picture 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00" name="Group 8"/>
            <p:cNvGrpSpPr>
              <a:grpSpLocks/>
            </p:cNvGrpSpPr>
            <p:nvPr/>
          </p:nvGrpSpPr>
          <p:grpSpPr bwMode="auto">
            <a:xfrm>
              <a:off x="2304" y="1296"/>
              <a:ext cx="288" cy="192"/>
              <a:chOff x="2736" y="1776"/>
              <a:chExt cx="288" cy="192"/>
            </a:xfrm>
          </p:grpSpPr>
          <p:sp>
            <p:nvSpPr>
              <p:cNvPr id="85001" name="Oval 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2" name="Oval 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 name="Oval 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 name="Oval 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 name="Oval 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6" name="Oval 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7" name="Oval 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8" name="Oval 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9" name="Oval 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035" name="Group 43"/>
          <p:cNvGrpSpPr>
            <a:grpSpLocks/>
          </p:cNvGrpSpPr>
          <p:nvPr/>
        </p:nvGrpSpPr>
        <p:grpSpPr bwMode="auto">
          <a:xfrm>
            <a:off x="3429000" y="5791200"/>
            <a:ext cx="838200" cy="533400"/>
            <a:chOff x="528" y="144"/>
            <a:chExt cx="1008" cy="624"/>
          </a:xfrm>
        </p:grpSpPr>
        <p:sp>
          <p:nvSpPr>
            <p:cNvPr id="85036" name="Rectangle 4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7" name="Rectangle 4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38" name="Picture 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39" name="Group 47"/>
            <p:cNvGrpSpPr>
              <a:grpSpLocks/>
            </p:cNvGrpSpPr>
            <p:nvPr/>
          </p:nvGrpSpPr>
          <p:grpSpPr bwMode="auto">
            <a:xfrm>
              <a:off x="1200" y="528"/>
              <a:ext cx="288" cy="192"/>
              <a:chOff x="2736" y="1776"/>
              <a:chExt cx="288" cy="192"/>
            </a:xfrm>
          </p:grpSpPr>
          <p:sp>
            <p:nvSpPr>
              <p:cNvPr id="85040" name="Oval 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1" name="Oval 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2" name="Oval 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3" name="Oval 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4" name="Oval 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5" name="Oval 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6" name="Oval 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7" name="Oval 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8" name="Oval 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117" name="Group 125"/>
          <p:cNvGrpSpPr>
            <a:grpSpLocks/>
          </p:cNvGrpSpPr>
          <p:nvPr/>
        </p:nvGrpSpPr>
        <p:grpSpPr bwMode="auto">
          <a:xfrm>
            <a:off x="4876800" y="4953000"/>
            <a:ext cx="1824038" cy="590550"/>
            <a:chOff x="3144" y="3120"/>
            <a:chExt cx="1149" cy="372"/>
          </a:xfrm>
        </p:grpSpPr>
        <p:sp>
          <p:nvSpPr>
            <p:cNvPr id="85115" name="Rectangle 123"/>
            <p:cNvSpPr>
              <a:spLocks noChangeArrowheads="1"/>
            </p:cNvSpPr>
            <p:nvPr/>
          </p:nvSpPr>
          <p:spPr bwMode="auto">
            <a:xfrm>
              <a:off x="3144" y="3123"/>
              <a:ext cx="1149" cy="36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53" name="Group 61"/>
            <p:cNvGrpSpPr>
              <a:grpSpLocks/>
            </p:cNvGrpSpPr>
            <p:nvPr/>
          </p:nvGrpSpPr>
          <p:grpSpPr bwMode="auto">
            <a:xfrm>
              <a:off x="3168" y="3120"/>
              <a:ext cx="509" cy="355"/>
              <a:chOff x="1632" y="864"/>
              <a:chExt cx="1008" cy="672"/>
            </a:xfrm>
          </p:grpSpPr>
          <p:sp>
            <p:nvSpPr>
              <p:cNvPr id="85054" name="Rectangle 62"/>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5" name="Rectangle 63"/>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56" name="Picture 6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57" name="Group 65"/>
              <p:cNvGrpSpPr>
                <a:grpSpLocks/>
              </p:cNvGrpSpPr>
              <p:nvPr/>
            </p:nvGrpSpPr>
            <p:grpSpPr bwMode="auto">
              <a:xfrm>
                <a:off x="2304" y="1296"/>
                <a:ext cx="288" cy="192"/>
                <a:chOff x="2736" y="1776"/>
                <a:chExt cx="288" cy="192"/>
              </a:xfrm>
            </p:grpSpPr>
            <p:sp>
              <p:nvSpPr>
                <p:cNvPr id="85058" name="Oval 6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9" name="Oval 6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0" name="Oval 6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1" name="Oval 6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2" name="Oval 7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3" name="Oval 7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4" name="Oval 7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5" name="Oval 7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6" name="Oval 7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067" name="Group 75"/>
            <p:cNvGrpSpPr>
              <a:grpSpLocks/>
            </p:cNvGrpSpPr>
            <p:nvPr/>
          </p:nvGrpSpPr>
          <p:grpSpPr bwMode="auto">
            <a:xfrm>
              <a:off x="3753" y="3141"/>
              <a:ext cx="519" cy="336"/>
              <a:chOff x="3840" y="912"/>
              <a:chExt cx="1008" cy="624"/>
            </a:xfrm>
          </p:grpSpPr>
          <p:sp>
            <p:nvSpPr>
              <p:cNvPr id="85068" name="Rectangle 76"/>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9" name="Rectangle 77"/>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70" name="Group 78"/>
              <p:cNvGrpSpPr>
                <a:grpSpLocks/>
              </p:cNvGrpSpPr>
              <p:nvPr/>
            </p:nvGrpSpPr>
            <p:grpSpPr bwMode="auto">
              <a:xfrm>
                <a:off x="4032" y="1296"/>
                <a:ext cx="288" cy="192"/>
                <a:chOff x="2736" y="1776"/>
                <a:chExt cx="288" cy="192"/>
              </a:xfrm>
            </p:grpSpPr>
            <p:sp>
              <p:nvSpPr>
                <p:cNvPr id="85071" name="Oval 7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2" name="Oval 8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3" name="Oval 8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4" name="Oval 8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5" name="Oval 8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6" name="Oval 8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7" name="Oval 8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8" name="Oval 8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9" name="Oval 8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5080" name="Group 88"/>
              <p:cNvGrpSpPr>
                <a:grpSpLocks/>
              </p:cNvGrpSpPr>
              <p:nvPr/>
            </p:nvGrpSpPr>
            <p:grpSpPr bwMode="auto">
              <a:xfrm>
                <a:off x="4416" y="912"/>
                <a:ext cx="432" cy="624"/>
                <a:chOff x="2784" y="96"/>
                <a:chExt cx="432" cy="624"/>
              </a:xfrm>
            </p:grpSpPr>
            <p:pic>
              <p:nvPicPr>
                <p:cNvPr id="85081" name="Picture 8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82" name="Group 90"/>
                <p:cNvGrpSpPr>
                  <a:grpSpLocks/>
                </p:cNvGrpSpPr>
                <p:nvPr/>
              </p:nvGrpSpPr>
              <p:grpSpPr bwMode="auto">
                <a:xfrm>
                  <a:off x="2928" y="528"/>
                  <a:ext cx="288" cy="192"/>
                  <a:chOff x="2736" y="1776"/>
                  <a:chExt cx="288" cy="192"/>
                </a:xfrm>
              </p:grpSpPr>
              <p:sp>
                <p:nvSpPr>
                  <p:cNvPr id="85083" name="Oval 9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4" name="Oval 9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5" name="Oval 9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6" name="Oval 9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7" name="Oval 9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8" name="Oval 9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9" name="Oval 9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0" name="Oval 9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1" name="Oval 9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85118" name="Group 126"/>
          <p:cNvGrpSpPr>
            <a:grpSpLocks/>
          </p:cNvGrpSpPr>
          <p:nvPr/>
        </p:nvGrpSpPr>
        <p:grpSpPr bwMode="auto">
          <a:xfrm>
            <a:off x="4876800" y="5791200"/>
            <a:ext cx="1824038" cy="585788"/>
            <a:chOff x="3159" y="3633"/>
            <a:chExt cx="1149" cy="369"/>
          </a:xfrm>
        </p:grpSpPr>
        <p:sp>
          <p:nvSpPr>
            <p:cNvPr id="85116" name="Rectangle 124"/>
            <p:cNvSpPr>
              <a:spLocks noChangeArrowheads="1"/>
            </p:cNvSpPr>
            <p:nvPr/>
          </p:nvSpPr>
          <p:spPr bwMode="auto">
            <a:xfrm>
              <a:off x="3159" y="3633"/>
              <a:ext cx="1149" cy="36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92" name="Group 100"/>
            <p:cNvGrpSpPr>
              <a:grpSpLocks/>
            </p:cNvGrpSpPr>
            <p:nvPr/>
          </p:nvGrpSpPr>
          <p:grpSpPr bwMode="auto">
            <a:xfrm>
              <a:off x="3174" y="3648"/>
              <a:ext cx="513" cy="336"/>
              <a:chOff x="528" y="144"/>
              <a:chExt cx="1008" cy="624"/>
            </a:xfrm>
          </p:grpSpPr>
          <p:sp>
            <p:nvSpPr>
              <p:cNvPr id="85093" name="Rectangle 10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4" name="Rectangle 10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95" name="Picture 10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096" name="Group 104"/>
            <p:cNvGrpSpPr>
              <a:grpSpLocks/>
            </p:cNvGrpSpPr>
            <p:nvPr/>
          </p:nvGrpSpPr>
          <p:grpSpPr bwMode="auto">
            <a:xfrm>
              <a:off x="3765" y="3651"/>
              <a:ext cx="528" cy="336"/>
              <a:chOff x="528" y="144"/>
              <a:chExt cx="1008" cy="624"/>
            </a:xfrm>
          </p:grpSpPr>
          <p:sp>
            <p:nvSpPr>
              <p:cNvPr id="85097" name="Rectangle 10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8" name="Rectangle 10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99"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100" name="Group 108"/>
              <p:cNvGrpSpPr>
                <a:grpSpLocks/>
              </p:cNvGrpSpPr>
              <p:nvPr/>
            </p:nvGrpSpPr>
            <p:grpSpPr bwMode="auto">
              <a:xfrm>
                <a:off x="1200" y="528"/>
                <a:ext cx="288" cy="192"/>
                <a:chOff x="2736" y="1776"/>
                <a:chExt cx="288" cy="192"/>
              </a:xfrm>
            </p:grpSpPr>
            <p:sp>
              <p:nvSpPr>
                <p:cNvPr id="85101"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2"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3"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4"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5"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6"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7"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8"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9"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85111" name="Text Box 119"/>
          <p:cNvSpPr txBox="1">
            <a:spLocks noChangeArrowheads="1"/>
          </p:cNvSpPr>
          <p:nvPr/>
        </p:nvSpPr>
        <p:spPr bwMode="auto">
          <a:xfrm>
            <a:off x="2286000" y="5029200"/>
            <a:ext cx="262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SENSE(             ) </a:t>
            </a:r>
            <a:r>
              <a:rPr lang="en-US" sz="1000">
                <a:latin typeface="Comic Sans MS" pitchFamily="66" charset="0"/>
              </a:rPr>
              <a:t>  </a:t>
            </a:r>
            <a:r>
              <a:rPr lang="en-US" sz="2000">
                <a:latin typeface="Comic Sans MS" pitchFamily="66" charset="0"/>
              </a:rPr>
              <a:t>=</a:t>
            </a:r>
            <a:r>
              <a:rPr lang="en-US" sz="800">
                <a:latin typeface="Comic Sans MS" pitchFamily="66" charset="0"/>
              </a:rPr>
              <a:t> </a:t>
            </a:r>
            <a:r>
              <a:rPr lang="en-US" sz="2000">
                <a:latin typeface="Comic Sans MS" pitchFamily="66" charset="0"/>
              </a:rPr>
              <a:t> </a:t>
            </a:r>
          </a:p>
        </p:txBody>
      </p:sp>
      <p:sp>
        <p:nvSpPr>
          <p:cNvPr id="85113" name="Text Box 121"/>
          <p:cNvSpPr txBox="1">
            <a:spLocks noChangeArrowheads="1"/>
          </p:cNvSpPr>
          <p:nvPr/>
        </p:nvSpPr>
        <p:spPr bwMode="auto">
          <a:xfrm>
            <a:off x="2286000" y="5867400"/>
            <a:ext cx="251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SENSE(             ) </a:t>
            </a:r>
            <a:r>
              <a:rPr lang="en-US" sz="1000">
                <a:latin typeface="Comic Sans MS" pitchFamily="66" charset="0"/>
              </a:rPr>
              <a:t>  </a:t>
            </a:r>
            <a:r>
              <a:rPr lang="en-US" sz="2000">
                <a:latin typeface="Comic Sans MS" pitchFamily="66" charset="0"/>
              </a:rPr>
              <a:t>=</a:t>
            </a:r>
          </a:p>
        </p:txBody>
      </p:sp>
    </p:spTree>
    <p:extLst>
      <p:ext uri="{BB962C8B-B14F-4D97-AF65-F5344CB8AC3E}">
        <p14:creationId xmlns:p14="http://schemas.microsoft.com/office/powerpoint/2010/main" val="11153552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US" dirty="0" smtClean="0"/>
              <a:t>Vacuum Robot Action Model</a:t>
            </a:r>
            <a:endParaRPr lang="en-US" dirty="0"/>
          </a:p>
        </p:txBody>
      </p:sp>
      <p:grpSp>
        <p:nvGrpSpPr>
          <p:cNvPr id="89105" name="Group 17"/>
          <p:cNvGrpSpPr>
            <a:grpSpLocks/>
          </p:cNvGrpSpPr>
          <p:nvPr/>
        </p:nvGrpSpPr>
        <p:grpSpPr bwMode="auto">
          <a:xfrm>
            <a:off x="228600" y="1752600"/>
            <a:ext cx="8686800" cy="4724400"/>
            <a:chOff x="144" y="1104"/>
            <a:chExt cx="5472" cy="2976"/>
          </a:xfrm>
        </p:grpSpPr>
        <p:sp>
          <p:nvSpPr>
            <p:cNvPr id="89104" name="Rectangle 16"/>
            <p:cNvSpPr>
              <a:spLocks noChangeArrowheads="1"/>
            </p:cNvSpPr>
            <p:nvPr/>
          </p:nvSpPr>
          <p:spPr bwMode="auto">
            <a:xfrm>
              <a:off x="2496" y="2832"/>
              <a:ext cx="3072" cy="1248"/>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1" name="Rectangle 13"/>
            <p:cNvSpPr>
              <a:spLocks noChangeArrowheads="1"/>
            </p:cNvSpPr>
            <p:nvPr/>
          </p:nvSpPr>
          <p:spPr bwMode="auto">
            <a:xfrm>
              <a:off x="144" y="1104"/>
              <a:ext cx="2352" cy="17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2" name="Rectangle 14"/>
            <p:cNvSpPr>
              <a:spLocks noChangeArrowheads="1"/>
            </p:cNvSpPr>
            <p:nvPr/>
          </p:nvSpPr>
          <p:spPr bwMode="auto">
            <a:xfrm>
              <a:off x="2496" y="1104"/>
              <a:ext cx="3072" cy="17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3" name="Rectangle 15"/>
            <p:cNvSpPr>
              <a:spLocks noChangeArrowheads="1"/>
            </p:cNvSpPr>
            <p:nvPr/>
          </p:nvSpPr>
          <p:spPr bwMode="auto">
            <a:xfrm>
              <a:off x="144" y="2832"/>
              <a:ext cx="2352" cy="12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9099" name="Group 11"/>
            <p:cNvGrpSpPr>
              <a:grpSpLocks/>
            </p:cNvGrpSpPr>
            <p:nvPr/>
          </p:nvGrpSpPr>
          <p:grpSpPr bwMode="auto">
            <a:xfrm>
              <a:off x="192" y="1152"/>
              <a:ext cx="5424" cy="2805"/>
              <a:chOff x="96" y="1152"/>
              <a:chExt cx="5424" cy="2805"/>
            </a:xfrm>
          </p:grpSpPr>
          <p:sp>
            <p:nvSpPr>
              <p:cNvPr id="89093" name="Text Box 5"/>
              <p:cNvSpPr txBox="1">
                <a:spLocks noChangeArrowheads="1"/>
              </p:cNvSpPr>
              <p:nvPr/>
            </p:nvSpPr>
            <p:spPr bwMode="auto">
              <a:xfrm>
                <a:off x="96" y="1152"/>
                <a:ext cx="259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charset="0"/>
                    <a:cs typeface="Arial" charset="0"/>
                  </a:defRPr>
                </a:lvl1pPr>
                <a:lvl2pPr marL="342900">
                  <a:tabLst>
                    <a:tab pos="457200" algn="l"/>
                  </a:tabLst>
                  <a:defRPr>
                    <a:solidFill>
                      <a:schemeClr val="tx1"/>
                    </a:solidFill>
                    <a:latin typeface="Arial" charset="0"/>
                    <a:cs typeface="Arial" charset="0"/>
                  </a:defRPr>
                </a:lvl2pPr>
                <a:lvl3pPr indent="-457200">
                  <a:tabLst>
                    <a:tab pos="457200" algn="l"/>
                  </a:tabLst>
                  <a:defRPr>
                    <a:solidFill>
                      <a:schemeClr val="tx1"/>
                    </a:solidFill>
                    <a:latin typeface="Arial" charset="0"/>
                    <a:cs typeface="Arial" charset="0"/>
                  </a:defRPr>
                </a:lvl3pPr>
                <a:lvl4pPr>
                  <a:tabLst>
                    <a:tab pos="457200" algn="l"/>
                  </a:tabLst>
                  <a:defRPr>
                    <a:solidFill>
                      <a:schemeClr val="tx1"/>
                    </a:solidFill>
                    <a:latin typeface="Arial" charset="0"/>
                    <a:cs typeface="Arial" charset="0"/>
                  </a:defRPr>
                </a:lvl4pPr>
                <a:lvl5pPr>
                  <a:tabLst>
                    <a:tab pos="457200" algn="l"/>
                  </a:tabLst>
                  <a:defRPr>
                    <a:solidFill>
                      <a:schemeClr val="tx1"/>
                    </a:solidFill>
                    <a:latin typeface="Arial" charset="0"/>
                    <a:cs typeface="Arial" charset="0"/>
                  </a:defRPr>
                </a:lvl5pPr>
                <a:lvl6pPr fontAlgn="base">
                  <a:spcBef>
                    <a:spcPct val="0"/>
                  </a:spcBef>
                  <a:spcAft>
                    <a:spcPct val="0"/>
                  </a:spcAft>
                  <a:tabLst>
                    <a:tab pos="457200" algn="l"/>
                  </a:tabLst>
                  <a:defRPr>
                    <a:solidFill>
                      <a:schemeClr val="tx1"/>
                    </a:solidFill>
                    <a:latin typeface="Arial" charset="0"/>
                    <a:cs typeface="Arial" charset="0"/>
                  </a:defRPr>
                </a:lvl6pPr>
                <a:lvl7pPr fontAlgn="base">
                  <a:spcBef>
                    <a:spcPct val="0"/>
                  </a:spcBef>
                  <a:spcAft>
                    <a:spcPct val="0"/>
                  </a:spcAft>
                  <a:tabLst>
                    <a:tab pos="457200" algn="l"/>
                  </a:tabLst>
                  <a:defRPr>
                    <a:solidFill>
                      <a:schemeClr val="tx1"/>
                    </a:solidFill>
                    <a:latin typeface="Arial" charset="0"/>
                    <a:cs typeface="Arial" charset="0"/>
                  </a:defRPr>
                </a:lvl7pPr>
                <a:lvl8pPr fontAlgn="base">
                  <a:spcBef>
                    <a:spcPct val="0"/>
                  </a:spcBef>
                  <a:spcAft>
                    <a:spcPct val="0"/>
                  </a:spcAft>
                  <a:tabLst>
                    <a:tab pos="457200" algn="l"/>
                  </a:tabLst>
                  <a:defRPr>
                    <a:solidFill>
                      <a:schemeClr val="tx1"/>
                    </a:solidFill>
                    <a:latin typeface="Arial" charset="0"/>
                    <a:cs typeface="Arial" charset="0"/>
                  </a:defRPr>
                </a:lvl8pPr>
                <a:lvl9pPr fontAlgn="base">
                  <a:spcBef>
                    <a:spcPct val="0"/>
                  </a:spcBef>
                  <a:spcAft>
                    <a:spcPct val="0"/>
                  </a:spcAft>
                  <a:tabLst>
                    <a:tab pos="457200" algn="l"/>
                  </a:tabLst>
                  <a:defRPr>
                    <a:solidFill>
                      <a:schemeClr val="tx1"/>
                    </a:solidFill>
                    <a:latin typeface="Arial" charset="0"/>
                    <a:cs typeface="Arial" charset="0"/>
                  </a:defRPr>
                </a:lvl9pPr>
              </a:lstStyle>
              <a:p>
                <a:r>
                  <a:rPr lang="en-US" sz="2000" b="1" dirty="0" smtClean="0">
                    <a:solidFill>
                      <a:srgbClr val="333333"/>
                    </a:solidFill>
                    <a:latin typeface="Comic Sans MS" pitchFamily="66" charset="0"/>
                    <a:sym typeface="Symbol" pitchFamily="18" charset="2"/>
                  </a:rPr>
                  <a:t>Right</a:t>
                </a:r>
                <a:r>
                  <a:rPr lang="en-US" sz="2000" dirty="0" smtClean="0">
                    <a:solidFill>
                      <a:srgbClr val="333333"/>
                    </a:solidFill>
                    <a:latin typeface="Comic Sans MS" pitchFamily="66" charset="0"/>
                    <a:sym typeface="Symbol" pitchFamily="18" charset="2"/>
                  </a:rPr>
                  <a:t> </a:t>
                </a:r>
                <a:r>
                  <a:rPr lang="en-US" sz="2000" dirty="0">
                    <a:solidFill>
                      <a:srgbClr val="333333"/>
                    </a:solidFill>
                    <a:latin typeface="Comic Sans MS" pitchFamily="66" charset="0"/>
                    <a:sym typeface="Symbol" pitchFamily="18" charset="2"/>
                  </a:rPr>
                  <a:t>either </a:t>
                </a:r>
                <a:r>
                  <a:rPr lang="en-US" sz="2000" dirty="0" smtClean="0">
                    <a:solidFill>
                      <a:srgbClr val="333333"/>
                    </a:solidFill>
                    <a:latin typeface="Comic Sans MS" pitchFamily="66" charset="0"/>
                    <a:sym typeface="Symbol" pitchFamily="18" charset="2"/>
                  </a:rPr>
                  <a:t>moves the robot right, </a:t>
                </a:r>
                <a:r>
                  <a:rPr lang="en-US" sz="2000" dirty="0">
                    <a:solidFill>
                      <a:srgbClr val="333333"/>
                    </a:solidFill>
                    <a:latin typeface="Comic Sans MS" pitchFamily="66" charset="0"/>
                    <a:sym typeface="Symbol" pitchFamily="18" charset="2"/>
                  </a:rPr>
                  <a:t>or </a:t>
                </a:r>
                <a:r>
                  <a:rPr lang="en-US" sz="2000" dirty="0" smtClean="0">
                    <a:solidFill>
                      <a:srgbClr val="333333"/>
                    </a:solidFill>
                    <a:latin typeface="Comic Sans MS" pitchFamily="66" charset="0"/>
                    <a:sym typeface="Symbol" pitchFamily="18" charset="2"/>
                  </a:rPr>
                  <a:t>does nothing</a:t>
                </a:r>
                <a:endParaRPr lang="en-US" sz="2000" dirty="0">
                  <a:solidFill>
                    <a:srgbClr val="333333"/>
                  </a:solidFill>
                  <a:latin typeface="Comic Sans MS" pitchFamily="66" charset="0"/>
                  <a:sym typeface="Symbol" pitchFamily="18" charset="2"/>
                </a:endParaRPr>
              </a:p>
            </p:txBody>
          </p:sp>
          <p:sp>
            <p:nvSpPr>
              <p:cNvPr id="89094" name="Text Box 6"/>
              <p:cNvSpPr txBox="1">
                <a:spLocks noChangeArrowheads="1"/>
              </p:cNvSpPr>
              <p:nvPr/>
            </p:nvSpPr>
            <p:spPr bwMode="auto">
              <a:xfrm>
                <a:off x="2448" y="1152"/>
                <a:ext cx="307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defRPr>
                    <a:solidFill>
                      <a:schemeClr val="tx1"/>
                    </a:solidFill>
                    <a:latin typeface="Arial" charset="0"/>
                    <a:cs typeface="Arial" charset="0"/>
                  </a:defRPr>
                </a:lvl1pPr>
                <a:lvl2pPr defTabSz="457200">
                  <a:defRPr>
                    <a:solidFill>
                      <a:schemeClr val="tx1"/>
                    </a:solidFill>
                    <a:latin typeface="Arial" charset="0"/>
                    <a:cs typeface="Arial" charset="0"/>
                  </a:defRPr>
                </a:lvl2pPr>
                <a:lvl3pPr defTabSz="457200">
                  <a:defRPr>
                    <a:solidFill>
                      <a:schemeClr val="tx1"/>
                    </a:solidFill>
                    <a:latin typeface="Arial" charset="0"/>
                    <a:cs typeface="Arial" charset="0"/>
                  </a:defRPr>
                </a:lvl3pPr>
                <a:lvl4pPr defTabSz="457200">
                  <a:defRPr>
                    <a:solidFill>
                      <a:schemeClr val="tx1"/>
                    </a:solidFill>
                    <a:latin typeface="Arial" charset="0"/>
                    <a:cs typeface="Arial" charset="0"/>
                  </a:defRPr>
                </a:lvl4pPr>
                <a:lvl5pPr defTabSz="457200">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a:buClr>
                    <a:schemeClr val="tx1"/>
                  </a:buClr>
                  <a:buFont typeface="Wingdings" pitchFamily="2" charset="2"/>
                  <a:buNone/>
                </a:pPr>
                <a:r>
                  <a:rPr lang="en-US" sz="2000" b="1" dirty="0" smtClean="0">
                    <a:solidFill>
                      <a:srgbClr val="333333"/>
                    </a:solidFill>
                    <a:latin typeface="Comic Sans MS" pitchFamily="66" charset="0"/>
                    <a:sym typeface="Symbol" pitchFamily="18" charset="2"/>
                  </a:rPr>
                  <a:t>Left</a:t>
                </a:r>
                <a:r>
                  <a:rPr lang="en-US" sz="2000" dirty="0" smtClean="0">
                    <a:solidFill>
                      <a:srgbClr val="333333"/>
                    </a:solidFill>
                    <a:latin typeface="Comic Sans MS" pitchFamily="66" charset="0"/>
                    <a:sym typeface="Symbol" pitchFamily="18" charset="2"/>
                  </a:rPr>
                  <a:t> </a:t>
                </a:r>
                <a:r>
                  <a:rPr lang="en-US" sz="2000" dirty="0">
                    <a:solidFill>
                      <a:srgbClr val="333333"/>
                    </a:solidFill>
                    <a:latin typeface="Comic Sans MS" pitchFamily="66" charset="0"/>
                    <a:sym typeface="Symbol" pitchFamily="18" charset="2"/>
                  </a:rPr>
                  <a:t>always </a:t>
                </a:r>
                <a:r>
                  <a:rPr lang="en-US" sz="2000" dirty="0" smtClean="0">
                    <a:solidFill>
                      <a:srgbClr val="333333"/>
                    </a:solidFill>
                    <a:latin typeface="Comic Sans MS" pitchFamily="66" charset="0"/>
                    <a:sym typeface="Symbol" pitchFamily="18" charset="2"/>
                  </a:rPr>
                  <a:t>moves </a:t>
                </a:r>
                <a:r>
                  <a:rPr lang="en-US" sz="2000" dirty="0">
                    <a:solidFill>
                      <a:srgbClr val="333333"/>
                    </a:solidFill>
                    <a:latin typeface="Comic Sans MS" pitchFamily="66" charset="0"/>
                    <a:sym typeface="Symbol" pitchFamily="18" charset="2"/>
                  </a:rPr>
                  <a:t>the robot to </a:t>
                </a:r>
                <a:r>
                  <a:rPr lang="en-US" sz="2000" dirty="0" smtClean="0">
                    <a:solidFill>
                      <a:srgbClr val="333333"/>
                    </a:solidFill>
                    <a:latin typeface="Comic Sans MS" pitchFamily="66" charset="0"/>
                    <a:sym typeface="Symbol" pitchFamily="18" charset="2"/>
                  </a:rPr>
                  <a:t>the left, </a:t>
                </a:r>
                <a:r>
                  <a:rPr lang="en-US" sz="2000" dirty="0">
                    <a:solidFill>
                      <a:srgbClr val="333333"/>
                    </a:solidFill>
                    <a:latin typeface="Comic Sans MS" pitchFamily="66" charset="0"/>
                    <a:sym typeface="Symbol" pitchFamily="18" charset="2"/>
                  </a:rPr>
                  <a:t>but it may occasionally deposit dust in </a:t>
                </a:r>
                <a:r>
                  <a:rPr lang="en-US" sz="2000" dirty="0" smtClean="0">
                    <a:solidFill>
                      <a:srgbClr val="333333"/>
                    </a:solidFill>
                    <a:latin typeface="Comic Sans MS" pitchFamily="66" charset="0"/>
                    <a:sym typeface="Symbol" pitchFamily="18" charset="2"/>
                  </a:rPr>
                  <a:t>the right room</a:t>
                </a:r>
                <a:endParaRPr lang="en-US" sz="2000" dirty="0">
                  <a:solidFill>
                    <a:srgbClr val="333333"/>
                  </a:solidFill>
                  <a:latin typeface="Comic Sans MS" pitchFamily="66" charset="0"/>
                  <a:sym typeface="Symbol" pitchFamily="18" charset="2"/>
                </a:endParaRPr>
              </a:p>
            </p:txBody>
          </p:sp>
          <p:sp>
            <p:nvSpPr>
              <p:cNvPr id="89095" name="Text Box 7"/>
              <p:cNvSpPr txBox="1">
                <a:spLocks noChangeArrowheads="1"/>
              </p:cNvSpPr>
              <p:nvPr/>
            </p:nvSpPr>
            <p:spPr bwMode="auto">
              <a:xfrm>
                <a:off x="96" y="2832"/>
                <a:ext cx="225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tabLst>
                    <a:tab pos="465138" algn="l"/>
                  </a:tabLst>
                  <a:defRPr>
                    <a:solidFill>
                      <a:schemeClr val="tx1"/>
                    </a:solidFill>
                    <a:latin typeface="Arial" charset="0"/>
                    <a:cs typeface="Arial" charset="0"/>
                  </a:defRPr>
                </a:lvl1pPr>
                <a:lvl2pPr defTabSz="457200">
                  <a:tabLst>
                    <a:tab pos="465138" algn="l"/>
                  </a:tabLst>
                  <a:defRPr>
                    <a:solidFill>
                      <a:schemeClr val="tx1"/>
                    </a:solidFill>
                    <a:latin typeface="Arial" charset="0"/>
                    <a:cs typeface="Arial" charset="0"/>
                  </a:defRPr>
                </a:lvl2pPr>
                <a:lvl3pPr defTabSz="457200">
                  <a:tabLst>
                    <a:tab pos="465138" algn="l"/>
                  </a:tabLst>
                  <a:defRPr>
                    <a:solidFill>
                      <a:schemeClr val="tx1"/>
                    </a:solidFill>
                    <a:latin typeface="Arial" charset="0"/>
                    <a:cs typeface="Arial" charset="0"/>
                  </a:defRPr>
                </a:lvl3pPr>
                <a:lvl4pPr defTabSz="457200">
                  <a:tabLst>
                    <a:tab pos="465138" algn="l"/>
                  </a:tabLst>
                  <a:defRPr>
                    <a:solidFill>
                      <a:schemeClr val="tx1"/>
                    </a:solidFill>
                    <a:latin typeface="Arial" charset="0"/>
                    <a:cs typeface="Arial" charset="0"/>
                  </a:defRPr>
                </a:lvl4pPr>
                <a:lvl5pPr defTabSz="457200">
                  <a:tabLst>
                    <a:tab pos="465138" algn="l"/>
                  </a:tabLst>
                  <a:defRPr>
                    <a:solidFill>
                      <a:schemeClr val="tx1"/>
                    </a:solidFill>
                    <a:latin typeface="Arial" charset="0"/>
                    <a:cs typeface="Arial" charset="0"/>
                  </a:defRPr>
                </a:lvl5pPr>
                <a:lvl6pPr defTabSz="457200" fontAlgn="base">
                  <a:spcBef>
                    <a:spcPct val="0"/>
                  </a:spcBef>
                  <a:spcAft>
                    <a:spcPct val="0"/>
                  </a:spcAft>
                  <a:tabLst>
                    <a:tab pos="465138" algn="l"/>
                  </a:tabLst>
                  <a:defRPr>
                    <a:solidFill>
                      <a:schemeClr val="tx1"/>
                    </a:solidFill>
                    <a:latin typeface="Arial" charset="0"/>
                    <a:cs typeface="Arial" charset="0"/>
                  </a:defRPr>
                </a:lvl6pPr>
                <a:lvl7pPr defTabSz="457200" fontAlgn="base">
                  <a:spcBef>
                    <a:spcPct val="0"/>
                  </a:spcBef>
                  <a:spcAft>
                    <a:spcPct val="0"/>
                  </a:spcAft>
                  <a:tabLst>
                    <a:tab pos="465138" algn="l"/>
                  </a:tabLst>
                  <a:defRPr>
                    <a:solidFill>
                      <a:schemeClr val="tx1"/>
                    </a:solidFill>
                    <a:latin typeface="Arial" charset="0"/>
                    <a:cs typeface="Arial" charset="0"/>
                  </a:defRPr>
                </a:lvl7pPr>
                <a:lvl8pPr defTabSz="457200" fontAlgn="base">
                  <a:spcBef>
                    <a:spcPct val="0"/>
                  </a:spcBef>
                  <a:spcAft>
                    <a:spcPct val="0"/>
                  </a:spcAft>
                  <a:tabLst>
                    <a:tab pos="465138" algn="l"/>
                  </a:tabLst>
                  <a:defRPr>
                    <a:solidFill>
                      <a:schemeClr val="tx1"/>
                    </a:solidFill>
                    <a:latin typeface="Arial" charset="0"/>
                    <a:cs typeface="Arial" charset="0"/>
                  </a:defRPr>
                </a:lvl8pPr>
                <a:lvl9pPr defTabSz="457200" fontAlgn="base">
                  <a:spcBef>
                    <a:spcPct val="0"/>
                  </a:spcBef>
                  <a:spcAft>
                    <a:spcPct val="0"/>
                  </a:spcAft>
                  <a:tabLst>
                    <a:tab pos="465138" algn="l"/>
                  </a:tabLst>
                  <a:defRPr>
                    <a:solidFill>
                      <a:schemeClr val="tx1"/>
                    </a:solidFill>
                    <a:latin typeface="Arial" charset="0"/>
                    <a:cs typeface="Arial" charset="0"/>
                  </a:defRPr>
                </a:lvl9pPr>
              </a:lstStyle>
              <a:p>
                <a:r>
                  <a:rPr lang="en-US" sz="2000" b="1" dirty="0" smtClean="0">
                    <a:solidFill>
                      <a:srgbClr val="333333"/>
                    </a:solidFill>
                    <a:latin typeface="Comic Sans MS" pitchFamily="66" charset="0"/>
                    <a:sym typeface="Symbol" pitchFamily="18" charset="2"/>
                  </a:rPr>
                  <a:t>Suck</a:t>
                </a:r>
                <a:r>
                  <a:rPr lang="en-US" sz="2000" dirty="0" smtClean="0">
                    <a:solidFill>
                      <a:srgbClr val="333333"/>
                    </a:solidFill>
                    <a:latin typeface="Comic Sans MS" pitchFamily="66" charset="0"/>
                    <a:sym typeface="Symbol" pitchFamily="18" charset="2"/>
                  </a:rPr>
                  <a:t> picks up the dirt in the room, if any, and always </a:t>
                </a:r>
                <a:r>
                  <a:rPr lang="en-US" sz="2000" dirty="0">
                    <a:solidFill>
                      <a:srgbClr val="333333"/>
                    </a:solidFill>
                    <a:latin typeface="Comic Sans MS" pitchFamily="66" charset="0"/>
                    <a:sym typeface="Symbol" pitchFamily="18" charset="2"/>
                  </a:rPr>
                  <a:t>does the right </a:t>
                </a:r>
                <a:r>
                  <a:rPr lang="en-US" sz="2000" dirty="0" smtClean="0">
                    <a:solidFill>
                      <a:srgbClr val="333333"/>
                    </a:solidFill>
                    <a:latin typeface="Comic Sans MS" pitchFamily="66" charset="0"/>
                    <a:sym typeface="Symbol" pitchFamily="18" charset="2"/>
                  </a:rPr>
                  <a:t>thing</a:t>
                </a:r>
                <a:endParaRPr lang="en-US" sz="2000" dirty="0">
                  <a:solidFill>
                    <a:srgbClr val="333333"/>
                  </a:solidFill>
                  <a:latin typeface="Comic Sans MS" pitchFamily="66" charset="0"/>
                  <a:sym typeface="Symbol" pitchFamily="18" charset="2"/>
                </a:endParaRPr>
              </a:p>
            </p:txBody>
          </p:sp>
          <p:sp>
            <p:nvSpPr>
              <p:cNvPr id="89098" name="Text Box 10"/>
              <p:cNvSpPr txBox="1">
                <a:spLocks noChangeArrowheads="1"/>
              </p:cNvSpPr>
              <p:nvPr/>
            </p:nvSpPr>
            <p:spPr bwMode="auto">
              <a:xfrm>
                <a:off x="2486" y="2939"/>
                <a:ext cx="298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Arial" charset="0"/>
                    <a:cs typeface="Arial" charset="0"/>
                  </a:defRPr>
                </a:lvl1pPr>
                <a:lvl2pPr marL="461963">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buClr>
                    <a:srgbClr val="0033CC"/>
                  </a:buClr>
                  <a:buFontTx/>
                  <a:buChar char="•"/>
                </a:pPr>
                <a:r>
                  <a:rPr lang="en-US" sz="2000">
                    <a:latin typeface="Comic Sans MS" pitchFamily="66" charset="0"/>
                  </a:rPr>
                  <a:t>The robot </a:t>
                </a:r>
                <a:r>
                  <a:rPr lang="en-US" sz="2000">
                    <a:latin typeface="Comic Sans MS" pitchFamily="66" charset="0"/>
                    <a:sym typeface="Symbol" pitchFamily="18" charset="2"/>
                  </a:rPr>
                  <a:t>perfectly senses the room it is in and whether there is dust in it</a:t>
                </a:r>
              </a:p>
              <a:p>
                <a:pPr>
                  <a:buClr>
                    <a:srgbClr val="0033CC"/>
                  </a:buClr>
                  <a:buFontTx/>
                  <a:buChar char="•"/>
                </a:pPr>
                <a:r>
                  <a:rPr lang="en-US" sz="2000">
                    <a:latin typeface="Comic Sans MS" pitchFamily="66" charset="0"/>
                    <a:sym typeface="Symbol" pitchFamily="18" charset="2"/>
                  </a:rPr>
                  <a:t>But it can’t sense if there is dust in the other room</a:t>
                </a:r>
                <a:endParaRPr lang="en-US" sz="2000">
                  <a:latin typeface="Comic Sans MS" pitchFamily="66" charset="0"/>
                </a:endParaRPr>
              </a:p>
            </p:txBody>
          </p:sp>
        </p:grpSp>
        <p:sp>
          <p:nvSpPr>
            <p:cNvPr id="89100" name="Rectangle 12"/>
            <p:cNvSpPr>
              <a:spLocks noChangeArrowheads="1"/>
            </p:cNvSpPr>
            <p:nvPr/>
          </p:nvSpPr>
          <p:spPr bwMode="auto">
            <a:xfrm>
              <a:off x="144" y="1104"/>
              <a:ext cx="5424" cy="29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16921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Transition Between Belief States</a:t>
            </a:r>
            <a:endParaRPr lang="en-US"/>
          </a:p>
        </p:txBody>
      </p:sp>
      <p:sp>
        <p:nvSpPr>
          <p:cNvPr id="91158" name="Rectangle 22"/>
          <p:cNvSpPr>
            <a:spLocks noGrp="1" noChangeArrowheads="1"/>
          </p:cNvSpPr>
          <p:nvPr>
            <p:ph type="body" idx="1"/>
          </p:nvPr>
        </p:nvSpPr>
        <p:spPr/>
        <p:txBody>
          <a:bodyPr>
            <a:normAutofit fontScale="92500" lnSpcReduction="20000"/>
          </a:bodyPr>
          <a:lstStyle/>
          <a:p>
            <a:r>
              <a:rPr lang="en-US" dirty="0" smtClean="0"/>
              <a:t>Suppose the robot is initially in state:</a:t>
            </a:r>
          </a:p>
          <a:p>
            <a:endParaRPr lang="en-US" dirty="0" smtClean="0"/>
          </a:p>
          <a:p>
            <a:endParaRPr lang="en-US" dirty="0" smtClean="0"/>
          </a:p>
          <a:p>
            <a:r>
              <a:rPr lang="en-US" dirty="0" smtClean="0"/>
              <a:t>After sensing this state, its belief state is:</a:t>
            </a:r>
          </a:p>
          <a:p>
            <a:endParaRPr lang="en-US" dirty="0" smtClean="0"/>
          </a:p>
          <a:p>
            <a:endParaRPr lang="en-US" dirty="0" smtClean="0"/>
          </a:p>
          <a:p>
            <a:r>
              <a:rPr lang="en-US" dirty="0" smtClean="0"/>
              <a:t>Just after executing Left, its belief state will be:</a:t>
            </a:r>
          </a:p>
          <a:p>
            <a:endParaRPr lang="en-US" dirty="0" smtClean="0"/>
          </a:p>
          <a:p>
            <a:endParaRPr lang="en-US" dirty="0" smtClean="0"/>
          </a:p>
          <a:p>
            <a:r>
              <a:rPr lang="en-US" dirty="0" smtClean="0"/>
              <a:t>After sensing the new state, its belief state will be: </a:t>
            </a:r>
            <a:br>
              <a:rPr lang="en-US" dirty="0" smtClean="0"/>
            </a:br>
            <a:r>
              <a:rPr lang="en-US" dirty="0" smtClean="0"/>
              <a:t/>
            </a:r>
            <a:br>
              <a:rPr lang="en-US" dirty="0" smtClean="0"/>
            </a:br>
            <a:r>
              <a:rPr lang="en-US" dirty="0" smtClean="0"/>
              <a:t>                                              or                                 </a:t>
            </a:r>
            <a:br>
              <a:rPr lang="en-US" dirty="0" smtClean="0"/>
            </a:br>
            <a:r>
              <a:rPr lang="en-US" dirty="0" smtClean="0"/>
              <a:t>   </a:t>
            </a:r>
            <a:br>
              <a:rPr lang="en-US" dirty="0" smtClean="0"/>
            </a:br>
            <a:r>
              <a:rPr lang="en-US" dirty="0" smtClean="0"/>
              <a:t>  if there is no dust                         if there is dust in R</a:t>
            </a:r>
            <a:r>
              <a:rPr lang="en-US" baseline="-25000" dirty="0" smtClean="0"/>
              <a:t>1</a:t>
            </a:r>
            <a:r>
              <a:rPr lang="en-US" dirty="0" smtClean="0"/>
              <a:t/>
            </a:r>
            <a:br>
              <a:rPr lang="en-US" dirty="0" smtClean="0"/>
            </a:br>
            <a:r>
              <a:rPr lang="en-US" dirty="0" smtClean="0"/>
              <a:t>              in R</a:t>
            </a:r>
            <a:r>
              <a:rPr lang="en-US" baseline="-25000" dirty="0" smtClean="0"/>
              <a:t>1 </a:t>
            </a:r>
            <a:endParaRPr lang="en-US" baseline="-25000" dirty="0"/>
          </a:p>
        </p:txBody>
      </p:sp>
      <p:grpSp>
        <p:nvGrpSpPr>
          <p:cNvPr id="91144" name="Group 8"/>
          <p:cNvGrpSpPr>
            <a:grpSpLocks/>
          </p:cNvGrpSpPr>
          <p:nvPr/>
        </p:nvGrpSpPr>
        <p:grpSpPr bwMode="auto">
          <a:xfrm>
            <a:off x="4114800" y="2000250"/>
            <a:ext cx="838200" cy="514350"/>
            <a:chOff x="3840" y="144"/>
            <a:chExt cx="1008" cy="624"/>
          </a:xfrm>
        </p:grpSpPr>
        <p:sp>
          <p:nvSpPr>
            <p:cNvPr id="91145" name="Rectangle 9"/>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6" name="Rectangle 10"/>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47" name="Picture 1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48" name="Group 12"/>
            <p:cNvGrpSpPr>
              <a:grpSpLocks/>
            </p:cNvGrpSpPr>
            <p:nvPr/>
          </p:nvGrpSpPr>
          <p:grpSpPr bwMode="auto">
            <a:xfrm>
              <a:off x="4032" y="528"/>
              <a:ext cx="288" cy="192"/>
              <a:chOff x="2736" y="1776"/>
              <a:chExt cx="288" cy="192"/>
            </a:xfrm>
          </p:grpSpPr>
          <p:sp>
            <p:nvSpPr>
              <p:cNvPr id="91149" name="Oval 1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0" name="Oval 1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1" name="Oval 1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2" name="Oval 1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3" name="Oval 1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4" name="Oval 1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5" name="Oval 1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6" name="Oval 2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7" name="Oval 2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1496" name="Group 360"/>
          <p:cNvGrpSpPr>
            <a:grpSpLocks/>
          </p:cNvGrpSpPr>
          <p:nvPr/>
        </p:nvGrpSpPr>
        <p:grpSpPr bwMode="auto">
          <a:xfrm>
            <a:off x="3497263" y="2971800"/>
            <a:ext cx="2062162" cy="609600"/>
            <a:chOff x="2203" y="1701"/>
            <a:chExt cx="1299" cy="384"/>
          </a:xfrm>
        </p:grpSpPr>
        <p:sp>
          <p:nvSpPr>
            <p:cNvPr id="91495" name="Rectangle 359"/>
            <p:cNvSpPr>
              <a:spLocks noChangeArrowheads="1"/>
            </p:cNvSpPr>
            <p:nvPr/>
          </p:nvSpPr>
          <p:spPr bwMode="auto">
            <a:xfrm>
              <a:off x="2203" y="1701"/>
              <a:ext cx="1299" cy="3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5" name="Group 169"/>
            <p:cNvGrpSpPr>
              <a:grpSpLocks/>
            </p:cNvGrpSpPr>
            <p:nvPr/>
          </p:nvGrpSpPr>
          <p:grpSpPr bwMode="auto">
            <a:xfrm>
              <a:off x="2256" y="1728"/>
              <a:ext cx="1200" cy="336"/>
              <a:chOff x="2160" y="1728"/>
              <a:chExt cx="1200" cy="336"/>
            </a:xfrm>
          </p:grpSpPr>
          <p:grpSp>
            <p:nvGrpSpPr>
              <p:cNvPr id="91140" name="Group 4"/>
              <p:cNvGrpSpPr>
                <a:grpSpLocks/>
              </p:cNvGrpSpPr>
              <p:nvPr/>
            </p:nvGrpSpPr>
            <p:grpSpPr bwMode="auto">
              <a:xfrm>
                <a:off x="2160" y="1728"/>
                <a:ext cx="528" cy="336"/>
                <a:chOff x="1632" y="144"/>
                <a:chExt cx="1008" cy="624"/>
              </a:xfrm>
            </p:grpSpPr>
            <p:sp>
              <p:nvSpPr>
                <p:cNvPr id="91141" name="Rectangle 5"/>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2" name="Rectangle 6"/>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43" name="Picture 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159" name="Group 23"/>
              <p:cNvGrpSpPr>
                <a:grpSpLocks/>
              </p:cNvGrpSpPr>
              <p:nvPr/>
            </p:nvGrpSpPr>
            <p:grpSpPr bwMode="auto">
              <a:xfrm>
                <a:off x="2832" y="1728"/>
                <a:ext cx="528" cy="324"/>
                <a:chOff x="3840" y="144"/>
                <a:chExt cx="1008" cy="624"/>
              </a:xfrm>
            </p:grpSpPr>
            <p:sp>
              <p:nvSpPr>
                <p:cNvPr id="91160" name="Rectangle 2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1" name="Rectangle 2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62" name="Picture 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63" name="Group 27"/>
                <p:cNvGrpSpPr>
                  <a:grpSpLocks/>
                </p:cNvGrpSpPr>
                <p:nvPr/>
              </p:nvGrpSpPr>
              <p:grpSpPr bwMode="auto">
                <a:xfrm>
                  <a:off x="4032" y="528"/>
                  <a:ext cx="288" cy="192"/>
                  <a:chOff x="2736" y="1776"/>
                  <a:chExt cx="288" cy="192"/>
                </a:xfrm>
              </p:grpSpPr>
              <p:sp>
                <p:nvSpPr>
                  <p:cNvPr id="91164" name="Oval 2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5" name="Oval 2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6" name="Oval 3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7" name="Oval 3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8" name="Oval 3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9" name="Oval 3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0" name="Oval 3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1" name="Oval 3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2" name="Oval 3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1498" name="Group 362"/>
          <p:cNvGrpSpPr>
            <a:grpSpLocks/>
          </p:cNvGrpSpPr>
          <p:nvPr/>
        </p:nvGrpSpPr>
        <p:grpSpPr bwMode="auto">
          <a:xfrm>
            <a:off x="2641600" y="4022725"/>
            <a:ext cx="4122738" cy="625475"/>
            <a:chOff x="1664" y="2395"/>
            <a:chExt cx="2597" cy="394"/>
          </a:xfrm>
        </p:grpSpPr>
        <p:sp>
          <p:nvSpPr>
            <p:cNvPr id="91497" name="Rectangle 361"/>
            <p:cNvSpPr>
              <a:spLocks noChangeArrowheads="1"/>
            </p:cNvSpPr>
            <p:nvPr/>
          </p:nvSpPr>
          <p:spPr bwMode="auto">
            <a:xfrm>
              <a:off x="1664" y="2395"/>
              <a:ext cx="2597" cy="39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4" name="Group 168"/>
            <p:cNvGrpSpPr>
              <a:grpSpLocks/>
            </p:cNvGrpSpPr>
            <p:nvPr/>
          </p:nvGrpSpPr>
          <p:grpSpPr bwMode="auto">
            <a:xfrm>
              <a:off x="1708" y="2400"/>
              <a:ext cx="2516" cy="365"/>
              <a:chOff x="1612" y="2400"/>
              <a:chExt cx="2516" cy="365"/>
            </a:xfrm>
          </p:grpSpPr>
          <p:grpSp>
            <p:nvGrpSpPr>
              <p:cNvPr id="91173" name="Group 37"/>
              <p:cNvGrpSpPr>
                <a:grpSpLocks/>
              </p:cNvGrpSpPr>
              <p:nvPr/>
            </p:nvGrpSpPr>
            <p:grpSpPr bwMode="auto">
              <a:xfrm>
                <a:off x="1612" y="2429"/>
                <a:ext cx="528" cy="336"/>
                <a:chOff x="528" y="144"/>
                <a:chExt cx="1008" cy="624"/>
              </a:xfrm>
            </p:grpSpPr>
            <p:sp>
              <p:nvSpPr>
                <p:cNvPr id="91174" name="Rectangle 38"/>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5" name="Rectangle 39"/>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76" name="Picture 4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177" name="Group 41"/>
              <p:cNvGrpSpPr>
                <a:grpSpLocks/>
              </p:cNvGrpSpPr>
              <p:nvPr/>
            </p:nvGrpSpPr>
            <p:grpSpPr bwMode="auto">
              <a:xfrm>
                <a:off x="2284" y="2429"/>
                <a:ext cx="528" cy="336"/>
                <a:chOff x="528" y="144"/>
                <a:chExt cx="1008" cy="624"/>
              </a:xfrm>
            </p:grpSpPr>
            <p:sp>
              <p:nvSpPr>
                <p:cNvPr id="91178" name="Rectangle 42"/>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9" name="Rectangle 43"/>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80" name="Picture 4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81" name="Group 45"/>
                <p:cNvGrpSpPr>
                  <a:grpSpLocks/>
                </p:cNvGrpSpPr>
                <p:nvPr/>
              </p:nvGrpSpPr>
              <p:grpSpPr bwMode="auto">
                <a:xfrm>
                  <a:off x="1200" y="528"/>
                  <a:ext cx="288" cy="192"/>
                  <a:chOff x="2736" y="1776"/>
                  <a:chExt cx="288" cy="192"/>
                </a:xfrm>
              </p:grpSpPr>
              <p:sp>
                <p:nvSpPr>
                  <p:cNvPr id="91182" name="Oval 4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3" name="Oval 4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4" name="Oval 4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5" name="Oval 4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6" name="Oval 5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7" name="Oval 5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8" name="Oval 5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9" name="Oval 5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0" name="Oval 5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1191" name="Group 55"/>
              <p:cNvGrpSpPr>
                <a:grpSpLocks/>
              </p:cNvGrpSpPr>
              <p:nvPr/>
            </p:nvGrpSpPr>
            <p:grpSpPr bwMode="auto">
              <a:xfrm>
                <a:off x="3600" y="2400"/>
                <a:ext cx="528" cy="361"/>
                <a:chOff x="2736" y="864"/>
                <a:chExt cx="1008" cy="672"/>
              </a:xfrm>
            </p:grpSpPr>
            <p:sp>
              <p:nvSpPr>
                <p:cNvPr id="91192" name="Rectangle 56"/>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3" name="Rectangle 57"/>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194" name="Group 58"/>
                <p:cNvGrpSpPr>
                  <a:grpSpLocks/>
                </p:cNvGrpSpPr>
                <p:nvPr/>
              </p:nvGrpSpPr>
              <p:grpSpPr bwMode="auto">
                <a:xfrm>
                  <a:off x="3408" y="1296"/>
                  <a:ext cx="288" cy="192"/>
                  <a:chOff x="2736" y="1776"/>
                  <a:chExt cx="288" cy="192"/>
                </a:xfrm>
              </p:grpSpPr>
              <p:sp>
                <p:nvSpPr>
                  <p:cNvPr id="91195" name="Oval 5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6" name="Oval 6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7" name="Oval 6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8" name="Oval 6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9" name="Oval 6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0" name="Oval 6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1" name="Oval 6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2" name="Oval 6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3" name="Oval 6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204" name="Group 68"/>
                <p:cNvGrpSpPr>
                  <a:grpSpLocks/>
                </p:cNvGrpSpPr>
                <p:nvPr/>
              </p:nvGrpSpPr>
              <p:grpSpPr bwMode="auto">
                <a:xfrm>
                  <a:off x="2784" y="864"/>
                  <a:ext cx="432" cy="624"/>
                  <a:chOff x="2784" y="96"/>
                  <a:chExt cx="432" cy="624"/>
                </a:xfrm>
              </p:grpSpPr>
              <p:pic>
                <p:nvPicPr>
                  <p:cNvPr id="91205" name="Picture 6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06" name="Group 70"/>
                  <p:cNvGrpSpPr>
                    <a:grpSpLocks/>
                  </p:cNvGrpSpPr>
                  <p:nvPr/>
                </p:nvGrpSpPr>
                <p:grpSpPr bwMode="auto">
                  <a:xfrm>
                    <a:off x="2928" y="528"/>
                    <a:ext cx="288" cy="192"/>
                    <a:chOff x="2736" y="1776"/>
                    <a:chExt cx="288" cy="192"/>
                  </a:xfrm>
                </p:grpSpPr>
                <p:sp>
                  <p:nvSpPr>
                    <p:cNvPr id="91207" name="Oval 7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8" name="Oval 7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9" name="Oval 7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0" name="Oval 7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1" name="Oval 7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2" name="Oval 7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3" name="Oval 7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4" name="Oval 7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5" name="Oval 7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91230" name="Group 94"/>
              <p:cNvGrpSpPr>
                <a:grpSpLocks/>
              </p:cNvGrpSpPr>
              <p:nvPr/>
            </p:nvGrpSpPr>
            <p:grpSpPr bwMode="auto">
              <a:xfrm>
                <a:off x="2938" y="2410"/>
                <a:ext cx="528" cy="355"/>
                <a:chOff x="2736" y="96"/>
                <a:chExt cx="1008" cy="672"/>
              </a:xfrm>
            </p:grpSpPr>
            <p:sp>
              <p:nvSpPr>
                <p:cNvPr id="91231" name="Rectangle 95"/>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2" name="Rectangle 96"/>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33" name="Group 97"/>
                <p:cNvGrpSpPr>
                  <a:grpSpLocks/>
                </p:cNvGrpSpPr>
                <p:nvPr/>
              </p:nvGrpSpPr>
              <p:grpSpPr bwMode="auto">
                <a:xfrm>
                  <a:off x="2784" y="96"/>
                  <a:ext cx="432" cy="624"/>
                  <a:chOff x="2784" y="96"/>
                  <a:chExt cx="432" cy="624"/>
                </a:xfrm>
              </p:grpSpPr>
              <p:pic>
                <p:nvPicPr>
                  <p:cNvPr id="91234" name="Picture 9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35" name="Group 99"/>
                  <p:cNvGrpSpPr>
                    <a:grpSpLocks/>
                  </p:cNvGrpSpPr>
                  <p:nvPr/>
                </p:nvGrpSpPr>
                <p:grpSpPr bwMode="auto">
                  <a:xfrm>
                    <a:off x="2928" y="528"/>
                    <a:ext cx="288" cy="192"/>
                    <a:chOff x="2736" y="1776"/>
                    <a:chExt cx="288" cy="192"/>
                  </a:xfrm>
                </p:grpSpPr>
                <p:sp>
                  <p:nvSpPr>
                    <p:cNvPr id="91236" name="Oval 10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7" name="Oval 10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8" name="Oval 10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9" name="Oval 10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0" name="Oval 10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1" name="Oval 10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2" name="Oval 10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3" name="Oval 10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4" name="Oval 10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grpSp>
        <p:nvGrpSpPr>
          <p:cNvPr id="91504" name="Group 368"/>
          <p:cNvGrpSpPr>
            <a:grpSpLocks/>
          </p:cNvGrpSpPr>
          <p:nvPr/>
        </p:nvGrpSpPr>
        <p:grpSpPr bwMode="auto">
          <a:xfrm>
            <a:off x="1538288" y="5094288"/>
            <a:ext cx="6067425" cy="668337"/>
            <a:chOff x="969" y="3209"/>
            <a:chExt cx="3822" cy="421"/>
          </a:xfrm>
        </p:grpSpPr>
        <p:grpSp>
          <p:nvGrpSpPr>
            <p:cNvPr id="91502" name="Group 366"/>
            <p:cNvGrpSpPr>
              <a:grpSpLocks/>
            </p:cNvGrpSpPr>
            <p:nvPr/>
          </p:nvGrpSpPr>
          <p:grpSpPr bwMode="auto">
            <a:xfrm>
              <a:off x="969" y="3227"/>
              <a:ext cx="1280" cy="403"/>
              <a:chOff x="969" y="3227"/>
              <a:chExt cx="1280" cy="403"/>
            </a:xfrm>
          </p:grpSpPr>
          <p:sp>
            <p:nvSpPr>
              <p:cNvPr id="91500" name="Rectangle 364"/>
              <p:cNvSpPr>
                <a:spLocks noChangeArrowheads="1"/>
              </p:cNvSpPr>
              <p:nvPr/>
            </p:nvSpPr>
            <p:spPr bwMode="auto">
              <a:xfrm>
                <a:off x="969" y="3227"/>
                <a:ext cx="1280" cy="40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6" name="Group 170"/>
              <p:cNvGrpSpPr>
                <a:grpSpLocks/>
              </p:cNvGrpSpPr>
              <p:nvPr/>
            </p:nvGrpSpPr>
            <p:grpSpPr bwMode="auto">
              <a:xfrm>
                <a:off x="1008" y="3264"/>
                <a:ext cx="1200" cy="336"/>
                <a:chOff x="1104" y="3312"/>
                <a:chExt cx="1200" cy="336"/>
              </a:xfrm>
            </p:grpSpPr>
            <p:grpSp>
              <p:nvGrpSpPr>
                <p:cNvPr id="91245" name="Group 109"/>
                <p:cNvGrpSpPr>
                  <a:grpSpLocks/>
                </p:cNvGrpSpPr>
                <p:nvPr/>
              </p:nvGrpSpPr>
              <p:grpSpPr bwMode="auto">
                <a:xfrm>
                  <a:off x="1104" y="3312"/>
                  <a:ext cx="528" cy="336"/>
                  <a:chOff x="528" y="144"/>
                  <a:chExt cx="1008" cy="624"/>
                </a:xfrm>
              </p:grpSpPr>
              <p:sp>
                <p:nvSpPr>
                  <p:cNvPr id="91246" name="Rectangle 110"/>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7" name="Rectangle 111"/>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248" name="Picture 1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249" name="Group 113"/>
                <p:cNvGrpSpPr>
                  <a:grpSpLocks/>
                </p:cNvGrpSpPr>
                <p:nvPr/>
              </p:nvGrpSpPr>
              <p:grpSpPr bwMode="auto">
                <a:xfrm>
                  <a:off x="1776" y="3312"/>
                  <a:ext cx="528" cy="336"/>
                  <a:chOff x="528" y="144"/>
                  <a:chExt cx="1008" cy="624"/>
                </a:xfrm>
              </p:grpSpPr>
              <p:sp>
                <p:nvSpPr>
                  <p:cNvPr id="91250" name="Rectangle 11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1" name="Rectangle 11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252" name="Picture 11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53" name="Group 117"/>
                  <p:cNvGrpSpPr>
                    <a:grpSpLocks/>
                  </p:cNvGrpSpPr>
                  <p:nvPr/>
                </p:nvGrpSpPr>
                <p:grpSpPr bwMode="auto">
                  <a:xfrm>
                    <a:off x="1200" y="528"/>
                    <a:ext cx="288" cy="192"/>
                    <a:chOff x="2736" y="1776"/>
                    <a:chExt cx="288" cy="192"/>
                  </a:xfrm>
                </p:grpSpPr>
                <p:sp>
                  <p:nvSpPr>
                    <p:cNvPr id="91254" name="Oval 11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5" name="Oval 11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6" name="Oval 12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7" name="Oval 12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8" name="Oval 12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9" name="Oval 12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0" name="Oval 12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1" name="Oval 12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2" name="Oval 12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1503" name="Group 367"/>
            <p:cNvGrpSpPr>
              <a:grpSpLocks/>
            </p:cNvGrpSpPr>
            <p:nvPr/>
          </p:nvGrpSpPr>
          <p:grpSpPr bwMode="auto">
            <a:xfrm>
              <a:off x="3465" y="3209"/>
              <a:ext cx="1326" cy="412"/>
              <a:chOff x="3465" y="3209"/>
              <a:chExt cx="1326" cy="412"/>
            </a:xfrm>
          </p:grpSpPr>
          <p:sp>
            <p:nvSpPr>
              <p:cNvPr id="91501" name="Rectangle 365"/>
              <p:cNvSpPr>
                <a:spLocks noChangeArrowheads="1"/>
              </p:cNvSpPr>
              <p:nvPr/>
            </p:nvSpPr>
            <p:spPr bwMode="auto">
              <a:xfrm>
                <a:off x="3465" y="3209"/>
                <a:ext cx="1326" cy="4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7" name="Group 171"/>
              <p:cNvGrpSpPr>
                <a:grpSpLocks/>
              </p:cNvGrpSpPr>
              <p:nvPr/>
            </p:nvGrpSpPr>
            <p:grpSpPr bwMode="auto">
              <a:xfrm>
                <a:off x="3504" y="3216"/>
                <a:ext cx="1248" cy="364"/>
                <a:chOff x="3120" y="3264"/>
                <a:chExt cx="1248" cy="364"/>
              </a:xfrm>
            </p:grpSpPr>
            <p:grpSp>
              <p:nvGrpSpPr>
                <p:cNvPr id="91263" name="Group 127"/>
                <p:cNvGrpSpPr>
                  <a:grpSpLocks/>
                </p:cNvGrpSpPr>
                <p:nvPr/>
              </p:nvGrpSpPr>
              <p:grpSpPr bwMode="auto">
                <a:xfrm>
                  <a:off x="3840" y="3264"/>
                  <a:ext cx="528" cy="361"/>
                  <a:chOff x="2736" y="864"/>
                  <a:chExt cx="1008" cy="672"/>
                </a:xfrm>
              </p:grpSpPr>
              <p:sp>
                <p:nvSpPr>
                  <p:cNvPr id="91264" name="Rectangle 128"/>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5" name="Rectangle 129"/>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66" name="Group 130"/>
                  <p:cNvGrpSpPr>
                    <a:grpSpLocks/>
                  </p:cNvGrpSpPr>
                  <p:nvPr/>
                </p:nvGrpSpPr>
                <p:grpSpPr bwMode="auto">
                  <a:xfrm>
                    <a:off x="3408" y="1296"/>
                    <a:ext cx="288" cy="192"/>
                    <a:chOff x="2736" y="1776"/>
                    <a:chExt cx="288" cy="192"/>
                  </a:xfrm>
                </p:grpSpPr>
                <p:sp>
                  <p:nvSpPr>
                    <p:cNvPr id="91267" name="Oval 13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8" name="Oval 13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9" name="Oval 13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0" name="Oval 13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1" name="Oval 13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2" name="Oval 13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3" name="Oval 13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4" name="Oval 13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5" name="Oval 13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276" name="Group 140"/>
                  <p:cNvGrpSpPr>
                    <a:grpSpLocks/>
                  </p:cNvGrpSpPr>
                  <p:nvPr/>
                </p:nvGrpSpPr>
                <p:grpSpPr bwMode="auto">
                  <a:xfrm>
                    <a:off x="2784" y="864"/>
                    <a:ext cx="432" cy="624"/>
                    <a:chOff x="2784" y="96"/>
                    <a:chExt cx="432" cy="624"/>
                  </a:xfrm>
                </p:grpSpPr>
                <p:pic>
                  <p:nvPicPr>
                    <p:cNvPr id="91277" name="Picture 14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78" name="Group 142"/>
                    <p:cNvGrpSpPr>
                      <a:grpSpLocks/>
                    </p:cNvGrpSpPr>
                    <p:nvPr/>
                  </p:nvGrpSpPr>
                  <p:grpSpPr bwMode="auto">
                    <a:xfrm>
                      <a:off x="2928" y="528"/>
                      <a:ext cx="288" cy="192"/>
                      <a:chOff x="2736" y="1776"/>
                      <a:chExt cx="288" cy="192"/>
                    </a:xfrm>
                  </p:grpSpPr>
                  <p:sp>
                    <p:nvSpPr>
                      <p:cNvPr id="91279" name="Oval 14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0" name="Oval 14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1" name="Oval 14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2" name="Oval 14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3" name="Oval 14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4" name="Oval 14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5" name="Oval 14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6" name="Oval 15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7" name="Oval 15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91288" name="Group 152"/>
                <p:cNvGrpSpPr>
                  <a:grpSpLocks/>
                </p:cNvGrpSpPr>
                <p:nvPr/>
              </p:nvGrpSpPr>
              <p:grpSpPr bwMode="auto">
                <a:xfrm>
                  <a:off x="3120" y="3273"/>
                  <a:ext cx="528" cy="355"/>
                  <a:chOff x="2736" y="96"/>
                  <a:chExt cx="1008" cy="672"/>
                </a:xfrm>
              </p:grpSpPr>
              <p:sp>
                <p:nvSpPr>
                  <p:cNvPr id="91289" name="Rectangle 153"/>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0" name="Rectangle 154"/>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91" name="Group 155"/>
                  <p:cNvGrpSpPr>
                    <a:grpSpLocks/>
                  </p:cNvGrpSpPr>
                  <p:nvPr/>
                </p:nvGrpSpPr>
                <p:grpSpPr bwMode="auto">
                  <a:xfrm>
                    <a:off x="2784" y="96"/>
                    <a:ext cx="432" cy="624"/>
                    <a:chOff x="2784" y="96"/>
                    <a:chExt cx="432" cy="624"/>
                  </a:xfrm>
                </p:grpSpPr>
                <p:pic>
                  <p:nvPicPr>
                    <p:cNvPr id="91292" name="Picture 15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93" name="Group 157"/>
                    <p:cNvGrpSpPr>
                      <a:grpSpLocks/>
                    </p:cNvGrpSpPr>
                    <p:nvPr/>
                  </p:nvGrpSpPr>
                  <p:grpSpPr bwMode="auto">
                    <a:xfrm>
                      <a:off x="2928" y="528"/>
                      <a:ext cx="288" cy="192"/>
                      <a:chOff x="2736" y="1776"/>
                      <a:chExt cx="288" cy="192"/>
                    </a:xfrm>
                  </p:grpSpPr>
                  <p:sp>
                    <p:nvSpPr>
                      <p:cNvPr id="91294" name="Oval 15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5" name="Oval 15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6" name="Oval 16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7" name="Oval 16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8" name="Oval 16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9" name="Oval 16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0" name="Oval 16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1" name="Oval 16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2" name="Oval 16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grpSp>
    </p:spTree>
    <p:extLst>
      <p:ext uri="{BB962C8B-B14F-4D97-AF65-F5344CB8AC3E}">
        <p14:creationId xmlns:p14="http://schemas.microsoft.com/office/powerpoint/2010/main" val="2741111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11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5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49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115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4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15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1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Transition Between Belief States</a:t>
            </a:r>
            <a:endParaRPr lang="en-US"/>
          </a:p>
        </p:txBody>
      </p:sp>
      <p:sp>
        <p:nvSpPr>
          <p:cNvPr id="91158" name="Rectangle 22"/>
          <p:cNvSpPr>
            <a:spLocks noGrp="1" noChangeArrowheads="1"/>
          </p:cNvSpPr>
          <p:nvPr>
            <p:ph type="body" idx="1"/>
          </p:nvPr>
        </p:nvSpPr>
        <p:spPr/>
        <p:txBody>
          <a:bodyPr>
            <a:normAutofit/>
          </a:bodyPr>
          <a:lstStyle/>
          <a:p>
            <a:r>
              <a:rPr lang="en-US" dirty="0"/>
              <a:t>Playing a </a:t>
            </a:r>
            <a:r>
              <a:rPr lang="en-US" dirty="0" smtClean="0"/>
              <a:t>“game against nature”</a:t>
            </a:r>
            <a:endParaRPr lang="en-US" dirty="0"/>
          </a:p>
        </p:txBody>
      </p:sp>
      <p:grpSp>
        <p:nvGrpSpPr>
          <p:cNvPr id="165" name="Group 165"/>
          <p:cNvGrpSpPr>
            <a:grpSpLocks/>
          </p:cNvGrpSpPr>
          <p:nvPr/>
        </p:nvGrpSpPr>
        <p:grpSpPr bwMode="auto">
          <a:xfrm>
            <a:off x="1265217" y="2373043"/>
            <a:ext cx="6096000" cy="3052763"/>
            <a:chOff x="960" y="1698"/>
            <a:chExt cx="3840" cy="1923"/>
          </a:xfrm>
        </p:grpSpPr>
        <p:grpSp>
          <p:nvGrpSpPr>
            <p:cNvPr id="166" name="Group 166"/>
            <p:cNvGrpSpPr>
              <a:grpSpLocks/>
            </p:cNvGrpSpPr>
            <p:nvPr/>
          </p:nvGrpSpPr>
          <p:grpSpPr bwMode="auto">
            <a:xfrm>
              <a:off x="960" y="1698"/>
              <a:ext cx="3840" cy="1923"/>
              <a:chOff x="960" y="1698"/>
              <a:chExt cx="3840" cy="1923"/>
            </a:xfrm>
          </p:grpSpPr>
          <p:sp>
            <p:nvSpPr>
              <p:cNvPr id="169" name="Freeform 167"/>
              <p:cNvSpPr>
                <a:spLocks/>
              </p:cNvSpPr>
              <p:nvPr/>
            </p:nvSpPr>
            <p:spPr bwMode="auto">
              <a:xfrm>
                <a:off x="2655" y="2688"/>
                <a:ext cx="465" cy="96"/>
              </a:xfrm>
              <a:custGeom>
                <a:avLst/>
                <a:gdLst>
                  <a:gd name="T0" fmla="*/ 225 w 465"/>
                  <a:gd name="T1" fmla="*/ 0 h 96"/>
                  <a:gd name="T2" fmla="*/ 0 w 465"/>
                  <a:gd name="T3" fmla="*/ 96 h 96"/>
                  <a:gd name="T4" fmla="*/ 465 w 465"/>
                  <a:gd name="T5" fmla="*/ 96 h 96"/>
                  <a:gd name="T6" fmla="*/ 225 w 465"/>
                  <a:gd name="T7" fmla="*/ 0 h 96"/>
                </a:gdLst>
                <a:ahLst/>
                <a:cxnLst>
                  <a:cxn ang="0">
                    <a:pos x="T0" y="T1"/>
                  </a:cxn>
                  <a:cxn ang="0">
                    <a:pos x="T2" y="T3"/>
                  </a:cxn>
                  <a:cxn ang="0">
                    <a:pos x="T4" y="T5"/>
                  </a:cxn>
                  <a:cxn ang="0">
                    <a:pos x="T6" y="T7"/>
                  </a:cxn>
                </a:cxnLst>
                <a:rect l="0" t="0" r="r" b="b"/>
                <a:pathLst>
                  <a:path w="465" h="96">
                    <a:moveTo>
                      <a:pt x="225" y="0"/>
                    </a:moveTo>
                    <a:lnTo>
                      <a:pt x="0" y="96"/>
                    </a:lnTo>
                    <a:lnTo>
                      <a:pt x="465" y="96"/>
                    </a:lnTo>
                    <a:lnTo>
                      <a:pt x="225"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0" name="Group 168"/>
              <p:cNvGrpSpPr>
                <a:grpSpLocks/>
              </p:cNvGrpSpPr>
              <p:nvPr/>
            </p:nvGrpSpPr>
            <p:grpSpPr bwMode="auto">
              <a:xfrm>
                <a:off x="2208" y="1698"/>
                <a:ext cx="1296" cy="396"/>
                <a:chOff x="2208" y="1698"/>
                <a:chExt cx="1296" cy="396"/>
              </a:xfrm>
            </p:grpSpPr>
            <p:sp>
              <p:nvSpPr>
                <p:cNvPr id="240" name="Rectangle 169"/>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1" name="Group 170"/>
                <p:cNvGrpSpPr>
                  <a:grpSpLocks/>
                </p:cNvGrpSpPr>
                <p:nvPr/>
              </p:nvGrpSpPr>
              <p:grpSpPr bwMode="auto">
                <a:xfrm>
                  <a:off x="2256" y="1728"/>
                  <a:ext cx="1200" cy="336"/>
                  <a:chOff x="2160" y="1728"/>
                  <a:chExt cx="1200" cy="336"/>
                </a:xfrm>
              </p:grpSpPr>
              <p:grpSp>
                <p:nvGrpSpPr>
                  <p:cNvPr id="242" name="Group 171"/>
                  <p:cNvGrpSpPr>
                    <a:grpSpLocks/>
                  </p:cNvGrpSpPr>
                  <p:nvPr/>
                </p:nvGrpSpPr>
                <p:grpSpPr bwMode="auto">
                  <a:xfrm>
                    <a:off x="2160" y="1728"/>
                    <a:ext cx="528" cy="336"/>
                    <a:chOff x="1632" y="144"/>
                    <a:chExt cx="1008" cy="624"/>
                  </a:xfrm>
                </p:grpSpPr>
                <p:sp>
                  <p:nvSpPr>
                    <p:cNvPr id="257" name="Rectangle 172"/>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Rectangle 173"/>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9" name="Picture 17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3" name="Group 175"/>
                  <p:cNvGrpSpPr>
                    <a:grpSpLocks/>
                  </p:cNvGrpSpPr>
                  <p:nvPr/>
                </p:nvGrpSpPr>
                <p:grpSpPr bwMode="auto">
                  <a:xfrm>
                    <a:off x="2832" y="1728"/>
                    <a:ext cx="528" cy="324"/>
                    <a:chOff x="3840" y="144"/>
                    <a:chExt cx="1008" cy="624"/>
                  </a:xfrm>
                </p:grpSpPr>
                <p:sp>
                  <p:nvSpPr>
                    <p:cNvPr id="244" name="Rectangle 176"/>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Rectangle 177"/>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46" name="Picture 1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47" name="Group 179"/>
                    <p:cNvGrpSpPr>
                      <a:grpSpLocks/>
                    </p:cNvGrpSpPr>
                    <p:nvPr/>
                  </p:nvGrpSpPr>
                  <p:grpSpPr bwMode="auto">
                    <a:xfrm>
                      <a:off x="4032" y="528"/>
                      <a:ext cx="288" cy="192"/>
                      <a:chOff x="2736" y="1776"/>
                      <a:chExt cx="288" cy="192"/>
                    </a:xfrm>
                  </p:grpSpPr>
                  <p:sp>
                    <p:nvSpPr>
                      <p:cNvPr id="248" name="Oval 1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1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1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1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1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1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1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1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1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71" name="Group 189"/>
              <p:cNvGrpSpPr>
                <a:grpSpLocks/>
              </p:cNvGrpSpPr>
              <p:nvPr/>
            </p:nvGrpSpPr>
            <p:grpSpPr bwMode="auto">
              <a:xfrm>
                <a:off x="960" y="3234"/>
                <a:ext cx="1296" cy="387"/>
                <a:chOff x="960" y="3234"/>
                <a:chExt cx="1296" cy="387"/>
              </a:xfrm>
            </p:grpSpPr>
            <p:sp>
              <p:nvSpPr>
                <p:cNvPr id="220" name="Rectangle 190"/>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1" name="Group 191"/>
                <p:cNvGrpSpPr>
                  <a:grpSpLocks/>
                </p:cNvGrpSpPr>
                <p:nvPr/>
              </p:nvGrpSpPr>
              <p:grpSpPr bwMode="auto">
                <a:xfrm>
                  <a:off x="1008" y="3264"/>
                  <a:ext cx="1200" cy="336"/>
                  <a:chOff x="1104" y="3312"/>
                  <a:chExt cx="1200" cy="336"/>
                </a:xfrm>
              </p:grpSpPr>
              <p:grpSp>
                <p:nvGrpSpPr>
                  <p:cNvPr id="222" name="Group 192"/>
                  <p:cNvGrpSpPr>
                    <a:grpSpLocks/>
                  </p:cNvGrpSpPr>
                  <p:nvPr/>
                </p:nvGrpSpPr>
                <p:grpSpPr bwMode="auto">
                  <a:xfrm>
                    <a:off x="1104" y="3312"/>
                    <a:ext cx="528" cy="336"/>
                    <a:chOff x="528" y="144"/>
                    <a:chExt cx="1008" cy="624"/>
                  </a:xfrm>
                </p:grpSpPr>
                <p:sp>
                  <p:nvSpPr>
                    <p:cNvPr id="237" name="Rectangle 193"/>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Rectangle 194"/>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39" name="Picture 19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Group 196"/>
                  <p:cNvGrpSpPr>
                    <a:grpSpLocks/>
                  </p:cNvGrpSpPr>
                  <p:nvPr/>
                </p:nvGrpSpPr>
                <p:grpSpPr bwMode="auto">
                  <a:xfrm>
                    <a:off x="1776" y="3312"/>
                    <a:ext cx="528" cy="336"/>
                    <a:chOff x="528" y="144"/>
                    <a:chExt cx="1008" cy="624"/>
                  </a:xfrm>
                </p:grpSpPr>
                <p:sp>
                  <p:nvSpPr>
                    <p:cNvPr id="224" name="Rectangle 19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19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6" name="Picture 19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27" name="Group 200"/>
                    <p:cNvGrpSpPr>
                      <a:grpSpLocks/>
                    </p:cNvGrpSpPr>
                    <p:nvPr/>
                  </p:nvGrpSpPr>
                  <p:grpSpPr bwMode="auto">
                    <a:xfrm>
                      <a:off x="1200" y="528"/>
                      <a:ext cx="288" cy="192"/>
                      <a:chOff x="2736" y="1776"/>
                      <a:chExt cx="288" cy="192"/>
                    </a:xfrm>
                  </p:grpSpPr>
                  <p:sp>
                    <p:nvSpPr>
                      <p:cNvPr id="228" name="Oval 20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20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20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20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20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20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20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20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20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72" name="Group 210"/>
              <p:cNvGrpSpPr>
                <a:grpSpLocks/>
              </p:cNvGrpSpPr>
              <p:nvPr/>
            </p:nvGrpSpPr>
            <p:grpSpPr bwMode="auto">
              <a:xfrm>
                <a:off x="3456" y="3216"/>
                <a:ext cx="1344" cy="403"/>
                <a:chOff x="3456" y="3216"/>
                <a:chExt cx="1344" cy="403"/>
              </a:xfrm>
            </p:grpSpPr>
            <p:sp>
              <p:nvSpPr>
                <p:cNvPr id="178" name="Rectangle 211"/>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 name="Group 212"/>
                <p:cNvGrpSpPr>
                  <a:grpSpLocks/>
                </p:cNvGrpSpPr>
                <p:nvPr/>
              </p:nvGrpSpPr>
              <p:grpSpPr bwMode="auto">
                <a:xfrm>
                  <a:off x="3504" y="3216"/>
                  <a:ext cx="1248" cy="364"/>
                  <a:chOff x="3120" y="3264"/>
                  <a:chExt cx="1248" cy="364"/>
                </a:xfrm>
              </p:grpSpPr>
              <p:grpSp>
                <p:nvGrpSpPr>
                  <p:cNvPr id="180" name="Group 213"/>
                  <p:cNvGrpSpPr>
                    <a:grpSpLocks/>
                  </p:cNvGrpSpPr>
                  <p:nvPr/>
                </p:nvGrpSpPr>
                <p:grpSpPr bwMode="auto">
                  <a:xfrm>
                    <a:off x="3840" y="3264"/>
                    <a:ext cx="528" cy="361"/>
                    <a:chOff x="2736" y="864"/>
                    <a:chExt cx="1008" cy="672"/>
                  </a:xfrm>
                </p:grpSpPr>
                <p:sp>
                  <p:nvSpPr>
                    <p:cNvPr id="196" name="Rectangle 21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21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8" name="Group 216"/>
                    <p:cNvGrpSpPr>
                      <a:grpSpLocks/>
                    </p:cNvGrpSpPr>
                    <p:nvPr/>
                  </p:nvGrpSpPr>
                  <p:grpSpPr bwMode="auto">
                    <a:xfrm>
                      <a:off x="3408" y="1296"/>
                      <a:ext cx="288" cy="192"/>
                      <a:chOff x="2736" y="1776"/>
                      <a:chExt cx="288" cy="192"/>
                    </a:xfrm>
                  </p:grpSpPr>
                  <p:sp>
                    <p:nvSpPr>
                      <p:cNvPr id="211" name="Oval 21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21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21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22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22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22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22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22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22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 name="Group 226"/>
                    <p:cNvGrpSpPr>
                      <a:grpSpLocks/>
                    </p:cNvGrpSpPr>
                    <p:nvPr/>
                  </p:nvGrpSpPr>
                  <p:grpSpPr bwMode="auto">
                    <a:xfrm>
                      <a:off x="2784" y="864"/>
                      <a:ext cx="432" cy="624"/>
                      <a:chOff x="2784" y="96"/>
                      <a:chExt cx="432" cy="624"/>
                    </a:xfrm>
                  </p:grpSpPr>
                  <p:pic>
                    <p:nvPicPr>
                      <p:cNvPr id="200"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 228"/>
                      <p:cNvGrpSpPr>
                        <a:grpSpLocks/>
                      </p:cNvGrpSpPr>
                      <p:nvPr/>
                    </p:nvGrpSpPr>
                    <p:grpSpPr bwMode="auto">
                      <a:xfrm>
                        <a:off x="2928" y="528"/>
                        <a:ext cx="288" cy="192"/>
                        <a:chOff x="2736" y="1776"/>
                        <a:chExt cx="288" cy="192"/>
                      </a:xfrm>
                    </p:grpSpPr>
                    <p:sp>
                      <p:nvSpPr>
                        <p:cNvPr id="202" name="Oval 2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2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2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2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2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2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2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2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2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81" name="Group 238"/>
                  <p:cNvGrpSpPr>
                    <a:grpSpLocks/>
                  </p:cNvGrpSpPr>
                  <p:nvPr/>
                </p:nvGrpSpPr>
                <p:grpSpPr bwMode="auto">
                  <a:xfrm>
                    <a:off x="3120" y="3273"/>
                    <a:ext cx="528" cy="355"/>
                    <a:chOff x="2736" y="96"/>
                    <a:chExt cx="1008" cy="672"/>
                  </a:xfrm>
                </p:grpSpPr>
                <p:sp>
                  <p:nvSpPr>
                    <p:cNvPr id="182" name="Rectangle 239"/>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240"/>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 name="Group 241"/>
                    <p:cNvGrpSpPr>
                      <a:grpSpLocks/>
                    </p:cNvGrpSpPr>
                    <p:nvPr/>
                  </p:nvGrpSpPr>
                  <p:grpSpPr bwMode="auto">
                    <a:xfrm>
                      <a:off x="2784" y="96"/>
                      <a:ext cx="432" cy="624"/>
                      <a:chOff x="2784" y="96"/>
                      <a:chExt cx="432" cy="624"/>
                    </a:xfrm>
                  </p:grpSpPr>
                  <p:pic>
                    <p:nvPicPr>
                      <p:cNvPr id="185" name="Picture 24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86" name="Group 243"/>
                      <p:cNvGrpSpPr>
                        <a:grpSpLocks/>
                      </p:cNvGrpSpPr>
                      <p:nvPr/>
                    </p:nvGrpSpPr>
                    <p:grpSpPr bwMode="auto">
                      <a:xfrm>
                        <a:off x="2928" y="528"/>
                        <a:ext cx="288" cy="192"/>
                        <a:chOff x="2736" y="1776"/>
                        <a:chExt cx="288" cy="192"/>
                      </a:xfrm>
                    </p:grpSpPr>
                    <p:sp>
                      <p:nvSpPr>
                        <p:cNvPr id="187" name="Oval 24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24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24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24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24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24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25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25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25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173" name="Rectangle 253"/>
              <p:cNvSpPr>
                <a:spLocks noChangeArrowheads="1"/>
              </p:cNvSpPr>
              <p:nvPr/>
            </p:nvSpPr>
            <p:spPr bwMode="auto">
              <a:xfrm>
                <a:off x="2832" y="2592"/>
                <a:ext cx="96" cy="96"/>
              </a:xfrm>
              <a:prstGeom prst="rect">
                <a:avLst/>
              </a:prstGeom>
              <a:solidFill>
                <a:srgbClr val="FF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Text Box 254"/>
              <p:cNvSpPr txBox="1">
                <a:spLocks noChangeArrowheads="1"/>
              </p:cNvSpPr>
              <p:nvPr/>
            </p:nvSpPr>
            <p:spPr bwMode="auto">
              <a:xfrm>
                <a:off x="2352" y="249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75" name="Line 255"/>
              <p:cNvSpPr>
                <a:spLocks noChangeShapeType="1"/>
              </p:cNvSpPr>
              <p:nvPr/>
            </p:nvSpPr>
            <p:spPr bwMode="auto">
              <a:xfrm>
                <a:off x="2880" y="2095"/>
                <a:ext cx="0" cy="49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 name="Line 256"/>
              <p:cNvSpPr>
                <a:spLocks noChangeShapeType="1"/>
              </p:cNvSpPr>
              <p:nvPr/>
            </p:nvSpPr>
            <p:spPr bwMode="auto">
              <a:xfrm flipH="1">
                <a:off x="1600" y="2688"/>
                <a:ext cx="1280" cy="5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Line 257"/>
              <p:cNvSpPr>
                <a:spLocks noChangeShapeType="1"/>
              </p:cNvSpPr>
              <p:nvPr/>
            </p:nvSpPr>
            <p:spPr bwMode="auto">
              <a:xfrm>
                <a:off x="2889" y="2688"/>
                <a:ext cx="1244" cy="52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 name="Text Box 258"/>
            <p:cNvSpPr txBox="1">
              <a:spLocks noChangeArrowheads="1"/>
            </p:cNvSpPr>
            <p:nvPr/>
          </p:nvSpPr>
          <p:spPr bwMode="auto">
            <a:xfrm>
              <a:off x="1526" y="2762"/>
              <a:ext cx="7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Clean(R</a:t>
              </a:r>
              <a:r>
                <a:rPr lang="en-US" baseline="-25000">
                  <a:latin typeface="Comic Sans MS" pitchFamily="66" charset="0"/>
                </a:rPr>
                <a:t>1</a:t>
              </a:r>
              <a:r>
                <a:rPr lang="en-US">
                  <a:latin typeface="Comic Sans MS" pitchFamily="66" charset="0"/>
                </a:rPr>
                <a:t>)</a:t>
              </a:r>
            </a:p>
          </p:txBody>
        </p:sp>
        <p:sp>
          <p:nvSpPr>
            <p:cNvPr id="168" name="Text Box 259"/>
            <p:cNvSpPr txBox="1">
              <a:spLocks noChangeArrowheads="1"/>
            </p:cNvSpPr>
            <p:nvPr/>
          </p:nvSpPr>
          <p:spPr bwMode="auto">
            <a:xfrm>
              <a:off x="3408" y="2736"/>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sym typeface="Symbol" pitchFamily="18" charset="2"/>
                </a:rPr>
                <a:t></a:t>
              </a:r>
              <a:r>
                <a:rPr lang="en-US">
                  <a:latin typeface="Comic Sans MS" pitchFamily="66" charset="0"/>
                </a:rPr>
                <a:t>Clean(R</a:t>
              </a:r>
              <a:r>
                <a:rPr lang="en-US" baseline="-25000">
                  <a:latin typeface="Comic Sans MS" pitchFamily="66" charset="0"/>
                </a:rPr>
                <a:t>1</a:t>
              </a:r>
              <a:r>
                <a:rPr lang="en-US">
                  <a:latin typeface="Comic Sans MS" pitchFamily="66" charset="0"/>
                </a:rPr>
                <a:t>)</a:t>
              </a:r>
            </a:p>
          </p:txBody>
        </p:sp>
      </p:grpSp>
      <p:sp>
        <p:nvSpPr>
          <p:cNvPr id="2" name="Left Brace 1"/>
          <p:cNvSpPr/>
          <p:nvPr/>
        </p:nvSpPr>
        <p:spPr>
          <a:xfrm rot="16200000">
            <a:off x="4340364" y="3681118"/>
            <a:ext cx="308431" cy="4223792"/>
          </a:xfrm>
          <a:prstGeom prst="lef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994703" y="5961085"/>
            <a:ext cx="5147809" cy="646331"/>
          </a:xfrm>
          <a:prstGeom prst="rect">
            <a:avLst/>
          </a:prstGeom>
          <a:noFill/>
        </p:spPr>
        <p:txBody>
          <a:bodyPr wrap="square" rtlCol="0">
            <a:spAutoFit/>
          </a:bodyPr>
          <a:lstStyle/>
          <a:p>
            <a:r>
              <a:rPr lang="en-US" dirty="0" smtClean="0"/>
              <a:t>After receiving an observation, the robot will have one of these two belief states</a:t>
            </a:r>
            <a:endParaRPr lang="en-US" dirty="0"/>
          </a:p>
        </p:txBody>
      </p:sp>
    </p:spTree>
    <p:extLst>
      <p:ext uri="{BB962C8B-B14F-4D97-AF65-F5344CB8AC3E}">
        <p14:creationId xmlns:p14="http://schemas.microsoft.com/office/powerpoint/2010/main" val="12857888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52400"/>
            <a:ext cx="7467600" cy="1143000"/>
          </a:xfrm>
        </p:spPr>
        <p:txBody>
          <a:bodyPr/>
          <a:lstStyle/>
          <a:p>
            <a:r>
              <a:rPr lang="en-US" dirty="0" smtClean="0"/>
              <a:t>AND/OR Tree of Belief States</a:t>
            </a:r>
            <a:endParaRPr lang="en-US" dirty="0"/>
          </a:p>
        </p:txBody>
      </p:sp>
      <p:grpSp>
        <p:nvGrpSpPr>
          <p:cNvPr id="129027" name="Group 3"/>
          <p:cNvGrpSpPr>
            <a:grpSpLocks/>
          </p:cNvGrpSpPr>
          <p:nvPr/>
        </p:nvGrpSpPr>
        <p:grpSpPr bwMode="auto">
          <a:xfrm>
            <a:off x="1676400" y="1066800"/>
            <a:ext cx="5410200" cy="1858963"/>
            <a:chOff x="1056" y="672"/>
            <a:chExt cx="3408" cy="1171"/>
          </a:xfrm>
        </p:grpSpPr>
        <p:grpSp>
          <p:nvGrpSpPr>
            <p:cNvPr id="129028" name="Group 4"/>
            <p:cNvGrpSpPr>
              <a:grpSpLocks/>
            </p:cNvGrpSpPr>
            <p:nvPr/>
          </p:nvGrpSpPr>
          <p:grpSpPr bwMode="auto">
            <a:xfrm>
              <a:off x="1056" y="672"/>
              <a:ext cx="3408" cy="1171"/>
              <a:chOff x="1056" y="672"/>
              <a:chExt cx="3408" cy="1171"/>
            </a:xfrm>
          </p:grpSpPr>
          <p:sp>
            <p:nvSpPr>
              <p:cNvPr id="129029" name="Freeform 5"/>
              <p:cNvSpPr>
                <a:spLocks/>
              </p:cNvSpPr>
              <p:nvPr/>
            </p:nvSpPr>
            <p:spPr bwMode="auto">
              <a:xfrm>
                <a:off x="2416" y="1296"/>
                <a:ext cx="696" cy="52"/>
              </a:xfrm>
              <a:custGeom>
                <a:avLst/>
                <a:gdLst>
                  <a:gd name="T0" fmla="*/ 320 w 696"/>
                  <a:gd name="T1" fmla="*/ 0 h 52"/>
                  <a:gd name="T2" fmla="*/ 0 w 696"/>
                  <a:gd name="T3" fmla="*/ 52 h 52"/>
                  <a:gd name="T4" fmla="*/ 696 w 696"/>
                  <a:gd name="T5" fmla="*/ 52 h 52"/>
                  <a:gd name="T6" fmla="*/ 320 w 696"/>
                  <a:gd name="T7" fmla="*/ 0 h 52"/>
                </a:gdLst>
                <a:ahLst/>
                <a:cxnLst>
                  <a:cxn ang="0">
                    <a:pos x="T0" y="T1"/>
                  </a:cxn>
                  <a:cxn ang="0">
                    <a:pos x="T2" y="T3"/>
                  </a:cxn>
                  <a:cxn ang="0">
                    <a:pos x="T4" y="T5"/>
                  </a:cxn>
                  <a:cxn ang="0">
                    <a:pos x="T6" y="T7"/>
                  </a:cxn>
                </a:cxnLst>
                <a:rect l="0" t="0" r="r" b="b"/>
                <a:pathLst>
                  <a:path w="696" h="52">
                    <a:moveTo>
                      <a:pt x="320" y="0"/>
                    </a:moveTo>
                    <a:lnTo>
                      <a:pt x="0" y="52"/>
                    </a:lnTo>
                    <a:lnTo>
                      <a:pt x="696" y="52"/>
                    </a:lnTo>
                    <a:lnTo>
                      <a:pt x="3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030" name="Group 6"/>
              <p:cNvGrpSpPr>
                <a:grpSpLocks/>
              </p:cNvGrpSpPr>
              <p:nvPr/>
            </p:nvGrpSpPr>
            <p:grpSpPr bwMode="auto">
              <a:xfrm>
                <a:off x="2064" y="672"/>
                <a:ext cx="1296" cy="396"/>
                <a:chOff x="2208" y="1698"/>
                <a:chExt cx="1296" cy="396"/>
              </a:xfrm>
            </p:grpSpPr>
            <p:sp>
              <p:nvSpPr>
                <p:cNvPr id="129031" name="Rectangle 7"/>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32" name="Group 8"/>
                <p:cNvGrpSpPr>
                  <a:grpSpLocks/>
                </p:cNvGrpSpPr>
                <p:nvPr/>
              </p:nvGrpSpPr>
              <p:grpSpPr bwMode="auto">
                <a:xfrm>
                  <a:off x="2256" y="1728"/>
                  <a:ext cx="1200" cy="336"/>
                  <a:chOff x="2160" y="1728"/>
                  <a:chExt cx="1200" cy="336"/>
                </a:xfrm>
              </p:grpSpPr>
              <p:grpSp>
                <p:nvGrpSpPr>
                  <p:cNvPr id="129033" name="Group 9"/>
                  <p:cNvGrpSpPr>
                    <a:grpSpLocks/>
                  </p:cNvGrpSpPr>
                  <p:nvPr/>
                </p:nvGrpSpPr>
                <p:grpSpPr bwMode="auto">
                  <a:xfrm>
                    <a:off x="2160" y="1728"/>
                    <a:ext cx="528" cy="336"/>
                    <a:chOff x="1632" y="144"/>
                    <a:chExt cx="1008" cy="624"/>
                  </a:xfrm>
                </p:grpSpPr>
                <p:sp>
                  <p:nvSpPr>
                    <p:cNvPr id="129034" name="Rectangle 10"/>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5" name="Rectangle 11"/>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36" name="Picture 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037" name="Group 13"/>
                  <p:cNvGrpSpPr>
                    <a:grpSpLocks/>
                  </p:cNvGrpSpPr>
                  <p:nvPr/>
                </p:nvGrpSpPr>
                <p:grpSpPr bwMode="auto">
                  <a:xfrm>
                    <a:off x="2832" y="1728"/>
                    <a:ext cx="528" cy="324"/>
                    <a:chOff x="3840" y="144"/>
                    <a:chExt cx="1008" cy="624"/>
                  </a:xfrm>
                </p:grpSpPr>
                <p:sp>
                  <p:nvSpPr>
                    <p:cNvPr id="129038" name="Rectangle 1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9" name="Rectangle 1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40" name="Picture 1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41" name="Group 17"/>
                    <p:cNvGrpSpPr>
                      <a:grpSpLocks/>
                    </p:cNvGrpSpPr>
                    <p:nvPr/>
                  </p:nvGrpSpPr>
                  <p:grpSpPr bwMode="auto">
                    <a:xfrm>
                      <a:off x="4032" y="528"/>
                      <a:ext cx="288" cy="192"/>
                      <a:chOff x="2736" y="1776"/>
                      <a:chExt cx="288" cy="192"/>
                    </a:xfrm>
                  </p:grpSpPr>
                  <p:sp>
                    <p:nvSpPr>
                      <p:cNvPr id="129042" name="Oval 1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3" name="Oval 1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4" name="Oval 2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5" name="Oval 2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6" name="Oval 2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7" name="Oval 2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8" name="Oval 2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9" name="Oval 2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0" name="Oval 2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9051" name="Group 27"/>
              <p:cNvGrpSpPr>
                <a:grpSpLocks/>
              </p:cNvGrpSpPr>
              <p:nvPr/>
            </p:nvGrpSpPr>
            <p:grpSpPr bwMode="auto">
              <a:xfrm>
                <a:off x="1056" y="1440"/>
                <a:ext cx="1296" cy="387"/>
                <a:chOff x="960" y="3234"/>
                <a:chExt cx="1296" cy="387"/>
              </a:xfrm>
            </p:grpSpPr>
            <p:sp>
              <p:nvSpPr>
                <p:cNvPr id="129052" name="Rectangle 28"/>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53" name="Group 29"/>
                <p:cNvGrpSpPr>
                  <a:grpSpLocks/>
                </p:cNvGrpSpPr>
                <p:nvPr/>
              </p:nvGrpSpPr>
              <p:grpSpPr bwMode="auto">
                <a:xfrm>
                  <a:off x="1008" y="3264"/>
                  <a:ext cx="1200" cy="336"/>
                  <a:chOff x="1104" y="3312"/>
                  <a:chExt cx="1200" cy="336"/>
                </a:xfrm>
              </p:grpSpPr>
              <p:grpSp>
                <p:nvGrpSpPr>
                  <p:cNvPr id="129054" name="Group 30"/>
                  <p:cNvGrpSpPr>
                    <a:grpSpLocks/>
                  </p:cNvGrpSpPr>
                  <p:nvPr/>
                </p:nvGrpSpPr>
                <p:grpSpPr bwMode="auto">
                  <a:xfrm>
                    <a:off x="1104" y="3312"/>
                    <a:ext cx="528" cy="336"/>
                    <a:chOff x="528" y="144"/>
                    <a:chExt cx="1008" cy="624"/>
                  </a:xfrm>
                </p:grpSpPr>
                <p:sp>
                  <p:nvSpPr>
                    <p:cNvPr id="129055" name="Rectangle 3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6" name="Rectangle 3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57"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058" name="Group 34"/>
                  <p:cNvGrpSpPr>
                    <a:grpSpLocks/>
                  </p:cNvGrpSpPr>
                  <p:nvPr/>
                </p:nvGrpSpPr>
                <p:grpSpPr bwMode="auto">
                  <a:xfrm>
                    <a:off x="1776" y="3312"/>
                    <a:ext cx="528" cy="336"/>
                    <a:chOff x="528" y="144"/>
                    <a:chExt cx="1008" cy="624"/>
                  </a:xfrm>
                </p:grpSpPr>
                <p:sp>
                  <p:nvSpPr>
                    <p:cNvPr id="129059" name="Rectangle 3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0" name="Rectangle 3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61" name="Picture 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62" name="Group 38"/>
                    <p:cNvGrpSpPr>
                      <a:grpSpLocks/>
                    </p:cNvGrpSpPr>
                    <p:nvPr/>
                  </p:nvGrpSpPr>
                  <p:grpSpPr bwMode="auto">
                    <a:xfrm>
                      <a:off x="1200" y="528"/>
                      <a:ext cx="288" cy="192"/>
                      <a:chOff x="2736" y="1776"/>
                      <a:chExt cx="288" cy="192"/>
                    </a:xfrm>
                  </p:grpSpPr>
                  <p:sp>
                    <p:nvSpPr>
                      <p:cNvPr id="129063" name="Oval 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4" name="Oval 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5" name="Oval 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6" name="Oval 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7" name="Oval 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8" name="Oval 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9" name="Oval 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0" name="Oval 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1" name="Oval 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9072" name="Group 48"/>
              <p:cNvGrpSpPr>
                <a:grpSpLocks/>
              </p:cNvGrpSpPr>
              <p:nvPr/>
            </p:nvGrpSpPr>
            <p:grpSpPr bwMode="auto">
              <a:xfrm>
                <a:off x="3120" y="1440"/>
                <a:ext cx="1344" cy="403"/>
                <a:chOff x="3456" y="3216"/>
                <a:chExt cx="1344" cy="403"/>
              </a:xfrm>
            </p:grpSpPr>
            <p:sp>
              <p:nvSpPr>
                <p:cNvPr id="129073" name="Rectangle 49"/>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74" name="Group 50"/>
                <p:cNvGrpSpPr>
                  <a:grpSpLocks/>
                </p:cNvGrpSpPr>
                <p:nvPr/>
              </p:nvGrpSpPr>
              <p:grpSpPr bwMode="auto">
                <a:xfrm>
                  <a:off x="3504" y="3216"/>
                  <a:ext cx="1248" cy="364"/>
                  <a:chOff x="3120" y="3264"/>
                  <a:chExt cx="1248" cy="364"/>
                </a:xfrm>
              </p:grpSpPr>
              <p:grpSp>
                <p:nvGrpSpPr>
                  <p:cNvPr id="129075" name="Group 51"/>
                  <p:cNvGrpSpPr>
                    <a:grpSpLocks/>
                  </p:cNvGrpSpPr>
                  <p:nvPr/>
                </p:nvGrpSpPr>
                <p:grpSpPr bwMode="auto">
                  <a:xfrm>
                    <a:off x="3840" y="3264"/>
                    <a:ext cx="528" cy="361"/>
                    <a:chOff x="2736" y="864"/>
                    <a:chExt cx="1008" cy="672"/>
                  </a:xfrm>
                </p:grpSpPr>
                <p:sp>
                  <p:nvSpPr>
                    <p:cNvPr id="129076" name="Rectangle 52"/>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7" name="Rectangle 53"/>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78" name="Group 54"/>
                    <p:cNvGrpSpPr>
                      <a:grpSpLocks/>
                    </p:cNvGrpSpPr>
                    <p:nvPr/>
                  </p:nvGrpSpPr>
                  <p:grpSpPr bwMode="auto">
                    <a:xfrm>
                      <a:off x="3408" y="1296"/>
                      <a:ext cx="288" cy="192"/>
                      <a:chOff x="2736" y="1776"/>
                      <a:chExt cx="288" cy="192"/>
                    </a:xfrm>
                  </p:grpSpPr>
                  <p:sp>
                    <p:nvSpPr>
                      <p:cNvPr id="129079" name="Oval 5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0" name="Oval 5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1" name="Oval 5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2" name="Oval 5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3" name="Oval 5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4" name="Oval 6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5" name="Oval 6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6" name="Oval 6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7" name="Oval 6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088" name="Group 64"/>
                    <p:cNvGrpSpPr>
                      <a:grpSpLocks/>
                    </p:cNvGrpSpPr>
                    <p:nvPr/>
                  </p:nvGrpSpPr>
                  <p:grpSpPr bwMode="auto">
                    <a:xfrm>
                      <a:off x="2784" y="864"/>
                      <a:ext cx="432" cy="624"/>
                      <a:chOff x="2784" y="96"/>
                      <a:chExt cx="432" cy="624"/>
                    </a:xfrm>
                  </p:grpSpPr>
                  <p:pic>
                    <p:nvPicPr>
                      <p:cNvPr id="129089" name="Picture 6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90" name="Group 66"/>
                      <p:cNvGrpSpPr>
                        <a:grpSpLocks/>
                      </p:cNvGrpSpPr>
                      <p:nvPr/>
                    </p:nvGrpSpPr>
                    <p:grpSpPr bwMode="auto">
                      <a:xfrm>
                        <a:off x="2928" y="528"/>
                        <a:ext cx="288" cy="192"/>
                        <a:chOff x="2736" y="1776"/>
                        <a:chExt cx="288" cy="192"/>
                      </a:xfrm>
                    </p:grpSpPr>
                    <p:sp>
                      <p:nvSpPr>
                        <p:cNvPr id="129091" name="Oval 6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2" name="Oval 6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3" name="Oval 6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4" name="Oval 7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5" name="Oval 7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6" name="Oval 7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7" name="Oval 7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8" name="Oval 7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9" name="Oval 7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9100" name="Group 76"/>
                  <p:cNvGrpSpPr>
                    <a:grpSpLocks/>
                  </p:cNvGrpSpPr>
                  <p:nvPr/>
                </p:nvGrpSpPr>
                <p:grpSpPr bwMode="auto">
                  <a:xfrm>
                    <a:off x="3120" y="3273"/>
                    <a:ext cx="528" cy="355"/>
                    <a:chOff x="2736" y="96"/>
                    <a:chExt cx="1008" cy="672"/>
                  </a:xfrm>
                </p:grpSpPr>
                <p:sp>
                  <p:nvSpPr>
                    <p:cNvPr id="129101" name="Rectangle 77"/>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2" name="Rectangle 78"/>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03" name="Group 79"/>
                    <p:cNvGrpSpPr>
                      <a:grpSpLocks/>
                    </p:cNvGrpSpPr>
                    <p:nvPr/>
                  </p:nvGrpSpPr>
                  <p:grpSpPr bwMode="auto">
                    <a:xfrm>
                      <a:off x="2784" y="96"/>
                      <a:ext cx="432" cy="624"/>
                      <a:chOff x="2784" y="96"/>
                      <a:chExt cx="432" cy="624"/>
                    </a:xfrm>
                  </p:grpSpPr>
                  <p:pic>
                    <p:nvPicPr>
                      <p:cNvPr id="129104" name="Picture 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105" name="Group 81"/>
                      <p:cNvGrpSpPr>
                        <a:grpSpLocks/>
                      </p:cNvGrpSpPr>
                      <p:nvPr/>
                    </p:nvGrpSpPr>
                    <p:grpSpPr bwMode="auto">
                      <a:xfrm>
                        <a:off x="2928" y="528"/>
                        <a:ext cx="288" cy="192"/>
                        <a:chOff x="2736" y="1776"/>
                        <a:chExt cx="288" cy="192"/>
                      </a:xfrm>
                    </p:grpSpPr>
                    <p:sp>
                      <p:nvSpPr>
                        <p:cNvPr id="129106" name="Oval 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7" name="Oval 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8" name="Oval 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9" name="Oval 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0" name="Oval 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1" name="Oval 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2" name="Oval 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3" name="Oval 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4" name="Oval 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129115" name="Rectangle 91"/>
              <p:cNvSpPr>
                <a:spLocks noChangeArrowheads="1"/>
              </p:cNvSpPr>
              <p:nvPr/>
            </p:nvSpPr>
            <p:spPr bwMode="auto">
              <a:xfrm>
                <a:off x="2688" y="1200"/>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6" name="Text Box 92"/>
              <p:cNvSpPr txBox="1">
                <a:spLocks noChangeArrowheads="1"/>
              </p:cNvSpPr>
              <p:nvPr/>
            </p:nvSpPr>
            <p:spPr bwMode="auto">
              <a:xfrm>
                <a:off x="2256" y="1104"/>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29117" name="Line 93"/>
              <p:cNvSpPr>
                <a:spLocks noChangeShapeType="1"/>
              </p:cNvSpPr>
              <p:nvPr/>
            </p:nvSpPr>
            <p:spPr bwMode="auto">
              <a:xfrm>
                <a:off x="2736" y="1069"/>
                <a:ext cx="0"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18" name="Line 94"/>
              <p:cNvSpPr>
                <a:spLocks noChangeShapeType="1"/>
              </p:cNvSpPr>
              <p:nvPr/>
            </p:nvSpPr>
            <p:spPr bwMode="auto">
              <a:xfrm flipH="1">
                <a:off x="1728" y="1296"/>
                <a:ext cx="104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19" name="Line 95"/>
              <p:cNvSpPr>
                <a:spLocks noChangeShapeType="1"/>
              </p:cNvSpPr>
              <p:nvPr/>
            </p:nvSpPr>
            <p:spPr bwMode="auto">
              <a:xfrm>
                <a:off x="2736" y="1296"/>
                <a:ext cx="105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120" name="Line 96"/>
            <p:cNvSpPr>
              <a:spLocks noChangeShapeType="1"/>
            </p:cNvSpPr>
            <p:nvPr/>
          </p:nvSpPr>
          <p:spPr bwMode="auto">
            <a:xfrm>
              <a:off x="2736" y="1056"/>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21" name="Group 97"/>
          <p:cNvGrpSpPr>
            <a:grpSpLocks/>
          </p:cNvGrpSpPr>
          <p:nvPr/>
        </p:nvGrpSpPr>
        <p:grpSpPr bwMode="auto">
          <a:xfrm>
            <a:off x="5257800" y="2895600"/>
            <a:ext cx="2057400" cy="1223963"/>
            <a:chOff x="3312" y="1824"/>
            <a:chExt cx="1296" cy="771"/>
          </a:xfrm>
        </p:grpSpPr>
        <p:sp>
          <p:nvSpPr>
            <p:cNvPr id="129122" name="Rectangle 98"/>
            <p:cNvSpPr>
              <a:spLocks noChangeArrowheads="1"/>
            </p:cNvSpPr>
            <p:nvPr/>
          </p:nvSpPr>
          <p:spPr bwMode="auto">
            <a:xfrm>
              <a:off x="3792" y="1968"/>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23" name="Group 99"/>
            <p:cNvGrpSpPr>
              <a:grpSpLocks/>
            </p:cNvGrpSpPr>
            <p:nvPr/>
          </p:nvGrpSpPr>
          <p:grpSpPr bwMode="auto">
            <a:xfrm>
              <a:off x="3312" y="2208"/>
              <a:ext cx="1296" cy="387"/>
              <a:chOff x="960" y="3234"/>
              <a:chExt cx="1296" cy="387"/>
            </a:xfrm>
          </p:grpSpPr>
          <p:sp>
            <p:nvSpPr>
              <p:cNvPr id="129124" name="Rectangle 100"/>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25" name="Group 101"/>
              <p:cNvGrpSpPr>
                <a:grpSpLocks/>
              </p:cNvGrpSpPr>
              <p:nvPr/>
            </p:nvGrpSpPr>
            <p:grpSpPr bwMode="auto">
              <a:xfrm>
                <a:off x="1008" y="3264"/>
                <a:ext cx="1200" cy="336"/>
                <a:chOff x="1104" y="3312"/>
                <a:chExt cx="1200" cy="336"/>
              </a:xfrm>
            </p:grpSpPr>
            <p:grpSp>
              <p:nvGrpSpPr>
                <p:cNvPr id="129126" name="Group 102"/>
                <p:cNvGrpSpPr>
                  <a:grpSpLocks/>
                </p:cNvGrpSpPr>
                <p:nvPr/>
              </p:nvGrpSpPr>
              <p:grpSpPr bwMode="auto">
                <a:xfrm>
                  <a:off x="1104" y="3312"/>
                  <a:ext cx="528" cy="336"/>
                  <a:chOff x="528" y="144"/>
                  <a:chExt cx="1008" cy="624"/>
                </a:xfrm>
              </p:grpSpPr>
              <p:sp>
                <p:nvSpPr>
                  <p:cNvPr id="129127" name="Rectangle 103"/>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28" name="Rectangle 104"/>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29" name="Picture 10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130" name="Group 106"/>
                <p:cNvGrpSpPr>
                  <a:grpSpLocks/>
                </p:cNvGrpSpPr>
                <p:nvPr/>
              </p:nvGrpSpPr>
              <p:grpSpPr bwMode="auto">
                <a:xfrm>
                  <a:off x="1776" y="3312"/>
                  <a:ext cx="528" cy="336"/>
                  <a:chOff x="528" y="144"/>
                  <a:chExt cx="1008" cy="624"/>
                </a:xfrm>
              </p:grpSpPr>
              <p:sp>
                <p:nvSpPr>
                  <p:cNvPr id="129131" name="Rectangle 1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2" name="Rectangle 1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33" name="Picture 10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134" name="Group 110"/>
                  <p:cNvGrpSpPr>
                    <a:grpSpLocks/>
                  </p:cNvGrpSpPr>
                  <p:nvPr/>
                </p:nvGrpSpPr>
                <p:grpSpPr bwMode="auto">
                  <a:xfrm>
                    <a:off x="1200" y="528"/>
                    <a:ext cx="288" cy="192"/>
                    <a:chOff x="2736" y="1776"/>
                    <a:chExt cx="288" cy="192"/>
                  </a:xfrm>
                </p:grpSpPr>
                <p:sp>
                  <p:nvSpPr>
                    <p:cNvPr id="129135"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6"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7"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8"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9"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0"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1"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2"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3"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29144" name="Line 120"/>
            <p:cNvSpPr>
              <a:spLocks noChangeShapeType="1"/>
            </p:cNvSpPr>
            <p:nvPr/>
          </p:nvSpPr>
          <p:spPr bwMode="auto">
            <a:xfrm>
              <a:off x="3840"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5" name="Line 121"/>
            <p:cNvSpPr>
              <a:spLocks noChangeShapeType="1"/>
            </p:cNvSpPr>
            <p:nvPr/>
          </p:nvSpPr>
          <p:spPr bwMode="auto">
            <a:xfrm>
              <a:off x="3840"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6" name="Text Box 122"/>
            <p:cNvSpPr txBox="1">
              <a:spLocks noChangeArrowheads="1"/>
            </p:cNvSpPr>
            <p:nvPr/>
          </p:nvSpPr>
          <p:spPr bwMode="auto">
            <a:xfrm>
              <a:off x="38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Comic Sans MS" pitchFamily="66" charset="0"/>
                </a:rPr>
                <a:t>Suck</a:t>
              </a:r>
            </a:p>
          </p:txBody>
        </p:sp>
        <p:sp>
          <p:nvSpPr>
            <p:cNvPr id="129147" name="Line 123"/>
            <p:cNvSpPr>
              <a:spLocks noChangeShapeType="1"/>
            </p:cNvSpPr>
            <p:nvPr/>
          </p:nvSpPr>
          <p:spPr bwMode="auto">
            <a:xfrm flipH="1">
              <a:off x="3552" y="1824"/>
              <a:ext cx="288"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8" name="Group 124"/>
          <p:cNvGrpSpPr>
            <a:grpSpLocks/>
          </p:cNvGrpSpPr>
          <p:nvPr/>
        </p:nvGrpSpPr>
        <p:grpSpPr bwMode="auto">
          <a:xfrm>
            <a:off x="3803650" y="4114800"/>
            <a:ext cx="1312863" cy="1514475"/>
            <a:chOff x="2112" y="2592"/>
            <a:chExt cx="827" cy="954"/>
          </a:xfrm>
        </p:grpSpPr>
        <p:sp>
          <p:nvSpPr>
            <p:cNvPr id="129149" name="Rectangle 125"/>
            <p:cNvSpPr>
              <a:spLocks noChangeArrowheads="1"/>
            </p:cNvSpPr>
            <p:nvPr/>
          </p:nvSpPr>
          <p:spPr bwMode="auto">
            <a:xfrm>
              <a:off x="2400" y="2736"/>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50" name="Group 126"/>
            <p:cNvGrpSpPr>
              <a:grpSpLocks/>
            </p:cNvGrpSpPr>
            <p:nvPr/>
          </p:nvGrpSpPr>
          <p:grpSpPr bwMode="auto">
            <a:xfrm>
              <a:off x="2112" y="2976"/>
              <a:ext cx="624" cy="386"/>
              <a:chOff x="2256" y="3099"/>
              <a:chExt cx="624" cy="386"/>
            </a:xfrm>
          </p:grpSpPr>
          <p:sp>
            <p:nvSpPr>
              <p:cNvPr id="129151" name="Rectangle 127"/>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52" name="Group 128"/>
              <p:cNvGrpSpPr>
                <a:grpSpLocks/>
              </p:cNvGrpSpPr>
              <p:nvPr/>
            </p:nvGrpSpPr>
            <p:grpSpPr bwMode="auto">
              <a:xfrm>
                <a:off x="2304" y="3120"/>
                <a:ext cx="528" cy="336"/>
                <a:chOff x="1632" y="144"/>
                <a:chExt cx="1008" cy="624"/>
              </a:xfrm>
            </p:grpSpPr>
            <p:sp>
              <p:nvSpPr>
                <p:cNvPr id="129153" name="Rectangle 129"/>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54" name="Rectangle 130"/>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55" name="Picture 13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9156" name="Line 132"/>
            <p:cNvSpPr>
              <a:spLocks noChangeShapeType="1"/>
            </p:cNvSpPr>
            <p:nvPr/>
          </p:nvSpPr>
          <p:spPr bwMode="auto">
            <a:xfrm>
              <a:off x="2448" y="25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57" name="Line 133"/>
            <p:cNvSpPr>
              <a:spLocks noChangeShapeType="1"/>
            </p:cNvSpPr>
            <p:nvPr/>
          </p:nvSpPr>
          <p:spPr bwMode="auto">
            <a:xfrm>
              <a:off x="2448" y="283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58" name="Text Box 134"/>
            <p:cNvSpPr txBox="1">
              <a:spLocks noChangeArrowheads="1"/>
            </p:cNvSpPr>
            <p:nvPr/>
          </p:nvSpPr>
          <p:spPr bwMode="auto">
            <a:xfrm>
              <a:off x="2496" y="2688"/>
              <a:ext cx="4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a:t>
              </a:r>
            </a:p>
          </p:txBody>
        </p:sp>
        <p:sp>
          <p:nvSpPr>
            <p:cNvPr id="129159" name="Line 135"/>
            <p:cNvSpPr>
              <a:spLocks noChangeShapeType="1"/>
            </p:cNvSpPr>
            <p:nvPr/>
          </p:nvSpPr>
          <p:spPr bwMode="auto">
            <a:xfrm flipH="1">
              <a:off x="2208" y="2592"/>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60" name="Text Box 136"/>
            <p:cNvSpPr txBox="1">
              <a:spLocks noChangeArrowheads="1"/>
            </p:cNvSpPr>
            <p:nvPr/>
          </p:nvSpPr>
          <p:spPr bwMode="auto">
            <a:xfrm>
              <a:off x="2112" y="3315"/>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129274" name="Text Box 250"/>
          <p:cNvSpPr txBox="1">
            <a:spLocks noChangeArrowheads="1"/>
          </p:cNvSpPr>
          <p:nvPr/>
        </p:nvSpPr>
        <p:spPr bwMode="auto">
          <a:xfrm>
            <a:off x="90488" y="6338888"/>
            <a:ext cx="6488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A </a:t>
            </a:r>
            <a:r>
              <a:rPr lang="en-US">
                <a:solidFill>
                  <a:srgbClr val="660033"/>
                </a:solidFill>
                <a:latin typeface="Comic Sans MS" pitchFamily="66" charset="0"/>
              </a:rPr>
              <a:t>goal belief state</a:t>
            </a:r>
            <a:r>
              <a:rPr lang="en-US">
                <a:latin typeface="Comic Sans MS" pitchFamily="66" charset="0"/>
              </a:rPr>
              <a:t> is one in which all states are goal states</a:t>
            </a:r>
            <a:endParaRPr lang="en-US" sz="500">
              <a:latin typeface="Comic Sans MS" pitchFamily="66" charset="0"/>
            </a:endParaRPr>
          </a:p>
        </p:txBody>
      </p:sp>
      <p:sp>
        <p:nvSpPr>
          <p:cNvPr id="129275" name="Text Box 251"/>
          <p:cNvSpPr txBox="1">
            <a:spLocks noChangeArrowheads="1"/>
          </p:cNvSpPr>
          <p:nvPr/>
        </p:nvSpPr>
        <p:spPr bwMode="auto">
          <a:xfrm>
            <a:off x="152400" y="5562600"/>
            <a:ext cx="5808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Comic Sans MS" pitchFamily="66" charset="0"/>
              </a:rPr>
              <a:t>An action is applicable to a belief state B if its </a:t>
            </a:r>
            <a:br>
              <a:rPr lang="en-US" sz="2000" dirty="0">
                <a:latin typeface="Comic Sans MS" pitchFamily="66" charset="0"/>
              </a:rPr>
            </a:br>
            <a:r>
              <a:rPr lang="en-US" sz="2000" dirty="0" smtClean="0">
                <a:latin typeface="Comic Sans MS" pitchFamily="66" charset="0"/>
              </a:rPr>
              <a:t>preconditions are </a:t>
            </a:r>
            <a:r>
              <a:rPr lang="en-US" sz="2000" dirty="0">
                <a:latin typeface="Comic Sans MS" pitchFamily="66" charset="0"/>
              </a:rPr>
              <a:t>achieved in all states in B</a:t>
            </a:r>
            <a:endParaRPr lang="en-US" dirty="0"/>
          </a:p>
        </p:txBody>
      </p:sp>
      <p:grpSp>
        <p:nvGrpSpPr>
          <p:cNvPr id="129292" name="Group 268"/>
          <p:cNvGrpSpPr>
            <a:grpSpLocks/>
          </p:cNvGrpSpPr>
          <p:nvPr/>
        </p:nvGrpSpPr>
        <p:grpSpPr bwMode="auto">
          <a:xfrm>
            <a:off x="381000" y="2895600"/>
            <a:ext cx="4495800" cy="1585913"/>
            <a:chOff x="240" y="1824"/>
            <a:chExt cx="2832" cy="999"/>
          </a:xfrm>
        </p:grpSpPr>
        <p:sp>
          <p:nvSpPr>
            <p:cNvPr id="129249" name="Rectangle 225"/>
            <p:cNvSpPr>
              <a:spLocks noChangeArrowheads="1"/>
            </p:cNvSpPr>
            <p:nvPr/>
          </p:nvSpPr>
          <p:spPr bwMode="auto">
            <a:xfrm>
              <a:off x="2448" y="2208"/>
              <a:ext cx="624"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54" name="Group 230"/>
            <p:cNvGrpSpPr>
              <a:grpSpLocks/>
            </p:cNvGrpSpPr>
            <p:nvPr/>
          </p:nvGrpSpPr>
          <p:grpSpPr bwMode="auto">
            <a:xfrm>
              <a:off x="2475" y="2217"/>
              <a:ext cx="509" cy="355"/>
              <a:chOff x="1632" y="864"/>
              <a:chExt cx="1008" cy="672"/>
            </a:xfrm>
          </p:grpSpPr>
          <p:sp>
            <p:nvSpPr>
              <p:cNvPr id="129255" name="Rectangle 231"/>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56" name="Rectangle 232"/>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57" name="Picture 2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258" name="Group 234"/>
              <p:cNvGrpSpPr>
                <a:grpSpLocks/>
              </p:cNvGrpSpPr>
              <p:nvPr/>
            </p:nvGrpSpPr>
            <p:grpSpPr bwMode="auto">
              <a:xfrm>
                <a:off x="2304" y="1296"/>
                <a:ext cx="288" cy="192"/>
                <a:chOff x="2736" y="1776"/>
                <a:chExt cx="288" cy="192"/>
              </a:xfrm>
            </p:grpSpPr>
            <p:sp>
              <p:nvSpPr>
                <p:cNvPr id="129259" name="Oval 23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0" name="Oval 23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1" name="Oval 23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2" name="Oval 23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3" name="Oval 23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4" name="Oval 24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5" name="Oval 24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6" name="Oval 24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7" name="Oval 24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9270" name="Line 246"/>
            <p:cNvSpPr>
              <a:spLocks noChangeShapeType="1"/>
            </p:cNvSpPr>
            <p:nvPr/>
          </p:nvSpPr>
          <p:spPr bwMode="auto">
            <a:xfrm>
              <a:off x="1680" y="2064"/>
              <a:ext cx="105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291" name="Group 267"/>
            <p:cNvGrpSpPr>
              <a:grpSpLocks/>
            </p:cNvGrpSpPr>
            <p:nvPr/>
          </p:nvGrpSpPr>
          <p:grpSpPr bwMode="auto">
            <a:xfrm>
              <a:off x="240" y="1824"/>
              <a:ext cx="2112" cy="999"/>
              <a:chOff x="240" y="1824"/>
              <a:chExt cx="2112" cy="999"/>
            </a:xfrm>
          </p:grpSpPr>
          <p:sp>
            <p:nvSpPr>
              <p:cNvPr id="129225" name="Freeform 201"/>
              <p:cNvSpPr>
                <a:spLocks/>
              </p:cNvSpPr>
              <p:nvPr/>
            </p:nvSpPr>
            <p:spPr bwMode="auto">
              <a:xfrm>
                <a:off x="1384" y="2064"/>
                <a:ext cx="564" cy="52"/>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26" name="Rectangle 202"/>
              <p:cNvSpPr>
                <a:spLocks noChangeArrowheads="1"/>
              </p:cNvSpPr>
              <p:nvPr/>
            </p:nvSpPr>
            <p:spPr bwMode="auto">
              <a:xfrm>
                <a:off x="1632" y="1968"/>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27" name="Group 203"/>
              <p:cNvGrpSpPr>
                <a:grpSpLocks/>
              </p:cNvGrpSpPr>
              <p:nvPr/>
            </p:nvGrpSpPr>
            <p:grpSpPr bwMode="auto">
              <a:xfrm>
                <a:off x="288" y="2208"/>
                <a:ext cx="1296" cy="387"/>
                <a:chOff x="960" y="3234"/>
                <a:chExt cx="1296" cy="387"/>
              </a:xfrm>
            </p:grpSpPr>
            <p:sp>
              <p:nvSpPr>
                <p:cNvPr id="129228" name="Rectangle 204"/>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29" name="Group 205"/>
                <p:cNvGrpSpPr>
                  <a:grpSpLocks/>
                </p:cNvGrpSpPr>
                <p:nvPr/>
              </p:nvGrpSpPr>
              <p:grpSpPr bwMode="auto">
                <a:xfrm>
                  <a:off x="1008" y="3264"/>
                  <a:ext cx="1200" cy="336"/>
                  <a:chOff x="1104" y="3312"/>
                  <a:chExt cx="1200" cy="336"/>
                </a:xfrm>
              </p:grpSpPr>
              <p:grpSp>
                <p:nvGrpSpPr>
                  <p:cNvPr id="129230" name="Group 206"/>
                  <p:cNvGrpSpPr>
                    <a:grpSpLocks/>
                  </p:cNvGrpSpPr>
                  <p:nvPr/>
                </p:nvGrpSpPr>
                <p:grpSpPr bwMode="auto">
                  <a:xfrm>
                    <a:off x="1104" y="3312"/>
                    <a:ext cx="528" cy="336"/>
                    <a:chOff x="528" y="144"/>
                    <a:chExt cx="1008" cy="624"/>
                  </a:xfrm>
                </p:grpSpPr>
                <p:sp>
                  <p:nvSpPr>
                    <p:cNvPr id="129231" name="Rectangle 2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32" name="Rectangle 2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33" name="Picture 20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234" name="Group 210"/>
                  <p:cNvGrpSpPr>
                    <a:grpSpLocks/>
                  </p:cNvGrpSpPr>
                  <p:nvPr/>
                </p:nvGrpSpPr>
                <p:grpSpPr bwMode="auto">
                  <a:xfrm>
                    <a:off x="1776" y="3312"/>
                    <a:ext cx="528" cy="336"/>
                    <a:chOff x="528" y="144"/>
                    <a:chExt cx="1008" cy="624"/>
                  </a:xfrm>
                </p:grpSpPr>
                <p:sp>
                  <p:nvSpPr>
                    <p:cNvPr id="129235" name="Rectangle 21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36" name="Rectangle 21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37" name="Picture 21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238" name="Group 214"/>
                    <p:cNvGrpSpPr>
                      <a:grpSpLocks/>
                    </p:cNvGrpSpPr>
                    <p:nvPr/>
                  </p:nvGrpSpPr>
                  <p:grpSpPr bwMode="auto">
                    <a:xfrm>
                      <a:off x="1200" y="528"/>
                      <a:ext cx="288" cy="192"/>
                      <a:chOff x="2736" y="1776"/>
                      <a:chExt cx="288" cy="192"/>
                    </a:xfrm>
                  </p:grpSpPr>
                  <p:sp>
                    <p:nvSpPr>
                      <p:cNvPr id="129239" name="Oval 21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0" name="Oval 21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1" name="Oval 21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2" name="Oval 21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3" name="Oval 21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4" name="Oval 22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5" name="Oval 22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6" name="Oval 22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7" name="Oval 22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29268" name="Line 244"/>
              <p:cNvSpPr>
                <a:spLocks noChangeShapeType="1"/>
              </p:cNvSpPr>
              <p:nvPr/>
            </p:nvSpPr>
            <p:spPr bwMode="auto">
              <a:xfrm>
                <a:off x="1680"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69" name="Line 245"/>
              <p:cNvSpPr>
                <a:spLocks noChangeShapeType="1"/>
              </p:cNvSpPr>
              <p:nvPr/>
            </p:nvSpPr>
            <p:spPr bwMode="auto">
              <a:xfrm flipH="1">
                <a:off x="912" y="2064"/>
                <a:ext cx="7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71" name="Text Box 247"/>
              <p:cNvSpPr txBox="1">
                <a:spLocks noChangeArrowheads="1"/>
              </p:cNvSpPr>
              <p:nvPr/>
            </p:nvSpPr>
            <p:spPr bwMode="auto">
              <a:xfrm>
                <a:off x="1728"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129272" name="Line 248"/>
              <p:cNvSpPr>
                <a:spLocks noChangeShapeType="1"/>
              </p:cNvSpPr>
              <p:nvPr/>
            </p:nvSpPr>
            <p:spPr bwMode="auto">
              <a:xfrm flipH="1">
                <a:off x="1488" y="1824"/>
                <a:ext cx="192"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73" name="Text Box 249"/>
              <p:cNvSpPr txBox="1">
                <a:spLocks noChangeArrowheads="1"/>
              </p:cNvSpPr>
              <p:nvPr/>
            </p:nvSpPr>
            <p:spPr bwMode="auto">
              <a:xfrm>
                <a:off x="240" y="259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00"/>
                    </a:solidFill>
                    <a:latin typeface="Comic Sans MS" pitchFamily="66" charset="0"/>
                  </a:rPr>
                  <a:t>loop</a:t>
                </a:r>
              </a:p>
            </p:txBody>
          </p:sp>
          <p:grpSp>
            <p:nvGrpSpPr>
              <p:cNvPr id="129289" name="Group 265"/>
              <p:cNvGrpSpPr>
                <a:grpSpLocks/>
              </p:cNvGrpSpPr>
              <p:nvPr/>
            </p:nvGrpSpPr>
            <p:grpSpPr bwMode="auto">
              <a:xfrm>
                <a:off x="1728" y="2208"/>
                <a:ext cx="624" cy="570"/>
                <a:chOff x="3888" y="3024"/>
                <a:chExt cx="624" cy="570"/>
              </a:xfrm>
            </p:grpSpPr>
            <p:grpSp>
              <p:nvGrpSpPr>
                <p:cNvPr id="129278" name="Group 254"/>
                <p:cNvGrpSpPr>
                  <a:grpSpLocks/>
                </p:cNvGrpSpPr>
                <p:nvPr/>
              </p:nvGrpSpPr>
              <p:grpSpPr bwMode="auto">
                <a:xfrm>
                  <a:off x="3888" y="3024"/>
                  <a:ext cx="624" cy="386"/>
                  <a:chOff x="2256" y="3099"/>
                  <a:chExt cx="624" cy="386"/>
                </a:xfrm>
              </p:grpSpPr>
              <p:sp>
                <p:nvSpPr>
                  <p:cNvPr id="129279" name="Rectangle 255"/>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80" name="Group 256"/>
                  <p:cNvGrpSpPr>
                    <a:grpSpLocks/>
                  </p:cNvGrpSpPr>
                  <p:nvPr/>
                </p:nvGrpSpPr>
                <p:grpSpPr bwMode="auto">
                  <a:xfrm>
                    <a:off x="2304" y="3120"/>
                    <a:ext cx="528" cy="336"/>
                    <a:chOff x="1632" y="144"/>
                    <a:chExt cx="1008" cy="624"/>
                  </a:xfrm>
                </p:grpSpPr>
                <p:sp>
                  <p:nvSpPr>
                    <p:cNvPr id="129281" name="Rectangle 257"/>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82" name="Rectangle 258"/>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83" name="Picture 25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9288" name="Text Box 264"/>
                <p:cNvSpPr txBox="1">
                  <a:spLocks noChangeArrowheads="1"/>
                </p:cNvSpPr>
                <p:nvPr/>
              </p:nvSpPr>
              <p:spPr bwMode="auto">
                <a:xfrm>
                  <a:off x="3888" y="3363"/>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129290" name="Line 266"/>
              <p:cNvSpPr>
                <a:spLocks noChangeShapeType="1"/>
              </p:cNvSpPr>
              <p:nvPr/>
            </p:nvSpPr>
            <p:spPr bwMode="auto">
              <a:xfrm>
                <a:off x="1682" y="2066"/>
                <a:ext cx="36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601921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2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91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912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9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74" grpId="0"/>
      <p:bldP spid="129274"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sz="quarter" idx="1"/>
          </p:nvPr>
        </p:nvSpPr>
        <p:spPr/>
        <p:txBody>
          <a:bodyPr/>
          <a:lstStyle/>
          <a:p>
            <a:r>
              <a:rPr lang="en-US" dirty="0" smtClean="0"/>
              <a:t>Alpha-beta pruning: reduce complexity of </a:t>
            </a:r>
            <a:r>
              <a:rPr lang="en-US" dirty="0" err="1" smtClean="0"/>
              <a:t>minimax</a:t>
            </a:r>
            <a:r>
              <a:rPr lang="en-US" dirty="0" smtClean="0"/>
              <a:t> to O(</a:t>
            </a:r>
            <a:r>
              <a:rPr lang="en-US" dirty="0" err="1" smtClean="0"/>
              <a:t>b</a:t>
            </a:r>
            <a:r>
              <a:rPr lang="en-US" baseline="30000" dirty="0" err="1" smtClean="0"/>
              <a:t>h</a:t>
            </a:r>
            <a:r>
              <a:rPr lang="en-US" baseline="30000" dirty="0" smtClean="0"/>
              <a:t>/2</a:t>
            </a:r>
            <a:r>
              <a:rPr lang="en-US" dirty="0" smtClean="0"/>
              <a:t>) </a:t>
            </a:r>
            <a:r>
              <a:rPr lang="en-US" dirty="0"/>
              <a:t>ideally, </a:t>
            </a:r>
            <a:r>
              <a:rPr lang="en-US" dirty="0" smtClean="0"/>
              <a:t>O(b</a:t>
            </a:r>
            <a:r>
              <a:rPr lang="en-US" baseline="30000" dirty="0" smtClean="0"/>
              <a:t>3h/4</a:t>
            </a:r>
            <a:r>
              <a:rPr lang="en-US" dirty="0" smtClean="0"/>
              <a:t>) typically</a:t>
            </a:r>
          </a:p>
          <a:p>
            <a:r>
              <a:rPr lang="en-US" dirty="0" smtClean="0"/>
              <a:t>Games with chance</a:t>
            </a:r>
          </a:p>
          <a:p>
            <a:pPr lvl="1"/>
            <a:r>
              <a:rPr lang="en-US" dirty="0" smtClean="0"/>
              <a:t>Expected values: averaging over probabilities</a:t>
            </a:r>
          </a:p>
          <a:p>
            <a:r>
              <a:rPr lang="en-US" dirty="0" smtClean="0"/>
              <a:t>A 2</a:t>
            </a:r>
            <a:r>
              <a:rPr lang="en-US" baseline="30000" dirty="0" smtClean="0"/>
              <a:t>nd</a:t>
            </a:r>
            <a:r>
              <a:rPr lang="en-US" dirty="0" smtClean="0"/>
              <a:t> source of uncertainty: </a:t>
            </a:r>
            <a:r>
              <a:rPr lang="en-US" i="1" dirty="0" smtClean="0"/>
              <a:t>partial </a:t>
            </a:r>
            <a:r>
              <a:rPr lang="en-US" i="1" dirty="0" err="1" smtClean="0"/>
              <a:t>observability</a:t>
            </a:r>
            <a:endParaRPr lang="en-US" i="1" dirty="0" smtClean="0"/>
          </a:p>
          <a:p>
            <a:pPr lvl="1"/>
            <a:r>
              <a:rPr lang="en-US" dirty="0" smtClean="0"/>
              <a:t>Reason about sets of states: </a:t>
            </a:r>
            <a:r>
              <a:rPr lang="en-US" dirty="0" smtClean="0">
                <a:solidFill>
                  <a:schemeClr val="accent3"/>
                </a:solidFill>
              </a:rPr>
              <a:t>belief state</a:t>
            </a:r>
          </a:p>
          <a:p>
            <a:pPr marL="274320" lvl="1">
              <a:spcBef>
                <a:spcPts val="600"/>
              </a:spcBef>
              <a:buSzPct val="70000"/>
              <a:buFont typeface="Wingdings"/>
              <a:buChar char=""/>
            </a:pPr>
            <a:r>
              <a:rPr lang="en-US" dirty="0"/>
              <a:t>Much more </a:t>
            </a:r>
            <a:r>
              <a:rPr lang="en-US" dirty="0" smtClean="0"/>
              <a:t>on latter 2 topics later</a:t>
            </a:r>
            <a:endParaRPr lang="en-US" dirty="0"/>
          </a:p>
          <a:p>
            <a:endParaRPr lang="en-US" dirty="0" smtClean="0">
              <a:solidFill>
                <a:schemeClr val="accent3"/>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mtClean="0"/>
              <a:t>Can we do better?</a:t>
            </a:r>
            <a:endParaRPr lang="en-US"/>
          </a:p>
        </p:txBody>
      </p:sp>
      <p:sp>
        <p:nvSpPr>
          <p:cNvPr id="330755" name="Rectangle 3"/>
          <p:cNvSpPr>
            <a:spLocks noGrp="1" noChangeArrowheads="1"/>
          </p:cNvSpPr>
          <p:nvPr>
            <p:ph sz="quarter" idx="1"/>
          </p:nvPr>
        </p:nvSpPr>
        <p:spPr/>
        <p:txBody>
          <a:bodyPr/>
          <a:lstStyle/>
          <a:p>
            <a:r>
              <a:rPr lang="en-US" smtClean="0"/>
              <a:t>Yes ! Much better !</a:t>
            </a:r>
            <a:endParaRPr lang="en-US"/>
          </a:p>
        </p:txBody>
      </p:sp>
      <p:grpSp>
        <p:nvGrpSpPr>
          <p:cNvPr id="2" name="Group 70"/>
          <p:cNvGrpSpPr>
            <a:grpSpLocks/>
          </p:cNvGrpSpPr>
          <p:nvPr/>
        </p:nvGrpSpPr>
        <p:grpSpPr bwMode="auto">
          <a:xfrm>
            <a:off x="1981200" y="2514600"/>
            <a:ext cx="3810000" cy="3733800"/>
            <a:chOff x="1248" y="1584"/>
            <a:chExt cx="2400" cy="2352"/>
          </a:xfrm>
        </p:grpSpPr>
        <p:grpSp>
          <p:nvGrpSpPr>
            <p:cNvPr id="3" name="Group 30"/>
            <p:cNvGrpSpPr>
              <a:grpSpLocks/>
            </p:cNvGrpSpPr>
            <p:nvPr/>
          </p:nvGrpSpPr>
          <p:grpSpPr bwMode="auto">
            <a:xfrm>
              <a:off x="1248" y="2688"/>
              <a:ext cx="192" cy="336"/>
              <a:chOff x="1248" y="2688"/>
              <a:chExt cx="192" cy="336"/>
            </a:xfrm>
          </p:grpSpPr>
          <p:sp>
            <p:nvSpPr>
              <p:cNvPr id="330779" name="Line 27"/>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0" name="Line 28"/>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nvGrpSpPr>
            <p:cNvPr id="4" name="Group 69"/>
            <p:cNvGrpSpPr>
              <a:grpSpLocks/>
            </p:cNvGrpSpPr>
            <p:nvPr/>
          </p:nvGrpSpPr>
          <p:grpSpPr bwMode="auto">
            <a:xfrm>
              <a:off x="1248" y="1584"/>
              <a:ext cx="2400" cy="2352"/>
              <a:chOff x="1248" y="1584"/>
              <a:chExt cx="2400" cy="2352"/>
            </a:xfrm>
          </p:grpSpPr>
          <p:grpSp>
            <p:nvGrpSpPr>
              <p:cNvPr id="5" name="Group 68"/>
              <p:cNvGrpSpPr>
                <a:grpSpLocks/>
              </p:cNvGrpSpPr>
              <p:nvPr/>
            </p:nvGrpSpPr>
            <p:grpSpPr bwMode="auto">
              <a:xfrm>
                <a:off x="1248" y="1584"/>
                <a:ext cx="2400" cy="2352"/>
                <a:chOff x="1248" y="1584"/>
                <a:chExt cx="2400" cy="2352"/>
              </a:xfrm>
            </p:grpSpPr>
            <p:sp>
              <p:nvSpPr>
                <p:cNvPr id="330757" name="Rectangle 5"/>
                <p:cNvSpPr>
                  <a:spLocks noChangeArrowheads="1"/>
                </p:cNvSpPr>
                <p:nvPr/>
              </p:nvSpPr>
              <p:spPr bwMode="auto">
                <a:xfrm>
                  <a:off x="2400" y="1584"/>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nvGrpSpPr>
                <p:cNvPr id="6" name="Group 15"/>
                <p:cNvGrpSpPr>
                  <a:grpSpLocks/>
                </p:cNvGrpSpPr>
                <p:nvPr/>
              </p:nvGrpSpPr>
              <p:grpSpPr bwMode="auto">
                <a:xfrm>
                  <a:off x="1248" y="2496"/>
                  <a:ext cx="2400" cy="192"/>
                  <a:chOff x="1248" y="2304"/>
                  <a:chExt cx="2400" cy="192"/>
                </a:xfrm>
              </p:grpSpPr>
              <p:grpSp>
                <p:nvGrpSpPr>
                  <p:cNvPr id="7" name="Group 13"/>
                  <p:cNvGrpSpPr>
                    <a:grpSpLocks/>
                  </p:cNvGrpSpPr>
                  <p:nvPr/>
                </p:nvGrpSpPr>
                <p:grpSpPr bwMode="auto">
                  <a:xfrm>
                    <a:off x="1248" y="2304"/>
                    <a:ext cx="1680" cy="192"/>
                    <a:chOff x="1584" y="2688"/>
                    <a:chExt cx="1680" cy="192"/>
                  </a:xfrm>
                </p:grpSpPr>
                <p:sp>
                  <p:nvSpPr>
                    <p:cNvPr id="330758" name="Rectangle 6"/>
                    <p:cNvSpPr>
                      <a:spLocks noChangeArrowheads="1"/>
                    </p:cNvSpPr>
                    <p:nvPr/>
                  </p:nvSpPr>
                  <p:spPr bwMode="auto">
                    <a:xfrm>
                      <a:off x="1584"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0759" name="Rectangle 7"/>
                    <p:cNvSpPr>
                      <a:spLocks noChangeArrowheads="1"/>
                    </p:cNvSpPr>
                    <p:nvPr/>
                  </p:nvSpPr>
                  <p:spPr bwMode="auto">
                    <a:xfrm>
                      <a:off x="235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0760" name="Rectangle 8"/>
                    <p:cNvSpPr>
                      <a:spLocks noChangeArrowheads="1"/>
                    </p:cNvSpPr>
                    <p:nvPr/>
                  </p:nvSpPr>
                  <p:spPr bwMode="auto">
                    <a:xfrm>
                      <a:off x="307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grpSp>
              <p:sp>
                <p:nvSpPr>
                  <p:cNvPr id="330763" name="Rectangle 11"/>
                  <p:cNvSpPr>
                    <a:spLocks noChangeArrowheads="1"/>
                  </p:cNvSpPr>
                  <p:nvPr/>
                </p:nvSpPr>
                <p:spPr bwMode="auto">
                  <a:xfrm>
                    <a:off x="3456" y="2304"/>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grpSp>
            <p:grpSp>
              <p:nvGrpSpPr>
                <p:cNvPr id="8" name="Group 14"/>
                <p:cNvGrpSpPr>
                  <a:grpSpLocks/>
                </p:cNvGrpSpPr>
                <p:nvPr/>
              </p:nvGrpSpPr>
              <p:grpSpPr bwMode="auto">
                <a:xfrm>
                  <a:off x="1536" y="3408"/>
                  <a:ext cx="1152" cy="192"/>
                  <a:chOff x="2064" y="3312"/>
                  <a:chExt cx="1152" cy="192"/>
                </a:xfrm>
              </p:grpSpPr>
              <p:sp>
                <p:nvSpPr>
                  <p:cNvPr id="330761" name="Rectangle 9"/>
                  <p:cNvSpPr>
                    <a:spLocks noChangeArrowheads="1"/>
                  </p:cNvSpPr>
                  <p:nvPr/>
                </p:nvSpPr>
                <p:spPr bwMode="auto">
                  <a:xfrm>
                    <a:off x="206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0762" name="Rectangle 10"/>
                  <p:cNvSpPr>
                    <a:spLocks noChangeArrowheads="1"/>
                  </p:cNvSpPr>
                  <p:nvPr/>
                </p:nvSpPr>
                <p:spPr bwMode="auto">
                  <a:xfrm>
                    <a:off x="254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0764" name="Rectangle 12"/>
                  <p:cNvSpPr>
                    <a:spLocks noChangeArrowheads="1"/>
                  </p:cNvSpPr>
                  <p:nvPr/>
                </p:nvSpPr>
                <p:spPr bwMode="auto">
                  <a:xfrm>
                    <a:off x="302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sp>
              <p:nvSpPr>
                <p:cNvPr id="330768" name="Line 16"/>
                <p:cNvSpPr>
                  <a:spLocks noChangeShapeType="1"/>
                </p:cNvSpPr>
                <p:nvPr/>
              </p:nvSpPr>
              <p:spPr bwMode="auto">
                <a:xfrm flipH="1">
                  <a:off x="1344" y="1776"/>
                  <a:ext cx="1152" cy="720"/>
                </a:xfrm>
                <a:prstGeom prst="line">
                  <a:avLst/>
                </a:prstGeom>
                <a:noFill/>
                <a:ln w="9525">
                  <a:solidFill>
                    <a:schemeClr val="tx1"/>
                  </a:solidFill>
                  <a:round/>
                  <a:headEnd/>
                  <a:tailEnd type="triangle" w="med" len="med"/>
                </a:ln>
                <a:effectLst/>
              </p:spPr>
              <p:txBody>
                <a:bodyPr wrap="none"/>
                <a:lstStyle/>
                <a:p>
                  <a:endParaRPr lang="en-US"/>
                </a:p>
              </p:txBody>
            </p:sp>
            <p:sp>
              <p:nvSpPr>
                <p:cNvPr id="330769" name="Line 17"/>
                <p:cNvSpPr>
                  <a:spLocks noChangeShapeType="1"/>
                </p:cNvSpPr>
                <p:nvPr/>
              </p:nvSpPr>
              <p:spPr bwMode="auto">
                <a:xfrm flipH="1">
                  <a:off x="2112" y="1776"/>
                  <a:ext cx="384" cy="720"/>
                </a:xfrm>
                <a:prstGeom prst="line">
                  <a:avLst/>
                </a:prstGeom>
                <a:noFill/>
                <a:ln w="9525">
                  <a:solidFill>
                    <a:schemeClr val="tx1"/>
                  </a:solidFill>
                  <a:round/>
                  <a:headEnd/>
                  <a:tailEnd type="triangle" w="med" len="med"/>
                </a:ln>
                <a:effectLst/>
              </p:spPr>
              <p:txBody>
                <a:bodyPr wrap="none"/>
                <a:lstStyle/>
                <a:p>
                  <a:endParaRPr lang="en-US"/>
                </a:p>
              </p:txBody>
            </p:sp>
            <p:sp>
              <p:nvSpPr>
                <p:cNvPr id="330770" name="Line 18"/>
                <p:cNvSpPr>
                  <a:spLocks noChangeShapeType="1"/>
                </p:cNvSpPr>
                <p:nvPr/>
              </p:nvSpPr>
              <p:spPr bwMode="auto">
                <a:xfrm>
                  <a:off x="2496" y="1776"/>
                  <a:ext cx="336" cy="720"/>
                </a:xfrm>
                <a:prstGeom prst="line">
                  <a:avLst/>
                </a:prstGeom>
                <a:noFill/>
                <a:ln w="9525">
                  <a:solidFill>
                    <a:schemeClr val="tx1"/>
                  </a:solidFill>
                  <a:round/>
                  <a:headEnd/>
                  <a:tailEnd type="triangle" w="med" len="med"/>
                </a:ln>
                <a:effectLst/>
              </p:spPr>
              <p:txBody>
                <a:bodyPr wrap="none"/>
                <a:lstStyle/>
                <a:p>
                  <a:endParaRPr lang="en-US"/>
                </a:p>
              </p:txBody>
            </p:sp>
            <p:sp>
              <p:nvSpPr>
                <p:cNvPr id="330771" name="Line 19"/>
                <p:cNvSpPr>
                  <a:spLocks noChangeShapeType="1"/>
                </p:cNvSpPr>
                <p:nvPr/>
              </p:nvSpPr>
              <p:spPr bwMode="auto">
                <a:xfrm>
                  <a:off x="2496" y="1776"/>
                  <a:ext cx="1056" cy="720"/>
                </a:xfrm>
                <a:prstGeom prst="line">
                  <a:avLst/>
                </a:prstGeom>
                <a:noFill/>
                <a:ln w="9525">
                  <a:solidFill>
                    <a:schemeClr val="tx1"/>
                  </a:solidFill>
                  <a:round/>
                  <a:headEnd/>
                  <a:tailEnd type="triangle" w="med" len="med"/>
                </a:ln>
                <a:effectLst/>
              </p:spPr>
              <p:txBody>
                <a:bodyPr wrap="none"/>
                <a:lstStyle/>
                <a:p>
                  <a:endParaRPr lang="en-US"/>
                </a:p>
              </p:txBody>
            </p:sp>
            <p:sp>
              <p:nvSpPr>
                <p:cNvPr id="330772" name="Line 20"/>
                <p:cNvSpPr>
                  <a:spLocks noChangeShapeType="1"/>
                </p:cNvSpPr>
                <p:nvPr/>
              </p:nvSpPr>
              <p:spPr bwMode="auto">
                <a:xfrm flipH="1">
                  <a:off x="1632" y="2688"/>
                  <a:ext cx="480" cy="720"/>
                </a:xfrm>
                <a:prstGeom prst="line">
                  <a:avLst/>
                </a:prstGeom>
                <a:noFill/>
                <a:ln w="9525">
                  <a:solidFill>
                    <a:schemeClr val="tx1"/>
                  </a:solidFill>
                  <a:round/>
                  <a:headEnd/>
                  <a:tailEnd type="triangle" w="med" len="med"/>
                </a:ln>
                <a:effectLst/>
              </p:spPr>
              <p:txBody>
                <a:bodyPr wrap="none"/>
                <a:lstStyle/>
                <a:p>
                  <a:endParaRPr lang="en-US"/>
                </a:p>
              </p:txBody>
            </p:sp>
            <p:sp>
              <p:nvSpPr>
                <p:cNvPr id="330773" name="Line 21"/>
                <p:cNvSpPr>
                  <a:spLocks noChangeShapeType="1"/>
                </p:cNvSpPr>
                <p:nvPr/>
              </p:nvSpPr>
              <p:spPr bwMode="auto">
                <a:xfrm>
                  <a:off x="2112" y="2688"/>
                  <a:ext cx="0" cy="720"/>
                </a:xfrm>
                <a:prstGeom prst="line">
                  <a:avLst/>
                </a:prstGeom>
                <a:noFill/>
                <a:ln w="9525">
                  <a:solidFill>
                    <a:schemeClr val="tx1"/>
                  </a:solidFill>
                  <a:round/>
                  <a:headEnd/>
                  <a:tailEnd type="triangle" w="med" len="med"/>
                </a:ln>
                <a:effectLst/>
              </p:spPr>
              <p:txBody>
                <a:bodyPr wrap="none"/>
                <a:lstStyle/>
                <a:p>
                  <a:endParaRPr lang="en-US"/>
                </a:p>
              </p:txBody>
            </p:sp>
            <p:sp>
              <p:nvSpPr>
                <p:cNvPr id="330774" name="Line 22"/>
                <p:cNvSpPr>
                  <a:spLocks noChangeShapeType="1"/>
                </p:cNvSpPr>
                <p:nvPr/>
              </p:nvSpPr>
              <p:spPr bwMode="auto">
                <a:xfrm>
                  <a:off x="2112" y="2688"/>
                  <a:ext cx="480" cy="720"/>
                </a:xfrm>
                <a:prstGeom prst="line">
                  <a:avLst/>
                </a:prstGeom>
                <a:noFill/>
                <a:ln w="9525">
                  <a:solidFill>
                    <a:schemeClr val="tx1"/>
                  </a:solidFill>
                  <a:round/>
                  <a:headEnd/>
                  <a:tailEnd type="triangle" w="med" len="med"/>
                </a:ln>
                <a:effectLst/>
              </p:spPr>
              <p:txBody>
                <a:bodyPr wrap="none"/>
                <a:lstStyle/>
                <a:p>
                  <a:endParaRPr lang="en-US"/>
                </a:p>
              </p:txBody>
            </p:sp>
            <p:grpSp>
              <p:nvGrpSpPr>
                <p:cNvPr id="9" name="Group 31"/>
                <p:cNvGrpSpPr>
                  <a:grpSpLocks/>
                </p:cNvGrpSpPr>
                <p:nvPr/>
              </p:nvGrpSpPr>
              <p:grpSpPr bwMode="auto">
                <a:xfrm>
                  <a:off x="1536" y="3600"/>
                  <a:ext cx="192" cy="336"/>
                  <a:chOff x="1248" y="2688"/>
                  <a:chExt cx="192" cy="336"/>
                </a:xfrm>
              </p:grpSpPr>
              <p:sp>
                <p:nvSpPr>
                  <p:cNvPr id="330784" name="Line 32"/>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5" name="Line 33"/>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grpSp>
            <p:nvGrpSpPr>
              <p:cNvPr id="10" name="Group 34"/>
              <p:cNvGrpSpPr>
                <a:grpSpLocks/>
              </p:cNvGrpSpPr>
              <p:nvPr/>
            </p:nvGrpSpPr>
            <p:grpSpPr bwMode="auto">
              <a:xfrm>
                <a:off x="2496" y="3600"/>
                <a:ext cx="192" cy="336"/>
                <a:chOff x="1248" y="2688"/>
                <a:chExt cx="192" cy="336"/>
              </a:xfrm>
            </p:grpSpPr>
            <p:sp>
              <p:nvSpPr>
                <p:cNvPr id="330787" name="Line 35"/>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8" name="Line 36"/>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nvGrpSpPr>
              <p:cNvPr id="11" name="Group 37"/>
              <p:cNvGrpSpPr>
                <a:grpSpLocks/>
              </p:cNvGrpSpPr>
              <p:nvPr/>
            </p:nvGrpSpPr>
            <p:grpSpPr bwMode="auto">
              <a:xfrm>
                <a:off x="2016" y="3600"/>
                <a:ext cx="192" cy="336"/>
                <a:chOff x="1248" y="2688"/>
                <a:chExt cx="192" cy="336"/>
              </a:xfrm>
            </p:grpSpPr>
            <p:sp>
              <p:nvSpPr>
                <p:cNvPr id="330790" name="Line 38"/>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91" name="Line 39"/>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grpSp>
      <p:sp>
        <p:nvSpPr>
          <p:cNvPr id="330792" name="Text Box 40"/>
          <p:cNvSpPr txBox="1">
            <a:spLocks noChangeArrowheads="1"/>
          </p:cNvSpPr>
          <p:nvPr/>
        </p:nvSpPr>
        <p:spPr bwMode="auto">
          <a:xfrm>
            <a:off x="1524000" y="3962400"/>
            <a:ext cx="339725"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3</a:t>
            </a:r>
          </a:p>
        </p:txBody>
      </p:sp>
      <p:sp>
        <p:nvSpPr>
          <p:cNvPr id="330794" name="Text Box 42"/>
          <p:cNvSpPr txBox="1">
            <a:spLocks noChangeArrowheads="1"/>
          </p:cNvSpPr>
          <p:nvPr/>
        </p:nvSpPr>
        <p:spPr bwMode="auto">
          <a:xfrm>
            <a:off x="2057400" y="5334000"/>
            <a:ext cx="404813" cy="396875"/>
          </a:xfrm>
          <a:prstGeom prst="rect">
            <a:avLst/>
          </a:prstGeom>
          <a:noFill/>
          <a:ln w="9525">
            <a:noFill/>
            <a:miter lim="800000"/>
            <a:headEnd/>
            <a:tailEnd/>
          </a:ln>
          <a:effectLst/>
        </p:spPr>
        <p:txBody>
          <a:bodyPr wrap="none">
            <a:spAutoFit/>
          </a:bodyPr>
          <a:lstStyle/>
          <a:p>
            <a:r>
              <a:rPr lang="en-US" sz="2000">
                <a:solidFill>
                  <a:srgbClr val="009900"/>
                </a:solidFill>
                <a:latin typeface="Comic Sans MS" pitchFamily="66" charset="0"/>
              </a:rPr>
              <a:t>-1</a:t>
            </a:r>
          </a:p>
        </p:txBody>
      </p:sp>
      <p:grpSp>
        <p:nvGrpSpPr>
          <p:cNvPr id="12" name="Group 62"/>
          <p:cNvGrpSpPr>
            <a:grpSpLocks/>
          </p:cNvGrpSpPr>
          <p:nvPr/>
        </p:nvGrpSpPr>
        <p:grpSpPr bwMode="auto">
          <a:xfrm>
            <a:off x="3200400" y="4724400"/>
            <a:ext cx="2520950" cy="457200"/>
            <a:chOff x="2016" y="2976"/>
            <a:chExt cx="1588" cy="288"/>
          </a:xfrm>
        </p:grpSpPr>
        <p:grpSp>
          <p:nvGrpSpPr>
            <p:cNvPr id="13" name="Group 47"/>
            <p:cNvGrpSpPr>
              <a:grpSpLocks/>
            </p:cNvGrpSpPr>
            <p:nvPr/>
          </p:nvGrpSpPr>
          <p:grpSpPr bwMode="auto">
            <a:xfrm>
              <a:off x="2016" y="3072"/>
              <a:ext cx="192" cy="144"/>
              <a:chOff x="3936" y="3216"/>
              <a:chExt cx="192" cy="144"/>
            </a:xfrm>
          </p:grpSpPr>
          <p:sp>
            <p:nvSpPr>
              <p:cNvPr id="330797" name="Line 45"/>
              <p:cNvSpPr>
                <a:spLocks noChangeShapeType="1"/>
              </p:cNvSpPr>
              <p:nvPr/>
            </p:nvSpPr>
            <p:spPr bwMode="auto">
              <a:xfrm>
                <a:off x="3936" y="3216"/>
                <a:ext cx="192" cy="144"/>
              </a:xfrm>
              <a:prstGeom prst="line">
                <a:avLst/>
              </a:prstGeom>
              <a:noFill/>
              <a:ln w="38100">
                <a:solidFill>
                  <a:srgbClr val="D60093"/>
                </a:solidFill>
                <a:round/>
                <a:headEnd/>
                <a:tailEnd/>
              </a:ln>
              <a:effectLst/>
            </p:spPr>
            <p:txBody>
              <a:bodyPr wrap="none"/>
              <a:lstStyle/>
              <a:p>
                <a:endParaRPr lang="en-US"/>
              </a:p>
            </p:txBody>
          </p:sp>
          <p:sp>
            <p:nvSpPr>
              <p:cNvPr id="330798" name="Line 46"/>
              <p:cNvSpPr>
                <a:spLocks noChangeShapeType="1"/>
              </p:cNvSpPr>
              <p:nvPr/>
            </p:nvSpPr>
            <p:spPr bwMode="auto">
              <a:xfrm flipH="1">
                <a:off x="3936" y="3216"/>
                <a:ext cx="192" cy="144"/>
              </a:xfrm>
              <a:prstGeom prst="line">
                <a:avLst/>
              </a:prstGeom>
              <a:noFill/>
              <a:ln w="38100">
                <a:solidFill>
                  <a:srgbClr val="D60093"/>
                </a:solidFill>
                <a:round/>
                <a:headEnd/>
                <a:tailEnd/>
              </a:ln>
              <a:effectLst/>
            </p:spPr>
            <p:txBody>
              <a:bodyPr wrap="none"/>
              <a:lstStyle/>
              <a:p>
                <a:endParaRPr lang="en-US"/>
              </a:p>
            </p:txBody>
          </p:sp>
        </p:grpSp>
        <p:grpSp>
          <p:nvGrpSpPr>
            <p:cNvPr id="14" name="Group 49"/>
            <p:cNvGrpSpPr>
              <a:grpSpLocks/>
            </p:cNvGrpSpPr>
            <p:nvPr/>
          </p:nvGrpSpPr>
          <p:grpSpPr bwMode="auto">
            <a:xfrm>
              <a:off x="2313" y="3069"/>
              <a:ext cx="192" cy="144"/>
              <a:chOff x="3936" y="3216"/>
              <a:chExt cx="192" cy="144"/>
            </a:xfrm>
          </p:grpSpPr>
          <p:sp>
            <p:nvSpPr>
              <p:cNvPr id="330802" name="Line 50"/>
              <p:cNvSpPr>
                <a:spLocks noChangeShapeType="1"/>
              </p:cNvSpPr>
              <p:nvPr/>
            </p:nvSpPr>
            <p:spPr bwMode="auto">
              <a:xfrm>
                <a:off x="3936" y="3216"/>
                <a:ext cx="192" cy="144"/>
              </a:xfrm>
              <a:prstGeom prst="line">
                <a:avLst/>
              </a:prstGeom>
              <a:noFill/>
              <a:ln w="38100">
                <a:solidFill>
                  <a:srgbClr val="D60093"/>
                </a:solidFill>
                <a:round/>
                <a:headEnd/>
                <a:tailEnd/>
              </a:ln>
              <a:effectLst/>
            </p:spPr>
            <p:txBody>
              <a:bodyPr wrap="none"/>
              <a:lstStyle/>
              <a:p>
                <a:endParaRPr lang="en-US"/>
              </a:p>
            </p:txBody>
          </p:sp>
          <p:sp>
            <p:nvSpPr>
              <p:cNvPr id="330803" name="Line 51"/>
              <p:cNvSpPr>
                <a:spLocks noChangeShapeType="1"/>
              </p:cNvSpPr>
              <p:nvPr/>
            </p:nvSpPr>
            <p:spPr bwMode="auto">
              <a:xfrm flipH="1">
                <a:off x="3936" y="3216"/>
                <a:ext cx="192" cy="144"/>
              </a:xfrm>
              <a:prstGeom prst="line">
                <a:avLst/>
              </a:prstGeom>
              <a:noFill/>
              <a:ln w="38100">
                <a:solidFill>
                  <a:srgbClr val="D60093"/>
                </a:solidFill>
                <a:round/>
                <a:headEnd/>
                <a:tailEnd/>
              </a:ln>
              <a:effectLst/>
            </p:spPr>
            <p:txBody>
              <a:bodyPr wrap="none"/>
              <a:lstStyle/>
              <a:p>
                <a:endParaRPr lang="en-US"/>
              </a:p>
            </p:txBody>
          </p:sp>
        </p:grpSp>
        <p:sp>
          <p:nvSpPr>
            <p:cNvPr id="330804" name="Text Box 52"/>
            <p:cNvSpPr txBox="1">
              <a:spLocks noChangeArrowheads="1"/>
            </p:cNvSpPr>
            <p:nvPr/>
          </p:nvSpPr>
          <p:spPr bwMode="auto">
            <a:xfrm>
              <a:off x="2592" y="2976"/>
              <a:ext cx="1012" cy="288"/>
            </a:xfrm>
            <a:prstGeom prst="rect">
              <a:avLst/>
            </a:prstGeom>
            <a:noFill/>
            <a:ln w="9525">
              <a:noFill/>
              <a:miter lim="800000"/>
              <a:headEnd/>
              <a:tailEnd/>
            </a:ln>
            <a:effectLst/>
          </p:spPr>
          <p:txBody>
            <a:bodyPr wrap="none">
              <a:spAutoFit/>
            </a:bodyPr>
            <a:lstStyle/>
            <a:p>
              <a:r>
                <a:rPr lang="en-US" sz="2400">
                  <a:solidFill>
                    <a:srgbClr val="D60093"/>
                  </a:solidFill>
                  <a:latin typeface="Comic Sans MS" pitchFamily="66" charset="0"/>
                  <a:sym typeface="Symbol" pitchFamily="18" charset="2"/>
                </a:rPr>
                <a:t> </a:t>
              </a:r>
              <a:r>
                <a:rPr lang="en-US" sz="2400">
                  <a:solidFill>
                    <a:srgbClr val="D60093"/>
                  </a:solidFill>
                  <a:latin typeface="Comic Sans MS" pitchFamily="66" charset="0"/>
                </a:rPr>
                <a:t>Pruning</a:t>
              </a:r>
            </a:p>
          </p:txBody>
        </p:sp>
      </p:grpSp>
      <p:grpSp>
        <p:nvGrpSpPr>
          <p:cNvPr id="15" name="Group 61"/>
          <p:cNvGrpSpPr>
            <a:grpSpLocks/>
          </p:cNvGrpSpPr>
          <p:nvPr/>
        </p:nvGrpSpPr>
        <p:grpSpPr bwMode="auto">
          <a:xfrm>
            <a:off x="2286000" y="3962400"/>
            <a:ext cx="925513" cy="1371600"/>
            <a:chOff x="1440" y="2496"/>
            <a:chExt cx="583" cy="864"/>
          </a:xfrm>
        </p:grpSpPr>
        <p:sp>
          <p:nvSpPr>
            <p:cNvPr id="330795" name="Text Box 43"/>
            <p:cNvSpPr txBox="1">
              <a:spLocks noChangeArrowheads="1"/>
            </p:cNvSpPr>
            <p:nvPr/>
          </p:nvSpPr>
          <p:spPr bwMode="auto">
            <a:xfrm>
              <a:off x="1632" y="2496"/>
              <a:ext cx="391" cy="250"/>
            </a:xfrm>
            <a:prstGeom prst="rect">
              <a:avLst/>
            </a:prstGeom>
            <a:noFill/>
            <a:ln w="9525">
              <a:noFill/>
              <a:miter lim="800000"/>
              <a:headEnd/>
              <a:tailEnd/>
            </a:ln>
            <a:effectLst/>
          </p:spPr>
          <p:txBody>
            <a:bodyPr wrap="none">
              <a:spAutoFit/>
            </a:bodyPr>
            <a:lstStyle/>
            <a:p>
              <a:r>
                <a:rPr lang="en-US" sz="2000" b="1">
                  <a:solidFill>
                    <a:srgbClr val="FF3300"/>
                  </a:solidFill>
                  <a:latin typeface="Comic Sans MS" pitchFamily="66" charset="0"/>
                  <a:sym typeface="Symbol" pitchFamily="18" charset="2"/>
                </a:rPr>
                <a:t></a:t>
              </a:r>
              <a:r>
                <a:rPr lang="en-US" sz="2000">
                  <a:solidFill>
                    <a:srgbClr val="FF3300"/>
                  </a:solidFill>
                  <a:latin typeface="Comic Sans MS" pitchFamily="66" charset="0"/>
                  <a:sym typeface="Symbol" pitchFamily="18" charset="2"/>
                </a:rPr>
                <a:t> </a:t>
              </a:r>
              <a:r>
                <a:rPr lang="en-US" sz="2000">
                  <a:solidFill>
                    <a:srgbClr val="FF3300"/>
                  </a:solidFill>
                  <a:latin typeface="Comic Sans MS" pitchFamily="66" charset="0"/>
                </a:rPr>
                <a:t>-1</a:t>
              </a:r>
            </a:p>
          </p:txBody>
        </p:sp>
        <p:sp>
          <p:nvSpPr>
            <p:cNvPr id="330808" name="Line 56"/>
            <p:cNvSpPr>
              <a:spLocks noChangeShapeType="1"/>
            </p:cNvSpPr>
            <p:nvPr/>
          </p:nvSpPr>
          <p:spPr bwMode="auto">
            <a:xfrm flipV="1">
              <a:off x="1440" y="2736"/>
              <a:ext cx="384" cy="624"/>
            </a:xfrm>
            <a:prstGeom prst="line">
              <a:avLst/>
            </a:prstGeom>
            <a:noFill/>
            <a:ln w="28575">
              <a:solidFill>
                <a:srgbClr val="009900"/>
              </a:solidFill>
              <a:prstDash val="sysDot"/>
              <a:round/>
              <a:headEnd/>
              <a:tailEnd type="triangle" w="med" len="med"/>
            </a:ln>
            <a:effectLst/>
          </p:spPr>
          <p:txBody>
            <a:bodyPr wrap="none"/>
            <a:lstStyle/>
            <a:p>
              <a:endParaRPr lang="en-US"/>
            </a:p>
          </p:txBody>
        </p:sp>
      </p:grpSp>
      <p:grpSp>
        <p:nvGrpSpPr>
          <p:cNvPr id="16" name="Group 60"/>
          <p:cNvGrpSpPr>
            <a:grpSpLocks/>
          </p:cNvGrpSpPr>
          <p:nvPr/>
        </p:nvGrpSpPr>
        <p:grpSpPr bwMode="auto">
          <a:xfrm>
            <a:off x="1828800" y="2514600"/>
            <a:ext cx="1960563" cy="1447800"/>
            <a:chOff x="1152" y="1584"/>
            <a:chExt cx="1235" cy="912"/>
          </a:xfrm>
        </p:grpSpPr>
        <p:sp>
          <p:nvSpPr>
            <p:cNvPr id="330793" name="Text Box 41"/>
            <p:cNvSpPr txBox="1">
              <a:spLocks noChangeArrowheads="1"/>
            </p:cNvSpPr>
            <p:nvPr/>
          </p:nvSpPr>
          <p:spPr bwMode="auto">
            <a:xfrm>
              <a:off x="2016" y="1584"/>
              <a:ext cx="371" cy="250"/>
            </a:xfrm>
            <a:prstGeom prst="rect">
              <a:avLst/>
            </a:prstGeom>
            <a:noFill/>
            <a:ln w="9525">
              <a:noFill/>
              <a:miter lim="800000"/>
              <a:headEnd/>
              <a:tailEnd/>
            </a:ln>
            <a:effectLst/>
          </p:spPr>
          <p:txBody>
            <a:bodyPr wrap="none">
              <a:spAutoFit/>
            </a:bodyPr>
            <a:lstStyle/>
            <a:p>
              <a:r>
                <a:rPr lang="en-US" sz="2000" b="1">
                  <a:solidFill>
                    <a:srgbClr val="009900"/>
                  </a:solidFill>
                  <a:latin typeface="Comic Sans MS" pitchFamily="66" charset="0"/>
                  <a:sym typeface="Symbol" pitchFamily="18" charset="2"/>
                </a:rPr>
                <a:t> </a:t>
              </a:r>
              <a:r>
                <a:rPr lang="en-US" sz="2000">
                  <a:solidFill>
                    <a:srgbClr val="009900"/>
                  </a:solidFill>
                  <a:latin typeface="Comic Sans MS" pitchFamily="66" charset="0"/>
                </a:rPr>
                <a:t>3</a:t>
              </a:r>
            </a:p>
          </p:txBody>
        </p:sp>
        <p:sp>
          <p:nvSpPr>
            <p:cNvPr id="330809" name="Line 57"/>
            <p:cNvSpPr>
              <a:spLocks noChangeShapeType="1"/>
            </p:cNvSpPr>
            <p:nvPr/>
          </p:nvSpPr>
          <p:spPr bwMode="auto">
            <a:xfrm flipV="1">
              <a:off x="1152" y="1824"/>
              <a:ext cx="912" cy="672"/>
            </a:xfrm>
            <a:prstGeom prst="line">
              <a:avLst/>
            </a:prstGeom>
            <a:noFill/>
            <a:ln w="28575">
              <a:solidFill>
                <a:srgbClr val="FF3300"/>
              </a:solidFill>
              <a:prstDash val="sysDot"/>
              <a:round/>
              <a:headEnd/>
              <a:tailEnd type="triangle" w="med" len="med"/>
            </a:ln>
            <a:effectLst/>
          </p:spPr>
          <p:txBody>
            <a:bodyPr wrap="none"/>
            <a:lstStyle/>
            <a:p>
              <a:endParaRPr lang="en-US"/>
            </a:p>
          </p:txBody>
        </p:sp>
      </p:grpSp>
      <p:grpSp>
        <p:nvGrpSpPr>
          <p:cNvPr id="17" name="Group 67"/>
          <p:cNvGrpSpPr>
            <a:grpSpLocks/>
          </p:cNvGrpSpPr>
          <p:nvPr/>
        </p:nvGrpSpPr>
        <p:grpSpPr bwMode="auto">
          <a:xfrm>
            <a:off x="2971800" y="4495800"/>
            <a:ext cx="5867400" cy="2133600"/>
            <a:chOff x="1872" y="2832"/>
            <a:chExt cx="3696" cy="1344"/>
          </a:xfrm>
        </p:grpSpPr>
        <p:sp>
          <p:nvSpPr>
            <p:cNvPr id="330815" name="Oval 63"/>
            <p:cNvSpPr>
              <a:spLocks noChangeArrowheads="1"/>
            </p:cNvSpPr>
            <p:nvPr/>
          </p:nvSpPr>
          <p:spPr bwMode="auto">
            <a:xfrm>
              <a:off x="1872" y="2832"/>
              <a:ext cx="960" cy="1344"/>
            </a:xfrm>
            <a:prstGeom prst="ellipse">
              <a:avLst/>
            </a:prstGeom>
            <a:gradFill rotWithShape="1">
              <a:gsLst>
                <a:gs pos="0">
                  <a:srgbClr val="5F5F5F">
                    <a:alpha val="25999"/>
                  </a:srgbClr>
                </a:gs>
                <a:gs pos="100000">
                  <a:srgbClr val="5F5F5F">
                    <a:alpha val="25000"/>
                  </a:srgbClr>
                </a:gs>
              </a:gsLst>
              <a:lin ang="5400000" scaled="1"/>
            </a:gradFill>
            <a:ln w="9525">
              <a:solidFill>
                <a:schemeClr val="tx1"/>
              </a:solidFill>
              <a:prstDash val="sysDot"/>
              <a:round/>
              <a:headEnd/>
              <a:tailEnd/>
            </a:ln>
            <a:effectLst/>
          </p:spPr>
          <p:txBody>
            <a:bodyPr wrap="none" anchor="ctr"/>
            <a:lstStyle/>
            <a:p>
              <a:endParaRPr lang="en-US"/>
            </a:p>
          </p:txBody>
        </p:sp>
        <p:sp>
          <p:nvSpPr>
            <p:cNvPr id="330816" name="Text Box 64"/>
            <p:cNvSpPr txBox="1">
              <a:spLocks noChangeArrowheads="1"/>
            </p:cNvSpPr>
            <p:nvPr/>
          </p:nvSpPr>
          <p:spPr bwMode="auto">
            <a:xfrm>
              <a:off x="3120" y="3264"/>
              <a:ext cx="2448" cy="826"/>
            </a:xfrm>
            <a:prstGeom prst="rect">
              <a:avLst/>
            </a:prstGeom>
            <a:noFill/>
            <a:ln w="9525">
              <a:noFill/>
              <a:miter lim="800000"/>
              <a:headEnd/>
              <a:tailEnd/>
            </a:ln>
            <a:effectLst/>
          </p:spPr>
          <p:txBody>
            <a:bodyPr>
              <a:spAutoFit/>
            </a:bodyPr>
            <a:lstStyle/>
            <a:p>
              <a:r>
                <a:rPr lang="en-US" sz="2000">
                  <a:latin typeface="Comic Sans MS" pitchFamily="66" charset="0"/>
                </a:rPr>
                <a:t>This part of the tree can’t have any effect on the value that will be backed up to the root</a:t>
              </a:r>
            </a:p>
          </p:txBody>
        </p:sp>
        <p:sp>
          <p:nvSpPr>
            <p:cNvPr id="330818" name="Line 66"/>
            <p:cNvSpPr>
              <a:spLocks noChangeShapeType="1"/>
            </p:cNvSpPr>
            <p:nvPr/>
          </p:nvSpPr>
          <p:spPr bwMode="auto">
            <a:xfrm flipH="1">
              <a:off x="2832" y="3360"/>
              <a:ext cx="336" cy="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7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7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9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 (Optional)</a:t>
            </a:r>
            <a:endParaRPr lang="en-US" dirty="0"/>
          </a:p>
        </p:txBody>
      </p:sp>
      <p:sp>
        <p:nvSpPr>
          <p:cNvPr id="3" name="Content Placeholder 2"/>
          <p:cNvSpPr>
            <a:spLocks noGrp="1"/>
          </p:cNvSpPr>
          <p:nvPr>
            <p:ph sz="quarter" idx="1"/>
          </p:nvPr>
        </p:nvSpPr>
        <p:spPr/>
        <p:txBody>
          <a:bodyPr/>
          <a:lstStyle/>
          <a:p>
            <a:r>
              <a:rPr lang="en-US" dirty="0"/>
              <a:t>Mandatory: </a:t>
            </a:r>
            <a:r>
              <a:rPr lang="en-US" dirty="0" smtClean="0"/>
              <a:t>instructor’s advance approval</a:t>
            </a:r>
          </a:p>
          <a:p>
            <a:r>
              <a:rPr lang="en-US" dirty="0" smtClean="0"/>
              <a:t>Project </a:t>
            </a:r>
            <a:r>
              <a:rPr lang="en-US" dirty="0"/>
              <a:t>title, </a:t>
            </a:r>
            <a:r>
              <a:rPr lang="en-US" dirty="0" smtClean="0"/>
              <a:t>team members</a:t>
            </a:r>
          </a:p>
          <a:p>
            <a:r>
              <a:rPr lang="en-US" dirty="0" smtClean="0"/>
              <a:t>1/2 to 1 page description</a:t>
            </a:r>
          </a:p>
          <a:p>
            <a:pPr lvl="1"/>
            <a:r>
              <a:rPr lang="en-US" dirty="0" smtClean="0"/>
              <a:t>Specific topic (problem you are trying to solve, topic of survey, </a:t>
            </a:r>
            <a:r>
              <a:rPr lang="en-US" dirty="0" err="1" smtClean="0"/>
              <a:t>etc</a:t>
            </a:r>
            <a:r>
              <a:rPr lang="en-US" dirty="0" smtClean="0"/>
              <a:t>)</a:t>
            </a:r>
          </a:p>
          <a:p>
            <a:pPr lvl="1"/>
            <a:r>
              <a:rPr lang="en-US" dirty="0" smtClean="0"/>
              <a:t>Why did you choose this topic?</a:t>
            </a:r>
          </a:p>
          <a:p>
            <a:pPr lvl="1"/>
            <a:r>
              <a:rPr lang="en-US" dirty="0" smtClean="0"/>
              <a:t>Methods (researched in advance, sources of references)</a:t>
            </a:r>
          </a:p>
          <a:p>
            <a:pPr lvl="1"/>
            <a:r>
              <a:rPr lang="en-US" dirty="0" smtClean="0"/>
              <a:t>Expected results</a:t>
            </a:r>
          </a:p>
          <a:p>
            <a:r>
              <a:rPr lang="en-US" dirty="0" smtClean="0"/>
              <a:t>Email to me </a:t>
            </a:r>
            <a:r>
              <a:rPr lang="en-US" smtClean="0"/>
              <a:t>by 9/20</a:t>
            </a:r>
            <a:endParaRPr lang="en-US" dirty="0" smtClean="0"/>
          </a:p>
        </p:txBody>
      </p:sp>
    </p:spTree>
    <p:extLst>
      <p:ext uri="{BB962C8B-B14F-4D97-AF65-F5344CB8AC3E}">
        <p14:creationId xmlns:p14="http://schemas.microsoft.com/office/powerpoint/2010/main" val="35391669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a:t>
            </a:r>
            <a:endParaRPr lang="en-US" dirty="0"/>
          </a:p>
        </p:txBody>
      </p:sp>
      <p:sp>
        <p:nvSpPr>
          <p:cNvPr id="3" name="Content Placeholder 2"/>
          <p:cNvSpPr>
            <a:spLocks noGrp="1"/>
          </p:cNvSpPr>
          <p:nvPr>
            <p:ph sz="quarter" idx="1"/>
          </p:nvPr>
        </p:nvSpPr>
        <p:spPr/>
        <p:txBody>
          <a:bodyPr/>
          <a:lstStyle/>
          <a:p>
            <a:r>
              <a:rPr lang="en-US" dirty="0" smtClean="0"/>
              <a:t>Reading: </a:t>
            </a:r>
            <a:r>
              <a:rPr lang="en-US" smtClean="0"/>
              <a:t>R&amp;N </a:t>
            </a:r>
            <a:r>
              <a:rPr lang="en-US" smtClean="0"/>
              <a:t>6</a:t>
            </a:r>
            <a:endParaRPr lang="en-US" dirty="0"/>
          </a:p>
        </p:txBody>
      </p:sp>
    </p:spTree>
    <p:extLst>
      <p:ext uri="{BB962C8B-B14F-4D97-AF65-F5344CB8AC3E}">
        <p14:creationId xmlns:p14="http://schemas.microsoft.com/office/powerpoint/2010/main" val="1285028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mtClean="0"/>
              <a:t>Example</a:t>
            </a:r>
            <a:endParaRPr lang="en-US"/>
          </a:p>
        </p:txBody>
      </p:sp>
      <p:grpSp>
        <p:nvGrpSpPr>
          <p:cNvPr id="2" name="Group 3"/>
          <p:cNvGrpSpPr>
            <a:grpSpLocks/>
          </p:cNvGrpSpPr>
          <p:nvPr/>
        </p:nvGrpSpPr>
        <p:grpSpPr bwMode="auto">
          <a:xfrm>
            <a:off x="4724400" y="1524000"/>
            <a:ext cx="1098550" cy="914400"/>
            <a:chOff x="2976" y="960"/>
            <a:chExt cx="692" cy="576"/>
          </a:xfrm>
        </p:grpSpPr>
        <p:grpSp>
          <p:nvGrpSpPr>
            <p:cNvPr id="3" name="Group 4"/>
            <p:cNvGrpSpPr>
              <a:grpSpLocks/>
            </p:cNvGrpSpPr>
            <p:nvPr/>
          </p:nvGrpSpPr>
          <p:grpSpPr bwMode="auto">
            <a:xfrm>
              <a:off x="2976" y="960"/>
              <a:ext cx="576" cy="576"/>
              <a:chOff x="2112" y="1152"/>
              <a:chExt cx="576" cy="576"/>
            </a:xfrm>
          </p:grpSpPr>
          <p:sp>
            <p:nvSpPr>
              <p:cNvPr id="331781" name="Rectangle 5"/>
              <p:cNvSpPr>
                <a:spLocks noChangeArrowheads="1"/>
              </p:cNvSpPr>
              <p:nvPr/>
            </p:nvSpPr>
            <p:spPr bwMode="auto">
              <a:xfrm>
                <a:off x="2112" y="1152"/>
                <a:ext cx="576" cy="576"/>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1782" name="Line 6"/>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1783" name="Line 7"/>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1784" name="Line 8"/>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1785" name="Line 9"/>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sp>
          <p:nvSpPr>
            <p:cNvPr id="331786" name="Text Box 10"/>
            <p:cNvSpPr txBox="1">
              <a:spLocks noChangeArrowheads="1"/>
            </p:cNvSpPr>
            <p:nvPr/>
          </p:nvSpPr>
          <p:spPr bwMode="auto">
            <a:xfrm>
              <a:off x="3552" y="1062"/>
              <a:ext cx="116" cy="404"/>
            </a:xfrm>
            <a:prstGeom prst="rect">
              <a:avLst/>
            </a:prstGeom>
            <a:noFill/>
            <a:ln w="9525">
              <a:noFill/>
              <a:miter lim="800000"/>
              <a:headEnd/>
              <a:tailEnd/>
            </a:ln>
            <a:effectLst/>
          </p:spPr>
          <p:txBody>
            <a:bodyPr wrap="none">
              <a:spAutoFit/>
            </a:bodyPr>
            <a:lstStyle/>
            <a:p>
              <a:endParaRPr lang="en-US" sz="3600">
                <a:solidFill>
                  <a:srgbClr val="009900"/>
                </a:solidFill>
                <a:latin typeface="Times New Roman" pitchFamily="18" charset="0"/>
                <a:cs typeface="Times New Roman" pitchFamily="18" charset="0"/>
                <a:sym typeface="Symbol" pitchFamily="18" charset="2"/>
              </a:endParaRPr>
            </a:p>
          </p:txBody>
        </p:sp>
      </p:grpSp>
      <p:grpSp>
        <p:nvGrpSpPr>
          <p:cNvPr id="4" name="Group 26"/>
          <p:cNvGrpSpPr>
            <a:grpSpLocks/>
          </p:cNvGrpSpPr>
          <p:nvPr/>
        </p:nvGrpSpPr>
        <p:grpSpPr bwMode="auto">
          <a:xfrm>
            <a:off x="2438400" y="2438400"/>
            <a:ext cx="2743200" cy="1524000"/>
            <a:chOff x="1536" y="1536"/>
            <a:chExt cx="1728" cy="960"/>
          </a:xfrm>
        </p:grpSpPr>
        <p:sp>
          <p:nvSpPr>
            <p:cNvPr id="331789" name="Line 13"/>
            <p:cNvSpPr>
              <a:spLocks noChangeShapeType="1"/>
            </p:cNvSpPr>
            <p:nvPr/>
          </p:nvSpPr>
          <p:spPr bwMode="auto">
            <a:xfrm flipH="1">
              <a:off x="1824" y="1536"/>
              <a:ext cx="1440" cy="384"/>
            </a:xfrm>
            <a:prstGeom prst="line">
              <a:avLst/>
            </a:prstGeom>
            <a:noFill/>
            <a:ln w="9525">
              <a:solidFill>
                <a:schemeClr val="tx1"/>
              </a:solidFill>
              <a:round/>
              <a:headEnd/>
              <a:tailEnd type="triangle" w="med" len="med"/>
            </a:ln>
            <a:effectLst/>
          </p:spPr>
          <p:txBody>
            <a:bodyPr wrap="none"/>
            <a:lstStyle/>
            <a:p>
              <a:endParaRPr lang="en-US"/>
            </a:p>
          </p:txBody>
        </p:sp>
        <p:grpSp>
          <p:nvGrpSpPr>
            <p:cNvPr id="5" name="Group 25"/>
            <p:cNvGrpSpPr>
              <a:grpSpLocks/>
            </p:cNvGrpSpPr>
            <p:nvPr/>
          </p:nvGrpSpPr>
          <p:grpSpPr bwMode="auto">
            <a:xfrm>
              <a:off x="1536" y="1920"/>
              <a:ext cx="576" cy="576"/>
              <a:chOff x="1536" y="1920"/>
              <a:chExt cx="576" cy="576"/>
            </a:xfrm>
          </p:grpSpPr>
          <p:grpSp>
            <p:nvGrpSpPr>
              <p:cNvPr id="6" name="Group 15"/>
              <p:cNvGrpSpPr>
                <a:grpSpLocks/>
              </p:cNvGrpSpPr>
              <p:nvPr/>
            </p:nvGrpSpPr>
            <p:grpSpPr bwMode="auto">
              <a:xfrm>
                <a:off x="1536" y="1920"/>
                <a:ext cx="576" cy="576"/>
                <a:chOff x="2112" y="1152"/>
                <a:chExt cx="576" cy="576"/>
              </a:xfrm>
            </p:grpSpPr>
            <p:sp>
              <p:nvSpPr>
                <p:cNvPr id="331792" name="Rectangle 16"/>
                <p:cNvSpPr>
                  <a:spLocks noChangeArrowheads="1"/>
                </p:cNvSpPr>
                <p:nvPr/>
              </p:nvSpPr>
              <p:spPr bwMode="auto">
                <a:xfrm>
                  <a:off x="2112" y="1152"/>
                  <a:ext cx="576" cy="576"/>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1793" name="Line 17"/>
                <p:cNvSpPr>
                  <a:spLocks noChangeShapeType="1"/>
                </p:cNvSpPr>
                <p:nvPr/>
              </p:nvSpPr>
              <p:spPr bwMode="auto">
                <a:xfrm>
                  <a:off x="2304" y="1152"/>
                  <a:ext cx="0" cy="576"/>
                </a:xfrm>
                <a:prstGeom prst="line">
                  <a:avLst/>
                </a:prstGeom>
                <a:noFill/>
                <a:ln w="9525">
                  <a:solidFill>
                    <a:schemeClr val="tx1"/>
                  </a:solidFill>
                  <a:round/>
                  <a:headEnd/>
                  <a:tailEnd/>
                </a:ln>
                <a:effectLst/>
              </p:spPr>
              <p:txBody>
                <a:bodyPr wrap="none"/>
                <a:lstStyle/>
                <a:p>
                  <a:endParaRPr lang="en-US"/>
                </a:p>
              </p:txBody>
            </p:sp>
            <p:sp>
              <p:nvSpPr>
                <p:cNvPr id="331794" name="Line 18"/>
                <p:cNvSpPr>
                  <a:spLocks noChangeShapeType="1"/>
                </p:cNvSpPr>
                <p:nvPr/>
              </p:nvSpPr>
              <p:spPr bwMode="auto">
                <a:xfrm>
                  <a:off x="2496" y="1152"/>
                  <a:ext cx="0" cy="576"/>
                </a:xfrm>
                <a:prstGeom prst="line">
                  <a:avLst/>
                </a:prstGeom>
                <a:noFill/>
                <a:ln w="9525">
                  <a:solidFill>
                    <a:schemeClr val="tx1"/>
                  </a:solidFill>
                  <a:round/>
                  <a:headEnd/>
                  <a:tailEnd/>
                </a:ln>
                <a:effectLst/>
              </p:spPr>
              <p:txBody>
                <a:bodyPr wrap="none"/>
                <a:lstStyle/>
                <a:p>
                  <a:endParaRPr lang="en-US"/>
                </a:p>
              </p:txBody>
            </p:sp>
            <p:sp>
              <p:nvSpPr>
                <p:cNvPr id="331795" name="Line 19"/>
                <p:cNvSpPr>
                  <a:spLocks noChangeShapeType="1"/>
                </p:cNvSpPr>
                <p:nvPr/>
              </p:nvSpPr>
              <p:spPr bwMode="auto">
                <a:xfrm>
                  <a:off x="2112" y="1344"/>
                  <a:ext cx="576" cy="0"/>
                </a:xfrm>
                <a:prstGeom prst="line">
                  <a:avLst/>
                </a:prstGeom>
                <a:noFill/>
                <a:ln w="9525">
                  <a:solidFill>
                    <a:schemeClr val="tx1"/>
                  </a:solidFill>
                  <a:round/>
                  <a:headEnd/>
                  <a:tailEnd/>
                </a:ln>
                <a:effectLst/>
              </p:spPr>
              <p:txBody>
                <a:bodyPr wrap="none"/>
                <a:lstStyle/>
                <a:p>
                  <a:endParaRPr lang="en-US"/>
                </a:p>
              </p:txBody>
            </p:sp>
            <p:sp>
              <p:nvSpPr>
                <p:cNvPr id="331796" name="Line 20"/>
                <p:cNvSpPr>
                  <a:spLocks noChangeShapeType="1"/>
                </p:cNvSpPr>
                <p:nvPr/>
              </p:nvSpPr>
              <p:spPr bwMode="auto">
                <a:xfrm>
                  <a:off x="2112" y="1536"/>
                  <a:ext cx="576" cy="0"/>
                </a:xfrm>
                <a:prstGeom prst="line">
                  <a:avLst/>
                </a:prstGeom>
                <a:noFill/>
                <a:ln w="9525">
                  <a:solidFill>
                    <a:schemeClr val="tx1"/>
                  </a:solidFill>
                  <a:round/>
                  <a:headEnd/>
                  <a:tailEnd/>
                </a:ln>
                <a:effectLst/>
              </p:spPr>
              <p:txBody>
                <a:bodyPr wrap="none"/>
                <a:lstStyle/>
                <a:p>
                  <a:endParaRPr lang="en-US"/>
                </a:p>
              </p:txBody>
            </p:sp>
          </p:grpSp>
          <p:grpSp>
            <p:nvGrpSpPr>
              <p:cNvPr id="7" name="Group 21"/>
              <p:cNvGrpSpPr>
                <a:grpSpLocks/>
              </p:cNvGrpSpPr>
              <p:nvPr/>
            </p:nvGrpSpPr>
            <p:grpSpPr bwMode="auto">
              <a:xfrm>
                <a:off x="1728" y="2112"/>
                <a:ext cx="192" cy="192"/>
                <a:chOff x="576" y="2112"/>
                <a:chExt cx="192" cy="192"/>
              </a:xfrm>
            </p:grpSpPr>
            <p:sp>
              <p:nvSpPr>
                <p:cNvPr id="331798" name="Line 22"/>
                <p:cNvSpPr>
                  <a:spLocks noChangeShapeType="1"/>
                </p:cNvSpPr>
                <p:nvPr/>
              </p:nvSpPr>
              <p:spPr bwMode="auto">
                <a:xfrm>
                  <a:off x="576" y="2112"/>
                  <a:ext cx="192" cy="192"/>
                </a:xfrm>
                <a:prstGeom prst="line">
                  <a:avLst/>
                </a:prstGeom>
                <a:noFill/>
                <a:ln w="28575">
                  <a:solidFill>
                    <a:srgbClr val="990000"/>
                  </a:solidFill>
                  <a:round/>
                  <a:headEnd/>
                  <a:tailEnd/>
                </a:ln>
                <a:effectLst/>
              </p:spPr>
              <p:txBody>
                <a:bodyPr wrap="none"/>
                <a:lstStyle/>
                <a:p>
                  <a:endParaRPr lang="en-US"/>
                </a:p>
              </p:txBody>
            </p:sp>
            <p:sp>
              <p:nvSpPr>
                <p:cNvPr id="331799" name="Line 23"/>
                <p:cNvSpPr>
                  <a:spLocks noChangeShapeType="1"/>
                </p:cNvSpPr>
                <p:nvPr/>
              </p:nvSpPr>
              <p:spPr bwMode="auto">
                <a:xfrm flipV="1">
                  <a:off x="576" y="2112"/>
                  <a:ext cx="192" cy="192"/>
                </a:xfrm>
                <a:prstGeom prst="line">
                  <a:avLst/>
                </a:prstGeom>
                <a:noFill/>
                <a:ln w="28575">
                  <a:solidFill>
                    <a:srgbClr val="990000"/>
                  </a:solidFill>
                  <a:round/>
                  <a:headEnd/>
                  <a:tailEnd/>
                </a:ln>
                <a:effectLst/>
              </p:spPr>
              <p:txBody>
                <a:bodyPr wrap="none"/>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944</TotalTime>
  <Words>4102</Words>
  <Application>Microsoft Office PowerPoint</Application>
  <PresentationFormat>On-screen Show (4:3)</PresentationFormat>
  <Paragraphs>1947</Paragraphs>
  <Slides>81</Slides>
  <Notes>11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Oriel</vt:lpstr>
      <vt:lpstr>Game Playing 2</vt:lpstr>
      <vt:lpstr>This Lecture</vt:lpstr>
      <vt:lpstr>Nondeterminism</vt:lpstr>
      <vt:lpstr>Nondeterminism</vt:lpstr>
      <vt:lpstr>Minimax Backup</vt:lpstr>
      <vt:lpstr>Depth-First Minimax Algorithm</vt:lpstr>
      <vt:lpstr>Real-Time Game Playing with Evaluation Function</vt:lpstr>
      <vt:lpstr>Can we do better?</vt:lpstr>
      <vt:lpstr>Example</vt:lpstr>
      <vt:lpstr>Example</vt:lpstr>
      <vt:lpstr>Example</vt:lpstr>
      <vt:lpstr>Example</vt:lpstr>
      <vt:lpstr>Example</vt:lpstr>
      <vt:lpstr>Example</vt:lpstr>
      <vt:lpstr>Alpha-Beta Pruning</vt:lpstr>
      <vt:lpstr>Alpha-Beta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How much do we gain?</vt:lpstr>
      <vt:lpstr>How much do we gain?</vt:lpstr>
      <vt:lpstr>Alpha-Beta Implementation</vt:lpstr>
      <vt:lpstr>Heuristic Ordering of Nodes</vt:lpstr>
      <vt:lpstr>Other Improvements</vt:lpstr>
      <vt:lpstr>Games of Chance</vt:lpstr>
      <vt:lpstr>Games of Chance</vt:lpstr>
      <vt:lpstr>PowerPoint Presentation</vt:lpstr>
      <vt:lpstr>Expected Values</vt:lpstr>
      <vt:lpstr>Adversarial Games of Chance</vt:lpstr>
      <vt:lpstr>Generalizing Minimax Values</vt:lpstr>
      <vt:lpstr>Roulette</vt:lpstr>
      <vt:lpstr>Chance Node Backup</vt:lpstr>
      <vt:lpstr>MAX/Chance Nodes</vt:lpstr>
      <vt:lpstr>A slightly more complex example</vt:lpstr>
      <vt:lpstr>A slightly more complex example</vt:lpstr>
      <vt:lpstr>A slightly more complex example</vt:lpstr>
      <vt:lpstr>A slightly more complex example</vt:lpstr>
      <vt:lpstr>A slightly more complex example</vt:lpstr>
      <vt:lpstr>A slightly more complex example</vt:lpstr>
      <vt:lpstr>A slightly more complex example</vt:lpstr>
      <vt:lpstr>A slightly more complex example</vt:lpstr>
      <vt:lpstr>Card Games</vt:lpstr>
      <vt:lpstr>Partially Observable Games</vt:lpstr>
      <vt:lpstr>Observation of the Real World</vt:lpstr>
      <vt:lpstr>Second source of Uncertainty: Imperfect Observation of the World</vt:lpstr>
      <vt:lpstr>Second source of Uncertainty: Imperfect Observation of the World</vt:lpstr>
      <vt:lpstr>Second source of Uncertainty: Imperfect Observation of the World</vt:lpstr>
      <vt:lpstr>Partially-Observable Card Games</vt:lpstr>
      <vt:lpstr>Belief State</vt:lpstr>
      <vt:lpstr>Sensor Model</vt:lpstr>
      <vt:lpstr>Vacuum Robot Action Model</vt:lpstr>
      <vt:lpstr>Transition Between Belief States</vt:lpstr>
      <vt:lpstr>Transition Between Belief States</vt:lpstr>
      <vt:lpstr>AND/OR Tree of Belief States</vt:lpstr>
      <vt:lpstr>Recap</vt:lpstr>
      <vt:lpstr>Project Proposal (Optional)</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 Hauser</dc:creator>
  <cp:lastModifiedBy>hauser</cp:lastModifiedBy>
  <cp:revision>108</cp:revision>
  <dcterms:created xsi:type="dcterms:W3CDTF">2010-09-22T16:18:16Z</dcterms:created>
  <dcterms:modified xsi:type="dcterms:W3CDTF">2012-09-11T04:00:39Z</dcterms:modified>
</cp:coreProperties>
</file>