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7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400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1" r:id="rId28"/>
    <p:sldId id="402" r:id="rId29"/>
    <p:sldId id="403" r:id="rId30"/>
    <p:sldId id="404" r:id="rId31"/>
    <p:sldId id="448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4" r:id="rId48"/>
    <p:sldId id="451" r:id="rId49"/>
    <p:sldId id="450" r:id="rId50"/>
    <p:sldId id="449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52" r:id="rId61"/>
    <p:sldId id="453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261" r:id="rId75"/>
    <p:sldId id="375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00"/>
    <a:srgbClr val="CC66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83361" autoAdjust="0"/>
  </p:normalViewPr>
  <p:slideViewPr>
    <p:cSldViewPr>
      <p:cViewPr varScale="1">
        <p:scale>
          <a:sx n="61" d="100"/>
          <a:sy n="61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9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0D8425-A292-4F50-A428-E85024D716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6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3C6B9-B851-46B0-BC3C-5711EB2669BD}" type="slidenum">
              <a:rPr lang="en-US"/>
              <a:pPr/>
              <a:t>3</a:t>
            </a:fld>
            <a:endParaRPr lang="en-US"/>
          </a:p>
        </p:txBody>
      </p:sp>
      <p:sp>
        <p:nvSpPr>
          <p:cNvPr id="525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398B89F-8E08-4E58-BBD9-35CC84653931}" type="slidenum">
              <a:rPr lang="en-US" sz="1200">
                <a:latin typeface="Tahoma" pitchFamily="34" charset="0"/>
              </a:rPr>
              <a:pPr algn="r"/>
              <a:t>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25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1B21E-F790-4BB2-97D0-4C3BA3267F6C}" type="slidenum">
              <a:rPr lang="en-US"/>
              <a:pPr/>
              <a:t>12</a:t>
            </a:fld>
            <a:endParaRPr lang="en-US"/>
          </a:p>
        </p:txBody>
      </p:sp>
      <p:sp>
        <p:nvSpPr>
          <p:cNvPr id="543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4784E17-5E21-4E1C-92B5-118AD29DE2DD}" type="slidenum">
              <a:rPr lang="en-US" sz="1200">
                <a:latin typeface="Tahoma" pitchFamily="34" charset="0"/>
              </a:rPr>
              <a:pPr algn="r"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3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A74EE-FD34-42D8-9169-6FB2A045EE17}" type="slidenum">
              <a:rPr lang="en-US"/>
              <a:pPr/>
              <a:t>13</a:t>
            </a:fld>
            <a:endParaRPr lang="en-US"/>
          </a:p>
        </p:txBody>
      </p:sp>
      <p:sp>
        <p:nvSpPr>
          <p:cNvPr id="545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7FDDF3-110D-4DD8-B2A0-EA1CF2E70FB1}" type="slidenum">
              <a:rPr lang="en-US" sz="1200">
                <a:latin typeface="Tahoma" pitchFamily="34" charset="0"/>
              </a:rPr>
              <a:pPr algn="r"/>
              <a:t>13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5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ABD65-765C-4E8D-9621-1D6BC85FED6D}" type="slidenum">
              <a:rPr lang="en-US"/>
              <a:pPr/>
              <a:t>14</a:t>
            </a:fld>
            <a:endParaRPr lang="en-US"/>
          </a:p>
        </p:txBody>
      </p:sp>
      <p:sp>
        <p:nvSpPr>
          <p:cNvPr id="547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15DB210-774D-4807-9242-2EAC9C146613}" type="slidenum">
              <a:rPr lang="en-US" sz="1200">
                <a:latin typeface="Tahoma" pitchFamily="34" charset="0"/>
              </a:rPr>
              <a:pPr algn="r"/>
              <a:t>14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7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BA606-EE97-4112-AAF8-CD8A453A5EEF}" type="slidenum">
              <a:rPr lang="en-US"/>
              <a:pPr/>
              <a:t>15</a:t>
            </a:fld>
            <a:endParaRPr lang="en-US"/>
          </a:p>
        </p:txBody>
      </p:sp>
      <p:sp>
        <p:nvSpPr>
          <p:cNvPr id="549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833D02B-1991-41DB-BF0D-C67E40E928D6}" type="slidenum">
              <a:rPr lang="en-US" sz="1200">
                <a:latin typeface="Tahoma" pitchFamily="34" charset="0"/>
              </a:rPr>
              <a:pPr algn="r"/>
              <a:t>15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9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E61EC-28A1-4223-BE55-45FA13087D63}" type="slidenum">
              <a:rPr lang="en-US"/>
              <a:pPr/>
              <a:t>16</a:t>
            </a:fld>
            <a:endParaRPr lang="en-US"/>
          </a:p>
        </p:txBody>
      </p:sp>
      <p:sp>
        <p:nvSpPr>
          <p:cNvPr id="572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9A53960-62F5-4A75-A197-8B4B7AF74E24}" type="slidenum">
              <a:rPr lang="en-US" sz="1200">
                <a:latin typeface="Tahoma" pitchFamily="34" charset="0"/>
              </a:rPr>
              <a:pPr algn="r"/>
              <a:t>16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2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3BBC5-520E-4594-A6A7-BD2C8A8F6145}" type="slidenum">
              <a:rPr lang="en-US"/>
              <a:pPr/>
              <a:t>17</a:t>
            </a:fld>
            <a:endParaRPr lang="en-US"/>
          </a:p>
        </p:txBody>
      </p:sp>
      <p:sp>
        <p:nvSpPr>
          <p:cNvPr id="551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7661DD7-AA9B-4141-8B5E-CA2343D59F57}" type="slidenum">
              <a:rPr lang="en-US" sz="1200">
                <a:latin typeface="Tahoma" pitchFamily="34" charset="0"/>
              </a:rPr>
              <a:pPr algn="r"/>
              <a:t>17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1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N I E S J</a:t>
            </a:r>
          </a:p>
          <a:p>
            <a:r>
              <a:rPr lang="en-US" dirty="0" smtClean="0"/>
              <a:t>Y B R W G</a:t>
            </a:r>
          </a:p>
          <a:p>
            <a:r>
              <a:rPr lang="en-US" dirty="0" smtClean="0"/>
              <a:t>W T M</a:t>
            </a:r>
            <a:r>
              <a:rPr lang="en-US" baseline="0" dirty="0" smtClean="0"/>
              <a:t> F C</a:t>
            </a:r>
          </a:p>
          <a:p>
            <a:r>
              <a:rPr lang="en-US" baseline="0" dirty="0" smtClean="0"/>
              <a:t>D Do S V P</a:t>
            </a:r>
          </a:p>
          <a:p>
            <a:r>
              <a:rPr lang="en-US" baseline="0" dirty="0" smtClean="0"/>
              <a:t>F H S D Z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82FB7-7149-45D3-8C16-5E387A1D8046}" type="slidenum">
              <a:rPr lang="en-US"/>
              <a:pPr/>
              <a:t>18</a:t>
            </a:fld>
            <a:endParaRPr lang="en-US"/>
          </a:p>
        </p:txBody>
      </p:sp>
      <p:sp>
        <p:nvSpPr>
          <p:cNvPr id="553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C51938E-F79A-4D95-9B48-5808BF631391}" type="slidenum">
              <a:rPr lang="en-US" sz="1200">
                <a:latin typeface="Tahoma" pitchFamily="34" charset="0"/>
              </a:rPr>
              <a:pPr algn="r"/>
              <a:t>18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3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ED53E-29E8-41BE-BFDB-345E5460F1BC}" type="slidenum">
              <a:rPr lang="en-US"/>
              <a:pPr/>
              <a:t>19</a:t>
            </a:fld>
            <a:endParaRPr lang="en-US"/>
          </a:p>
        </p:txBody>
      </p:sp>
      <p:sp>
        <p:nvSpPr>
          <p:cNvPr id="5560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9D94B47-A234-40F2-9B12-39C41A3DFB95}" type="slidenum">
              <a:rPr lang="en-US" sz="1200">
                <a:latin typeface="Tahoma" pitchFamily="34" charset="0"/>
              </a:rPr>
              <a:pPr algn="r"/>
              <a:t>19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6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6B226-AFCA-419D-B844-7BFBAE9ECA08}" type="slidenum">
              <a:rPr lang="en-US"/>
              <a:pPr/>
              <a:t>20</a:t>
            </a:fld>
            <a:endParaRPr lang="en-US"/>
          </a:p>
        </p:txBody>
      </p:sp>
      <p:sp>
        <p:nvSpPr>
          <p:cNvPr id="558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199F3E6-A4F4-4A2F-9AB3-BE3F82C71634}" type="slidenum">
              <a:rPr lang="en-US" sz="1200">
                <a:latin typeface="Tahoma" pitchFamily="34" charset="0"/>
              </a:rPr>
              <a:pPr algn="r"/>
              <a:t>20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8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A3B5A-FE57-47B4-8204-6128D0513A18}" type="slidenum">
              <a:rPr lang="en-US"/>
              <a:pPr/>
              <a:t>21</a:t>
            </a:fld>
            <a:endParaRPr lang="en-US"/>
          </a:p>
        </p:txBody>
      </p:sp>
      <p:sp>
        <p:nvSpPr>
          <p:cNvPr id="5601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81D00A7-4F4B-40CF-BC8C-AF61FEE5CF9B}" type="slidenum">
              <a:rPr lang="en-US" sz="1200">
                <a:latin typeface="Tahoma" pitchFamily="34" charset="0"/>
              </a:rPr>
              <a:pPr algn="r"/>
              <a:t>21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0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9E527-31E8-4F3A-906A-881737A30DBD}" type="slidenum">
              <a:rPr lang="en-US"/>
              <a:pPr/>
              <a:t>4</a:t>
            </a:fld>
            <a:endParaRPr lang="en-US"/>
          </a:p>
        </p:txBody>
      </p:sp>
      <p:sp>
        <p:nvSpPr>
          <p:cNvPr id="527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5A0E452-457A-4A1F-9329-C783F8B5B082}" type="slidenum">
              <a:rPr lang="en-US" sz="1200">
                <a:latin typeface="Tahoma" pitchFamily="34" charset="0"/>
              </a:rPr>
              <a:pPr algn="r"/>
              <a:t>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27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E382A-7B67-4786-BB46-471F858F41FE}" type="slidenum">
              <a:rPr lang="en-US"/>
              <a:pPr/>
              <a:t>22</a:t>
            </a:fld>
            <a:endParaRPr lang="en-US"/>
          </a:p>
        </p:txBody>
      </p:sp>
      <p:sp>
        <p:nvSpPr>
          <p:cNvPr id="562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6091A0C-49D7-4ADF-A9EB-3C8ABC153713}" type="slidenum">
              <a:rPr lang="en-US" sz="1200">
                <a:latin typeface="Tahoma" pitchFamily="34" charset="0"/>
              </a:rPr>
              <a:pPr algn="r"/>
              <a:t>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2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3B8B-F2F3-42ED-852B-7B4A793F01C9}" type="slidenum">
              <a:rPr lang="en-US"/>
              <a:pPr/>
              <a:t>23</a:t>
            </a:fld>
            <a:endParaRPr lang="en-US"/>
          </a:p>
        </p:txBody>
      </p:sp>
      <p:sp>
        <p:nvSpPr>
          <p:cNvPr id="564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18E9BC9-D91C-4D77-914A-AD1563895685}" type="slidenum">
              <a:rPr lang="en-US" sz="1200">
                <a:latin typeface="Tahoma" pitchFamily="34" charset="0"/>
              </a:rPr>
              <a:pPr algn="r"/>
              <a:t>23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4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23C18-8A2E-411A-9855-8BF64F821697}" type="slidenum">
              <a:rPr lang="en-US"/>
              <a:pPr/>
              <a:t>24</a:t>
            </a:fld>
            <a:endParaRPr lang="en-US"/>
          </a:p>
        </p:txBody>
      </p:sp>
      <p:sp>
        <p:nvSpPr>
          <p:cNvPr id="566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AD34754-A637-459C-AD4F-AFD1100AC20C}" type="slidenum">
              <a:rPr lang="en-US" sz="1200">
                <a:latin typeface="Tahoma" pitchFamily="34" charset="0"/>
              </a:rPr>
              <a:pPr algn="r"/>
              <a:t>24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6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D36FC-E958-44CF-BB34-A1DC78FE4E93}" type="slidenum">
              <a:rPr lang="en-US"/>
              <a:pPr/>
              <a:t>25</a:t>
            </a:fld>
            <a:endParaRPr lang="en-US"/>
          </a:p>
        </p:txBody>
      </p:sp>
      <p:sp>
        <p:nvSpPr>
          <p:cNvPr id="568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2D155DC-7EEB-4E9C-B496-B7085EBBAF97}" type="slidenum">
              <a:rPr lang="en-US" sz="1200">
                <a:latin typeface="Tahoma" pitchFamily="34" charset="0"/>
              </a:rPr>
              <a:pPr algn="r"/>
              <a:t>25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8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6495E-4ACC-4A0E-99FE-68E4F20C3C98}" type="slidenum">
              <a:rPr lang="en-US"/>
              <a:pPr/>
              <a:t>26</a:t>
            </a:fld>
            <a:endParaRPr lang="en-US"/>
          </a:p>
        </p:txBody>
      </p:sp>
      <p:sp>
        <p:nvSpPr>
          <p:cNvPr id="570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D0558BF-4CC5-4CEF-8B19-0B28B9FD6C52}" type="slidenum">
              <a:rPr lang="en-US" sz="1200">
                <a:latin typeface="Tahoma" pitchFamily="34" charset="0"/>
              </a:rPr>
              <a:pPr algn="r"/>
              <a:t>26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0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29AE9-974B-401F-A6F8-E84D6FE87CC0}" type="slidenum">
              <a:rPr lang="en-US"/>
              <a:pPr/>
              <a:t>27</a:t>
            </a:fld>
            <a:endParaRPr lang="en-US"/>
          </a:p>
        </p:txBody>
      </p:sp>
      <p:sp>
        <p:nvSpPr>
          <p:cNvPr id="574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4495390-A155-4D73-91C1-B6E0DD55EAFF}" type="slidenum">
              <a:rPr lang="en-US" sz="1200">
                <a:latin typeface="Tahoma" pitchFamily="34" charset="0"/>
              </a:rPr>
              <a:pPr algn="r"/>
              <a:t>27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4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741EF-504E-4B66-8F33-36FA97C2DDC4}" type="slidenum">
              <a:rPr lang="en-US"/>
              <a:pPr/>
              <a:t>28</a:t>
            </a:fld>
            <a:endParaRPr lang="en-US"/>
          </a:p>
        </p:txBody>
      </p:sp>
      <p:sp>
        <p:nvSpPr>
          <p:cNvPr id="576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60152A2-34AD-4866-AD8F-4DBBD91C3BDA}" type="slidenum">
              <a:rPr lang="en-US" sz="1200">
                <a:latin typeface="Tahoma" pitchFamily="34" charset="0"/>
              </a:rPr>
              <a:pPr algn="r"/>
              <a:t>28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6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CF307-99C3-4584-9131-3411A0629A3B}" type="slidenum">
              <a:rPr lang="en-US"/>
              <a:pPr/>
              <a:t>29</a:t>
            </a:fld>
            <a:endParaRPr lang="en-US"/>
          </a:p>
        </p:txBody>
      </p:sp>
      <p:sp>
        <p:nvSpPr>
          <p:cNvPr id="578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B469284-B6D3-4E0A-9A6C-48DC92E8BBF3}" type="slidenum">
              <a:rPr lang="en-US" sz="1200">
                <a:latin typeface="Tahoma" pitchFamily="34" charset="0"/>
              </a:rPr>
              <a:pPr algn="r"/>
              <a:t>29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8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BA6B9-05CC-4875-9662-6C6DE8C457FE}" type="slidenum">
              <a:rPr lang="en-US"/>
              <a:pPr/>
              <a:t>30</a:t>
            </a:fld>
            <a:endParaRPr lang="en-US"/>
          </a:p>
        </p:txBody>
      </p:sp>
      <p:sp>
        <p:nvSpPr>
          <p:cNvPr id="580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D0F63F0-B4C4-4862-BCBC-9BEDA27B28A0}" type="slidenum">
              <a:rPr lang="en-US" sz="1200">
                <a:latin typeface="Tahoma" pitchFamily="34" charset="0"/>
              </a:rPr>
              <a:pPr algn="r"/>
              <a:t>30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0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741EF-504E-4B66-8F33-36FA97C2DDC4}" type="slidenum">
              <a:rPr lang="en-US"/>
              <a:pPr/>
              <a:t>31</a:t>
            </a:fld>
            <a:endParaRPr lang="en-US"/>
          </a:p>
        </p:txBody>
      </p:sp>
      <p:sp>
        <p:nvSpPr>
          <p:cNvPr id="576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60152A2-34AD-4866-AD8F-4DBBD91C3BDA}" type="slidenum">
              <a:rPr lang="en-US" sz="1200">
                <a:latin typeface="Tahoma" pitchFamily="34" charset="0"/>
              </a:rPr>
              <a:pPr algn="r"/>
              <a:t>31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6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2EA35-8524-451F-8F8E-DD6239A2C46C}" type="slidenum">
              <a:rPr lang="en-US"/>
              <a:pPr/>
              <a:t>5</a:t>
            </a:fld>
            <a:endParaRPr lang="en-US"/>
          </a:p>
        </p:txBody>
      </p:sp>
      <p:sp>
        <p:nvSpPr>
          <p:cNvPr id="529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C723895-61EE-4D29-B27B-BE9B4D3C5A7D}" type="slidenum">
              <a:rPr lang="en-US" sz="1200">
                <a:latin typeface="Tahoma" pitchFamily="34" charset="0"/>
              </a:rPr>
              <a:pPr algn="r"/>
              <a:t>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29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36D39-E092-4CBB-A8C0-C1D9C65403B2}" type="slidenum">
              <a:rPr lang="en-US"/>
              <a:pPr/>
              <a:t>32</a:t>
            </a:fld>
            <a:endParaRPr lang="en-US"/>
          </a:p>
        </p:txBody>
      </p:sp>
      <p:sp>
        <p:nvSpPr>
          <p:cNvPr id="584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2B4B30-0CE3-4A36-B467-5D422BE73253}" type="slidenum">
              <a:rPr lang="en-US" sz="1200">
                <a:latin typeface="Tahoma" pitchFamily="34" charset="0"/>
              </a:rPr>
              <a:pPr algn="r"/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4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53F89-4D1D-45B2-AF23-2C010B2AB7D0}" type="slidenum">
              <a:rPr lang="en-US"/>
              <a:pPr/>
              <a:t>33</a:t>
            </a:fld>
            <a:endParaRPr lang="en-US"/>
          </a:p>
        </p:txBody>
      </p:sp>
      <p:sp>
        <p:nvSpPr>
          <p:cNvPr id="586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4A387D9-C58F-4241-9B07-3244054086C8}" type="slidenum">
              <a:rPr lang="en-US" sz="1200">
                <a:latin typeface="Tahoma" pitchFamily="34" charset="0"/>
              </a:rPr>
              <a:pPr algn="r"/>
              <a:t>33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6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3EA7C-2739-42B3-8D62-5A443792552F}" type="slidenum">
              <a:rPr lang="en-US"/>
              <a:pPr/>
              <a:t>34</a:t>
            </a:fld>
            <a:endParaRPr lang="en-US"/>
          </a:p>
        </p:txBody>
      </p:sp>
      <p:sp>
        <p:nvSpPr>
          <p:cNvPr id="588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F4EA4C0-6CE9-4A8C-BBBF-1421BE4603E5}" type="slidenum">
              <a:rPr lang="en-US" sz="1200">
                <a:latin typeface="Tahoma" pitchFamily="34" charset="0"/>
              </a:rPr>
              <a:pPr algn="r"/>
              <a:t>34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8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74A79-C2A9-4CFF-B6D0-9E425B1377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AF7E27B-8308-4C15-8916-6ABDA99E9601}" type="slidenum">
              <a:rPr lang="en-US" sz="1200">
                <a:latin typeface="Tahoma" pitchFamily="34" charset="0"/>
              </a:rPr>
              <a:pPr algn="r"/>
              <a:t>35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0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A2919-A551-425D-9E07-10DDC635CB83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02F2F20-640E-4848-A060-164F629CD8B9}" type="slidenum">
              <a:rPr lang="en-US" sz="1200">
                <a:latin typeface="Tahoma" pitchFamily="34" charset="0"/>
              </a:rPr>
              <a:pPr algn="r"/>
              <a:t>36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2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70D97-6C15-4AEE-8AB4-16B99FE79033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4EB34C7-7A96-4481-B6F1-857ED0048FF5}" type="slidenum">
              <a:rPr lang="en-US" sz="1200">
                <a:latin typeface="Tahoma" pitchFamily="34" charset="0"/>
              </a:rPr>
              <a:pPr algn="r"/>
              <a:t>37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4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92D-64C6-4E3D-B6B0-B0D9161D48D9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8D7C1C3-CB5D-4A90-9C1C-4E1E2321B1FA}" type="slidenum">
              <a:rPr lang="en-US" sz="1200">
                <a:latin typeface="Tahoma" pitchFamily="34" charset="0"/>
              </a:rPr>
              <a:pPr algn="r"/>
              <a:t>38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6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72DAA-0363-480F-A2C4-AC6D28D7FBCB}" type="slidenum">
              <a:rPr lang="en-US"/>
              <a:pPr/>
              <a:t>39</a:t>
            </a:fld>
            <a:endParaRPr lang="en-US"/>
          </a:p>
        </p:txBody>
      </p:sp>
      <p:sp>
        <p:nvSpPr>
          <p:cNvPr id="599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EAC2967-78FC-4901-99BA-435AD45352D5}" type="slidenum">
              <a:rPr lang="en-US" sz="1200">
                <a:latin typeface="Tahoma" pitchFamily="34" charset="0"/>
              </a:rPr>
              <a:pPr algn="r"/>
              <a:t>39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9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75AA6-AC5B-436A-9452-C678ACB3CCED}" type="slidenum">
              <a:rPr lang="en-US"/>
              <a:pPr/>
              <a:t>40</a:t>
            </a:fld>
            <a:endParaRPr lang="en-US"/>
          </a:p>
        </p:txBody>
      </p:sp>
      <p:sp>
        <p:nvSpPr>
          <p:cNvPr id="601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625142-047E-4875-8055-2E2A399B47F6}" type="slidenum">
              <a:rPr lang="en-US" sz="1200">
                <a:latin typeface="Tahoma" pitchFamily="34" charset="0"/>
              </a:rPr>
              <a:pPr algn="r"/>
              <a:t>40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1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EB99-4AF2-4BF6-A638-1BE3C1BA675D}" type="slidenum">
              <a:rPr lang="en-US"/>
              <a:pPr/>
              <a:t>41</a:t>
            </a:fld>
            <a:endParaRPr lang="en-US"/>
          </a:p>
        </p:txBody>
      </p:sp>
      <p:sp>
        <p:nvSpPr>
          <p:cNvPr id="6031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D3B549-4E00-40EF-A841-321D0A5750E5}" type="slidenum">
              <a:rPr lang="en-US" sz="1200">
                <a:latin typeface="Tahoma" pitchFamily="34" charset="0"/>
              </a:rPr>
              <a:pPr algn="r"/>
              <a:t>41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3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7EEFA-1103-4E37-AAE9-59BF875B6880}" type="slidenum">
              <a:rPr lang="en-US"/>
              <a:pPr/>
              <a:t>6</a:t>
            </a:fld>
            <a:endParaRPr lang="en-US"/>
          </a:p>
        </p:txBody>
      </p:sp>
      <p:sp>
        <p:nvSpPr>
          <p:cNvPr id="531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5A29F69-AC0E-49B0-87DB-C70632B1E5E9}" type="slidenum">
              <a:rPr lang="en-US" sz="1200">
                <a:latin typeface="Tahoma" pitchFamily="34" charset="0"/>
              </a:rPr>
              <a:pPr algn="r"/>
              <a:t>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31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71C3E-C0B5-4256-AD45-92CAB722FD76}" type="slidenum">
              <a:rPr lang="en-US"/>
              <a:pPr/>
              <a:t>42</a:t>
            </a:fld>
            <a:endParaRPr lang="en-US"/>
          </a:p>
        </p:txBody>
      </p:sp>
      <p:sp>
        <p:nvSpPr>
          <p:cNvPr id="6051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DF6B140-9C75-491C-B7BE-2ADB10CA58E1}" type="slidenum">
              <a:rPr lang="en-US" sz="1200">
                <a:latin typeface="Tahoma" pitchFamily="34" charset="0"/>
              </a:rPr>
              <a:pPr algn="r"/>
              <a:t>42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5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1BDA8-9C98-4DA4-893D-7AA5B821E9DE}" type="slidenum">
              <a:rPr lang="en-US"/>
              <a:pPr/>
              <a:t>43</a:t>
            </a:fld>
            <a:endParaRPr lang="en-US"/>
          </a:p>
        </p:txBody>
      </p:sp>
      <p:sp>
        <p:nvSpPr>
          <p:cNvPr id="607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A6CA768-D6C0-4EE2-A376-35ED49C46A1A}" type="slidenum">
              <a:rPr lang="en-US" sz="1200">
                <a:latin typeface="Tahoma" pitchFamily="34" charset="0"/>
              </a:rPr>
              <a:pPr algn="r"/>
              <a:t>43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7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3A283-CC17-4C75-970B-4ED9ADB1E962}" type="slidenum">
              <a:rPr lang="en-US"/>
              <a:pPr/>
              <a:t>44</a:t>
            </a:fld>
            <a:endParaRPr lang="en-US"/>
          </a:p>
        </p:txBody>
      </p:sp>
      <p:sp>
        <p:nvSpPr>
          <p:cNvPr id="609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EDCD4BF-E404-4903-A157-10ABB21E3BF3}" type="slidenum">
              <a:rPr lang="en-US" sz="1200">
                <a:latin typeface="Tahoma" pitchFamily="34" charset="0"/>
              </a:rPr>
              <a:pPr algn="r"/>
              <a:t>44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9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9E7-8279-4777-B37B-4FD4A94568D5}" type="slidenum">
              <a:rPr lang="en-US"/>
              <a:pPr/>
              <a:t>45</a:t>
            </a:fld>
            <a:endParaRPr lang="en-US"/>
          </a:p>
        </p:txBody>
      </p:sp>
      <p:sp>
        <p:nvSpPr>
          <p:cNvPr id="611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926A85D-2C0E-4C28-81F6-389ACF454EF9}" type="slidenum">
              <a:rPr lang="en-US" sz="1200">
                <a:latin typeface="Tahoma" pitchFamily="34" charset="0"/>
              </a:rPr>
              <a:pPr algn="r"/>
              <a:t>45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1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200A1-582B-48DB-828B-7C9BB7BAE7AC}" type="slidenum">
              <a:rPr lang="en-US"/>
              <a:pPr/>
              <a:t>46</a:t>
            </a:fld>
            <a:endParaRPr lang="en-US"/>
          </a:p>
        </p:txBody>
      </p:sp>
      <p:sp>
        <p:nvSpPr>
          <p:cNvPr id="613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37F45D6-5C98-4954-842D-CAB470ECD795}" type="slidenum">
              <a:rPr lang="en-US" sz="1200">
                <a:latin typeface="Tahoma" pitchFamily="34" charset="0"/>
              </a:rPr>
              <a:pPr algn="r"/>
              <a:t>46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3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F06C2-15B7-421D-8BAA-4270F67FAC12}" type="slidenum">
              <a:rPr lang="en-US"/>
              <a:pPr/>
              <a:t>47</a:t>
            </a:fld>
            <a:endParaRPr lang="en-US"/>
          </a:p>
        </p:txBody>
      </p:sp>
      <p:sp>
        <p:nvSpPr>
          <p:cNvPr id="621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4EA44DA-C79C-42CB-8585-FF007E05D789}" type="slidenum">
              <a:rPr lang="en-US" sz="1200">
                <a:latin typeface="Tahoma" pitchFamily="34" charset="0"/>
              </a:rPr>
              <a:pPr algn="r"/>
              <a:t>47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1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F06C2-15B7-421D-8BAA-4270F67FAC12}" type="slidenum">
              <a:rPr lang="en-US"/>
              <a:pPr/>
              <a:t>48</a:t>
            </a:fld>
            <a:endParaRPr lang="en-US"/>
          </a:p>
        </p:txBody>
      </p:sp>
      <p:sp>
        <p:nvSpPr>
          <p:cNvPr id="621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4EA44DA-C79C-42CB-8585-FF007E05D789}" type="slidenum">
              <a:rPr lang="en-US" sz="1200">
                <a:latin typeface="Tahoma" pitchFamily="34" charset="0"/>
              </a:rPr>
              <a:pPr algn="r"/>
              <a:t>48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1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F06C2-15B7-421D-8BAA-4270F67FAC12}" type="slidenum">
              <a:rPr lang="en-US"/>
              <a:pPr/>
              <a:t>49</a:t>
            </a:fld>
            <a:endParaRPr lang="en-US"/>
          </a:p>
        </p:txBody>
      </p:sp>
      <p:sp>
        <p:nvSpPr>
          <p:cNvPr id="621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4EA44DA-C79C-42CB-8585-FF007E05D789}" type="slidenum">
              <a:rPr lang="en-US" sz="1200">
                <a:latin typeface="Tahoma" pitchFamily="34" charset="0"/>
              </a:rPr>
              <a:pPr algn="r"/>
              <a:t>49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1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F06C2-15B7-421D-8BAA-4270F67FAC12}" type="slidenum">
              <a:rPr lang="en-US"/>
              <a:pPr/>
              <a:t>50</a:t>
            </a:fld>
            <a:endParaRPr lang="en-US"/>
          </a:p>
        </p:txBody>
      </p:sp>
      <p:sp>
        <p:nvSpPr>
          <p:cNvPr id="621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4EA44DA-C79C-42CB-8585-FF007E05D789}" type="slidenum">
              <a:rPr lang="en-US" sz="1200">
                <a:latin typeface="Tahoma" pitchFamily="34" charset="0"/>
              </a:rPr>
              <a:pPr algn="r"/>
              <a:t>50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1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D6427-2A54-460A-81AE-FA264C320190}" type="slidenum">
              <a:rPr lang="en-US"/>
              <a:pPr/>
              <a:t>51</a:t>
            </a:fld>
            <a:endParaRPr lang="en-US"/>
          </a:p>
        </p:txBody>
      </p:sp>
      <p:sp>
        <p:nvSpPr>
          <p:cNvPr id="623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51607D4-FA3E-43D6-8573-D4EA34A270B5}" type="slidenum">
              <a:rPr lang="en-US" sz="1200">
                <a:latin typeface="Tahoma" pitchFamily="34" charset="0"/>
              </a:rPr>
              <a:pPr algn="r"/>
              <a:t>51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3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AB21B-53D7-4E09-B5AE-B9F56BDCF78A}" type="slidenum">
              <a:rPr lang="en-US"/>
              <a:pPr/>
              <a:t>7</a:t>
            </a:fld>
            <a:endParaRPr lang="en-US"/>
          </a:p>
        </p:txBody>
      </p:sp>
      <p:sp>
        <p:nvSpPr>
          <p:cNvPr id="533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D04FA41-0043-42A7-A117-4D7B960833EC}" type="slidenum">
              <a:rPr lang="en-US" sz="1200">
                <a:latin typeface="Tahoma" pitchFamily="34" charset="0"/>
              </a:rPr>
              <a:pPr algn="r"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33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CD1F8-E3F3-421F-9BA2-A61DC2C5F8D6}" type="slidenum">
              <a:rPr lang="en-US"/>
              <a:pPr/>
              <a:t>52</a:t>
            </a:fld>
            <a:endParaRPr lang="en-US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B569917-D277-4121-8347-C6D88D90889E}" type="slidenum">
              <a:rPr lang="en-US" sz="1200">
                <a:latin typeface="Tahoma" pitchFamily="34" charset="0"/>
              </a:rPr>
              <a:pPr algn="r"/>
              <a:t>52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5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A8CEA-CCC3-4211-9FCB-89379DF2B466}" type="slidenum">
              <a:rPr lang="en-US"/>
              <a:pPr/>
              <a:t>53</a:t>
            </a:fld>
            <a:endParaRPr lang="en-US"/>
          </a:p>
        </p:txBody>
      </p:sp>
      <p:sp>
        <p:nvSpPr>
          <p:cNvPr id="627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6691F76-E031-41BD-926D-D94D06CD2031}" type="slidenum">
              <a:rPr lang="en-US" sz="1200">
                <a:latin typeface="Tahoma" pitchFamily="34" charset="0"/>
              </a:rPr>
              <a:pPr algn="r"/>
              <a:t>53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7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647F2-4B6D-494D-BEFE-224721029E34}" type="slidenum">
              <a:rPr lang="en-US"/>
              <a:pPr/>
              <a:t>54</a:t>
            </a:fld>
            <a:endParaRPr lang="en-US"/>
          </a:p>
        </p:txBody>
      </p:sp>
      <p:sp>
        <p:nvSpPr>
          <p:cNvPr id="629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C390187-F5F0-4A2E-8A90-98D8E03E8A25}" type="slidenum">
              <a:rPr lang="en-US" sz="1200">
                <a:latin typeface="Tahoma" pitchFamily="34" charset="0"/>
              </a:rPr>
              <a:pPr algn="r"/>
              <a:t>54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9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AB3C8-CB46-4E1D-999B-6CC29DFC8F1D}" type="slidenum">
              <a:rPr lang="en-US"/>
              <a:pPr/>
              <a:t>55</a:t>
            </a:fld>
            <a:endParaRPr lang="en-US"/>
          </a:p>
        </p:txBody>
      </p:sp>
      <p:sp>
        <p:nvSpPr>
          <p:cNvPr id="631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653747D-F781-4827-81C4-0E34AB32AB76}" type="slidenum">
              <a:rPr lang="en-US" sz="1200">
                <a:latin typeface="Tahoma" pitchFamily="34" charset="0"/>
              </a:rPr>
              <a:pPr algn="r"/>
              <a:t>55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1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1ABC3-2CA6-4E85-A0CA-6CC193C1A576}" type="slidenum">
              <a:rPr lang="en-US"/>
              <a:pPr/>
              <a:t>56</a:t>
            </a:fld>
            <a:endParaRPr lang="en-US"/>
          </a:p>
        </p:txBody>
      </p:sp>
      <p:sp>
        <p:nvSpPr>
          <p:cNvPr id="633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9855F15-4F94-4439-ACF0-BD79E64AE1C0}" type="slidenum">
              <a:rPr lang="en-US" sz="1200">
                <a:latin typeface="Tahoma" pitchFamily="34" charset="0"/>
              </a:rPr>
              <a:pPr algn="r"/>
              <a:t>56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3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53FCC-FF40-4973-925F-5A8ECEA51425}" type="slidenum">
              <a:rPr lang="en-US"/>
              <a:pPr/>
              <a:t>57</a:t>
            </a:fld>
            <a:endParaRPr lang="en-US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B4038D9-D7A3-4E35-812F-871B14356CD2}" type="slidenum">
              <a:rPr lang="en-US" sz="1200">
                <a:latin typeface="Tahoma" pitchFamily="34" charset="0"/>
              </a:rPr>
              <a:pPr algn="r"/>
              <a:t>57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5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68D6E-157F-472C-A534-0D482C86AB3D}" type="slidenum">
              <a:rPr lang="en-US"/>
              <a:pPr/>
              <a:t>58</a:t>
            </a:fld>
            <a:endParaRPr lang="en-US"/>
          </a:p>
        </p:txBody>
      </p:sp>
      <p:sp>
        <p:nvSpPr>
          <p:cNvPr id="637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F5CF1AE-6300-4227-B581-2245EB530A59}" type="slidenum">
              <a:rPr lang="en-US" sz="1200">
                <a:latin typeface="Tahoma" pitchFamily="34" charset="0"/>
              </a:rPr>
              <a:pPr algn="r"/>
              <a:t>58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7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70C44-7522-41A0-85EB-5DD839AA2D48}" type="slidenum">
              <a:rPr lang="en-US"/>
              <a:pPr/>
              <a:t>59</a:t>
            </a:fld>
            <a:endParaRPr lang="en-US"/>
          </a:p>
        </p:txBody>
      </p:sp>
      <p:sp>
        <p:nvSpPr>
          <p:cNvPr id="640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D817FBD-FC4D-4670-9FD9-9A8C4875A098}" type="slidenum">
              <a:rPr lang="en-US" sz="1200">
                <a:latin typeface="Tahoma" pitchFamily="34" charset="0"/>
              </a:rPr>
              <a:pPr algn="r"/>
              <a:t>59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0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70C44-7522-41A0-85EB-5DD839AA2D48}" type="slidenum">
              <a:rPr lang="en-US"/>
              <a:pPr/>
              <a:t>60</a:t>
            </a:fld>
            <a:endParaRPr lang="en-US"/>
          </a:p>
        </p:txBody>
      </p:sp>
      <p:sp>
        <p:nvSpPr>
          <p:cNvPr id="640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D817FBD-FC4D-4670-9FD9-9A8C4875A098}" type="slidenum">
              <a:rPr lang="en-US" sz="1200">
                <a:latin typeface="Tahoma" pitchFamily="34" charset="0"/>
              </a:rPr>
              <a:pPr algn="r"/>
              <a:t>60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0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70C44-7522-41A0-85EB-5DD839AA2D48}" type="slidenum">
              <a:rPr lang="en-US"/>
              <a:pPr/>
              <a:t>61</a:t>
            </a:fld>
            <a:endParaRPr lang="en-US"/>
          </a:p>
        </p:txBody>
      </p:sp>
      <p:sp>
        <p:nvSpPr>
          <p:cNvPr id="640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D817FBD-FC4D-4670-9FD9-9A8C4875A098}" type="slidenum">
              <a:rPr lang="en-US" sz="1200">
                <a:latin typeface="Tahoma" pitchFamily="34" charset="0"/>
              </a:rPr>
              <a:pPr algn="r"/>
              <a:t>61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0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268E9-C004-49A4-AD1C-5271DF4A7D1E}" type="slidenum">
              <a:rPr lang="en-US"/>
              <a:pPr/>
              <a:t>8</a:t>
            </a:fld>
            <a:endParaRPr lang="en-US"/>
          </a:p>
        </p:txBody>
      </p:sp>
      <p:sp>
        <p:nvSpPr>
          <p:cNvPr id="535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E288A91-1D88-4D34-ABE3-8C4F0D3C31BC}" type="slidenum">
              <a:rPr lang="en-US" sz="1200">
                <a:latin typeface="Tahoma" pitchFamily="34" charset="0"/>
              </a:rPr>
              <a:pPr algn="r"/>
              <a:t>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35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835CC-4863-4AF9-92F3-9AB3EB64C37A}" type="slidenum">
              <a:rPr lang="en-US"/>
              <a:pPr/>
              <a:t>62</a:t>
            </a:fld>
            <a:endParaRPr lang="en-US"/>
          </a:p>
        </p:txBody>
      </p:sp>
      <p:sp>
        <p:nvSpPr>
          <p:cNvPr id="64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7F98929-75FE-45CD-842E-B5C9F4349E2D}" type="slidenum">
              <a:rPr lang="en-US" sz="1200">
                <a:latin typeface="Tahoma" pitchFamily="34" charset="0"/>
              </a:rPr>
              <a:pPr algn="r"/>
              <a:t>62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B6AD8-BDC1-4021-8FE7-5F9D7AD0EA09}" type="slidenum">
              <a:rPr lang="en-US"/>
              <a:pPr/>
              <a:t>63</a:t>
            </a:fld>
            <a:endParaRPr lang="en-US"/>
          </a:p>
        </p:txBody>
      </p:sp>
      <p:sp>
        <p:nvSpPr>
          <p:cNvPr id="648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95C785D-C636-479E-94DD-720A81C75452}" type="slidenum">
              <a:rPr lang="en-US" sz="1200">
                <a:latin typeface="Tahoma" pitchFamily="34" charset="0"/>
              </a:rPr>
              <a:pPr algn="r"/>
              <a:t>63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311DD-4C90-45F7-90DF-2DDEEBCA708B}" type="slidenum">
              <a:rPr lang="en-US"/>
              <a:pPr/>
              <a:t>64</a:t>
            </a:fld>
            <a:endParaRPr lang="en-US"/>
          </a:p>
        </p:txBody>
      </p:sp>
      <p:sp>
        <p:nvSpPr>
          <p:cNvPr id="650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3F7530A-4115-4496-AF2A-E6C65E625793}" type="slidenum">
              <a:rPr lang="en-US" sz="1200">
                <a:latin typeface="Tahoma" pitchFamily="34" charset="0"/>
              </a:rPr>
              <a:pPr algn="r"/>
              <a:t>64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C1841-3841-43D1-9D78-0EC1234B7E97}" type="slidenum">
              <a:rPr lang="en-US"/>
              <a:pPr/>
              <a:t>65</a:t>
            </a:fld>
            <a:endParaRPr lang="en-US"/>
          </a:p>
        </p:txBody>
      </p:sp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9D1AAC3-2D98-496A-A946-050D02712704}" type="slidenum">
              <a:rPr lang="en-US" sz="1200">
                <a:latin typeface="Tahoma" pitchFamily="34" charset="0"/>
              </a:rPr>
              <a:pPr algn="r"/>
              <a:t>65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E3AC6-CBDC-42B7-8C0B-36B50092789D}" type="slidenum">
              <a:rPr lang="en-US"/>
              <a:pPr/>
              <a:t>66</a:t>
            </a:fld>
            <a:endParaRPr lang="en-US"/>
          </a:p>
        </p:txBody>
      </p:sp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A51F042-CBAB-4ED4-BC88-3FD56B444F01}" type="slidenum">
              <a:rPr lang="en-US" sz="1200">
                <a:latin typeface="Tahoma" pitchFamily="34" charset="0"/>
              </a:rPr>
              <a:pPr algn="r"/>
              <a:t>66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B485F-0A58-45FF-8B4E-BB6A2677EC53}" type="slidenum">
              <a:rPr lang="en-US"/>
              <a:pPr/>
              <a:t>67</a:t>
            </a:fld>
            <a:endParaRPr lang="en-US"/>
          </a:p>
        </p:txBody>
      </p:sp>
      <p:sp>
        <p:nvSpPr>
          <p:cNvPr id="656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2944A60-4F91-406D-A742-E9CD95270E59}" type="slidenum">
              <a:rPr lang="en-US" sz="1200">
                <a:latin typeface="Tahoma" pitchFamily="34" charset="0"/>
              </a:rPr>
              <a:pPr algn="r"/>
              <a:t>67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118CF-320C-4A32-B1F3-64B82C285277}" type="slidenum">
              <a:rPr lang="en-US"/>
              <a:pPr/>
              <a:t>68</a:t>
            </a:fld>
            <a:endParaRPr lang="en-US"/>
          </a:p>
        </p:txBody>
      </p:sp>
      <p:sp>
        <p:nvSpPr>
          <p:cNvPr id="658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F51A06E-A214-43F9-B20B-F46C11633018}" type="slidenum">
              <a:rPr lang="en-US" sz="1200">
                <a:latin typeface="Tahoma" pitchFamily="34" charset="0"/>
              </a:rPr>
              <a:pPr algn="r"/>
              <a:t>68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2D70B-3339-4EC2-8408-56BA48F7352C}" type="slidenum">
              <a:rPr lang="en-US"/>
              <a:pPr/>
              <a:t>69</a:t>
            </a:fld>
            <a:endParaRPr lang="en-US"/>
          </a:p>
        </p:txBody>
      </p:sp>
      <p:sp>
        <p:nvSpPr>
          <p:cNvPr id="6604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46349DE-2897-42BD-9EBB-FDC95542216C}" type="slidenum">
              <a:rPr lang="en-US" sz="1200">
                <a:latin typeface="Tahoma" pitchFamily="34" charset="0"/>
              </a:rPr>
              <a:pPr algn="r"/>
              <a:t>69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6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17A60-7981-44A3-B309-8236E835B8D4}" type="slidenum">
              <a:rPr lang="en-US"/>
              <a:pPr/>
              <a:t>70</a:t>
            </a:fld>
            <a:endParaRPr lang="en-US"/>
          </a:p>
        </p:txBody>
      </p:sp>
      <p:sp>
        <p:nvSpPr>
          <p:cNvPr id="6625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43E1B34-795E-4A6F-8D0B-AE1F882D73BF}" type="slidenum">
              <a:rPr lang="en-US" sz="1200">
                <a:latin typeface="Tahoma" pitchFamily="34" charset="0"/>
              </a:rPr>
              <a:pPr algn="r"/>
              <a:t>70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6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3276C-EEBA-4D32-A5E5-9155D0C0734C}" type="slidenum">
              <a:rPr lang="en-US"/>
              <a:pPr/>
              <a:t>71</a:t>
            </a:fld>
            <a:endParaRPr lang="en-US"/>
          </a:p>
        </p:txBody>
      </p:sp>
      <p:sp>
        <p:nvSpPr>
          <p:cNvPr id="6645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B837CA4-6B19-4CCB-9190-A1DDA4810B5B}" type="slidenum">
              <a:rPr lang="en-US" sz="1200">
                <a:latin typeface="Tahoma" pitchFamily="34" charset="0"/>
              </a:rPr>
              <a:pPr algn="r"/>
              <a:t>71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6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A45DC-7F76-49B7-82E5-D2DC350878C6}" type="slidenum">
              <a:rPr lang="en-US"/>
              <a:pPr/>
              <a:t>9</a:t>
            </a:fld>
            <a:endParaRPr lang="en-US"/>
          </a:p>
        </p:txBody>
      </p:sp>
      <p:sp>
        <p:nvSpPr>
          <p:cNvPr id="537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E071BE9-3D3D-42B4-B661-C06AE373F0F1}" type="slidenum">
              <a:rPr lang="en-US" sz="1200">
                <a:latin typeface="Tahoma" pitchFamily="34" charset="0"/>
              </a:rPr>
              <a:pPr algn="r"/>
              <a:t>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37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10BD3-96D7-41ED-91AD-087A19B96B51}" type="slidenum">
              <a:rPr lang="en-US"/>
              <a:pPr/>
              <a:t>72</a:t>
            </a:fld>
            <a:endParaRPr lang="en-US"/>
          </a:p>
        </p:txBody>
      </p:sp>
      <p:sp>
        <p:nvSpPr>
          <p:cNvPr id="6666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60A5A62-BDDB-42F7-8A8E-01103137BEEF}" type="slidenum">
              <a:rPr lang="en-US" sz="1200">
                <a:latin typeface="Tahoma" pitchFamily="34" charset="0"/>
              </a:rPr>
              <a:pPr algn="r"/>
              <a:t>72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6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8F506-1852-4853-B3B3-94AA7BA6C070}" type="slidenum">
              <a:rPr lang="en-US"/>
              <a:pPr/>
              <a:t>73</a:t>
            </a:fld>
            <a:endParaRPr lang="en-US"/>
          </a:p>
        </p:txBody>
      </p:sp>
      <p:sp>
        <p:nvSpPr>
          <p:cNvPr id="6686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1BE3BAF-EEB6-4E6F-8A57-7AE98A9B00D2}" type="slidenum">
              <a:rPr lang="en-US" sz="1200">
                <a:latin typeface="Tahoma" pitchFamily="34" charset="0"/>
              </a:rPr>
              <a:pPr algn="r"/>
              <a:t>73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6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68AFE-6AFA-45F1-B9D4-692BD99F2C2A}" type="slidenum">
              <a:rPr lang="en-US"/>
              <a:pPr/>
              <a:t>10</a:t>
            </a:fld>
            <a:endParaRPr lang="en-US"/>
          </a:p>
        </p:txBody>
      </p:sp>
      <p:sp>
        <p:nvSpPr>
          <p:cNvPr id="539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724E4FF-D486-4B30-844E-5DDC7396C403}" type="slidenum">
              <a:rPr lang="en-US" sz="1200">
                <a:latin typeface="Tahoma" pitchFamily="34" charset="0"/>
              </a:rPr>
              <a:pPr algn="r"/>
              <a:t>10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39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196D8-7BFA-43DA-8FD9-878A342E142E}" type="slidenum">
              <a:rPr lang="en-US"/>
              <a:pPr/>
              <a:t>11</a:t>
            </a:fld>
            <a:endParaRPr lang="en-US"/>
          </a:p>
        </p:txBody>
      </p:sp>
      <p:sp>
        <p:nvSpPr>
          <p:cNvPr id="541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767A378-6092-4E24-90F0-E8BD1C032C3D}" type="slidenum">
              <a:rPr lang="en-US" sz="1200">
                <a:latin typeface="Tahoma" pitchFamily="34" charset="0"/>
              </a:rPr>
              <a:pPr algn="r"/>
              <a:t>11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1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176C8FB-9CA2-4F88-8824-934D70150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506C-10B4-42DC-902B-E810147F1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C0D-F705-4CCA-A2F8-7E33056B6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5B647D-B7CB-4D95-A552-6C9245FFEB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134DCE-C5B3-487B-88C8-059BE12E7F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5924-05F1-4E05-BBA8-20073EBE93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ED0-043D-48D6-BB7F-AC5C67F37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6C45D3-E8FB-4D0E-9798-DC6673CE0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84FD-7D2A-406A-91CC-6655679B4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760F88-70BF-4C7E-BE4B-EEB6C0EB03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3C9310-EDC3-4829-A3DE-5689EE0645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D1D24D-85FE-4259-A755-43958B660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B551: Elements of Artificial Intelligence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Kris Hauser</a:t>
            </a:r>
          </a:p>
          <a:p>
            <a:r>
              <a:rPr lang="en-US" smtClean="0"/>
              <a:t>http://cs.indiana.edu/~hauserk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1F5CD16-5D78-4543-848E-1CDCBF2FB6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41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1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2237E8-6676-4834-84F3-1EDF16B3AE8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38626" name="Group 2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38627" name="Rectangle 3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28" name="Rectangle 4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29" name="Rectangle 5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0" name="Rectangle 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1" name="Rectangle 7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2" name="Rectangle 8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3" name="Rectangle 9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4" name="Rectangle 10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5" name="Rectangle 11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6" name="Rectangle 12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7" name="Rectangle 13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8" name="Rectangle 14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39" name="Rectangle 15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0" name="Rectangle 16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1" name="Rectangle 17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2" name="Rectangle 18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3" name="Rectangle 19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4" name="Rectangle 20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5" name="Rectangle 21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6" name="Rectangle 22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7" name="Rectangle 23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8" name="Rectangle 24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49" name="Rectangle 25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0" name="Rectangle 26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1" name="Rectangle 27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2" name="Rectangle 28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3" name="Rectangle 29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4" name="Rectangle 30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5" name="Rectangle 31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6" name="Rectangle 3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7" name="Rectangle 33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8" name="Rectangle 34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659" name="Rectangle 35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8660" name="AutoShape 36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8661" name="Group 37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8662" name="Group 38"/>
            <p:cNvGrpSpPr>
              <a:grpSpLocks/>
            </p:cNvGrpSpPr>
            <p:nvPr/>
          </p:nvGrpSpPr>
          <p:grpSpPr bwMode="auto">
            <a:xfrm>
              <a:off x="2304" y="1200"/>
              <a:ext cx="192" cy="1536"/>
              <a:chOff x="2304" y="1200"/>
              <a:chExt cx="192" cy="1536"/>
            </a:xfrm>
          </p:grpSpPr>
          <p:sp>
            <p:nvSpPr>
              <p:cNvPr id="538663" name="Oval 39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64" name="Oval 40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65" name="Oval 41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66" name="Oval 42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67" name="Oval 43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68" name="Oval 44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69" name="Oval 45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670" name="Group 46"/>
            <p:cNvGrpSpPr>
              <a:grpSpLocks/>
            </p:cNvGrpSpPr>
            <p:nvPr/>
          </p:nvGrpSpPr>
          <p:grpSpPr bwMode="auto">
            <a:xfrm>
              <a:off x="1920" y="1200"/>
              <a:ext cx="1344" cy="1344"/>
              <a:chOff x="1920" y="1200"/>
              <a:chExt cx="1344" cy="1344"/>
            </a:xfrm>
          </p:grpSpPr>
          <p:sp>
            <p:nvSpPr>
              <p:cNvPr id="538671" name="Oval 47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72" name="Oval 48"/>
              <p:cNvSpPr>
                <a:spLocks noChangeArrowheads="1"/>
              </p:cNvSpPr>
              <p:nvPr/>
            </p:nvSpPr>
            <p:spPr bwMode="auto">
              <a:xfrm>
                <a:off x="3072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73" name="Oval 49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74" name="Oval 50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75" name="Oval 51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76" name="Oval 52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677" name="Group 53"/>
            <p:cNvGrpSpPr>
              <a:grpSpLocks/>
            </p:cNvGrpSpPr>
            <p:nvPr/>
          </p:nvGrpSpPr>
          <p:grpSpPr bwMode="auto">
            <a:xfrm>
              <a:off x="1920" y="1584"/>
              <a:ext cx="1152" cy="1152"/>
              <a:chOff x="1920" y="1584"/>
              <a:chExt cx="1152" cy="1152"/>
            </a:xfrm>
          </p:grpSpPr>
          <p:sp>
            <p:nvSpPr>
              <p:cNvPr id="538678" name="Oval 54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79" name="Oval 55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0" name="Oval 56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1" name="Oval 57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2" name="Oval 58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683" name="Group 59"/>
            <p:cNvGrpSpPr>
              <a:grpSpLocks/>
            </p:cNvGrpSpPr>
            <p:nvPr/>
          </p:nvGrpSpPr>
          <p:grpSpPr bwMode="auto">
            <a:xfrm>
              <a:off x="1920" y="1968"/>
              <a:ext cx="1536" cy="192"/>
              <a:chOff x="1920" y="1968"/>
              <a:chExt cx="1536" cy="192"/>
            </a:xfrm>
          </p:grpSpPr>
          <p:sp>
            <p:nvSpPr>
              <p:cNvPr id="538684" name="Oval 60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5" name="Oval 61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6" name="Oval 62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7" name="Oval 63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8" name="Oval 64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89" name="Oval 65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90" name="Oval 6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38691" name="Group 67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8692" name="Group 68"/>
            <p:cNvGrpSpPr>
              <a:grpSpLocks/>
            </p:cNvGrpSpPr>
            <p:nvPr/>
          </p:nvGrpSpPr>
          <p:grpSpPr bwMode="auto">
            <a:xfrm>
              <a:off x="2112" y="1200"/>
              <a:ext cx="1344" cy="1344"/>
              <a:chOff x="2112" y="1200"/>
              <a:chExt cx="1344" cy="1344"/>
            </a:xfrm>
          </p:grpSpPr>
          <p:sp>
            <p:nvSpPr>
              <p:cNvPr id="538693" name="Oval 69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94" name="Oval 70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95" name="Oval 71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96" name="Oval 7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697" name="Group 73"/>
            <p:cNvGrpSpPr>
              <a:grpSpLocks/>
            </p:cNvGrpSpPr>
            <p:nvPr/>
          </p:nvGrpSpPr>
          <p:grpSpPr bwMode="auto">
            <a:xfrm>
              <a:off x="1920" y="1200"/>
              <a:ext cx="1152" cy="1152"/>
              <a:chOff x="1920" y="1200"/>
              <a:chExt cx="1152" cy="1152"/>
            </a:xfrm>
          </p:grpSpPr>
          <p:sp>
            <p:nvSpPr>
              <p:cNvPr id="538698" name="Oval 74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699" name="Oval 75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00" name="Oval 76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701" name="Group 77"/>
            <p:cNvGrpSpPr>
              <a:grpSpLocks/>
            </p:cNvGrpSpPr>
            <p:nvPr/>
          </p:nvGrpSpPr>
          <p:grpSpPr bwMode="auto">
            <a:xfrm>
              <a:off x="2496" y="1200"/>
              <a:ext cx="192" cy="1536"/>
              <a:chOff x="2496" y="1200"/>
              <a:chExt cx="192" cy="1536"/>
            </a:xfrm>
          </p:grpSpPr>
          <p:sp>
            <p:nvSpPr>
              <p:cNvPr id="538702" name="Oval 7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03" name="Oval 79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04" name="Oval 80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05" name="Oval 81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706" name="Group 82"/>
            <p:cNvGrpSpPr>
              <a:grpSpLocks/>
            </p:cNvGrpSpPr>
            <p:nvPr/>
          </p:nvGrpSpPr>
          <p:grpSpPr bwMode="auto">
            <a:xfrm>
              <a:off x="2112" y="1584"/>
              <a:ext cx="1344" cy="192"/>
              <a:chOff x="2112" y="1584"/>
              <a:chExt cx="1344" cy="192"/>
            </a:xfrm>
          </p:grpSpPr>
          <p:sp>
            <p:nvSpPr>
              <p:cNvPr id="538707" name="Oval 83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08" name="Oval 84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09" name="Oval 85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10" name="Oval 86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8711" name="AutoShape 87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12" name="AutoShape 88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13" name="Oval 89"/>
          <p:cNvSpPr>
            <a:spLocks noChangeArrowheads="1"/>
          </p:cNvSpPr>
          <p:nvPr/>
        </p:nvSpPr>
        <p:spPr bwMode="auto">
          <a:xfrm>
            <a:off x="5181600" y="28194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14" name="Oval 90"/>
          <p:cNvSpPr>
            <a:spLocks noChangeArrowheads="1"/>
          </p:cNvSpPr>
          <p:nvPr/>
        </p:nvSpPr>
        <p:spPr bwMode="auto">
          <a:xfrm>
            <a:off x="4267200" y="40386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15" name="Oval 91"/>
          <p:cNvSpPr>
            <a:spLocks noChangeArrowheads="1"/>
          </p:cNvSpPr>
          <p:nvPr/>
        </p:nvSpPr>
        <p:spPr bwMode="auto">
          <a:xfrm>
            <a:off x="4267200" y="34290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8716" name="Group 92"/>
          <p:cNvGrpSpPr>
            <a:grpSpLocks/>
          </p:cNvGrpSpPr>
          <p:nvPr/>
        </p:nvGrpSpPr>
        <p:grpSpPr bwMode="auto">
          <a:xfrm>
            <a:off x="3048000" y="1905000"/>
            <a:ext cx="2438400" cy="304800"/>
            <a:chOff x="1920" y="1200"/>
            <a:chExt cx="1536" cy="192"/>
          </a:xfrm>
        </p:grpSpPr>
        <p:sp>
          <p:nvSpPr>
            <p:cNvPr id="538717" name="Oval 93"/>
            <p:cNvSpPr>
              <a:spLocks noChangeArrowheads="1"/>
            </p:cNvSpPr>
            <p:nvPr/>
          </p:nvSpPr>
          <p:spPr bwMode="auto">
            <a:xfrm>
              <a:off x="3264" y="120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8718" name="Oval 94"/>
            <p:cNvSpPr>
              <a:spLocks noChangeArrowheads="1"/>
            </p:cNvSpPr>
            <p:nvPr/>
          </p:nvSpPr>
          <p:spPr bwMode="auto">
            <a:xfrm>
              <a:off x="1920" y="120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8719" name="AutoShape 95"/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ahoma" pitchFamily="34" charset="0"/>
            </a:endParaRPr>
          </a:p>
        </p:txBody>
      </p:sp>
      <p:grpSp>
        <p:nvGrpSpPr>
          <p:cNvPr id="538720" name="Group 96"/>
          <p:cNvGrpSpPr>
            <a:grpSpLocks/>
          </p:cNvGrpSpPr>
          <p:nvPr/>
        </p:nvGrpSpPr>
        <p:grpSpPr bwMode="auto">
          <a:xfrm>
            <a:off x="4572000" y="2819400"/>
            <a:ext cx="914400" cy="1524000"/>
            <a:chOff x="2880" y="1776"/>
            <a:chExt cx="576" cy="960"/>
          </a:xfrm>
        </p:grpSpPr>
        <p:sp>
          <p:nvSpPr>
            <p:cNvPr id="538721" name="Oval 97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538722" name="Group 98"/>
            <p:cNvGrpSpPr>
              <a:grpSpLocks/>
            </p:cNvGrpSpPr>
            <p:nvPr/>
          </p:nvGrpSpPr>
          <p:grpSpPr bwMode="auto">
            <a:xfrm>
              <a:off x="3072" y="2352"/>
              <a:ext cx="384" cy="384"/>
              <a:chOff x="3072" y="2352"/>
              <a:chExt cx="384" cy="384"/>
            </a:xfrm>
          </p:grpSpPr>
          <p:sp>
            <p:nvSpPr>
              <p:cNvPr id="538723" name="Oval 99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24" name="Oval 100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725" name="Group 101"/>
            <p:cNvGrpSpPr>
              <a:grpSpLocks/>
            </p:cNvGrpSpPr>
            <p:nvPr/>
          </p:nvGrpSpPr>
          <p:grpSpPr bwMode="auto">
            <a:xfrm>
              <a:off x="2880" y="1776"/>
              <a:ext cx="192" cy="768"/>
              <a:chOff x="2880" y="1776"/>
              <a:chExt cx="192" cy="768"/>
            </a:xfrm>
          </p:grpSpPr>
          <p:sp>
            <p:nvSpPr>
              <p:cNvPr id="538726" name="Oval 10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27" name="Oval 103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8728" name="AutoShape 104"/>
          <p:cNvSpPr>
            <a:spLocks noChangeArrowheads="1"/>
          </p:cNvSpPr>
          <p:nvPr/>
        </p:nvSpPr>
        <p:spPr bwMode="auto">
          <a:xfrm>
            <a:off x="3352800" y="3733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8729" name="Group 105"/>
          <p:cNvGrpSpPr>
            <a:grpSpLocks/>
          </p:cNvGrpSpPr>
          <p:nvPr/>
        </p:nvGrpSpPr>
        <p:grpSpPr bwMode="auto">
          <a:xfrm>
            <a:off x="3048000" y="2209800"/>
            <a:ext cx="2133600" cy="2133600"/>
            <a:chOff x="1920" y="1392"/>
            <a:chExt cx="1344" cy="1344"/>
          </a:xfrm>
        </p:grpSpPr>
        <p:grpSp>
          <p:nvGrpSpPr>
            <p:cNvPr id="538730" name="Group 106"/>
            <p:cNvGrpSpPr>
              <a:grpSpLocks/>
            </p:cNvGrpSpPr>
            <p:nvPr/>
          </p:nvGrpSpPr>
          <p:grpSpPr bwMode="auto">
            <a:xfrm>
              <a:off x="2112" y="1392"/>
              <a:ext cx="192" cy="1344"/>
              <a:chOff x="2112" y="1392"/>
              <a:chExt cx="192" cy="1344"/>
            </a:xfrm>
          </p:grpSpPr>
          <p:sp>
            <p:nvSpPr>
              <p:cNvPr id="538731" name="Oval 107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32" name="Oval 108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8733" name="Group 109"/>
            <p:cNvGrpSpPr>
              <a:grpSpLocks/>
            </p:cNvGrpSpPr>
            <p:nvPr/>
          </p:nvGrpSpPr>
          <p:grpSpPr bwMode="auto">
            <a:xfrm>
              <a:off x="1920" y="1392"/>
              <a:ext cx="1344" cy="1344"/>
              <a:chOff x="1920" y="1392"/>
              <a:chExt cx="1344" cy="1344"/>
            </a:xfrm>
          </p:grpSpPr>
          <p:sp>
            <p:nvSpPr>
              <p:cNvPr id="538734" name="Oval 110"/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8735" name="Oval 111"/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8736" name="Oval 112"/>
          <p:cNvSpPr>
            <a:spLocks noChangeArrowheads="1"/>
          </p:cNvSpPr>
          <p:nvPr/>
        </p:nvSpPr>
        <p:spPr bwMode="auto">
          <a:xfrm>
            <a:off x="3048000" y="2209800"/>
            <a:ext cx="304800" cy="3048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37" name="AutoShape 113"/>
          <p:cNvSpPr>
            <a:spLocks noChangeArrowheads="1"/>
          </p:cNvSpPr>
          <p:nvPr/>
        </p:nvSpPr>
        <p:spPr bwMode="auto">
          <a:xfrm>
            <a:off x="5181600" y="2209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38" name="Oval 114"/>
          <p:cNvSpPr>
            <a:spLocks noChangeArrowheads="1"/>
          </p:cNvSpPr>
          <p:nvPr/>
        </p:nvSpPr>
        <p:spPr bwMode="auto">
          <a:xfrm>
            <a:off x="4876800" y="2819400"/>
            <a:ext cx="304800" cy="3048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39" name="AutoShape 115"/>
          <p:cNvSpPr>
            <a:spLocks noChangeArrowheads="1"/>
          </p:cNvSpPr>
          <p:nvPr/>
        </p:nvSpPr>
        <p:spPr bwMode="auto">
          <a:xfrm>
            <a:off x="4876800" y="4038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27444" name="AutoShape 116"/>
          <p:cNvSpPr>
            <a:spLocks noChangeArrowheads="1"/>
          </p:cNvSpPr>
          <p:nvPr/>
        </p:nvSpPr>
        <p:spPr bwMode="auto">
          <a:xfrm>
            <a:off x="3048000" y="2819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8742" name="Text Box 118"/>
          <p:cNvSpPr txBox="1">
            <a:spLocks noChangeArrowheads="1"/>
          </p:cNvSpPr>
          <p:nvPr/>
        </p:nvSpPr>
        <p:spPr bwMode="auto">
          <a:xfrm>
            <a:off x="2651125" y="1846263"/>
            <a:ext cx="339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  <a:p>
            <a:endParaRPr lang="en-US" sz="2000" b="1">
              <a:solidFill>
                <a:srgbClr val="FF3300"/>
              </a:solidFill>
              <a:latin typeface="Comic Sans MS" pitchFamily="66" charset="0"/>
            </a:endParaRPr>
          </a:p>
          <a:p>
            <a:endParaRPr lang="en-US" sz="20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8743" name="Text Box 119"/>
          <p:cNvSpPr txBox="1">
            <a:spLocks noChangeArrowheads="1"/>
          </p:cNvSpPr>
          <p:nvPr/>
        </p:nvSpPr>
        <p:spPr bwMode="auto">
          <a:xfrm>
            <a:off x="3032125" y="149383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 		</a:t>
            </a:r>
            <a:endParaRPr lang="en-US" sz="2000" b="1">
              <a:solidFill>
                <a:srgbClr val="FF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16" name="Rectangle 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76FB67-0FCD-42B8-BA0C-FCE0EFA9D7D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40674" name="Group 3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40675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76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77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78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79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0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1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2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3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4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5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6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7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8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89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0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1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2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3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4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5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6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7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8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699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0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1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2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3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4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5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6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0707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40708" name="AutoShape 37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40709" name="AutoShape 87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40710" name="AutoShape 88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40711" name="AutoShape 95"/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40712" name="AutoShape 103"/>
          <p:cNvSpPr>
            <a:spLocks noChangeArrowheads="1"/>
          </p:cNvSpPr>
          <p:nvPr/>
        </p:nvSpPr>
        <p:spPr bwMode="auto">
          <a:xfrm>
            <a:off x="3352800" y="3733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40713" name="AutoShape 111"/>
          <p:cNvSpPr>
            <a:spLocks noChangeArrowheads="1"/>
          </p:cNvSpPr>
          <p:nvPr/>
        </p:nvSpPr>
        <p:spPr bwMode="auto">
          <a:xfrm>
            <a:off x="5181600" y="2209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40714" name="AutoShape 113"/>
          <p:cNvSpPr>
            <a:spLocks noChangeArrowheads="1"/>
          </p:cNvSpPr>
          <p:nvPr/>
        </p:nvSpPr>
        <p:spPr bwMode="auto">
          <a:xfrm>
            <a:off x="4876800" y="4038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40715" name="AutoShape 114"/>
          <p:cNvSpPr>
            <a:spLocks noChangeArrowheads="1"/>
          </p:cNvSpPr>
          <p:nvPr/>
        </p:nvSpPr>
        <p:spPr bwMode="auto">
          <a:xfrm>
            <a:off x="3048000" y="2819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need?</a:t>
            </a: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than just a successor function and a goal test</a:t>
            </a:r>
          </a:p>
          <a:p>
            <a:endParaRPr lang="en-US" dirty="0" smtClean="0"/>
          </a:p>
          <a:p>
            <a:r>
              <a:rPr lang="en-US" dirty="0" smtClean="0"/>
              <a:t>We also need:</a:t>
            </a:r>
          </a:p>
          <a:p>
            <a:pPr lvl="1"/>
            <a:r>
              <a:rPr lang="en-US" dirty="0" smtClean="0"/>
              <a:t>A means to </a:t>
            </a:r>
            <a:r>
              <a:rPr lang="en-US" dirty="0" smtClean="0">
                <a:solidFill>
                  <a:schemeClr val="accent3"/>
                </a:solidFill>
              </a:rPr>
              <a:t>propagate the constraints </a:t>
            </a:r>
            <a:r>
              <a:rPr lang="en-US" dirty="0" smtClean="0"/>
              <a:t>imposed by one queen’s position on the positions of the other queens </a:t>
            </a:r>
          </a:p>
          <a:p>
            <a:pPr lvl="1"/>
            <a:r>
              <a:rPr lang="en-US" dirty="0" smtClean="0"/>
              <a:t>An early </a:t>
            </a:r>
            <a:r>
              <a:rPr lang="en-US" dirty="0" smtClean="0">
                <a:solidFill>
                  <a:schemeClr val="accent3"/>
                </a:solidFill>
              </a:rPr>
              <a:t>failure test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 Explicit representation of constraints</a:t>
            </a:r>
          </a:p>
          <a:p>
            <a:r>
              <a:rPr lang="en-US" dirty="0" smtClean="0">
                <a:sym typeface="Wingdings" pitchFamily="2" charset="2"/>
              </a:rPr>
              <a:t> Constraint propagation algorithms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118925-E7CE-4F42-9DB6-EC8B4F63A0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Satisfaction Problem (CSP)</a:t>
            </a:r>
            <a:endParaRPr lang="en-US"/>
          </a:p>
        </p:txBody>
      </p:sp>
      <p:sp>
        <p:nvSpPr>
          <p:cNvPr id="544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Each variable X</a:t>
            </a:r>
            <a:r>
              <a:rPr lang="en-US" baseline="-25000" dirty="0" smtClean="0"/>
              <a:t>i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chemeClr val="accent3"/>
                </a:solidFill>
              </a:rPr>
              <a:t>domain</a:t>
            </a:r>
            <a:r>
              <a:rPr lang="en-US" dirty="0" smtClean="0"/>
              <a:t> D</a:t>
            </a:r>
            <a:r>
              <a:rPr lang="en-US" baseline="-25000" dirty="0" smtClean="0"/>
              <a:t>i</a:t>
            </a:r>
            <a:r>
              <a:rPr lang="en-US" dirty="0" smtClean="0"/>
              <a:t> of possible values. Usually, D</a:t>
            </a:r>
            <a:r>
              <a:rPr lang="en-US" baseline="-25000" dirty="0" smtClean="0"/>
              <a:t>i</a:t>
            </a:r>
            <a:r>
              <a:rPr lang="en-US" dirty="0" smtClean="0"/>
              <a:t> is finite</a:t>
            </a:r>
          </a:p>
          <a:p>
            <a:r>
              <a:rPr lang="en-US" dirty="0" smtClean="0"/>
              <a:t>Set of </a:t>
            </a:r>
            <a:r>
              <a:rPr lang="en-US" dirty="0" smtClean="0">
                <a:solidFill>
                  <a:schemeClr val="accent3"/>
                </a:solidFill>
              </a:rPr>
              <a:t>constraints</a:t>
            </a:r>
            <a:r>
              <a:rPr lang="en-US" dirty="0" smtClean="0"/>
              <a:t> {C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Each constraint relates a subset of variables by specifying the valid combinations of their values </a:t>
            </a:r>
          </a:p>
          <a:p>
            <a:r>
              <a:rPr lang="en-US" dirty="0" smtClean="0"/>
              <a:t>Goal: Assign a value to every variable such that all constraints are satisfied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4D14E49-F743-4C15-81A5-76E6003881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CBFB185-3B7F-4E02-83F6-3029FA9B840F}" type="slidenum">
              <a:rPr lang="en-US" sz="1400">
                <a:latin typeface="+mn-lt"/>
              </a:rPr>
              <a:pPr algn="r">
                <a:defRPr/>
              </a:pPr>
              <a:t>13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38655"/>
            <a:ext cx="7467600" cy="22352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7 variables {WA,NT,SA,Q,NSW,V,T}</a:t>
            </a:r>
          </a:p>
          <a:p>
            <a:r>
              <a:rPr lang="en-US" dirty="0" smtClean="0"/>
              <a:t> Each variable has the same domain: </a:t>
            </a:r>
            <a:br>
              <a:rPr lang="en-US" dirty="0" smtClean="0"/>
            </a:br>
            <a:r>
              <a:rPr lang="en-US" dirty="0" smtClean="0"/>
              <a:t>	{red, green, blue}</a:t>
            </a:r>
          </a:p>
          <a:p>
            <a:r>
              <a:rPr lang="en-US" dirty="0" smtClean="0"/>
              <a:t> No two adjacent variables have the same value:</a:t>
            </a:r>
            <a:br>
              <a:rPr lang="en-US" dirty="0" smtClean="0"/>
            </a:br>
            <a:r>
              <a:rPr lang="en-US" dirty="0" smtClean="0"/>
              <a:t>	WA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NT, WA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SA, NT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SA, NT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Q, SA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Q, </a:t>
            </a:r>
            <a:br>
              <a:rPr lang="en-US" dirty="0" smtClean="0"/>
            </a:br>
            <a:r>
              <a:rPr lang="en-US" dirty="0" smtClean="0"/>
              <a:t>	SA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NSW, SA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V, Q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NSW, NSW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A5040-A10B-4866-B167-7488E468375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46820" name="Group 24"/>
          <p:cNvGrpSpPr>
            <a:grpSpLocks/>
          </p:cNvGrpSpPr>
          <p:nvPr/>
        </p:nvGrpSpPr>
        <p:grpSpPr bwMode="auto">
          <a:xfrm>
            <a:off x="2895600" y="1447800"/>
            <a:ext cx="3048000" cy="2481263"/>
            <a:chOff x="816" y="1152"/>
            <a:chExt cx="1920" cy="1563"/>
          </a:xfrm>
        </p:grpSpPr>
        <p:grpSp>
          <p:nvGrpSpPr>
            <p:cNvPr id="546821" name="Group 2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546822" name="Rectangle 2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46823" name="Freeform 2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576"/>
                  <a:gd name="T17" fmla="*/ 576 w 576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46824" name="Rectangle 2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46825" name="Freeform 2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12"/>
                  <a:gd name="T19" fmla="*/ 0 h 672"/>
                  <a:gd name="T20" fmla="*/ 912 w 91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46826" name="Freeform 3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480"/>
                  <a:gd name="T17" fmla="*/ 768 w 76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46827" name="Freeform 3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92"/>
                  <a:gd name="T14" fmla="*/ 672 w 672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46828" name="Rectangle 3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sp>
          <p:nvSpPr>
            <p:cNvPr id="546829" name="Text Box 33"/>
            <p:cNvSpPr txBox="1">
              <a:spLocks noChangeArrowheads="1"/>
            </p:cNvSpPr>
            <p:nvPr/>
          </p:nvSpPr>
          <p:spPr bwMode="auto">
            <a:xfrm>
              <a:off x="902" y="1595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546830" name="Text Box 34"/>
            <p:cNvSpPr txBox="1">
              <a:spLocks noChangeArrowheads="1"/>
            </p:cNvSpPr>
            <p:nvPr/>
          </p:nvSpPr>
          <p:spPr bwMode="auto">
            <a:xfrm>
              <a:off x="1488" y="1287"/>
              <a:ext cx="3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546831" name="Text Box 35"/>
            <p:cNvSpPr txBox="1">
              <a:spLocks noChangeArrowheads="1"/>
            </p:cNvSpPr>
            <p:nvPr/>
          </p:nvSpPr>
          <p:spPr bwMode="auto">
            <a:xfrm>
              <a:off x="1584" y="1863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546832" name="Text Box 36"/>
            <p:cNvSpPr txBox="1">
              <a:spLocks noChangeArrowheads="1"/>
            </p:cNvSpPr>
            <p:nvPr/>
          </p:nvSpPr>
          <p:spPr bwMode="auto">
            <a:xfrm>
              <a:off x="1968" y="1431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Q</a:t>
              </a:r>
            </a:p>
          </p:txBody>
        </p:sp>
        <p:sp>
          <p:nvSpPr>
            <p:cNvPr id="546833" name="Text Box 37"/>
            <p:cNvSpPr txBox="1">
              <a:spLocks noChangeArrowheads="1"/>
            </p:cNvSpPr>
            <p:nvPr/>
          </p:nvSpPr>
          <p:spPr bwMode="auto">
            <a:xfrm>
              <a:off x="2160" y="1911"/>
              <a:ext cx="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546834" name="Text Box 38"/>
            <p:cNvSpPr txBox="1">
              <a:spLocks noChangeArrowheads="1"/>
            </p:cNvSpPr>
            <p:nvPr/>
          </p:nvSpPr>
          <p:spPr bwMode="auto">
            <a:xfrm>
              <a:off x="1968" y="2103"/>
              <a:ext cx="2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46835" name="Text Box 39"/>
            <p:cNvSpPr txBox="1">
              <a:spLocks noChangeArrowheads="1"/>
            </p:cNvSpPr>
            <p:nvPr/>
          </p:nvSpPr>
          <p:spPr bwMode="auto">
            <a:xfrm>
              <a:off x="2352" y="2465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T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2895600" y="1447800"/>
            <a:ext cx="3048000" cy="2540000"/>
            <a:chOff x="3456" y="528"/>
            <a:chExt cx="1920" cy="1600"/>
          </a:xfrm>
        </p:grpSpPr>
        <p:sp>
          <p:nvSpPr>
            <p:cNvPr id="546837" name="Rectangle 4"/>
            <p:cNvSpPr>
              <a:spLocks noChangeArrowheads="1"/>
            </p:cNvSpPr>
            <p:nvPr/>
          </p:nvSpPr>
          <p:spPr bwMode="auto">
            <a:xfrm>
              <a:off x="3456" y="720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6838" name="Freeform 6"/>
            <p:cNvSpPr>
              <a:spLocks/>
            </p:cNvSpPr>
            <p:nvPr/>
          </p:nvSpPr>
          <p:spPr bwMode="auto">
            <a:xfrm>
              <a:off x="4032" y="110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6839" name="Rectangle 7"/>
            <p:cNvSpPr>
              <a:spLocks noChangeArrowheads="1"/>
            </p:cNvSpPr>
            <p:nvPr/>
          </p:nvSpPr>
          <p:spPr bwMode="auto">
            <a:xfrm>
              <a:off x="4032" y="528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6840" name="Freeform 9"/>
            <p:cNvSpPr>
              <a:spLocks/>
            </p:cNvSpPr>
            <p:nvPr/>
          </p:nvSpPr>
          <p:spPr bwMode="auto">
            <a:xfrm>
              <a:off x="4464" y="528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912 w 912"/>
                <a:gd name="T3" fmla="*/ 672 h 672"/>
                <a:gd name="T4" fmla="*/ 144 w 912"/>
                <a:gd name="T5" fmla="*/ 672 h 672"/>
                <a:gd name="T6" fmla="*/ 144 w 912"/>
                <a:gd name="T7" fmla="*/ 576 h 672"/>
                <a:gd name="T8" fmla="*/ 0 w 912"/>
                <a:gd name="T9" fmla="*/ 576 h 672"/>
                <a:gd name="T10" fmla="*/ 0 w 91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672"/>
                <a:gd name="T20" fmla="*/ 912 w 91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672">
                  <a:moveTo>
                    <a:pt x="0" y="0"/>
                  </a:moveTo>
                  <a:lnTo>
                    <a:pt x="912" y="672"/>
                  </a:lnTo>
                  <a:lnTo>
                    <a:pt x="144" y="672"/>
                  </a:lnTo>
                  <a:lnTo>
                    <a:pt x="14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6841" name="Freeform 10"/>
            <p:cNvSpPr>
              <a:spLocks/>
            </p:cNvSpPr>
            <p:nvPr/>
          </p:nvSpPr>
          <p:spPr bwMode="auto">
            <a:xfrm>
              <a:off x="4608" y="1200"/>
              <a:ext cx="768" cy="480"/>
            </a:xfrm>
            <a:custGeom>
              <a:avLst/>
              <a:gdLst>
                <a:gd name="T0" fmla="*/ 0 w 768"/>
                <a:gd name="T1" fmla="*/ 0 h 480"/>
                <a:gd name="T2" fmla="*/ 0 w 768"/>
                <a:gd name="T3" fmla="*/ 288 h 480"/>
                <a:gd name="T4" fmla="*/ 672 w 768"/>
                <a:gd name="T5" fmla="*/ 480 h 480"/>
                <a:gd name="T6" fmla="*/ 768 w 768"/>
                <a:gd name="T7" fmla="*/ 0 h 480"/>
                <a:gd name="T8" fmla="*/ 0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0"/>
                  </a:moveTo>
                  <a:lnTo>
                    <a:pt x="0" y="288"/>
                  </a:lnTo>
                  <a:lnTo>
                    <a:pt x="672" y="480"/>
                  </a:lnTo>
                  <a:lnTo>
                    <a:pt x="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6842" name="Freeform 11"/>
            <p:cNvSpPr>
              <a:spLocks/>
            </p:cNvSpPr>
            <p:nvPr/>
          </p:nvSpPr>
          <p:spPr bwMode="auto">
            <a:xfrm>
              <a:off x="4608" y="1488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0 w 672"/>
                <a:gd name="T3" fmla="*/ 192 h 192"/>
                <a:gd name="T4" fmla="*/ 672 w 672"/>
                <a:gd name="T5" fmla="*/ 192 h 192"/>
                <a:gd name="T6" fmla="*/ 0 w 67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92"/>
                <a:gd name="T14" fmla="*/ 672 w 67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92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6843" name="Rectangle 12"/>
            <p:cNvSpPr>
              <a:spLocks noChangeArrowheads="1"/>
            </p:cNvSpPr>
            <p:nvPr/>
          </p:nvSpPr>
          <p:spPr bwMode="auto">
            <a:xfrm>
              <a:off x="499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6844" name="Text Box 14"/>
            <p:cNvSpPr txBox="1">
              <a:spLocks noChangeArrowheads="1"/>
            </p:cNvSpPr>
            <p:nvPr/>
          </p:nvSpPr>
          <p:spPr bwMode="auto">
            <a:xfrm>
              <a:off x="3542" y="971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546845" name="Text Box 15"/>
            <p:cNvSpPr txBox="1">
              <a:spLocks noChangeArrowheads="1"/>
            </p:cNvSpPr>
            <p:nvPr/>
          </p:nvSpPr>
          <p:spPr bwMode="auto">
            <a:xfrm>
              <a:off x="4128" y="663"/>
              <a:ext cx="3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546846" name="Text Box 16"/>
            <p:cNvSpPr txBox="1">
              <a:spLocks noChangeArrowheads="1"/>
            </p:cNvSpPr>
            <p:nvPr/>
          </p:nvSpPr>
          <p:spPr bwMode="auto">
            <a:xfrm>
              <a:off x="4224" y="1239"/>
              <a:ext cx="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546847" name="Text Box 17"/>
            <p:cNvSpPr txBox="1">
              <a:spLocks noChangeArrowheads="1"/>
            </p:cNvSpPr>
            <p:nvPr/>
          </p:nvSpPr>
          <p:spPr bwMode="auto">
            <a:xfrm>
              <a:off x="4608" y="807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Q</a:t>
              </a:r>
            </a:p>
          </p:txBody>
        </p:sp>
        <p:sp>
          <p:nvSpPr>
            <p:cNvPr id="546848" name="Text Box 18"/>
            <p:cNvSpPr txBox="1">
              <a:spLocks noChangeArrowheads="1"/>
            </p:cNvSpPr>
            <p:nvPr/>
          </p:nvSpPr>
          <p:spPr bwMode="auto">
            <a:xfrm>
              <a:off x="4800" y="1287"/>
              <a:ext cx="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546849" name="Text Box 19"/>
            <p:cNvSpPr txBox="1">
              <a:spLocks noChangeArrowheads="1"/>
            </p:cNvSpPr>
            <p:nvPr/>
          </p:nvSpPr>
          <p:spPr bwMode="auto">
            <a:xfrm>
              <a:off x="4608" y="1479"/>
              <a:ext cx="2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46850" name="Text Box 20"/>
            <p:cNvSpPr txBox="1">
              <a:spLocks noChangeArrowheads="1"/>
            </p:cNvSpPr>
            <p:nvPr/>
          </p:nvSpPr>
          <p:spPr bwMode="auto">
            <a:xfrm>
              <a:off x="4992" y="1872"/>
              <a:ext cx="206" cy="25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37" name="Slide Number Placeholder 3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2656EFF-0404-48D8-9D0F-4B1FDDD4DE6A}" type="slidenum">
              <a:rPr lang="en-US" sz="1400">
                <a:latin typeface="+mn-lt"/>
              </a:rPr>
              <a:pPr algn="r">
                <a:defRPr/>
              </a:pPr>
              <a:t>14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8-Queen Problem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8 variables 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1 to 8</a:t>
            </a:r>
          </a:p>
          <a:p>
            <a:r>
              <a:rPr lang="en-US" dirty="0" smtClean="0"/>
              <a:t> The domain of each variable is: {1,2,…,8}</a:t>
            </a:r>
          </a:p>
          <a:p>
            <a:r>
              <a:rPr lang="en-US" dirty="0" smtClean="0"/>
              <a:t> Constraints are of the forms: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k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>
                <a:sym typeface="Wingdings" pitchFamily="2" charset="2"/>
              </a:rPr>
              <a:t> k  for all j = 1 to 8, </a:t>
            </a:r>
            <a:r>
              <a:rPr lang="en-US" dirty="0" err="1" smtClean="0">
                <a:sym typeface="Wingdings" pitchFamily="2" charset="2"/>
              </a:rPr>
              <a:t>j</a:t>
            </a:r>
            <a:r>
              <a:rPr lang="en-US" dirty="0" err="1" smtClean="0">
                <a:sym typeface="Symbol" pitchFamily="18" charset="2"/>
              </a:rPr>
              <a:t></a:t>
            </a:r>
            <a:r>
              <a:rPr lang="en-US" dirty="0" err="1" smtClean="0">
                <a:sym typeface="Wingdings" pitchFamily="2" charset="2"/>
              </a:rPr>
              <a:t>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Similar constraints for diagonals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CB5A1E-CC4E-48AA-B0B5-31417876B26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4000" y="2986088"/>
            <a:ext cx="8501069" cy="1743076"/>
            <a:chOff x="160" y="2208"/>
            <a:chExt cx="5355" cy="1098"/>
          </a:xfrm>
        </p:grpSpPr>
        <p:sp>
          <p:nvSpPr>
            <p:cNvPr id="548869" name="Text Box 6"/>
            <p:cNvSpPr txBox="1">
              <a:spLocks noChangeArrowheads="1"/>
            </p:cNvSpPr>
            <p:nvPr/>
          </p:nvSpPr>
          <p:spPr bwMode="auto">
            <a:xfrm>
              <a:off x="1248" y="2976"/>
              <a:ext cx="4267" cy="3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800" dirty="0">
                  <a:solidFill>
                    <a:schemeClr val="accent3"/>
                  </a:solidFill>
                  <a:latin typeface="+mn-lt"/>
                </a:rPr>
                <a:t>All constraints are </a:t>
              </a:r>
              <a:r>
                <a:rPr lang="en-US" sz="2800" dirty="0" smtClean="0">
                  <a:solidFill>
                    <a:schemeClr val="accent3"/>
                  </a:solidFill>
                  <a:latin typeface="+mn-lt"/>
                </a:rPr>
                <a:t>binary (in this class)</a:t>
              </a:r>
              <a:endParaRPr lang="en-US" sz="2800" dirty="0">
                <a:solidFill>
                  <a:schemeClr val="accent3"/>
                </a:solidFill>
                <a:latin typeface="+mn-lt"/>
              </a:endParaRPr>
            </a:p>
          </p:txBody>
        </p:sp>
        <p:sp>
          <p:nvSpPr>
            <p:cNvPr id="548870" name="AutoShape 8"/>
            <p:cNvSpPr>
              <a:spLocks/>
            </p:cNvSpPr>
            <p:nvPr/>
          </p:nvSpPr>
          <p:spPr bwMode="auto">
            <a:xfrm>
              <a:off x="464" y="2208"/>
              <a:ext cx="160" cy="528"/>
            </a:xfrm>
            <a:prstGeom prst="leftBrace">
              <a:avLst>
                <a:gd name="adj1" fmla="val 2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48871" name="Freeform 9"/>
            <p:cNvSpPr>
              <a:spLocks/>
            </p:cNvSpPr>
            <p:nvPr/>
          </p:nvSpPr>
          <p:spPr bwMode="auto">
            <a:xfrm>
              <a:off x="160" y="2461"/>
              <a:ext cx="1088" cy="624"/>
            </a:xfrm>
            <a:custGeom>
              <a:avLst/>
              <a:gdLst>
                <a:gd name="T0" fmla="*/ 320 w 1088"/>
                <a:gd name="T1" fmla="*/ 0 h 1200"/>
                <a:gd name="T2" fmla="*/ 128 w 1088"/>
                <a:gd name="T3" fmla="*/ 864 h 1200"/>
                <a:gd name="T4" fmla="*/ 1088 w 1088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88"/>
                <a:gd name="T10" fmla="*/ 0 h 1200"/>
                <a:gd name="T11" fmla="*/ 1088 w 1088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1200">
                  <a:moveTo>
                    <a:pt x="320" y="0"/>
                  </a:moveTo>
                  <a:cubicBezTo>
                    <a:pt x="160" y="332"/>
                    <a:pt x="0" y="664"/>
                    <a:pt x="128" y="864"/>
                  </a:cubicBezTo>
                  <a:cubicBezTo>
                    <a:pt x="256" y="1064"/>
                    <a:pt x="672" y="1132"/>
                    <a:pt x="1088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10" name="Slide Number Placeholder 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AEB0FF6-FF58-4CFB-9A47-AB163EEF828C}" type="slidenum">
              <a:rPr lang="en-US" sz="1400">
                <a:latin typeface="+mn-lt"/>
              </a:rPr>
              <a:pPr algn="r">
                <a:defRPr/>
              </a:pPr>
              <a:t>15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Sudoku</a:t>
            </a:r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38600" y="1600200"/>
            <a:ext cx="4495800" cy="4873752"/>
          </a:xfrm>
        </p:spPr>
        <p:txBody>
          <a:bodyPr/>
          <a:lstStyle/>
          <a:p>
            <a:r>
              <a:rPr lang="en-US" dirty="0" smtClean="0"/>
              <a:t>81 variables</a:t>
            </a:r>
          </a:p>
          <a:p>
            <a:r>
              <a:rPr lang="en-US" dirty="0" smtClean="0"/>
              <a:t>Domain of each variable: {1,…,9}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 pitchFamily="18" charset="2"/>
              </a:rPr>
              <a:t>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for all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 pitchFamily="18" charset="2"/>
              </a:rPr>
              <a:t></a:t>
            </a:r>
            <a:r>
              <a:rPr lang="en-US" dirty="0" err="1" smtClean="0"/>
              <a:t>j</a:t>
            </a:r>
            <a:r>
              <a:rPr lang="en-US" dirty="0" smtClean="0"/>
              <a:t> in same row, same col, same cell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=v</a:t>
            </a:r>
            <a:r>
              <a:rPr lang="en-US" baseline="-25000" dirty="0" smtClean="0"/>
              <a:t>i</a:t>
            </a:r>
            <a:r>
              <a:rPr lang="en-US" dirty="0" smtClean="0"/>
              <a:t> for fixed cells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6ACBBB-53EB-4A94-97AE-41F7432FDC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3821D3B-7871-4D17-ACA0-6BE886D99572}" type="slidenum">
              <a:rPr lang="en-US" sz="1400">
                <a:latin typeface="+mn-lt"/>
              </a:rPr>
              <a:pPr algn="r">
                <a:defRPr/>
              </a:pPr>
              <a:t>16</a:t>
            </a:fld>
            <a:endParaRPr lang="en-US" sz="1400">
              <a:latin typeface="+mn-lt"/>
            </a:endParaRPr>
          </a:p>
        </p:txBody>
      </p:sp>
      <p:pic>
        <p:nvPicPr>
          <p:cNvPr id="571401" name="Picture 9" descr="sudoku508b4a6b7f4c1d65a5a9a3a78e7e48a2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5147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Puzzle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8E5942-60F3-4DB0-A470-34CE165B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50915" name="Group 3"/>
          <p:cNvGrpSpPr>
            <a:grpSpLocks/>
          </p:cNvGrpSpPr>
          <p:nvPr/>
        </p:nvGrpSpPr>
        <p:grpSpPr bwMode="auto">
          <a:xfrm>
            <a:off x="914400" y="1371600"/>
            <a:ext cx="3352800" cy="381000"/>
            <a:chOff x="960" y="1152"/>
            <a:chExt cx="1728" cy="253"/>
          </a:xfrm>
        </p:grpSpPr>
        <p:sp>
          <p:nvSpPr>
            <p:cNvPr id="550916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0917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0918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0919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0920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/>
            </a:p>
          </p:txBody>
        </p:sp>
        <p:sp>
          <p:nvSpPr>
            <p:cNvPr id="550921" name="Text Box 9"/>
            <p:cNvSpPr txBox="1">
              <a:spLocks noChangeArrowheads="1"/>
            </p:cNvSpPr>
            <p:nvPr/>
          </p:nvSpPr>
          <p:spPr bwMode="auto">
            <a:xfrm>
              <a:off x="968" y="1159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0922" name="Text Box 10"/>
            <p:cNvSpPr txBox="1">
              <a:spLocks noChangeArrowheads="1"/>
            </p:cNvSpPr>
            <p:nvPr/>
          </p:nvSpPr>
          <p:spPr bwMode="auto">
            <a:xfrm>
              <a:off x="1328" y="1152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0923" name="Text Box 11"/>
            <p:cNvSpPr txBox="1">
              <a:spLocks noChangeArrowheads="1"/>
            </p:cNvSpPr>
            <p:nvPr/>
          </p:nvSpPr>
          <p:spPr bwMode="auto">
            <a:xfrm>
              <a:off x="1710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50924" name="Text Box 12"/>
            <p:cNvSpPr txBox="1">
              <a:spLocks noChangeArrowheads="1"/>
            </p:cNvSpPr>
            <p:nvPr/>
          </p:nvSpPr>
          <p:spPr bwMode="auto">
            <a:xfrm>
              <a:off x="2107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50925" name="Text Box 13"/>
            <p:cNvSpPr txBox="1">
              <a:spLocks noChangeArrowheads="1"/>
            </p:cNvSpPr>
            <p:nvPr/>
          </p:nvSpPr>
          <p:spPr bwMode="auto">
            <a:xfrm>
              <a:off x="2492" y="1161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550926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5637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N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{English, Spaniard, Japanese, Italian, Norwegian}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9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= {Red, Green, White, Yellow, Blue}</a:t>
            </a:r>
          </a:p>
          <a:p>
            <a:r>
              <a:rPr lang="en-US" sz="1600" b="1">
                <a:latin typeface="Comic Sans MS" pitchFamily="66" charset="0"/>
              </a:rPr>
              <a:t>D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{Tea, Coffee, Milk, Fruit-juice, Water}</a:t>
            </a:r>
          </a:p>
          <a:p>
            <a:r>
              <a:rPr lang="en-US" sz="1600" b="1">
                <a:latin typeface="Comic Sans MS" pitchFamily="66" charset="0"/>
              </a:rPr>
              <a:t>J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{Painter, Sculptor, Diplomat, Violinist, Doctor}</a:t>
            </a:r>
          </a:p>
          <a:p>
            <a:r>
              <a:rPr lang="en-US" sz="1600" b="1">
                <a:latin typeface="Comic Sans MS" pitchFamily="66" charset="0"/>
              </a:rPr>
              <a:t>A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{Dog, Snails, Fox, Horse, Zebra}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838200" y="3124200"/>
            <a:ext cx="5407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 dirty="0">
                <a:latin typeface="Comic Sans MS" pitchFamily="66" charset="0"/>
              </a:rPr>
              <a:t>The Englishman lives in the Red house</a:t>
            </a:r>
          </a:p>
          <a:p>
            <a:r>
              <a:rPr lang="en-US" sz="1600" b="1" dirty="0">
                <a:latin typeface="Comic Sans MS" pitchFamily="66" charset="0"/>
              </a:rPr>
              <a:t>The Spaniard has a Dog</a:t>
            </a:r>
          </a:p>
          <a:p>
            <a:r>
              <a:rPr lang="en-US" sz="1600" b="1" dirty="0">
                <a:latin typeface="Comic Sans MS" pitchFamily="66" charset="0"/>
              </a:rPr>
              <a:t>The Japanese is a Painter</a:t>
            </a:r>
          </a:p>
          <a:p>
            <a:r>
              <a:rPr lang="en-US" sz="1600" b="1" dirty="0">
                <a:latin typeface="Comic Sans MS" pitchFamily="66" charset="0"/>
              </a:rPr>
              <a:t>The Italian drinks Tea</a:t>
            </a:r>
          </a:p>
          <a:p>
            <a:r>
              <a:rPr lang="en-US" sz="1600" b="1" dirty="0">
                <a:latin typeface="Comic Sans MS" pitchFamily="66" charset="0"/>
              </a:rPr>
              <a:t>The Norwegian lives in the first house on the left</a:t>
            </a:r>
          </a:p>
          <a:p>
            <a:r>
              <a:rPr lang="en-US" sz="1600" b="1" dirty="0">
                <a:latin typeface="Comic Sans MS" pitchFamily="66" charset="0"/>
              </a:rPr>
              <a:t>The owner of the Green house drinks Coffee</a:t>
            </a:r>
          </a:p>
          <a:p>
            <a:r>
              <a:rPr lang="en-US" sz="1600" b="1" dirty="0">
                <a:latin typeface="Comic Sans MS" pitchFamily="66" charset="0"/>
              </a:rPr>
              <a:t>The Green house is on the right of the White house</a:t>
            </a:r>
          </a:p>
          <a:p>
            <a:r>
              <a:rPr lang="en-US" sz="1600" b="1" dirty="0">
                <a:latin typeface="Comic Sans MS" pitchFamily="66" charset="0"/>
              </a:rPr>
              <a:t>The Sculptor breeds Snails</a:t>
            </a:r>
          </a:p>
          <a:p>
            <a:r>
              <a:rPr lang="en-US" sz="1600" b="1" dirty="0">
                <a:latin typeface="Comic Sans MS" pitchFamily="66" charset="0"/>
              </a:rPr>
              <a:t>The Diplomat lives in the Yellow house</a:t>
            </a:r>
          </a:p>
          <a:p>
            <a:r>
              <a:rPr lang="en-US" sz="1600" b="1" dirty="0">
                <a:latin typeface="Comic Sans MS" pitchFamily="66" charset="0"/>
              </a:rPr>
              <a:t>The owner of the middle house drinks Milk</a:t>
            </a:r>
          </a:p>
          <a:p>
            <a:r>
              <a:rPr lang="en-US" sz="1600" b="1" dirty="0">
                <a:latin typeface="Comic Sans MS" pitchFamily="66" charset="0"/>
              </a:rPr>
              <a:t>The Norwegian lives next door to the Blue house</a:t>
            </a:r>
          </a:p>
          <a:p>
            <a:r>
              <a:rPr lang="en-US" sz="1600" b="1" dirty="0">
                <a:latin typeface="Comic Sans MS" pitchFamily="66" charset="0"/>
              </a:rPr>
              <a:t>The Violinist drinks Fruit juice</a:t>
            </a:r>
          </a:p>
          <a:p>
            <a:r>
              <a:rPr lang="en-US" sz="1600" b="1" dirty="0">
                <a:latin typeface="Comic Sans MS" pitchFamily="66" charset="0"/>
              </a:rPr>
              <a:t>The Fox is in the house next to the Doctor’s</a:t>
            </a:r>
          </a:p>
          <a:p>
            <a:r>
              <a:rPr lang="en-US" sz="1600" b="1" dirty="0">
                <a:latin typeface="Comic Sans MS" pitchFamily="66" charset="0"/>
              </a:rPr>
              <a:t>The Horse is next to the Diplomat’s</a:t>
            </a:r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5486400" y="3124200"/>
            <a:ext cx="3321050" cy="850900"/>
          </a:xfrm>
          <a:prstGeom prst="rect">
            <a:avLst/>
          </a:prstGeom>
          <a:solidFill>
            <a:srgbClr val="FFFFCC"/>
          </a:solidFill>
          <a:ln w="28575">
            <a:solidFill>
              <a:srgbClr val="99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Who owns the Zebra?</a:t>
            </a:r>
          </a:p>
          <a:p>
            <a:pPr>
              <a:defRPr/>
            </a:pPr>
            <a:r>
              <a:rPr lang="en-US" sz="2400">
                <a:latin typeface="+mn-lt"/>
              </a:rPr>
              <a:t>Who drinks Water?</a:t>
            </a:r>
          </a:p>
        </p:txBody>
      </p:sp>
      <p:sp>
        <p:nvSpPr>
          <p:cNvPr id="19" name="Slide Number Placeholder 1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AA6906F-7AF3-4C97-AD52-75DF1B9BB713}" type="slidenum">
              <a:rPr lang="en-US" sz="1400">
                <a:latin typeface="+mn-lt"/>
              </a:rPr>
              <a:pPr algn="r">
                <a:defRPr/>
              </a:pPr>
              <a:t>17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/>
      <p:bldP spid="2283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Street Puzzle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165943-8AC1-4709-8A07-95828C493AB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52963" name="Group 3"/>
          <p:cNvGrpSpPr>
            <a:grpSpLocks/>
          </p:cNvGrpSpPr>
          <p:nvPr/>
        </p:nvGrpSpPr>
        <p:grpSpPr bwMode="auto">
          <a:xfrm>
            <a:off x="914400" y="1371600"/>
            <a:ext cx="3352800" cy="381000"/>
            <a:chOff x="960" y="1152"/>
            <a:chExt cx="1728" cy="253"/>
          </a:xfrm>
        </p:grpSpPr>
        <p:sp>
          <p:nvSpPr>
            <p:cNvPr id="552964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2965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2966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2967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2968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/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968" y="1159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1328" y="1152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2971" name="Text Box 11"/>
            <p:cNvSpPr txBox="1">
              <a:spLocks noChangeArrowheads="1"/>
            </p:cNvSpPr>
            <p:nvPr/>
          </p:nvSpPr>
          <p:spPr bwMode="auto">
            <a:xfrm>
              <a:off x="1710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52972" name="Text Box 12"/>
            <p:cNvSpPr txBox="1">
              <a:spLocks noChangeArrowheads="1"/>
            </p:cNvSpPr>
            <p:nvPr/>
          </p:nvSpPr>
          <p:spPr bwMode="auto">
            <a:xfrm>
              <a:off x="2107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52973" name="Text Box 13"/>
            <p:cNvSpPr txBox="1">
              <a:spLocks noChangeArrowheads="1"/>
            </p:cNvSpPr>
            <p:nvPr/>
          </p:nvSpPr>
          <p:spPr bwMode="auto">
            <a:xfrm>
              <a:off x="2492" y="1161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5637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N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{English, Spaniard, Japanese, Italian, Norwegian}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9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= {Red, Green, White, Yellow, Blue}</a:t>
            </a:r>
          </a:p>
          <a:p>
            <a:r>
              <a:rPr lang="en-US" sz="1600" b="1">
                <a:latin typeface="Comic Sans MS" pitchFamily="66" charset="0"/>
              </a:rPr>
              <a:t>D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{Tea, Coffee, Milk, Fruit-juice, Water}</a:t>
            </a:r>
          </a:p>
          <a:p>
            <a:r>
              <a:rPr lang="en-US" sz="1600" b="1">
                <a:latin typeface="Comic Sans MS" pitchFamily="66" charset="0"/>
              </a:rPr>
              <a:t>J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{Painter, Sculptor, Diplomat, Violinist, Doctor}</a:t>
            </a:r>
          </a:p>
          <a:p>
            <a:r>
              <a:rPr lang="en-US" sz="1600" b="1">
                <a:latin typeface="Comic Sans MS" pitchFamily="66" charset="0"/>
              </a:rPr>
              <a:t>A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{Dog, Snails, Fox, Horse, Zebra}</a:t>
            </a:r>
          </a:p>
        </p:txBody>
      </p:sp>
      <p:sp>
        <p:nvSpPr>
          <p:cNvPr id="552975" name="Text Box 15"/>
          <p:cNvSpPr txBox="1">
            <a:spLocks noChangeArrowheads="1"/>
          </p:cNvSpPr>
          <p:nvPr/>
        </p:nvSpPr>
        <p:spPr bwMode="auto">
          <a:xfrm>
            <a:off x="838200" y="3124200"/>
            <a:ext cx="5407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The Englishman lives in the Red house</a:t>
            </a:r>
          </a:p>
          <a:p>
            <a:r>
              <a:rPr lang="en-US" sz="1600" b="1">
                <a:latin typeface="Comic Sans MS" pitchFamily="66" charset="0"/>
              </a:rPr>
              <a:t>The Spaniard has a Dog</a:t>
            </a:r>
          </a:p>
          <a:p>
            <a:r>
              <a:rPr lang="en-US" sz="1600" b="1">
                <a:latin typeface="Comic Sans MS" pitchFamily="66" charset="0"/>
              </a:rPr>
              <a:t>The Japanese is a Painter</a:t>
            </a:r>
          </a:p>
          <a:p>
            <a:r>
              <a:rPr lang="en-US" sz="1600" b="1">
                <a:latin typeface="Comic Sans MS" pitchFamily="66" charset="0"/>
              </a:rPr>
              <a:t>The Italian drinks Tea</a:t>
            </a:r>
          </a:p>
          <a:p>
            <a:r>
              <a:rPr lang="en-US" sz="1600" b="1">
                <a:latin typeface="Comic Sans MS" pitchFamily="66" charset="0"/>
              </a:rPr>
              <a:t>The Norwegian lives in the first house on the left</a:t>
            </a:r>
          </a:p>
          <a:p>
            <a:r>
              <a:rPr lang="en-US" sz="1600" b="1">
                <a:latin typeface="Comic Sans MS" pitchFamily="66" charset="0"/>
              </a:rPr>
              <a:t>The owner of the Green house drinks Coffee</a:t>
            </a:r>
          </a:p>
          <a:p>
            <a:r>
              <a:rPr lang="en-US" sz="1600" b="1">
                <a:latin typeface="Comic Sans MS" pitchFamily="66" charset="0"/>
              </a:rPr>
              <a:t>The Green house is on the right of the White house</a:t>
            </a:r>
          </a:p>
          <a:p>
            <a:r>
              <a:rPr lang="en-US" sz="1600" b="1">
                <a:latin typeface="Comic Sans MS" pitchFamily="66" charset="0"/>
              </a:rPr>
              <a:t>The Sculptor breeds Snails</a:t>
            </a:r>
          </a:p>
          <a:p>
            <a:r>
              <a:rPr lang="en-US" sz="1600" b="1">
                <a:latin typeface="Comic Sans MS" pitchFamily="66" charset="0"/>
              </a:rPr>
              <a:t>The Diplomat lives in the Yellow house</a:t>
            </a:r>
          </a:p>
          <a:p>
            <a:r>
              <a:rPr lang="en-US" sz="1600" b="1">
                <a:latin typeface="Comic Sans MS" pitchFamily="66" charset="0"/>
              </a:rPr>
              <a:t>The owner of the middle house drinks Milk</a:t>
            </a:r>
          </a:p>
          <a:p>
            <a:r>
              <a:rPr lang="en-US" sz="1600" b="1">
                <a:latin typeface="Comic Sans MS" pitchFamily="66" charset="0"/>
              </a:rPr>
              <a:t>The Norwegian lives next door to the Blue house</a:t>
            </a:r>
          </a:p>
          <a:p>
            <a:r>
              <a:rPr lang="en-US" sz="1600" b="1">
                <a:latin typeface="Comic Sans MS" pitchFamily="66" charset="0"/>
              </a:rPr>
              <a:t>The Violinist drinks Fruit juice</a:t>
            </a:r>
          </a:p>
          <a:p>
            <a:r>
              <a:rPr lang="en-US" sz="1600" b="1">
                <a:latin typeface="Comic Sans MS" pitchFamily="66" charset="0"/>
              </a:rPr>
              <a:t>The Fox is in the house next to the Doctor’s</a:t>
            </a:r>
          </a:p>
          <a:p>
            <a:r>
              <a:rPr lang="en-US" sz="1600" b="1">
                <a:latin typeface="Comic Sans MS" pitchFamily="66" charset="0"/>
              </a:rPr>
              <a:t>The Horse is next to the Diplomat’s</a:t>
            </a:r>
          </a:p>
        </p:txBody>
      </p:sp>
      <p:grpSp>
        <p:nvGrpSpPr>
          <p:cNvPr id="552976" name="Group 33"/>
          <p:cNvGrpSpPr>
            <a:grpSpLocks/>
          </p:cNvGrpSpPr>
          <p:nvPr/>
        </p:nvGrpSpPr>
        <p:grpSpPr bwMode="auto">
          <a:xfrm>
            <a:off x="5791200" y="2819400"/>
            <a:ext cx="2738438" cy="1173163"/>
            <a:chOff x="3504" y="1920"/>
            <a:chExt cx="1725" cy="739"/>
          </a:xfrm>
        </p:grpSpPr>
        <p:sp>
          <p:nvSpPr>
            <p:cNvPr id="552977" name="Text Box 31"/>
            <p:cNvSpPr txBox="1">
              <a:spLocks noChangeArrowheads="1"/>
            </p:cNvSpPr>
            <p:nvPr/>
          </p:nvSpPr>
          <p:spPr bwMode="auto">
            <a:xfrm>
              <a:off x="3504" y="1920"/>
              <a:ext cx="17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</a:t>
              </a:r>
              <a:r>
                <a:rPr lang="en-US" sz="2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i,j[1,5], ij, </a:t>
              </a:r>
              <a:r>
                <a:rPr lang="en-US" sz="2000">
                  <a:solidFill>
                    <a:srgbClr val="990000"/>
                  </a:solidFill>
                  <a:latin typeface="Comic Sans MS" pitchFamily="66" charset="0"/>
                </a:rPr>
                <a:t>N</a:t>
              </a:r>
              <a:r>
                <a:rPr lang="en-US" sz="20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2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 N</a:t>
              </a:r>
              <a:r>
                <a:rPr lang="en-US" sz="2000" baseline="-25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j</a:t>
              </a:r>
            </a:p>
          </p:txBody>
        </p:sp>
        <p:sp>
          <p:nvSpPr>
            <p:cNvPr id="552978" name="Text Box 32"/>
            <p:cNvSpPr txBox="1">
              <a:spLocks noChangeArrowheads="1"/>
            </p:cNvSpPr>
            <p:nvPr/>
          </p:nvSpPr>
          <p:spPr bwMode="auto">
            <a:xfrm>
              <a:off x="3513" y="2179"/>
              <a:ext cx="166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b="1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</a:t>
              </a:r>
              <a:r>
                <a:rPr lang="en-US" sz="2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i,j[1,5], ij, </a:t>
              </a:r>
              <a:r>
                <a:rPr lang="en-US" sz="2000">
                  <a:solidFill>
                    <a:srgbClr val="990000"/>
                  </a:solidFill>
                  <a:latin typeface="Comic Sans MS" pitchFamily="66" charset="0"/>
                </a:rPr>
                <a:t>C</a:t>
              </a:r>
              <a:r>
                <a:rPr lang="en-US" sz="2000" baseline="-25000">
                  <a:solidFill>
                    <a:srgbClr val="990000"/>
                  </a:solidFill>
                  <a:latin typeface="Comic Sans MS" pitchFamily="66" charset="0"/>
                </a:rPr>
                <a:t>i</a:t>
              </a:r>
              <a:r>
                <a:rPr lang="en-US" sz="2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 C</a:t>
              </a:r>
              <a:r>
                <a:rPr lang="en-US" sz="2000" baseline="-25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j</a:t>
              </a:r>
              <a:endParaRPr lang="en-US" sz="2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endParaRPr>
            </a:p>
            <a:p>
              <a:r>
                <a:rPr lang="en-US" sz="20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2400">
                  <a:solidFill>
                    <a:srgbClr val="990000"/>
                  </a:solidFill>
                  <a:latin typeface="Comic Sans MS" pitchFamily="66" charset="0"/>
                  <a:sym typeface="Symbol" pitchFamily="18" charset="2"/>
                </a:rPr>
                <a:t>...</a:t>
              </a:r>
              <a:endParaRPr lang="en-US" sz="2400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endParaRPr>
            </a:p>
          </p:txBody>
        </p:sp>
      </p:grpSp>
      <p:sp>
        <p:nvSpPr>
          <p:cNvPr id="21" name="Slide Number Placeholder 2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DC7A48E-0A1B-4D3C-A7AF-55998E5BFF61}" type="slidenum">
              <a:rPr lang="en-US" sz="1400">
                <a:latin typeface="+mn-lt"/>
              </a:rPr>
              <a:pPr algn="r">
                <a:defRPr/>
              </a:pPr>
              <a:t>18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Street Puzzle</a:t>
            </a:r>
            <a:endParaRPr lang="en-US" dirty="0"/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0076E6-69CB-44BC-B732-FB1DB2C25A2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55011" name="Group 3"/>
          <p:cNvGrpSpPr>
            <a:grpSpLocks/>
          </p:cNvGrpSpPr>
          <p:nvPr/>
        </p:nvGrpSpPr>
        <p:grpSpPr bwMode="auto">
          <a:xfrm>
            <a:off x="914400" y="1371600"/>
            <a:ext cx="3352800" cy="381000"/>
            <a:chOff x="960" y="1152"/>
            <a:chExt cx="1728" cy="253"/>
          </a:xfrm>
        </p:grpSpPr>
        <p:sp>
          <p:nvSpPr>
            <p:cNvPr id="555012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5013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5014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5015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5016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/>
            </a:p>
          </p:txBody>
        </p:sp>
        <p:sp>
          <p:nvSpPr>
            <p:cNvPr id="555017" name="Text Box 9"/>
            <p:cNvSpPr txBox="1">
              <a:spLocks noChangeArrowheads="1"/>
            </p:cNvSpPr>
            <p:nvPr/>
          </p:nvSpPr>
          <p:spPr bwMode="auto">
            <a:xfrm>
              <a:off x="968" y="1159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5018" name="Text Box 10"/>
            <p:cNvSpPr txBox="1">
              <a:spLocks noChangeArrowheads="1"/>
            </p:cNvSpPr>
            <p:nvPr/>
          </p:nvSpPr>
          <p:spPr bwMode="auto">
            <a:xfrm>
              <a:off x="1328" y="1152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5019" name="Text Box 11"/>
            <p:cNvSpPr txBox="1">
              <a:spLocks noChangeArrowheads="1"/>
            </p:cNvSpPr>
            <p:nvPr/>
          </p:nvSpPr>
          <p:spPr bwMode="auto">
            <a:xfrm>
              <a:off x="1710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55020" name="Text Box 12"/>
            <p:cNvSpPr txBox="1">
              <a:spLocks noChangeArrowheads="1"/>
            </p:cNvSpPr>
            <p:nvPr/>
          </p:nvSpPr>
          <p:spPr bwMode="auto">
            <a:xfrm>
              <a:off x="2107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55021" name="Text Box 13"/>
            <p:cNvSpPr txBox="1">
              <a:spLocks noChangeArrowheads="1"/>
            </p:cNvSpPr>
            <p:nvPr/>
          </p:nvSpPr>
          <p:spPr bwMode="auto">
            <a:xfrm>
              <a:off x="2492" y="1161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555022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5637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N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{English, Spaniard, Japanese, Italian, Norwegian}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9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= {Red, Green, White, Yellow, Blue}</a:t>
            </a:r>
          </a:p>
          <a:p>
            <a:r>
              <a:rPr lang="en-US" sz="1600" b="1">
                <a:latin typeface="Comic Sans MS" pitchFamily="66" charset="0"/>
              </a:rPr>
              <a:t>D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{Tea, Coffee, Milk, Fruit-juice, Water}</a:t>
            </a:r>
          </a:p>
          <a:p>
            <a:r>
              <a:rPr lang="en-US" sz="1600" b="1">
                <a:latin typeface="Comic Sans MS" pitchFamily="66" charset="0"/>
              </a:rPr>
              <a:t>J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{Painter, Sculptor, Diplomat, Violinist, Doctor}</a:t>
            </a:r>
          </a:p>
          <a:p>
            <a:r>
              <a:rPr lang="en-US" sz="1600" b="1">
                <a:latin typeface="Comic Sans MS" pitchFamily="66" charset="0"/>
              </a:rPr>
              <a:t>A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{Dog, Snails, Fox, Horse, Zebra}</a:t>
            </a:r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838200" y="3124200"/>
            <a:ext cx="5407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The Englishman lives in the Red house</a:t>
            </a:r>
          </a:p>
          <a:p>
            <a:r>
              <a:rPr lang="en-US" sz="1600" b="1">
                <a:latin typeface="Comic Sans MS" pitchFamily="66" charset="0"/>
              </a:rPr>
              <a:t>The Spaniard has a Dog</a:t>
            </a:r>
          </a:p>
          <a:p>
            <a:r>
              <a:rPr lang="en-US" sz="1600" b="1">
                <a:latin typeface="Comic Sans MS" pitchFamily="66" charset="0"/>
              </a:rPr>
              <a:t>The Japanese is a Painter</a:t>
            </a:r>
          </a:p>
          <a:p>
            <a:r>
              <a:rPr lang="en-US" sz="1600" b="1">
                <a:latin typeface="Comic Sans MS" pitchFamily="66" charset="0"/>
              </a:rPr>
              <a:t>The Italian drinks Tea</a:t>
            </a:r>
          </a:p>
          <a:p>
            <a:r>
              <a:rPr lang="en-US" sz="1600" b="1">
                <a:latin typeface="Comic Sans MS" pitchFamily="66" charset="0"/>
              </a:rPr>
              <a:t>The Norwegian lives in the first house on the left</a:t>
            </a:r>
          </a:p>
          <a:p>
            <a:r>
              <a:rPr lang="en-US" sz="1600" b="1">
                <a:latin typeface="Comic Sans MS" pitchFamily="66" charset="0"/>
              </a:rPr>
              <a:t>The owner of the Green house drinks Coffee</a:t>
            </a:r>
          </a:p>
          <a:p>
            <a:r>
              <a:rPr lang="en-US" sz="1600" b="1">
                <a:latin typeface="Comic Sans MS" pitchFamily="66" charset="0"/>
              </a:rPr>
              <a:t>The Green house is on the right of the White house</a:t>
            </a:r>
          </a:p>
          <a:p>
            <a:r>
              <a:rPr lang="en-US" sz="1600" b="1">
                <a:latin typeface="Comic Sans MS" pitchFamily="66" charset="0"/>
              </a:rPr>
              <a:t>The Sculptor breeds Snails</a:t>
            </a:r>
          </a:p>
          <a:p>
            <a:r>
              <a:rPr lang="en-US" sz="1600" b="1">
                <a:latin typeface="Comic Sans MS" pitchFamily="66" charset="0"/>
              </a:rPr>
              <a:t>The Diplomat lives in the Yellow house</a:t>
            </a:r>
          </a:p>
          <a:p>
            <a:r>
              <a:rPr lang="en-US" sz="1600" b="1">
                <a:latin typeface="Comic Sans MS" pitchFamily="66" charset="0"/>
              </a:rPr>
              <a:t>The owner of the middle house drinks Milk</a:t>
            </a:r>
          </a:p>
          <a:p>
            <a:r>
              <a:rPr lang="en-US" sz="1600" b="1">
                <a:latin typeface="Comic Sans MS" pitchFamily="66" charset="0"/>
              </a:rPr>
              <a:t>The Norwegian lives next door to the Blue house</a:t>
            </a:r>
          </a:p>
          <a:p>
            <a:r>
              <a:rPr lang="en-US" sz="1600" b="1">
                <a:latin typeface="Comic Sans MS" pitchFamily="66" charset="0"/>
              </a:rPr>
              <a:t>The Violinist drinks Fruit juice</a:t>
            </a:r>
          </a:p>
          <a:p>
            <a:r>
              <a:rPr lang="en-US" sz="1600" b="1">
                <a:latin typeface="Comic Sans MS" pitchFamily="66" charset="0"/>
              </a:rPr>
              <a:t>The Fox is in the house next to the Doctor’s</a:t>
            </a:r>
          </a:p>
          <a:p>
            <a:r>
              <a:rPr lang="en-US" sz="1600" b="1">
                <a:latin typeface="Comic Sans MS" pitchFamily="66" charset="0"/>
              </a:rPr>
              <a:t>The Horse is next to the Diplomat’s</a:t>
            </a:r>
          </a:p>
        </p:txBody>
      </p:sp>
      <p:sp>
        <p:nvSpPr>
          <p:cNvPr id="555024" name="Text Box 17"/>
          <p:cNvSpPr txBox="1">
            <a:spLocks noChangeArrowheads="1"/>
          </p:cNvSpPr>
          <p:nvPr/>
        </p:nvSpPr>
        <p:spPr bwMode="auto">
          <a:xfrm>
            <a:off x="5562600" y="3048000"/>
            <a:ext cx="296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(N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 = English) 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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(C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i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= Red)</a:t>
            </a:r>
            <a:endParaRPr lang="en-US">
              <a:solidFill>
                <a:srgbClr val="990000"/>
              </a:solidFill>
              <a:latin typeface="Comic Sans MS" pitchFamily="66" charset="0"/>
            </a:endParaRPr>
          </a:p>
        </p:txBody>
      </p:sp>
      <p:sp>
        <p:nvSpPr>
          <p:cNvPr id="555025" name="Line 18"/>
          <p:cNvSpPr>
            <a:spLocks noChangeShapeType="1"/>
          </p:cNvSpPr>
          <p:nvPr/>
        </p:nvSpPr>
        <p:spPr bwMode="auto">
          <a:xfrm>
            <a:off x="48006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4419600" y="3581400"/>
            <a:ext cx="3573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(N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 = Japanese) 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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(J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i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= Painter)</a:t>
            </a:r>
            <a:endParaRPr lang="en-US">
              <a:solidFill>
                <a:srgbClr val="990000"/>
              </a:solidFill>
              <a:latin typeface="Comic Sans MS" pitchFamily="66" charset="0"/>
            </a:endParaRPr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>
            <a:off x="3643313" y="3781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3317" name="Text Box 21"/>
          <p:cNvSpPr txBox="1">
            <a:spLocks noChangeArrowheads="1"/>
          </p:cNvSpPr>
          <p:nvPr/>
        </p:nvSpPr>
        <p:spPr bwMode="auto">
          <a:xfrm>
            <a:off x="6705600" y="4038600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(N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 = Norwegian)</a:t>
            </a:r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>
            <a:off x="60198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562601" y="5867400"/>
            <a:ext cx="2776538" cy="603250"/>
            <a:chOff x="3504" y="3648"/>
            <a:chExt cx="1749" cy="380"/>
          </a:xfrm>
        </p:grpSpPr>
        <p:sp>
          <p:nvSpPr>
            <p:cNvPr id="555031" name="Line 29"/>
            <p:cNvSpPr>
              <a:spLocks noChangeShapeType="1"/>
            </p:cNvSpPr>
            <p:nvPr/>
          </p:nvSpPr>
          <p:spPr bwMode="auto">
            <a:xfrm>
              <a:off x="3504" y="364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5032" name="Text Box 30"/>
            <p:cNvSpPr txBox="1">
              <a:spLocks noChangeArrowheads="1"/>
            </p:cNvSpPr>
            <p:nvPr/>
          </p:nvSpPr>
          <p:spPr bwMode="auto">
            <a:xfrm>
              <a:off x="3936" y="3795"/>
              <a:ext cx="13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>
                  <a:solidFill>
                    <a:srgbClr val="9900FF"/>
                  </a:solidFill>
                  <a:latin typeface="+mn-lt"/>
                </a:rPr>
                <a:t>left as an exercise</a:t>
              </a:r>
            </a:p>
          </p:txBody>
        </p:sp>
      </p:grpSp>
      <p:sp>
        <p:nvSpPr>
          <p:cNvPr id="183330" name="Text Box 34"/>
          <p:cNvSpPr txBox="1">
            <a:spLocks noChangeArrowheads="1"/>
          </p:cNvSpPr>
          <p:nvPr/>
        </p:nvSpPr>
        <p:spPr bwMode="auto">
          <a:xfrm>
            <a:off x="5867400" y="5029200"/>
            <a:ext cx="32051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(C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 = White) 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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(C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i+1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= Green)</a:t>
            </a:r>
          </a:p>
          <a:p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(C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5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 White)</a:t>
            </a:r>
          </a:p>
          <a:p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(C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>
                <a:solidFill>
                  <a:srgbClr val="990000"/>
                </a:solidFill>
                <a:sym typeface="Symbol" pitchFamily="18" charset="2"/>
              </a:rPr>
              <a:t> 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Green)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29200" y="4876800"/>
            <a:ext cx="838200" cy="914400"/>
            <a:chOff x="3168" y="3072"/>
            <a:chExt cx="528" cy="576"/>
          </a:xfrm>
        </p:grpSpPr>
        <p:sp>
          <p:nvSpPr>
            <p:cNvPr id="555035" name="Line 36"/>
            <p:cNvSpPr>
              <a:spLocks noChangeShapeType="1"/>
            </p:cNvSpPr>
            <p:nvPr/>
          </p:nvSpPr>
          <p:spPr bwMode="auto">
            <a:xfrm>
              <a:off x="3168" y="30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5036" name="AutoShape 37"/>
            <p:cNvSpPr>
              <a:spLocks/>
            </p:cNvSpPr>
            <p:nvPr/>
          </p:nvSpPr>
          <p:spPr bwMode="auto">
            <a:xfrm>
              <a:off x="3648" y="3216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5" grpId="0"/>
      <p:bldP spid="183316" grpId="0" animBg="1"/>
      <p:bldP spid="183317" grpId="0"/>
      <p:bldP spid="183318" grpId="0" animBg="1"/>
      <p:bldP spid="183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Constraint Satisfaction Problems (CSPs)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4323E5-6771-43A0-BB7D-A75ED02D468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Street Puzzle</a:t>
            </a:r>
            <a:endParaRPr lang="en-US"/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C54D3-1F43-4609-99EC-8F848A511466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57059" name="Group 3"/>
          <p:cNvGrpSpPr>
            <a:grpSpLocks/>
          </p:cNvGrpSpPr>
          <p:nvPr/>
        </p:nvGrpSpPr>
        <p:grpSpPr bwMode="auto">
          <a:xfrm>
            <a:off x="914400" y="1371600"/>
            <a:ext cx="3352800" cy="381000"/>
            <a:chOff x="960" y="1152"/>
            <a:chExt cx="1728" cy="253"/>
          </a:xfrm>
        </p:grpSpPr>
        <p:sp>
          <p:nvSpPr>
            <p:cNvPr id="557060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7061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7062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7063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7064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/>
            </a:p>
          </p:txBody>
        </p:sp>
        <p:sp>
          <p:nvSpPr>
            <p:cNvPr id="557065" name="Text Box 9"/>
            <p:cNvSpPr txBox="1">
              <a:spLocks noChangeArrowheads="1"/>
            </p:cNvSpPr>
            <p:nvPr/>
          </p:nvSpPr>
          <p:spPr bwMode="auto">
            <a:xfrm>
              <a:off x="968" y="1159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7066" name="Text Box 10"/>
            <p:cNvSpPr txBox="1">
              <a:spLocks noChangeArrowheads="1"/>
            </p:cNvSpPr>
            <p:nvPr/>
          </p:nvSpPr>
          <p:spPr bwMode="auto">
            <a:xfrm>
              <a:off x="1328" y="1152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7067" name="Text Box 11"/>
            <p:cNvSpPr txBox="1">
              <a:spLocks noChangeArrowheads="1"/>
            </p:cNvSpPr>
            <p:nvPr/>
          </p:nvSpPr>
          <p:spPr bwMode="auto">
            <a:xfrm>
              <a:off x="1710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57068" name="Text Box 12"/>
            <p:cNvSpPr txBox="1">
              <a:spLocks noChangeArrowheads="1"/>
            </p:cNvSpPr>
            <p:nvPr/>
          </p:nvSpPr>
          <p:spPr bwMode="auto">
            <a:xfrm>
              <a:off x="2107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57069" name="Text Box 13"/>
            <p:cNvSpPr txBox="1">
              <a:spLocks noChangeArrowheads="1"/>
            </p:cNvSpPr>
            <p:nvPr/>
          </p:nvSpPr>
          <p:spPr bwMode="auto">
            <a:xfrm>
              <a:off x="2492" y="1161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557070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5637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N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{English, Spaniard, Japanese, Italian, Norwegian}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9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= {Red, Green, White, Yellow, Blue}</a:t>
            </a:r>
          </a:p>
          <a:p>
            <a:r>
              <a:rPr lang="en-US" sz="1600" b="1">
                <a:latin typeface="Comic Sans MS" pitchFamily="66" charset="0"/>
              </a:rPr>
              <a:t>D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{Tea, Coffee, Milk, Fruit-juice, Water}</a:t>
            </a:r>
          </a:p>
          <a:p>
            <a:r>
              <a:rPr lang="en-US" sz="1600" b="1">
                <a:latin typeface="Comic Sans MS" pitchFamily="66" charset="0"/>
              </a:rPr>
              <a:t>J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{Painter, Sculptor, Diplomat, Violinist, Doctor}</a:t>
            </a:r>
          </a:p>
          <a:p>
            <a:r>
              <a:rPr lang="en-US" sz="1600" b="1">
                <a:latin typeface="Comic Sans MS" pitchFamily="66" charset="0"/>
              </a:rPr>
              <a:t>A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{Dog, Snails, Fox, Horse, Zebra}</a:t>
            </a:r>
          </a:p>
        </p:txBody>
      </p:sp>
      <p:sp>
        <p:nvSpPr>
          <p:cNvPr id="557071" name="Text Box 15"/>
          <p:cNvSpPr txBox="1">
            <a:spLocks noChangeArrowheads="1"/>
          </p:cNvSpPr>
          <p:nvPr/>
        </p:nvSpPr>
        <p:spPr bwMode="auto">
          <a:xfrm>
            <a:off x="838200" y="3124200"/>
            <a:ext cx="5407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The Englishman lives in the Red house</a:t>
            </a:r>
          </a:p>
          <a:p>
            <a:r>
              <a:rPr lang="en-US" sz="1600" b="1">
                <a:latin typeface="Comic Sans MS" pitchFamily="66" charset="0"/>
              </a:rPr>
              <a:t>The Spaniard has a Dog</a:t>
            </a:r>
          </a:p>
          <a:p>
            <a:r>
              <a:rPr lang="en-US" sz="1600" b="1">
                <a:latin typeface="Comic Sans MS" pitchFamily="66" charset="0"/>
              </a:rPr>
              <a:t>The Japanese is a Painter</a:t>
            </a:r>
          </a:p>
          <a:p>
            <a:r>
              <a:rPr lang="en-US" sz="1600" b="1">
                <a:latin typeface="Comic Sans MS" pitchFamily="66" charset="0"/>
              </a:rPr>
              <a:t>The Italian drinks Tea</a:t>
            </a:r>
          </a:p>
          <a:p>
            <a:r>
              <a:rPr lang="en-US" sz="1600" b="1">
                <a:latin typeface="Comic Sans MS" pitchFamily="66" charset="0"/>
              </a:rPr>
              <a:t>The Norwegian lives in the first house on the left</a:t>
            </a:r>
          </a:p>
          <a:p>
            <a:r>
              <a:rPr lang="en-US" sz="1600" b="1">
                <a:latin typeface="Comic Sans MS" pitchFamily="66" charset="0"/>
              </a:rPr>
              <a:t>The owner of the Green house drinks Coffee</a:t>
            </a:r>
          </a:p>
          <a:p>
            <a:r>
              <a:rPr lang="en-US" sz="1600" b="1">
                <a:latin typeface="Comic Sans MS" pitchFamily="66" charset="0"/>
              </a:rPr>
              <a:t>The Green house is on the right of the White house</a:t>
            </a:r>
          </a:p>
          <a:p>
            <a:r>
              <a:rPr lang="en-US" sz="1600" b="1">
                <a:latin typeface="Comic Sans MS" pitchFamily="66" charset="0"/>
              </a:rPr>
              <a:t>The Sculptor breeds Snails</a:t>
            </a:r>
          </a:p>
          <a:p>
            <a:r>
              <a:rPr lang="en-US" sz="1600" b="1">
                <a:latin typeface="Comic Sans MS" pitchFamily="66" charset="0"/>
              </a:rPr>
              <a:t>The Diplomat lives in the Yellow house</a:t>
            </a:r>
          </a:p>
          <a:p>
            <a:r>
              <a:rPr lang="en-US" sz="1600" b="1">
                <a:latin typeface="Comic Sans MS" pitchFamily="66" charset="0"/>
              </a:rPr>
              <a:t>The owner of the middle house drinks Milk</a:t>
            </a:r>
          </a:p>
          <a:p>
            <a:r>
              <a:rPr lang="en-US" sz="1600" b="1">
                <a:latin typeface="Comic Sans MS" pitchFamily="66" charset="0"/>
              </a:rPr>
              <a:t>The Norwegian lives next door to the Blue house</a:t>
            </a:r>
          </a:p>
          <a:p>
            <a:r>
              <a:rPr lang="en-US" sz="1600" b="1">
                <a:latin typeface="Comic Sans MS" pitchFamily="66" charset="0"/>
              </a:rPr>
              <a:t>The Violinist drinks Fruit juice</a:t>
            </a:r>
          </a:p>
          <a:p>
            <a:r>
              <a:rPr lang="en-US" sz="1600" b="1">
                <a:latin typeface="Comic Sans MS" pitchFamily="66" charset="0"/>
              </a:rPr>
              <a:t>The Fox is in the house next to the Doctor’s</a:t>
            </a:r>
          </a:p>
          <a:p>
            <a:r>
              <a:rPr lang="en-US" sz="1600" b="1">
                <a:latin typeface="Comic Sans MS" pitchFamily="66" charset="0"/>
              </a:rPr>
              <a:t>The Horse is next to the Diplomat’s</a:t>
            </a:r>
          </a:p>
        </p:txBody>
      </p:sp>
      <p:sp>
        <p:nvSpPr>
          <p:cNvPr id="557072" name="Text Box 17"/>
          <p:cNvSpPr txBox="1">
            <a:spLocks noChangeArrowheads="1"/>
          </p:cNvSpPr>
          <p:nvPr/>
        </p:nvSpPr>
        <p:spPr bwMode="auto">
          <a:xfrm>
            <a:off x="5562600" y="3048000"/>
            <a:ext cx="296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5F5F5F"/>
                </a:solidFill>
                <a:latin typeface="Comic Sans MS" pitchFamily="66" charset="0"/>
              </a:rPr>
              <a:t>(N</a:t>
            </a:r>
            <a:r>
              <a:rPr lang="en-US" baseline="-25000">
                <a:solidFill>
                  <a:srgbClr val="5F5F5F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5F5F5F"/>
                </a:solidFill>
                <a:latin typeface="Comic Sans MS" pitchFamily="66" charset="0"/>
              </a:rPr>
              <a:t> = English) 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Symbol" pitchFamily="18" charset="2"/>
              </a:rPr>
              <a:t>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 (C</a:t>
            </a:r>
            <a:r>
              <a:rPr lang="en-US" baseline="-25000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i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 = Red)</a:t>
            </a:r>
            <a:endParaRPr lang="en-US">
              <a:solidFill>
                <a:srgbClr val="5F5F5F"/>
              </a:solidFill>
              <a:latin typeface="Comic Sans MS" pitchFamily="66" charset="0"/>
            </a:endParaRPr>
          </a:p>
        </p:txBody>
      </p:sp>
      <p:sp>
        <p:nvSpPr>
          <p:cNvPr id="557073" name="Line 18"/>
          <p:cNvSpPr>
            <a:spLocks noChangeShapeType="1"/>
          </p:cNvSpPr>
          <p:nvPr/>
        </p:nvSpPr>
        <p:spPr bwMode="auto">
          <a:xfrm>
            <a:off x="48006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7074" name="Text Box 19"/>
          <p:cNvSpPr txBox="1">
            <a:spLocks noChangeArrowheads="1"/>
          </p:cNvSpPr>
          <p:nvPr/>
        </p:nvSpPr>
        <p:spPr bwMode="auto">
          <a:xfrm>
            <a:off x="4419600" y="3581400"/>
            <a:ext cx="3573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5F5F5F"/>
                </a:solidFill>
                <a:latin typeface="Comic Sans MS" pitchFamily="66" charset="0"/>
              </a:rPr>
              <a:t>(N</a:t>
            </a:r>
            <a:r>
              <a:rPr lang="en-US" baseline="-25000">
                <a:solidFill>
                  <a:srgbClr val="5F5F5F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5F5F5F"/>
                </a:solidFill>
                <a:latin typeface="Comic Sans MS" pitchFamily="66" charset="0"/>
              </a:rPr>
              <a:t> = Japanese) 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Symbol" pitchFamily="18" charset="2"/>
              </a:rPr>
              <a:t>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 (J</a:t>
            </a:r>
            <a:r>
              <a:rPr lang="en-US" baseline="-25000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i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 = Painter)</a:t>
            </a:r>
            <a:endParaRPr lang="en-US">
              <a:solidFill>
                <a:srgbClr val="5F5F5F"/>
              </a:solidFill>
              <a:latin typeface="Comic Sans MS" pitchFamily="66" charset="0"/>
            </a:endParaRPr>
          </a:p>
        </p:txBody>
      </p:sp>
      <p:sp>
        <p:nvSpPr>
          <p:cNvPr id="557075" name="Line 20"/>
          <p:cNvSpPr>
            <a:spLocks noChangeShapeType="1"/>
          </p:cNvSpPr>
          <p:nvPr/>
        </p:nvSpPr>
        <p:spPr bwMode="auto">
          <a:xfrm>
            <a:off x="3643313" y="3781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7076" name="Text Box 21"/>
          <p:cNvSpPr txBox="1">
            <a:spLocks noChangeArrowheads="1"/>
          </p:cNvSpPr>
          <p:nvPr/>
        </p:nvSpPr>
        <p:spPr bwMode="auto">
          <a:xfrm>
            <a:off x="6705600" y="4038600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(N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 = Norwegian)</a:t>
            </a:r>
          </a:p>
        </p:txBody>
      </p:sp>
      <p:sp>
        <p:nvSpPr>
          <p:cNvPr id="557077" name="Line 22"/>
          <p:cNvSpPr>
            <a:spLocks noChangeShapeType="1"/>
          </p:cNvSpPr>
          <p:nvPr/>
        </p:nvSpPr>
        <p:spPr bwMode="auto">
          <a:xfrm>
            <a:off x="60198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7078" name="Text Box 23"/>
          <p:cNvSpPr txBox="1">
            <a:spLocks noChangeArrowheads="1"/>
          </p:cNvSpPr>
          <p:nvPr/>
        </p:nvSpPr>
        <p:spPr bwMode="auto">
          <a:xfrm>
            <a:off x="5867400" y="5029200"/>
            <a:ext cx="32051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5F5F5F"/>
                </a:solidFill>
                <a:latin typeface="Comic Sans MS" pitchFamily="66" charset="0"/>
              </a:rPr>
              <a:t>(C</a:t>
            </a:r>
            <a:r>
              <a:rPr lang="en-US" baseline="-25000">
                <a:solidFill>
                  <a:srgbClr val="5F5F5F"/>
                </a:solidFill>
                <a:latin typeface="Comic Sans MS" pitchFamily="66" charset="0"/>
              </a:rPr>
              <a:t>i</a:t>
            </a:r>
            <a:r>
              <a:rPr lang="en-US">
                <a:solidFill>
                  <a:srgbClr val="5F5F5F"/>
                </a:solidFill>
                <a:latin typeface="Comic Sans MS" pitchFamily="66" charset="0"/>
              </a:rPr>
              <a:t> = White) 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Symbol" pitchFamily="18" charset="2"/>
              </a:rPr>
              <a:t>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 (C</a:t>
            </a:r>
            <a:r>
              <a:rPr lang="en-US" baseline="-25000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i+1</a:t>
            </a:r>
            <a:r>
              <a:rPr lang="en-US">
                <a:solidFill>
                  <a:srgbClr val="5F5F5F"/>
                </a:solidFill>
                <a:latin typeface="Comic Sans MS" pitchFamily="66" charset="0"/>
                <a:sym typeface="Wingdings" pitchFamily="2" charset="2"/>
              </a:rPr>
              <a:t> = Green)</a:t>
            </a:r>
          </a:p>
          <a:p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(C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5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 White)</a:t>
            </a:r>
          </a:p>
          <a:p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(C</a:t>
            </a:r>
            <a:r>
              <a:rPr lang="en-US" baseline="-25000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>
                <a:solidFill>
                  <a:srgbClr val="990000"/>
                </a:solidFill>
                <a:sym typeface="Symbol" pitchFamily="18" charset="2"/>
              </a:rPr>
              <a:t> </a:t>
            </a:r>
            <a:r>
              <a:rPr lang="en-US">
                <a:solidFill>
                  <a:srgbClr val="990000"/>
                </a:solidFill>
                <a:latin typeface="Comic Sans MS" pitchFamily="66" charset="0"/>
                <a:sym typeface="Symbol" pitchFamily="18" charset="2"/>
              </a:rPr>
              <a:t>Green)</a:t>
            </a:r>
          </a:p>
        </p:txBody>
      </p:sp>
      <p:sp>
        <p:nvSpPr>
          <p:cNvPr id="557079" name="Line 26"/>
          <p:cNvSpPr>
            <a:spLocks noChangeShapeType="1"/>
          </p:cNvSpPr>
          <p:nvPr/>
        </p:nvSpPr>
        <p:spPr bwMode="auto">
          <a:xfrm>
            <a:off x="7315200" y="5638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7080" name="Line 27"/>
          <p:cNvSpPr>
            <a:spLocks noChangeShapeType="1"/>
          </p:cNvSpPr>
          <p:nvPr/>
        </p:nvSpPr>
        <p:spPr bwMode="auto">
          <a:xfrm flipV="1">
            <a:off x="7620000" y="4419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7081" name="Text Box 28"/>
          <p:cNvSpPr txBox="1">
            <a:spLocks noChangeArrowheads="1"/>
          </p:cNvSpPr>
          <p:nvPr/>
        </p:nvSpPr>
        <p:spPr bwMode="auto">
          <a:xfrm>
            <a:off x="6918325" y="6137275"/>
            <a:ext cx="2041525" cy="366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990033"/>
                </a:solidFill>
                <a:latin typeface="Comic Sans MS" pitchFamily="66" charset="0"/>
              </a:rPr>
              <a:t>unary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+mj-lt"/>
              </a:rPr>
              <a:t>constraints</a:t>
            </a:r>
          </a:p>
        </p:txBody>
      </p:sp>
      <p:grpSp>
        <p:nvGrpSpPr>
          <p:cNvPr id="557082" name="Group 33"/>
          <p:cNvGrpSpPr>
            <a:grpSpLocks/>
          </p:cNvGrpSpPr>
          <p:nvPr/>
        </p:nvGrpSpPr>
        <p:grpSpPr bwMode="auto">
          <a:xfrm>
            <a:off x="5029200" y="4876800"/>
            <a:ext cx="838200" cy="914400"/>
            <a:chOff x="3168" y="3072"/>
            <a:chExt cx="528" cy="576"/>
          </a:xfrm>
        </p:grpSpPr>
        <p:sp>
          <p:nvSpPr>
            <p:cNvPr id="557083" name="Line 31"/>
            <p:cNvSpPr>
              <a:spLocks noChangeShapeType="1"/>
            </p:cNvSpPr>
            <p:nvPr/>
          </p:nvSpPr>
          <p:spPr bwMode="auto">
            <a:xfrm>
              <a:off x="3168" y="30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7084" name="AutoShape 32"/>
            <p:cNvSpPr>
              <a:spLocks/>
            </p:cNvSpPr>
            <p:nvPr/>
          </p:nvSpPr>
          <p:spPr bwMode="auto">
            <a:xfrm>
              <a:off x="3648" y="3216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Street Puzzle</a:t>
            </a:r>
            <a:endParaRPr lang="en-US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E5AFC-664B-4341-8E60-8095C727165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59107" name="Group 3"/>
          <p:cNvGrpSpPr>
            <a:grpSpLocks/>
          </p:cNvGrpSpPr>
          <p:nvPr/>
        </p:nvGrpSpPr>
        <p:grpSpPr bwMode="auto">
          <a:xfrm>
            <a:off x="914400" y="1371600"/>
            <a:ext cx="3352800" cy="381000"/>
            <a:chOff x="960" y="1152"/>
            <a:chExt cx="1728" cy="253"/>
          </a:xfrm>
        </p:grpSpPr>
        <p:sp>
          <p:nvSpPr>
            <p:cNvPr id="559108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9109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9110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9111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59112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/>
            </a:p>
          </p:txBody>
        </p:sp>
        <p:sp>
          <p:nvSpPr>
            <p:cNvPr id="559113" name="Text Box 9"/>
            <p:cNvSpPr txBox="1">
              <a:spLocks noChangeArrowheads="1"/>
            </p:cNvSpPr>
            <p:nvPr/>
          </p:nvSpPr>
          <p:spPr bwMode="auto">
            <a:xfrm>
              <a:off x="968" y="1159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59114" name="Text Box 10"/>
            <p:cNvSpPr txBox="1">
              <a:spLocks noChangeArrowheads="1"/>
            </p:cNvSpPr>
            <p:nvPr/>
          </p:nvSpPr>
          <p:spPr bwMode="auto">
            <a:xfrm>
              <a:off x="1328" y="1152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9115" name="Text Box 11"/>
            <p:cNvSpPr txBox="1">
              <a:spLocks noChangeArrowheads="1"/>
            </p:cNvSpPr>
            <p:nvPr/>
          </p:nvSpPr>
          <p:spPr bwMode="auto">
            <a:xfrm>
              <a:off x="1710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59116" name="Text Box 12"/>
            <p:cNvSpPr txBox="1">
              <a:spLocks noChangeArrowheads="1"/>
            </p:cNvSpPr>
            <p:nvPr/>
          </p:nvSpPr>
          <p:spPr bwMode="auto">
            <a:xfrm>
              <a:off x="2107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59117" name="Text Box 13"/>
            <p:cNvSpPr txBox="1">
              <a:spLocks noChangeArrowheads="1"/>
            </p:cNvSpPr>
            <p:nvPr/>
          </p:nvSpPr>
          <p:spPr bwMode="auto">
            <a:xfrm>
              <a:off x="2492" y="1161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559118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5637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N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{English, Spaniard, Japanese, Italian, Norwegian}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9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= {Red, Green, White, Yellow, Blue}</a:t>
            </a:r>
          </a:p>
          <a:p>
            <a:r>
              <a:rPr lang="en-US" sz="1600" b="1">
                <a:latin typeface="Comic Sans MS" pitchFamily="66" charset="0"/>
              </a:rPr>
              <a:t>D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{Tea, Coffee, Milk, Fruit-juice, Water}</a:t>
            </a:r>
          </a:p>
          <a:p>
            <a:r>
              <a:rPr lang="en-US" sz="1600" b="1">
                <a:latin typeface="Comic Sans MS" pitchFamily="66" charset="0"/>
              </a:rPr>
              <a:t>J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{Painter, Sculptor, Diplomat, Violinist, Doctor}</a:t>
            </a:r>
          </a:p>
          <a:p>
            <a:r>
              <a:rPr lang="en-US" sz="1600" b="1">
                <a:latin typeface="Comic Sans MS" pitchFamily="66" charset="0"/>
              </a:rPr>
              <a:t>A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{Dog, Snails, Fox, Horse, Zebra}</a:t>
            </a:r>
          </a:p>
        </p:txBody>
      </p:sp>
      <p:sp>
        <p:nvSpPr>
          <p:cNvPr id="559119" name="Text Box 15"/>
          <p:cNvSpPr txBox="1">
            <a:spLocks noChangeArrowheads="1"/>
          </p:cNvSpPr>
          <p:nvPr/>
        </p:nvSpPr>
        <p:spPr bwMode="auto">
          <a:xfrm>
            <a:off x="838200" y="3124200"/>
            <a:ext cx="7119938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The Englishman lives in the Red house</a:t>
            </a:r>
          </a:p>
          <a:p>
            <a:r>
              <a:rPr lang="en-US" sz="1600" b="1">
                <a:latin typeface="Comic Sans MS" pitchFamily="66" charset="0"/>
              </a:rPr>
              <a:t>The Spaniard has a Dog</a:t>
            </a:r>
          </a:p>
          <a:p>
            <a:r>
              <a:rPr lang="en-US" sz="1600" b="1">
                <a:latin typeface="Comic Sans MS" pitchFamily="66" charset="0"/>
              </a:rPr>
              <a:t>The Japanese is a Painter</a:t>
            </a:r>
          </a:p>
          <a:p>
            <a:r>
              <a:rPr lang="en-US" sz="1600" b="1">
                <a:latin typeface="Comic Sans MS" pitchFamily="66" charset="0"/>
              </a:rPr>
              <a:t>The Italian drinks Tea</a:t>
            </a:r>
          </a:p>
          <a:p>
            <a:r>
              <a:rPr lang="en-US" sz="1600" b="1">
                <a:latin typeface="Comic Sans MS" pitchFamily="66" charset="0"/>
              </a:rPr>
              <a:t>The Norwegian lives in the first house on the left 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 N</a:t>
            </a:r>
            <a:r>
              <a:rPr lang="en-US" sz="1600" b="1" baseline="-25000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1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 = Norwegian</a:t>
            </a:r>
            <a:endParaRPr lang="en-US" sz="1400" b="1">
              <a:solidFill>
                <a:srgbClr val="CC00CC"/>
              </a:solidFill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The owner of the Green house drinks Coffee</a:t>
            </a:r>
          </a:p>
          <a:p>
            <a:r>
              <a:rPr lang="en-US" sz="1600" b="1">
                <a:latin typeface="Comic Sans MS" pitchFamily="66" charset="0"/>
              </a:rPr>
              <a:t>The Green house is on the right of the White house</a:t>
            </a:r>
          </a:p>
          <a:p>
            <a:r>
              <a:rPr lang="en-US" sz="1600" b="1">
                <a:latin typeface="Comic Sans MS" pitchFamily="66" charset="0"/>
              </a:rPr>
              <a:t>The Sculptor breeds Snails</a:t>
            </a:r>
          </a:p>
          <a:p>
            <a:r>
              <a:rPr lang="en-US" sz="1600" b="1">
                <a:latin typeface="Comic Sans MS" pitchFamily="66" charset="0"/>
              </a:rPr>
              <a:t>The Diplomat lives in the Yellow house</a:t>
            </a:r>
          </a:p>
          <a:p>
            <a:r>
              <a:rPr lang="en-US" sz="1600" b="1">
                <a:latin typeface="Comic Sans MS" pitchFamily="66" charset="0"/>
              </a:rPr>
              <a:t>The owner of the middle house drinks Milk 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 D</a:t>
            </a:r>
            <a:r>
              <a:rPr lang="en-US" sz="1600" b="1" baseline="-25000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3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 = Milk</a:t>
            </a:r>
            <a:endParaRPr lang="en-US" sz="1400" b="1">
              <a:solidFill>
                <a:srgbClr val="CC00CC"/>
              </a:solidFill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The Norwegian lives next door to the Blue house</a:t>
            </a:r>
          </a:p>
          <a:p>
            <a:r>
              <a:rPr lang="en-US" sz="1600" b="1">
                <a:latin typeface="Comic Sans MS" pitchFamily="66" charset="0"/>
              </a:rPr>
              <a:t>The Violinist drinks Fruit juice</a:t>
            </a:r>
          </a:p>
          <a:p>
            <a:r>
              <a:rPr lang="en-US" sz="1600" b="1">
                <a:latin typeface="Comic Sans MS" pitchFamily="66" charset="0"/>
              </a:rPr>
              <a:t>The Fox is in the house next to the Doctor’s</a:t>
            </a:r>
          </a:p>
          <a:p>
            <a:r>
              <a:rPr lang="en-US" sz="1600" b="1">
                <a:latin typeface="Comic Sans MS" pitchFamily="66" charset="0"/>
              </a:rPr>
              <a:t>The Horse is next to the Diplomat’s</a:t>
            </a:r>
          </a:p>
        </p:txBody>
      </p:sp>
      <p:sp>
        <p:nvSpPr>
          <p:cNvPr id="18" name="Slide Number Placeholder 1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021653E-0939-4366-8401-E2C9AD92BEEA}" type="slidenum">
              <a:rPr lang="en-US" sz="1400">
                <a:latin typeface="+mn-lt"/>
              </a:rPr>
              <a:pPr algn="r">
                <a:defRPr/>
              </a:pPr>
              <a:t>21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Street Puzzle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38295B-8BC1-417B-9A6D-8DD637711E6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61155" name="Group 3"/>
          <p:cNvGrpSpPr>
            <a:grpSpLocks/>
          </p:cNvGrpSpPr>
          <p:nvPr/>
        </p:nvGrpSpPr>
        <p:grpSpPr bwMode="auto">
          <a:xfrm>
            <a:off x="914400" y="1371600"/>
            <a:ext cx="3352800" cy="381000"/>
            <a:chOff x="960" y="1152"/>
            <a:chExt cx="1728" cy="253"/>
          </a:xfrm>
        </p:grpSpPr>
        <p:sp>
          <p:nvSpPr>
            <p:cNvPr id="561156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61157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61158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61159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61160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/>
            </a:p>
          </p:txBody>
        </p:sp>
        <p:sp>
          <p:nvSpPr>
            <p:cNvPr id="561161" name="Text Box 9"/>
            <p:cNvSpPr txBox="1">
              <a:spLocks noChangeArrowheads="1"/>
            </p:cNvSpPr>
            <p:nvPr/>
          </p:nvSpPr>
          <p:spPr bwMode="auto">
            <a:xfrm>
              <a:off x="968" y="1159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61162" name="Text Box 10"/>
            <p:cNvSpPr txBox="1">
              <a:spLocks noChangeArrowheads="1"/>
            </p:cNvSpPr>
            <p:nvPr/>
          </p:nvSpPr>
          <p:spPr bwMode="auto">
            <a:xfrm>
              <a:off x="1328" y="1152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61163" name="Text Box 11"/>
            <p:cNvSpPr txBox="1">
              <a:spLocks noChangeArrowheads="1"/>
            </p:cNvSpPr>
            <p:nvPr/>
          </p:nvSpPr>
          <p:spPr bwMode="auto">
            <a:xfrm>
              <a:off x="1710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61164" name="Text Box 12"/>
            <p:cNvSpPr txBox="1">
              <a:spLocks noChangeArrowheads="1"/>
            </p:cNvSpPr>
            <p:nvPr/>
          </p:nvSpPr>
          <p:spPr bwMode="auto">
            <a:xfrm>
              <a:off x="2107" y="1157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61165" name="Text Box 13"/>
            <p:cNvSpPr txBox="1">
              <a:spLocks noChangeArrowheads="1"/>
            </p:cNvSpPr>
            <p:nvPr/>
          </p:nvSpPr>
          <p:spPr bwMode="auto">
            <a:xfrm>
              <a:off x="2492" y="1161"/>
              <a:ext cx="16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561166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56372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N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{English, Spaniard, Japanese, Italian, Norwegian}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</a:t>
            </a:r>
            <a:r>
              <a:rPr lang="en-US" sz="900" b="1"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= {Red, Green, White, Yellow, Blue}</a:t>
            </a:r>
          </a:p>
          <a:p>
            <a:r>
              <a:rPr lang="en-US" sz="1600" b="1">
                <a:latin typeface="Comic Sans MS" pitchFamily="66" charset="0"/>
              </a:rPr>
              <a:t>D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{Tea, Coffee, Milk, Fruit-juice, Water}</a:t>
            </a:r>
          </a:p>
          <a:p>
            <a:r>
              <a:rPr lang="en-US" sz="1600" b="1">
                <a:latin typeface="Comic Sans MS" pitchFamily="66" charset="0"/>
              </a:rPr>
              <a:t>J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{Painter, Sculptor, Diplomat, Violinist, Doctor}</a:t>
            </a:r>
          </a:p>
          <a:p>
            <a:r>
              <a:rPr lang="en-US" sz="1600" b="1">
                <a:latin typeface="Comic Sans MS" pitchFamily="66" charset="0"/>
              </a:rPr>
              <a:t>A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= {Dog, Snails, Fox, Horse, Zebra}</a:t>
            </a:r>
          </a:p>
        </p:txBody>
      </p:sp>
      <p:sp>
        <p:nvSpPr>
          <p:cNvPr id="561167" name="Text Box 15"/>
          <p:cNvSpPr txBox="1">
            <a:spLocks noChangeArrowheads="1"/>
          </p:cNvSpPr>
          <p:nvPr/>
        </p:nvSpPr>
        <p:spPr bwMode="auto">
          <a:xfrm>
            <a:off x="838200" y="3124200"/>
            <a:ext cx="7119938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b="1">
                <a:latin typeface="Comic Sans MS" pitchFamily="66" charset="0"/>
              </a:rPr>
              <a:t>The Englishman lives in the Red house 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 C</a:t>
            </a:r>
            <a:r>
              <a:rPr lang="en-US" sz="1600" b="1" baseline="-25000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1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Symbol" pitchFamily="18" charset="2"/>
              </a:rPr>
              <a:t> Red</a:t>
            </a:r>
            <a:endParaRPr lang="en-US" sz="1600" b="1">
              <a:solidFill>
                <a:srgbClr val="9900FF"/>
              </a:solidFill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The Spaniard has a Dog 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 A</a:t>
            </a:r>
            <a:r>
              <a:rPr lang="en-US" sz="1600" b="1" baseline="-25000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1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Symbol" pitchFamily="18" charset="2"/>
              </a:rPr>
              <a:t> Dog</a:t>
            </a:r>
            <a:endParaRPr lang="en-US" sz="1600" b="1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The Japanese is a Painter</a:t>
            </a:r>
          </a:p>
          <a:p>
            <a:r>
              <a:rPr lang="en-US" sz="1600" b="1">
                <a:latin typeface="Comic Sans MS" pitchFamily="66" charset="0"/>
              </a:rPr>
              <a:t>The Italian drinks Tea</a:t>
            </a:r>
          </a:p>
          <a:p>
            <a:r>
              <a:rPr lang="en-US" sz="1600" b="1">
                <a:latin typeface="Comic Sans MS" pitchFamily="66" charset="0"/>
              </a:rPr>
              <a:t>The Norwegian lives in the first house on the left 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 N</a:t>
            </a:r>
            <a:r>
              <a:rPr lang="en-US" sz="1600" b="1" baseline="-25000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1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 = Norwegian</a:t>
            </a:r>
            <a:endParaRPr lang="en-US" sz="1600" b="1">
              <a:solidFill>
                <a:srgbClr val="CC00CC"/>
              </a:solidFill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The owner of the Green house drinks Coffee</a:t>
            </a:r>
          </a:p>
          <a:p>
            <a:r>
              <a:rPr lang="en-US" sz="1600" b="1">
                <a:latin typeface="Comic Sans MS" pitchFamily="66" charset="0"/>
              </a:rPr>
              <a:t>The Green house is on the right of the White house</a:t>
            </a:r>
          </a:p>
          <a:p>
            <a:r>
              <a:rPr lang="en-US" sz="1600" b="1">
                <a:latin typeface="Comic Sans MS" pitchFamily="66" charset="0"/>
              </a:rPr>
              <a:t>The Sculptor breeds Snails</a:t>
            </a:r>
          </a:p>
          <a:p>
            <a:r>
              <a:rPr lang="en-US" sz="1600" b="1">
                <a:latin typeface="Comic Sans MS" pitchFamily="66" charset="0"/>
              </a:rPr>
              <a:t>The Diplomat lives in the Yellow house</a:t>
            </a:r>
          </a:p>
          <a:p>
            <a:r>
              <a:rPr lang="en-US" sz="1600" b="1">
                <a:latin typeface="Comic Sans MS" pitchFamily="66" charset="0"/>
              </a:rPr>
              <a:t>The owner of the middle house drinks Milk 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 D</a:t>
            </a:r>
            <a:r>
              <a:rPr lang="en-US" sz="1600" b="1" baseline="-25000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3</a:t>
            </a:r>
            <a:r>
              <a:rPr lang="en-US" sz="1600" b="1">
                <a:solidFill>
                  <a:srgbClr val="CC00CC"/>
                </a:solidFill>
                <a:latin typeface="Comic Sans MS" pitchFamily="66" charset="0"/>
                <a:sym typeface="Wingdings" pitchFamily="2" charset="2"/>
              </a:rPr>
              <a:t> = Milk</a:t>
            </a:r>
            <a:endParaRPr lang="en-US" sz="1600" b="1">
              <a:solidFill>
                <a:srgbClr val="CC00CC"/>
              </a:solidFill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The Norwegian lives next door to the Blue house</a:t>
            </a:r>
          </a:p>
          <a:p>
            <a:r>
              <a:rPr lang="en-US" sz="1600" b="1">
                <a:latin typeface="Comic Sans MS" pitchFamily="66" charset="0"/>
              </a:rPr>
              <a:t>The Violinist drinks Fruit juice 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 J</a:t>
            </a:r>
            <a:r>
              <a:rPr lang="en-US" sz="1600" b="1" baseline="-25000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3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600" b="1">
                <a:solidFill>
                  <a:srgbClr val="9900FF"/>
                </a:solidFill>
                <a:latin typeface="Comic Sans MS" pitchFamily="66" charset="0"/>
                <a:sym typeface="Symbol" pitchFamily="18" charset="2"/>
              </a:rPr>
              <a:t> Violinist</a:t>
            </a:r>
            <a:endParaRPr lang="en-US" sz="1600" b="1">
              <a:solidFill>
                <a:srgbClr val="9900FF"/>
              </a:solidFill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The Fox is in the house next to the Doctor’s</a:t>
            </a:r>
          </a:p>
          <a:p>
            <a:r>
              <a:rPr lang="en-US" sz="1600" b="1">
                <a:latin typeface="Comic Sans MS" pitchFamily="66" charset="0"/>
              </a:rPr>
              <a:t>The Horse is next to the Diplomat’s</a:t>
            </a:r>
          </a:p>
        </p:txBody>
      </p:sp>
      <p:sp>
        <p:nvSpPr>
          <p:cNvPr id="561168" name="Line 16"/>
          <p:cNvSpPr>
            <a:spLocks noChangeShapeType="1"/>
          </p:cNvSpPr>
          <p:nvPr/>
        </p:nvSpPr>
        <p:spPr bwMode="auto">
          <a:xfrm flipH="1" flipV="1">
            <a:off x="55626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1169" name="Line 17"/>
          <p:cNvSpPr>
            <a:spLocks noChangeShapeType="1"/>
          </p:cNvSpPr>
          <p:nvPr/>
        </p:nvSpPr>
        <p:spPr bwMode="auto">
          <a:xfrm flipH="1">
            <a:off x="57150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1170" name="Line 18"/>
          <p:cNvSpPr>
            <a:spLocks noChangeShapeType="1"/>
          </p:cNvSpPr>
          <p:nvPr/>
        </p:nvSpPr>
        <p:spPr bwMode="auto">
          <a:xfrm flipH="1" flipV="1">
            <a:off x="4800600" y="35814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71799"/>
            <a:ext cx="7467600" cy="37496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Four tasks T1, T2, T3, and T4 are related by time constraints:</a:t>
            </a:r>
          </a:p>
          <a:p>
            <a:pPr lvl="1"/>
            <a:r>
              <a:rPr lang="en-US" dirty="0" smtClean="0"/>
              <a:t> T1 must be done during T3</a:t>
            </a:r>
          </a:p>
          <a:p>
            <a:pPr lvl="1"/>
            <a:r>
              <a:rPr lang="en-US" dirty="0" smtClean="0"/>
              <a:t> T2 must be achieved before T1 starts</a:t>
            </a:r>
          </a:p>
          <a:p>
            <a:pPr lvl="1"/>
            <a:r>
              <a:rPr lang="en-US" dirty="0" smtClean="0"/>
              <a:t> T2 must overlap with T3</a:t>
            </a:r>
          </a:p>
          <a:p>
            <a:pPr lvl="1"/>
            <a:r>
              <a:rPr lang="en-US" dirty="0" smtClean="0"/>
              <a:t> T4 must start after T1 is complete</a:t>
            </a:r>
          </a:p>
          <a:p>
            <a:endParaRPr lang="en-US" dirty="0" smtClean="0"/>
          </a:p>
          <a:p>
            <a:r>
              <a:rPr lang="en-US" dirty="0" smtClean="0"/>
              <a:t> Are the constraints compatible?</a:t>
            </a:r>
          </a:p>
          <a:p>
            <a:r>
              <a:rPr lang="en-US" dirty="0" smtClean="0"/>
              <a:t> What are the possible time relations between two tasks?</a:t>
            </a:r>
          </a:p>
          <a:p>
            <a:r>
              <a:rPr lang="en-US" dirty="0" smtClean="0"/>
              <a:t> What if the tasks use resources in limited supply?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How to formulate this problem as a CSP?       </a:t>
            </a:r>
          </a:p>
          <a:p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3DA9660-449F-44C2-B8D0-AE427D7F64B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63204" name="Group 14"/>
          <p:cNvGrpSpPr>
            <a:grpSpLocks/>
          </p:cNvGrpSpPr>
          <p:nvPr/>
        </p:nvGrpSpPr>
        <p:grpSpPr bwMode="auto">
          <a:xfrm>
            <a:off x="2743200" y="1219200"/>
            <a:ext cx="3487738" cy="1752600"/>
            <a:chOff x="1680" y="1016"/>
            <a:chExt cx="2197" cy="1104"/>
          </a:xfrm>
        </p:grpSpPr>
        <p:sp>
          <p:nvSpPr>
            <p:cNvPr id="563205" name="Text Box 3"/>
            <p:cNvSpPr txBox="1">
              <a:spLocks noChangeArrowheads="1"/>
            </p:cNvSpPr>
            <p:nvPr/>
          </p:nvSpPr>
          <p:spPr bwMode="auto">
            <a:xfrm>
              <a:off x="2544" y="101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63206" name="Text Box 4"/>
            <p:cNvSpPr txBox="1">
              <a:spLocks noChangeArrowheads="1"/>
            </p:cNvSpPr>
            <p:nvPr/>
          </p:nvSpPr>
          <p:spPr bwMode="auto">
            <a:xfrm>
              <a:off x="1680" y="1392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63207" name="Text Box 5"/>
            <p:cNvSpPr txBox="1">
              <a:spLocks noChangeArrowheads="1"/>
            </p:cNvSpPr>
            <p:nvPr/>
          </p:nvSpPr>
          <p:spPr bwMode="auto">
            <a:xfrm>
              <a:off x="2784" y="1832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63208" name="Text Box 6"/>
            <p:cNvSpPr txBox="1">
              <a:spLocks noChangeArrowheads="1"/>
            </p:cNvSpPr>
            <p:nvPr/>
          </p:nvSpPr>
          <p:spPr bwMode="auto">
            <a:xfrm>
              <a:off x="3552" y="1400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63209" name="Line 8"/>
            <p:cNvSpPr>
              <a:spLocks noChangeShapeType="1"/>
            </p:cNvSpPr>
            <p:nvPr/>
          </p:nvSpPr>
          <p:spPr bwMode="auto">
            <a:xfrm>
              <a:off x="2736" y="129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210" name="Line 9"/>
            <p:cNvSpPr>
              <a:spLocks noChangeShapeType="1"/>
            </p:cNvSpPr>
            <p:nvPr/>
          </p:nvSpPr>
          <p:spPr bwMode="auto">
            <a:xfrm flipV="1">
              <a:off x="1968" y="1200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211" name="Line 10"/>
            <p:cNvSpPr>
              <a:spLocks noChangeShapeType="1"/>
            </p:cNvSpPr>
            <p:nvPr/>
          </p:nvSpPr>
          <p:spPr bwMode="auto">
            <a:xfrm>
              <a:off x="2016" y="1584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212" name="Line 11"/>
            <p:cNvSpPr>
              <a:spLocks noChangeShapeType="1"/>
            </p:cNvSpPr>
            <p:nvPr/>
          </p:nvSpPr>
          <p:spPr bwMode="auto">
            <a:xfrm flipH="1" flipV="1">
              <a:off x="2832" y="1200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3-SAT</a:t>
            </a:r>
            <a:endParaRPr lang="en-US"/>
          </a:p>
        </p:txBody>
      </p:sp>
      <p:sp>
        <p:nvSpPr>
          <p:cNvPr id="565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Boolean variables u</a:t>
            </a:r>
            <a:r>
              <a:rPr lang="en-US" baseline="-25000" dirty="0" smtClean="0"/>
              <a:t>1</a:t>
            </a:r>
            <a:r>
              <a:rPr lang="en-US" dirty="0" smtClean="0"/>
              <a:t>, ..., u</a:t>
            </a:r>
            <a:r>
              <a:rPr lang="en-US" baseline="-25000" dirty="0" smtClean="0"/>
              <a:t>n</a:t>
            </a:r>
          </a:p>
          <a:p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dirty="0" smtClean="0"/>
              <a:t> constraints of the form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*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r>
              <a:rPr lang="en-US" dirty="0" smtClean="0"/>
              <a:t>*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*= 1</a:t>
            </a:r>
            <a:br>
              <a:rPr lang="en-US" dirty="0" smtClean="0"/>
            </a:br>
            <a:r>
              <a:rPr lang="en-US" dirty="0" smtClean="0"/>
              <a:t>where u* stands for either u or </a:t>
            </a:r>
            <a:r>
              <a:rPr lang="en-US" dirty="0" smtClean="0">
                <a:sym typeface="Symbol" pitchFamily="18" charset="2"/>
              </a:rPr>
              <a:t>u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Known to be NP-complete</a:t>
            </a:r>
          </a:p>
          <a:p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C37FDC-B0D0-408E-85EB-1A3571AF56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D380D47-7B56-4C4B-9A65-20038C81298D}" type="slidenum">
              <a:rPr lang="en-US" sz="1400">
                <a:latin typeface="+mn-lt"/>
              </a:rPr>
              <a:pPr algn="r">
                <a:defRPr/>
              </a:pPr>
              <a:t>24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vs. Infinite CSP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729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3"/>
                    </a:solidFill>
                    <a:sym typeface="Wingdings" pitchFamily="2" charset="2"/>
                  </a:rPr>
                  <a:t>Finite CSP</a:t>
                </a:r>
                <a:r>
                  <a:rPr lang="en-US" dirty="0" smtClean="0">
                    <a:sym typeface="Wingdings" pitchFamily="2" charset="2"/>
                  </a:rPr>
                  <a:t>: each variable has a finite domain of values</a:t>
                </a:r>
              </a:p>
              <a:p>
                <a:r>
                  <a:rPr lang="en-US" dirty="0" smtClean="0">
                    <a:solidFill>
                      <a:schemeClr val="accent3"/>
                    </a:solidFill>
                    <a:sym typeface="Wingdings" pitchFamily="2" charset="2"/>
                  </a:rPr>
                  <a:t>Infinite CSP: </a:t>
                </a:r>
                <a:r>
                  <a:rPr lang="en-US" dirty="0" smtClean="0">
                    <a:sym typeface="Wingdings" pitchFamily="2" charset="2"/>
                  </a:rPr>
                  <a:t>some or all variables have an infinite domain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olidFill>
                      <a:schemeClr val="accent2"/>
                    </a:solidFill>
                    <a:sym typeface="Wingdings" pitchFamily="2" charset="2"/>
                  </a:rPr>
                  <a:t>E.g.,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linear programming problems over the reals: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=1…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=1…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will only consider finite CSP	</a:t>
                </a:r>
                <a:endParaRPr lang="en-US" dirty="0"/>
              </a:p>
            </p:txBody>
          </p:sp>
        </mc:Choice>
        <mc:Fallback>
          <p:sp>
            <p:nvSpPr>
              <p:cNvPr id="567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224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1F073C-14EA-4423-8779-A8E4042F9D7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CSP as a Search Problem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dirty="0" err="1" smtClean="0"/>
              <a:t>X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Valid assignment</a:t>
            </a:r>
            <a:r>
              <a:rPr lang="en-US" dirty="0" smtClean="0"/>
              <a:t>:     {X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i="1" dirty="0" smtClean="0">
                <a:sym typeface="Wingdings" pitchFamily="2" charset="2"/>
              </a:rPr>
              <a:t>v</a:t>
            </a:r>
            <a:r>
              <a:rPr lang="en-US" i="1" baseline="-25000" dirty="0" smtClean="0">
                <a:sym typeface="Wingdings" pitchFamily="2" charset="2"/>
              </a:rPr>
              <a:t>i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...,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i="1" baseline="-25000" dirty="0" err="1" smtClean="0">
                <a:sym typeface="Wingdings" pitchFamily="2" charset="2"/>
              </a:rPr>
              <a:t>ik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i="1" dirty="0" err="1" smtClean="0">
                <a:sym typeface="Wingdings" pitchFamily="2" charset="2"/>
              </a:rPr>
              <a:t>v</a:t>
            </a:r>
            <a:r>
              <a:rPr lang="en-US" i="1" baseline="-25000" dirty="0" err="1" smtClean="0">
                <a:sym typeface="Wingdings" pitchFamily="2" charset="2"/>
              </a:rPr>
              <a:t>ik</a:t>
            </a:r>
            <a:r>
              <a:rPr lang="en-US" dirty="0" smtClean="0">
                <a:sym typeface="Wingdings" pitchFamily="2" charset="2"/>
              </a:rPr>
              <a:t>}, 0</a:t>
            </a:r>
            <a:r>
              <a:rPr lang="en-US" dirty="0" smtClean="0">
                <a:sym typeface="Symbol" pitchFamily="18" charset="2"/>
              </a:rPr>
              <a:t> k 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,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such that </a:t>
            </a:r>
            <a:r>
              <a:rPr lang="en-US" dirty="0" smtClean="0"/>
              <a:t>the values </a:t>
            </a:r>
            <a:r>
              <a:rPr lang="en-US" i="1" dirty="0" smtClean="0">
                <a:sym typeface="Wingdings" pitchFamily="2" charset="2"/>
              </a:rPr>
              <a:t>v</a:t>
            </a:r>
            <a:r>
              <a:rPr lang="en-US" i="1" baseline="-25000" dirty="0" smtClean="0">
                <a:sym typeface="Wingdings" pitchFamily="2" charset="2"/>
              </a:rPr>
              <a:t>i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..., </a:t>
            </a:r>
            <a:r>
              <a:rPr lang="en-US" i="1" dirty="0" err="1" smtClean="0">
                <a:sym typeface="Wingdings" pitchFamily="2" charset="2"/>
              </a:rPr>
              <a:t>v</a:t>
            </a:r>
            <a:r>
              <a:rPr lang="en-US" i="1" baseline="-25000" dirty="0" err="1" smtClean="0">
                <a:sym typeface="Wingdings" pitchFamily="2" charset="2"/>
              </a:rPr>
              <a:t>ik</a:t>
            </a:r>
            <a:r>
              <a:rPr lang="en-US" dirty="0" smtClean="0"/>
              <a:t> satisfy all constraints relating the variables X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itchFamily="2" charset="2"/>
              </a:rPr>
              <a:t>, ...,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i="1" baseline="-25000" dirty="0" err="1" smtClean="0">
                <a:sym typeface="Wingdings" pitchFamily="2" charset="2"/>
              </a:rPr>
              <a:t>ik</a:t>
            </a:r>
            <a:endParaRPr lang="en-US" i="1" baseline="-25000" dirty="0" smtClean="0">
              <a:sym typeface="Symbol" pitchFamily="18" charset="2"/>
            </a:endParaRPr>
          </a:p>
          <a:p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Complete assignment</a:t>
            </a:r>
            <a:r>
              <a:rPr lang="en-US" dirty="0" smtClean="0">
                <a:sym typeface="Symbol" pitchFamily="18" charset="2"/>
              </a:rPr>
              <a:t>: one where </a:t>
            </a:r>
            <a:r>
              <a:rPr lang="en-US" i="1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[</a:t>
            </a:r>
            <a:r>
              <a:rPr lang="en-US" dirty="0" smtClean="0">
                <a:solidFill>
                  <a:schemeClr val="accent2"/>
                </a:solidFill>
              </a:rPr>
              <a:t>if all variable domains have size d, there are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 O(</a:t>
            </a:r>
            <a:r>
              <a:rPr lang="en-US" dirty="0" err="1" smtClean="0">
                <a:solidFill>
                  <a:schemeClr val="accent2"/>
                </a:solidFill>
                <a:sym typeface="Wingdings" pitchFamily="2" charset="2"/>
              </a:rPr>
              <a:t>d</a:t>
            </a:r>
            <a:r>
              <a:rPr lang="en-US" baseline="30000" dirty="0" err="1" smtClean="0">
                <a:solidFill>
                  <a:schemeClr val="accent2"/>
                </a:solidFill>
                <a:sym typeface="Wingdings" pitchFamily="2" charset="2"/>
              </a:rPr>
              <a:t>n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) complete assignments]</a:t>
            </a:r>
            <a:endParaRPr lang="en-US" dirty="0" smtClean="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en-US" b="1" dirty="0" smtClean="0">
                <a:sym typeface="Symbol" pitchFamily="18" charset="2"/>
              </a:rPr>
              <a:t>States</a:t>
            </a:r>
            <a:r>
              <a:rPr lang="en-US" dirty="0" smtClean="0">
                <a:sym typeface="Symbol" pitchFamily="18" charset="2"/>
              </a:rPr>
              <a:t>: valid assignments</a:t>
            </a:r>
          </a:p>
          <a:p>
            <a:r>
              <a:rPr lang="en-US" b="1" dirty="0" smtClean="0"/>
              <a:t>Initial state</a:t>
            </a:r>
            <a:r>
              <a:rPr lang="en-US" dirty="0" smtClean="0"/>
              <a:t>: empty assignment {}, i.e. k = 0</a:t>
            </a:r>
          </a:p>
          <a:p>
            <a:r>
              <a:rPr lang="en-US" b="1" dirty="0" smtClean="0"/>
              <a:t>Successor</a:t>
            </a:r>
            <a:r>
              <a:rPr lang="en-US" dirty="0" smtClean="0"/>
              <a:t> of a state: </a:t>
            </a:r>
          </a:p>
          <a:p>
            <a:pPr marL="0" indent="0">
              <a:buNone/>
            </a:pPr>
            <a:r>
              <a:rPr lang="en-US" dirty="0" smtClean="0"/>
              <a:t>{X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i="1" dirty="0" smtClean="0">
                <a:sym typeface="Wingdings" pitchFamily="2" charset="2"/>
              </a:rPr>
              <a:t>v</a:t>
            </a:r>
            <a:r>
              <a:rPr lang="en-US" i="1" baseline="-25000" dirty="0" smtClean="0">
                <a:sym typeface="Wingdings" pitchFamily="2" charset="2"/>
              </a:rPr>
              <a:t>i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...,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i="1" baseline="-25000" dirty="0" err="1" smtClean="0">
                <a:sym typeface="Wingdings" pitchFamily="2" charset="2"/>
              </a:rPr>
              <a:t>ik</a:t>
            </a:r>
            <a:r>
              <a:rPr lang="en-US" dirty="0" err="1" smtClean="0">
                <a:sym typeface="Wingdings" pitchFamily="2" charset="2"/>
              </a:rPr>
              <a:t></a:t>
            </a:r>
            <a:r>
              <a:rPr lang="en-US" i="1" dirty="0" err="1" smtClean="0">
                <a:sym typeface="Wingdings" pitchFamily="2" charset="2"/>
              </a:rPr>
              <a:t>v</a:t>
            </a:r>
            <a:r>
              <a:rPr lang="en-US" i="1" baseline="-25000" dirty="0" err="1" smtClean="0">
                <a:sym typeface="Wingdings" pitchFamily="2" charset="2"/>
              </a:rPr>
              <a:t>ik</a:t>
            </a:r>
            <a:r>
              <a:rPr lang="en-US" dirty="0" smtClean="0">
                <a:sym typeface="Wingdings" pitchFamily="2" charset="2"/>
              </a:rPr>
              <a:t>}  </a:t>
            </a:r>
            <a:r>
              <a:rPr lang="en-US" dirty="0" smtClean="0"/>
              <a:t>{</a:t>
            </a:r>
            <a:r>
              <a:rPr lang="en-US" dirty="0"/>
              <a:t>X</a:t>
            </a:r>
            <a:r>
              <a:rPr lang="en-US" i="1" baseline="-25000" dirty="0"/>
              <a:t>i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i="1" dirty="0">
                <a:sym typeface="Wingdings" pitchFamily="2" charset="2"/>
              </a:rPr>
              <a:t>v</a:t>
            </a:r>
            <a:r>
              <a:rPr lang="en-US" i="1" baseline="-25000" dirty="0">
                <a:sym typeface="Wingdings" pitchFamily="2" charset="2"/>
              </a:rPr>
              <a:t>i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...,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i="1" baseline="-25000" dirty="0" err="1">
                <a:sym typeface="Wingdings" pitchFamily="2" charset="2"/>
              </a:rPr>
              <a:t>ik</a:t>
            </a:r>
            <a:r>
              <a:rPr lang="en-US" dirty="0" err="1">
                <a:sym typeface="Wingdings" pitchFamily="2" charset="2"/>
              </a:rPr>
              <a:t></a:t>
            </a:r>
            <a:r>
              <a:rPr lang="en-US" i="1" dirty="0" err="1">
                <a:sym typeface="Wingdings" pitchFamily="2" charset="2"/>
              </a:rPr>
              <a:t>v</a:t>
            </a:r>
            <a:r>
              <a:rPr lang="en-US" i="1" baseline="-25000" dirty="0" err="1">
                <a:sym typeface="Wingdings" pitchFamily="2" charset="2"/>
              </a:rPr>
              <a:t>ik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ik+1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v</a:t>
            </a:r>
            <a:r>
              <a:rPr lang="en-US" baseline="-25000" dirty="0" smtClean="0">
                <a:solidFill>
                  <a:srgbClr val="FF0000"/>
                </a:solidFill>
                <a:sym typeface="Wingdings" pitchFamily="2" charset="2"/>
              </a:rPr>
              <a:t>ik+1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Goal test</a:t>
            </a:r>
            <a:r>
              <a:rPr lang="en-US" dirty="0" smtClean="0"/>
              <a:t>: k = 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4F9172-73F9-4C31-B7A1-175F8AA2697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126-3DEC-49F5-A701-214F5B65D288}" type="slidenum">
              <a:rPr lang="en-US"/>
              <a:pPr/>
              <a:t>27</a:t>
            </a:fld>
            <a:endParaRPr lang="en-US"/>
          </a:p>
        </p:txBody>
      </p:sp>
      <p:sp>
        <p:nvSpPr>
          <p:cNvPr id="573442" name="Rectangle 6"/>
          <p:cNvSpPr>
            <a:spLocks noChangeArrowheads="1"/>
          </p:cNvSpPr>
          <p:nvPr/>
        </p:nvSpPr>
        <p:spPr bwMode="auto">
          <a:xfrm>
            <a:off x="1600200" y="1143000"/>
            <a:ext cx="2589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{X</a:t>
            </a:r>
            <a:r>
              <a:rPr lang="en-US" sz="2000" i="1" baseline="-25000" dirty="0" smtClean="0">
                <a:latin typeface="+mj-lt"/>
              </a:rPr>
              <a:t>i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  <a:sym typeface="Wingdings" pitchFamily="2" charset="2"/>
              </a:rPr>
              <a:t></a:t>
            </a:r>
            <a:r>
              <a:rPr lang="en-US" sz="2000" i="1" dirty="0" smtClean="0">
                <a:latin typeface="+mj-lt"/>
                <a:sym typeface="Wingdings" pitchFamily="2" charset="2"/>
              </a:rPr>
              <a:t>v</a:t>
            </a:r>
            <a:r>
              <a:rPr lang="en-US" sz="2000" i="1" baseline="-25000" dirty="0" smtClean="0">
                <a:latin typeface="+mj-lt"/>
                <a:sym typeface="Wingdings" pitchFamily="2" charset="2"/>
              </a:rPr>
              <a:t>i</a:t>
            </a:r>
            <a:r>
              <a:rPr lang="en-US" sz="2000" baseline="-25000" dirty="0" smtClean="0">
                <a:latin typeface="+mj-lt"/>
                <a:sym typeface="Wingdings" pitchFamily="2" charset="2"/>
              </a:rPr>
              <a:t>1</a:t>
            </a:r>
            <a:r>
              <a:rPr lang="en-US" sz="2000" dirty="0" smtClean="0">
                <a:latin typeface="+mj-lt"/>
                <a:sym typeface="Wingdings" pitchFamily="2" charset="2"/>
              </a:rPr>
              <a:t>, ...,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X</a:t>
            </a:r>
            <a:r>
              <a:rPr lang="en-US" sz="20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</a:t>
            </a:r>
            <a:r>
              <a:rPr lang="en-US" sz="2000" i="1" dirty="0" err="1" smtClean="0">
                <a:latin typeface="+mj-lt"/>
                <a:sym typeface="Wingdings" pitchFamily="2" charset="2"/>
              </a:rPr>
              <a:t>v</a:t>
            </a:r>
            <a:r>
              <a:rPr lang="en-US" sz="20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2000" dirty="0" smtClean="0">
                <a:latin typeface="+mj-lt"/>
                <a:sym typeface="Wingdings" pitchFamily="2" charset="2"/>
              </a:rPr>
              <a:t>}</a:t>
            </a:r>
            <a:endParaRPr lang="en-US" sz="2000" dirty="0">
              <a:latin typeface="+mj-lt"/>
              <a:sym typeface="Wingdings" pitchFamily="2" charset="2"/>
            </a:endParaRPr>
          </a:p>
        </p:txBody>
      </p:sp>
      <p:sp>
        <p:nvSpPr>
          <p:cNvPr id="573443" name="Oval 8"/>
          <p:cNvSpPr>
            <a:spLocks noChangeArrowheads="1"/>
          </p:cNvSpPr>
          <p:nvPr/>
        </p:nvSpPr>
        <p:spPr bwMode="auto">
          <a:xfrm>
            <a:off x="2590800" y="39624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3444" name="Oval 9"/>
          <p:cNvSpPr>
            <a:spLocks noChangeArrowheads="1"/>
          </p:cNvSpPr>
          <p:nvPr/>
        </p:nvSpPr>
        <p:spPr bwMode="auto">
          <a:xfrm>
            <a:off x="3657600" y="3962400"/>
            <a:ext cx="2286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3445" name="Oval 10"/>
          <p:cNvSpPr>
            <a:spLocks noChangeArrowheads="1"/>
          </p:cNvSpPr>
          <p:nvPr/>
        </p:nvSpPr>
        <p:spPr bwMode="auto">
          <a:xfrm>
            <a:off x="4648200" y="3962400"/>
            <a:ext cx="2286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3446" name="Oval 11"/>
          <p:cNvSpPr>
            <a:spLocks noChangeArrowheads="1"/>
          </p:cNvSpPr>
          <p:nvPr/>
        </p:nvSpPr>
        <p:spPr bwMode="auto">
          <a:xfrm>
            <a:off x="5562600" y="3962400"/>
            <a:ext cx="228600" cy="2286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3447" name="Oval 12"/>
          <p:cNvSpPr>
            <a:spLocks noChangeArrowheads="1"/>
          </p:cNvSpPr>
          <p:nvPr/>
        </p:nvSpPr>
        <p:spPr bwMode="auto">
          <a:xfrm>
            <a:off x="6477000" y="3962400"/>
            <a:ext cx="228600" cy="2286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3448" name="Oval 13"/>
          <p:cNvSpPr>
            <a:spLocks noChangeArrowheads="1"/>
          </p:cNvSpPr>
          <p:nvPr/>
        </p:nvSpPr>
        <p:spPr bwMode="auto">
          <a:xfrm>
            <a:off x="1676400" y="39624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3449" name="Line 14"/>
          <p:cNvSpPr>
            <a:spLocks noChangeShapeType="1"/>
          </p:cNvSpPr>
          <p:nvPr/>
        </p:nvSpPr>
        <p:spPr bwMode="auto">
          <a:xfrm flipH="1">
            <a:off x="1828800" y="1447800"/>
            <a:ext cx="2362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0" name="Line 15"/>
          <p:cNvSpPr>
            <a:spLocks noChangeShapeType="1"/>
          </p:cNvSpPr>
          <p:nvPr/>
        </p:nvSpPr>
        <p:spPr bwMode="auto">
          <a:xfrm>
            <a:off x="4179888" y="1447800"/>
            <a:ext cx="23733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1" name="Line 17"/>
          <p:cNvSpPr>
            <a:spLocks noChangeShapeType="1"/>
          </p:cNvSpPr>
          <p:nvPr/>
        </p:nvSpPr>
        <p:spPr bwMode="auto">
          <a:xfrm flipH="1">
            <a:off x="2743200" y="1447800"/>
            <a:ext cx="1447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2" name="Line 19"/>
          <p:cNvSpPr>
            <a:spLocks noChangeShapeType="1"/>
          </p:cNvSpPr>
          <p:nvPr/>
        </p:nvSpPr>
        <p:spPr bwMode="auto">
          <a:xfrm flipH="1">
            <a:off x="3810000" y="1447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3" name="Line 20"/>
          <p:cNvSpPr>
            <a:spLocks noChangeShapeType="1"/>
          </p:cNvSpPr>
          <p:nvPr/>
        </p:nvSpPr>
        <p:spPr bwMode="auto">
          <a:xfrm>
            <a:off x="4191000" y="1447800"/>
            <a:ext cx="533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4" name="Line 21"/>
          <p:cNvSpPr>
            <a:spLocks noChangeShapeType="1"/>
          </p:cNvSpPr>
          <p:nvPr/>
        </p:nvSpPr>
        <p:spPr bwMode="auto">
          <a:xfrm>
            <a:off x="4191000" y="1447800"/>
            <a:ext cx="1447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5" name="Oval 7"/>
          <p:cNvSpPr>
            <a:spLocks noChangeArrowheads="1"/>
          </p:cNvSpPr>
          <p:nvPr/>
        </p:nvSpPr>
        <p:spPr bwMode="auto">
          <a:xfrm>
            <a:off x="4071938" y="1233488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3456" name="Text Box 22"/>
          <p:cNvSpPr txBox="1">
            <a:spLocks noChangeArrowheads="1"/>
          </p:cNvSpPr>
          <p:nvPr/>
        </p:nvSpPr>
        <p:spPr bwMode="auto">
          <a:xfrm>
            <a:off x="609600" y="5024735"/>
            <a:ext cx="782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i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-</a:t>
            </a:r>
            <a:r>
              <a:rPr lang="en-US" sz="2400" i="1" dirty="0">
                <a:latin typeface="+mj-lt"/>
              </a:rPr>
              <a:t>k</a:t>
            </a:r>
            <a:r>
              <a:rPr lang="en-US" sz="2400" dirty="0">
                <a:latin typeface="+mj-lt"/>
              </a:rPr>
              <a:t> variables with </a:t>
            </a:r>
            <a:r>
              <a:rPr lang="en-US" sz="2400" i="1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 values </a:t>
            </a:r>
            <a:r>
              <a:rPr lang="en-US" sz="2400" dirty="0">
                <a:latin typeface="+mj-lt"/>
                <a:sym typeface="Wingdings" pitchFamily="2" charset="2"/>
              </a:rPr>
              <a:t> </a:t>
            </a:r>
            <a:r>
              <a:rPr lang="en-US" sz="2400" i="1" dirty="0" err="1">
                <a:latin typeface="+mj-lt"/>
                <a:sym typeface="Wingdings" pitchFamily="2" charset="2"/>
              </a:rPr>
              <a:t>r</a:t>
            </a:r>
            <a:r>
              <a:rPr lang="en-US" sz="2400" dirty="0" err="1">
                <a:latin typeface="+mj-lt"/>
                <a:sym typeface="Symbol" pitchFamily="18" charset="2"/>
              </a:rPr>
              <a:t></a:t>
            </a:r>
            <a:r>
              <a:rPr lang="en-US" sz="2400" i="1" dirty="0" err="1">
                <a:latin typeface="+mj-lt"/>
                <a:sym typeface="Wingdings" pitchFamily="2" charset="2"/>
              </a:rPr>
              <a:t>s</a:t>
            </a:r>
            <a:r>
              <a:rPr lang="en-US" sz="2400" dirty="0">
                <a:latin typeface="+mj-lt"/>
                <a:sym typeface="Wingdings" pitchFamily="2" charset="2"/>
              </a:rPr>
              <a:t> branching factor</a:t>
            </a:r>
            <a:endParaRPr lang="en-US" sz="2400" dirty="0">
              <a:latin typeface="+mj-lt"/>
            </a:endParaRPr>
          </a:p>
        </p:txBody>
      </p:sp>
      <p:sp>
        <p:nvSpPr>
          <p:cNvPr id="573457" name="Rectangle 25"/>
          <p:cNvSpPr>
            <a:spLocks noChangeArrowheads="1"/>
          </p:cNvSpPr>
          <p:nvPr/>
        </p:nvSpPr>
        <p:spPr bwMode="auto">
          <a:xfrm>
            <a:off x="152400" y="4191000"/>
            <a:ext cx="3246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+mj-lt"/>
              </a:rPr>
              <a:t>{X</a:t>
            </a:r>
            <a:r>
              <a:rPr lang="en-US" sz="1600" i="1" baseline="-25000" dirty="0" smtClean="0">
                <a:latin typeface="+mj-lt"/>
              </a:rPr>
              <a:t>i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  <a:sym typeface="Wingdings" pitchFamily="2" charset="2"/>
              </a:rPr>
              <a:t></a:t>
            </a:r>
            <a:r>
              <a:rPr lang="en-US" sz="1600" i="1" dirty="0" smtClean="0">
                <a:latin typeface="+mj-lt"/>
                <a:sym typeface="Wingdings" pitchFamily="2" charset="2"/>
              </a:rPr>
              <a:t>v</a:t>
            </a:r>
            <a:r>
              <a:rPr lang="en-US" sz="1600" i="1" baseline="-25000" dirty="0" smtClean="0">
                <a:latin typeface="+mj-lt"/>
                <a:sym typeface="Wingdings" pitchFamily="2" charset="2"/>
              </a:rPr>
              <a:t>i</a:t>
            </a:r>
            <a:r>
              <a:rPr lang="en-US" sz="1600" baseline="-25000" dirty="0" smtClean="0">
                <a:latin typeface="+mj-lt"/>
                <a:sym typeface="Wingdings" pitchFamily="2" charset="2"/>
              </a:rPr>
              <a:t>1</a:t>
            </a:r>
            <a:r>
              <a:rPr lang="en-US" sz="1600" dirty="0" smtClean="0">
                <a:latin typeface="+mj-lt"/>
                <a:sym typeface="Wingdings" pitchFamily="2" charset="2"/>
              </a:rPr>
              <a:t>, ..., 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X</a:t>
            </a:r>
            <a:r>
              <a:rPr lang="en-US" sz="16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sz="1600" i="1" dirty="0" err="1" smtClean="0">
                <a:latin typeface="+mj-lt"/>
                <a:sym typeface="Wingdings" pitchFamily="2" charset="2"/>
              </a:rPr>
              <a:t>v</a:t>
            </a:r>
            <a:r>
              <a:rPr lang="en-US" sz="16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1600" dirty="0" smtClean="0">
                <a:latin typeface="+mj-lt"/>
                <a:sym typeface="Wingdings" pitchFamily="2" charset="2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ik+1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v</a:t>
            </a:r>
            <a:r>
              <a:rPr lang="en-US" sz="1600" baseline="-250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ik+1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</p:txBody>
      </p:sp>
      <p:sp>
        <p:nvSpPr>
          <p:cNvPr id="20" name="Slide Number Placeholder 1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6FA37CB-C289-4A03-8FDA-6AFEFA0ED33F}" type="slidenum">
              <a:rPr lang="en-US" sz="1400">
                <a:latin typeface="+mn-lt"/>
              </a:rPr>
              <a:pPr algn="r">
                <a:defRPr/>
              </a:pPr>
              <a:t>27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Key property of CSP: Commutativity</a:t>
            </a:r>
            <a:endParaRPr lang="en-US" dirty="0"/>
          </a:p>
        </p:txBody>
      </p:sp>
      <p:sp>
        <p:nvSpPr>
          <p:cNvPr id="57549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order in which variables are assigned values has no impact on the reachable complete valid assignments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A2216E-1D53-49D0-B75B-F60CD90F4FE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83820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Hence:</a:t>
            </a:r>
            <a:endParaRPr lang="en-US" sz="900" dirty="0">
              <a:latin typeface="+mj-lt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endParaRPr lang="en-US" sz="1200" dirty="0"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800" dirty="0">
                <a:latin typeface="+mj-lt"/>
                <a:sym typeface="Wingdings" pitchFamily="2" charset="2"/>
              </a:rPr>
              <a:t>One can expand a node N by first selecting </a:t>
            </a:r>
            <a:r>
              <a:rPr lang="en-US" sz="2800" b="1" dirty="0">
                <a:latin typeface="+mj-lt"/>
                <a:sym typeface="Wingdings" pitchFamily="2" charset="2"/>
              </a:rPr>
              <a:t>one</a:t>
            </a:r>
            <a:r>
              <a:rPr lang="en-US" sz="2800" dirty="0">
                <a:latin typeface="+mj-lt"/>
                <a:sym typeface="Wingdings" pitchFamily="2" charset="2"/>
              </a:rPr>
              <a:t> variable X not in the assignment A associated with N and then assigning every value </a:t>
            </a:r>
            <a:r>
              <a:rPr lang="en-US" sz="2800" i="1" dirty="0">
                <a:latin typeface="+mj-lt"/>
                <a:sym typeface="Wingdings" pitchFamily="2" charset="2"/>
              </a:rPr>
              <a:t>v</a:t>
            </a:r>
            <a:r>
              <a:rPr lang="en-US" sz="2800" dirty="0">
                <a:latin typeface="+mj-lt"/>
                <a:sym typeface="Wingdings" pitchFamily="2" charset="2"/>
              </a:rPr>
              <a:t> in the domain of X </a:t>
            </a:r>
            <a:br>
              <a:rPr lang="en-US" sz="2800" dirty="0">
                <a:latin typeface="+mj-lt"/>
                <a:sym typeface="Wingdings" pitchFamily="2" charset="2"/>
              </a:rPr>
            </a:br>
            <a:r>
              <a:rPr lang="en-US" sz="2400" dirty="0">
                <a:latin typeface="+mj-lt"/>
                <a:sym typeface="Wingdings" pitchFamily="2" charset="2"/>
              </a:rPr>
              <a:t>[ big reduction in branching factor]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5972491-6A8D-435F-8CFE-7A8A4B568DFD}" type="slidenum">
              <a:rPr lang="en-US" sz="1400">
                <a:latin typeface="+mn-lt"/>
              </a:rPr>
              <a:pPr algn="r">
                <a:defRPr/>
              </a:pPr>
              <a:t>28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73A-B1B6-4212-BCCC-811932F8584A}" type="slidenum">
              <a:rPr lang="en-US"/>
              <a:pPr/>
              <a:t>29</a:t>
            </a:fld>
            <a:endParaRPr lang="en-US"/>
          </a:p>
        </p:txBody>
      </p:sp>
      <p:sp>
        <p:nvSpPr>
          <p:cNvPr id="577539" name="Oval 3"/>
          <p:cNvSpPr>
            <a:spLocks noChangeArrowheads="1"/>
          </p:cNvSpPr>
          <p:nvPr/>
        </p:nvSpPr>
        <p:spPr bwMode="auto">
          <a:xfrm>
            <a:off x="2590800" y="39624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77540" name="Oval 8"/>
          <p:cNvSpPr>
            <a:spLocks noChangeArrowheads="1"/>
          </p:cNvSpPr>
          <p:nvPr/>
        </p:nvSpPr>
        <p:spPr bwMode="auto">
          <a:xfrm>
            <a:off x="1676400" y="39624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828800" y="1447800"/>
            <a:ext cx="2362200" cy="2514600"/>
            <a:chOff x="1152" y="912"/>
            <a:chExt cx="1488" cy="1584"/>
          </a:xfrm>
        </p:grpSpPr>
        <p:sp>
          <p:nvSpPr>
            <p:cNvPr id="577542" name="Line 9"/>
            <p:cNvSpPr>
              <a:spLocks noChangeShapeType="1"/>
            </p:cNvSpPr>
            <p:nvPr/>
          </p:nvSpPr>
          <p:spPr bwMode="auto">
            <a:xfrm flipH="1">
              <a:off x="1152" y="912"/>
              <a:ext cx="148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43" name="Line 11"/>
            <p:cNvSpPr>
              <a:spLocks noChangeShapeType="1"/>
            </p:cNvSpPr>
            <p:nvPr/>
          </p:nvSpPr>
          <p:spPr bwMode="auto">
            <a:xfrm flipH="1">
              <a:off x="1728" y="912"/>
              <a:ext cx="912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657600" y="1447800"/>
            <a:ext cx="3048000" cy="2743200"/>
            <a:chOff x="2304" y="912"/>
            <a:chExt cx="1920" cy="1728"/>
          </a:xfrm>
        </p:grpSpPr>
        <p:sp>
          <p:nvSpPr>
            <p:cNvPr id="577545" name="Oval 4"/>
            <p:cNvSpPr>
              <a:spLocks noChangeArrowheads="1"/>
            </p:cNvSpPr>
            <p:nvPr/>
          </p:nvSpPr>
          <p:spPr bwMode="auto">
            <a:xfrm>
              <a:off x="2304" y="2496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46" name="Oval 5"/>
            <p:cNvSpPr>
              <a:spLocks noChangeArrowheads="1"/>
            </p:cNvSpPr>
            <p:nvPr/>
          </p:nvSpPr>
          <p:spPr bwMode="auto">
            <a:xfrm>
              <a:off x="2928" y="2496"/>
              <a:ext cx="144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47" name="Oval 6"/>
            <p:cNvSpPr>
              <a:spLocks noChangeArrowheads="1"/>
            </p:cNvSpPr>
            <p:nvPr/>
          </p:nvSpPr>
          <p:spPr bwMode="auto">
            <a:xfrm>
              <a:off x="3504" y="2496"/>
              <a:ext cx="144" cy="14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48" name="Oval 7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49" name="Line 10"/>
            <p:cNvSpPr>
              <a:spLocks noChangeShapeType="1"/>
            </p:cNvSpPr>
            <p:nvPr/>
          </p:nvSpPr>
          <p:spPr bwMode="auto">
            <a:xfrm>
              <a:off x="2633" y="912"/>
              <a:ext cx="1495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50" name="Line 12"/>
            <p:cNvSpPr>
              <a:spLocks noChangeShapeType="1"/>
            </p:cNvSpPr>
            <p:nvPr/>
          </p:nvSpPr>
          <p:spPr bwMode="auto">
            <a:xfrm flipH="1">
              <a:off x="2400" y="912"/>
              <a:ext cx="24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51" name="Line 13"/>
            <p:cNvSpPr>
              <a:spLocks noChangeShapeType="1"/>
            </p:cNvSpPr>
            <p:nvPr/>
          </p:nvSpPr>
          <p:spPr bwMode="auto">
            <a:xfrm>
              <a:off x="2640" y="912"/>
              <a:ext cx="336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52" name="Line 14"/>
            <p:cNvSpPr>
              <a:spLocks noChangeShapeType="1"/>
            </p:cNvSpPr>
            <p:nvPr/>
          </p:nvSpPr>
          <p:spPr bwMode="auto">
            <a:xfrm>
              <a:off x="2640" y="912"/>
              <a:ext cx="912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7553" name="Oval 15"/>
          <p:cNvSpPr>
            <a:spLocks noChangeArrowheads="1"/>
          </p:cNvSpPr>
          <p:nvPr/>
        </p:nvSpPr>
        <p:spPr bwMode="auto">
          <a:xfrm>
            <a:off x="4071938" y="1233488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828800" y="1447800"/>
            <a:ext cx="2362200" cy="2514600"/>
            <a:chOff x="1152" y="912"/>
            <a:chExt cx="1488" cy="1584"/>
          </a:xfrm>
        </p:grpSpPr>
        <p:sp>
          <p:nvSpPr>
            <p:cNvPr id="577557" name="Rectangle 18"/>
            <p:cNvSpPr>
              <a:spLocks noChangeArrowheads="1"/>
            </p:cNvSpPr>
            <p:nvPr/>
          </p:nvSpPr>
          <p:spPr bwMode="auto">
            <a:xfrm>
              <a:off x="1920" y="1728"/>
              <a:ext cx="96" cy="96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58" name="Line 19"/>
            <p:cNvSpPr>
              <a:spLocks noChangeShapeType="1"/>
            </p:cNvSpPr>
            <p:nvPr/>
          </p:nvSpPr>
          <p:spPr bwMode="auto">
            <a:xfrm flipH="1">
              <a:off x="1968" y="912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59" name="Line 20"/>
            <p:cNvSpPr>
              <a:spLocks noChangeShapeType="1"/>
            </p:cNvSpPr>
            <p:nvPr/>
          </p:nvSpPr>
          <p:spPr bwMode="auto">
            <a:xfrm flipH="1">
              <a:off x="1152" y="1824"/>
              <a:ext cx="81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60" name="Line 21"/>
            <p:cNvSpPr>
              <a:spLocks noChangeShapeType="1"/>
            </p:cNvSpPr>
            <p:nvPr/>
          </p:nvSpPr>
          <p:spPr bwMode="auto">
            <a:xfrm flipH="1">
              <a:off x="1728" y="1824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57600" y="1447800"/>
            <a:ext cx="3048000" cy="2743200"/>
            <a:chOff x="2304" y="912"/>
            <a:chExt cx="1920" cy="1728"/>
          </a:xfrm>
        </p:grpSpPr>
        <p:sp>
          <p:nvSpPr>
            <p:cNvPr id="577562" name="Oval 26"/>
            <p:cNvSpPr>
              <a:spLocks noChangeArrowheads="1"/>
            </p:cNvSpPr>
            <p:nvPr/>
          </p:nvSpPr>
          <p:spPr bwMode="auto">
            <a:xfrm>
              <a:off x="2304" y="24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63" name="Oval 27"/>
            <p:cNvSpPr>
              <a:spLocks noChangeArrowheads="1"/>
            </p:cNvSpPr>
            <p:nvPr/>
          </p:nvSpPr>
          <p:spPr bwMode="auto">
            <a:xfrm>
              <a:off x="2928" y="24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64" name="Oval 28"/>
            <p:cNvSpPr>
              <a:spLocks noChangeArrowheads="1"/>
            </p:cNvSpPr>
            <p:nvPr/>
          </p:nvSpPr>
          <p:spPr bwMode="auto">
            <a:xfrm>
              <a:off x="3504" y="24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65" name="Oval 29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77566" name="Line 30"/>
            <p:cNvSpPr>
              <a:spLocks noChangeShapeType="1"/>
            </p:cNvSpPr>
            <p:nvPr/>
          </p:nvSpPr>
          <p:spPr bwMode="auto">
            <a:xfrm>
              <a:off x="2633" y="912"/>
              <a:ext cx="1495" cy="15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67" name="Line 31"/>
            <p:cNvSpPr>
              <a:spLocks noChangeShapeType="1"/>
            </p:cNvSpPr>
            <p:nvPr/>
          </p:nvSpPr>
          <p:spPr bwMode="auto">
            <a:xfrm flipH="1">
              <a:off x="2400" y="912"/>
              <a:ext cx="240" cy="15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68" name="Line 32"/>
            <p:cNvSpPr>
              <a:spLocks noChangeShapeType="1"/>
            </p:cNvSpPr>
            <p:nvPr/>
          </p:nvSpPr>
          <p:spPr bwMode="auto">
            <a:xfrm>
              <a:off x="2640" y="912"/>
              <a:ext cx="336" cy="15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7569" name="Line 33"/>
            <p:cNvSpPr>
              <a:spLocks noChangeShapeType="1"/>
            </p:cNvSpPr>
            <p:nvPr/>
          </p:nvSpPr>
          <p:spPr bwMode="auto">
            <a:xfrm>
              <a:off x="2640" y="912"/>
              <a:ext cx="912" cy="15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1683" name="Text Box 35"/>
          <p:cNvSpPr txBox="1">
            <a:spLocks noChangeArrowheads="1"/>
          </p:cNvSpPr>
          <p:nvPr/>
        </p:nvSpPr>
        <p:spPr bwMode="auto">
          <a:xfrm>
            <a:off x="685800" y="5791200"/>
            <a:ext cx="7727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The depth of the solutions in the search tree is un-changed (</a:t>
            </a:r>
            <a:r>
              <a:rPr lang="en-US" sz="2000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) 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00200" y="1143000"/>
            <a:ext cx="2589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{X</a:t>
            </a:r>
            <a:r>
              <a:rPr lang="en-US" sz="2000" i="1" baseline="-25000" dirty="0" smtClean="0">
                <a:latin typeface="+mj-lt"/>
              </a:rPr>
              <a:t>i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  <a:sym typeface="Wingdings" pitchFamily="2" charset="2"/>
              </a:rPr>
              <a:t></a:t>
            </a:r>
            <a:r>
              <a:rPr lang="en-US" sz="2000" i="1" dirty="0" smtClean="0">
                <a:latin typeface="+mj-lt"/>
                <a:sym typeface="Wingdings" pitchFamily="2" charset="2"/>
              </a:rPr>
              <a:t>v</a:t>
            </a:r>
            <a:r>
              <a:rPr lang="en-US" sz="2000" i="1" baseline="-25000" dirty="0" smtClean="0">
                <a:latin typeface="+mj-lt"/>
                <a:sym typeface="Wingdings" pitchFamily="2" charset="2"/>
              </a:rPr>
              <a:t>i</a:t>
            </a:r>
            <a:r>
              <a:rPr lang="en-US" sz="2000" baseline="-25000" dirty="0" smtClean="0">
                <a:latin typeface="+mj-lt"/>
                <a:sym typeface="Wingdings" pitchFamily="2" charset="2"/>
              </a:rPr>
              <a:t>1</a:t>
            </a:r>
            <a:r>
              <a:rPr lang="en-US" sz="2000" dirty="0" smtClean="0">
                <a:latin typeface="+mj-lt"/>
                <a:sym typeface="Wingdings" pitchFamily="2" charset="2"/>
              </a:rPr>
              <a:t>, ...,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X</a:t>
            </a:r>
            <a:r>
              <a:rPr lang="en-US" sz="20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</a:t>
            </a:r>
            <a:r>
              <a:rPr lang="en-US" sz="2000" i="1" dirty="0" err="1" smtClean="0">
                <a:latin typeface="+mj-lt"/>
                <a:sym typeface="Wingdings" pitchFamily="2" charset="2"/>
              </a:rPr>
              <a:t>v</a:t>
            </a:r>
            <a:r>
              <a:rPr lang="en-US" sz="20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2000" dirty="0" smtClean="0">
                <a:latin typeface="+mj-lt"/>
                <a:sym typeface="Wingdings" pitchFamily="2" charset="2"/>
              </a:rPr>
              <a:t>}</a:t>
            </a:r>
            <a:endParaRPr lang="en-US" sz="2000" dirty="0">
              <a:latin typeface="+mj-lt"/>
              <a:sym typeface="Wingdings" pitchFamily="2" charset="2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152400" y="4191000"/>
            <a:ext cx="3246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+mj-lt"/>
              </a:rPr>
              <a:t>{X</a:t>
            </a:r>
            <a:r>
              <a:rPr lang="en-US" sz="1600" i="1" baseline="-25000" dirty="0" smtClean="0">
                <a:latin typeface="+mj-lt"/>
              </a:rPr>
              <a:t>i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  <a:sym typeface="Wingdings" pitchFamily="2" charset="2"/>
              </a:rPr>
              <a:t></a:t>
            </a:r>
            <a:r>
              <a:rPr lang="en-US" sz="1600" i="1" dirty="0" smtClean="0">
                <a:latin typeface="+mj-lt"/>
                <a:sym typeface="Wingdings" pitchFamily="2" charset="2"/>
              </a:rPr>
              <a:t>v</a:t>
            </a:r>
            <a:r>
              <a:rPr lang="en-US" sz="1600" i="1" baseline="-25000" dirty="0" smtClean="0">
                <a:latin typeface="+mj-lt"/>
                <a:sym typeface="Wingdings" pitchFamily="2" charset="2"/>
              </a:rPr>
              <a:t>i</a:t>
            </a:r>
            <a:r>
              <a:rPr lang="en-US" sz="1600" baseline="-25000" dirty="0" smtClean="0">
                <a:latin typeface="+mj-lt"/>
                <a:sym typeface="Wingdings" pitchFamily="2" charset="2"/>
              </a:rPr>
              <a:t>1</a:t>
            </a:r>
            <a:r>
              <a:rPr lang="en-US" sz="1600" dirty="0" smtClean="0">
                <a:latin typeface="+mj-lt"/>
                <a:sym typeface="Wingdings" pitchFamily="2" charset="2"/>
              </a:rPr>
              <a:t>, ..., 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X</a:t>
            </a:r>
            <a:r>
              <a:rPr lang="en-US" sz="16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sz="1600" i="1" dirty="0" err="1" smtClean="0">
                <a:latin typeface="+mj-lt"/>
                <a:sym typeface="Wingdings" pitchFamily="2" charset="2"/>
              </a:rPr>
              <a:t>v</a:t>
            </a:r>
            <a:r>
              <a:rPr lang="en-US" sz="1600" i="1" baseline="-25000" dirty="0" err="1" smtClean="0">
                <a:latin typeface="+mj-lt"/>
                <a:sym typeface="Wingdings" pitchFamily="2" charset="2"/>
              </a:rPr>
              <a:t>ik</a:t>
            </a:r>
            <a:r>
              <a:rPr lang="en-US" sz="1600" dirty="0" smtClean="0">
                <a:latin typeface="+mj-lt"/>
                <a:sym typeface="Wingdings" pitchFamily="2" charset="2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ik+1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v</a:t>
            </a:r>
            <a:r>
              <a:rPr lang="en-US" sz="1600" baseline="-250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ik+1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609600" y="5024735"/>
            <a:ext cx="782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i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-</a:t>
            </a:r>
            <a:r>
              <a:rPr lang="en-US" sz="2400" i="1" dirty="0">
                <a:latin typeface="+mj-lt"/>
              </a:rPr>
              <a:t>k</a:t>
            </a:r>
            <a:r>
              <a:rPr lang="en-US" sz="2400" dirty="0">
                <a:latin typeface="+mj-lt"/>
              </a:rPr>
              <a:t> variables with </a:t>
            </a:r>
            <a:r>
              <a:rPr lang="en-US" sz="2400" i="1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 values </a:t>
            </a:r>
            <a:r>
              <a:rPr lang="en-US" sz="2400" dirty="0">
                <a:latin typeface="+mj-lt"/>
                <a:sym typeface="Wingdings" pitchFamily="2" charset="2"/>
              </a:rPr>
              <a:t> </a:t>
            </a:r>
            <a:r>
              <a:rPr lang="en-US" sz="2400" i="1" dirty="0" err="1">
                <a:latin typeface="+mj-lt"/>
                <a:sym typeface="Wingdings" pitchFamily="2" charset="2"/>
              </a:rPr>
              <a:t>r</a:t>
            </a:r>
            <a:r>
              <a:rPr lang="en-US" sz="2400" dirty="0" err="1">
                <a:latin typeface="+mj-lt"/>
                <a:sym typeface="Symbol" pitchFamily="18" charset="2"/>
              </a:rPr>
              <a:t></a:t>
            </a:r>
            <a:r>
              <a:rPr lang="en-US" sz="2400" i="1" dirty="0" err="1">
                <a:latin typeface="+mj-lt"/>
                <a:sym typeface="Wingdings" pitchFamily="2" charset="2"/>
              </a:rPr>
              <a:t>s</a:t>
            </a:r>
            <a:r>
              <a:rPr lang="en-US" sz="2400" dirty="0">
                <a:latin typeface="+mj-lt"/>
                <a:sym typeface="Wingdings" pitchFamily="2" charset="2"/>
              </a:rPr>
              <a:t> branching factor</a:t>
            </a:r>
            <a:endParaRPr lang="en-US" sz="2400" dirty="0">
              <a:latin typeface="+mj-lt"/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09600" y="5029200"/>
            <a:ext cx="7516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i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-</a:t>
            </a:r>
            <a:r>
              <a:rPr lang="en-US" sz="2400" i="1" dirty="0">
                <a:latin typeface="+mj-lt"/>
              </a:rPr>
              <a:t>k</a:t>
            </a:r>
            <a:r>
              <a:rPr lang="en-US" sz="2400" dirty="0">
                <a:latin typeface="+mj-lt"/>
              </a:rPr>
              <a:t> variables with </a:t>
            </a:r>
            <a:r>
              <a:rPr lang="en-US" sz="2400" i="1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 values </a:t>
            </a:r>
            <a:r>
              <a:rPr lang="en-US" sz="2400" dirty="0">
                <a:latin typeface="+mj-lt"/>
                <a:sym typeface="Wingdings" pitchFamily="2" charset="2"/>
              </a:rPr>
              <a:t>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s</a:t>
            </a:r>
            <a:r>
              <a:rPr lang="en-US" sz="2400" i="1" dirty="0" smtClean="0"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latin typeface="+mj-lt"/>
                <a:sym typeface="Wingdings" pitchFamily="2" charset="2"/>
              </a:rPr>
              <a:t>branching </a:t>
            </a:r>
            <a:r>
              <a:rPr lang="en-US" sz="2400" dirty="0">
                <a:latin typeface="+mj-lt"/>
                <a:sym typeface="Wingdings" pitchFamily="2" charset="2"/>
              </a:rPr>
              <a:t>factor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83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 dirty="0"/>
          </a:p>
        </p:txBody>
      </p:sp>
      <p:sp>
        <p:nvSpPr>
          <p:cNvPr id="136314" name="Rectangle 122"/>
          <p:cNvSpPr>
            <a:spLocks noGrp="1" noChangeArrowheads="1"/>
          </p:cNvSpPr>
          <p:nvPr>
            <p:ph sz="quarter" idx="1"/>
          </p:nvPr>
        </p:nvSpPr>
        <p:spPr>
          <a:xfrm>
            <a:off x="457200" y="4495800"/>
            <a:ext cx="7467600" cy="1978152"/>
          </a:xfrm>
        </p:spPr>
        <p:txBody>
          <a:bodyPr/>
          <a:lstStyle/>
          <a:p>
            <a:r>
              <a:rPr lang="en-US" smtClean="0"/>
              <a:t>Place a queen in a square</a:t>
            </a:r>
          </a:p>
          <a:p>
            <a:r>
              <a:rPr lang="en-US" smtClean="0"/>
              <a:t>Remove the attacked squares from future consideration</a:t>
            </a:r>
            <a:endParaRPr lang="en-US" dirty="0"/>
          </a:p>
        </p:txBody>
      </p:sp>
      <p:sp>
        <p:nvSpPr>
          <p:cNvPr id="70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BAA3E6-2E12-44D3-961D-26DDF00DE4F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24292" name="Group 4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24293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294" name="Rectangle 6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295" name="Rectangle 7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296" name="Rectangle 8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297" name="Rectangle 9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298" name="Rectangle 10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299" name="Rectangle 11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0" name="Rectangle 12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1" name="Rectangle 13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2" name="Rectangle 14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3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4" name="Rectangle 16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5" name="Rectangle 17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6" name="Rectangle 18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7" name="Rectangle 19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8" name="Rectangle 20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09" name="Rectangle 21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0" name="Rectangle 22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1" name="Rectangle 23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2" name="Rectangle 24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3" name="Rectangle 25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4" name="Rectangle 26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5" name="Rectangle 27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6" name="Rectangle 28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7" name="Rectangle 29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8" name="Rectangle 30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19" name="Rectangle 31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20" name="Rectangle 32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21" name="Rectangle 33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22" name="Rectangle 34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23" name="Rectangle 35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24" name="Rectangle 36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4325" name="Rectangle 37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136231" name="AutoShape 39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24328" name="Group 118"/>
            <p:cNvGrpSpPr>
              <a:grpSpLocks/>
            </p:cNvGrpSpPr>
            <p:nvPr/>
          </p:nvGrpSpPr>
          <p:grpSpPr bwMode="auto">
            <a:xfrm>
              <a:off x="2304" y="1200"/>
              <a:ext cx="192" cy="1536"/>
              <a:chOff x="2304" y="1200"/>
              <a:chExt cx="192" cy="1536"/>
            </a:xfrm>
          </p:grpSpPr>
          <p:sp>
            <p:nvSpPr>
              <p:cNvPr id="524329" name="Oval 79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0" name="Oval 83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1" name="Oval 8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2" name="Oval 85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3" name="Oval 87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4" name="Oval 102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5" name="Oval 103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4336" name="Group 120"/>
            <p:cNvGrpSpPr>
              <a:grpSpLocks/>
            </p:cNvGrpSpPr>
            <p:nvPr/>
          </p:nvGrpSpPr>
          <p:grpSpPr bwMode="auto">
            <a:xfrm>
              <a:off x="1920" y="1200"/>
              <a:ext cx="1344" cy="1344"/>
              <a:chOff x="1920" y="1200"/>
              <a:chExt cx="1344" cy="1344"/>
            </a:xfrm>
          </p:grpSpPr>
          <p:sp>
            <p:nvSpPr>
              <p:cNvPr id="524337" name="Oval 91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8" name="Oval 93"/>
              <p:cNvSpPr>
                <a:spLocks noChangeArrowheads="1"/>
              </p:cNvSpPr>
              <p:nvPr/>
            </p:nvSpPr>
            <p:spPr bwMode="auto">
              <a:xfrm>
                <a:off x="3072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39" name="Oval 94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40" name="Oval 95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41" name="Oval 96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42" name="Oval 105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4343" name="Group 119"/>
            <p:cNvGrpSpPr>
              <a:grpSpLocks/>
            </p:cNvGrpSpPr>
            <p:nvPr/>
          </p:nvGrpSpPr>
          <p:grpSpPr bwMode="auto">
            <a:xfrm>
              <a:off x="1920" y="1584"/>
              <a:ext cx="1152" cy="1152"/>
              <a:chOff x="1920" y="1584"/>
              <a:chExt cx="1152" cy="1152"/>
            </a:xfrm>
          </p:grpSpPr>
          <p:sp>
            <p:nvSpPr>
              <p:cNvPr id="524344" name="Oval 86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45" name="Oval 97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46" name="Oval 104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47" name="Oval 107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48" name="Oval 108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4349" name="Group 117"/>
            <p:cNvGrpSpPr>
              <a:grpSpLocks/>
            </p:cNvGrpSpPr>
            <p:nvPr/>
          </p:nvGrpSpPr>
          <p:grpSpPr bwMode="auto">
            <a:xfrm>
              <a:off x="1920" y="1968"/>
              <a:ext cx="1536" cy="192"/>
              <a:chOff x="1920" y="1968"/>
              <a:chExt cx="1536" cy="192"/>
            </a:xfrm>
          </p:grpSpPr>
          <p:sp>
            <p:nvSpPr>
              <p:cNvPr id="524350" name="Oval 80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51" name="Oval 81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52" name="Oval 82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53" name="Oval 88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54" name="Oval 98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55" name="Oval 110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4356" name="Oval 111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2E7B-F8BF-4DDB-BE42-FE306E657D3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79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22363"/>
            <a:ext cx="8458200" cy="4953000"/>
          </a:xfrm>
        </p:spPr>
        <p:txBody>
          <a:bodyPr/>
          <a:lstStyle/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4 variables X</a:t>
            </a:r>
            <a:r>
              <a:rPr lang="en-US" sz="2800" baseline="-25000" dirty="0"/>
              <a:t>1</a:t>
            </a:r>
            <a:r>
              <a:rPr lang="en-US" sz="2800" dirty="0"/>
              <a:t>, ..., X</a:t>
            </a:r>
            <a:r>
              <a:rPr lang="en-US" sz="2800" baseline="-25000" dirty="0"/>
              <a:t>4</a:t>
            </a:r>
          </a:p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Let the valid assignment of N be: </a:t>
            </a:r>
            <a:br>
              <a:rPr lang="en-US" sz="2800" dirty="0"/>
            </a:br>
            <a:r>
              <a:rPr lang="en-US" sz="2800" dirty="0"/>
              <a:t>	    A = {X</a:t>
            </a:r>
            <a:r>
              <a:rPr lang="en-US" sz="2800" baseline="-25000" dirty="0"/>
              <a:t>1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3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} </a:t>
            </a:r>
            <a:endParaRPr lang="en-US" sz="2800" dirty="0">
              <a:sym typeface="Symbol" pitchFamily="18" charset="2"/>
            </a:endParaRPr>
          </a:p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For example pick variable X</a:t>
            </a:r>
            <a:r>
              <a:rPr lang="en-US" sz="2800" baseline="-25000" dirty="0"/>
              <a:t>4</a:t>
            </a:r>
          </a:p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Let the domain of X</a:t>
            </a:r>
            <a:r>
              <a:rPr lang="en-US" sz="2800" baseline="-25000" dirty="0"/>
              <a:t>4</a:t>
            </a:r>
            <a:r>
              <a:rPr lang="en-US" sz="2800" dirty="0"/>
              <a:t> be {v</a:t>
            </a:r>
            <a:r>
              <a:rPr lang="en-US" sz="2800" baseline="-25000" dirty="0"/>
              <a:t>4,1</a:t>
            </a:r>
            <a:r>
              <a:rPr lang="en-US" sz="2800" dirty="0"/>
              <a:t>, v</a:t>
            </a:r>
            <a:r>
              <a:rPr lang="en-US" sz="2800" baseline="-25000" dirty="0"/>
              <a:t>4,2</a:t>
            </a:r>
            <a:r>
              <a:rPr lang="en-US" sz="2800" dirty="0"/>
              <a:t>, v</a:t>
            </a:r>
            <a:r>
              <a:rPr lang="en-US" sz="2800" baseline="-25000" dirty="0"/>
              <a:t>4,3</a:t>
            </a:r>
            <a:r>
              <a:rPr lang="en-US" sz="2800" dirty="0"/>
              <a:t>}</a:t>
            </a:r>
          </a:p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The successors of A are all the valid assignments among:</a:t>
            </a:r>
          </a:p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/>
              <a:t>		    	{X</a:t>
            </a:r>
            <a:r>
              <a:rPr lang="en-US" sz="2800" baseline="-25000" dirty="0"/>
              <a:t>1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3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3 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4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4,1 </a:t>
            </a:r>
            <a:r>
              <a:rPr lang="en-US" sz="2800" dirty="0">
                <a:sym typeface="Wingdings" pitchFamily="2" charset="2"/>
              </a:rPr>
              <a:t>}</a:t>
            </a:r>
          </a:p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	</a:t>
            </a:r>
            <a:r>
              <a:rPr lang="en-US" sz="2800" dirty="0"/>
              <a:t>{X</a:t>
            </a:r>
            <a:r>
              <a:rPr lang="en-US" sz="2800" baseline="-25000" dirty="0"/>
              <a:t>1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3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3 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4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4,2 </a:t>
            </a:r>
            <a:r>
              <a:rPr lang="en-US" sz="2800" dirty="0">
                <a:sym typeface="Wingdings" pitchFamily="2" charset="2"/>
              </a:rPr>
              <a:t>} </a:t>
            </a:r>
          </a:p>
          <a:p>
            <a:pPr defTabSz="682625">
              <a:lnSpc>
                <a:spcPct val="95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	</a:t>
            </a:r>
            <a:r>
              <a:rPr lang="en-US" sz="2800" dirty="0"/>
              <a:t>{X</a:t>
            </a:r>
            <a:r>
              <a:rPr lang="en-US" sz="2800" baseline="-25000" dirty="0"/>
              <a:t>1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3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3 </a:t>
            </a:r>
            <a:r>
              <a:rPr lang="en-US" sz="2800" dirty="0">
                <a:sym typeface="Wingdings" pitchFamily="2" charset="2"/>
              </a:rPr>
              <a:t>, X</a:t>
            </a:r>
            <a:r>
              <a:rPr lang="en-US" sz="2800" baseline="-25000" dirty="0">
                <a:sym typeface="Wingdings" pitchFamily="2" charset="2"/>
              </a:rPr>
              <a:t>4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v</a:t>
            </a:r>
            <a:r>
              <a:rPr lang="en-US" sz="2800" baseline="-25000" dirty="0">
                <a:sym typeface="Wingdings" pitchFamily="2" charset="2"/>
              </a:rPr>
              <a:t>4,2 </a:t>
            </a:r>
            <a:r>
              <a:rPr lang="en-US" sz="2800" dirty="0">
                <a:sym typeface="Wingdings" pitchFamily="2" charset="2"/>
              </a:rPr>
              <a:t>} 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54EC193-F59B-4D02-8ADD-891B07006A25}" type="slidenum">
              <a:rPr lang="en-US" sz="1400">
                <a:latin typeface="+mn-lt"/>
              </a:rPr>
              <a:pPr algn="r">
                <a:defRPr/>
              </a:pPr>
              <a:t>30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Key property of CSP: Commutativity</a:t>
            </a:r>
            <a:endParaRPr lang="en-US" dirty="0"/>
          </a:p>
        </p:txBody>
      </p:sp>
      <p:sp>
        <p:nvSpPr>
          <p:cNvPr id="57549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order in which variables are assigned values has no impact on the reachable complete valid assignments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A2216E-1D53-49D0-B75B-F60CD90F4FE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8382000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Hence: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>One can expand a node N by first selecting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>one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> variable X not in the assignment A associated with N and then assigning every value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>v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> in the domain of X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>[ big reduction in branching factor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sym typeface="Wingdings" pitchFamily="2" charset="2"/>
              </a:rPr>
              <a:t>]</a:t>
            </a:r>
          </a:p>
          <a:p>
            <a:pPr>
              <a:buClr>
                <a:srgbClr val="0033CC"/>
              </a:buClr>
              <a:buFont typeface="Wingdings" pitchFamily="2" charset="2"/>
              <a:buAutoNum type="arabicParenR"/>
            </a:pPr>
            <a:r>
              <a:rPr lang="en-US" sz="2400" dirty="0" smtClean="0">
                <a:latin typeface="+mj-lt"/>
                <a:sym typeface="Wingdings" pitchFamily="2" charset="2"/>
              </a:rPr>
              <a:t>One need not store the path to a node</a:t>
            </a:r>
          </a:p>
          <a:p>
            <a:endParaRPr lang="en-US" sz="400" dirty="0" smtClean="0">
              <a:latin typeface="+mj-lt"/>
              <a:sym typeface="Wingdings" pitchFamily="2" charset="2"/>
            </a:endParaRPr>
          </a:p>
          <a:p>
            <a:r>
              <a:rPr lang="en-US" sz="2400" dirty="0" smtClean="0">
                <a:latin typeface="+mj-lt"/>
                <a:sym typeface="Wingdings" pitchFamily="2" charset="2"/>
              </a:rPr>
              <a:t>	 </a:t>
            </a:r>
            <a:r>
              <a:rPr lang="en-US" sz="2400" dirty="0" smtClean="0">
                <a:solidFill>
                  <a:srgbClr val="990033"/>
                </a:solidFill>
                <a:latin typeface="+mj-lt"/>
                <a:sym typeface="Wingdings" pitchFamily="2" charset="2"/>
              </a:rPr>
              <a:t>Backtracking</a:t>
            </a:r>
            <a:r>
              <a:rPr lang="en-US" sz="2400" dirty="0" smtClean="0">
                <a:latin typeface="+mj-lt"/>
                <a:sym typeface="Wingdings" pitchFamily="2" charset="2"/>
              </a:rPr>
              <a:t> search algorithm</a:t>
            </a:r>
            <a:endParaRPr lang="en-US" sz="2800" dirty="0" smtClean="0"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232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endParaRPr lang="en-US"/>
          </a:p>
        </p:txBody>
      </p:sp>
      <p:sp>
        <p:nvSpPr>
          <p:cNvPr id="583683" name="Rectangle 4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Essentially a simplified depth-first algorithm using recursion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AF48CA-A364-4D53-BD90-41A0EF4F9A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7D7A5FA-2878-4ECC-BDFC-1F11ADA86338}" type="slidenum">
              <a:rPr lang="en-US" sz="1400">
                <a:latin typeface="+mn-lt"/>
              </a:rPr>
              <a:pPr algn="r">
                <a:defRPr/>
              </a:pPr>
              <a:t>32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2587B-64EC-4D7E-A340-058C2E5A58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2777" name="Oval 89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42778" name="Text Box 90"/>
          <p:cNvSpPr txBox="1">
            <a:spLocks noChangeArrowheads="1"/>
          </p:cNvSpPr>
          <p:nvPr/>
        </p:nvSpPr>
        <p:spPr bwMode="auto">
          <a:xfrm>
            <a:off x="914400" y="5791200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{}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FF626DD-E912-490F-A735-CC383162B04A}" type="slidenum">
              <a:rPr lang="en-US" sz="1400">
                <a:latin typeface="+mn-lt"/>
              </a:rPr>
              <a:pPr algn="r">
                <a:defRPr/>
              </a:pPr>
              <a:t>33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77" grpId="0" animBg="1"/>
      <p:bldP spid="2427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ABF6B4-B344-4B1E-895E-F57A3F0040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87779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332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87782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587783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Slide Number Placeholder 1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2E42CCF-ED1A-46CD-8AA4-3680713BD5B1}" type="slidenum">
              <a:rPr lang="en-US" sz="1400">
                <a:latin typeface="+mn-lt"/>
              </a:rPr>
              <a:pPr algn="r">
                <a:defRPr/>
              </a:pPr>
              <a:t>34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9A528D-202A-4B03-AA87-F5CF709D97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89827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1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89830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589831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2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3" name="Oval 12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589834" name="Line 13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5" name="Line 14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6" name="Rectangle 15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15" name="Slide Number Placeholder 1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4864481-28C1-4715-BB7C-26D05BA4E09B}" type="slidenum">
              <a:rPr lang="en-US" sz="1400">
                <a:latin typeface="+mn-lt"/>
              </a:rPr>
              <a:pPr algn="r">
                <a:defRPr/>
              </a:pPr>
              <a:t>35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66953-2292-4EDB-9C15-707BD0217A0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91875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1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1878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0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1" name="Oval 9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3" name="Line 11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4" name="Rectangle 12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1885" name="Line 13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6" name="Rectangle 14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2971800" y="4648200"/>
            <a:ext cx="3389313" cy="7016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+mj-lt"/>
              </a:rPr>
              <a:t>Assume that no value of X</a:t>
            </a:r>
            <a:r>
              <a:rPr lang="en-US" sz="2000" baseline="-25000">
                <a:latin typeface="+mj-lt"/>
              </a:rPr>
              <a:t>2</a:t>
            </a:r>
          </a:p>
          <a:p>
            <a:r>
              <a:rPr lang="en-US" sz="2000">
                <a:latin typeface="+mj-lt"/>
              </a:rPr>
              <a:t>leads to a valid assignment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724400" y="3048000"/>
            <a:ext cx="4038600" cy="1600200"/>
            <a:chOff x="2976" y="1920"/>
            <a:chExt cx="2544" cy="1008"/>
          </a:xfrm>
        </p:grpSpPr>
        <p:sp>
          <p:nvSpPr>
            <p:cNvPr id="591889" name="Text Box 21"/>
            <p:cNvSpPr txBox="1">
              <a:spLocks noChangeArrowheads="1"/>
            </p:cNvSpPr>
            <p:nvPr/>
          </p:nvSpPr>
          <p:spPr bwMode="auto">
            <a:xfrm>
              <a:off x="2976" y="1920"/>
              <a:ext cx="2544" cy="8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+mj-lt"/>
                </a:rPr>
                <a:t>Then, the  search algorithm </a:t>
              </a:r>
            </a:p>
            <a:p>
              <a:r>
                <a:rPr lang="en-US" sz="2000" dirty="0">
                  <a:solidFill>
                    <a:srgbClr val="990033"/>
                  </a:solidFill>
                  <a:latin typeface="+mj-lt"/>
                </a:rPr>
                <a:t>backtracks </a:t>
              </a:r>
              <a:r>
                <a:rPr lang="en-US" sz="2000" dirty="0">
                  <a:latin typeface="+mj-lt"/>
                </a:rPr>
                <a:t>to the previous variable (X</a:t>
              </a:r>
              <a:r>
                <a:rPr lang="en-US" sz="2000" baseline="-25000" dirty="0">
                  <a:latin typeface="+mj-lt"/>
                </a:rPr>
                <a:t>3</a:t>
              </a:r>
              <a:r>
                <a:rPr lang="en-US" sz="2000" dirty="0">
                  <a:latin typeface="+mj-lt"/>
                </a:rPr>
                <a:t>) and tries another value</a:t>
              </a:r>
            </a:p>
          </p:txBody>
        </p:sp>
        <p:sp>
          <p:nvSpPr>
            <p:cNvPr id="591890" name="Line 22"/>
            <p:cNvSpPr>
              <a:spLocks noChangeShapeType="1"/>
            </p:cNvSpPr>
            <p:nvPr/>
          </p:nvSpPr>
          <p:spPr bwMode="auto">
            <a:xfrm flipH="1" flipV="1">
              <a:off x="3427" y="2715"/>
              <a:ext cx="29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1" name="Slide Number Placeholder 2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462C54F-5B12-4CE6-A2B4-BFC67F7DDA29}" type="slidenum">
              <a:rPr lang="en-US" sz="1400">
                <a:latin typeface="+mn-lt"/>
              </a:rPr>
              <a:pPr algn="r">
                <a:defRPr/>
              </a:pPr>
              <a:t>36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A802F4-C7EF-4C0E-A46E-D29C4847E0A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93923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28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29" name="Line 10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0" name="Rectangle 12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3931" name="Oval 19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593932" name="Line 20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3" name="Oval 21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593934" name="Line 22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5" name="Line 23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6" name="Rectangle 24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19" name="Slide Number Placeholder 1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E1D8E33-53CA-4C94-B853-219508E132E4}" type="slidenum">
              <a:rPr lang="en-US" sz="1400">
                <a:latin typeface="+mn-lt"/>
              </a:rPr>
              <a:pPr algn="r">
                <a:defRPr/>
              </a:pPr>
              <a:t>37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8EC2B-5CDC-425E-AA10-F7F457510B9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95971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5974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595975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76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77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5979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595980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1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4648200" y="4876800"/>
            <a:ext cx="3847528" cy="70788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+mj-lt"/>
              </a:rPr>
              <a:t>Assume again that no value of 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X</a:t>
            </a:r>
            <a:r>
              <a:rPr lang="en-US" sz="2000" baseline="-25000">
                <a:latin typeface="+mj-lt"/>
              </a:rPr>
              <a:t>2 </a:t>
            </a:r>
            <a:r>
              <a:rPr lang="en-US" sz="2000">
                <a:latin typeface="+mj-lt"/>
              </a:rPr>
              <a:t>leads to a valid assignment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>
            <a:off x="5257800" y="2057400"/>
            <a:ext cx="3429000" cy="2225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The  search algorithm </a:t>
            </a:r>
          </a:p>
          <a:p>
            <a:r>
              <a:rPr lang="en-US" sz="2000" dirty="0">
                <a:latin typeface="+mj-lt"/>
              </a:rPr>
              <a:t>backtracks</a:t>
            </a:r>
            <a:r>
              <a:rPr lang="en-US" sz="2000" dirty="0">
                <a:solidFill>
                  <a:srgbClr val="990033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to the previous variable (X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) and tries another value. But assume that X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has only two possible values. The algorithm backtracks to X</a:t>
            </a:r>
            <a:r>
              <a:rPr lang="en-US" sz="2000" baseline="-25000" dirty="0">
                <a:latin typeface="+mj-lt"/>
              </a:rPr>
              <a:t>1</a:t>
            </a:r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 flipV="1">
            <a:off x="64770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6" name="Oval 19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595987" name="Line 20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8" name="Line 21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9" name="Rectangle 22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4" name="Slide Number Placeholder 2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9640353-109F-4D1B-AAC6-0F34D463554C}" type="slidenum">
              <a:rPr lang="en-US" sz="1400">
                <a:latin typeface="+mn-lt"/>
              </a:rPr>
              <a:pPr algn="r">
                <a:defRPr/>
              </a:pPr>
              <a:t>38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1" grpId="0" animBg="1"/>
      <p:bldP spid="254993" grpId="0" animBg="1"/>
      <p:bldP spid="25499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C1B096-0490-42D9-9C14-3B8E673B31B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98019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335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8022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598023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4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5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8027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598028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9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30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598031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598032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33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34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598035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12</a:t>
            </a:r>
          </a:p>
        </p:txBody>
      </p:sp>
      <p:sp>
        <p:nvSpPr>
          <p:cNvPr id="598036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Slide Number Placeholder 2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15EA4BE-D287-494C-925C-FE43A8CA9272}" type="slidenum">
              <a:rPr lang="en-US" sz="1400">
                <a:latin typeface="+mn-lt"/>
              </a:rPr>
              <a:pPr algn="r">
                <a:defRPr/>
              </a:pPr>
              <a:t>39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426" name="Rectangle 1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4495799"/>
            <a:ext cx="7467600" cy="22256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Count the number of non-attacked squares in every row and column </a:t>
            </a:r>
          </a:p>
          <a:p>
            <a:r>
              <a:rPr lang="en-US" smtClean="0"/>
              <a:t>Place a queen in a row or column with minimum number</a:t>
            </a:r>
          </a:p>
          <a:p>
            <a:r>
              <a:rPr lang="en-US" smtClean="0"/>
              <a:t>Remove the attacked squares from future consideration</a:t>
            </a:r>
          </a:p>
          <a:p>
            <a:endParaRPr lang="en-US" dirty="0"/>
          </a:p>
        </p:txBody>
      </p:sp>
      <p:sp>
        <p:nvSpPr>
          <p:cNvPr id="9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55621A-4384-404D-A8EE-5F6BA5A3D9B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26338" name="Group 3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26339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0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1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2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3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4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5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6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7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8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49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0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1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2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3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4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5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6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7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8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59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0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1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2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3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4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5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6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7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8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69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70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6371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26372" name="AutoShape 37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26373" name="Group 149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26374" name="Group 39"/>
            <p:cNvGrpSpPr>
              <a:grpSpLocks/>
            </p:cNvGrpSpPr>
            <p:nvPr/>
          </p:nvGrpSpPr>
          <p:grpSpPr bwMode="auto">
            <a:xfrm>
              <a:off x="2304" y="1200"/>
              <a:ext cx="192" cy="1536"/>
              <a:chOff x="2304" y="1200"/>
              <a:chExt cx="192" cy="1536"/>
            </a:xfrm>
          </p:grpSpPr>
          <p:sp>
            <p:nvSpPr>
              <p:cNvPr id="526375" name="Oval 40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76" name="Oval 41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77" name="Oval 4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78" name="Oval 43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79" name="Oval 44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80" name="Oval 45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81" name="Oval 46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6382" name="Group 47"/>
            <p:cNvGrpSpPr>
              <a:grpSpLocks/>
            </p:cNvGrpSpPr>
            <p:nvPr/>
          </p:nvGrpSpPr>
          <p:grpSpPr bwMode="auto">
            <a:xfrm>
              <a:off x="1920" y="1200"/>
              <a:ext cx="1344" cy="1344"/>
              <a:chOff x="1920" y="1200"/>
              <a:chExt cx="1344" cy="1344"/>
            </a:xfrm>
          </p:grpSpPr>
          <p:sp>
            <p:nvSpPr>
              <p:cNvPr id="526383" name="Oval 48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84" name="Oval 49"/>
              <p:cNvSpPr>
                <a:spLocks noChangeArrowheads="1"/>
              </p:cNvSpPr>
              <p:nvPr/>
            </p:nvSpPr>
            <p:spPr bwMode="auto">
              <a:xfrm>
                <a:off x="3072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85" name="Oval 50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86" name="Oval 51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87" name="Oval 52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88" name="Oval 53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6389" name="Group 54"/>
            <p:cNvGrpSpPr>
              <a:grpSpLocks/>
            </p:cNvGrpSpPr>
            <p:nvPr/>
          </p:nvGrpSpPr>
          <p:grpSpPr bwMode="auto">
            <a:xfrm>
              <a:off x="1920" y="1584"/>
              <a:ext cx="1152" cy="1152"/>
              <a:chOff x="1920" y="1584"/>
              <a:chExt cx="1152" cy="1152"/>
            </a:xfrm>
          </p:grpSpPr>
          <p:sp>
            <p:nvSpPr>
              <p:cNvPr id="526390" name="Oval 55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91" name="Oval 56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92" name="Oval 57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93" name="Oval 5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94" name="Oval 59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6395" name="Group 60"/>
            <p:cNvGrpSpPr>
              <a:grpSpLocks/>
            </p:cNvGrpSpPr>
            <p:nvPr/>
          </p:nvGrpSpPr>
          <p:grpSpPr bwMode="auto">
            <a:xfrm>
              <a:off x="1920" y="1968"/>
              <a:ext cx="1536" cy="192"/>
              <a:chOff x="1920" y="1968"/>
              <a:chExt cx="1536" cy="192"/>
            </a:xfrm>
          </p:grpSpPr>
          <p:sp>
            <p:nvSpPr>
              <p:cNvPr id="526396" name="Oval 6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97" name="Oval 62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98" name="Oval 63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399" name="Oval 64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00" name="Oval 65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01" name="Oval 6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02" name="Oval 67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8" name="Group 150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26404" name="Group 147"/>
            <p:cNvGrpSpPr>
              <a:grpSpLocks/>
            </p:cNvGrpSpPr>
            <p:nvPr/>
          </p:nvGrpSpPr>
          <p:grpSpPr bwMode="auto">
            <a:xfrm>
              <a:off x="2112" y="1200"/>
              <a:ext cx="1344" cy="1344"/>
              <a:chOff x="2112" y="1200"/>
              <a:chExt cx="1344" cy="1344"/>
            </a:xfrm>
          </p:grpSpPr>
          <p:sp>
            <p:nvSpPr>
              <p:cNvPr id="526405" name="Oval 10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06" name="Oval 106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07" name="Oval 107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08" name="Oval 108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6409" name="Group 148"/>
            <p:cNvGrpSpPr>
              <a:grpSpLocks/>
            </p:cNvGrpSpPr>
            <p:nvPr/>
          </p:nvGrpSpPr>
          <p:grpSpPr bwMode="auto">
            <a:xfrm>
              <a:off x="1920" y="1200"/>
              <a:ext cx="1152" cy="1152"/>
              <a:chOff x="1920" y="1200"/>
              <a:chExt cx="1152" cy="1152"/>
            </a:xfrm>
          </p:grpSpPr>
          <p:sp>
            <p:nvSpPr>
              <p:cNvPr id="526410" name="Oval 109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11" name="Oval 110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12" name="Oval 115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6413" name="Group 146"/>
            <p:cNvGrpSpPr>
              <a:grpSpLocks/>
            </p:cNvGrpSpPr>
            <p:nvPr/>
          </p:nvGrpSpPr>
          <p:grpSpPr bwMode="auto">
            <a:xfrm>
              <a:off x="2496" y="1200"/>
              <a:ext cx="192" cy="1536"/>
              <a:chOff x="2496" y="1200"/>
              <a:chExt cx="192" cy="1536"/>
            </a:xfrm>
          </p:grpSpPr>
          <p:sp>
            <p:nvSpPr>
              <p:cNvPr id="526414" name="Oval 117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15" name="Oval 119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16" name="Oval 120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17" name="Oval 121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6418" name="Group 145"/>
            <p:cNvGrpSpPr>
              <a:grpSpLocks/>
            </p:cNvGrpSpPr>
            <p:nvPr/>
          </p:nvGrpSpPr>
          <p:grpSpPr bwMode="auto">
            <a:xfrm>
              <a:off x="2112" y="1584"/>
              <a:ext cx="1344" cy="192"/>
              <a:chOff x="2112" y="1584"/>
              <a:chExt cx="1344" cy="192"/>
            </a:xfrm>
          </p:grpSpPr>
          <p:sp>
            <p:nvSpPr>
              <p:cNvPr id="526419" name="Oval 104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20" name="Oval 111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21" name="Oval 122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6422" name="Oval 124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26423" name="Text Box 142"/>
          <p:cNvSpPr txBox="1">
            <a:spLocks noChangeArrowheads="1"/>
          </p:cNvSpPr>
          <p:nvPr/>
        </p:nvSpPr>
        <p:spPr bwMode="auto">
          <a:xfrm>
            <a:off x="2651125" y="1846263"/>
            <a:ext cx="339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6</a:t>
            </a:r>
          </a:p>
          <a:p>
            <a:r>
              <a:rPr lang="en-US" sz="2000">
                <a:latin typeface="Comic Sans MS" pitchFamily="66" charset="0"/>
              </a:rPr>
              <a:t>6</a:t>
            </a:r>
          </a:p>
          <a:p>
            <a:r>
              <a:rPr lang="en-US" sz="2000">
                <a:latin typeface="Comic Sans MS" pitchFamily="66" charset="0"/>
              </a:rPr>
              <a:t>5</a:t>
            </a:r>
          </a:p>
          <a:p>
            <a:r>
              <a:rPr lang="en-US" sz="2000">
                <a:latin typeface="Comic Sans MS" pitchFamily="66" charset="0"/>
              </a:rPr>
              <a:t>5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5</a:t>
            </a:r>
          </a:p>
          <a:p>
            <a:r>
              <a:rPr lang="en-US" sz="2000">
                <a:latin typeface="Comic Sans MS" pitchFamily="66" charset="0"/>
              </a:rPr>
              <a:t>5</a:t>
            </a:r>
          </a:p>
          <a:p>
            <a:r>
              <a:rPr lang="en-US" sz="2000">
                <a:latin typeface="Comic Sans MS" pitchFamily="66" charset="0"/>
              </a:rPr>
              <a:t>6</a:t>
            </a:r>
          </a:p>
        </p:txBody>
      </p:sp>
      <p:sp>
        <p:nvSpPr>
          <p:cNvPr id="526424" name="Text Box 143"/>
          <p:cNvSpPr txBox="1">
            <a:spLocks noChangeArrowheads="1"/>
          </p:cNvSpPr>
          <p:nvPr/>
        </p:nvSpPr>
        <p:spPr bwMode="auto">
          <a:xfrm>
            <a:off x="3032125" y="1493838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   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0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9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7</a:t>
            </a:r>
          </a:p>
        </p:txBody>
      </p:sp>
      <p:sp>
        <p:nvSpPr>
          <p:cNvPr id="193680" name="AutoShape 14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DB2B3-B584-404E-AC38-A4C4CE8651A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00067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0070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600071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2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3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0075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0076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7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8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0079" name="Oval 18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600080" name="Line 19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1" name="Line 20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2" name="Rectangle 21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0083" name="Oval 22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12</a:t>
            </a:r>
          </a:p>
        </p:txBody>
      </p:sp>
      <p:sp>
        <p:nvSpPr>
          <p:cNvPr id="600084" name="Line 23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5" name="Oval 24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baseline="-25000">
                <a:latin typeface="Comic Sans MS" pitchFamily="66" charset="0"/>
              </a:rPr>
              <a:t>2</a:t>
            </a:r>
            <a:r>
              <a:rPr lang="en-US" sz="1600" baseline="-25000">
                <a:latin typeface="Comic Sans MS" pitchFamily="66" charset="0"/>
              </a:rPr>
              <a:t>1</a:t>
            </a:r>
          </a:p>
        </p:txBody>
      </p:sp>
      <p:sp>
        <p:nvSpPr>
          <p:cNvPr id="600086" name="Line 25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7" name="Line 26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8" name="Rectangle 27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7" name="Slide Number Placeholder 2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B5A5AAB-6D99-4701-A0EC-79EFBF960AE3}" type="slidenum">
              <a:rPr lang="en-US" sz="1400">
                <a:latin typeface="+mn-lt"/>
              </a:rPr>
              <a:pPr algn="r">
                <a:defRPr/>
              </a:pPr>
              <a:t>40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3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B1F32C-C66B-4AD6-A947-EB52D7A40D1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02115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2118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602119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0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1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2123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2124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5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2127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602128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9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2131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12</a:t>
            </a:r>
          </a:p>
        </p:txBody>
      </p:sp>
      <p:sp>
        <p:nvSpPr>
          <p:cNvPr id="602132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3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baseline="-25000">
                <a:latin typeface="Comic Sans MS" pitchFamily="66" charset="0"/>
              </a:rPr>
              <a:t>2</a:t>
            </a:r>
            <a:r>
              <a:rPr lang="en-US" sz="1600" baseline="-25000">
                <a:latin typeface="Comic Sans MS" pitchFamily="66" charset="0"/>
              </a:rPr>
              <a:t>1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6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grpSp>
        <p:nvGrpSpPr>
          <p:cNvPr id="602137" name="Group 29"/>
          <p:cNvGrpSpPr>
            <a:grpSpLocks/>
          </p:cNvGrpSpPr>
          <p:nvPr/>
        </p:nvGrpSpPr>
        <p:grpSpPr bwMode="auto">
          <a:xfrm>
            <a:off x="3276600" y="3429000"/>
            <a:ext cx="5551488" cy="2073275"/>
            <a:chOff x="2064" y="2160"/>
            <a:chExt cx="3497" cy="1306"/>
          </a:xfrm>
        </p:grpSpPr>
        <p:grpSp>
          <p:nvGrpSpPr>
            <p:cNvPr id="602138" name="Group 25"/>
            <p:cNvGrpSpPr>
              <a:grpSpLocks/>
            </p:cNvGrpSpPr>
            <p:nvPr/>
          </p:nvGrpSpPr>
          <p:grpSpPr bwMode="auto">
            <a:xfrm>
              <a:off x="2928" y="2352"/>
              <a:ext cx="2633" cy="1114"/>
              <a:chOff x="2928" y="2352"/>
              <a:chExt cx="2633" cy="1114"/>
            </a:xfrm>
          </p:grpSpPr>
          <p:sp>
            <p:nvSpPr>
              <p:cNvPr id="602139" name="Text Box 26"/>
              <p:cNvSpPr txBox="1">
                <a:spLocks noChangeArrowheads="1"/>
              </p:cNvSpPr>
              <p:nvPr/>
            </p:nvSpPr>
            <p:spPr bwMode="auto">
              <a:xfrm>
                <a:off x="2928" y="2832"/>
                <a:ext cx="2633" cy="634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+mj-lt"/>
                  </a:rPr>
                  <a:t>The algorithm need not consider</a:t>
                </a:r>
              </a:p>
              <a:p>
                <a:r>
                  <a:rPr lang="en-US" sz="2000" dirty="0">
                    <a:latin typeface="+mj-lt"/>
                  </a:rPr>
                  <a:t>the variables in the same order in</a:t>
                </a:r>
              </a:p>
              <a:p>
                <a:r>
                  <a:rPr lang="en-US" sz="2000" dirty="0">
                    <a:latin typeface="+mj-lt"/>
                  </a:rPr>
                  <a:t>this sub-tree as in the other</a:t>
                </a:r>
              </a:p>
            </p:txBody>
          </p:sp>
          <p:sp>
            <p:nvSpPr>
              <p:cNvPr id="602140" name="Line 27"/>
              <p:cNvSpPr>
                <a:spLocks noChangeShapeType="1"/>
              </p:cNvSpPr>
              <p:nvPr/>
            </p:nvSpPr>
            <p:spPr bwMode="auto">
              <a:xfrm flipH="1" flipV="1">
                <a:off x="4128" y="2352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02141" name="Line 28"/>
            <p:cNvSpPr>
              <a:spLocks noChangeShapeType="1"/>
            </p:cNvSpPr>
            <p:nvPr/>
          </p:nvSpPr>
          <p:spPr bwMode="auto">
            <a:xfrm flipH="1" flipV="1">
              <a:off x="2064" y="2160"/>
              <a:ext cx="24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Slide Number Placeholder 3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DF7E23D-667C-4CA0-9031-3441F128BB5B}" type="slidenum">
              <a:rPr lang="en-US" sz="1400">
                <a:latin typeface="+mn-lt"/>
              </a:rPr>
              <a:pPr algn="r">
                <a:defRPr/>
              </a:pPr>
              <a:t>41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6ED64A-12FF-4F09-9217-90BE2BE79A4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04163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4166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68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69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0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4171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4172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4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4175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604176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7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8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4179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12</a:t>
            </a:r>
          </a:p>
        </p:txBody>
      </p:sp>
      <p:sp>
        <p:nvSpPr>
          <p:cNvPr id="604180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1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baseline="-25000">
                <a:latin typeface="Comic Sans MS" pitchFamily="66" charset="0"/>
              </a:rPr>
              <a:t>2</a:t>
            </a:r>
            <a:r>
              <a:rPr lang="en-US" sz="1600" baseline="-25000">
                <a:latin typeface="Comic Sans MS" pitchFamily="66" charset="0"/>
              </a:rPr>
              <a:t>1</a:t>
            </a:r>
          </a:p>
        </p:txBody>
      </p:sp>
      <p:sp>
        <p:nvSpPr>
          <p:cNvPr id="604182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3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4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4185" name="Oval 28"/>
          <p:cNvSpPr>
            <a:spLocks noChangeArrowheads="1"/>
          </p:cNvSpPr>
          <p:nvPr/>
        </p:nvSpPr>
        <p:spPr bwMode="auto">
          <a:xfrm>
            <a:off x="4848225" y="51054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4186" name="Line 29"/>
          <p:cNvSpPr>
            <a:spLocks noChangeShapeType="1"/>
          </p:cNvSpPr>
          <p:nvPr/>
        </p:nvSpPr>
        <p:spPr bwMode="auto">
          <a:xfrm>
            <a:off x="5464175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7" name="Line 30"/>
          <p:cNvSpPr>
            <a:spLocks noChangeShapeType="1"/>
          </p:cNvSpPr>
          <p:nvPr/>
        </p:nvSpPr>
        <p:spPr bwMode="auto">
          <a:xfrm flipH="1">
            <a:off x="5076825" y="4730750"/>
            <a:ext cx="1651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8" name="Rectangle 31"/>
          <p:cNvSpPr>
            <a:spLocks noChangeArrowheads="1"/>
          </p:cNvSpPr>
          <p:nvPr/>
        </p:nvSpPr>
        <p:spPr bwMode="auto">
          <a:xfrm>
            <a:off x="5229225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31" name="Slide Number Placeholder 3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0EA23AA-A83B-4FA4-86D5-AAF3639B5DF8}" type="slidenum">
              <a:rPr lang="en-US" sz="1400">
                <a:latin typeface="+mn-lt"/>
              </a:rPr>
              <a:pPr algn="r">
                <a:defRPr/>
              </a:pPr>
              <a:t>42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3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09B56-E665-45BA-8DE9-2E922AAA9D0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06211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606215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16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17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18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6220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1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2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5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6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6227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12</a:t>
            </a: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9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baseline="-25000">
                <a:latin typeface="Comic Sans MS" pitchFamily="66" charset="0"/>
              </a:rPr>
              <a:t>2</a:t>
            </a:r>
            <a:r>
              <a:rPr lang="en-US" sz="1600" baseline="-25000">
                <a:latin typeface="Comic Sans MS" pitchFamily="66" charset="0"/>
              </a:rPr>
              <a:t>1</a:t>
            </a:r>
          </a:p>
        </p:txBody>
      </p:sp>
      <p:sp>
        <p:nvSpPr>
          <p:cNvPr id="606230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1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2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6233" name="Oval 25"/>
          <p:cNvSpPr>
            <a:spLocks noChangeArrowheads="1"/>
          </p:cNvSpPr>
          <p:nvPr/>
        </p:nvSpPr>
        <p:spPr bwMode="auto">
          <a:xfrm>
            <a:off x="4848225" y="51054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6234" name="Line 26"/>
          <p:cNvSpPr>
            <a:spLocks noChangeShapeType="1"/>
          </p:cNvSpPr>
          <p:nvPr/>
        </p:nvSpPr>
        <p:spPr bwMode="auto">
          <a:xfrm>
            <a:off x="5464175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5" name="Line 27"/>
          <p:cNvSpPr>
            <a:spLocks noChangeShapeType="1"/>
          </p:cNvSpPr>
          <p:nvPr/>
        </p:nvSpPr>
        <p:spPr bwMode="auto">
          <a:xfrm flipH="1">
            <a:off x="5076825" y="4730750"/>
            <a:ext cx="1651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6" name="Rectangle 28"/>
          <p:cNvSpPr>
            <a:spLocks noChangeArrowheads="1"/>
          </p:cNvSpPr>
          <p:nvPr/>
        </p:nvSpPr>
        <p:spPr bwMode="auto">
          <a:xfrm>
            <a:off x="5229225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6237" name="Text Box 30"/>
          <p:cNvSpPr txBox="1">
            <a:spLocks noChangeArrowheads="1"/>
          </p:cNvSpPr>
          <p:nvPr/>
        </p:nvSpPr>
        <p:spPr bwMode="auto">
          <a:xfrm>
            <a:off x="5867400" y="4267200"/>
            <a:ext cx="3054350" cy="13112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The algorithm need </a:t>
            </a:r>
          </a:p>
          <a:p>
            <a:r>
              <a:rPr lang="en-US" sz="2000" dirty="0">
                <a:latin typeface="+mj-lt"/>
              </a:rPr>
              <a:t>not consider the values</a:t>
            </a:r>
          </a:p>
          <a:p>
            <a:r>
              <a:rPr lang="en-US" sz="2000" dirty="0">
                <a:latin typeface="+mj-lt"/>
              </a:rPr>
              <a:t>of X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in the same order </a:t>
            </a:r>
          </a:p>
          <a:p>
            <a:r>
              <a:rPr lang="en-US" sz="2000" dirty="0">
                <a:latin typeface="+mj-lt"/>
              </a:rPr>
              <a:t>in this sub-tree</a:t>
            </a:r>
          </a:p>
        </p:txBody>
      </p:sp>
      <p:sp>
        <p:nvSpPr>
          <p:cNvPr id="606238" name="Line 31"/>
          <p:cNvSpPr>
            <a:spLocks noChangeShapeType="1"/>
          </p:cNvSpPr>
          <p:nvPr/>
        </p:nvSpPr>
        <p:spPr bwMode="auto">
          <a:xfrm flipH="1" flipV="1">
            <a:off x="4191000" y="41148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9" name="Line 32"/>
          <p:cNvSpPr>
            <a:spLocks noChangeShapeType="1"/>
          </p:cNvSpPr>
          <p:nvPr/>
        </p:nvSpPr>
        <p:spPr bwMode="auto">
          <a:xfrm flipH="1">
            <a:off x="5257800" y="4953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Slide Number Placeholder 3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880E9D8-5043-471C-B25C-6503A7A1BAB8}" type="slidenum">
              <a:rPr lang="en-US" sz="1400">
                <a:latin typeface="+mn-lt"/>
              </a:rPr>
              <a:pPr algn="r">
                <a:defRPr/>
              </a:pPr>
              <a:t>43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(3 variables)</a:t>
            </a:r>
            <a:endParaRPr lang="en-US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088E5-DE0C-4BE2-BA22-C8FD8CCFB0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08259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), (X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8262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11</a:t>
            </a:r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5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6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8267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8268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9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0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8271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31</a:t>
            </a:r>
          </a:p>
        </p:txBody>
      </p:sp>
      <p:sp>
        <p:nvSpPr>
          <p:cNvPr id="608272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3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4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8275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12</a:t>
            </a:r>
          </a:p>
        </p:txBody>
      </p:sp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7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baseline="-25000">
                <a:latin typeface="Comic Sans MS" pitchFamily="66" charset="0"/>
              </a:rPr>
              <a:t>2</a:t>
            </a:r>
            <a:r>
              <a:rPr lang="en-US" sz="1600" baseline="-25000">
                <a:latin typeface="Comic Sans MS" pitchFamily="66" charset="0"/>
              </a:rPr>
              <a:t>1</a:t>
            </a:r>
          </a:p>
        </p:txBody>
      </p:sp>
      <p:sp>
        <p:nvSpPr>
          <p:cNvPr id="608278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9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80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8281" name="Oval 25"/>
          <p:cNvSpPr>
            <a:spLocks noChangeArrowheads="1"/>
          </p:cNvSpPr>
          <p:nvPr/>
        </p:nvSpPr>
        <p:spPr bwMode="auto">
          <a:xfrm>
            <a:off x="4848225" y="51054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v</a:t>
            </a:r>
            <a:r>
              <a:rPr lang="en-US" sz="1600" baseline="-25000">
                <a:latin typeface="Comic Sans MS" pitchFamily="66" charset="0"/>
              </a:rPr>
              <a:t>32</a:t>
            </a:r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>
            <a:off x="5464175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83" name="Line 27"/>
          <p:cNvSpPr>
            <a:spLocks noChangeShapeType="1"/>
          </p:cNvSpPr>
          <p:nvPr/>
        </p:nvSpPr>
        <p:spPr bwMode="auto">
          <a:xfrm flipH="1">
            <a:off x="5076825" y="4730750"/>
            <a:ext cx="1651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84" name="Rectangle 28"/>
          <p:cNvSpPr>
            <a:spLocks noChangeArrowheads="1"/>
          </p:cNvSpPr>
          <p:nvPr/>
        </p:nvSpPr>
        <p:spPr bwMode="auto">
          <a:xfrm>
            <a:off x="5229225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8285" name="Text Box 29"/>
          <p:cNvSpPr txBox="1">
            <a:spLocks noChangeArrowheads="1"/>
          </p:cNvSpPr>
          <p:nvPr/>
        </p:nvSpPr>
        <p:spPr bwMode="auto">
          <a:xfrm>
            <a:off x="5943600" y="4267200"/>
            <a:ext cx="2945037" cy="10156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Since there are only</a:t>
            </a:r>
          </a:p>
          <a:p>
            <a:r>
              <a:rPr lang="en-US" sz="2000" dirty="0">
                <a:latin typeface="+mj-lt"/>
              </a:rPr>
              <a:t>three variables, the</a:t>
            </a:r>
          </a:p>
          <a:p>
            <a:r>
              <a:rPr lang="en-US" sz="2000" dirty="0">
                <a:latin typeface="+mj-lt"/>
              </a:rPr>
              <a:t>assignment is complete</a:t>
            </a:r>
          </a:p>
        </p:txBody>
      </p:sp>
      <p:sp>
        <p:nvSpPr>
          <p:cNvPr id="608286" name="Freeform 33"/>
          <p:cNvSpPr>
            <a:spLocks/>
          </p:cNvSpPr>
          <p:nvPr/>
        </p:nvSpPr>
        <p:spPr bwMode="auto">
          <a:xfrm>
            <a:off x="6705600" y="5257800"/>
            <a:ext cx="381000" cy="762000"/>
          </a:xfrm>
          <a:custGeom>
            <a:avLst/>
            <a:gdLst>
              <a:gd name="T0" fmla="*/ 0 w 240"/>
              <a:gd name="T1" fmla="*/ 480 h 480"/>
              <a:gd name="T2" fmla="*/ 240 w 240"/>
              <a:gd name="T3" fmla="*/ 480 h 480"/>
              <a:gd name="T4" fmla="*/ 240 w 240"/>
              <a:gd name="T5" fmla="*/ 0 h 480"/>
              <a:gd name="T6" fmla="*/ 0 60000 65536"/>
              <a:gd name="T7" fmla="*/ 0 60000 65536"/>
              <a:gd name="T8" fmla="*/ 0 60000 65536"/>
              <a:gd name="T9" fmla="*/ 0 w 240"/>
              <a:gd name="T10" fmla="*/ 0 h 480"/>
              <a:gd name="T11" fmla="*/ 240 w 2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0">
                <a:moveTo>
                  <a:pt x="0" y="480"/>
                </a:moveTo>
                <a:lnTo>
                  <a:pt x="240" y="48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33" name="Slide Number Placeholder 3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C473493-8BF4-42E0-A8EC-E39411BF6208}" type="slidenum">
              <a:rPr lang="en-US" sz="1400">
                <a:latin typeface="+mn-lt"/>
              </a:rPr>
              <a:pPr algn="r">
                <a:defRPr/>
              </a:pPr>
              <a:t>44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 Algorithm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0BD5E-0839-4009-83CA-E97769F8883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200" dirty="0">
              <a:latin typeface="+mj-lt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CSP-BACKTRACKING(</a:t>
            </a:r>
            <a:r>
              <a:rPr lang="en-US" sz="2800" dirty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)</a:t>
            </a:r>
          </a:p>
          <a:p>
            <a:pPr marL="990600" lvl="1" indent="-533400">
              <a:lnSpc>
                <a:spcPct val="8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</a:rPr>
              <a:t>If assignment </a:t>
            </a:r>
            <a:r>
              <a:rPr lang="en-US" sz="2400" dirty="0">
                <a:solidFill>
                  <a:srgbClr val="CC6600"/>
                </a:solidFill>
                <a:latin typeface="+mj-lt"/>
              </a:rPr>
              <a:t>A </a:t>
            </a:r>
            <a:r>
              <a:rPr lang="en-US" sz="2400" dirty="0">
                <a:latin typeface="+mj-lt"/>
              </a:rPr>
              <a:t>is complete then return </a:t>
            </a:r>
            <a:r>
              <a:rPr lang="en-US" sz="2400" dirty="0">
                <a:solidFill>
                  <a:srgbClr val="CC6600"/>
                </a:solidFill>
                <a:latin typeface="+mj-lt"/>
              </a:rPr>
              <a:t>A</a:t>
            </a:r>
          </a:p>
          <a:p>
            <a:pPr marL="990600" lvl="1" indent="-533400">
              <a:lnSpc>
                <a:spcPct val="8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solidFill>
                  <a:srgbClr val="F81706"/>
                </a:solidFill>
                <a:latin typeface="+mj-lt"/>
              </a:rPr>
              <a:t>X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  <a:sym typeface="Wingdings" pitchFamily="2" charset="2"/>
              </a:rPr>
              <a:t> select a variable not in </a:t>
            </a:r>
            <a:r>
              <a:rPr lang="en-US" sz="2400" dirty="0">
                <a:solidFill>
                  <a:srgbClr val="CC6600"/>
                </a:solidFill>
                <a:latin typeface="+mj-lt"/>
                <a:sym typeface="Wingdings" pitchFamily="2" charset="2"/>
              </a:rPr>
              <a:t>A</a:t>
            </a:r>
          </a:p>
          <a:p>
            <a:pPr marL="990600" lvl="1" indent="-533400">
              <a:lnSpc>
                <a:spcPct val="8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solidFill>
                  <a:srgbClr val="339933"/>
                </a:solidFill>
                <a:latin typeface="+mj-lt"/>
                <a:sym typeface="Wingdings" pitchFamily="2" charset="2"/>
              </a:rPr>
              <a:t>D</a:t>
            </a:r>
            <a:r>
              <a:rPr lang="en-US" sz="2400" dirty="0">
                <a:latin typeface="+mj-lt"/>
                <a:sym typeface="Wingdings" pitchFamily="2" charset="2"/>
              </a:rPr>
              <a:t>  select an ordering on the domain of </a:t>
            </a:r>
            <a:r>
              <a:rPr lang="en-US" sz="2400" dirty="0">
                <a:solidFill>
                  <a:srgbClr val="F81706"/>
                </a:solidFill>
                <a:latin typeface="+mj-lt"/>
                <a:sym typeface="Wingdings" pitchFamily="2" charset="2"/>
              </a:rPr>
              <a:t>X</a:t>
            </a:r>
          </a:p>
          <a:p>
            <a:pPr marL="990600" lvl="1" indent="-533400">
              <a:lnSpc>
                <a:spcPct val="8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For each value </a:t>
            </a:r>
            <a:r>
              <a:rPr lang="en-US" sz="24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v</a:t>
            </a:r>
            <a:r>
              <a:rPr lang="en-US" sz="2400" dirty="0">
                <a:latin typeface="+mj-lt"/>
                <a:sym typeface="Wingdings" pitchFamily="2" charset="2"/>
              </a:rPr>
              <a:t> in </a:t>
            </a:r>
            <a:r>
              <a:rPr lang="en-US" sz="2400" dirty="0">
                <a:solidFill>
                  <a:srgbClr val="339933"/>
                </a:solidFill>
                <a:latin typeface="+mj-lt"/>
                <a:sym typeface="Wingdings" pitchFamily="2" charset="2"/>
              </a:rPr>
              <a:t>D</a:t>
            </a:r>
            <a:r>
              <a:rPr lang="en-US" sz="2400" dirty="0">
                <a:latin typeface="+mj-lt"/>
                <a:sym typeface="Wingdings" pitchFamily="2" charset="2"/>
              </a:rPr>
              <a:t> do </a:t>
            </a:r>
            <a:endParaRPr lang="en-US" sz="2400" dirty="0">
              <a:latin typeface="+mj-lt"/>
            </a:endParaRPr>
          </a:p>
          <a:p>
            <a:pPr marL="1752600" lvl="3" indent="-381000">
              <a:lnSpc>
                <a:spcPct val="80000"/>
              </a:lnSpc>
              <a:buClr>
                <a:srgbClr val="0033CC"/>
              </a:buClr>
              <a:buFontTx/>
              <a:buAutoNum type="alphaLcPeriod"/>
            </a:pPr>
            <a:r>
              <a:rPr lang="en-US" sz="1800" dirty="0">
                <a:latin typeface="+mj-lt"/>
              </a:rPr>
              <a:t>Add (</a:t>
            </a:r>
            <a:r>
              <a:rPr lang="en-US" sz="1800" dirty="0" err="1">
                <a:solidFill>
                  <a:srgbClr val="F81706"/>
                </a:solidFill>
                <a:latin typeface="+mj-lt"/>
              </a:rPr>
              <a:t>X</a:t>
            </a:r>
            <a:r>
              <a:rPr lang="en-US" sz="1600" dirty="0" err="1">
                <a:latin typeface="+mj-lt"/>
                <a:sym typeface="Wingdings" pitchFamily="2" charset="2"/>
              </a:rPr>
              <a:t></a:t>
            </a:r>
            <a:r>
              <a:rPr lang="en-US" sz="1800" dirty="0" err="1">
                <a:solidFill>
                  <a:srgbClr val="0000CC"/>
                </a:solidFill>
                <a:latin typeface="+mj-lt"/>
              </a:rPr>
              <a:t>v</a:t>
            </a:r>
            <a:r>
              <a:rPr lang="en-US" sz="1800" dirty="0">
                <a:latin typeface="+mj-lt"/>
              </a:rPr>
              <a:t>) to </a:t>
            </a:r>
            <a:r>
              <a:rPr lang="en-US" sz="1800" dirty="0">
                <a:solidFill>
                  <a:srgbClr val="CC6600"/>
                </a:solidFill>
                <a:latin typeface="+mj-lt"/>
              </a:rPr>
              <a:t>A</a:t>
            </a:r>
          </a:p>
          <a:p>
            <a:pPr marL="1752600" lvl="3" indent="-381000">
              <a:lnSpc>
                <a:spcPct val="80000"/>
              </a:lnSpc>
              <a:buClr>
                <a:srgbClr val="0033CC"/>
              </a:buClr>
              <a:buFontTx/>
              <a:buAutoNum type="alphaLcPeriod"/>
            </a:pPr>
            <a:r>
              <a:rPr lang="en-US" sz="1800" dirty="0">
                <a:latin typeface="+mj-lt"/>
              </a:rPr>
              <a:t>If</a:t>
            </a:r>
            <a:r>
              <a:rPr lang="en-US" sz="1800" dirty="0">
                <a:solidFill>
                  <a:srgbClr val="CC6600"/>
                </a:solidFill>
                <a:latin typeface="+mj-lt"/>
              </a:rPr>
              <a:t> A </a:t>
            </a:r>
            <a:r>
              <a:rPr lang="en-US" sz="1800" dirty="0">
                <a:latin typeface="+mj-lt"/>
              </a:rPr>
              <a:t>is valid then</a:t>
            </a:r>
          </a:p>
          <a:p>
            <a:pPr marL="2209800" lvl="4" indent="-381000">
              <a:lnSpc>
                <a:spcPct val="80000"/>
              </a:lnSpc>
              <a:buClr>
                <a:srgbClr val="0033CC"/>
              </a:buClr>
              <a:buFontTx/>
              <a:buAutoNum type="romanLcPeriod"/>
            </a:pPr>
            <a:r>
              <a:rPr lang="en-US" sz="1800" dirty="0">
                <a:solidFill>
                  <a:srgbClr val="FF9900"/>
                </a:solidFill>
                <a:latin typeface="+mj-lt"/>
              </a:rPr>
              <a:t>result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latin typeface="+mj-lt"/>
                <a:sym typeface="Wingdings" pitchFamily="2" charset="2"/>
              </a:rPr>
              <a:t> CSP-BACKTRACKING(</a:t>
            </a:r>
            <a:r>
              <a:rPr lang="en-US" sz="1800" dirty="0">
                <a:solidFill>
                  <a:srgbClr val="CC6600"/>
                </a:solidFill>
                <a:latin typeface="+mj-lt"/>
                <a:sym typeface="Wingdings" pitchFamily="2" charset="2"/>
              </a:rPr>
              <a:t>A</a:t>
            </a:r>
            <a:r>
              <a:rPr lang="en-US" sz="1800" dirty="0">
                <a:latin typeface="+mj-lt"/>
                <a:sym typeface="Wingdings" pitchFamily="2" charset="2"/>
              </a:rPr>
              <a:t>)</a:t>
            </a:r>
          </a:p>
          <a:p>
            <a:pPr marL="2209800" lvl="4" indent="-381000">
              <a:lnSpc>
                <a:spcPct val="80000"/>
              </a:lnSpc>
              <a:buClr>
                <a:srgbClr val="0033CC"/>
              </a:buClr>
              <a:buFontTx/>
              <a:buAutoNum type="romanLcPeriod"/>
            </a:pPr>
            <a:r>
              <a:rPr lang="en-US" sz="1800" dirty="0">
                <a:latin typeface="+mj-lt"/>
                <a:sym typeface="Wingdings" pitchFamily="2" charset="2"/>
              </a:rPr>
              <a:t>If </a:t>
            </a:r>
            <a:r>
              <a:rPr lang="en-US" sz="1800" dirty="0">
                <a:solidFill>
                  <a:srgbClr val="FF9900"/>
                </a:solidFill>
                <a:latin typeface="+mj-lt"/>
                <a:sym typeface="Wingdings" pitchFamily="2" charset="2"/>
              </a:rPr>
              <a:t>result</a:t>
            </a:r>
            <a:r>
              <a:rPr lang="en-US" sz="1800" dirty="0">
                <a:latin typeface="+mj-lt"/>
                <a:sym typeface="Wingdings" pitchFamily="2" charset="2"/>
              </a:rPr>
              <a:t> </a:t>
            </a:r>
            <a:r>
              <a:rPr lang="en-US" b="1" dirty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latin typeface="+mj-lt"/>
                <a:sym typeface="Wingdings" pitchFamily="2" charset="2"/>
              </a:rPr>
              <a:t> failure then return </a:t>
            </a:r>
            <a:r>
              <a:rPr lang="en-US" sz="1800" dirty="0">
                <a:solidFill>
                  <a:srgbClr val="FF9900"/>
                </a:solidFill>
                <a:latin typeface="+mj-lt"/>
                <a:sym typeface="Wingdings" pitchFamily="2" charset="2"/>
              </a:rPr>
              <a:t>result</a:t>
            </a:r>
            <a:endParaRPr lang="en-US" sz="1800" dirty="0">
              <a:latin typeface="+mj-lt"/>
            </a:endParaRPr>
          </a:p>
          <a:p>
            <a:pPr marL="1752600" lvl="3" indent="-381000">
              <a:lnSpc>
                <a:spcPct val="80000"/>
              </a:lnSpc>
              <a:buClr>
                <a:srgbClr val="0033CC"/>
              </a:buClr>
              <a:buFontTx/>
              <a:buAutoNum type="alphaLcPeriod"/>
            </a:pPr>
            <a:r>
              <a:rPr lang="en-US" sz="1800" dirty="0">
                <a:latin typeface="+mj-lt"/>
              </a:rPr>
              <a:t>Remove (</a:t>
            </a:r>
            <a:r>
              <a:rPr lang="en-US" sz="1800" dirty="0" err="1">
                <a:solidFill>
                  <a:srgbClr val="F81706"/>
                </a:solidFill>
                <a:latin typeface="+mj-lt"/>
              </a:rPr>
              <a:t>X</a:t>
            </a:r>
            <a:r>
              <a:rPr lang="en-US" sz="1600" dirty="0" err="1">
                <a:latin typeface="+mj-lt"/>
                <a:sym typeface="Wingdings" pitchFamily="2" charset="2"/>
              </a:rPr>
              <a:t></a:t>
            </a:r>
            <a:r>
              <a:rPr lang="en-US" sz="1800" dirty="0" err="1">
                <a:solidFill>
                  <a:srgbClr val="0000CC"/>
                </a:solidFill>
                <a:latin typeface="+mj-lt"/>
              </a:rPr>
              <a:t>v</a:t>
            </a:r>
            <a:r>
              <a:rPr lang="en-US" sz="1800" dirty="0">
                <a:latin typeface="+mj-lt"/>
              </a:rPr>
              <a:t>) from </a:t>
            </a:r>
            <a:r>
              <a:rPr lang="en-US" sz="1800" dirty="0">
                <a:solidFill>
                  <a:srgbClr val="CC6600"/>
                </a:solidFill>
                <a:latin typeface="+mj-lt"/>
              </a:rPr>
              <a:t>A</a:t>
            </a:r>
            <a:endParaRPr lang="en-US" sz="1800" dirty="0">
              <a:latin typeface="+mj-lt"/>
            </a:endParaRPr>
          </a:p>
          <a:p>
            <a:pPr marL="990600" lvl="1" indent="-533400">
              <a:lnSpc>
                <a:spcPct val="8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Return failure</a:t>
            </a:r>
          </a:p>
          <a:p>
            <a:pPr marL="609600" indent="-609600">
              <a:lnSpc>
                <a:spcPct val="80000"/>
              </a:lnSpc>
              <a:buClr>
                <a:srgbClr val="0033CC"/>
              </a:buClr>
              <a:buFont typeface="Wingdings" pitchFamily="2" charset="2"/>
              <a:buNone/>
            </a:pPr>
            <a:endParaRPr lang="en-US" sz="2000" dirty="0">
              <a:latin typeface="+mj-lt"/>
            </a:endParaRPr>
          </a:p>
          <a:p>
            <a:pPr marL="609600" indent="-609600">
              <a:lnSpc>
                <a:spcPct val="8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Call CSP-BACKTRACKING({})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85800" y="6019800"/>
            <a:ext cx="7399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000" dirty="0">
                <a:solidFill>
                  <a:srgbClr val="5F5F5F"/>
                </a:solidFill>
                <a:latin typeface="+mj-lt"/>
              </a:rPr>
              <a:t>[This recursive algorithm keeps too much data in memory. </a:t>
            </a:r>
            <a:br>
              <a:rPr lang="en-US" sz="2000" dirty="0">
                <a:solidFill>
                  <a:srgbClr val="5F5F5F"/>
                </a:solidFill>
                <a:latin typeface="+mj-lt"/>
              </a:rPr>
            </a:br>
            <a:r>
              <a:rPr lang="en-US" sz="2000" dirty="0">
                <a:solidFill>
                  <a:srgbClr val="5F5F5F"/>
                </a:solidFill>
                <a:latin typeface="+mj-lt"/>
              </a:rPr>
              <a:t>An iterative version could save memory (left as an exercise)]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3360B59-F500-47DA-9AEB-62937E0BEF4D}" type="slidenum">
              <a:rPr lang="en-US" sz="1400">
                <a:latin typeface="+mn-lt"/>
              </a:rPr>
              <a:pPr algn="r">
                <a:defRPr/>
              </a:pPr>
              <a:t>45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Questions for the Efficiency of CSP-Backtracking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CD5ED4-A9B9-4E28-A71A-1C3E6A108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12355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sz="1200" dirty="0">
              <a:latin typeface="+mj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latin typeface="+mj-lt"/>
              </a:rPr>
              <a:t>CSP-BACKTRACKING(A)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</a:rPr>
              <a:t>If assignment A is complete then return A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</a:rPr>
              <a:t>X </a:t>
            </a:r>
            <a:r>
              <a:rPr lang="en-US" sz="2400" dirty="0">
                <a:latin typeface="+mj-lt"/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FF0000"/>
                </a:solidFill>
                <a:latin typeface="+mj-lt"/>
                <a:sym typeface="Wingdings" pitchFamily="2" charset="2"/>
              </a:rPr>
              <a:t>select</a:t>
            </a:r>
            <a:r>
              <a:rPr lang="en-US" sz="24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>
                <a:latin typeface="+mj-lt"/>
                <a:sym typeface="Wingdings" pitchFamily="2" charset="2"/>
              </a:rPr>
              <a:t>a variable not in A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D  </a:t>
            </a:r>
            <a:r>
              <a:rPr lang="en-US" sz="2400" b="1" dirty="0">
                <a:solidFill>
                  <a:srgbClr val="FF0000"/>
                </a:solidFill>
                <a:latin typeface="+mj-lt"/>
                <a:sym typeface="Wingdings" pitchFamily="2" charset="2"/>
              </a:rPr>
              <a:t>select</a:t>
            </a:r>
            <a:r>
              <a:rPr lang="en-US" sz="2400" dirty="0">
                <a:latin typeface="+mj-lt"/>
                <a:sym typeface="Wingdings" pitchFamily="2" charset="2"/>
              </a:rPr>
              <a:t> an ordering on the domain of X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For each value v in D do </a:t>
            </a:r>
            <a:endParaRPr lang="en-US" sz="2400" dirty="0">
              <a:latin typeface="+mj-lt"/>
            </a:endParaRPr>
          </a:p>
          <a:p>
            <a:pPr marL="1752600" lvl="3" indent="-3810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</a:pPr>
            <a:r>
              <a:rPr lang="en-US" dirty="0">
                <a:latin typeface="+mj-lt"/>
              </a:rPr>
              <a:t>Add (</a:t>
            </a:r>
            <a:r>
              <a:rPr lang="en-US" dirty="0" err="1">
                <a:latin typeface="+mj-lt"/>
              </a:rPr>
              <a:t>X</a:t>
            </a:r>
            <a:r>
              <a:rPr lang="en-US" sz="1600" dirty="0" err="1">
                <a:latin typeface="+mj-lt"/>
                <a:sym typeface="Wingdings" pitchFamily="2" charset="2"/>
              </a:rPr>
              <a:t></a:t>
            </a:r>
            <a:r>
              <a:rPr lang="en-US" dirty="0" err="1">
                <a:latin typeface="+mj-lt"/>
              </a:rPr>
              <a:t>v</a:t>
            </a:r>
            <a:r>
              <a:rPr lang="en-US" dirty="0">
                <a:latin typeface="+mj-lt"/>
              </a:rPr>
              <a:t>) to A</a:t>
            </a:r>
          </a:p>
          <a:p>
            <a:pPr marL="1752600" lvl="3" indent="-3810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</a:pPr>
            <a:r>
              <a:rPr lang="en-US" dirty="0">
                <a:latin typeface="+mj-lt"/>
              </a:rPr>
              <a:t>If a is valid then</a:t>
            </a:r>
          </a:p>
          <a:p>
            <a:pPr marL="2209800" lvl="4" indent="-3810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romanLcPeriod"/>
            </a:pPr>
            <a:r>
              <a:rPr lang="en-US" dirty="0">
                <a:latin typeface="+mj-lt"/>
              </a:rPr>
              <a:t>result </a:t>
            </a:r>
            <a:r>
              <a:rPr lang="en-US" dirty="0">
                <a:latin typeface="+mj-lt"/>
                <a:sym typeface="Wingdings" pitchFamily="2" charset="2"/>
              </a:rPr>
              <a:t> CSP-BACKTRACKING(A)</a:t>
            </a:r>
          </a:p>
          <a:p>
            <a:pPr marL="2209800" lvl="4" indent="-3810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romanLcPeriod"/>
            </a:pPr>
            <a:r>
              <a:rPr lang="en-US" dirty="0">
                <a:latin typeface="+mj-lt"/>
                <a:sym typeface="Wingdings" pitchFamily="2" charset="2"/>
              </a:rPr>
              <a:t>If result </a:t>
            </a:r>
            <a:r>
              <a:rPr lang="en-US" sz="2000" b="1" dirty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>
                <a:latin typeface="+mj-lt"/>
                <a:sym typeface="Wingdings" pitchFamily="2" charset="2"/>
              </a:rPr>
              <a:t> failure then return result</a:t>
            </a:r>
          </a:p>
          <a:p>
            <a:pPr marL="1752600" lvl="3" indent="-381000">
              <a:spcBef>
                <a:spcPct val="20000"/>
              </a:spcBef>
              <a:buClr>
                <a:srgbClr val="0033CC"/>
              </a:buClr>
              <a:buFontTx/>
              <a:buAutoNum type="alphaLcPeriod"/>
            </a:pPr>
            <a:r>
              <a:rPr lang="en-US" sz="2000" dirty="0">
                <a:latin typeface="+mj-lt"/>
              </a:rPr>
              <a:t>Remove (</a:t>
            </a:r>
            <a:r>
              <a:rPr lang="en-US" sz="2000" dirty="0" err="1">
                <a:latin typeface="+mj-lt"/>
              </a:rPr>
              <a:t>X</a:t>
            </a:r>
            <a:r>
              <a:rPr lang="en-US" dirty="0" err="1">
                <a:latin typeface="+mj-lt"/>
                <a:sym typeface="Wingdings" pitchFamily="2" charset="2"/>
              </a:rPr>
              <a:t></a:t>
            </a:r>
            <a:r>
              <a:rPr lang="en-US" sz="2000" dirty="0" err="1">
                <a:latin typeface="+mj-lt"/>
              </a:rPr>
              <a:t>v</a:t>
            </a:r>
            <a:r>
              <a:rPr lang="en-US" sz="2000" dirty="0">
                <a:latin typeface="+mj-lt"/>
              </a:rPr>
              <a:t>) from A</a:t>
            </a:r>
            <a:endParaRPr lang="en-US" dirty="0">
              <a:latin typeface="+mj-lt"/>
              <a:sym typeface="Wingdings" pitchFamily="2" charset="2"/>
            </a:endParaRP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Return failure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33CC"/>
              </a:buClr>
            </a:pPr>
            <a:endParaRPr lang="en-US" sz="2800" dirty="0">
              <a:latin typeface="+mj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3A3CA44-590C-4A1F-8B31-EC082FF1743A}" type="slidenum">
              <a:rPr lang="en-US" sz="1400">
                <a:latin typeface="+mn-lt"/>
              </a:rPr>
              <a:pPr algn="r">
                <a:defRPr/>
              </a:pPr>
              <a:t>46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Questions for the Efficiency of CSP-Backtracking </a:t>
            </a:r>
            <a:endParaRPr 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Which variable X should be assigned a value next?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In which order should X’s values be assigned?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C2A40F-9392-46B5-9EA6-98EC674F1E5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Questions for the Efficiency of CSP-Backtracking </a:t>
            </a:r>
            <a:endParaRPr 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Which variable X should be assigned a value next?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current assignment may not lead to any solution, but the algorithm does not know it yet. Selecting the right variable X may help discover the contradiction more quickly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In which order should X’s values be assigned?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C2A40F-9392-46B5-9EA6-98EC674F1E5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Questions for the Efficiency of CSP-Backtracking </a:t>
            </a:r>
            <a:endParaRPr 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Which variable X should be assigned a value next?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current assignment may not lead to any solution, but the algorithm does not know it yet. Selecting the right variable X may help discover the contradiction more quickly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In which order should X’s values be assigned?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/>
              <a:t>The current assignment may be part of a solution. Selecting the right value to assign to X may help discover this solution more quickly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C2A40F-9392-46B5-9EA6-98EC674F1E5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483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7467600" cy="1825752"/>
          </a:xfrm>
        </p:spPr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101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3E12F1-A206-4E24-ACFE-A8624EBD28A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28386" name="Group 3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28387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88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89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0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1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2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3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4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5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6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7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8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399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0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1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2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3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4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5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6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7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8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09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0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1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2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3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4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5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6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7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8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19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28420" name="AutoShape 37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28421" name="Group 105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28422" name="Group 39"/>
            <p:cNvGrpSpPr>
              <a:grpSpLocks/>
            </p:cNvGrpSpPr>
            <p:nvPr/>
          </p:nvGrpSpPr>
          <p:grpSpPr bwMode="auto">
            <a:xfrm>
              <a:off x="2304" y="1200"/>
              <a:ext cx="192" cy="1536"/>
              <a:chOff x="2304" y="1200"/>
              <a:chExt cx="192" cy="1536"/>
            </a:xfrm>
          </p:grpSpPr>
          <p:sp>
            <p:nvSpPr>
              <p:cNvPr id="528423" name="Oval 40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24" name="Oval 41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25" name="Oval 4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26" name="Oval 43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27" name="Oval 44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28" name="Oval 45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29" name="Oval 46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8430" name="Group 47"/>
            <p:cNvGrpSpPr>
              <a:grpSpLocks/>
            </p:cNvGrpSpPr>
            <p:nvPr/>
          </p:nvGrpSpPr>
          <p:grpSpPr bwMode="auto">
            <a:xfrm>
              <a:off x="1920" y="1200"/>
              <a:ext cx="1344" cy="1344"/>
              <a:chOff x="1920" y="1200"/>
              <a:chExt cx="1344" cy="1344"/>
            </a:xfrm>
          </p:grpSpPr>
          <p:sp>
            <p:nvSpPr>
              <p:cNvPr id="528431" name="Oval 48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32" name="Oval 49"/>
              <p:cNvSpPr>
                <a:spLocks noChangeArrowheads="1"/>
              </p:cNvSpPr>
              <p:nvPr/>
            </p:nvSpPr>
            <p:spPr bwMode="auto">
              <a:xfrm>
                <a:off x="3072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33" name="Oval 50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34" name="Oval 51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35" name="Oval 52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36" name="Oval 53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8437" name="Group 54"/>
            <p:cNvGrpSpPr>
              <a:grpSpLocks/>
            </p:cNvGrpSpPr>
            <p:nvPr/>
          </p:nvGrpSpPr>
          <p:grpSpPr bwMode="auto">
            <a:xfrm>
              <a:off x="1920" y="1584"/>
              <a:ext cx="1152" cy="1152"/>
              <a:chOff x="1920" y="1584"/>
              <a:chExt cx="1152" cy="1152"/>
            </a:xfrm>
          </p:grpSpPr>
          <p:sp>
            <p:nvSpPr>
              <p:cNvPr id="528438" name="Oval 55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39" name="Oval 56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0" name="Oval 57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1" name="Oval 5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2" name="Oval 59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8443" name="Group 60"/>
            <p:cNvGrpSpPr>
              <a:grpSpLocks/>
            </p:cNvGrpSpPr>
            <p:nvPr/>
          </p:nvGrpSpPr>
          <p:grpSpPr bwMode="auto">
            <a:xfrm>
              <a:off x="1920" y="1968"/>
              <a:ext cx="1536" cy="192"/>
              <a:chOff x="1920" y="1968"/>
              <a:chExt cx="1536" cy="192"/>
            </a:xfrm>
          </p:grpSpPr>
          <p:sp>
            <p:nvSpPr>
              <p:cNvPr id="528444" name="Oval 6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5" name="Oval 62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6" name="Oval 63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7" name="Oval 64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8" name="Oval 65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49" name="Oval 6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50" name="Oval 67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28451" name="Group 106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28452" name="Group 68"/>
            <p:cNvGrpSpPr>
              <a:grpSpLocks/>
            </p:cNvGrpSpPr>
            <p:nvPr/>
          </p:nvGrpSpPr>
          <p:grpSpPr bwMode="auto">
            <a:xfrm>
              <a:off x="2112" y="1200"/>
              <a:ext cx="1344" cy="1344"/>
              <a:chOff x="2112" y="1200"/>
              <a:chExt cx="1344" cy="1344"/>
            </a:xfrm>
          </p:grpSpPr>
          <p:sp>
            <p:nvSpPr>
              <p:cNvPr id="528453" name="Oval 69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54" name="Oval 70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55" name="Oval 71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56" name="Oval 7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8457" name="Group 73"/>
            <p:cNvGrpSpPr>
              <a:grpSpLocks/>
            </p:cNvGrpSpPr>
            <p:nvPr/>
          </p:nvGrpSpPr>
          <p:grpSpPr bwMode="auto">
            <a:xfrm>
              <a:off x="1920" y="1200"/>
              <a:ext cx="1152" cy="1152"/>
              <a:chOff x="1920" y="1200"/>
              <a:chExt cx="1152" cy="1152"/>
            </a:xfrm>
          </p:grpSpPr>
          <p:sp>
            <p:nvSpPr>
              <p:cNvPr id="528458" name="Oval 74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59" name="Oval 75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60" name="Oval 76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8461" name="Group 77"/>
            <p:cNvGrpSpPr>
              <a:grpSpLocks/>
            </p:cNvGrpSpPr>
            <p:nvPr/>
          </p:nvGrpSpPr>
          <p:grpSpPr bwMode="auto">
            <a:xfrm>
              <a:off x="2496" y="1200"/>
              <a:ext cx="192" cy="1536"/>
              <a:chOff x="2496" y="1200"/>
              <a:chExt cx="192" cy="1536"/>
            </a:xfrm>
          </p:grpSpPr>
          <p:sp>
            <p:nvSpPr>
              <p:cNvPr id="528462" name="Oval 7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63" name="Oval 79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64" name="Oval 80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65" name="Oval 81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28466" name="Group 82"/>
            <p:cNvGrpSpPr>
              <a:grpSpLocks/>
            </p:cNvGrpSpPr>
            <p:nvPr/>
          </p:nvGrpSpPr>
          <p:grpSpPr bwMode="auto">
            <a:xfrm>
              <a:off x="2112" y="1584"/>
              <a:ext cx="1344" cy="192"/>
              <a:chOff x="2112" y="1584"/>
              <a:chExt cx="1344" cy="192"/>
            </a:xfrm>
          </p:grpSpPr>
          <p:sp>
            <p:nvSpPr>
              <p:cNvPr id="528467" name="Oval 83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68" name="Oval 84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69" name="Oval 85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70" name="Oval 86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28471" name="Text Box 87"/>
          <p:cNvSpPr txBox="1">
            <a:spLocks noChangeArrowheads="1"/>
          </p:cNvSpPr>
          <p:nvPr/>
        </p:nvSpPr>
        <p:spPr bwMode="auto">
          <a:xfrm>
            <a:off x="2651125" y="1846263"/>
            <a:ext cx="339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3</a:t>
            </a:r>
          </a:p>
          <a:p>
            <a:r>
              <a:rPr lang="en-US" sz="2000">
                <a:latin typeface="Comic Sans MS" pitchFamily="66" charset="0"/>
              </a:rPr>
              <a:t>4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4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3</a:t>
            </a:r>
          </a:p>
          <a:p>
            <a:r>
              <a:rPr lang="en-US" sz="2000">
                <a:latin typeface="Comic Sans MS" pitchFamily="66" charset="0"/>
              </a:rPr>
              <a:t>3</a:t>
            </a:r>
          </a:p>
          <a:p>
            <a:r>
              <a:rPr lang="en-US" sz="2000">
                <a:latin typeface="Comic Sans MS" pitchFamily="66" charset="0"/>
              </a:rPr>
              <a:t>5</a:t>
            </a:r>
          </a:p>
        </p:txBody>
      </p:sp>
      <p:sp>
        <p:nvSpPr>
          <p:cNvPr id="528472" name="Text Box 88"/>
          <p:cNvSpPr txBox="1">
            <a:spLocks noChangeArrowheads="1"/>
          </p:cNvSpPr>
          <p:nvPr/>
        </p:nvSpPr>
        <p:spPr bwMode="auto">
          <a:xfrm>
            <a:off x="3032125" y="1493838"/>
            <a:ext cx="246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  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 </a:t>
            </a:r>
            <a:r>
              <a:rPr lang="en-US" sz="10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0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9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5</a:t>
            </a:r>
          </a:p>
        </p:txBody>
      </p:sp>
      <p:sp>
        <p:nvSpPr>
          <p:cNvPr id="528473" name="AutoShape 89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94650" name="AutoShape 90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13" name="Group 107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sp>
          <p:nvSpPr>
            <p:cNvPr id="528476" name="Oval 97"/>
            <p:cNvSpPr>
              <a:spLocks noChangeArrowheads="1"/>
            </p:cNvSpPr>
            <p:nvPr/>
          </p:nvSpPr>
          <p:spPr bwMode="auto">
            <a:xfrm>
              <a:off x="3264" y="1776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77" name="Oval 99"/>
            <p:cNvSpPr>
              <a:spLocks noChangeArrowheads="1"/>
            </p:cNvSpPr>
            <p:nvPr/>
          </p:nvSpPr>
          <p:spPr bwMode="auto">
            <a:xfrm>
              <a:off x="2688" y="2544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28478" name="Oval 101"/>
            <p:cNvSpPr>
              <a:spLocks noChangeArrowheads="1"/>
            </p:cNvSpPr>
            <p:nvPr/>
          </p:nvSpPr>
          <p:spPr bwMode="auto">
            <a:xfrm>
              <a:off x="2688" y="216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528479" name="Group 104"/>
            <p:cNvGrpSpPr>
              <a:grpSpLocks/>
            </p:cNvGrpSpPr>
            <p:nvPr/>
          </p:nvGrpSpPr>
          <p:grpSpPr bwMode="auto">
            <a:xfrm>
              <a:off x="1920" y="1200"/>
              <a:ext cx="1536" cy="192"/>
              <a:chOff x="1920" y="1200"/>
              <a:chExt cx="1536" cy="192"/>
            </a:xfrm>
          </p:grpSpPr>
          <p:sp>
            <p:nvSpPr>
              <p:cNvPr id="528480" name="Oval 100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8481" name="Oval 102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28482" name="Rectangle 108"/>
          <p:cNvSpPr>
            <a:spLocks noChangeArrowheads="1"/>
          </p:cNvSpPr>
          <p:nvPr/>
        </p:nvSpPr>
        <p:spPr bwMode="auto">
          <a:xfrm>
            <a:off x="457200" y="4648200"/>
            <a:ext cx="845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Questions for the Efficiency of CSP-Backtracking </a:t>
            </a:r>
            <a:endParaRPr 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199"/>
            <a:ext cx="7467600" cy="51212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Which variable X should be assigned a value next?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current assignment may not lead to any solution, but the algorithm does not know it yet. Selecting the right variable X may help discover the contradiction more quickly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In which order should X’s values be assigned?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current assignment may be part of a solution. Selecting the right value to assign to X may help discover this solution more quickly</a:t>
            </a:r>
          </a:p>
          <a:p>
            <a:endParaRPr lang="en-US" dirty="0" smtClean="0"/>
          </a:p>
          <a:p>
            <a:r>
              <a:rPr lang="en-US" dirty="0" smtClean="0"/>
              <a:t>More on these questions very soon ...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C2A40F-9392-46B5-9EA6-98EC674F1E5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Checking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153B9-549E-44A7-BC1B-C686B4E7876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22650" name="Rectangle 60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28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A simple </a:t>
            </a:r>
            <a:r>
              <a:rPr lang="en-US" sz="2800" i="1" dirty="0">
                <a:latin typeface="+mj-lt"/>
              </a:rPr>
              <a:t>constraint-propagation</a:t>
            </a:r>
            <a:r>
              <a:rPr lang="en-US" sz="2800" dirty="0">
                <a:latin typeface="+mj-lt"/>
              </a:rPr>
              <a:t> technique:</a:t>
            </a:r>
            <a:br>
              <a:rPr lang="en-US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sp>
        <p:nvSpPr>
          <p:cNvPr id="622595" name="Text Box 55"/>
          <p:cNvSpPr txBox="1">
            <a:spLocks noChangeArrowheads="1"/>
          </p:cNvSpPr>
          <p:nvPr/>
        </p:nvSpPr>
        <p:spPr bwMode="auto">
          <a:xfrm>
            <a:off x="3962400" y="2900363"/>
            <a:ext cx="4540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latin typeface="+mj-lt"/>
              </a:rPr>
              <a:t>Assigning the value 5 to X</a:t>
            </a:r>
            <a:r>
              <a:rPr lang="en-US" sz="2400" baseline="-25000">
                <a:latin typeface="+mj-lt"/>
              </a:rPr>
              <a:t>1</a:t>
            </a:r>
            <a:r>
              <a:rPr lang="en-US" sz="2400">
                <a:latin typeface="+mj-lt"/>
              </a:rPr>
              <a:t> </a:t>
            </a:r>
            <a:br>
              <a:rPr lang="en-US" sz="2400">
                <a:latin typeface="+mj-lt"/>
              </a:rPr>
            </a:br>
            <a:r>
              <a:rPr lang="en-US" sz="2400">
                <a:latin typeface="+mj-lt"/>
              </a:rPr>
              <a:t>leads to removing values from </a:t>
            </a:r>
            <a:br>
              <a:rPr lang="en-US" sz="2400">
                <a:latin typeface="+mj-lt"/>
              </a:rPr>
            </a:br>
            <a:r>
              <a:rPr lang="en-US" sz="2400">
                <a:latin typeface="+mj-lt"/>
              </a:rPr>
              <a:t>the domains of X</a:t>
            </a:r>
            <a:r>
              <a:rPr lang="en-US" sz="2400" baseline="-25000">
                <a:latin typeface="+mj-lt"/>
              </a:rPr>
              <a:t>2</a:t>
            </a:r>
            <a:r>
              <a:rPr lang="en-US" sz="2400">
                <a:latin typeface="+mj-lt"/>
              </a:rPr>
              <a:t>, X</a:t>
            </a:r>
            <a:r>
              <a:rPr lang="en-US" sz="2400" baseline="-25000">
                <a:latin typeface="+mj-lt"/>
              </a:rPr>
              <a:t>3</a:t>
            </a:r>
            <a:r>
              <a:rPr lang="en-US" sz="2400">
                <a:latin typeface="+mj-lt"/>
              </a:rPr>
              <a:t>, ..., X</a:t>
            </a:r>
            <a:r>
              <a:rPr lang="en-US" sz="2400" baseline="-25000">
                <a:latin typeface="+mj-lt"/>
              </a:rPr>
              <a:t>8</a:t>
            </a:r>
            <a:r>
              <a:rPr lang="en-US" sz="2400">
                <a:latin typeface="+mj-lt"/>
              </a:rPr>
              <a:t> </a:t>
            </a:r>
          </a:p>
        </p:txBody>
      </p:sp>
      <p:grpSp>
        <p:nvGrpSpPr>
          <p:cNvPr id="622596" name="Group 59"/>
          <p:cNvGrpSpPr>
            <a:grpSpLocks/>
          </p:cNvGrpSpPr>
          <p:nvPr/>
        </p:nvGrpSpPr>
        <p:grpSpPr bwMode="auto">
          <a:xfrm>
            <a:off x="838200" y="2667000"/>
            <a:ext cx="2879725" cy="2881313"/>
            <a:chOff x="384" y="1152"/>
            <a:chExt cx="1814" cy="1815"/>
          </a:xfrm>
        </p:grpSpPr>
        <p:grpSp>
          <p:nvGrpSpPr>
            <p:cNvPr id="622597" name="Group 57"/>
            <p:cNvGrpSpPr>
              <a:grpSpLocks/>
            </p:cNvGrpSpPr>
            <p:nvPr/>
          </p:nvGrpSpPr>
          <p:grpSpPr bwMode="auto">
            <a:xfrm>
              <a:off x="384" y="1152"/>
              <a:ext cx="1728" cy="1650"/>
              <a:chOff x="384" y="1152"/>
              <a:chExt cx="1728" cy="1650"/>
            </a:xfrm>
          </p:grpSpPr>
          <p:grpSp>
            <p:nvGrpSpPr>
              <p:cNvPr id="622598" name="Group 3"/>
              <p:cNvGrpSpPr>
                <a:grpSpLocks/>
              </p:cNvGrpSpPr>
              <p:nvPr/>
            </p:nvGrpSpPr>
            <p:grpSpPr bwMode="auto">
              <a:xfrm>
                <a:off x="576" y="1200"/>
                <a:ext cx="1536" cy="1536"/>
                <a:chOff x="1920" y="2304"/>
                <a:chExt cx="1536" cy="1536"/>
              </a:xfrm>
            </p:grpSpPr>
            <p:grpSp>
              <p:nvGrpSpPr>
                <p:cNvPr id="622599" name="Group 4"/>
                <p:cNvGrpSpPr>
                  <a:grpSpLocks/>
                </p:cNvGrpSpPr>
                <p:nvPr/>
              </p:nvGrpSpPr>
              <p:grpSpPr bwMode="auto">
                <a:xfrm>
                  <a:off x="1920" y="2304"/>
                  <a:ext cx="1536" cy="1536"/>
                  <a:chOff x="960" y="1344"/>
                  <a:chExt cx="1536" cy="1536"/>
                </a:xfrm>
              </p:grpSpPr>
              <p:sp>
                <p:nvSpPr>
                  <p:cNvPr id="62260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344"/>
                    <a:ext cx="1536" cy="15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0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1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920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34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53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72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112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2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304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3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3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496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2263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688"/>
                    <a:ext cx="19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000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622633" name="AutoShape 38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34" name="Oval 39"/>
                <p:cNvSpPr>
                  <a:spLocks noChangeArrowheads="1"/>
                </p:cNvSpPr>
                <p:nvPr/>
              </p:nvSpPr>
              <p:spPr bwMode="auto">
                <a:xfrm>
                  <a:off x="2112" y="3072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35" name="Oval 40"/>
                <p:cNvSpPr>
                  <a:spLocks noChangeArrowheads="1"/>
                </p:cNvSpPr>
                <p:nvPr/>
              </p:nvSpPr>
              <p:spPr bwMode="auto">
                <a:xfrm>
                  <a:off x="2496" y="3648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36" name="Oval 41"/>
                <p:cNvSpPr>
                  <a:spLocks noChangeArrowheads="1"/>
                </p:cNvSpPr>
                <p:nvPr/>
              </p:nvSpPr>
              <p:spPr bwMode="auto">
                <a:xfrm>
                  <a:off x="2304" y="3456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37" name="Oval 42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38" name="Oval 43"/>
                <p:cNvSpPr>
                  <a:spLocks noChangeArrowheads="1"/>
                </p:cNvSpPr>
                <p:nvPr/>
              </p:nvSpPr>
              <p:spPr bwMode="auto">
                <a:xfrm>
                  <a:off x="2304" y="2688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39" name="Oval 44"/>
                <p:cNvSpPr>
                  <a:spLocks noChangeArrowheads="1"/>
                </p:cNvSpPr>
                <p:nvPr/>
              </p:nvSpPr>
              <p:spPr bwMode="auto">
                <a:xfrm>
                  <a:off x="2112" y="2880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0" name="Oval 45"/>
                <p:cNvSpPr>
                  <a:spLocks noChangeArrowheads="1"/>
                </p:cNvSpPr>
                <p:nvPr/>
              </p:nvSpPr>
              <p:spPr bwMode="auto">
                <a:xfrm>
                  <a:off x="3264" y="3072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1" name="Oval 46"/>
                <p:cNvSpPr>
                  <a:spLocks noChangeArrowheads="1"/>
                </p:cNvSpPr>
                <p:nvPr/>
              </p:nvSpPr>
              <p:spPr bwMode="auto">
                <a:xfrm>
                  <a:off x="3072" y="3072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2" name="Oval 47"/>
                <p:cNvSpPr>
                  <a:spLocks noChangeArrowheads="1"/>
                </p:cNvSpPr>
                <p:nvPr/>
              </p:nvSpPr>
              <p:spPr bwMode="auto">
                <a:xfrm>
                  <a:off x="2880" y="3072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3" name="Oval 48"/>
                <p:cNvSpPr>
                  <a:spLocks noChangeArrowheads="1"/>
                </p:cNvSpPr>
                <p:nvPr/>
              </p:nvSpPr>
              <p:spPr bwMode="auto">
                <a:xfrm>
                  <a:off x="2688" y="3072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4" name="Oval 49"/>
                <p:cNvSpPr>
                  <a:spLocks noChangeArrowheads="1"/>
                </p:cNvSpPr>
                <p:nvPr/>
              </p:nvSpPr>
              <p:spPr bwMode="auto">
                <a:xfrm>
                  <a:off x="2496" y="3072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5" name="Oval 50"/>
                <p:cNvSpPr>
                  <a:spLocks noChangeArrowheads="1"/>
                </p:cNvSpPr>
                <p:nvPr/>
              </p:nvSpPr>
              <p:spPr bwMode="auto">
                <a:xfrm>
                  <a:off x="2304" y="3072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6" name="Oval 51"/>
                <p:cNvSpPr>
                  <a:spLocks noChangeArrowheads="1"/>
                </p:cNvSpPr>
                <p:nvPr/>
              </p:nvSpPr>
              <p:spPr bwMode="auto">
                <a:xfrm>
                  <a:off x="2112" y="3264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22647" name="Oval 52"/>
                <p:cNvSpPr>
                  <a:spLocks noChangeArrowheads="1"/>
                </p:cNvSpPr>
                <p:nvPr/>
              </p:nvSpPr>
              <p:spPr bwMode="auto">
                <a:xfrm>
                  <a:off x="2688" y="2304"/>
                  <a:ext cx="192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622648" name="Text Box 56"/>
              <p:cNvSpPr txBox="1">
                <a:spLocks noChangeArrowheads="1"/>
              </p:cNvSpPr>
              <p:nvPr/>
            </p:nvSpPr>
            <p:spPr bwMode="auto">
              <a:xfrm>
                <a:off x="384" y="1152"/>
                <a:ext cx="204" cy="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1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2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3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4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5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6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7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</p:grpSp>
        <p:sp>
          <p:nvSpPr>
            <p:cNvPr id="622649" name="Text Box 58"/>
            <p:cNvSpPr txBox="1">
              <a:spLocks noChangeArrowheads="1"/>
            </p:cNvSpPr>
            <p:nvPr/>
          </p:nvSpPr>
          <p:spPr bwMode="auto">
            <a:xfrm>
              <a:off x="528" y="2736"/>
              <a:ext cx="16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  <a:r>
                <a:rPr lang="en-US" sz="16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  <a:r>
                <a:rPr lang="en-US" sz="16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  <a:r>
                <a:rPr lang="en-US" sz="16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4</a:t>
              </a:r>
              <a:r>
                <a:rPr lang="en-US" sz="16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5</a:t>
              </a:r>
              <a:r>
                <a:rPr lang="en-US" sz="16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6</a:t>
              </a:r>
              <a:r>
                <a:rPr lang="en-US" sz="16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7</a:t>
              </a:r>
              <a:r>
                <a:rPr lang="en-US" sz="1600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8</a:t>
              </a:r>
            </a:p>
          </p:txBody>
        </p:sp>
      </p:grpSp>
      <p:sp>
        <p:nvSpPr>
          <p:cNvPr id="61" name="Slide Number Placeholder 6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360D812-0927-4819-809A-E67BA1931298}" type="slidenum">
              <a:rPr lang="en-US" sz="1400">
                <a:latin typeface="+mn-lt"/>
              </a:rPr>
              <a:pPr algn="r">
                <a:defRPr/>
              </a:pPr>
              <a:t>51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AE6214-3B54-4F2E-8A0C-4BBEC91E797F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268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10618"/>
              </p:ext>
            </p:extLst>
          </p:nvPr>
        </p:nvGraphicFramePr>
        <p:xfrm>
          <a:off x="1143000" y="3886200"/>
          <a:ext cx="7010400" cy="79248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4669" name="Group 48"/>
          <p:cNvGrpSpPr>
            <a:grpSpLocks/>
          </p:cNvGrpSpPr>
          <p:nvPr/>
        </p:nvGrpSpPr>
        <p:grpSpPr bwMode="auto">
          <a:xfrm>
            <a:off x="2362200" y="1838325"/>
            <a:ext cx="3702050" cy="1671638"/>
            <a:chOff x="1488" y="1158"/>
            <a:chExt cx="2332" cy="1053"/>
          </a:xfrm>
        </p:grpSpPr>
        <p:sp>
          <p:nvSpPr>
            <p:cNvPr id="624670" name="Text Box 31"/>
            <p:cNvSpPr txBox="1">
              <a:spLocks noChangeArrowheads="1"/>
            </p:cNvSpPr>
            <p:nvPr/>
          </p:nvSpPr>
          <p:spPr bwMode="auto">
            <a:xfrm>
              <a:off x="3600" y="1638"/>
              <a:ext cx="2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24671" name="Line 39"/>
            <p:cNvSpPr>
              <a:spLocks noChangeShapeType="1"/>
            </p:cNvSpPr>
            <p:nvPr/>
          </p:nvSpPr>
          <p:spPr bwMode="auto">
            <a:xfrm flipV="1">
              <a:off x="1834" y="124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2" name="Line 40"/>
            <p:cNvSpPr>
              <a:spLocks noChangeShapeType="1"/>
            </p:cNvSpPr>
            <p:nvPr/>
          </p:nvSpPr>
          <p:spPr bwMode="auto">
            <a:xfrm>
              <a:off x="1834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3" name="Line 41"/>
            <p:cNvSpPr>
              <a:spLocks noChangeShapeType="1"/>
            </p:cNvSpPr>
            <p:nvPr/>
          </p:nvSpPr>
          <p:spPr bwMode="auto">
            <a:xfrm>
              <a:off x="2218" y="13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4" name="Line 42"/>
            <p:cNvSpPr>
              <a:spLocks noChangeShapeType="1"/>
            </p:cNvSpPr>
            <p:nvPr/>
          </p:nvSpPr>
          <p:spPr bwMode="auto">
            <a:xfrm>
              <a:off x="2314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5" name="Line 43"/>
            <p:cNvSpPr>
              <a:spLocks noChangeShapeType="1"/>
            </p:cNvSpPr>
            <p:nvPr/>
          </p:nvSpPr>
          <p:spPr bwMode="auto">
            <a:xfrm>
              <a:off x="2794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6" name="Line 44"/>
            <p:cNvSpPr>
              <a:spLocks noChangeShapeType="1"/>
            </p:cNvSpPr>
            <p:nvPr/>
          </p:nvSpPr>
          <p:spPr bwMode="auto">
            <a:xfrm>
              <a:off x="2378" y="1280"/>
              <a:ext cx="1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7" name="Line 45"/>
            <p:cNvSpPr>
              <a:spLocks noChangeShapeType="1"/>
            </p:cNvSpPr>
            <p:nvPr/>
          </p:nvSpPr>
          <p:spPr bwMode="auto">
            <a:xfrm flipV="1">
              <a:off x="2762" y="1920"/>
              <a:ext cx="33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8" name="Line 46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79" name="Line 47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680" name="Text Box 33"/>
            <p:cNvSpPr txBox="1">
              <a:spLocks noChangeArrowheads="1"/>
            </p:cNvSpPr>
            <p:nvPr/>
          </p:nvSpPr>
          <p:spPr bwMode="auto">
            <a:xfrm>
              <a:off x="1488" y="1466"/>
              <a:ext cx="37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24681" name="Text Box 34"/>
            <p:cNvSpPr txBox="1">
              <a:spLocks noChangeArrowheads="1"/>
            </p:cNvSpPr>
            <p:nvPr/>
          </p:nvSpPr>
          <p:spPr bwMode="auto">
            <a:xfrm>
              <a:off x="2074" y="1158"/>
              <a:ext cx="33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24682" name="Text Box 35"/>
            <p:cNvSpPr txBox="1">
              <a:spLocks noChangeArrowheads="1"/>
            </p:cNvSpPr>
            <p:nvPr/>
          </p:nvSpPr>
          <p:spPr bwMode="auto">
            <a:xfrm>
              <a:off x="2170" y="1734"/>
              <a:ext cx="32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24683" name="Text Box 36"/>
            <p:cNvSpPr txBox="1">
              <a:spLocks noChangeArrowheads="1"/>
            </p:cNvSpPr>
            <p:nvPr/>
          </p:nvSpPr>
          <p:spPr bwMode="auto">
            <a:xfrm>
              <a:off x="2554" y="1302"/>
              <a:ext cx="24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24684" name="Text Box 37"/>
            <p:cNvSpPr txBox="1">
              <a:spLocks noChangeArrowheads="1"/>
            </p:cNvSpPr>
            <p:nvPr/>
          </p:nvSpPr>
          <p:spPr bwMode="auto">
            <a:xfrm>
              <a:off x="2890" y="1686"/>
              <a:ext cx="48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24685" name="Text Box 38"/>
            <p:cNvSpPr txBox="1">
              <a:spLocks noChangeArrowheads="1"/>
            </p:cNvSpPr>
            <p:nvPr/>
          </p:nvSpPr>
          <p:spPr bwMode="auto">
            <a:xfrm>
              <a:off x="2554" y="1974"/>
              <a:ext cx="21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624686" name="Text Box 49"/>
          <p:cNvSpPr txBox="1">
            <a:spLocks noChangeArrowheads="1"/>
          </p:cNvSpPr>
          <p:nvPr/>
        </p:nvSpPr>
        <p:spPr bwMode="auto">
          <a:xfrm>
            <a:off x="5562600" y="1752600"/>
            <a:ext cx="216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5F5F5F"/>
                </a:solidFill>
                <a:latin typeface="Comic Sans MS" pitchFamily="66" charset="0"/>
              </a:rPr>
              <a:t>Constraint graph</a:t>
            </a:r>
          </a:p>
        </p:txBody>
      </p:sp>
      <p:sp>
        <p:nvSpPr>
          <p:cNvPr id="624687" name="Freeform 50"/>
          <p:cNvSpPr>
            <a:spLocks/>
          </p:cNvSpPr>
          <p:nvPr/>
        </p:nvSpPr>
        <p:spPr bwMode="auto">
          <a:xfrm>
            <a:off x="4648200" y="1905000"/>
            <a:ext cx="914400" cy="457200"/>
          </a:xfrm>
          <a:custGeom>
            <a:avLst/>
            <a:gdLst>
              <a:gd name="T0" fmla="*/ 576 w 576"/>
              <a:gd name="T1" fmla="*/ 48 h 336"/>
              <a:gd name="T2" fmla="*/ 384 w 576"/>
              <a:gd name="T3" fmla="*/ 48 h 336"/>
              <a:gd name="T4" fmla="*/ 0 w 576"/>
              <a:gd name="T5" fmla="*/ 336 h 336"/>
              <a:gd name="T6" fmla="*/ 0 60000 65536"/>
              <a:gd name="T7" fmla="*/ 0 60000 65536"/>
              <a:gd name="T8" fmla="*/ 0 60000 65536"/>
              <a:gd name="T9" fmla="*/ 0 w 576"/>
              <a:gd name="T10" fmla="*/ 0 h 336"/>
              <a:gd name="T11" fmla="*/ 576 w 57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336">
                <a:moveTo>
                  <a:pt x="576" y="48"/>
                </a:moveTo>
                <a:cubicBezTo>
                  <a:pt x="528" y="24"/>
                  <a:pt x="480" y="0"/>
                  <a:pt x="384" y="48"/>
                </a:cubicBezTo>
                <a:cubicBezTo>
                  <a:pt x="288" y="96"/>
                  <a:pt x="144" y="216"/>
                  <a:pt x="0" y="336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0" name="Slide Number Placeholder 4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9CF7799-6DB3-44D7-A098-49123489F431}" type="slidenum">
              <a:rPr lang="en-US" sz="1400">
                <a:latin typeface="+mn-lt"/>
              </a:rPr>
              <a:pPr algn="r">
                <a:defRPr/>
              </a:pPr>
              <a:t>52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742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DD6A9-390B-43C5-B456-95BC827FE0A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1130300" y="4673600"/>
            <a:ext cx="1016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269316" name="Group 4"/>
          <p:cNvGraphicFramePr>
            <a:graphicFrameLocks noGrp="1"/>
          </p:cNvGraphicFramePr>
          <p:nvPr/>
        </p:nvGraphicFramePr>
        <p:xfrm>
          <a:off x="1143000" y="3886200"/>
          <a:ext cx="7010400" cy="118872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6725" name="Group 57"/>
          <p:cNvGrpSpPr>
            <a:grpSpLocks/>
          </p:cNvGrpSpPr>
          <p:nvPr/>
        </p:nvGrpSpPr>
        <p:grpSpPr bwMode="auto">
          <a:xfrm>
            <a:off x="2362200" y="1838325"/>
            <a:ext cx="3702050" cy="1671638"/>
            <a:chOff x="1488" y="1158"/>
            <a:chExt cx="2332" cy="1053"/>
          </a:xfrm>
        </p:grpSpPr>
        <p:sp>
          <p:nvSpPr>
            <p:cNvPr id="626726" name="Text Box 58"/>
            <p:cNvSpPr txBox="1">
              <a:spLocks noChangeArrowheads="1"/>
            </p:cNvSpPr>
            <p:nvPr/>
          </p:nvSpPr>
          <p:spPr bwMode="auto">
            <a:xfrm>
              <a:off x="3600" y="1638"/>
              <a:ext cx="2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26727" name="Line 59"/>
            <p:cNvSpPr>
              <a:spLocks noChangeShapeType="1"/>
            </p:cNvSpPr>
            <p:nvPr/>
          </p:nvSpPr>
          <p:spPr bwMode="auto">
            <a:xfrm flipV="1">
              <a:off x="1834" y="124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28" name="Line 60"/>
            <p:cNvSpPr>
              <a:spLocks noChangeShapeType="1"/>
            </p:cNvSpPr>
            <p:nvPr/>
          </p:nvSpPr>
          <p:spPr bwMode="auto">
            <a:xfrm>
              <a:off x="1834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29" name="Line 61"/>
            <p:cNvSpPr>
              <a:spLocks noChangeShapeType="1"/>
            </p:cNvSpPr>
            <p:nvPr/>
          </p:nvSpPr>
          <p:spPr bwMode="auto">
            <a:xfrm>
              <a:off x="2218" y="13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30" name="Line 62"/>
            <p:cNvSpPr>
              <a:spLocks noChangeShapeType="1"/>
            </p:cNvSpPr>
            <p:nvPr/>
          </p:nvSpPr>
          <p:spPr bwMode="auto">
            <a:xfrm>
              <a:off x="2314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31" name="Line 63"/>
            <p:cNvSpPr>
              <a:spLocks noChangeShapeType="1"/>
            </p:cNvSpPr>
            <p:nvPr/>
          </p:nvSpPr>
          <p:spPr bwMode="auto">
            <a:xfrm>
              <a:off x="2794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32" name="Line 64"/>
            <p:cNvSpPr>
              <a:spLocks noChangeShapeType="1"/>
            </p:cNvSpPr>
            <p:nvPr/>
          </p:nvSpPr>
          <p:spPr bwMode="auto">
            <a:xfrm>
              <a:off x="2378" y="1280"/>
              <a:ext cx="1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33" name="Line 65"/>
            <p:cNvSpPr>
              <a:spLocks noChangeShapeType="1"/>
            </p:cNvSpPr>
            <p:nvPr/>
          </p:nvSpPr>
          <p:spPr bwMode="auto">
            <a:xfrm flipV="1">
              <a:off x="2762" y="1920"/>
              <a:ext cx="33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34" name="Line 66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35" name="Line 67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6736" name="Text Box 68"/>
            <p:cNvSpPr txBox="1">
              <a:spLocks noChangeArrowheads="1"/>
            </p:cNvSpPr>
            <p:nvPr/>
          </p:nvSpPr>
          <p:spPr bwMode="auto">
            <a:xfrm>
              <a:off x="1488" y="1466"/>
              <a:ext cx="377" cy="2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26737" name="Text Box 69"/>
            <p:cNvSpPr txBox="1">
              <a:spLocks noChangeArrowheads="1"/>
            </p:cNvSpPr>
            <p:nvPr/>
          </p:nvSpPr>
          <p:spPr bwMode="auto">
            <a:xfrm>
              <a:off x="2074" y="1158"/>
              <a:ext cx="33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26738" name="Text Box 70"/>
            <p:cNvSpPr txBox="1">
              <a:spLocks noChangeArrowheads="1"/>
            </p:cNvSpPr>
            <p:nvPr/>
          </p:nvSpPr>
          <p:spPr bwMode="auto">
            <a:xfrm>
              <a:off x="2170" y="1734"/>
              <a:ext cx="32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26739" name="Text Box 71"/>
            <p:cNvSpPr txBox="1">
              <a:spLocks noChangeArrowheads="1"/>
            </p:cNvSpPr>
            <p:nvPr/>
          </p:nvSpPr>
          <p:spPr bwMode="auto">
            <a:xfrm>
              <a:off x="2554" y="1302"/>
              <a:ext cx="24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26740" name="Text Box 72"/>
            <p:cNvSpPr txBox="1">
              <a:spLocks noChangeArrowheads="1"/>
            </p:cNvSpPr>
            <p:nvPr/>
          </p:nvSpPr>
          <p:spPr bwMode="auto">
            <a:xfrm>
              <a:off x="2890" y="1686"/>
              <a:ext cx="48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26741" name="Text Box 73"/>
            <p:cNvSpPr txBox="1">
              <a:spLocks noChangeArrowheads="1"/>
            </p:cNvSpPr>
            <p:nvPr/>
          </p:nvSpPr>
          <p:spPr bwMode="auto">
            <a:xfrm>
              <a:off x="2554" y="1974"/>
              <a:ext cx="21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1066800" y="4687888"/>
            <a:ext cx="7056438" cy="814387"/>
            <a:chOff x="672" y="2953"/>
            <a:chExt cx="4445" cy="513"/>
          </a:xfrm>
        </p:grpSpPr>
        <p:sp>
          <p:nvSpPr>
            <p:cNvPr id="626744" name="Line 77"/>
            <p:cNvSpPr>
              <a:spLocks noChangeShapeType="1"/>
            </p:cNvSpPr>
            <p:nvPr/>
          </p:nvSpPr>
          <p:spPr bwMode="auto">
            <a:xfrm flipV="1">
              <a:off x="1392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26745" name="Group 79"/>
            <p:cNvGrpSpPr>
              <a:grpSpLocks/>
            </p:cNvGrpSpPr>
            <p:nvPr/>
          </p:nvGrpSpPr>
          <p:grpSpPr bwMode="auto">
            <a:xfrm>
              <a:off x="672" y="2953"/>
              <a:ext cx="4445" cy="513"/>
              <a:chOff x="672" y="2953"/>
              <a:chExt cx="4445" cy="513"/>
            </a:xfrm>
          </p:grpSpPr>
          <p:sp>
            <p:nvSpPr>
              <p:cNvPr id="626746" name="Text Box 7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44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Forward checking removes the value Red of NT and of SA</a:t>
                </a:r>
              </a:p>
            </p:txBody>
          </p:sp>
          <p:sp>
            <p:nvSpPr>
              <p:cNvPr id="626747" name="Line 78"/>
              <p:cNvSpPr>
                <a:spLocks noChangeShapeType="1"/>
              </p:cNvSpPr>
              <p:nvPr/>
            </p:nvSpPr>
            <p:spPr bwMode="auto">
              <a:xfrm flipV="1">
                <a:off x="3910" y="2953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2" name="Slide Number Placeholder 6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FFF8437-03D9-4CF0-97C3-CDEA22D87C85}" type="slidenum">
              <a:rPr lang="en-US" sz="1400">
                <a:latin typeface="+mn-lt"/>
              </a:rPr>
              <a:pPr algn="r">
                <a:defRPr/>
              </a:pPr>
              <a:t>53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8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3C124-D3E0-4130-9861-D58D0D0AA41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1130300" y="4673600"/>
            <a:ext cx="1003300" cy="3937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3149600" y="5067300"/>
            <a:ext cx="1003300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270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2523"/>
              </p:ext>
            </p:extLst>
          </p:nvPr>
        </p:nvGraphicFramePr>
        <p:xfrm>
          <a:off x="1143000" y="3886200"/>
          <a:ext cx="7010400" cy="158496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8783" name="Group 68"/>
          <p:cNvGrpSpPr>
            <a:grpSpLocks/>
          </p:cNvGrpSpPr>
          <p:nvPr/>
        </p:nvGrpSpPr>
        <p:grpSpPr bwMode="auto">
          <a:xfrm>
            <a:off x="2362200" y="1838325"/>
            <a:ext cx="3702050" cy="1671638"/>
            <a:chOff x="1488" y="1158"/>
            <a:chExt cx="2332" cy="1053"/>
          </a:xfrm>
        </p:grpSpPr>
        <p:sp>
          <p:nvSpPr>
            <p:cNvPr id="628784" name="Text Box 69"/>
            <p:cNvSpPr txBox="1">
              <a:spLocks noChangeArrowheads="1"/>
            </p:cNvSpPr>
            <p:nvPr/>
          </p:nvSpPr>
          <p:spPr bwMode="auto">
            <a:xfrm>
              <a:off x="3600" y="1638"/>
              <a:ext cx="2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28785" name="Line 70"/>
            <p:cNvSpPr>
              <a:spLocks noChangeShapeType="1"/>
            </p:cNvSpPr>
            <p:nvPr/>
          </p:nvSpPr>
          <p:spPr bwMode="auto">
            <a:xfrm flipV="1">
              <a:off x="1834" y="124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86" name="Line 71"/>
            <p:cNvSpPr>
              <a:spLocks noChangeShapeType="1"/>
            </p:cNvSpPr>
            <p:nvPr/>
          </p:nvSpPr>
          <p:spPr bwMode="auto">
            <a:xfrm>
              <a:off x="1834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87" name="Line 72"/>
            <p:cNvSpPr>
              <a:spLocks noChangeShapeType="1"/>
            </p:cNvSpPr>
            <p:nvPr/>
          </p:nvSpPr>
          <p:spPr bwMode="auto">
            <a:xfrm>
              <a:off x="2218" y="13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88" name="Line 73"/>
            <p:cNvSpPr>
              <a:spLocks noChangeShapeType="1"/>
            </p:cNvSpPr>
            <p:nvPr/>
          </p:nvSpPr>
          <p:spPr bwMode="auto">
            <a:xfrm>
              <a:off x="2314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89" name="Line 74"/>
            <p:cNvSpPr>
              <a:spLocks noChangeShapeType="1"/>
            </p:cNvSpPr>
            <p:nvPr/>
          </p:nvSpPr>
          <p:spPr bwMode="auto">
            <a:xfrm>
              <a:off x="2794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90" name="Line 75"/>
            <p:cNvSpPr>
              <a:spLocks noChangeShapeType="1"/>
            </p:cNvSpPr>
            <p:nvPr/>
          </p:nvSpPr>
          <p:spPr bwMode="auto">
            <a:xfrm>
              <a:off x="2378" y="1280"/>
              <a:ext cx="1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91" name="Line 76"/>
            <p:cNvSpPr>
              <a:spLocks noChangeShapeType="1"/>
            </p:cNvSpPr>
            <p:nvPr/>
          </p:nvSpPr>
          <p:spPr bwMode="auto">
            <a:xfrm flipV="1">
              <a:off x="2762" y="1920"/>
              <a:ext cx="33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92" name="Line 77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93" name="Line 78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8794" name="Text Box 79"/>
            <p:cNvSpPr txBox="1">
              <a:spLocks noChangeArrowheads="1"/>
            </p:cNvSpPr>
            <p:nvPr/>
          </p:nvSpPr>
          <p:spPr bwMode="auto">
            <a:xfrm>
              <a:off x="1488" y="1466"/>
              <a:ext cx="377" cy="2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28795" name="Text Box 80"/>
            <p:cNvSpPr txBox="1">
              <a:spLocks noChangeArrowheads="1"/>
            </p:cNvSpPr>
            <p:nvPr/>
          </p:nvSpPr>
          <p:spPr bwMode="auto">
            <a:xfrm>
              <a:off x="2074" y="1158"/>
              <a:ext cx="33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28796" name="Text Box 81"/>
            <p:cNvSpPr txBox="1">
              <a:spLocks noChangeArrowheads="1"/>
            </p:cNvSpPr>
            <p:nvPr/>
          </p:nvSpPr>
          <p:spPr bwMode="auto">
            <a:xfrm>
              <a:off x="2170" y="1734"/>
              <a:ext cx="32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28797" name="Text Box 82"/>
            <p:cNvSpPr txBox="1">
              <a:spLocks noChangeArrowheads="1"/>
            </p:cNvSpPr>
            <p:nvPr/>
          </p:nvSpPr>
          <p:spPr bwMode="auto">
            <a:xfrm>
              <a:off x="2554" y="1302"/>
              <a:ext cx="248" cy="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28798" name="Text Box 83"/>
            <p:cNvSpPr txBox="1">
              <a:spLocks noChangeArrowheads="1"/>
            </p:cNvSpPr>
            <p:nvPr/>
          </p:nvSpPr>
          <p:spPr bwMode="auto">
            <a:xfrm>
              <a:off x="2890" y="1686"/>
              <a:ext cx="48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28799" name="Text Box 84"/>
            <p:cNvSpPr txBox="1">
              <a:spLocks noChangeArrowheads="1"/>
            </p:cNvSpPr>
            <p:nvPr/>
          </p:nvSpPr>
          <p:spPr bwMode="auto">
            <a:xfrm>
              <a:off x="2554" y="1974"/>
              <a:ext cx="21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628800" name="Line 85"/>
          <p:cNvSpPr>
            <a:spLocks noChangeShapeType="1"/>
          </p:cNvSpPr>
          <p:nvPr/>
        </p:nvSpPr>
        <p:spPr bwMode="auto">
          <a:xfrm flipV="1">
            <a:off x="22098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8801" name="Line 86"/>
          <p:cNvSpPr>
            <a:spLocks noChangeShapeType="1"/>
          </p:cNvSpPr>
          <p:nvPr/>
        </p:nvSpPr>
        <p:spPr bwMode="auto">
          <a:xfrm flipV="1">
            <a:off x="62484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8802" name="Line 87"/>
          <p:cNvSpPr>
            <a:spLocks noChangeShapeType="1"/>
          </p:cNvSpPr>
          <p:nvPr/>
        </p:nvSpPr>
        <p:spPr bwMode="auto">
          <a:xfrm flipV="1">
            <a:off x="4371975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Slide Number Placeholder 6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FAE51FB-BD92-4A0A-BC95-4557A95AD86B}" type="slidenum">
              <a:rPr lang="en-US" sz="1400">
                <a:latin typeface="+mn-lt"/>
              </a:rPr>
              <a:pPr algn="r">
                <a:defRPr/>
              </a:pPr>
              <a:t>54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839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82828-B6ED-4A4C-BA98-B2DB6602077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5156200" y="5473700"/>
            <a:ext cx="10033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271366" name="Group 6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30840" name="Group 78"/>
          <p:cNvGrpSpPr>
            <a:grpSpLocks/>
          </p:cNvGrpSpPr>
          <p:nvPr/>
        </p:nvGrpSpPr>
        <p:grpSpPr bwMode="auto">
          <a:xfrm>
            <a:off x="2362200" y="1838325"/>
            <a:ext cx="3702050" cy="1671638"/>
            <a:chOff x="1488" y="1158"/>
            <a:chExt cx="2332" cy="1053"/>
          </a:xfrm>
        </p:grpSpPr>
        <p:sp>
          <p:nvSpPr>
            <p:cNvPr id="630841" name="Text Box 79"/>
            <p:cNvSpPr txBox="1">
              <a:spLocks noChangeArrowheads="1"/>
            </p:cNvSpPr>
            <p:nvPr/>
          </p:nvSpPr>
          <p:spPr bwMode="auto">
            <a:xfrm>
              <a:off x="3600" y="1638"/>
              <a:ext cx="2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30842" name="Line 80"/>
            <p:cNvSpPr>
              <a:spLocks noChangeShapeType="1"/>
            </p:cNvSpPr>
            <p:nvPr/>
          </p:nvSpPr>
          <p:spPr bwMode="auto">
            <a:xfrm flipV="1">
              <a:off x="1834" y="124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43" name="Line 81"/>
            <p:cNvSpPr>
              <a:spLocks noChangeShapeType="1"/>
            </p:cNvSpPr>
            <p:nvPr/>
          </p:nvSpPr>
          <p:spPr bwMode="auto">
            <a:xfrm>
              <a:off x="1834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44" name="Line 82"/>
            <p:cNvSpPr>
              <a:spLocks noChangeShapeType="1"/>
            </p:cNvSpPr>
            <p:nvPr/>
          </p:nvSpPr>
          <p:spPr bwMode="auto">
            <a:xfrm>
              <a:off x="2218" y="13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45" name="Line 83"/>
            <p:cNvSpPr>
              <a:spLocks noChangeShapeType="1"/>
            </p:cNvSpPr>
            <p:nvPr/>
          </p:nvSpPr>
          <p:spPr bwMode="auto">
            <a:xfrm>
              <a:off x="2314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46" name="Line 84"/>
            <p:cNvSpPr>
              <a:spLocks noChangeShapeType="1"/>
            </p:cNvSpPr>
            <p:nvPr/>
          </p:nvSpPr>
          <p:spPr bwMode="auto">
            <a:xfrm>
              <a:off x="2794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47" name="Line 85"/>
            <p:cNvSpPr>
              <a:spLocks noChangeShapeType="1"/>
            </p:cNvSpPr>
            <p:nvPr/>
          </p:nvSpPr>
          <p:spPr bwMode="auto">
            <a:xfrm>
              <a:off x="2378" y="1280"/>
              <a:ext cx="1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48" name="Line 86"/>
            <p:cNvSpPr>
              <a:spLocks noChangeShapeType="1"/>
            </p:cNvSpPr>
            <p:nvPr/>
          </p:nvSpPr>
          <p:spPr bwMode="auto">
            <a:xfrm flipV="1">
              <a:off x="2762" y="1920"/>
              <a:ext cx="33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49" name="Line 87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50" name="Line 88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0851" name="Text Box 89"/>
            <p:cNvSpPr txBox="1">
              <a:spLocks noChangeArrowheads="1"/>
            </p:cNvSpPr>
            <p:nvPr/>
          </p:nvSpPr>
          <p:spPr bwMode="auto">
            <a:xfrm>
              <a:off x="1488" y="1466"/>
              <a:ext cx="377" cy="2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30852" name="Text Box 90"/>
            <p:cNvSpPr txBox="1">
              <a:spLocks noChangeArrowheads="1"/>
            </p:cNvSpPr>
            <p:nvPr/>
          </p:nvSpPr>
          <p:spPr bwMode="auto">
            <a:xfrm>
              <a:off x="2074" y="1158"/>
              <a:ext cx="33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30853" name="Text Box 91"/>
            <p:cNvSpPr txBox="1">
              <a:spLocks noChangeArrowheads="1"/>
            </p:cNvSpPr>
            <p:nvPr/>
          </p:nvSpPr>
          <p:spPr bwMode="auto">
            <a:xfrm>
              <a:off x="2170" y="1734"/>
              <a:ext cx="32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30854" name="Text Box 92"/>
            <p:cNvSpPr txBox="1">
              <a:spLocks noChangeArrowheads="1"/>
            </p:cNvSpPr>
            <p:nvPr/>
          </p:nvSpPr>
          <p:spPr bwMode="auto">
            <a:xfrm>
              <a:off x="2554" y="1302"/>
              <a:ext cx="248" cy="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30855" name="Text Box 93"/>
            <p:cNvSpPr txBox="1">
              <a:spLocks noChangeArrowheads="1"/>
            </p:cNvSpPr>
            <p:nvPr/>
          </p:nvSpPr>
          <p:spPr bwMode="auto">
            <a:xfrm>
              <a:off x="2890" y="1686"/>
              <a:ext cx="48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30856" name="Text Box 94"/>
            <p:cNvSpPr txBox="1">
              <a:spLocks noChangeArrowheads="1"/>
            </p:cNvSpPr>
            <p:nvPr/>
          </p:nvSpPr>
          <p:spPr bwMode="auto">
            <a:xfrm>
              <a:off x="2554" y="1974"/>
              <a:ext cx="216" cy="237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630857" name="Line 95"/>
          <p:cNvSpPr>
            <a:spLocks noChangeShapeType="1"/>
          </p:cNvSpPr>
          <p:nvPr/>
        </p:nvSpPr>
        <p:spPr bwMode="auto">
          <a:xfrm flipV="1">
            <a:off x="62023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0858" name="Line 96"/>
          <p:cNvSpPr>
            <a:spLocks noChangeShapeType="1"/>
          </p:cNvSpPr>
          <p:nvPr/>
        </p:nvSpPr>
        <p:spPr bwMode="auto">
          <a:xfrm flipV="1">
            <a:off x="43735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" name="Slide Number Placeholder 7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6EE4B60-382F-4D27-A8A7-331CCDE865F0}" type="slidenum">
              <a:rPr lang="en-US" sz="1400">
                <a:latin typeface="+mn-lt"/>
              </a:rPr>
              <a:pPr algn="r">
                <a:defRPr/>
              </a:pPr>
              <a:t>55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88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40C07-8235-4379-B435-C11490A5E11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32834" name="Rectangle 76"/>
          <p:cNvSpPr>
            <a:spLocks noChangeArrowheads="1"/>
          </p:cNvSpPr>
          <p:nvPr/>
        </p:nvSpPr>
        <p:spPr bwMode="auto">
          <a:xfrm>
            <a:off x="6143625" y="5467350"/>
            <a:ext cx="1019175" cy="400050"/>
          </a:xfrm>
          <a:prstGeom prst="rect">
            <a:avLst/>
          </a:prstGeom>
          <a:solidFill>
            <a:srgbClr val="EEB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32835" name="Rectangle 2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32836" name="Rectangle 3"/>
          <p:cNvSpPr>
            <a:spLocks noChangeArrowheads="1"/>
          </p:cNvSpPr>
          <p:nvPr/>
        </p:nvSpPr>
        <p:spPr bwMode="auto">
          <a:xfrm>
            <a:off x="5156200" y="5473700"/>
            <a:ext cx="10033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32837" name="Rectangle 4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283653" name="Group 5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2889" name="Line 73"/>
          <p:cNvSpPr>
            <a:spLocks noChangeShapeType="1"/>
          </p:cNvSpPr>
          <p:nvPr/>
        </p:nvSpPr>
        <p:spPr bwMode="auto">
          <a:xfrm flipV="1">
            <a:off x="62023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2890" name="Line 74"/>
          <p:cNvSpPr>
            <a:spLocks noChangeShapeType="1"/>
          </p:cNvSpPr>
          <p:nvPr/>
        </p:nvSpPr>
        <p:spPr bwMode="auto">
          <a:xfrm flipV="1">
            <a:off x="43735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2891" name="Text Box 75"/>
          <p:cNvSpPr txBox="1">
            <a:spLocks noChangeArrowheads="1"/>
          </p:cNvSpPr>
          <p:nvPr/>
        </p:nvSpPr>
        <p:spPr bwMode="auto">
          <a:xfrm>
            <a:off x="2362200" y="1600200"/>
            <a:ext cx="6057900" cy="1373188"/>
          </a:xfrm>
          <a:prstGeom prst="rect">
            <a:avLst/>
          </a:prstGeom>
          <a:solidFill>
            <a:srgbClr val="EEB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dirty="0">
                <a:latin typeface="+mj-lt"/>
              </a:rPr>
              <a:t>Empty set: the current assignment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    {(WA </a:t>
            </a:r>
            <a:r>
              <a:rPr lang="en-US" sz="2000" dirty="0">
                <a:latin typeface="+mj-lt"/>
                <a:sym typeface="Wingdings" pitchFamily="2" charset="2"/>
              </a:rPr>
              <a:t> </a:t>
            </a:r>
            <a:r>
              <a:rPr lang="en-US" sz="2800" dirty="0">
                <a:latin typeface="+mj-lt"/>
                <a:sym typeface="Wingdings" pitchFamily="2" charset="2"/>
              </a:rPr>
              <a:t>R), (Q </a:t>
            </a:r>
            <a:r>
              <a:rPr lang="en-US" sz="2000" dirty="0">
                <a:latin typeface="+mj-lt"/>
                <a:sym typeface="Wingdings" pitchFamily="2" charset="2"/>
              </a:rPr>
              <a:t> </a:t>
            </a:r>
            <a:r>
              <a:rPr lang="en-US" sz="2800" dirty="0">
                <a:latin typeface="+mj-lt"/>
                <a:sym typeface="Wingdings" pitchFamily="2" charset="2"/>
              </a:rPr>
              <a:t>G), (V </a:t>
            </a:r>
            <a:r>
              <a:rPr lang="en-US" sz="2000" dirty="0">
                <a:latin typeface="+mj-lt"/>
                <a:sym typeface="Wingdings" pitchFamily="2" charset="2"/>
              </a:rPr>
              <a:t> </a:t>
            </a:r>
            <a:r>
              <a:rPr lang="en-US" sz="2800" dirty="0">
                <a:latin typeface="+mj-lt"/>
                <a:sym typeface="Wingdings" pitchFamily="2" charset="2"/>
              </a:rPr>
              <a:t>B)}</a:t>
            </a:r>
          </a:p>
          <a:p>
            <a:r>
              <a:rPr lang="en-US" sz="2800" dirty="0">
                <a:latin typeface="+mj-lt"/>
                <a:sym typeface="Wingdings" pitchFamily="2" charset="2"/>
              </a:rPr>
              <a:t>does not lead to a solution</a:t>
            </a:r>
            <a:endParaRPr lang="en-US" sz="2800" dirty="0">
              <a:latin typeface="+mj-lt"/>
            </a:endParaRPr>
          </a:p>
        </p:txBody>
      </p:sp>
      <p:sp>
        <p:nvSpPr>
          <p:cNvPr id="632892" name="Line 77"/>
          <p:cNvSpPr>
            <a:spLocks noChangeShapeType="1"/>
          </p:cNvSpPr>
          <p:nvPr/>
        </p:nvSpPr>
        <p:spPr bwMode="auto">
          <a:xfrm flipV="1">
            <a:off x="6629400" y="2971800"/>
            <a:ext cx="0" cy="251460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Slide Number Placeholder 6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803B768-37B7-4715-9969-715A2846DE84}" type="slidenum">
              <a:rPr lang="en-US" sz="1400">
                <a:latin typeface="+mn-lt"/>
              </a:rPr>
              <a:pPr algn="r">
                <a:defRPr/>
              </a:pPr>
              <a:t>56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(General Form)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B3D59A-92F0-4524-9DEE-9CA009F5480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34883" name="Text Box 55"/>
          <p:cNvSpPr>
            <a:spLocks noChangeArrowheads="1"/>
          </p:cNvSpPr>
          <p:nvPr>
            <p:ph type="body" idx="4294967295"/>
          </p:nvPr>
        </p:nvSpPr>
        <p:spPr>
          <a:xfrm>
            <a:off x="457200" y="1676400"/>
            <a:ext cx="8686800" cy="4525963"/>
          </a:xfrm>
          <a:noFill/>
          <a:ln/>
        </p:spPr>
        <p:txBody>
          <a:bodyPr>
            <a:normAutofit/>
          </a:bodyPr>
          <a:lstStyle/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dirty="0">
                <a:latin typeface="+mj-lt"/>
              </a:rPr>
              <a:t>Whenever a pair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X</a:t>
            </a:r>
            <a:r>
              <a:rPr lang="en-US" sz="1600" dirty="0" err="1">
                <a:latin typeface="+mj-lt"/>
                <a:sym typeface="Wingdings" pitchFamily="2" charset="2"/>
              </a:rPr>
              <a:t></a:t>
            </a:r>
            <a:r>
              <a:rPr lang="en-US" sz="2000" dirty="0" err="1">
                <a:latin typeface="+mj-lt"/>
                <a:sym typeface="Wingdings" pitchFamily="2" charset="2"/>
              </a:rPr>
              <a:t>v</a:t>
            </a:r>
            <a:r>
              <a:rPr lang="en-US" sz="2000" dirty="0">
                <a:latin typeface="+mj-lt"/>
                <a:sym typeface="Wingdings" pitchFamily="2" charset="2"/>
              </a:rPr>
              <a:t>)</a:t>
            </a:r>
            <a:r>
              <a:rPr lang="en-US" dirty="0">
                <a:latin typeface="+mj-lt"/>
                <a:sym typeface="Wingdings" pitchFamily="2" charset="2"/>
              </a:rPr>
              <a:t> is added to assignment </a:t>
            </a:r>
            <a:r>
              <a:rPr lang="en-US" sz="2000" dirty="0">
                <a:latin typeface="+mj-lt"/>
                <a:sym typeface="Wingdings" pitchFamily="2" charset="2"/>
              </a:rPr>
              <a:t>A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</a:rPr>
              <a:t>do: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endParaRPr lang="en-US" sz="400" dirty="0">
              <a:latin typeface="+mj-lt"/>
            </a:endParaRP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dirty="0">
                <a:latin typeface="+mj-lt"/>
              </a:rPr>
              <a:t>     For each variable Y not in A do: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dirty="0">
                <a:latin typeface="+mj-lt"/>
              </a:rPr>
              <a:t>	       For every constraint C relating Y to   </a:t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			  the </a:t>
            </a:r>
            <a:r>
              <a:rPr lang="en-US" dirty="0">
                <a:latin typeface="+mj-lt"/>
              </a:rPr>
              <a:t>variables in A do:			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dirty="0">
                <a:latin typeface="+mj-lt"/>
              </a:rPr>
              <a:t>                  Remove all values from Y’s domain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   that do not satisfy C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0" indent="0">
              <a:spcBef>
                <a:spcPct val="0"/>
              </a:spcBef>
              <a:buClr>
                <a:srgbClr val="0033CC"/>
              </a:buClr>
              <a:buFont typeface="Wingdings" pitchFamily="2" charset="2"/>
              <a:buChar char="§"/>
              <a:tabLst>
                <a:tab pos="465138" algn="l"/>
                <a:tab pos="681038" algn="l"/>
              </a:tabLst>
            </a:pPr>
            <a:endParaRPr lang="en-US" sz="1600" dirty="0">
              <a:latin typeface="+mj-lt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2F71787-EF97-4129-965C-BC8E64B5DCD9}" type="slidenum">
              <a:rPr lang="en-US" sz="1400">
                <a:latin typeface="+mn-lt"/>
              </a:rPr>
              <a:pPr algn="r">
                <a:defRPr/>
              </a:pPr>
              <a:t>57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5"/>
          <p:cNvSpPr>
            <a:spLocks noChangeArrowheads="1"/>
          </p:cNvSpPr>
          <p:nvPr/>
        </p:nvSpPr>
        <p:spPr bwMode="auto">
          <a:xfrm>
            <a:off x="1676400" y="4191000"/>
            <a:ext cx="64770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36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Modified Backtracking Algorithm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106EDE-F62F-4C61-BE54-3B810607E98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369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0010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1200" dirty="0">
              <a:latin typeface="+mj-lt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CSP-BACKTRACKING(A,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-domains)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</a:rPr>
              <a:t>If assignment A is complete then return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</a:rPr>
              <a:t>X </a:t>
            </a:r>
            <a:r>
              <a:rPr lang="en-US" sz="2400" dirty="0">
                <a:latin typeface="+mj-lt"/>
                <a:sym typeface="Wingdings" pitchFamily="2" charset="2"/>
              </a:rPr>
              <a:t> select a variable not in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D  select an ordering on the domain of X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For each value v in D do </a:t>
            </a:r>
            <a:endParaRPr lang="en-US" sz="2400" dirty="0">
              <a:latin typeface="+mj-lt"/>
            </a:endParaRP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sz="1800" dirty="0">
                <a:latin typeface="+mj-lt"/>
              </a:rPr>
              <a:t>Add (</a:t>
            </a:r>
            <a:r>
              <a:rPr lang="en-US" sz="1800" dirty="0" err="1">
                <a:latin typeface="+mj-lt"/>
              </a:rPr>
              <a:t>X</a:t>
            </a:r>
            <a:r>
              <a:rPr lang="en-US" sz="1600" dirty="0" err="1">
                <a:latin typeface="+mj-lt"/>
                <a:sym typeface="Wingdings" pitchFamily="2" charset="2"/>
              </a:rPr>
              <a:t></a:t>
            </a:r>
            <a:r>
              <a:rPr lang="en-US" sz="1800" dirty="0" err="1">
                <a:latin typeface="+mj-lt"/>
              </a:rPr>
              <a:t>v</a:t>
            </a:r>
            <a:r>
              <a:rPr lang="en-US" sz="1800" dirty="0">
                <a:latin typeface="+mj-lt"/>
              </a:rPr>
              <a:t>) to A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sz="1800" dirty="0" err="1">
                <a:latin typeface="+mj-lt"/>
              </a:rPr>
              <a:t>var</a:t>
            </a:r>
            <a:r>
              <a:rPr lang="en-US" sz="1800" dirty="0">
                <a:latin typeface="+mj-lt"/>
              </a:rPr>
              <a:t>-domains </a:t>
            </a:r>
            <a:r>
              <a:rPr lang="en-US" sz="1800" dirty="0">
                <a:latin typeface="+mj-lt"/>
                <a:sym typeface="Wingdings" pitchFamily="2" charset="2"/>
              </a:rPr>
              <a:t></a:t>
            </a:r>
            <a:r>
              <a:rPr lang="en-US" sz="1800" dirty="0">
                <a:solidFill>
                  <a:srgbClr val="0033CC"/>
                </a:solidFill>
                <a:latin typeface="+mj-lt"/>
              </a:rPr>
              <a:t> forward checking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var</a:t>
            </a:r>
            <a:r>
              <a:rPr lang="en-US" sz="1800" dirty="0">
                <a:latin typeface="+mj-lt"/>
              </a:rPr>
              <a:t>-domains, X, v, A)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sz="1800" dirty="0">
                <a:latin typeface="+mj-lt"/>
              </a:rPr>
              <a:t>If no variable has an empty domain then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i</a:t>
            </a:r>
            <a:r>
              <a:rPr lang="en-US" sz="1800" dirty="0">
                <a:latin typeface="+mj-lt"/>
              </a:rPr>
              <a:t>)  result </a:t>
            </a:r>
            <a:r>
              <a:rPr lang="en-US" sz="1800" dirty="0">
                <a:latin typeface="+mj-lt"/>
                <a:sym typeface="Wingdings" pitchFamily="2" charset="2"/>
              </a:rPr>
              <a:t> CSP-BACKTRACKING(A, </a:t>
            </a:r>
            <a:r>
              <a:rPr lang="en-US" sz="1800" dirty="0" err="1">
                <a:latin typeface="+mj-lt"/>
                <a:sym typeface="Wingdings" pitchFamily="2" charset="2"/>
              </a:rPr>
              <a:t>var</a:t>
            </a:r>
            <a:r>
              <a:rPr lang="en-US" sz="1800" dirty="0">
                <a:latin typeface="+mj-lt"/>
                <a:sym typeface="Wingdings" pitchFamily="2" charset="2"/>
              </a:rPr>
              <a:t>-domains)</a:t>
            </a:r>
            <a:br>
              <a:rPr lang="en-US" sz="1800" dirty="0">
                <a:latin typeface="+mj-lt"/>
                <a:sym typeface="Wingdings" pitchFamily="2" charset="2"/>
              </a:rPr>
            </a:br>
            <a:r>
              <a:rPr lang="en-US" sz="1800" dirty="0">
                <a:latin typeface="+mj-lt"/>
                <a:sym typeface="Wingdings" pitchFamily="2" charset="2"/>
              </a:rPr>
              <a:t>(ii) If result </a:t>
            </a:r>
            <a:r>
              <a:rPr lang="en-US" b="1" dirty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latin typeface="+mj-lt"/>
                <a:sym typeface="Wingdings" pitchFamily="2" charset="2"/>
              </a:rPr>
              <a:t> failure then return result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sz="1800" dirty="0">
                <a:latin typeface="+mj-lt"/>
              </a:rPr>
              <a:t>Remove (</a:t>
            </a:r>
            <a:r>
              <a:rPr lang="en-US" sz="1800" dirty="0" err="1">
                <a:latin typeface="+mj-lt"/>
              </a:rPr>
              <a:t>X</a:t>
            </a:r>
            <a:r>
              <a:rPr lang="en-US" sz="1600" dirty="0" err="1">
                <a:latin typeface="+mj-lt"/>
                <a:sym typeface="Wingdings" pitchFamily="2" charset="2"/>
              </a:rPr>
              <a:t></a:t>
            </a:r>
            <a:r>
              <a:rPr lang="en-US" sz="1800" dirty="0" err="1">
                <a:latin typeface="+mj-lt"/>
              </a:rPr>
              <a:t>v</a:t>
            </a:r>
            <a:r>
              <a:rPr lang="en-US" sz="1800" dirty="0">
                <a:latin typeface="+mj-lt"/>
              </a:rPr>
              <a:t>) from A</a:t>
            </a:r>
            <a:endParaRPr lang="en-US" sz="1800" dirty="0">
              <a:latin typeface="+mj-lt"/>
              <a:sym typeface="Wingdings" pitchFamily="2" charset="2"/>
            </a:endParaRP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Return failure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F48AAC2-6E7F-4172-917A-807D3BABAEFB}" type="slidenum">
              <a:rPr lang="en-US" sz="1400">
                <a:latin typeface="+mn-lt"/>
              </a:rPr>
              <a:pPr algn="r">
                <a:defRPr/>
              </a:pPr>
              <a:t>58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311E-805D-468D-AB93-DBADE8CF1E70}" type="slidenum">
              <a:rPr lang="en-US"/>
              <a:pPr/>
              <a:t>59</a:t>
            </a:fld>
            <a:endParaRPr lang="en-US"/>
          </a:p>
        </p:txBody>
      </p:sp>
      <p:sp>
        <p:nvSpPr>
          <p:cNvPr id="638978" name="Rectangle 4"/>
          <p:cNvSpPr>
            <a:spLocks noChangeArrowheads="1"/>
          </p:cNvSpPr>
          <p:nvPr/>
        </p:nvSpPr>
        <p:spPr bwMode="auto">
          <a:xfrm>
            <a:off x="2209800" y="3886200"/>
            <a:ext cx="18288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38979" name="Line 5"/>
          <p:cNvSpPr>
            <a:spLocks noChangeShapeType="1"/>
          </p:cNvSpPr>
          <p:nvPr/>
        </p:nvSpPr>
        <p:spPr bwMode="auto">
          <a:xfrm>
            <a:off x="40386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8980" name="Text Box 6"/>
          <p:cNvSpPr txBox="1">
            <a:spLocks noChangeArrowheads="1"/>
          </p:cNvSpPr>
          <p:nvPr/>
        </p:nvSpPr>
        <p:spPr bwMode="auto">
          <a:xfrm>
            <a:off x="5715000" y="3581400"/>
            <a:ext cx="27035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996600"/>
                </a:solidFill>
                <a:latin typeface="+mj-lt"/>
              </a:rPr>
              <a:t>No need any more to </a:t>
            </a:r>
            <a:br>
              <a:rPr lang="en-US" sz="2000" dirty="0">
                <a:solidFill>
                  <a:srgbClr val="996600"/>
                </a:solidFill>
                <a:latin typeface="+mj-lt"/>
              </a:rPr>
            </a:br>
            <a:r>
              <a:rPr lang="en-US" sz="2000" dirty="0">
                <a:solidFill>
                  <a:srgbClr val="996600"/>
                </a:solidFill>
                <a:latin typeface="+mj-lt"/>
              </a:rPr>
              <a:t>verify that A is valid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Modified Backtracking Algorithm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1000" y="1600200"/>
            <a:ext cx="80010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>
              <a:latin typeface="+mj-lt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+mj-lt"/>
              </a:rPr>
              <a:t>CSP-BACKTRACKING(A,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-domains)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</a:rPr>
              <a:t>If assignment A is complete then return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 pitchFamily="2" charset="2"/>
              </a:rPr>
              <a:t> select a variable not in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D  select an ordering on the domain of X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For each value v in D do </a:t>
            </a:r>
            <a:endParaRPr lang="en-US" sz="2400" dirty="0" smtClean="0">
              <a:latin typeface="+mj-lt"/>
            </a:endParaRP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Add (</a:t>
            </a:r>
            <a:r>
              <a:rPr lang="en-US" dirty="0" err="1" smtClean="0">
                <a:latin typeface="+mj-lt"/>
              </a:rPr>
              <a:t>X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dirty="0" err="1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) to A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-domains </a:t>
            </a:r>
            <a:r>
              <a:rPr lang="en-US" dirty="0" smtClean="0">
                <a:latin typeface="+mj-lt"/>
                <a:sym typeface="Wingdings" pitchFamily="2" charset="2"/>
              </a:rPr>
              <a:t></a:t>
            </a:r>
            <a:r>
              <a:rPr lang="en-US" dirty="0" smtClean="0">
                <a:solidFill>
                  <a:srgbClr val="0033CC"/>
                </a:solidFill>
                <a:latin typeface="+mj-lt"/>
              </a:rPr>
              <a:t> forward checking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-domains, X, v, A)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If no variable has an empty domain then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  result </a:t>
            </a:r>
            <a:r>
              <a:rPr lang="en-US" dirty="0" smtClean="0">
                <a:latin typeface="+mj-lt"/>
                <a:sym typeface="Wingdings" pitchFamily="2" charset="2"/>
              </a:rPr>
              <a:t> CSP-BACKTRACKING(A, </a:t>
            </a:r>
            <a:r>
              <a:rPr lang="en-US" dirty="0" err="1" smtClean="0">
                <a:latin typeface="+mj-lt"/>
                <a:sym typeface="Wingdings" pitchFamily="2" charset="2"/>
              </a:rPr>
              <a:t>var</a:t>
            </a:r>
            <a:r>
              <a:rPr lang="en-US" dirty="0" smtClean="0">
                <a:latin typeface="+mj-lt"/>
                <a:sym typeface="Wingdings" pitchFamily="2" charset="2"/>
              </a:rPr>
              <a:t>-domains)</a:t>
            </a:r>
            <a:br>
              <a:rPr lang="en-US" dirty="0" smtClean="0">
                <a:latin typeface="+mj-lt"/>
                <a:sym typeface="Wingdings" pitchFamily="2" charset="2"/>
              </a:rPr>
            </a:br>
            <a:r>
              <a:rPr lang="en-US" dirty="0" smtClean="0">
                <a:latin typeface="+mj-lt"/>
                <a:sym typeface="Wingdings" pitchFamily="2" charset="2"/>
              </a:rPr>
              <a:t>(ii) If result </a:t>
            </a:r>
            <a:r>
              <a:rPr lang="en-US" b="1" dirty="0" smtClean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latin typeface="+mj-lt"/>
                <a:sym typeface="Wingdings" pitchFamily="2" charset="2"/>
              </a:rPr>
              <a:t> failure then return result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Remove (</a:t>
            </a:r>
            <a:r>
              <a:rPr lang="en-US" dirty="0" err="1" smtClean="0">
                <a:latin typeface="+mj-lt"/>
              </a:rPr>
              <a:t>X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dirty="0" err="1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) from A</a:t>
            </a:r>
            <a:endParaRPr lang="en-US" dirty="0" smtClean="0">
              <a:latin typeface="+mj-lt"/>
              <a:sym typeface="Wingdings" pitchFamily="2" charset="2"/>
            </a:endParaRP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Return failure</a:t>
            </a:r>
            <a:endParaRPr lang="en-US" sz="2400" dirty="0"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537" name="Rectangle 1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D148B3-5457-4BC5-B36E-5D5D28BDF445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30434" name="Group 3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30435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36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37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38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39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0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1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2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3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4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5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6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7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8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49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0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1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2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3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4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5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6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7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8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59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0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1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2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3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4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5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6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67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0468" name="AutoShape 37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0469" name="Group 39"/>
          <p:cNvGrpSpPr>
            <a:grpSpLocks/>
          </p:cNvGrpSpPr>
          <p:nvPr/>
        </p:nvGrpSpPr>
        <p:grpSpPr bwMode="auto">
          <a:xfrm>
            <a:off x="3657600" y="1905000"/>
            <a:ext cx="304800" cy="2438400"/>
            <a:chOff x="2304" y="1200"/>
            <a:chExt cx="192" cy="1536"/>
          </a:xfrm>
        </p:grpSpPr>
        <p:sp>
          <p:nvSpPr>
            <p:cNvPr id="530470" name="Oval 40"/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71" name="Oval 41"/>
            <p:cNvSpPr>
              <a:spLocks noChangeArrowheads="1"/>
            </p:cNvSpPr>
            <p:nvPr/>
          </p:nvSpPr>
          <p:spPr bwMode="auto">
            <a:xfrm>
              <a:off x="2304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72" name="Oval 42"/>
            <p:cNvSpPr>
              <a:spLocks noChangeArrowheads="1"/>
            </p:cNvSpPr>
            <p:nvPr/>
          </p:nvSpPr>
          <p:spPr bwMode="auto">
            <a:xfrm>
              <a:off x="2304" y="139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73" name="Oval 43"/>
            <p:cNvSpPr>
              <a:spLocks noChangeArrowheads="1"/>
            </p:cNvSpPr>
            <p:nvPr/>
          </p:nvSpPr>
          <p:spPr bwMode="auto">
            <a:xfrm>
              <a:off x="23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74" name="Oval 44"/>
            <p:cNvSpPr>
              <a:spLocks noChangeArrowheads="1"/>
            </p:cNvSpPr>
            <p:nvPr/>
          </p:nvSpPr>
          <p:spPr bwMode="auto">
            <a:xfrm>
              <a:off x="2304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75" name="Oval 45"/>
            <p:cNvSpPr>
              <a:spLocks noChangeArrowheads="1"/>
            </p:cNvSpPr>
            <p:nvPr/>
          </p:nvSpPr>
          <p:spPr bwMode="auto">
            <a:xfrm>
              <a:off x="2304" y="254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76" name="Oval 46"/>
            <p:cNvSpPr>
              <a:spLocks noChangeArrowheads="1"/>
            </p:cNvSpPr>
            <p:nvPr/>
          </p:nvSpPr>
          <p:spPr bwMode="auto">
            <a:xfrm>
              <a:off x="2304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0477" name="Group 47"/>
          <p:cNvGrpSpPr>
            <a:grpSpLocks/>
          </p:cNvGrpSpPr>
          <p:nvPr/>
        </p:nvGrpSpPr>
        <p:grpSpPr bwMode="auto">
          <a:xfrm>
            <a:off x="3048000" y="1905000"/>
            <a:ext cx="2133600" cy="2133600"/>
            <a:chOff x="1920" y="1200"/>
            <a:chExt cx="1344" cy="1344"/>
          </a:xfrm>
        </p:grpSpPr>
        <p:sp>
          <p:nvSpPr>
            <p:cNvPr id="530478" name="Oval 48"/>
            <p:cNvSpPr>
              <a:spLocks noChangeArrowheads="1"/>
            </p:cNvSpPr>
            <p:nvPr/>
          </p:nvSpPr>
          <p:spPr bwMode="auto">
            <a:xfrm>
              <a:off x="2112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79" name="Oval 49"/>
            <p:cNvSpPr>
              <a:spLocks noChangeArrowheads="1"/>
            </p:cNvSpPr>
            <p:nvPr/>
          </p:nvSpPr>
          <p:spPr bwMode="auto">
            <a:xfrm>
              <a:off x="3072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0" name="Oval 50"/>
            <p:cNvSpPr>
              <a:spLocks noChangeArrowheads="1"/>
            </p:cNvSpPr>
            <p:nvPr/>
          </p:nvSpPr>
          <p:spPr bwMode="auto">
            <a:xfrm>
              <a:off x="2880" y="139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1" name="Oval 51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2" name="Oval 52"/>
            <p:cNvSpPr>
              <a:spLocks noChangeArrowheads="1"/>
            </p:cNvSpPr>
            <p:nvPr/>
          </p:nvSpPr>
          <p:spPr bwMode="auto">
            <a:xfrm>
              <a:off x="2496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3" name="Oval 53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0484" name="Group 54"/>
          <p:cNvGrpSpPr>
            <a:grpSpLocks/>
          </p:cNvGrpSpPr>
          <p:nvPr/>
        </p:nvGrpSpPr>
        <p:grpSpPr bwMode="auto">
          <a:xfrm>
            <a:off x="3048000" y="2514600"/>
            <a:ext cx="1828800" cy="1828800"/>
            <a:chOff x="1920" y="1584"/>
            <a:chExt cx="1152" cy="1152"/>
          </a:xfrm>
        </p:grpSpPr>
        <p:sp>
          <p:nvSpPr>
            <p:cNvPr id="530485" name="Oval 55"/>
            <p:cNvSpPr>
              <a:spLocks noChangeArrowheads="1"/>
            </p:cNvSpPr>
            <p:nvPr/>
          </p:nvSpPr>
          <p:spPr bwMode="auto">
            <a:xfrm>
              <a:off x="1920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6" name="Oval 56"/>
            <p:cNvSpPr>
              <a:spLocks noChangeArrowheads="1"/>
            </p:cNvSpPr>
            <p:nvPr/>
          </p:nvSpPr>
          <p:spPr bwMode="auto">
            <a:xfrm>
              <a:off x="2880" y="254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7" name="Oval 57"/>
            <p:cNvSpPr>
              <a:spLocks noChangeArrowheads="1"/>
            </p:cNvSpPr>
            <p:nvPr/>
          </p:nvSpPr>
          <p:spPr bwMode="auto">
            <a:xfrm>
              <a:off x="2112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8" name="Oval 58"/>
            <p:cNvSpPr>
              <a:spLocks noChangeArrowheads="1"/>
            </p:cNvSpPr>
            <p:nvPr/>
          </p:nvSpPr>
          <p:spPr bwMode="auto">
            <a:xfrm>
              <a:off x="2688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89" name="Oval 59"/>
            <p:cNvSpPr>
              <a:spLocks noChangeArrowheads="1"/>
            </p:cNvSpPr>
            <p:nvPr/>
          </p:nvSpPr>
          <p:spPr bwMode="auto">
            <a:xfrm>
              <a:off x="2496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0490" name="Group 60"/>
          <p:cNvGrpSpPr>
            <a:grpSpLocks/>
          </p:cNvGrpSpPr>
          <p:nvPr/>
        </p:nvGrpSpPr>
        <p:grpSpPr bwMode="auto">
          <a:xfrm>
            <a:off x="3048000" y="3124200"/>
            <a:ext cx="2438400" cy="304800"/>
            <a:chOff x="1920" y="1968"/>
            <a:chExt cx="1536" cy="192"/>
          </a:xfrm>
        </p:grpSpPr>
        <p:sp>
          <p:nvSpPr>
            <p:cNvPr id="530491" name="Oval 61"/>
            <p:cNvSpPr>
              <a:spLocks noChangeArrowheads="1"/>
            </p:cNvSpPr>
            <p:nvPr/>
          </p:nvSpPr>
          <p:spPr bwMode="auto">
            <a:xfrm>
              <a:off x="2112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92" name="Oval 62"/>
            <p:cNvSpPr>
              <a:spLocks noChangeArrowheads="1"/>
            </p:cNvSpPr>
            <p:nvPr/>
          </p:nvSpPr>
          <p:spPr bwMode="auto">
            <a:xfrm>
              <a:off x="1920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93" name="Oval 63"/>
            <p:cNvSpPr>
              <a:spLocks noChangeArrowheads="1"/>
            </p:cNvSpPr>
            <p:nvPr/>
          </p:nvSpPr>
          <p:spPr bwMode="auto">
            <a:xfrm>
              <a:off x="3072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94" name="Oval 64"/>
            <p:cNvSpPr>
              <a:spLocks noChangeArrowheads="1"/>
            </p:cNvSpPr>
            <p:nvPr/>
          </p:nvSpPr>
          <p:spPr bwMode="auto">
            <a:xfrm>
              <a:off x="3264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95" name="Oval 65"/>
            <p:cNvSpPr>
              <a:spLocks noChangeArrowheads="1"/>
            </p:cNvSpPr>
            <p:nvPr/>
          </p:nvSpPr>
          <p:spPr bwMode="auto">
            <a:xfrm>
              <a:off x="2880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96" name="Oval 66"/>
            <p:cNvSpPr>
              <a:spLocks noChangeArrowheads="1"/>
            </p:cNvSpPr>
            <p:nvPr/>
          </p:nvSpPr>
          <p:spPr bwMode="auto">
            <a:xfrm>
              <a:off x="2496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497" name="Oval 67"/>
            <p:cNvSpPr>
              <a:spLocks noChangeArrowheads="1"/>
            </p:cNvSpPr>
            <p:nvPr/>
          </p:nvSpPr>
          <p:spPr bwMode="auto">
            <a:xfrm>
              <a:off x="2688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0498" name="Group 68"/>
          <p:cNvGrpSpPr>
            <a:grpSpLocks/>
          </p:cNvGrpSpPr>
          <p:nvPr/>
        </p:nvGrpSpPr>
        <p:grpSpPr bwMode="auto">
          <a:xfrm>
            <a:off x="3352800" y="1905000"/>
            <a:ext cx="2133600" cy="2133600"/>
            <a:chOff x="2112" y="1200"/>
            <a:chExt cx="1344" cy="1344"/>
          </a:xfrm>
        </p:grpSpPr>
        <p:sp>
          <p:nvSpPr>
            <p:cNvPr id="530499" name="Oval 69"/>
            <p:cNvSpPr>
              <a:spLocks noChangeArrowheads="1"/>
            </p:cNvSpPr>
            <p:nvPr/>
          </p:nvSpPr>
          <p:spPr bwMode="auto">
            <a:xfrm>
              <a:off x="2112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00" name="Oval 70"/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01" name="Oval 71"/>
            <p:cNvSpPr>
              <a:spLocks noChangeArrowheads="1"/>
            </p:cNvSpPr>
            <p:nvPr/>
          </p:nvSpPr>
          <p:spPr bwMode="auto">
            <a:xfrm>
              <a:off x="3072" y="216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02" name="Oval 72"/>
            <p:cNvSpPr>
              <a:spLocks noChangeArrowheads="1"/>
            </p:cNvSpPr>
            <p:nvPr/>
          </p:nvSpPr>
          <p:spPr bwMode="auto">
            <a:xfrm>
              <a:off x="3264" y="235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0503" name="Group 73"/>
          <p:cNvGrpSpPr>
            <a:grpSpLocks/>
          </p:cNvGrpSpPr>
          <p:nvPr/>
        </p:nvGrpSpPr>
        <p:grpSpPr bwMode="auto">
          <a:xfrm>
            <a:off x="3048000" y="1905000"/>
            <a:ext cx="1828800" cy="1828800"/>
            <a:chOff x="1920" y="1200"/>
            <a:chExt cx="1152" cy="1152"/>
          </a:xfrm>
        </p:grpSpPr>
        <p:sp>
          <p:nvSpPr>
            <p:cNvPr id="530504" name="Oval 74"/>
            <p:cNvSpPr>
              <a:spLocks noChangeArrowheads="1"/>
            </p:cNvSpPr>
            <p:nvPr/>
          </p:nvSpPr>
          <p:spPr bwMode="auto">
            <a:xfrm>
              <a:off x="2880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05" name="Oval 75"/>
            <p:cNvSpPr>
              <a:spLocks noChangeArrowheads="1"/>
            </p:cNvSpPr>
            <p:nvPr/>
          </p:nvSpPr>
          <p:spPr bwMode="auto">
            <a:xfrm>
              <a:off x="2688" y="139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06" name="Oval 76"/>
            <p:cNvSpPr>
              <a:spLocks noChangeArrowheads="1"/>
            </p:cNvSpPr>
            <p:nvPr/>
          </p:nvSpPr>
          <p:spPr bwMode="auto">
            <a:xfrm>
              <a:off x="1920" y="216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0507" name="Group 77"/>
          <p:cNvGrpSpPr>
            <a:grpSpLocks/>
          </p:cNvGrpSpPr>
          <p:nvPr/>
        </p:nvGrpSpPr>
        <p:grpSpPr bwMode="auto">
          <a:xfrm>
            <a:off x="3962400" y="1905000"/>
            <a:ext cx="304800" cy="2438400"/>
            <a:chOff x="2496" y="1200"/>
            <a:chExt cx="192" cy="1536"/>
          </a:xfrm>
        </p:grpSpPr>
        <p:sp>
          <p:nvSpPr>
            <p:cNvPr id="530508" name="Oval 78"/>
            <p:cNvSpPr>
              <a:spLocks noChangeArrowheads="1"/>
            </p:cNvSpPr>
            <p:nvPr/>
          </p:nvSpPr>
          <p:spPr bwMode="auto">
            <a:xfrm>
              <a:off x="2496" y="254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09" name="Oval 79"/>
            <p:cNvSpPr>
              <a:spLocks noChangeArrowheads="1"/>
            </p:cNvSpPr>
            <p:nvPr/>
          </p:nvSpPr>
          <p:spPr bwMode="auto">
            <a:xfrm>
              <a:off x="2496" y="235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10" name="Oval 80"/>
            <p:cNvSpPr>
              <a:spLocks noChangeArrowheads="1"/>
            </p:cNvSpPr>
            <p:nvPr/>
          </p:nvSpPr>
          <p:spPr bwMode="auto">
            <a:xfrm>
              <a:off x="2496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11" name="Oval 81"/>
            <p:cNvSpPr>
              <a:spLocks noChangeArrowheads="1"/>
            </p:cNvSpPr>
            <p:nvPr/>
          </p:nvSpPr>
          <p:spPr bwMode="auto">
            <a:xfrm>
              <a:off x="2496" y="139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0512" name="Group 82"/>
          <p:cNvGrpSpPr>
            <a:grpSpLocks/>
          </p:cNvGrpSpPr>
          <p:nvPr/>
        </p:nvGrpSpPr>
        <p:grpSpPr bwMode="auto">
          <a:xfrm>
            <a:off x="3352800" y="2514600"/>
            <a:ext cx="2133600" cy="304800"/>
            <a:chOff x="2112" y="1584"/>
            <a:chExt cx="1344" cy="192"/>
          </a:xfrm>
        </p:grpSpPr>
        <p:sp>
          <p:nvSpPr>
            <p:cNvPr id="530513" name="Oval 83"/>
            <p:cNvSpPr>
              <a:spLocks noChangeArrowheads="1"/>
            </p:cNvSpPr>
            <p:nvPr/>
          </p:nvSpPr>
          <p:spPr bwMode="auto">
            <a:xfrm>
              <a:off x="3072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14" name="Oval 84"/>
            <p:cNvSpPr>
              <a:spLocks noChangeArrowheads="1"/>
            </p:cNvSpPr>
            <p:nvPr/>
          </p:nvSpPr>
          <p:spPr bwMode="auto">
            <a:xfrm>
              <a:off x="2112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15" name="Oval 85"/>
            <p:cNvSpPr>
              <a:spLocks noChangeArrowheads="1"/>
            </p:cNvSpPr>
            <p:nvPr/>
          </p:nvSpPr>
          <p:spPr bwMode="auto">
            <a:xfrm>
              <a:off x="3264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16" name="Oval 86"/>
            <p:cNvSpPr>
              <a:spLocks noChangeArrowheads="1"/>
            </p:cNvSpPr>
            <p:nvPr/>
          </p:nvSpPr>
          <p:spPr bwMode="auto">
            <a:xfrm>
              <a:off x="2880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0517" name="Text Box 87"/>
          <p:cNvSpPr txBox="1">
            <a:spLocks noChangeArrowheads="1"/>
          </p:cNvSpPr>
          <p:nvPr/>
        </p:nvSpPr>
        <p:spPr bwMode="auto">
          <a:xfrm>
            <a:off x="2651125" y="1846263"/>
            <a:ext cx="339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4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3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2</a:t>
            </a:r>
          </a:p>
          <a:p>
            <a:r>
              <a:rPr lang="en-US" sz="2000">
                <a:latin typeface="Comic Sans MS" pitchFamily="66" charset="0"/>
              </a:rPr>
              <a:t>3</a:t>
            </a:r>
          </a:p>
          <a:p>
            <a:r>
              <a:rPr lang="en-US" sz="2000">
                <a:latin typeface="Comic Sans MS" pitchFamily="66" charset="0"/>
              </a:rPr>
              <a:t>4</a:t>
            </a:r>
          </a:p>
        </p:txBody>
      </p:sp>
      <p:sp>
        <p:nvSpPr>
          <p:cNvPr id="530518" name="Text Box 88"/>
          <p:cNvSpPr txBox="1">
            <a:spLocks noChangeArrowheads="1"/>
          </p:cNvSpPr>
          <p:nvPr/>
        </p:nvSpPr>
        <p:spPr bwMode="auto">
          <a:xfrm>
            <a:off x="3032125" y="1493838"/>
            <a:ext cx="243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  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 </a:t>
            </a:r>
            <a:r>
              <a:rPr lang="en-US" sz="10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 </a:t>
            </a:r>
            <a:r>
              <a:rPr lang="en-US" sz="10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2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9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30519" name="AutoShape 89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0520" name="AutoShape 90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0521" name="Group 107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sp>
          <p:nvSpPr>
            <p:cNvPr id="530522" name="Oval 91"/>
            <p:cNvSpPr>
              <a:spLocks noChangeArrowheads="1"/>
            </p:cNvSpPr>
            <p:nvPr/>
          </p:nvSpPr>
          <p:spPr bwMode="auto">
            <a:xfrm>
              <a:off x="3264" y="1776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23" name="Oval 92"/>
            <p:cNvSpPr>
              <a:spLocks noChangeArrowheads="1"/>
            </p:cNvSpPr>
            <p:nvPr/>
          </p:nvSpPr>
          <p:spPr bwMode="auto">
            <a:xfrm>
              <a:off x="2688" y="2544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0524" name="Oval 93"/>
            <p:cNvSpPr>
              <a:spLocks noChangeArrowheads="1"/>
            </p:cNvSpPr>
            <p:nvPr/>
          </p:nvSpPr>
          <p:spPr bwMode="auto">
            <a:xfrm>
              <a:off x="2688" y="216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530525" name="Group 94"/>
            <p:cNvGrpSpPr>
              <a:grpSpLocks/>
            </p:cNvGrpSpPr>
            <p:nvPr/>
          </p:nvGrpSpPr>
          <p:grpSpPr bwMode="auto">
            <a:xfrm>
              <a:off x="1920" y="1200"/>
              <a:ext cx="1536" cy="192"/>
              <a:chOff x="1920" y="1200"/>
              <a:chExt cx="1536" cy="192"/>
            </a:xfrm>
          </p:grpSpPr>
          <p:sp>
            <p:nvSpPr>
              <p:cNvPr id="530526" name="Oval 95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0527" name="Oval 96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95681" name="AutoShape 97"/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4572000" y="2819400"/>
            <a:ext cx="914400" cy="1524000"/>
            <a:chOff x="2880" y="1776"/>
            <a:chExt cx="576" cy="960"/>
          </a:xfrm>
        </p:grpSpPr>
        <p:sp>
          <p:nvSpPr>
            <p:cNvPr id="530530" name="Oval 98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530531" name="Group 106"/>
            <p:cNvGrpSpPr>
              <a:grpSpLocks/>
            </p:cNvGrpSpPr>
            <p:nvPr/>
          </p:nvGrpSpPr>
          <p:grpSpPr bwMode="auto">
            <a:xfrm>
              <a:off x="3072" y="2352"/>
              <a:ext cx="384" cy="384"/>
              <a:chOff x="3072" y="2352"/>
              <a:chExt cx="384" cy="384"/>
            </a:xfrm>
          </p:grpSpPr>
          <p:sp>
            <p:nvSpPr>
              <p:cNvPr id="530532" name="Oval 99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0533" name="Oval 102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0534" name="Group 105"/>
            <p:cNvGrpSpPr>
              <a:grpSpLocks/>
            </p:cNvGrpSpPr>
            <p:nvPr/>
          </p:nvGrpSpPr>
          <p:grpSpPr bwMode="auto">
            <a:xfrm>
              <a:off x="2880" y="1776"/>
              <a:ext cx="192" cy="768"/>
              <a:chOff x="2880" y="1776"/>
              <a:chExt cx="192" cy="768"/>
            </a:xfrm>
          </p:grpSpPr>
          <p:sp>
            <p:nvSpPr>
              <p:cNvPr id="530535" name="Oval 103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0536" name="Oval 104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57219" y="4724400"/>
            <a:ext cx="1415181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53000" y="1828800"/>
            <a:ext cx="2087563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724400" y="5808663"/>
            <a:ext cx="3265638" cy="70788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996600"/>
                </a:solidFill>
                <a:latin typeface="+mj-lt"/>
              </a:rPr>
              <a:t>Need to pass down the </a:t>
            </a:r>
            <a:br>
              <a:rPr lang="en-US" sz="2000" dirty="0">
                <a:solidFill>
                  <a:srgbClr val="996600"/>
                </a:solidFill>
                <a:latin typeface="+mj-lt"/>
              </a:rPr>
            </a:br>
            <a:r>
              <a:rPr lang="en-US" sz="2000" dirty="0">
                <a:solidFill>
                  <a:srgbClr val="996600"/>
                </a:solidFill>
                <a:latin typeface="+mj-lt"/>
              </a:rPr>
              <a:t>updated variable domains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6035675" y="22098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6111875" y="4953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311E-805D-468D-AB93-DBADE8CF1E70}" type="slidenum">
              <a:rPr lang="en-US"/>
              <a:pPr/>
              <a:t>60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Modified Backtracking Algorithm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1000" y="1600200"/>
            <a:ext cx="80010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>
              <a:latin typeface="+mj-lt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+mj-lt"/>
              </a:rPr>
              <a:t>CSP-BACKTRACKING(A,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-domains)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</a:rPr>
              <a:t>If assignment A is complete then return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 pitchFamily="2" charset="2"/>
              </a:rPr>
              <a:t> select a variable not in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D  select an ordering on the domain of X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For each value v in D do </a:t>
            </a:r>
            <a:endParaRPr lang="en-US" sz="2400" dirty="0" smtClean="0">
              <a:latin typeface="+mj-lt"/>
            </a:endParaRP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Add (</a:t>
            </a:r>
            <a:r>
              <a:rPr lang="en-US" dirty="0" err="1" smtClean="0">
                <a:latin typeface="+mj-lt"/>
              </a:rPr>
              <a:t>X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dirty="0" err="1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) to A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-domains </a:t>
            </a:r>
            <a:r>
              <a:rPr lang="en-US" dirty="0" smtClean="0">
                <a:latin typeface="+mj-lt"/>
                <a:sym typeface="Wingdings" pitchFamily="2" charset="2"/>
              </a:rPr>
              <a:t></a:t>
            </a:r>
            <a:r>
              <a:rPr lang="en-US" dirty="0" smtClean="0">
                <a:solidFill>
                  <a:srgbClr val="0033CC"/>
                </a:solidFill>
                <a:latin typeface="+mj-lt"/>
              </a:rPr>
              <a:t> forward checking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-domains, X, v, A)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If no variable has an empty domain then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  result </a:t>
            </a:r>
            <a:r>
              <a:rPr lang="en-US" dirty="0" smtClean="0">
                <a:latin typeface="+mj-lt"/>
                <a:sym typeface="Wingdings" pitchFamily="2" charset="2"/>
              </a:rPr>
              <a:t> CSP-BACKTRACKING(A, </a:t>
            </a:r>
            <a:r>
              <a:rPr lang="en-US" dirty="0" err="1" smtClean="0">
                <a:latin typeface="+mj-lt"/>
                <a:sym typeface="Wingdings" pitchFamily="2" charset="2"/>
              </a:rPr>
              <a:t>var</a:t>
            </a:r>
            <a:r>
              <a:rPr lang="en-US" dirty="0" smtClean="0">
                <a:latin typeface="+mj-lt"/>
                <a:sym typeface="Wingdings" pitchFamily="2" charset="2"/>
              </a:rPr>
              <a:t>-domains)</a:t>
            </a:r>
            <a:br>
              <a:rPr lang="en-US" dirty="0" smtClean="0">
                <a:latin typeface="+mj-lt"/>
                <a:sym typeface="Wingdings" pitchFamily="2" charset="2"/>
              </a:rPr>
            </a:br>
            <a:r>
              <a:rPr lang="en-US" dirty="0" smtClean="0">
                <a:latin typeface="+mj-lt"/>
                <a:sym typeface="Wingdings" pitchFamily="2" charset="2"/>
              </a:rPr>
              <a:t>(ii) If result </a:t>
            </a:r>
            <a:r>
              <a:rPr lang="en-US" b="1" dirty="0" smtClean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latin typeface="+mj-lt"/>
                <a:sym typeface="Wingdings" pitchFamily="2" charset="2"/>
              </a:rPr>
              <a:t> failure then return result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Remove (</a:t>
            </a:r>
            <a:r>
              <a:rPr lang="en-US" dirty="0" err="1" smtClean="0">
                <a:latin typeface="+mj-lt"/>
              </a:rPr>
              <a:t>X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dirty="0" err="1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) from A</a:t>
            </a:r>
            <a:endParaRPr lang="en-US" dirty="0" smtClean="0">
              <a:latin typeface="+mj-lt"/>
              <a:sym typeface="Wingdings" pitchFamily="2" charset="2"/>
            </a:endParaRP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Return failure</a:t>
            </a:r>
            <a:endParaRPr lang="en-US" sz="2400" dirty="0"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64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311E-805D-468D-AB93-DBADE8CF1E70}" type="slidenum">
              <a:rPr lang="en-US"/>
              <a:pPr/>
              <a:t>61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Modified Backtracking Algorithm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1000" y="1600200"/>
            <a:ext cx="80010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>
              <a:latin typeface="+mj-lt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+mj-lt"/>
              </a:rPr>
              <a:t>CSP-BACKTRACKING(A,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-domains)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</a:rPr>
              <a:t>If assignment A is complete then return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 pitchFamily="2" charset="2"/>
              </a:rPr>
              <a:t>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select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latin typeface="+mj-lt"/>
                <a:sym typeface="Wingdings" pitchFamily="2" charset="2"/>
              </a:rPr>
              <a:t>a variable not in A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D 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select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smtClean="0">
                <a:latin typeface="+mj-lt"/>
                <a:sym typeface="Wingdings" pitchFamily="2" charset="2"/>
              </a:rPr>
              <a:t>an ordering on the domain of X</a:t>
            </a: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For each value v in D do </a:t>
            </a:r>
            <a:endParaRPr lang="en-US" sz="2400" dirty="0" smtClean="0">
              <a:latin typeface="+mj-lt"/>
            </a:endParaRP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Add (</a:t>
            </a:r>
            <a:r>
              <a:rPr lang="en-US" dirty="0" err="1" smtClean="0">
                <a:latin typeface="+mj-lt"/>
              </a:rPr>
              <a:t>X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dirty="0" err="1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) to A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-domains </a:t>
            </a:r>
            <a:r>
              <a:rPr lang="en-US" dirty="0" smtClean="0">
                <a:latin typeface="+mj-lt"/>
                <a:sym typeface="Wingdings" pitchFamily="2" charset="2"/>
              </a:rPr>
              <a:t></a:t>
            </a:r>
            <a:r>
              <a:rPr lang="en-US" dirty="0" smtClean="0">
                <a:solidFill>
                  <a:srgbClr val="0033CC"/>
                </a:solidFill>
                <a:latin typeface="+mj-lt"/>
              </a:rPr>
              <a:t> forward checking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var</a:t>
            </a:r>
            <a:r>
              <a:rPr lang="en-US" dirty="0" smtClean="0">
                <a:latin typeface="+mj-lt"/>
              </a:rPr>
              <a:t>-domains, X, v, A)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If no variable has an empty domain then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)  result </a:t>
            </a:r>
            <a:r>
              <a:rPr lang="en-US" dirty="0" smtClean="0">
                <a:latin typeface="+mj-lt"/>
                <a:sym typeface="Wingdings" pitchFamily="2" charset="2"/>
              </a:rPr>
              <a:t> CSP-BACKTRACKING(A, </a:t>
            </a:r>
            <a:r>
              <a:rPr lang="en-US" dirty="0" err="1" smtClean="0">
                <a:latin typeface="+mj-lt"/>
                <a:sym typeface="Wingdings" pitchFamily="2" charset="2"/>
              </a:rPr>
              <a:t>var</a:t>
            </a:r>
            <a:r>
              <a:rPr lang="en-US" dirty="0" smtClean="0">
                <a:latin typeface="+mj-lt"/>
                <a:sym typeface="Wingdings" pitchFamily="2" charset="2"/>
              </a:rPr>
              <a:t>-domains)</a:t>
            </a:r>
            <a:br>
              <a:rPr lang="en-US" dirty="0" smtClean="0">
                <a:latin typeface="+mj-lt"/>
                <a:sym typeface="Wingdings" pitchFamily="2" charset="2"/>
              </a:rPr>
            </a:br>
            <a:r>
              <a:rPr lang="en-US" dirty="0" smtClean="0">
                <a:latin typeface="+mj-lt"/>
                <a:sym typeface="Wingdings" pitchFamily="2" charset="2"/>
              </a:rPr>
              <a:t>(ii) If result </a:t>
            </a:r>
            <a:r>
              <a:rPr lang="en-US" b="1" dirty="0" smtClean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dirty="0" smtClean="0">
                <a:latin typeface="+mj-lt"/>
                <a:sym typeface="Wingdings" pitchFamily="2" charset="2"/>
              </a:rPr>
              <a:t> failure then return result</a:t>
            </a:r>
          </a:p>
          <a:p>
            <a:pPr marL="1752600" lvl="3" indent="-381000">
              <a:lnSpc>
                <a:spcPct val="90000"/>
              </a:lnSpc>
              <a:buClr>
                <a:srgbClr val="0033CC"/>
              </a:buClr>
              <a:buFontTx/>
              <a:buAutoNum type="alphaLcPeriod"/>
            </a:pPr>
            <a:r>
              <a:rPr lang="en-US" dirty="0" smtClean="0">
                <a:latin typeface="+mj-lt"/>
              </a:rPr>
              <a:t>Remove (</a:t>
            </a:r>
            <a:r>
              <a:rPr lang="en-US" dirty="0" err="1" smtClean="0">
                <a:latin typeface="+mj-lt"/>
              </a:rPr>
              <a:t>X</a:t>
            </a:r>
            <a:r>
              <a:rPr lang="en-US" sz="1600" dirty="0" err="1" smtClean="0">
                <a:latin typeface="+mj-lt"/>
                <a:sym typeface="Wingdings" pitchFamily="2" charset="2"/>
              </a:rPr>
              <a:t></a:t>
            </a:r>
            <a:r>
              <a:rPr lang="en-US" dirty="0" err="1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) from A</a:t>
            </a:r>
            <a:endParaRPr lang="en-US" dirty="0" smtClean="0">
              <a:latin typeface="+mj-lt"/>
              <a:sym typeface="Wingdings" pitchFamily="2" charset="2"/>
            </a:endParaRPr>
          </a:p>
          <a:p>
            <a:pPr marL="990600" lvl="1" indent="-533400">
              <a:lnSpc>
                <a:spcPct val="90000"/>
              </a:lnSpc>
              <a:buClr>
                <a:srgbClr val="0033CC"/>
              </a:buClr>
              <a:buFontTx/>
              <a:buAutoNum type="arabicPeriod"/>
            </a:pPr>
            <a:r>
              <a:rPr lang="en-US" sz="2400" dirty="0" smtClean="0">
                <a:latin typeface="+mj-lt"/>
                <a:sym typeface="Wingdings" pitchFamily="2" charset="2"/>
              </a:rPr>
              <a:t>Return failure</a:t>
            </a:r>
            <a:endParaRPr lang="en-US" sz="2400" dirty="0"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24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F58-0B11-41D4-99FA-51C86F69C10A}" type="slidenum">
              <a:rPr lang="en-US"/>
              <a:pPr/>
              <a:t>62</a:t>
            </a:fld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4400"/>
            <a:ext cx="8229600" cy="3200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Which variable X</a:t>
            </a:r>
            <a:r>
              <a:rPr lang="en-US" sz="2800" baseline="-25000" dirty="0">
                <a:solidFill>
                  <a:srgbClr val="0033CC"/>
                </a:solidFill>
                <a:latin typeface="+mj-lt"/>
              </a:rPr>
              <a:t>i</a:t>
            </a:r>
            <a:r>
              <a:rPr lang="en-US" sz="2800" dirty="0">
                <a:solidFill>
                  <a:srgbClr val="0033CC"/>
                </a:solidFill>
                <a:latin typeface="+mj-lt"/>
              </a:rPr>
              <a:t> should be assigned a value next?</a:t>
            </a:r>
            <a:br>
              <a:rPr lang="en-US" sz="2800" dirty="0">
                <a:solidFill>
                  <a:srgbClr val="0033CC"/>
                </a:solidFill>
                <a:latin typeface="+mj-lt"/>
              </a:rPr>
            </a:br>
            <a:r>
              <a:rPr lang="en-US" sz="2800" dirty="0">
                <a:solidFill>
                  <a:srgbClr val="990033"/>
                </a:solidFill>
                <a:latin typeface="+mj-lt"/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990033"/>
                </a:solidFill>
                <a:latin typeface="+mj-lt"/>
              </a:rPr>
              <a:t>Most-constrained-variable heuristic</a:t>
            </a:r>
            <a:br>
              <a:rPr lang="en-US" sz="2800" dirty="0">
                <a:solidFill>
                  <a:srgbClr val="990033"/>
                </a:solidFill>
                <a:latin typeface="+mj-lt"/>
              </a:rPr>
            </a:br>
            <a:r>
              <a:rPr lang="en-US" sz="2800" dirty="0">
                <a:solidFill>
                  <a:srgbClr val="990033"/>
                </a:solidFill>
                <a:latin typeface="+mj-lt"/>
                <a:sym typeface="Wingdings" pitchFamily="2" charset="2"/>
              </a:rPr>
              <a:t> Most-constraining-variable heuristic</a:t>
            </a:r>
            <a:endParaRPr lang="en-US" sz="1000" dirty="0">
              <a:solidFill>
                <a:srgbClr val="990033"/>
              </a:solidFill>
              <a:latin typeface="+mj-lt"/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endParaRPr lang="en-US" sz="1000" dirty="0">
              <a:solidFill>
                <a:srgbClr val="990033"/>
              </a:solidFill>
              <a:latin typeface="+mj-lt"/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r>
              <a:rPr lang="en-US" sz="2800" dirty="0">
                <a:solidFill>
                  <a:srgbClr val="0033CC"/>
                </a:solidFill>
                <a:latin typeface="+mj-lt"/>
              </a:rPr>
              <a:t>In which order should its values be assigned?</a:t>
            </a:r>
            <a:br>
              <a:rPr lang="en-US" sz="2800" dirty="0">
                <a:solidFill>
                  <a:srgbClr val="0033CC"/>
                </a:solidFill>
                <a:latin typeface="+mj-lt"/>
              </a:rPr>
            </a:br>
            <a:r>
              <a:rPr lang="en-US" sz="2800" dirty="0">
                <a:solidFill>
                  <a:srgbClr val="990033"/>
                </a:solidFill>
                <a:latin typeface="+mj-lt"/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990033"/>
                </a:solidFill>
                <a:latin typeface="+mj-lt"/>
              </a:rPr>
              <a:t>Least-constraining-value heuristic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AutoNum type="arabicParenR"/>
            </a:pPr>
            <a:endParaRPr lang="en-US" sz="2800" dirty="0">
              <a:solidFill>
                <a:srgbClr val="990033"/>
              </a:solidFill>
              <a:latin typeface="+mj-lt"/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2800" dirty="0">
              <a:solidFill>
                <a:srgbClr val="990033"/>
              </a:solidFill>
              <a:latin typeface="+mj-lt"/>
            </a:endParaRP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4343400"/>
            <a:ext cx="8229600" cy="2895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+mj-lt"/>
              </a:rPr>
              <a:t>Keep </a:t>
            </a:r>
            <a:r>
              <a:rPr lang="en-US" sz="2800" dirty="0">
                <a:latin typeface="+mj-lt"/>
              </a:rPr>
              <a:t>in mind that 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all</a:t>
            </a:r>
            <a:r>
              <a:rPr lang="en-US" sz="2800" dirty="0">
                <a:latin typeface="+mj-lt"/>
              </a:rPr>
              <a:t> variables must eventually get a value, while only 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one</a:t>
            </a:r>
            <a:r>
              <a:rPr lang="en-US" sz="2800" dirty="0">
                <a:latin typeface="+mj-lt"/>
              </a:rPr>
              <a:t> value from a domain must be assigned to each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Most-Constrained-Variable Heuristic 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F9DA9-575C-4AF8-90D6-A5820B908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8305800" cy="50292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arenR"/>
            </a:pPr>
            <a:r>
              <a:rPr lang="en-US" sz="2800" dirty="0">
                <a:solidFill>
                  <a:schemeClr val="accent2"/>
                </a:solidFill>
                <a:latin typeface="+mj-lt"/>
              </a:rPr>
              <a:t>Which variable X</a:t>
            </a:r>
            <a:r>
              <a:rPr lang="en-US" sz="2800" baseline="-25000" dirty="0">
                <a:solidFill>
                  <a:schemeClr val="accent2"/>
                </a:solidFill>
                <a:latin typeface="+mj-lt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 should be assigned a value next?</a:t>
            </a:r>
          </a:p>
          <a:p>
            <a:pPr marL="609600" indent="-609600">
              <a:buFont typeface="Wingdings" pitchFamily="2" charset="2"/>
              <a:buNone/>
            </a:pPr>
            <a:endParaRPr lang="en-US" sz="1000" dirty="0">
              <a:solidFill>
                <a:schemeClr val="bg2"/>
              </a:solidFill>
              <a:latin typeface="+mj-lt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rgbClr val="990000"/>
                </a:solidFill>
                <a:latin typeface="+mj-lt"/>
              </a:rPr>
              <a:t>Select the variable with the smallest remaining domain</a:t>
            </a:r>
          </a:p>
          <a:p>
            <a:pPr marL="609600" indent="-609600">
              <a:buFont typeface="Wingdings" pitchFamily="2" charset="2"/>
              <a:buNone/>
            </a:pPr>
            <a:endParaRPr lang="en-US" sz="500" dirty="0">
              <a:latin typeface="+mj-lt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[Rationale: Minimize the branching factor]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1917162-8843-44FD-A082-EF8ACBF4AF9E}" type="slidenum">
              <a:rPr lang="en-US" sz="1400">
                <a:latin typeface="+mn-lt"/>
              </a:rPr>
              <a:pPr algn="r">
                <a:defRPr/>
              </a:pPr>
              <a:t>63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8-Queens</a:t>
            </a:r>
            <a:endParaRPr lang="en-US"/>
          </a:p>
        </p:txBody>
      </p:sp>
      <p:sp>
        <p:nvSpPr>
          <p:cNvPr id="1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4C312-5185-4355-8FA0-D2D88CC25F48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649219" name="Group 3"/>
          <p:cNvGrpSpPr>
            <a:grpSpLocks/>
          </p:cNvGrpSpPr>
          <p:nvPr/>
        </p:nvGrpSpPr>
        <p:grpSpPr bwMode="auto">
          <a:xfrm rot="-5400000">
            <a:off x="3346450" y="2055813"/>
            <a:ext cx="2438400" cy="2438400"/>
            <a:chOff x="960" y="1344"/>
            <a:chExt cx="1536" cy="1536"/>
          </a:xfrm>
        </p:grpSpPr>
        <p:sp>
          <p:nvSpPr>
            <p:cNvPr id="649220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1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2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3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4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5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6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7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8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29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0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1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2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3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4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5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6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7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8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39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0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1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2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3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4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5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6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7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8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49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50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51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52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9253" name="AutoShape 37"/>
          <p:cNvSpPr>
            <a:spLocks noChangeArrowheads="1"/>
          </p:cNvSpPr>
          <p:nvPr/>
        </p:nvSpPr>
        <p:spPr bwMode="auto">
          <a:xfrm rot="-5400000">
            <a:off x="4565650" y="3579813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649254" name="Group 38"/>
          <p:cNvGrpSpPr>
            <a:grpSpLocks/>
          </p:cNvGrpSpPr>
          <p:nvPr/>
        </p:nvGrpSpPr>
        <p:grpSpPr bwMode="auto">
          <a:xfrm rot="-5400000">
            <a:off x="4413250" y="2513013"/>
            <a:ext cx="304800" cy="2438400"/>
            <a:chOff x="2304" y="1200"/>
            <a:chExt cx="192" cy="1536"/>
          </a:xfrm>
        </p:grpSpPr>
        <p:sp>
          <p:nvSpPr>
            <p:cNvPr id="649255" name="Oval 39"/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56" name="Oval 40"/>
            <p:cNvSpPr>
              <a:spLocks noChangeArrowheads="1"/>
            </p:cNvSpPr>
            <p:nvPr/>
          </p:nvSpPr>
          <p:spPr bwMode="auto">
            <a:xfrm>
              <a:off x="2304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57" name="Oval 41"/>
            <p:cNvSpPr>
              <a:spLocks noChangeArrowheads="1"/>
            </p:cNvSpPr>
            <p:nvPr/>
          </p:nvSpPr>
          <p:spPr bwMode="auto">
            <a:xfrm>
              <a:off x="2304" y="139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58" name="Oval 42"/>
            <p:cNvSpPr>
              <a:spLocks noChangeArrowheads="1"/>
            </p:cNvSpPr>
            <p:nvPr/>
          </p:nvSpPr>
          <p:spPr bwMode="auto">
            <a:xfrm>
              <a:off x="23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59" name="Oval 43"/>
            <p:cNvSpPr>
              <a:spLocks noChangeArrowheads="1"/>
            </p:cNvSpPr>
            <p:nvPr/>
          </p:nvSpPr>
          <p:spPr bwMode="auto">
            <a:xfrm>
              <a:off x="2304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60" name="Oval 44"/>
            <p:cNvSpPr>
              <a:spLocks noChangeArrowheads="1"/>
            </p:cNvSpPr>
            <p:nvPr/>
          </p:nvSpPr>
          <p:spPr bwMode="auto">
            <a:xfrm>
              <a:off x="2304" y="254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61" name="Oval 45"/>
            <p:cNvSpPr>
              <a:spLocks noChangeArrowheads="1"/>
            </p:cNvSpPr>
            <p:nvPr/>
          </p:nvSpPr>
          <p:spPr bwMode="auto">
            <a:xfrm>
              <a:off x="2304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49262" name="Group 46"/>
          <p:cNvGrpSpPr>
            <a:grpSpLocks/>
          </p:cNvGrpSpPr>
          <p:nvPr/>
        </p:nvGrpSpPr>
        <p:grpSpPr bwMode="auto">
          <a:xfrm rot="-5400000">
            <a:off x="3346450" y="2360613"/>
            <a:ext cx="2133600" cy="2133600"/>
            <a:chOff x="1920" y="1200"/>
            <a:chExt cx="1344" cy="1344"/>
          </a:xfrm>
        </p:grpSpPr>
        <p:sp>
          <p:nvSpPr>
            <p:cNvPr id="649263" name="Oval 47"/>
            <p:cNvSpPr>
              <a:spLocks noChangeArrowheads="1"/>
            </p:cNvSpPr>
            <p:nvPr/>
          </p:nvSpPr>
          <p:spPr bwMode="auto">
            <a:xfrm>
              <a:off x="2112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64" name="Oval 48"/>
            <p:cNvSpPr>
              <a:spLocks noChangeArrowheads="1"/>
            </p:cNvSpPr>
            <p:nvPr/>
          </p:nvSpPr>
          <p:spPr bwMode="auto">
            <a:xfrm>
              <a:off x="3072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65" name="Oval 49"/>
            <p:cNvSpPr>
              <a:spLocks noChangeArrowheads="1"/>
            </p:cNvSpPr>
            <p:nvPr/>
          </p:nvSpPr>
          <p:spPr bwMode="auto">
            <a:xfrm>
              <a:off x="2880" y="139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66" name="Oval 50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67" name="Oval 51"/>
            <p:cNvSpPr>
              <a:spLocks noChangeArrowheads="1"/>
            </p:cNvSpPr>
            <p:nvPr/>
          </p:nvSpPr>
          <p:spPr bwMode="auto">
            <a:xfrm>
              <a:off x="2496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68" name="Oval 52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49269" name="Group 53"/>
          <p:cNvGrpSpPr>
            <a:grpSpLocks/>
          </p:cNvGrpSpPr>
          <p:nvPr/>
        </p:nvGrpSpPr>
        <p:grpSpPr bwMode="auto">
          <a:xfrm rot="-5400000">
            <a:off x="3956050" y="2665413"/>
            <a:ext cx="1828800" cy="1828800"/>
            <a:chOff x="1920" y="1584"/>
            <a:chExt cx="1152" cy="1152"/>
          </a:xfrm>
        </p:grpSpPr>
        <p:sp>
          <p:nvSpPr>
            <p:cNvPr id="649270" name="Oval 54"/>
            <p:cNvSpPr>
              <a:spLocks noChangeArrowheads="1"/>
            </p:cNvSpPr>
            <p:nvPr/>
          </p:nvSpPr>
          <p:spPr bwMode="auto">
            <a:xfrm>
              <a:off x="1920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71" name="Oval 55"/>
            <p:cNvSpPr>
              <a:spLocks noChangeArrowheads="1"/>
            </p:cNvSpPr>
            <p:nvPr/>
          </p:nvSpPr>
          <p:spPr bwMode="auto">
            <a:xfrm>
              <a:off x="2880" y="254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72" name="Oval 56"/>
            <p:cNvSpPr>
              <a:spLocks noChangeArrowheads="1"/>
            </p:cNvSpPr>
            <p:nvPr/>
          </p:nvSpPr>
          <p:spPr bwMode="auto">
            <a:xfrm>
              <a:off x="2112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73" name="Oval 57"/>
            <p:cNvSpPr>
              <a:spLocks noChangeArrowheads="1"/>
            </p:cNvSpPr>
            <p:nvPr/>
          </p:nvSpPr>
          <p:spPr bwMode="auto">
            <a:xfrm>
              <a:off x="2688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74" name="Oval 58"/>
            <p:cNvSpPr>
              <a:spLocks noChangeArrowheads="1"/>
            </p:cNvSpPr>
            <p:nvPr/>
          </p:nvSpPr>
          <p:spPr bwMode="auto">
            <a:xfrm>
              <a:off x="2496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49275" name="Group 59"/>
          <p:cNvGrpSpPr>
            <a:grpSpLocks/>
          </p:cNvGrpSpPr>
          <p:nvPr/>
        </p:nvGrpSpPr>
        <p:grpSpPr bwMode="auto">
          <a:xfrm rot="-5400000">
            <a:off x="3498850" y="3122613"/>
            <a:ext cx="2438400" cy="304800"/>
            <a:chOff x="1920" y="1968"/>
            <a:chExt cx="1536" cy="192"/>
          </a:xfrm>
        </p:grpSpPr>
        <p:sp>
          <p:nvSpPr>
            <p:cNvPr id="649276" name="Oval 60"/>
            <p:cNvSpPr>
              <a:spLocks noChangeArrowheads="1"/>
            </p:cNvSpPr>
            <p:nvPr/>
          </p:nvSpPr>
          <p:spPr bwMode="auto">
            <a:xfrm>
              <a:off x="2112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77" name="Oval 61"/>
            <p:cNvSpPr>
              <a:spLocks noChangeArrowheads="1"/>
            </p:cNvSpPr>
            <p:nvPr/>
          </p:nvSpPr>
          <p:spPr bwMode="auto">
            <a:xfrm>
              <a:off x="1920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78" name="Oval 62"/>
            <p:cNvSpPr>
              <a:spLocks noChangeArrowheads="1"/>
            </p:cNvSpPr>
            <p:nvPr/>
          </p:nvSpPr>
          <p:spPr bwMode="auto">
            <a:xfrm>
              <a:off x="3072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79" name="Oval 63"/>
            <p:cNvSpPr>
              <a:spLocks noChangeArrowheads="1"/>
            </p:cNvSpPr>
            <p:nvPr/>
          </p:nvSpPr>
          <p:spPr bwMode="auto">
            <a:xfrm>
              <a:off x="3264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80" name="Oval 64"/>
            <p:cNvSpPr>
              <a:spLocks noChangeArrowheads="1"/>
            </p:cNvSpPr>
            <p:nvPr/>
          </p:nvSpPr>
          <p:spPr bwMode="auto">
            <a:xfrm>
              <a:off x="2880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81" name="Oval 65"/>
            <p:cNvSpPr>
              <a:spLocks noChangeArrowheads="1"/>
            </p:cNvSpPr>
            <p:nvPr/>
          </p:nvSpPr>
          <p:spPr bwMode="auto">
            <a:xfrm>
              <a:off x="2496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82" name="Oval 66"/>
            <p:cNvSpPr>
              <a:spLocks noChangeArrowheads="1"/>
            </p:cNvSpPr>
            <p:nvPr/>
          </p:nvSpPr>
          <p:spPr bwMode="auto">
            <a:xfrm>
              <a:off x="2688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49283" name="Group 67"/>
          <p:cNvGrpSpPr>
            <a:grpSpLocks/>
          </p:cNvGrpSpPr>
          <p:nvPr/>
        </p:nvGrpSpPr>
        <p:grpSpPr bwMode="auto">
          <a:xfrm rot="-5400000">
            <a:off x="3346450" y="2055813"/>
            <a:ext cx="2133600" cy="2133600"/>
            <a:chOff x="2112" y="1200"/>
            <a:chExt cx="1344" cy="1344"/>
          </a:xfrm>
        </p:grpSpPr>
        <p:sp>
          <p:nvSpPr>
            <p:cNvPr id="649284" name="Oval 68"/>
            <p:cNvSpPr>
              <a:spLocks noChangeArrowheads="1"/>
            </p:cNvSpPr>
            <p:nvPr/>
          </p:nvSpPr>
          <p:spPr bwMode="auto">
            <a:xfrm>
              <a:off x="2112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85" name="Oval 69"/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86" name="Oval 70"/>
            <p:cNvSpPr>
              <a:spLocks noChangeArrowheads="1"/>
            </p:cNvSpPr>
            <p:nvPr/>
          </p:nvSpPr>
          <p:spPr bwMode="auto">
            <a:xfrm>
              <a:off x="3072" y="216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87" name="Oval 71"/>
            <p:cNvSpPr>
              <a:spLocks noChangeArrowheads="1"/>
            </p:cNvSpPr>
            <p:nvPr/>
          </p:nvSpPr>
          <p:spPr bwMode="auto">
            <a:xfrm>
              <a:off x="3264" y="235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49288" name="Group 72"/>
          <p:cNvGrpSpPr>
            <a:grpSpLocks/>
          </p:cNvGrpSpPr>
          <p:nvPr/>
        </p:nvGrpSpPr>
        <p:grpSpPr bwMode="auto">
          <a:xfrm rot="-5400000">
            <a:off x="3346450" y="2665413"/>
            <a:ext cx="1828800" cy="1828800"/>
            <a:chOff x="1920" y="1200"/>
            <a:chExt cx="1152" cy="1152"/>
          </a:xfrm>
        </p:grpSpPr>
        <p:sp>
          <p:nvSpPr>
            <p:cNvPr id="649289" name="Oval 73"/>
            <p:cNvSpPr>
              <a:spLocks noChangeArrowheads="1"/>
            </p:cNvSpPr>
            <p:nvPr/>
          </p:nvSpPr>
          <p:spPr bwMode="auto">
            <a:xfrm>
              <a:off x="2880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90" name="Oval 74"/>
            <p:cNvSpPr>
              <a:spLocks noChangeArrowheads="1"/>
            </p:cNvSpPr>
            <p:nvPr/>
          </p:nvSpPr>
          <p:spPr bwMode="auto">
            <a:xfrm>
              <a:off x="2688" y="139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91" name="Oval 75"/>
            <p:cNvSpPr>
              <a:spLocks noChangeArrowheads="1"/>
            </p:cNvSpPr>
            <p:nvPr/>
          </p:nvSpPr>
          <p:spPr bwMode="auto">
            <a:xfrm>
              <a:off x="1920" y="216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49292" name="Group 76"/>
          <p:cNvGrpSpPr>
            <a:grpSpLocks/>
          </p:cNvGrpSpPr>
          <p:nvPr/>
        </p:nvGrpSpPr>
        <p:grpSpPr bwMode="auto">
          <a:xfrm rot="-5400000">
            <a:off x="4413250" y="2208213"/>
            <a:ext cx="304800" cy="2438400"/>
            <a:chOff x="2496" y="1200"/>
            <a:chExt cx="192" cy="1536"/>
          </a:xfrm>
        </p:grpSpPr>
        <p:sp>
          <p:nvSpPr>
            <p:cNvPr id="649293" name="Oval 77"/>
            <p:cNvSpPr>
              <a:spLocks noChangeArrowheads="1"/>
            </p:cNvSpPr>
            <p:nvPr/>
          </p:nvSpPr>
          <p:spPr bwMode="auto">
            <a:xfrm>
              <a:off x="2496" y="254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94" name="Oval 78"/>
            <p:cNvSpPr>
              <a:spLocks noChangeArrowheads="1"/>
            </p:cNvSpPr>
            <p:nvPr/>
          </p:nvSpPr>
          <p:spPr bwMode="auto">
            <a:xfrm>
              <a:off x="2496" y="235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95" name="Oval 79"/>
            <p:cNvSpPr>
              <a:spLocks noChangeArrowheads="1"/>
            </p:cNvSpPr>
            <p:nvPr/>
          </p:nvSpPr>
          <p:spPr bwMode="auto">
            <a:xfrm>
              <a:off x="2496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96" name="Oval 80"/>
            <p:cNvSpPr>
              <a:spLocks noChangeArrowheads="1"/>
            </p:cNvSpPr>
            <p:nvPr/>
          </p:nvSpPr>
          <p:spPr bwMode="auto">
            <a:xfrm>
              <a:off x="2496" y="139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49297" name="Group 81"/>
          <p:cNvGrpSpPr>
            <a:grpSpLocks/>
          </p:cNvGrpSpPr>
          <p:nvPr/>
        </p:nvGrpSpPr>
        <p:grpSpPr bwMode="auto">
          <a:xfrm rot="-5400000">
            <a:off x="3041650" y="2970213"/>
            <a:ext cx="2133600" cy="304800"/>
            <a:chOff x="2112" y="1584"/>
            <a:chExt cx="1344" cy="192"/>
          </a:xfrm>
        </p:grpSpPr>
        <p:sp>
          <p:nvSpPr>
            <p:cNvPr id="649298" name="Oval 82"/>
            <p:cNvSpPr>
              <a:spLocks noChangeArrowheads="1"/>
            </p:cNvSpPr>
            <p:nvPr/>
          </p:nvSpPr>
          <p:spPr bwMode="auto">
            <a:xfrm>
              <a:off x="3072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299" name="Oval 83"/>
            <p:cNvSpPr>
              <a:spLocks noChangeArrowheads="1"/>
            </p:cNvSpPr>
            <p:nvPr/>
          </p:nvSpPr>
          <p:spPr bwMode="auto">
            <a:xfrm>
              <a:off x="2112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300" name="Oval 84"/>
            <p:cNvSpPr>
              <a:spLocks noChangeArrowheads="1"/>
            </p:cNvSpPr>
            <p:nvPr/>
          </p:nvSpPr>
          <p:spPr bwMode="auto">
            <a:xfrm>
              <a:off x="3264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301" name="Oval 85"/>
            <p:cNvSpPr>
              <a:spLocks noChangeArrowheads="1"/>
            </p:cNvSpPr>
            <p:nvPr/>
          </p:nvSpPr>
          <p:spPr bwMode="auto">
            <a:xfrm>
              <a:off x="2880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9302" name="AutoShape 87"/>
          <p:cNvSpPr>
            <a:spLocks noChangeArrowheads="1"/>
          </p:cNvSpPr>
          <p:nvPr/>
        </p:nvSpPr>
        <p:spPr bwMode="auto">
          <a:xfrm rot="-5400000">
            <a:off x="3956050" y="3275013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49303" name="AutoShape 88"/>
          <p:cNvSpPr>
            <a:spLocks noChangeArrowheads="1"/>
          </p:cNvSpPr>
          <p:nvPr/>
        </p:nvSpPr>
        <p:spPr bwMode="auto">
          <a:xfrm rot="-5400000">
            <a:off x="3346450" y="2970213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649304" name="Group 89"/>
          <p:cNvGrpSpPr>
            <a:grpSpLocks/>
          </p:cNvGrpSpPr>
          <p:nvPr/>
        </p:nvGrpSpPr>
        <p:grpSpPr bwMode="auto">
          <a:xfrm rot="-5400000">
            <a:off x="3346450" y="2055813"/>
            <a:ext cx="2438400" cy="2438400"/>
            <a:chOff x="1920" y="1200"/>
            <a:chExt cx="1536" cy="1536"/>
          </a:xfrm>
        </p:grpSpPr>
        <p:sp>
          <p:nvSpPr>
            <p:cNvPr id="649305" name="Oval 90"/>
            <p:cNvSpPr>
              <a:spLocks noChangeArrowheads="1"/>
            </p:cNvSpPr>
            <p:nvPr/>
          </p:nvSpPr>
          <p:spPr bwMode="auto">
            <a:xfrm>
              <a:off x="3264" y="1776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306" name="Oval 91"/>
            <p:cNvSpPr>
              <a:spLocks noChangeArrowheads="1"/>
            </p:cNvSpPr>
            <p:nvPr/>
          </p:nvSpPr>
          <p:spPr bwMode="auto">
            <a:xfrm>
              <a:off x="2688" y="2544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49307" name="Oval 92"/>
            <p:cNvSpPr>
              <a:spLocks noChangeArrowheads="1"/>
            </p:cNvSpPr>
            <p:nvPr/>
          </p:nvSpPr>
          <p:spPr bwMode="auto">
            <a:xfrm>
              <a:off x="2688" y="216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649308" name="Group 93"/>
            <p:cNvGrpSpPr>
              <a:grpSpLocks/>
            </p:cNvGrpSpPr>
            <p:nvPr/>
          </p:nvGrpSpPr>
          <p:grpSpPr bwMode="auto">
            <a:xfrm>
              <a:off x="1920" y="1200"/>
              <a:ext cx="1536" cy="192"/>
              <a:chOff x="1920" y="1200"/>
              <a:chExt cx="1536" cy="192"/>
            </a:xfrm>
          </p:grpSpPr>
          <p:sp>
            <p:nvSpPr>
              <p:cNvPr id="649309" name="Oval 94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49310" name="Oval 95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290912" name="AutoShape 96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49312" name="Text Box 106"/>
          <p:cNvSpPr txBox="1">
            <a:spLocks noChangeArrowheads="1"/>
          </p:cNvSpPr>
          <p:nvPr/>
        </p:nvSpPr>
        <p:spPr bwMode="auto">
          <a:xfrm>
            <a:off x="3581400" y="4572000"/>
            <a:ext cx="225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4       3      2  3  4</a:t>
            </a:r>
          </a:p>
        </p:txBody>
      </p:sp>
      <p:grpSp>
        <p:nvGrpSpPr>
          <p:cNvPr id="649313" name="Group 118"/>
          <p:cNvGrpSpPr>
            <a:grpSpLocks/>
          </p:cNvGrpSpPr>
          <p:nvPr/>
        </p:nvGrpSpPr>
        <p:grpSpPr bwMode="auto">
          <a:xfrm>
            <a:off x="5867400" y="4572000"/>
            <a:ext cx="2946400" cy="1311275"/>
            <a:chOff x="3696" y="2880"/>
            <a:chExt cx="1856" cy="826"/>
          </a:xfrm>
        </p:grpSpPr>
        <p:sp>
          <p:nvSpPr>
            <p:cNvPr id="649314" name="Text Box 109"/>
            <p:cNvSpPr txBox="1">
              <a:spLocks noChangeArrowheads="1"/>
            </p:cNvSpPr>
            <p:nvPr/>
          </p:nvSpPr>
          <p:spPr bwMode="auto">
            <a:xfrm>
              <a:off x="4176" y="2880"/>
              <a:ext cx="13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Numbers</a:t>
              </a:r>
            </a:p>
            <a:p>
              <a:r>
                <a:rPr lang="en-US" sz="2000">
                  <a:latin typeface="Comic Sans MS" pitchFamily="66" charset="0"/>
                </a:rPr>
                <a:t>of values for</a:t>
              </a:r>
            </a:p>
            <a:p>
              <a:r>
                <a:rPr lang="en-US" sz="2000">
                  <a:latin typeface="Comic Sans MS" pitchFamily="66" charset="0"/>
                </a:rPr>
                <a:t>each un-assigned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variable</a:t>
              </a:r>
            </a:p>
          </p:txBody>
        </p:sp>
        <p:sp>
          <p:nvSpPr>
            <p:cNvPr id="649315" name="Line 110"/>
            <p:cNvSpPr>
              <a:spLocks noChangeShapeType="1"/>
            </p:cNvSpPr>
            <p:nvPr/>
          </p:nvSpPr>
          <p:spPr bwMode="auto">
            <a:xfrm flipH="1">
              <a:off x="369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5867400" y="2608263"/>
            <a:ext cx="2752725" cy="396875"/>
            <a:chOff x="3696" y="1643"/>
            <a:chExt cx="1734" cy="250"/>
          </a:xfrm>
        </p:grpSpPr>
        <p:sp>
          <p:nvSpPr>
            <p:cNvPr id="649317" name="Text Box 111"/>
            <p:cNvSpPr txBox="1">
              <a:spLocks noChangeArrowheads="1"/>
            </p:cNvSpPr>
            <p:nvPr/>
          </p:nvSpPr>
          <p:spPr bwMode="auto">
            <a:xfrm>
              <a:off x="4118" y="1643"/>
              <a:ext cx="1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New assignment</a:t>
              </a:r>
            </a:p>
          </p:txBody>
        </p:sp>
        <p:sp>
          <p:nvSpPr>
            <p:cNvPr id="649318" name="Line 112"/>
            <p:cNvSpPr>
              <a:spLocks noChangeShapeType="1"/>
            </p:cNvSpPr>
            <p:nvPr/>
          </p:nvSpPr>
          <p:spPr bwMode="auto">
            <a:xfrm flipH="1">
              <a:off x="3696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0929" name="Text Box 113"/>
          <p:cNvSpPr txBox="1">
            <a:spLocks noChangeArrowheads="1"/>
          </p:cNvSpPr>
          <p:nvPr/>
        </p:nvSpPr>
        <p:spPr bwMode="auto">
          <a:xfrm>
            <a:off x="6537325" y="1998663"/>
            <a:ext cx="226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CC3300"/>
                </a:solidFill>
                <a:latin typeface="Comic Sans MS" pitchFamily="66" charset="0"/>
              </a:rPr>
              <a:t>Forward checking</a:t>
            </a:r>
          </a:p>
        </p:txBody>
      </p:sp>
      <p:sp>
        <p:nvSpPr>
          <p:cNvPr id="290935" name="AutoShape 119"/>
          <p:cNvSpPr>
            <a:spLocks noChangeArrowheads="1"/>
          </p:cNvSpPr>
          <p:nvPr/>
        </p:nvSpPr>
        <p:spPr bwMode="auto">
          <a:xfrm>
            <a:off x="4953000" y="4953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15" name="Group 128"/>
          <p:cNvGrpSpPr>
            <a:grpSpLocks/>
          </p:cNvGrpSpPr>
          <p:nvPr/>
        </p:nvGrpSpPr>
        <p:grpSpPr bwMode="auto">
          <a:xfrm>
            <a:off x="3657600" y="2057400"/>
            <a:ext cx="2133600" cy="2133600"/>
            <a:chOff x="2304" y="1296"/>
            <a:chExt cx="1344" cy="1344"/>
          </a:xfrm>
        </p:grpSpPr>
        <p:grpSp>
          <p:nvGrpSpPr>
            <p:cNvPr id="649322" name="Group 97"/>
            <p:cNvGrpSpPr>
              <a:grpSpLocks/>
            </p:cNvGrpSpPr>
            <p:nvPr/>
          </p:nvGrpSpPr>
          <p:grpSpPr bwMode="auto">
            <a:xfrm rot="-5400000">
              <a:off x="2880" y="1104"/>
              <a:ext cx="576" cy="960"/>
              <a:chOff x="2880" y="1776"/>
              <a:chExt cx="576" cy="960"/>
            </a:xfrm>
          </p:grpSpPr>
          <p:sp>
            <p:nvSpPr>
              <p:cNvPr id="649323" name="Oval 98"/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192" cy="192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grpSp>
            <p:nvGrpSpPr>
              <p:cNvPr id="649324" name="Group 99"/>
              <p:cNvGrpSpPr>
                <a:grpSpLocks/>
              </p:cNvGrpSpPr>
              <p:nvPr/>
            </p:nvGrpSpPr>
            <p:grpSpPr bwMode="auto">
              <a:xfrm>
                <a:off x="3072" y="2352"/>
                <a:ext cx="384" cy="384"/>
                <a:chOff x="3072" y="2352"/>
                <a:chExt cx="384" cy="384"/>
              </a:xfrm>
            </p:grpSpPr>
            <p:sp>
              <p:nvSpPr>
                <p:cNvPr id="649325" name="Oval 100"/>
                <p:cNvSpPr>
                  <a:spLocks noChangeArrowheads="1"/>
                </p:cNvSpPr>
                <p:nvPr/>
              </p:nvSpPr>
              <p:spPr bwMode="auto">
                <a:xfrm>
                  <a:off x="3072" y="2352"/>
                  <a:ext cx="192" cy="192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49326" name="Oval 101"/>
                <p:cNvSpPr>
                  <a:spLocks noChangeArrowheads="1"/>
                </p:cNvSpPr>
                <p:nvPr/>
              </p:nvSpPr>
              <p:spPr bwMode="auto">
                <a:xfrm>
                  <a:off x="3264" y="2544"/>
                  <a:ext cx="192" cy="192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649327" name="Group 102"/>
              <p:cNvGrpSpPr>
                <a:grpSpLocks/>
              </p:cNvGrpSpPr>
              <p:nvPr/>
            </p:nvGrpSpPr>
            <p:grpSpPr bwMode="auto">
              <a:xfrm>
                <a:off x="2880" y="1776"/>
                <a:ext cx="192" cy="768"/>
                <a:chOff x="2880" y="1776"/>
                <a:chExt cx="192" cy="768"/>
              </a:xfrm>
            </p:grpSpPr>
            <p:sp>
              <p:nvSpPr>
                <p:cNvPr id="649328" name="Oval 103"/>
                <p:cNvSpPr>
                  <a:spLocks noChangeArrowheads="1"/>
                </p:cNvSpPr>
                <p:nvPr/>
              </p:nvSpPr>
              <p:spPr bwMode="auto">
                <a:xfrm>
                  <a:off x="2880" y="1776"/>
                  <a:ext cx="192" cy="192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649329" name="Oval 104"/>
                <p:cNvSpPr>
                  <a:spLocks noChangeArrowheads="1"/>
                </p:cNvSpPr>
                <p:nvPr/>
              </p:nvSpPr>
              <p:spPr bwMode="auto">
                <a:xfrm>
                  <a:off x="2880" y="2352"/>
                  <a:ext cx="192" cy="192"/>
                </a:xfrm>
                <a:prstGeom prst="ellipse">
                  <a:avLst/>
                </a:prstGeom>
                <a:solidFill>
                  <a:srgbClr val="CC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000"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649330" name="Oval 126"/>
            <p:cNvSpPr>
              <a:spLocks noChangeArrowheads="1"/>
            </p:cNvSpPr>
            <p:nvPr/>
          </p:nvSpPr>
          <p:spPr bwMode="auto">
            <a:xfrm rot="-5400000">
              <a:off x="2304" y="2448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117" name="Slide Number Placeholder 11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BFAFCC2-85DA-4C4B-932A-7E275976B55B}" type="slidenum">
              <a:rPr lang="en-US" sz="1400">
                <a:latin typeface="+mn-lt"/>
              </a:rPr>
              <a:pPr algn="r">
                <a:defRPr/>
              </a:pPr>
              <a:t>64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12" grpId="0" animBg="1"/>
      <p:bldP spid="290929" grpId="0"/>
      <p:bldP spid="2909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8-Queens</a:t>
            </a:r>
            <a:endParaRPr lang="en-US"/>
          </a:p>
        </p:txBody>
      </p:sp>
      <p:sp>
        <p:nvSpPr>
          <p:cNvPr id="1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A96FA-40CA-47B0-97D8-ADB3B9C2FA33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651267" name="Group 3"/>
          <p:cNvGrpSpPr>
            <a:grpSpLocks/>
          </p:cNvGrpSpPr>
          <p:nvPr/>
        </p:nvGrpSpPr>
        <p:grpSpPr bwMode="auto">
          <a:xfrm rot="-5400000">
            <a:off x="3346450" y="2055813"/>
            <a:ext cx="2438400" cy="2438400"/>
            <a:chOff x="960" y="1344"/>
            <a:chExt cx="1536" cy="1536"/>
          </a:xfrm>
        </p:grpSpPr>
        <p:sp>
          <p:nvSpPr>
            <p:cNvPr id="651268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69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0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1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2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3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4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5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6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7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8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0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1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2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3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4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5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6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7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8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89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0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1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2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3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4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5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6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7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8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299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00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51301" name="AutoShape 37"/>
          <p:cNvSpPr>
            <a:spLocks noChangeArrowheads="1"/>
          </p:cNvSpPr>
          <p:nvPr/>
        </p:nvSpPr>
        <p:spPr bwMode="auto">
          <a:xfrm rot="-5400000">
            <a:off x="4565650" y="3579813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651302" name="Group 38"/>
          <p:cNvGrpSpPr>
            <a:grpSpLocks/>
          </p:cNvGrpSpPr>
          <p:nvPr/>
        </p:nvGrpSpPr>
        <p:grpSpPr bwMode="auto">
          <a:xfrm rot="-5400000">
            <a:off x="4413250" y="2513013"/>
            <a:ext cx="304800" cy="2438400"/>
            <a:chOff x="2304" y="1200"/>
            <a:chExt cx="192" cy="1536"/>
          </a:xfrm>
        </p:grpSpPr>
        <p:sp>
          <p:nvSpPr>
            <p:cNvPr id="651303" name="Oval 39"/>
            <p:cNvSpPr>
              <a:spLocks noChangeArrowheads="1"/>
            </p:cNvSpPr>
            <p:nvPr/>
          </p:nvSpPr>
          <p:spPr bwMode="auto">
            <a:xfrm>
              <a:off x="2304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04" name="Oval 40"/>
            <p:cNvSpPr>
              <a:spLocks noChangeArrowheads="1"/>
            </p:cNvSpPr>
            <p:nvPr/>
          </p:nvSpPr>
          <p:spPr bwMode="auto">
            <a:xfrm>
              <a:off x="2304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05" name="Oval 41"/>
            <p:cNvSpPr>
              <a:spLocks noChangeArrowheads="1"/>
            </p:cNvSpPr>
            <p:nvPr/>
          </p:nvSpPr>
          <p:spPr bwMode="auto">
            <a:xfrm>
              <a:off x="2304" y="139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06" name="Oval 42"/>
            <p:cNvSpPr>
              <a:spLocks noChangeArrowheads="1"/>
            </p:cNvSpPr>
            <p:nvPr/>
          </p:nvSpPr>
          <p:spPr bwMode="auto">
            <a:xfrm>
              <a:off x="23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07" name="Oval 43"/>
            <p:cNvSpPr>
              <a:spLocks noChangeArrowheads="1"/>
            </p:cNvSpPr>
            <p:nvPr/>
          </p:nvSpPr>
          <p:spPr bwMode="auto">
            <a:xfrm>
              <a:off x="2304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08" name="Oval 44"/>
            <p:cNvSpPr>
              <a:spLocks noChangeArrowheads="1"/>
            </p:cNvSpPr>
            <p:nvPr/>
          </p:nvSpPr>
          <p:spPr bwMode="auto">
            <a:xfrm>
              <a:off x="2304" y="254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09" name="Oval 45"/>
            <p:cNvSpPr>
              <a:spLocks noChangeArrowheads="1"/>
            </p:cNvSpPr>
            <p:nvPr/>
          </p:nvSpPr>
          <p:spPr bwMode="auto">
            <a:xfrm>
              <a:off x="2304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51310" name="Group 46"/>
          <p:cNvGrpSpPr>
            <a:grpSpLocks/>
          </p:cNvGrpSpPr>
          <p:nvPr/>
        </p:nvGrpSpPr>
        <p:grpSpPr bwMode="auto">
          <a:xfrm rot="-5400000">
            <a:off x="3346450" y="2360613"/>
            <a:ext cx="2133600" cy="2133600"/>
            <a:chOff x="1920" y="1200"/>
            <a:chExt cx="1344" cy="1344"/>
          </a:xfrm>
        </p:grpSpPr>
        <p:sp>
          <p:nvSpPr>
            <p:cNvPr id="651311" name="Oval 47"/>
            <p:cNvSpPr>
              <a:spLocks noChangeArrowheads="1"/>
            </p:cNvSpPr>
            <p:nvPr/>
          </p:nvSpPr>
          <p:spPr bwMode="auto">
            <a:xfrm>
              <a:off x="2112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12" name="Oval 48"/>
            <p:cNvSpPr>
              <a:spLocks noChangeArrowheads="1"/>
            </p:cNvSpPr>
            <p:nvPr/>
          </p:nvSpPr>
          <p:spPr bwMode="auto">
            <a:xfrm>
              <a:off x="3072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13" name="Oval 49"/>
            <p:cNvSpPr>
              <a:spLocks noChangeArrowheads="1"/>
            </p:cNvSpPr>
            <p:nvPr/>
          </p:nvSpPr>
          <p:spPr bwMode="auto">
            <a:xfrm>
              <a:off x="2880" y="139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14" name="Oval 50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15" name="Oval 51"/>
            <p:cNvSpPr>
              <a:spLocks noChangeArrowheads="1"/>
            </p:cNvSpPr>
            <p:nvPr/>
          </p:nvSpPr>
          <p:spPr bwMode="auto">
            <a:xfrm>
              <a:off x="2496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16" name="Oval 52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51317" name="Group 53"/>
          <p:cNvGrpSpPr>
            <a:grpSpLocks/>
          </p:cNvGrpSpPr>
          <p:nvPr/>
        </p:nvGrpSpPr>
        <p:grpSpPr bwMode="auto">
          <a:xfrm rot="-5400000">
            <a:off x="3956050" y="2665413"/>
            <a:ext cx="1828800" cy="1828800"/>
            <a:chOff x="1920" y="1584"/>
            <a:chExt cx="1152" cy="1152"/>
          </a:xfrm>
        </p:grpSpPr>
        <p:sp>
          <p:nvSpPr>
            <p:cNvPr id="651318" name="Oval 54"/>
            <p:cNvSpPr>
              <a:spLocks noChangeArrowheads="1"/>
            </p:cNvSpPr>
            <p:nvPr/>
          </p:nvSpPr>
          <p:spPr bwMode="auto">
            <a:xfrm>
              <a:off x="1920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19" name="Oval 55"/>
            <p:cNvSpPr>
              <a:spLocks noChangeArrowheads="1"/>
            </p:cNvSpPr>
            <p:nvPr/>
          </p:nvSpPr>
          <p:spPr bwMode="auto">
            <a:xfrm>
              <a:off x="2880" y="2544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0" name="Oval 56"/>
            <p:cNvSpPr>
              <a:spLocks noChangeArrowheads="1"/>
            </p:cNvSpPr>
            <p:nvPr/>
          </p:nvSpPr>
          <p:spPr bwMode="auto">
            <a:xfrm>
              <a:off x="2112" y="177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1" name="Oval 57"/>
            <p:cNvSpPr>
              <a:spLocks noChangeArrowheads="1"/>
            </p:cNvSpPr>
            <p:nvPr/>
          </p:nvSpPr>
          <p:spPr bwMode="auto">
            <a:xfrm>
              <a:off x="2688" y="235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2" name="Oval 58"/>
            <p:cNvSpPr>
              <a:spLocks noChangeArrowheads="1"/>
            </p:cNvSpPr>
            <p:nvPr/>
          </p:nvSpPr>
          <p:spPr bwMode="auto">
            <a:xfrm>
              <a:off x="2496" y="216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51323" name="Group 59"/>
          <p:cNvGrpSpPr>
            <a:grpSpLocks/>
          </p:cNvGrpSpPr>
          <p:nvPr/>
        </p:nvGrpSpPr>
        <p:grpSpPr bwMode="auto">
          <a:xfrm rot="-5400000">
            <a:off x="3498850" y="3122613"/>
            <a:ext cx="2438400" cy="304800"/>
            <a:chOff x="1920" y="1968"/>
            <a:chExt cx="1536" cy="192"/>
          </a:xfrm>
        </p:grpSpPr>
        <p:sp>
          <p:nvSpPr>
            <p:cNvPr id="651324" name="Oval 60"/>
            <p:cNvSpPr>
              <a:spLocks noChangeArrowheads="1"/>
            </p:cNvSpPr>
            <p:nvPr/>
          </p:nvSpPr>
          <p:spPr bwMode="auto">
            <a:xfrm>
              <a:off x="2112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5" name="Oval 61"/>
            <p:cNvSpPr>
              <a:spLocks noChangeArrowheads="1"/>
            </p:cNvSpPr>
            <p:nvPr/>
          </p:nvSpPr>
          <p:spPr bwMode="auto">
            <a:xfrm>
              <a:off x="1920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6" name="Oval 62"/>
            <p:cNvSpPr>
              <a:spLocks noChangeArrowheads="1"/>
            </p:cNvSpPr>
            <p:nvPr/>
          </p:nvSpPr>
          <p:spPr bwMode="auto">
            <a:xfrm>
              <a:off x="3072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7" name="Oval 63"/>
            <p:cNvSpPr>
              <a:spLocks noChangeArrowheads="1"/>
            </p:cNvSpPr>
            <p:nvPr/>
          </p:nvSpPr>
          <p:spPr bwMode="auto">
            <a:xfrm>
              <a:off x="3264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8" name="Oval 64"/>
            <p:cNvSpPr>
              <a:spLocks noChangeArrowheads="1"/>
            </p:cNvSpPr>
            <p:nvPr/>
          </p:nvSpPr>
          <p:spPr bwMode="auto">
            <a:xfrm>
              <a:off x="2880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29" name="Oval 65"/>
            <p:cNvSpPr>
              <a:spLocks noChangeArrowheads="1"/>
            </p:cNvSpPr>
            <p:nvPr/>
          </p:nvSpPr>
          <p:spPr bwMode="auto">
            <a:xfrm>
              <a:off x="2496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30" name="Oval 66"/>
            <p:cNvSpPr>
              <a:spLocks noChangeArrowheads="1"/>
            </p:cNvSpPr>
            <p:nvPr/>
          </p:nvSpPr>
          <p:spPr bwMode="auto">
            <a:xfrm>
              <a:off x="2688" y="196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51331" name="Group 67"/>
          <p:cNvGrpSpPr>
            <a:grpSpLocks/>
          </p:cNvGrpSpPr>
          <p:nvPr/>
        </p:nvGrpSpPr>
        <p:grpSpPr bwMode="auto">
          <a:xfrm rot="-5400000">
            <a:off x="3346450" y="2055813"/>
            <a:ext cx="2133600" cy="2133600"/>
            <a:chOff x="2112" y="1200"/>
            <a:chExt cx="1344" cy="1344"/>
          </a:xfrm>
        </p:grpSpPr>
        <p:sp>
          <p:nvSpPr>
            <p:cNvPr id="651332" name="Oval 68"/>
            <p:cNvSpPr>
              <a:spLocks noChangeArrowheads="1"/>
            </p:cNvSpPr>
            <p:nvPr/>
          </p:nvSpPr>
          <p:spPr bwMode="auto">
            <a:xfrm>
              <a:off x="2112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33" name="Oval 69"/>
            <p:cNvSpPr>
              <a:spLocks noChangeArrowheads="1"/>
            </p:cNvSpPr>
            <p:nvPr/>
          </p:nvSpPr>
          <p:spPr bwMode="auto">
            <a:xfrm>
              <a:off x="2688" y="177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34" name="Oval 70"/>
            <p:cNvSpPr>
              <a:spLocks noChangeArrowheads="1"/>
            </p:cNvSpPr>
            <p:nvPr/>
          </p:nvSpPr>
          <p:spPr bwMode="auto">
            <a:xfrm>
              <a:off x="3072" y="216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35" name="Oval 71"/>
            <p:cNvSpPr>
              <a:spLocks noChangeArrowheads="1"/>
            </p:cNvSpPr>
            <p:nvPr/>
          </p:nvSpPr>
          <p:spPr bwMode="auto">
            <a:xfrm>
              <a:off x="3264" y="235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51336" name="Group 72"/>
          <p:cNvGrpSpPr>
            <a:grpSpLocks/>
          </p:cNvGrpSpPr>
          <p:nvPr/>
        </p:nvGrpSpPr>
        <p:grpSpPr bwMode="auto">
          <a:xfrm rot="-5400000">
            <a:off x="3346450" y="2665413"/>
            <a:ext cx="1828800" cy="1828800"/>
            <a:chOff x="1920" y="1200"/>
            <a:chExt cx="1152" cy="1152"/>
          </a:xfrm>
        </p:grpSpPr>
        <p:sp>
          <p:nvSpPr>
            <p:cNvPr id="651337" name="Oval 73"/>
            <p:cNvSpPr>
              <a:spLocks noChangeArrowheads="1"/>
            </p:cNvSpPr>
            <p:nvPr/>
          </p:nvSpPr>
          <p:spPr bwMode="auto">
            <a:xfrm>
              <a:off x="2880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38" name="Oval 74"/>
            <p:cNvSpPr>
              <a:spLocks noChangeArrowheads="1"/>
            </p:cNvSpPr>
            <p:nvPr/>
          </p:nvSpPr>
          <p:spPr bwMode="auto">
            <a:xfrm>
              <a:off x="2688" y="139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39" name="Oval 75"/>
            <p:cNvSpPr>
              <a:spLocks noChangeArrowheads="1"/>
            </p:cNvSpPr>
            <p:nvPr/>
          </p:nvSpPr>
          <p:spPr bwMode="auto">
            <a:xfrm>
              <a:off x="1920" y="216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51340" name="Group 76"/>
          <p:cNvGrpSpPr>
            <a:grpSpLocks/>
          </p:cNvGrpSpPr>
          <p:nvPr/>
        </p:nvGrpSpPr>
        <p:grpSpPr bwMode="auto">
          <a:xfrm rot="-5400000">
            <a:off x="4413250" y="2208213"/>
            <a:ext cx="304800" cy="2438400"/>
            <a:chOff x="2496" y="1200"/>
            <a:chExt cx="192" cy="1536"/>
          </a:xfrm>
        </p:grpSpPr>
        <p:sp>
          <p:nvSpPr>
            <p:cNvPr id="651341" name="Oval 77"/>
            <p:cNvSpPr>
              <a:spLocks noChangeArrowheads="1"/>
            </p:cNvSpPr>
            <p:nvPr/>
          </p:nvSpPr>
          <p:spPr bwMode="auto">
            <a:xfrm>
              <a:off x="2496" y="254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42" name="Oval 78"/>
            <p:cNvSpPr>
              <a:spLocks noChangeArrowheads="1"/>
            </p:cNvSpPr>
            <p:nvPr/>
          </p:nvSpPr>
          <p:spPr bwMode="auto">
            <a:xfrm>
              <a:off x="2496" y="235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43" name="Oval 79"/>
            <p:cNvSpPr>
              <a:spLocks noChangeArrowheads="1"/>
            </p:cNvSpPr>
            <p:nvPr/>
          </p:nvSpPr>
          <p:spPr bwMode="auto">
            <a:xfrm>
              <a:off x="2496" y="1200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44" name="Oval 80"/>
            <p:cNvSpPr>
              <a:spLocks noChangeArrowheads="1"/>
            </p:cNvSpPr>
            <p:nvPr/>
          </p:nvSpPr>
          <p:spPr bwMode="auto">
            <a:xfrm>
              <a:off x="2496" y="139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651345" name="Group 81"/>
          <p:cNvGrpSpPr>
            <a:grpSpLocks/>
          </p:cNvGrpSpPr>
          <p:nvPr/>
        </p:nvGrpSpPr>
        <p:grpSpPr bwMode="auto">
          <a:xfrm rot="-5400000">
            <a:off x="3041650" y="2970213"/>
            <a:ext cx="2133600" cy="304800"/>
            <a:chOff x="2112" y="1584"/>
            <a:chExt cx="1344" cy="192"/>
          </a:xfrm>
        </p:grpSpPr>
        <p:sp>
          <p:nvSpPr>
            <p:cNvPr id="651346" name="Oval 82"/>
            <p:cNvSpPr>
              <a:spLocks noChangeArrowheads="1"/>
            </p:cNvSpPr>
            <p:nvPr/>
          </p:nvSpPr>
          <p:spPr bwMode="auto">
            <a:xfrm>
              <a:off x="3072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47" name="Oval 83"/>
            <p:cNvSpPr>
              <a:spLocks noChangeArrowheads="1"/>
            </p:cNvSpPr>
            <p:nvPr/>
          </p:nvSpPr>
          <p:spPr bwMode="auto">
            <a:xfrm>
              <a:off x="2112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48" name="Oval 84"/>
            <p:cNvSpPr>
              <a:spLocks noChangeArrowheads="1"/>
            </p:cNvSpPr>
            <p:nvPr/>
          </p:nvSpPr>
          <p:spPr bwMode="auto">
            <a:xfrm>
              <a:off x="3264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49" name="Oval 85"/>
            <p:cNvSpPr>
              <a:spLocks noChangeArrowheads="1"/>
            </p:cNvSpPr>
            <p:nvPr/>
          </p:nvSpPr>
          <p:spPr bwMode="auto">
            <a:xfrm>
              <a:off x="2880" y="1584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51350" name="AutoShape 86"/>
          <p:cNvSpPr>
            <a:spLocks noChangeArrowheads="1"/>
          </p:cNvSpPr>
          <p:nvPr/>
        </p:nvSpPr>
        <p:spPr bwMode="auto">
          <a:xfrm rot="-5400000">
            <a:off x="3956050" y="3275013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51351" name="AutoShape 87"/>
          <p:cNvSpPr>
            <a:spLocks noChangeArrowheads="1"/>
          </p:cNvSpPr>
          <p:nvPr/>
        </p:nvSpPr>
        <p:spPr bwMode="auto">
          <a:xfrm rot="-5400000">
            <a:off x="3346450" y="2970213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651352" name="Group 88"/>
          <p:cNvGrpSpPr>
            <a:grpSpLocks/>
          </p:cNvGrpSpPr>
          <p:nvPr/>
        </p:nvGrpSpPr>
        <p:grpSpPr bwMode="auto">
          <a:xfrm rot="-5400000">
            <a:off x="3346450" y="2055813"/>
            <a:ext cx="2438400" cy="2438400"/>
            <a:chOff x="1920" y="1200"/>
            <a:chExt cx="1536" cy="1536"/>
          </a:xfrm>
        </p:grpSpPr>
        <p:sp>
          <p:nvSpPr>
            <p:cNvPr id="651353" name="Oval 89"/>
            <p:cNvSpPr>
              <a:spLocks noChangeArrowheads="1"/>
            </p:cNvSpPr>
            <p:nvPr/>
          </p:nvSpPr>
          <p:spPr bwMode="auto">
            <a:xfrm>
              <a:off x="3264" y="1776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54" name="Oval 90"/>
            <p:cNvSpPr>
              <a:spLocks noChangeArrowheads="1"/>
            </p:cNvSpPr>
            <p:nvPr/>
          </p:nvSpPr>
          <p:spPr bwMode="auto">
            <a:xfrm>
              <a:off x="2688" y="2544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1355" name="Oval 91"/>
            <p:cNvSpPr>
              <a:spLocks noChangeArrowheads="1"/>
            </p:cNvSpPr>
            <p:nvPr/>
          </p:nvSpPr>
          <p:spPr bwMode="auto">
            <a:xfrm>
              <a:off x="2688" y="216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651356" name="Group 92"/>
            <p:cNvGrpSpPr>
              <a:grpSpLocks/>
            </p:cNvGrpSpPr>
            <p:nvPr/>
          </p:nvGrpSpPr>
          <p:grpSpPr bwMode="auto">
            <a:xfrm>
              <a:off x="1920" y="1200"/>
              <a:ext cx="1536" cy="192"/>
              <a:chOff x="1920" y="1200"/>
              <a:chExt cx="1536" cy="192"/>
            </a:xfrm>
          </p:grpSpPr>
          <p:sp>
            <p:nvSpPr>
              <p:cNvPr id="651357" name="Oval 93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1358" name="Oval 94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651359" name="AutoShape 95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651360" name="Group 96"/>
          <p:cNvGrpSpPr>
            <a:grpSpLocks/>
          </p:cNvGrpSpPr>
          <p:nvPr/>
        </p:nvGrpSpPr>
        <p:grpSpPr bwMode="auto">
          <a:xfrm rot="-5400000">
            <a:off x="4572000" y="1752600"/>
            <a:ext cx="914400" cy="1524000"/>
            <a:chOff x="2880" y="1776"/>
            <a:chExt cx="576" cy="960"/>
          </a:xfrm>
        </p:grpSpPr>
        <p:sp>
          <p:nvSpPr>
            <p:cNvPr id="651361" name="Oval 97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651362" name="Group 98"/>
            <p:cNvGrpSpPr>
              <a:grpSpLocks/>
            </p:cNvGrpSpPr>
            <p:nvPr/>
          </p:nvGrpSpPr>
          <p:grpSpPr bwMode="auto">
            <a:xfrm>
              <a:off x="3072" y="2352"/>
              <a:ext cx="384" cy="384"/>
              <a:chOff x="3072" y="2352"/>
              <a:chExt cx="384" cy="384"/>
            </a:xfrm>
          </p:grpSpPr>
          <p:sp>
            <p:nvSpPr>
              <p:cNvPr id="651363" name="Oval 99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192" cy="192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1364" name="Oval 100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192" cy="192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651365" name="Group 101"/>
            <p:cNvGrpSpPr>
              <a:grpSpLocks/>
            </p:cNvGrpSpPr>
            <p:nvPr/>
          </p:nvGrpSpPr>
          <p:grpSpPr bwMode="auto">
            <a:xfrm>
              <a:off x="2880" y="1776"/>
              <a:ext cx="192" cy="768"/>
              <a:chOff x="2880" y="1776"/>
              <a:chExt cx="192" cy="768"/>
            </a:xfrm>
          </p:grpSpPr>
          <p:sp>
            <p:nvSpPr>
              <p:cNvPr id="651366" name="Oval 10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192" cy="192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1367" name="Oval 103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192" cy="192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651368" name="Text Box 104"/>
          <p:cNvSpPr txBox="1">
            <a:spLocks noChangeArrowheads="1"/>
          </p:cNvSpPr>
          <p:nvPr/>
        </p:nvSpPr>
        <p:spPr bwMode="auto">
          <a:xfrm>
            <a:off x="3581400" y="4572000"/>
            <a:ext cx="221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3       2          1  3</a:t>
            </a:r>
          </a:p>
        </p:txBody>
      </p:sp>
      <p:grpSp>
        <p:nvGrpSpPr>
          <p:cNvPr id="16" name="Group 105"/>
          <p:cNvGrpSpPr>
            <a:grpSpLocks/>
          </p:cNvGrpSpPr>
          <p:nvPr/>
        </p:nvGrpSpPr>
        <p:grpSpPr bwMode="auto">
          <a:xfrm rot="-5400000">
            <a:off x="3657600" y="2362200"/>
            <a:ext cx="2133600" cy="2133600"/>
            <a:chOff x="1920" y="1392"/>
            <a:chExt cx="1344" cy="1344"/>
          </a:xfrm>
        </p:grpSpPr>
        <p:grpSp>
          <p:nvGrpSpPr>
            <p:cNvPr id="651370" name="Group 106"/>
            <p:cNvGrpSpPr>
              <a:grpSpLocks/>
            </p:cNvGrpSpPr>
            <p:nvPr/>
          </p:nvGrpSpPr>
          <p:grpSpPr bwMode="auto">
            <a:xfrm>
              <a:off x="2112" y="1392"/>
              <a:ext cx="192" cy="1344"/>
              <a:chOff x="2112" y="1392"/>
              <a:chExt cx="192" cy="1344"/>
            </a:xfrm>
          </p:grpSpPr>
          <p:sp>
            <p:nvSpPr>
              <p:cNvPr id="651371" name="Oval 107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92" cy="192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1372" name="Oval 108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651373" name="Group 109"/>
            <p:cNvGrpSpPr>
              <a:grpSpLocks/>
            </p:cNvGrpSpPr>
            <p:nvPr/>
          </p:nvGrpSpPr>
          <p:grpSpPr bwMode="auto">
            <a:xfrm>
              <a:off x="1920" y="1392"/>
              <a:ext cx="1344" cy="1344"/>
              <a:chOff x="1920" y="1392"/>
              <a:chExt cx="1344" cy="1344"/>
            </a:xfrm>
          </p:grpSpPr>
          <p:sp>
            <p:nvSpPr>
              <p:cNvPr id="651374" name="Oval 110"/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1375" name="Oval 111"/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291952" name="AutoShape 112"/>
          <p:cNvSpPr>
            <a:spLocks noChangeArrowheads="1"/>
          </p:cNvSpPr>
          <p:nvPr/>
        </p:nvSpPr>
        <p:spPr bwMode="auto">
          <a:xfrm>
            <a:off x="5181600" y="3886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651377" name="Group 113"/>
          <p:cNvGrpSpPr>
            <a:grpSpLocks/>
          </p:cNvGrpSpPr>
          <p:nvPr/>
        </p:nvGrpSpPr>
        <p:grpSpPr bwMode="auto">
          <a:xfrm>
            <a:off x="5867400" y="4572000"/>
            <a:ext cx="2946400" cy="1311275"/>
            <a:chOff x="3696" y="2880"/>
            <a:chExt cx="1856" cy="826"/>
          </a:xfrm>
        </p:grpSpPr>
        <p:sp>
          <p:nvSpPr>
            <p:cNvPr id="651378" name="Text Box 114"/>
            <p:cNvSpPr txBox="1">
              <a:spLocks noChangeArrowheads="1"/>
            </p:cNvSpPr>
            <p:nvPr/>
          </p:nvSpPr>
          <p:spPr bwMode="auto">
            <a:xfrm>
              <a:off x="4176" y="2880"/>
              <a:ext cx="13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New numbers</a:t>
              </a:r>
            </a:p>
            <a:p>
              <a:r>
                <a:rPr lang="en-US" sz="2000">
                  <a:latin typeface="Comic Sans MS" pitchFamily="66" charset="0"/>
                </a:rPr>
                <a:t>of values for</a:t>
              </a:r>
            </a:p>
            <a:p>
              <a:r>
                <a:rPr lang="en-US" sz="2000">
                  <a:latin typeface="Comic Sans MS" pitchFamily="66" charset="0"/>
                </a:rPr>
                <a:t>each un-assigned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variable</a:t>
              </a:r>
            </a:p>
          </p:txBody>
        </p:sp>
        <p:sp>
          <p:nvSpPr>
            <p:cNvPr id="651379" name="Line 115"/>
            <p:cNvSpPr>
              <a:spLocks noChangeShapeType="1"/>
            </p:cNvSpPr>
            <p:nvPr/>
          </p:nvSpPr>
          <p:spPr bwMode="auto">
            <a:xfrm flipH="1">
              <a:off x="369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5867400" y="3810000"/>
            <a:ext cx="2752725" cy="396875"/>
            <a:chOff x="3696" y="1643"/>
            <a:chExt cx="1734" cy="250"/>
          </a:xfrm>
        </p:grpSpPr>
        <p:sp>
          <p:nvSpPr>
            <p:cNvPr id="651381" name="Text Box 117"/>
            <p:cNvSpPr txBox="1">
              <a:spLocks noChangeArrowheads="1"/>
            </p:cNvSpPr>
            <p:nvPr/>
          </p:nvSpPr>
          <p:spPr bwMode="auto">
            <a:xfrm>
              <a:off x="4118" y="1643"/>
              <a:ext cx="1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New assignment</a:t>
              </a:r>
            </a:p>
          </p:txBody>
        </p:sp>
        <p:sp>
          <p:nvSpPr>
            <p:cNvPr id="651382" name="Line 118"/>
            <p:cNvSpPr>
              <a:spLocks noChangeShapeType="1"/>
            </p:cNvSpPr>
            <p:nvPr/>
          </p:nvSpPr>
          <p:spPr bwMode="auto">
            <a:xfrm flipH="1">
              <a:off x="3696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1960" name="Text Box 120"/>
          <p:cNvSpPr txBox="1">
            <a:spLocks noChangeArrowheads="1"/>
          </p:cNvSpPr>
          <p:nvPr/>
        </p:nvSpPr>
        <p:spPr bwMode="auto">
          <a:xfrm>
            <a:off x="6537325" y="1998663"/>
            <a:ext cx="226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solidFill>
                  <a:srgbClr val="339933"/>
                </a:solidFill>
                <a:latin typeface="Comic Sans MS" pitchFamily="66" charset="0"/>
              </a:rPr>
              <a:t>Forward checking</a:t>
            </a:r>
          </a:p>
        </p:txBody>
      </p:sp>
      <p:sp>
        <p:nvSpPr>
          <p:cNvPr id="651384" name="Oval 129"/>
          <p:cNvSpPr>
            <a:spLocks noChangeArrowheads="1"/>
          </p:cNvSpPr>
          <p:nvPr/>
        </p:nvSpPr>
        <p:spPr bwMode="auto">
          <a:xfrm rot="-5400000">
            <a:off x="3657600" y="3886200"/>
            <a:ext cx="304800" cy="304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23" name="Slide Number Placeholder 12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779F75B-26BC-45FB-B811-AA9DF44F2EF1}" type="slidenum">
              <a:rPr lang="en-US" sz="1400">
                <a:latin typeface="+mn-lt"/>
              </a:rPr>
              <a:pPr algn="r">
                <a:defRPr/>
              </a:pPr>
              <a:t>65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52" grpId="0" animBg="1"/>
      <p:bldP spid="29196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Coloring</a:t>
            </a:r>
            <a:endParaRPr lang="en-US"/>
          </a:p>
        </p:txBody>
      </p:sp>
      <p:sp>
        <p:nvSpPr>
          <p:cNvPr id="2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50BA4-C69B-4E42-A278-30CEFFCCEF9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4495800"/>
            <a:ext cx="8382000" cy="205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SA’s remaining domain has size 1 (value </a:t>
            </a:r>
            <a:r>
              <a:rPr lang="en-US" sz="2400" dirty="0" smtClean="0">
                <a:latin typeface="+mj-lt"/>
              </a:rPr>
              <a:t>B remaining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Q’s remaining domain has size 2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NSW’s, V’s, and T’s remaining domains have size 3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900" dirty="0">
              <a:latin typeface="+mj-lt"/>
            </a:endParaRP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400" dirty="0">
                <a:latin typeface="+mj-lt"/>
                <a:sym typeface="Wingdings" pitchFamily="2" charset="2"/>
              </a:rPr>
              <a:t> Select SA</a:t>
            </a: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grpSp>
        <p:nvGrpSpPr>
          <p:cNvPr id="653316" name="Group 4"/>
          <p:cNvGrpSpPr>
            <a:grpSpLocks/>
          </p:cNvGrpSpPr>
          <p:nvPr/>
        </p:nvGrpSpPr>
        <p:grpSpPr bwMode="auto">
          <a:xfrm>
            <a:off x="3048000" y="1828800"/>
            <a:ext cx="3048000" cy="2474913"/>
            <a:chOff x="816" y="1152"/>
            <a:chExt cx="1920" cy="1559"/>
          </a:xfrm>
        </p:grpSpPr>
        <p:grpSp>
          <p:nvGrpSpPr>
            <p:cNvPr id="653317" name="Group 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653318" name="Rectangle 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3319" name="Freeform 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576"/>
                  <a:gd name="T17" fmla="*/ 576 w 576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3320" name="Rectangle 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3321" name="Freeform 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12"/>
                  <a:gd name="T19" fmla="*/ 0 h 672"/>
                  <a:gd name="T20" fmla="*/ 912 w 91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3322" name="Freeform 1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480"/>
                  <a:gd name="T17" fmla="*/ 768 w 76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3323" name="Freeform 1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92"/>
                  <a:gd name="T14" fmla="*/ 672 w 672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3324" name="Rectangle 1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sp>
          <p:nvSpPr>
            <p:cNvPr id="653325" name="Text Box 13"/>
            <p:cNvSpPr txBox="1">
              <a:spLocks noChangeArrowheads="1"/>
            </p:cNvSpPr>
            <p:nvPr/>
          </p:nvSpPr>
          <p:spPr bwMode="auto">
            <a:xfrm>
              <a:off x="902" y="1610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53326" name="Text Box 14"/>
            <p:cNvSpPr txBox="1">
              <a:spLocks noChangeArrowheads="1"/>
            </p:cNvSpPr>
            <p:nvPr/>
          </p:nvSpPr>
          <p:spPr bwMode="auto">
            <a:xfrm>
              <a:off x="1488" y="1302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53327" name="Text Box 15"/>
            <p:cNvSpPr txBox="1">
              <a:spLocks noChangeArrowheads="1"/>
            </p:cNvSpPr>
            <p:nvPr/>
          </p:nvSpPr>
          <p:spPr bwMode="auto">
            <a:xfrm>
              <a:off x="1584" y="1878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53328" name="Text Box 16"/>
            <p:cNvSpPr txBox="1">
              <a:spLocks noChangeArrowheads="1"/>
            </p:cNvSpPr>
            <p:nvPr/>
          </p:nvSpPr>
          <p:spPr bwMode="auto">
            <a:xfrm>
              <a:off x="1968" y="1446"/>
              <a:ext cx="2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53329" name="Text Box 17"/>
            <p:cNvSpPr txBox="1">
              <a:spLocks noChangeArrowheads="1"/>
            </p:cNvSpPr>
            <p:nvPr/>
          </p:nvSpPr>
          <p:spPr bwMode="auto">
            <a:xfrm>
              <a:off x="2160" y="1926"/>
              <a:ext cx="4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53330" name="Text Box 18"/>
            <p:cNvSpPr txBox="1">
              <a:spLocks noChangeArrowheads="1"/>
            </p:cNvSpPr>
            <p:nvPr/>
          </p:nvSpPr>
          <p:spPr bwMode="auto">
            <a:xfrm>
              <a:off x="1968" y="2118"/>
              <a:ext cx="2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653331" name="Text Box 19"/>
            <p:cNvSpPr txBox="1">
              <a:spLocks noChangeArrowheads="1"/>
            </p:cNvSpPr>
            <p:nvPr/>
          </p:nvSpPr>
          <p:spPr bwMode="auto">
            <a:xfrm>
              <a:off x="2352" y="2480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</p:grpSp>
      <p:grpSp>
        <p:nvGrpSpPr>
          <p:cNvPr id="653332" name="Group 35"/>
          <p:cNvGrpSpPr>
            <a:grpSpLocks/>
          </p:cNvGrpSpPr>
          <p:nvPr/>
        </p:nvGrpSpPr>
        <p:grpSpPr bwMode="auto">
          <a:xfrm>
            <a:off x="3048000" y="1828800"/>
            <a:ext cx="1600200" cy="1524000"/>
            <a:chOff x="3312" y="336"/>
            <a:chExt cx="1008" cy="960"/>
          </a:xfrm>
        </p:grpSpPr>
        <p:sp>
          <p:nvSpPr>
            <p:cNvPr id="653333" name="Rectangle 21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3334" name="Rectangle 23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3335" name="Text Box 28"/>
            <p:cNvSpPr txBox="1">
              <a:spLocks noChangeArrowheads="1"/>
            </p:cNvSpPr>
            <p:nvPr/>
          </p:nvSpPr>
          <p:spPr bwMode="auto">
            <a:xfrm>
              <a:off x="3398" y="794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53336" name="Text Box 29"/>
            <p:cNvSpPr txBox="1">
              <a:spLocks noChangeArrowheads="1"/>
            </p:cNvSpPr>
            <p:nvPr/>
          </p:nvSpPr>
          <p:spPr bwMode="auto">
            <a:xfrm>
              <a:off x="3984" y="48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962400" y="2743200"/>
            <a:ext cx="914400" cy="914400"/>
            <a:chOff x="3888" y="1632"/>
            <a:chExt cx="576" cy="576"/>
          </a:xfrm>
          <a:solidFill>
            <a:schemeClr val="accent2"/>
          </a:solidFill>
        </p:grpSpPr>
        <p:sp>
          <p:nvSpPr>
            <p:cNvPr id="653338" name="Freeform 22"/>
            <p:cNvSpPr>
              <a:spLocks/>
            </p:cNvSpPr>
            <p:nvPr/>
          </p:nvSpPr>
          <p:spPr bwMode="auto">
            <a:xfrm>
              <a:off x="3888" y="16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3339" name="Text Box 30"/>
            <p:cNvSpPr txBox="1">
              <a:spLocks noChangeArrowheads="1"/>
            </p:cNvSpPr>
            <p:nvPr/>
          </p:nvSpPr>
          <p:spPr bwMode="auto">
            <a:xfrm>
              <a:off x="4080" y="1782"/>
              <a:ext cx="321" cy="23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Most-Constraining-Variable Heuristic 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C1136-F4C5-42A2-B99E-24D842B5CA85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sz="2800" dirty="0">
                <a:solidFill>
                  <a:schemeClr val="accent2"/>
                </a:solidFill>
              </a:rPr>
              <a:t>Which variable X</a:t>
            </a:r>
            <a:r>
              <a:rPr lang="en-US" sz="2800" baseline="-25000" dirty="0">
                <a:solidFill>
                  <a:schemeClr val="accent2"/>
                </a:solidFill>
              </a:rPr>
              <a:t>i</a:t>
            </a:r>
            <a:r>
              <a:rPr lang="en-US" sz="2800" dirty="0">
                <a:solidFill>
                  <a:schemeClr val="accent2"/>
                </a:solidFill>
              </a:rPr>
              <a:t> should be assigned a value next?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1000" dirty="0">
              <a:solidFill>
                <a:srgbClr val="990033"/>
              </a:solidFill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90000"/>
                </a:solidFill>
              </a:rPr>
              <a:t>Among the variables with the smallest remaining domains (ties with respect to the most-constrained-variable heuristic), select the one that appears in the largest number of constraints on variables not in the current assignment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400" dirty="0">
              <a:solidFill>
                <a:srgbClr val="990000"/>
              </a:solidFill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dirty="0"/>
              <a:t>[Rationale: Increase future elimination of values, to reduce future branching factors]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854996F-151B-4863-B224-630A93A0872E}" type="slidenum">
              <a:rPr lang="en-US" sz="1400">
                <a:latin typeface="+mn-lt"/>
              </a:rPr>
              <a:pPr algn="r">
                <a:defRPr/>
              </a:pPr>
              <a:t>67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Coloring</a:t>
            </a:r>
            <a:endParaRPr lang="en-US"/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A8E889-AD47-489C-9090-3E82E5F22CF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72112" name="Rectangle 80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4343400"/>
            <a:ext cx="8305800" cy="1981200"/>
          </a:xfrm>
          <a:noFill/>
        </p:spPr>
        <p:txBody>
          <a:bodyPr/>
          <a:lstStyle/>
          <a:p>
            <a:pPr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latin typeface="+mj-lt"/>
              </a:rPr>
              <a:t>Before any value has been assigned, all variables have a domain of size 3, but SA is involved in more constraints (5) than any other variable</a:t>
            </a:r>
          </a:p>
          <a:p>
            <a:pPr>
              <a:lnSpc>
                <a:spcPct val="8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>
                <a:latin typeface="+mj-lt"/>
                <a:sym typeface="Wingdings" pitchFamily="2" charset="2"/>
              </a:rPr>
              <a:t> </a:t>
            </a:r>
            <a:r>
              <a:rPr lang="en-US" sz="2800" dirty="0">
                <a:latin typeface="+mj-lt"/>
              </a:rPr>
              <a:t>Select SA and assign a value to it (e.g., Blue)</a:t>
            </a:r>
          </a:p>
          <a:p>
            <a:pPr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</p:txBody>
      </p:sp>
      <p:grpSp>
        <p:nvGrpSpPr>
          <p:cNvPr id="657411" name="Group 5"/>
          <p:cNvGrpSpPr>
            <a:grpSpLocks/>
          </p:cNvGrpSpPr>
          <p:nvPr/>
        </p:nvGrpSpPr>
        <p:grpSpPr bwMode="auto">
          <a:xfrm>
            <a:off x="3048000" y="1828800"/>
            <a:ext cx="3048000" cy="2474913"/>
            <a:chOff x="816" y="1152"/>
            <a:chExt cx="1920" cy="1559"/>
          </a:xfrm>
        </p:grpSpPr>
        <p:grpSp>
          <p:nvGrpSpPr>
            <p:cNvPr id="657412" name="Group 6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657413" name="Rectangle 7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7414" name="Freeform 8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576"/>
                  <a:gd name="T17" fmla="*/ 576 w 576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7415" name="Rectangle 9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7416" name="Freeform 10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12"/>
                  <a:gd name="T19" fmla="*/ 0 h 672"/>
                  <a:gd name="T20" fmla="*/ 912 w 91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7417" name="Freeform 11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480"/>
                  <a:gd name="T17" fmla="*/ 768 w 76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7418" name="Freeform 12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92"/>
                  <a:gd name="T14" fmla="*/ 672 w 672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7419" name="Rectangle 1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sp>
          <p:nvSpPr>
            <p:cNvPr id="657420" name="Text Box 14"/>
            <p:cNvSpPr txBox="1">
              <a:spLocks noChangeArrowheads="1"/>
            </p:cNvSpPr>
            <p:nvPr/>
          </p:nvSpPr>
          <p:spPr bwMode="auto">
            <a:xfrm>
              <a:off x="902" y="1610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57421" name="Text Box 15"/>
            <p:cNvSpPr txBox="1">
              <a:spLocks noChangeArrowheads="1"/>
            </p:cNvSpPr>
            <p:nvPr/>
          </p:nvSpPr>
          <p:spPr bwMode="auto">
            <a:xfrm>
              <a:off x="1488" y="1302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57422" name="Text Box 16"/>
            <p:cNvSpPr txBox="1">
              <a:spLocks noChangeArrowheads="1"/>
            </p:cNvSpPr>
            <p:nvPr/>
          </p:nvSpPr>
          <p:spPr bwMode="auto">
            <a:xfrm>
              <a:off x="1584" y="1878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57423" name="Text Box 17"/>
            <p:cNvSpPr txBox="1">
              <a:spLocks noChangeArrowheads="1"/>
            </p:cNvSpPr>
            <p:nvPr/>
          </p:nvSpPr>
          <p:spPr bwMode="auto">
            <a:xfrm>
              <a:off x="1968" y="1446"/>
              <a:ext cx="2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57424" name="Text Box 18"/>
            <p:cNvSpPr txBox="1">
              <a:spLocks noChangeArrowheads="1"/>
            </p:cNvSpPr>
            <p:nvPr/>
          </p:nvSpPr>
          <p:spPr bwMode="auto">
            <a:xfrm>
              <a:off x="2160" y="1926"/>
              <a:ext cx="4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57425" name="Text Box 19"/>
            <p:cNvSpPr txBox="1">
              <a:spLocks noChangeArrowheads="1"/>
            </p:cNvSpPr>
            <p:nvPr/>
          </p:nvSpPr>
          <p:spPr bwMode="auto">
            <a:xfrm>
              <a:off x="1968" y="2118"/>
              <a:ext cx="2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657426" name="Text Box 20"/>
            <p:cNvSpPr txBox="1">
              <a:spLocks noChangeArrowheads="1"/>
            </p:cNvSpPr>
            <p:nvPr/>
          </p:nvSpPr>
          <p:spPr bwMode="auto">
            <a:xfrm>
              <a:off x="2352" y="2480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62400" y="2743200"/>
            <a:ext cx="914400" cy="914400"/>
            <a:chOff x="2352" y="1680"/>
            <a:chExt cx="576" cy="576"/>
          </a:xfrm>
          <a:solidFill>
            <a:schemeClr val="accent2"/>
          </a:solidFill>
        </p:grpSpPr>
        <p:sp>
          <p:nvSpPr>
            <p:cNvPr id="657428" name="Freeform 27"/>
            <p:cNvSpPr>
              <a:spLocks/>
            </p:cNvSpPr>
            <p:nvPr/>
          </p:nvSpPr>
          <p:spPr bwMode="auto">
            <a:xfrm>
              <a:off x="2352" y="1680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57429" name="Text Box 28"/>
            <p:cNvSpPr txBox="1">
              <a:spLocks noChangeArrowheads="1"/>
            </p:cNvSpPr>
            <p:nvPr/>
          </p:nvSpPr>
          <p:spPr bwMode="auto">
            <a:xfrm>
              <a:off x="2544" y="1830"/>
              <a:ext cx="321" cy="23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>
                  <a:latin typeface="Comic Sans MS" pitchFamily="66" charset="0"/>
                </a:rPr>
                <a:t>SA</a:t>
              </a:r>
            </a:p>
          </p:txBody>
        </p:sp>
      </p:grpSp>
      <p:sp>
        <p:nvSpPr>
          <p:cNvPr id="25" name="Slide Number Placeholder 2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5845D4A-8D62-4C88-B69D-8478C7DF43F2}" type="slidenum">
              <a:rPr lang="en-US" sz="1400">
                <a:latin typeface="+mn-lt"/>
              </a:rPr>
              <a:pPr algn="r">
                <a:defRPr/>
              </a:pPr>
              <a:t>68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Least-Constraining-Value Heuristic 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CFBBC5-F094-4B22-BD8F-9C1A5BDD4125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458200" cy="5029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R" startAt="2"/>
            </a:pPr>
            <a:r>
              <a:rPr lang="en-US" sz="2800" dirty="0">
                <a:solidFill>
                  <a:schemeClr val="accent2"/>
                </a:solidFill>
                <a:latin typeface="+mj-lt"/>
              </a:rPr>
              <a:t>In which order should X’s values be assigned?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1000" dirty="0">
              <a:solidFill>
                <a:srgbClr val="990033"/>
              </a:solidFill>
              <a:latin typeface="+mj-lt"/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rgbClr val="990000"/>
                </a:solidFill>
                <a:latin typeface="+mj-lt"/>
              </a:rPr>
              <a:t>Select the value of X that removes the smallest number of values from the domains of those variables which are not in the current assignment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700" dirty="0">
              <a:solidFill>
                <a:srgbClr val="990000"/>
              </a:solidFill>
              <a:latin typeface="+mj-lt"/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400" dirty="0">
              <a:solidFill>
                <a:srgbClr val="990000"/>
              </a:solidFill>
              <a:latin typeface="+mj-lt"/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[Rationale: Since only one value will eventually be assigned to X, pick the least-constraining value first, since it is the most likely not to lead to an invalid assignment]</a:t>
            </a: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endParaRPr lang="en-US" sz="800" dirty="0">
              <a:latin typeface="+mj-lt"/>
            </a:endParaRPr>
          </a:p>
          <a:p>
            <a:pPr marL="609600" indent="-609600">
              <a:lnSpc>
                <a:spcPct val="9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	</a:t>
            </a:r>
            <a:r>
              <a:rPr lang="en-US" sz="2400" dirty="0">
                <a:latin typeface="+mj-lt"/>
              </a:rPr>
              <a:t>[Note: Using this heuristic requires performing a forward-checking step for </a:t>
            </a:r>
            <a:r>
              <a:rPr lang="en-US" sz="2400" i="1" dirty="0">
                <a:latin typeface="+mj-lt"/>
              </a:rPr>
              <a:t>every value</a:t>
            </a:r>
            <a:r>
              <a:rPr lang="en-US" sz="2400" dirty="0">
                <a:latin typeface="+mj-lt"/>
              </a:rPr>
              <a:t>, not just for the selected value]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4" name="Rectangle 1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6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4BB2CE-5198-4851-8ACD-AAC38DAA966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32482" name="Group 3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32483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84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85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86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87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88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89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0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1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2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3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4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5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6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7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8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499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0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1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2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3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4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5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6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7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8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09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10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11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12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13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14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15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2516" name="AutoShape 37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2517" name="Group 114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2518" name="Group 39"/>
            <p:cNvGrpSpPr>
              <a:grpSpLocks/>
            </p:cNvGrpSpPr>
            <p:nvPr/>
          </p:nvGrpSpPr>
          <p:grpSpPr bwMode="auto">
            <a:xfrm>
              <a:off x="2304" y="1200"/>
              <a:ext cx="192" cy="1536"/>
              <a:chOff x="2304" y="1200"/>
              <a:chExt cx="192" cy="1536"/>
            </a:xfrm>
          </p:grpSpPr>
          <p:sp>
            <p:nvSpPr>
              <p:cNvPr id="532519" name="Oval 40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0" name="Oval 41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1" name="Oval 4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2" name="Oval 43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3" name="Oval 44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4" name="Oval 45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5" name="Oval 46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2526" name="Group 47"/>
            <p:cNvGrpSpPr>
              <a:grpSpLocks/>
            </p:cNvGrpSpPr>
            <p:nvPr/>
          </p:nvGrpSpPr>
          <p:grpSpPr bwMode="auto">
            <a:xfrm>
              <a:off x="1920" y="1200"/>
              <a:ext cx="1344" cy="1344"/>
              <a:chOff x="1920" y="1200"/>
              <a:chExt cx="1344" cy="1344"/>
            </a:xfrm>
          </p:grpSpPr>
          <p:sp>
            <p:nvSpPr>
              <p:cNvPr id="532527" name="Oval 48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8" name="Oval 49"/>
              <p:cNvSpPr>
                <a:spLocks noChangeArrowheads="1"/>
              </p:cNvSpPr>
              <p:nvPr/>
            </p:nvSpPr>
            <p:spPr bwMode="auto">
              <a:xfrm>
                <a:off x="3072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29" name="Oval 50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30" name="Oval 51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31" name="Oval 52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32" name="Oval 53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2533" name="Group 54"/>
            <p:cNvGrpSpPr>
              <a:grpSpLocks/>
            </p:cNvGrpSpPr>
            <p:nvPr/>
          </p:nvGrpSpPr>
          <p:grpSpPr bwMode="auto">
            <a:xfrm>
              <a:off x="1920" y="1584"/>
              <a:ext cx="1152" cy="1152"/>
              <a:chOff x="1920" y="1584"/>
              <a:chExt cx="1152" cy="1152"/>
            </a:xfrm>
          </p:grpSpPr>
          <p:sp>
            <p:nvSpPr>
              <p:cNvPr id="532534" name="Oval 55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35" name="Oval 56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36" name="Oval 57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37" name="Oval 5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38" name="Oval 59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2539" name="Group 60"/>
            <p:cNvGrpSpPr>
              <a:grpSpLocks/>
            </p:cNvGrpSpPr>
            <p:nvPr/>
          </p:nvGrpSpPr>
          <p:grpSpPr bwMode="auto">
            <a:xfrm>
              <a:off x="1920" y="1968"/>
              <a:ext cx="1536" cy="192"/>
              <a:chOff x="1920" y="1968"/>
              <a:chExt cx="1536" cy="192"/>
            </a:xfrm>
          </p:grpSpPr>
          <p:sp>
            <p:nvSpPr>
              <p:cNvPr id="532540" name="Oval 6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41" name="Oval 62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42" name="Oval 63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43" name="Oval 64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44" name="Oval 65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45" name="Oval 6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46" name="Oval 67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32547" name="Group 115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2548" name="Group 68"/>
            <p:cNvGrpSpPr>
              <a:grpSpLocks/>
            </p:cNvGrpSpPr>
            <p:nvPr/>
          </p:nvGrpSpPr>
          <p:grpSpPr bwMode="auto">
            <a:xfrm>
              <a:off x="2112" y="1200"/>
              <a:ext cx="1344" cy="1344"/>
              <a:chOff x="2112" y="1200"/>
              <a:chExt cx="1344" cy="1344"/>
            </a:xfrm>
          </p:grpSpPr>
          <p:sp>
            <p:nvSpPr>
              <p:cNvPr id="532549" name="Oval 69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50" name="Oval 70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51" name="Oval 71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52" name="Oval 7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2553" name="Group 73"/>
            <p:cNvGrpSpPr>
              <a:grpSpLocks/>
            </p:cNvGrpSpPr>
            <p:nvPr/>
          </p:nvGrpSpPr>
          <p:grpSpPr bwMode="auto">
            <a:xfrm>
              <a:off x="1920" y="1200"/>
              <a:ext cx="1152" cy="1152"/>
              <a:chOff x="1920" y="1200"/>
              <a:chExt cx="1152" cy="1152"/>
            </a:xfrm>
          </p:grpSpPr>
          <p:sp>
            <p:nvSpPr>
              <p:cNvPr id="532554" name="Oval 74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55" name="Oval 75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56" name="Oval 76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2557" name="Group 77"/>
            <p:cNvGrpSpPr>
              <a:grpSpLocks/>
            </p:cNvGrpSpPr>
            <p:nvPr/>
          </p:nvGrpSpPr>
          <p:grpSpPr bwMode="auto">
            <a:xfrm>
              <a:off x="2496" y="1200"/>
              <a:ext cx="192" cy="1536"/>
              <a:chOff x="2496" y="1200"/>
              <a:chExt cx="192" cy="1536"/>
            </a:xfrm>
          </p:grpSpPr>
          <p:sp>
            <p:nvSpPr>
              <p:cNvPr id="532558" name="Oval 7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59" name="Oval 79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60" name="Oval 80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61" name="Oval 81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2562" name="Group 82"/>
            <p:cNvGrpSpPr>
              <a:grpSpLocks/>
            </p:cNvGrpSpPr>
            <p:nvPr/>
          </p:nvGrpSpPr>
          <p:grpSpPr bwMode="auto">
            <a:xfrm>
              <a:off x="2112" y="1584"/>
              <a:ext cx="1344" cy="192"/>
              <a:chOff x="2112" y="1584"/>
              <a:chExt cx="1344" cy="192"/>
            </a:xfrm>
          </p:grpSpPr>
          <p:sp>
            <p:nvSpPr>
              <p:cNvPr id="532563" name="Oval 83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64" name="Oval 84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65" name="Oval 85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66" name="Oval 86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2567" name="Text Box 87"/>
          <p:cNvSpPr txBox="1">
            <a:spLocks noChangeArrowheads="1"/>
          </p:cNvSpPr>
          <p:nvPr/>
        </p:nvSpPr>
        <p:spPr bwMode="auto">
          <a:xfrm>
            <a:off x="2651125" y="1846263"/>
            <a:ext cx="339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4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2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2</a:t>
            </a:r>
          </a:p>
          <a:p>
            <a:r>
              <a:rPr lang="en-US" sz="2000" b="1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  <a:p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32568" name="Text Box 88"/>
          <p:cNvSpPr txBox="1">
            <a:spLocks noChangeArrowheads="1"/>
          </p:cNvSpPr>
          <p:nvPr/>
        </p:nvSpPr>
        <p:spPr bwMode="auto">
          <a:xfrm>
            <a:off x="3032125" y="1444625"/>
            <a:ext cx="242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  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 </a:t>
            </a:r>
            <a:r>
              <a:rPr lang="en-US" sz="10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2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 </a:t>
            </a:r>
            <a:r>
              <a:rPr lang="en-US" sz="10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1200">
                <a:latin typeface="Comic Sans MS" pitchFamily="66" charset="0"/>
              </a:rPr>
              <a:t>  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</a:t>
            </a:r>
            <a:r>
              <a:rPr lang="en-US" sz="900">
                <a:latin typeface="Comic Sans MS" pitchFamily="66" charset="0"/>
              </a:rPr>
              <a:t>  </a:t>
            </a:r>
            <a:r>
              <a:rPr lang="en-US" sz="2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 b="1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32569" name="AutoShape 89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2570" name="AutoShape 90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2571" name="Oval 93"/>
          <p:cNvSpPr>
            <a:spLocks noChangeArrowheads="1"/>
          </p:cNvSpPr>
          <p:nvPr/>
        </p:nvSpPr>
        <p:spPr bwMode="auto">
          <a:xfrm>
            <a:off x="4267200" y="34290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2572" name="Group 116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sp>
          <p:nvSpPr>
            <p:cNvPr id="532573" name="Oval 91"/>
            <p:cNvSpPr>
              <a:spLocks noChangeArrowheads="1"/>
            </p:cNvSpPr>
            <p:nvPr/>
          </p:nvSpPr>
          <p:spPr bwMode="auto">
            <a:xfrm>
              <a:off x="3264" y="1776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74" name="Oval 92"/>
            <p:cNvSpPr>
              <a:spLocks noChangeArrowheads="1"/>
            </p:cNvSpPr>
            <p:nvPr/>
          </p:nvSpPr>
          <p:spPr bwMode="auto">
            <a:xfrm>
              <a:off x="2688" y="2544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532575" name="Group 94"/>
            <p:cNvGrpSpPr>
              <a:grpSpLocks/>
            </p:cNvGrpSpPr>
            <p:nvPr/>
          </p:nvGrpSpPr>
          <p:grpSpPr bwMode="auto">
            <a:xfrm>
              <a:off x="1920" y="1200"/>
              <a:ext cx="1536" cy="192"/>
              <a:chOff x="1920" y="1200"/>
              <a:chExt cx="1536" cy="192"/>
            </a:xfrm>
          </p:grpSpPr>
          <p:sp>
            <p:nvSpPr>
              <p:cNvPr id="532576" name="Oval 95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77" name="Oval 96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2578" name="AutoShape 97"/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2579" name="Oval 9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2580" name="Group 99"/>
          <p:cNvGrpSpPr>
            <a:grpSpLocks/>
          </p:cNvGrpSpPr>
          <p:nvPr/>
        </p:nvGrpSpPr>
        <p:grpSpPr bwMode="auto">
          <a:xfrm>
            <a:off x="4876800" y="3733800"/>
            <a:ext cx="609600" cy="609600"/>
            <a:chOff x="3072" y="2352"/>
            <a:chExt cx="384" cy="384"/>
          </a:xfrm>
        </p:grpSpPr>
        <p:sp>
          <p:nvSpPr>
            <p:cNvPr id="532581" name="Oval 100"/>
            <p:cNvSpPr>
              <a:spLocks noChangeArrowheads="1"/>
            </p:cNvSpPr>
            <p:nvPr/>
          </p:nvSpPr>
          <p:spPr bwMode="auto">
            <a:xfrm>
              <a:off x="3072" y="2352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82" name="Oval 101"/>
            <p:cNvSpPr>
              <a:spLocks noChangeArrowheads="1"/>
            </p:cNvSpPr>
            <p:nvPr/>
          </p:nvSpPr>
          <p:spPr bwMode="auto">
            <a:xfrm>
              <a:off x="3264" y="2544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2583" name="Group 102"/>
          <p:cNvGrpSpPr>
            <a:grpSpLocks/>
          </p:cNvGrpSpPr>
          <p:nvPr/>
        </p:nvGrpSpPr>
        <p:grpSpPr bwMode="auto">
          <a:xfrm>
            <a:off x="4572000" y="2819400"/>
            <a:ext cx="304800" cy="1219200"/>
            <a:chOff x="2880" y="1776"/>
            <a:chExt cx="192" cy="768"/>
          </a:xfrm>
        </p:grpSpPr>
        <p:sp>
          <p:nvSpPr>
            <p:cNvPr id="532584" name="Oval 103"/>
            <p:cNvSpPr>
              <a:spLocks noChangeArrowheads="1"/>
            </p:cNvSpPr>
            <p:nvPr/>
          </p:nvSpPr>
          <p:spPr bwMode="auto">
            <a:xfrm>
              <a:off x="2880" y="1776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2585" name="Oval 104"/>
            <p:cNvSpPr>
              <a:spLocks noChangeArrowheads="1"/>
            </p:cNvSpPr>
            <p:nvPr/>
          </p:nvSpPr>
          <p:spPr bwMode="auto">
            <a:xfrm>
              <a:off x="2880" y="2352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196713" name="AutoShape 105"/>
          <p:cNvSpPr>
            <a:spLocks noChangeArrowheads="1"/>
          </p:cNvSpPr>
          <p:nvPr/>
        </p:nvSpPr>
        <p:spPr bwMode="auto">
          <a:xfrm>
            <a:off x="3352800" y="3733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3048000" y="2209800"/>
            <a:ext cx="2133600" cy="2133600"/>
            <a:chOff x="1920" y="1392"/>
            <a:chExt cx="1344" cy="1344"/>
          </a:xfrm>
        </p:grpSpPr>
        <p:grpSp>
          <p:nvGrpSpPr>
            <p:cNvPr id="532588" name="Group 112"/>
            <p:cNvGrpSpPr>
              <a:grpSpLocks/>
            </p:cNvGrpSpPr>
            <p:nvPr/>
          </p:nvGrpSpPr>
          <p:grpSpPr bwMode="auto">
            <a:xfrm>
              <a:off x="2112" y="1392"/>
              <a:ext cx="192" cy="1344"/>
              <a:chOff x="2112" y="1392"/>
              <a:chExt cx="192" cy="1344"/>
            </a:xfrm>
          </p:grpSpPr>
          <p:sp>
            <p:nvSpPr>
              <p:cNvPr id="532589" name="Oval 107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90" name="Oval 108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2591" name="Group 113"/>
            <p:cNvGrpSpPr>
              <a:grpSpLocks/>
            </p:cNvGrpSpPr>
            <p:nvPr/>
          </p:nvGrpSpPr>
          <p:grpSpPr bwMode="auto">
            <a:xfrm>
              <a:off x="1920" y="1392"/>
              <a:ext cx="1344" cy="1344"/>
              <a:chOff x="1920" y="1392"/>
              <a:chExt cx="1344" cy="1344"/>
            </a:xfrm>
          </p:grpSpPr>
          <p:sp>
            <p:nvSpPr>
              <p:cNvPr id="532592" name="Oval 106"/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2593" name="Oval 109"/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Coloring</a:t>
            </a:r>
            <a:endParaRPr lang="en-US"/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B95CA9-A83E-4604-BD2A-6448E31E0CFC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73144" name="Rectangle 8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648200"/>
            <a:ext cx="8229600" cy="18288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Q’s domain has two remaining values: Blue and Red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Assigning Blue to Q would leave 0 value for SA, while assigning Red would leave 1 value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10000" y="1828800"/>
            <a:ext cx="2286000" cy="2374900"/>
            <a:chOff x="2400" y="1056"/>
            <a:chExt cx="1440" cy="1496"/>
          </a:xfrm>
        </p:grpSpPr>
        <p:sp>
          <p:nvSpPr>
            <p:cNvPr id="661507" name="Freeform 28"/>
            <p:cNvSpPr>
              <a:spLocks/>
            </p:cNvSpPr>
            <p:nvPr/>
          </p:nvSpPr>
          <p:spPr bwMode="auto">
            <a:xfrm>
              <a:off x="2928" y="1056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0 w 912"/>
                <a:gd name="T3" fmla="*/ 576 h 672"/>
                <a:gd name="T4" fmla="*/ 144 w 912"/>
                <a:gd name="T5" fmla="*/ 576 h 672"/>
                <a:gd name="T6" fmla="*/ 144 w 912"/>
                <a:gd name="T7" fmla="*/ 672 h 672"/>
                <a:gd name="T8" fmla="*/ 912 w 912"/>
                <a:gd name="T9" fmla="*/ 672 h 672"/>
                <a:gd name="T10" fmla="*/ 0 w 91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672"/>
                <a:gd name="T20" fmla="*/ 912 w 91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672">
                  <a:moveTo>
                    <a:pt x="0" y="0"/>
                  </a:moveTo>
                  <a:lnTo>
                    <a:pt x="0" y="576"/>
                  </a:lnTo>
                  <a:lnTo>
                    <a:pt x="144" y="576"/>
                  </a:lnTo>
                  <a:lnTo>
                    <a:pt x="144" y="672"/>
                  </a:lnTo>
                  <a:lnTo>
                    <a:pt x="912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61508" name="Text Box 30"/>
            <p:cNvSpPr txBox="1">
              <a:spLocks noChangeArrowheads="1"/>
            </p:cNvSpPr>
            <p:nvPr/>
          </p:nvSpPr>
          <p:spPr bwMode="auto">
            <a:xfrm>
              <a:off x="2400" y="2264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{}</a:t>
              </a:r>
            </a:p>
          </p:txBody>
        </p:sp>
        <p:sp>
          <p:nvSpPr>
            <p:cNvPr id="661509" name="Line 31"/>
            <p:cNvSpPr>
              <a:spLocks noChangeShapeType="1"/>
            </p:cNvSpPr>
            <p:nvPr/>
          </p:nvSpPr>
          <p:spPr bwMode="auto">
            <a:xfrm flipH="1">
              <a:off x="2544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1511" name="Group 4"/>
          <p:cNvGrpSpPr>
            <a:grpSpLocks/>
          </p:cNvGrpSpPr>
          <p:nvPr/>
        </p:nvGrpSpPr>
        <p:grpSpPr bwMode="auto">
          <a:xfrm>
            <a:off x="3048000" y="1828800"/>
            <a:ext cx="3048000" cy="2474913"/>
            <a:chOff x="816" y="1152"/>
            <a:chExt cx="1920" cy="1559"/>
          </a:xfrm>
        </p:grpSpPr>
        <p:grpSp>
          <p:nvGrpSpPr>
            <p:cNvPr id="661512" name="Group 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661513" name="Rectangle 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1514" name="Freeform 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576"/>
                  <a:gd name="T17" fmla="*/ 576 w 576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1515" name="Rectangle 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1516" name="Freeform 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12"/>
                  <a:gd name="T19" fmla="*/ 0 h 672"/>
                  <a:gd name="T20" fmla="*/ 912 w 91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1517" name="Freeform 1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480"/>
                  <a:gd name="T17" fmla="*/ 768 w 76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1518" name="Freeform 1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92"/>
                  <a:gd name="T14" fmla="*/ 672 w 672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1519" name="Rectangle 1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sp>
          <p:nvSpPr>
            <p:cNvPr id="661520" name="Text Box 13"/>
            <p:cNvSpPr txBox="1">
              <a:spLocks noChangeArrowheads="1"/>
            </p:cNvSpPr>
            <p:nvPr/>
          </p:nvSpPr>
          <p:spPr bwMode="auto">
            <a:xfrm>
              <a:off x="902" y="1610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61521" name="Text Box 14"/>
            <p:cNvSpPr txBox="1">
              <a:spLocks noChangeArrowheads="1"/>
            </p:cNvSpPr>
            <p:nvPr/>
          </p:nvSpPr>
          <p:spPr bwMode="auto">
            <a:xfrm>
              <a:off x="1488" y="1302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61522" name="Text Box 15"/>
            <p:cNvSpPr txBox="1">
              <a:spLocks noChangeArrowheads="1"/>
            </p:cNvSpPr>
            <p:nvPr/>
          </p:nvSpPr>
          <p:spPr bwMode="auto">
            <a:xfrm>
              <a:off x="1584" y="1878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61523" name="Text Box 16"/>
            <p:cNvSpPr txBox="1">
              <a:spLocks noChangeArrowheads="1"/>
            </p:cNvSpPr>
            <p:nvPr/>
          </p:nvSpPr>
          <p:spPr bwMode="auto">
            <a:xfrm>
              <a:off x="1968" y="1446"/>
              <a:ext cx="2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61524" name="Text Box 17"/>
            <p:cNvSpPr txBox="1">
              <a:spLocks noChangeArrowheads="1"/>
            </p:cNvSpPr>
            <p:nvPr/>
          </p:nvSpPr>
          <p:spPr bwMode="auto">
            <a:xfrm>
              <a:off x="2160" y="1926"/>
              <a:ext cx="4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61525" name="Text Box 18"/>
            <p:cNvSpPr txBox="1">
              <a:spLocks noChangeArrowheads="1"/>
            </p:cNvSpPr>
            <p:nvPr/>
          </p:nvSpPr>
          <p:spPr bwMode="auto">
            <a:xfrm>
              <a:off x="1968" y="2118"/>
              <a:ext cx="2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661526" name="Text Box 19"/>
            <p:cNvSpPr txBox="1">
              <a:spLocks noChangeArrowheads="1"/>
            </p:cNvSpPr>
            <p:nvPr/>
          </p:nvSpPr>
          <p:spPr bwMode="auto">
            <a:xfrm>
              <a:off x="2352" y="2480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</p:grpSp>
      <p:grpSp>
        <p:nvGrpSpPr>
          <p:cNvPr id="661527" name="Group 20"/>
          <p:cNvGrpSpPr>
            <a:grpSpLocks/>
          </p:cNvGrpSpPr>
          <p:nvPr/>
        </p:nvGrpSpPr>
        <p:grpSpPr bwMode="auto">
          <a:xfrm>
            <a:off x="3048000" y="1828800"/>
            <a:ext cx="1600200" cy="1524000"/>
            <a:chOff x="3312" y="336"/>
            <a:chExt cx="1008" cy="960"/>
          </a:xfrm>
        </p:grpSpPr>
        <p:sp>
          <p:nvSpPr>
            <p:cNvPr id="661528" name="Rectangle 21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61529" name="Rectangle 22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61530" name="Text Box 23"/>
            <p:cNvSpPr txBox="1">
              <a:spLocks noChangeArrowheads="1"/>
            </p:cNvSpPr>
            <p:nvPr/>
          </p:nvSpPr>
          <p:spPr bwMode="auto">
            <a:xfrm>
              <a:off x="3398" y="794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61531" name="Text Box 24"/>
            <p:cNvSpPr txBox="1">
              <a:spLocks noChangeArrowheads="1"/>
            </p:cNvSpPr>
            <p:nvPr/>
          </p:nvSpPr>
          <p:spPr bwMode="auto">
            <a:xfrm>
              <a:off x="3984" y="48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</p:grpSp>
      <p:sp>
        <p:nvSpPr>
          <p:cNvPr id="31" name="Slide Number Placeholder 3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52F86EB-5769-414A-BF79-385D55FAF9A0}" type="slidenum">
              <a:rPr lang="en-US" sz="1400">
                <a:latin typeface="+mn-lt"/>
              </a:rPr>
              <a:pPr algn="r">
                <a:defRPr/>
              </a:pPr>
              <a:t>70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Coloring</a:t>
            </a:r>
            <a:endParaRPr lang="en-US"/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3A31C8-AFD2-4A81-A24F-78F886A3592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298012" name="Rectangle 2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648200"/>
            <a:ext cx="8229600" cy="18288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Q’s domain has two remaining values: Blue and Red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>
                <a:latin typeface="Comic Sans MS" pitchFamily="66" charset="0"/>
              </a:rPr>
              <a:t>Assigning Blue to Q would leave 0 value for SA, while assigning Red would leave 1 value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400">
                <a:latin typeface="Comic Sans MS" pitchFamily="66" charset="0"/>
              </a:rPr>
              <a:t>So, assign Red to Q</a:t>
            </a:r>
          </a:p>
        </p:txBody>
      </p:sp>
      <p:grpSp>
        <p:nvGrpSpPr>
          <p:cNvPr id="663554" name="Group 2"/>
          <p:cNvGrpSpPr>
            <a:grpSpLocks/>
          </p:cNvGrpSpPr>
          <p:nvPr/>
        </p:nvGrpSpPr>
        <p:grpSpPr bwMode="auto">
          <a:xfrm>
            <a:off x="3810000" y="1828800"/>
            <a:ext cx="2286000" cy="2374900"/>
            <a:chOff x="2400" y="1056"/>
            <a:chExt cx="1440" cy="1496"/>
          </a:xfrm>
        </p:grpSpPr>
        <p:sp>
          <p:nvSpPr>
            <p:cNvPr id="663555" name="Freeform 3"/>
            <p:cNvSpPr>
              <a:spLocks/>
            </p:cNvSpPr>
            <p:nvPr/>
          </p:nvSpPr>
          <p:spPr bwMode="auto">
            <a:xfrm>
              <a:off x="2928" y="1056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0 w 912"/>
                <a:gd name="T3" fmla="*/ 576 h 672"/>
                <a:gd name="T4" fmla="*/ 144 w 912"/>
                <a:gd name="T5" fmla="*/ 576 h 672"/>
                <a:gd name="T6" fmla="*/ 144 w 912"/>
                <a:gd name="T7" fmla="*/ 672 h 672"/>
                <a:gd name="T8" fmla="*/ 912 w 912"/>
                <a:gd name="T9" fmla="*/ 672 h 672"/>
                <a:gd name="T10" fmla="*/ 0 w 91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672"/>
                <a:gd name="T20" fmla="*/ 912 w 91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672">
                  <a:moveTo>
                    <a:pt x="0" y="0"/>
                  </a:moveTo>
                  <a:lnTo>
                    <a:pt x="0" y="576"/>
                  </a:lnTo>
                  <a:lnTo>
                    <a:pt x="144" y="576"/>
                  </a:lnTo>
                  <a:lnTo>
                    <a:pt x="144" y="672"/>
                  </a:lnTo>
                  <a:lnTo>
                    <a:pt x="912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63556" name="Text Box 4"/>
            <p:cNvSpPr txBox="1">
              <a:spLocks noChangeArrowheads="1"/>
            </p:cNvSpPr>
            <p:nvPr/>
          </p:nvSpPr>
          <p:spPr bwMode="auto">
            <a:xfrm>
              <a:off x="2400" y="2264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{Blue}</a:t>
              </a:r>
            </a:p>
          </p:txBody>
        </p:sp>
        <p:sp>
          <p:nvSpPr>
            <p:cNvPr id="663557" name="Line 5"/>
            <p:cNvSpPr>
              <a:spLocks noChangeShapeType="1"/>
            </p:cNvSpPr>
            <p:nvPr/>
          </p:nvSpPr>
          <p:spPr bwMode="auto">
            <a:xfrm flipH="1">
              <a:off x="2544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3559" name="Group 7"/>
          <p:cNvGrpSpPr>
            <a:grpSpLocks/>
          </p:cNvGrpSpPr>
          <p:nvPr/>
        </p:nvGrpSpPr>
        <p:grpSpPr bwMode="auto">
          <a:xfrm>
            <a:off x="3048000" y="1828800"/>
            <a:ext cx="3048000" cy="2474913"/>
            <a:chOff x="816" y="1152"/>
            <a:chExt cx="1920" cy="1559"/>
          </a:xfrm>
        </p:grpSpPr>
        <p:grpSp>
          <p:nvGrpSpPr>
            <p:cNvPr id="663560" name="Group 8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663561" name="Rectangle 9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3562" name="Freeform 10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576"/>
                  <a:gd name="T17" fmla="*/ 576 w 576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3563" name="Rectangle 11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3564" name="Freeform 12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12"/>
                  <a:gd name="T19" fmla="*/ 0 h 672"/>
                  <a:gd name="T20" fmla="*/ 912 w 91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3565" name="Freeform 13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480"/>
                  <a:gd name="T17" fmla="*/ 768 w 76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3566" name="Freeform 14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92"/>
                  <a:gd name="T14" fmla="*/ 672 w 672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3567" name="Rectangle 1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902" y="1610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1488" y="1302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63570" name="Text Box 18"/>
            <p:cNvSpPr txBox="1">
              <a:spLocks noChangeArrowheads="1"/>
            </p:cNvSpPr>
            <p:nvPr/>
          </p:nvSpPr>
          <p:spPr bwMode="auto">
            <a:xfrm>
              <a:off x="1584" y="1878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63571" name="Text Box 19"/>
            <p:cNvSpPr txBox="1">
              <a:spLocks noChangeArrowheads="1"/>
            </p:cNvSpPr>
            <p:nvPr/>
          </p:nvSpPr>
          <p:spPr bwMode="auto">
            <a:xfrm>
              <a:off x="1968" y="1446"/>
              <a:ext cx="2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63572" name="Text Box 20"/>
            <p:cNvSpPr txBox="1">
              <a:spLocks noChangeArrowheads="1"/>
            </p:cNvSpPr>
            <p:nvPr/>
          </p:nvSpPr>
          <p:spPr bwMode="auto">
            <a:xfrm>
              <a:off x="2160" y="1926"/>
              <a:ext cx="4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63573" name="Text Box 21"/>
            <p:cNvSpPr txBox="1">
              <a:spLocks noChangeArrowheads="1"/>
            </p:cNvSpPr>
            <p:nvPr/>
          </p:nvSpPr>
          <p:spPr bwMode="auto">
            <a:xfrm>
              <a:off x="1968" y="2118"/>
              <a:ext cx="2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663574" name="Text Box 22"/>
            <p:cNvSpPr txBox="1">
              <a:spLocks noChangeArrowheads="1"/>
            </p:cNvSpPr>
            <p:nvPr/>
          </p:nvSpPr>
          <p:spPr bwMode="auto">
            <a:xfrm>
              <a:off x="2352" y="2480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</p:grpSp>
      <p:grpSp>
        <p:nvGrpSpPr>
          <p:cNvPr id="663575" name="Group 23"/>
          <p:cNvGrpSpPr>
            <a:grpSpLocks/>
          </p:cNvGrpSpPr>
          <p:nvPr/>
        </p:nvGrpSpPr>
        <p:grpSpPr bwMode="auto">
          <a:xfrm>
            <a:off x="3048000" y="1828800"/>
            <a:ext cx="1600200" cy="1524000"/>
            <a:chOff x="3312" y="336"/>
            <a:chExt cx="1008" cy="960"/>
          </a:xfrm>
        </p:grpSpPr>
        <p:sp>
          <p:nvSpPr>
            <p:cNvPr id="663576" name="Rectangle 24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63577" name="Rectangle 25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663578" name="Text Box 26"/>
            <p:cNvSpPr txBox="1">
              <a:spLocks noChangeArrowheads="1"/>
            </p:cNvSpPr>
            <p:nvPr/>
          </p:nvSpPr>
          <p:spPr bwMode="auto">
            <a:xfrm>
              <a:off x="3398" y="794"/>
              <a:ext cx="3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63579" name="Text Box 27"/>
            <p:cNvSpPr txBox="1">
              <a:spLocks noChangeArrowheads="1"/>
            </p:cNvSpPr>
            <p:nvPr/>
          </p:nvSpPr>
          <p:spPr bwMode="auto">
            <a:xfrm>
              <a:off x="3984" y="48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</p:grpSp>
      <p:sp>
        <p:nvSpPr>
          <p:cNvPr id="31" name="Slide Number Placeholder 3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B7C497C-D35F-46F8-81C6-93326BD9D97F}" type="slidenum">
              <a:rPr lang="en-US" sz="1400">
                <a:latin typeface="+mn-lt"/>
              </a:rPr>
              <a:pPr algn="r">
                <a:defRPr/>
              </a:pPr>
              <a:t>71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Modified Backtracking Algorithm</a:t>
            </a:r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73EC9-7325-40DC-B330-396BD26C819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65602" name="Rectangle 6"/>
          <p:cNvSpPr>
            <a:spLocks noChangeArrowheads="1"/>
          </p:cNvSpPr>
          <p:nvPr/>
        </p:nvSpPr>
        <p:spPr bwMode="auto">
          <a:xfrm>
            <a:off x="228600" y="4114800"/>
            <a:ext cx="3962400" cy="304800"/>
          </a:xfrm>
          <a:prstGeom prst="rect">
            <a:avLst/>
          </a:prstGeom>
          <a:solidFill>
            <a:srgbClr val="FFD3D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65603" name="Rectangle 5"/>
          <p:cNvSpPr>
            <a:spLocks noChangeArrowheads="1"/>
          </p:cNvSpPr>
          <p:nvPr/>
        </p:nvSpPr>
        <p:spPr bwMode="auto">
          <a:xfrm>
            <a:off x="228600" y="3124200"/>
            <a:ext cx="3962400" cy="533400"/>
          </a:xfrm>
          <a:prstGeom prst="rect">
            <a:avLst/>
          </a:prstGeom>
          <a:solidFill>
            <a:srgbClr val="DDF0F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65605" name="Text Box 4"/>
          <p:cNvSpPr txBox="1">
            <a:spLocks noChangeArrowheads="1"/>
          </p:cNvSpPr>
          <p:nvPr/>
        </p:nvSpPr>
        <p:spPr bwMode="auto">
          <a:xfrm>
            <a:off x="-228600" y="3124200"/>
            <a:ext cx="43545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dirty="0">
                <a:solidFill>
                  <a:srgbClr val="0033CC"/>
                </a:solidFill>
                <a:latin typeface="+mj-lt"/>
                <a:sym typeface="Wingdings" pitchFamily="2" charset="2"/>
              </a:rPr>
              <a:t>	1) </a:t>
            </a:r>
            <a:r>
              <a:rPr lang="en-US" sz="1600" dirty="0">
                <a:solidFill>
                  <a:srgbClr val="0033CC"/>
                </a:solidFill>
                <a:latin typeface="+mj-lt"/>
              </a:rPr>
              <a:t>Most-constrained-variable heuristic</a:t>
            </a:r>
            <a:br>
              <a:rPr lang="en-US" sz="1600" dirty="0">
                <a:solidFill>
                  <a:srgbClr val="0033CC"/>
                </a:solidFill>
                <a:latin typeface="+mj-lt"/>
              </a:rPr>
            </a:br>
            <a:r>
              <a:rPr lang="en-US" sz="1600" dirty="0">
                <a:solidFill>
                  <a:srgbClr val="0033CC"/>
                </a:solidFill>
                <a:latin typeface="+mj-lt"/>
                <a:sym typeface="Wingdings" pitchFamily="2" charset="2"/>
              </a:rPr>
              <a:t>2) Most-constraining-variable heuristic</a:t>
            </a:r>
            <a:endParaRPr lang="en-US" sz="1600" dirty="0">
              <a:solidFill>
                <a:srgbClr val="0033CC"/>
              </a:solidFill>
              <a:latin typeface="+mj-lt"/>
            </a:endParaRPr>
          </a:p>
          <a:p>
            <a:endParaRPr lang="en-US" sz="1600" dirty="0">
              <a:solidFill>
                <a:srgbClr val="0033CC"/>
              </a:solidFill>
              <a:latin typeface="+mj-lt"/>
            </a:endParaRPr>
          </a:p>
          <a:p>
            <a:r>
              <a:rPr lang="en-US" sz="1600" dirty="0">
                <a:solidFill>
                  <a:srgbClr val="0033CC"/>
                </a:solidFill>
                <a:latin typeface="+mj-lt"/>
              </a:rPr>
              <a:t/>
            </a:r>
            <a:br>
              <a:rPr lang="en-US" sz="1600" dirty="0">
                <a:solidFill>
                  <a:srgbClr val="0033CC"/>
                </a:solidFill>
                <a:latin typeface="+mj-lt"/>
              </a:rPr>
            </a:br>
            <a:r>
              <a:rPr lang="en-US" sz="160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3)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Least-constraining-value heuristic</a:t>
            </a:r>
          </a:p>
        </p:txBody>
      </p:sp>
      <p:sp>
        <p:nvSpPr>
          <p:cNvPr id="665606" name="Line 7"/>
          <p:cNvSpPr>
            <a:spLocks noChangeShapeType="1"/>
          </p:cNvSpPr>
          <p:nvPr/>
        </p:nvSpPr>
        <p:spPr bwMode="auto">
          <a:xfrm flipV="1">
            <a:off x="4191000" y="2438400"/>
            <a:ext cx="838200" cy="7620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07" name="Line 8"/>
          <p:cNvSpPr>
            <a:spLocks noChangeShapeType="1"/>
          </p:cNvSpPr>
          <p:nvPr/>
        </p:nvSpPr>
        <p:spPr bwMode="auto">
          <a:xfrm flipV="1">
            <a:off x="4191000" y="2743200"/>
            <a:ext cx="762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76600" y="1447800"/>
            <a:ext cx="5867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endParaRPr lang="en-US" sz="1000" kern="0" dirty="0">
              <a:latin typeface="+mj-lt"/>
              <a:cs typeface="+mn-cs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kern="0" dirty="0">
                <a:latin typeface="+mj-lt"/>
                <a:cs typeface="+mn-cs"/>
              </a:rPr>
              <a:t>CSP-BACKTRACKING(A, </a:t>
            </a:r>
            <a:r>
              <a:rPr lang="en-US" kern="0" dirty="0" err="1">
                <a:latin typeface="+mj-lt"/>
                <a:cs typeface="+mn-cs"/>
              </a:rPr>
              <a:t>var</a:t>
            </a:r>
            <a:r>
              <a:rPr lang="en-US" kern="0" dirty="0">
                <a:latin typeface="+mj-lt"/>
                <a:cs typeface="+mn-cs"/>
              </a:rPr>
              <a:t>-domains)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1600" kern="0" dirty="0">
                <a:latin typeface="+mj-lt"/>
                <a:cs typeface="+mn-cs"/>
              </a:rPr>
              <a:t>If assignment A is complete then return A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1600" kern="0" dirty="0">
                <a:latin typeface="+mj-lt"/>
                <a:cs typeface="+mn-cs"/>
              </a:rPr>
              <a:t>X </a:t>
            </a:r>
            <a:r>
              <a:rPr lang="en-US" sz="1600" kern="0" dirty="0">
                <a:latin typeface="+mj-lt"/>
                <a:cs typeface="+mn-cs"/>
                <a:sym typeface="Wingdings" pitchFamily="2" charset="2"/>
              </a:rPr>
              <a:t> </a:t>
            </a:r>
            <a:r>
              <a:rPr lang="en-US" sz="1600" kern="0" dirty="0">
                <a:solidFill>
                  <a:srgbClr val="0033CC"/>
                </a:solidFill>
                <a:latin typeface="+mj-lt"/>
                <a:cs typeface="+mn-cs"/>
                <a:sym typeface="Wingdings" pitchFamily="2" charset="2"/>
              </a:rPr>
              <a:t>select</a:t>
            </a:r>
            <a:r>
              <a:rPr lang="en-US" sz="1600" kern="0" dirty="0">
                <a:latin typeface="+mj-lt"/>
                <a:cs typeface="+mn-cs"/>
                <a:sym typeface="Wingdings" pitchFamily="2" charset="2"/>
              </a:rPr>
              <a:t> a variable not in A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1600" kern="0" dirty="0">
                <a:latin typeface="+mj-lt"/>
                <a:cs typeface="+mn-cs"/>
                <a:sym typeface="Wingdings" pitchFamily="2" charset="2"/>
              </a:rPr>
              <a:t>D  </a:t>
            </a:r>
            <a:r>
              <a:rPr lang="en-US" sz="1600" kern="0" dirty="0">
                <a:solidFill>
                  <a:srgbClr val="FF0000"/>
                </a:solidFill>
                <a:latin typeface="+mj-lt"/>
                <a:cs typeface="+mn-cs"/>
                <a:sym typeface="Wingdings" pitchFamily="2" charset="2"/>
              </a:rPr>
              <a:t>select</a:t>
            </a:r>
            <a:r>
              <a:rPr lang="en-US" sz="1600" kern="0" dirty="0">
                <a:latin typeface="+mj-lt"/>
                <a:cs typeface="+mn-cs"/>
                <a:sym typeface="Wingdings" pitchFamily="2" charset="2"/>
              </a:rPr>
              <a:t> an ordering on the domain of 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1600" kern="0" dirty="0">
                <a:latin typeface="+mj-lt"/>
                <a:cs typeface="+mn-cs"/>
                <a:sym typeface="Wingdings" pitchFamily="2" charset="2"/>
              </a:rPr>
              <a:t>For each value v in D do </a:t>
            </a:r>
            <a:endParaRPr lang="en-US" sz="1600" kern="0" dirty="0">
              <a:latin typeface="+mj-lt"/>
              <a:cs typeface="+mn-cs"/>
            </a:endParaRP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sz="1200" kern="0" dirty="0">
                <a:latin typeface="+mj-lt"/>
                <a:cs typeface="+mn-cs"/>
              </a:rPr>
              <a:t>Add (</a:t>
            </a:r>
            <a:r>
              <a:rPr lang="en-US" sz="1200" kern="0" dirty="0" err="1">
                <a:latin typeface="+mj-lt"/>
                <a:cs typeface="+mn-cs"/>
              </a:rPr>
              <a:t>X</a:t>
            </a:r>
            <a:r>
              <a:rPr lang="en-US" sz="1100" kern="0" dirty="0" err="1">
                <a:latin typeface="+mj-lt"/>
                <a:cs typeface="+mn-cs"/>
                <a:sym typeface="Wingdings" pitchFamily="2" charset="2"/>
              </a:rPr>
              <a:t></a:t>
            </a:r>
            <a:r>
              <a:rPr lang="en-US" sz="1200" kern="0" dirty="0" err="1">
                <a:latin typeface="+mj-lt"/>
                <a:cs typeface="+mn-cs"/>
              </a:rPr>
              <a:t>v</a:t>
            </a:r>
            <a:r>
              <a:rPr lang="en-US" sz="1200" kern="0" dirty="0">
                <a:latin typeface="+mj-lt"/>
                <a:cs typeface="+mn-cs"/>
              </a:rPr>
              <a:t>) to A</a:t>
            </a: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sz="1200" kern="0" dirty="0" err="1">
                <a:latin typeface="+mj-lt"/>
                <a:cs typeface="+mn-cs"/>
              </a:rPr>
              <a:t>var</a:t>
            </a:r>
            <a:r>
              <a:rPr lang="en-US" sz="1200" kern="0" dirty="0">
                <a:latin typeface="+mj-lt"/>
                <a:cs typeface="+mn-cs"/>
              </a:rPr>
              <a:t>-domains </a:t>
            </a:r>
            <a:r>
              <a:rPr lang="en-US" sz="1200" kern="0" dirty="0">
                <a:latin typeface="+mj-lt"/>
                <a:cs typeface="+mn-cs"/>
                <a:sym typeface="Wingdings" pitchFamily="2" charset="2"/>
              </a:rPr>
              <a:t></a:t>
            </a:r>
            <a:r>
              <a:rPr lang="en-US" sz="1200" kern="0" dirty="0">
                <a:solidFill>
                  <a:srgbClr val="0033CC"/>
                </a:solidFill>
                <a:latin typeface="+mj-lt"/>
                <a:cs typeface="+mn-cs"/>
              </a:rPr>
              <a:t> </a:t>
            </a:r>
            <a:r>
              <a:rPr lang="en-US" sz="1200" kern="0" dirty="0">
                <a:latin typeface="+mj-lt"/>
                <a:cs typeface="+mn-cs"/>
              </a:rPr>
              <a:t>forward checking(</a:t>
            </a:r>
            <a:r>
              <a:rPr lang="en-US" sz="1200" kern="0" dirty="0" err="1">
                <a:latin typeface="+mj-lt"/>
                <a:cs typeface="+mn-cs"/>
              </a:rPr>
              <a:t>var</a:t>
            </a:r>
            <a:r>
              <a:rPr lang="en-US" sz="1200" kern="0" dirty="0">
                <a:latin typeface="+mj-lt"/>
                <a:cs typeface="+mn-cs"/>
              </a:rPr>
              <a:t>-domains, X, v, A)</a:t>
            </a: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sz="1200" kern="0" dirty="0">
                <a:latin typeface="+mj-lt"/>
                <a:cs typeface="+mn-cs"/>
              </a:rPr>
              <a:t>If no variable has an empty domain then</a:t>
            </a:r>
            <a:br>
              <a:rPr lang="en-US" sz="1200" kern="0" dirty="0">
                <a:latin typeface="+mj-lt"/>
                <a:cs typeface="+mn-cs"/>
              </a:rPr>
            </a:br>
            <a:r>
              <a:rPr lang="en-US" sz="1200" kern="0" dirty="0">
                <a:latin typeface="+mj-lt"/>
                <a:cs typeface="+mn-cs"/>
              </a:rPr>
              <a:t>(</a:t>
            </a:r>
            <a:r>
              <a:rPr lang="en-US" sz="1200" kern="0" dirty="0" err="1">
                <a:latin typeface="+mj-lt"/>
                <a:cs typeface="+mn-cs"/>
              </a:rPr>
              <a:t>i</a:t>
            </a:r>
            <a:r>
              <a:rPr lang="en-US" sz="1200" kern="0" dirty="0">
                <a:latin typeface="+mj-lt"/>
                <a:cs typeface="+mn-cs"/>
              </a:rPr>
              <a:t>)  result </a:t>
            </a:r>
            <a:r>
              <a:rPr lang="en-US" sz="1200" kern="0" dirty="0">
                <a:latin typeface="+mj-lt"/>
                <a:cs typeface="+mn-cs"/>
                <a:sym typeface="Wingdings" pitchFamily="2" charset="2"/>
              </a:rPr>
              <a:t> CSP-BACKTRACKING(A, </a:t>
            </a:r>
            <a:r>
              <a:rPr lang="en-US" sz="1200" kern="0" dirty="0" err="1">
                <a:latin typeface="+mj-lt"/>
                <a:cs typeface="+mn-cs"/>
                <a:sym typeface="Wingdings" pitchFamily="2" charset="2"/>
              </a:rPr>
              <a:t>var</a:t>
            </a:r>
            <a:r>
              <a:rPr lang="en-US" sz="1200" kern="0" dirty="0">
                <a:latin typeface="+mj-lt"/>
                <a:cs typeface="+mn-cs"/>
                <a:sym typeface="Wingdings" pitchFamily="2" charset="2"/>
              </a:rPr>
              <a:t>-domains)</a:t>
            </a:r>
            <a:br>
              <a:rPr lang="en-US" sz="1200" kern="0" dirty="0">
                <a:latin typeface="+mj-lt"/>
                <a:cs typeface="+mn-cs"/>
                <a:sym typeface="Wingdings" pitchFamily="2" charset="2"/>
              </a:rPr>
            </a:br>
            <a:r>
              <a:rPr lang="en-US" sz="1200" kern="0" dirty="0">
                <a:latin typeface="+mj-lt"/>
                <a:cs typeface="+mn-cs"/>
                <a:sym typeface="Wingdings" pitchFamily="2" charset="2"/>
              </a:rPr>
              <a:t>(ii) If result </a:t>
            </a:r>
            <a:r>
              <a:rPr lang="en-US" sz="1400" b="1" kern="0" dirty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200" kern="0" dirty="0">
                <a:latin typeface="+mj-lt"/>
                <a:cs typeface="+mn-cs"/>
                <a:sym typeface="Wingdings" pitchFamily="2" charset="2"/>
              </a:rPr>
              <a:t> failure then return result</a:t>
            </a: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sz="1200" kern="0" dirty="0">
                <a:latin typeface="+mj-lt"/>
                <a:cs typeface="+mn-cs"/>
              </a:rPr>
              <a:t>Remove (</a:t>
            </a:r>
            <a:r>
              <a:rPr lang="en-US" sz="1200" kern="0" dirty="0" err="1">
                <a:latin typeface="+mj-lt"/>
                <a:cs typeface="+mn-cs"/>
              </a:rPr>
              <a:t>X</a:t>
            </a:r>
            <a:r>
              <a:rPr lang="en-US" sz="1100" kern="0" dirty="0" err="1">
                <a:latin typeface="+mj-lt"/>
                <a:cs typeface="+mn-cs"/>
                <a:sym typeface="Wingdings" pitchFamily="2" charset="2"/>
              </a:rPr>
              <a:t></a:t>
            </a:r>
            <a:r>
              <a:rPr lang="en-US" sz="1200" kern="0" dirty="0" err="1">
                <a:latin typeface="+mj-lt"/>
                <a:cs typeface="+mn-cs"/>
              </a:rPr>
              <a:t>v</a:t>
            </a:r>
            <a:r>
              <a:rPr lang="en-US" sz="1200" kern="0" dirty="0">
                <a:latin typeface="+mj-lt"/>
                <a:cs typeface="+mn-cs"/>
              </a:rPr>
              <a:t>) from A</a:t>
            </a:r>
            <a:endParaRPr lang="en-US" sz="1200" kern="0" dirty="0">
              <a:latin typeface="+mj-lt"/>
              <a:cs typeface="+mn-cs"/>
              <a:sym typeface="Wingdings" pitchFamily="2" charset="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1600" kern="0" dirty="0">
                <a:latin typeface="+mj-lt"/>
                <a:cs typeface="+mn-cs"/>
                <a:sym typeface="Wingdings" pitchFamily="2" charset="2"/>
              </a:rPr>
              <a:t>Return failure</a:t>
            </a:r>
          </a:p>
        </p:txBody>
      </p:sp>
      <p:sp>
        <p:nvSpPr>
          <p:cNvPr id="11" name="Slide Number Placeholder 1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DB942C4-EEB6-4F21-9E77-2EAB22DDA3D1}" type="slidenum">
              <a:rPr lang="en-US" sz="1400">
                <a:latin typeface="+mn-lt"/>
              </a:rPr>
              <a:pPr algn="r">
                <a:defRPr/>
              </a:pPr>
              <a:t>72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CSP</a:t>
            </a:r>
            <a:endParaRPr lang="en-US"/>
          </a:p>
        </p:txBody>
      </p:sp>
      <p:sp>
        <p:nvSpPr>
          <p:cNvPr id="66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CSP techniques are widely used</a:t>
            </a:r>
          </a:p>
          <a:p>
            <a:r>
              <a:rPr lang="en-US" smtClean="0"/>
              <a:t>Applications include: </a:t>
            </a:r>
          </a:p>
          <a:p>
            <a:pPr lvl="1"/>
            <a:r>
              <a:rPr lang="en-US" smtClean="0"/>
              <a:t>Crew assignments to flights</a:t>
            </a:r>
          </a:p>
          <a:p>
            <a:pPr lvl="1"/>
            <a:r>
              <a:rPr lang="en-US" smtClean="0"/>
              <a:t>Management of transportation fleet</a:t>
            </a:r>
          </a:p>
          <a:p>
            <a:pPr lvl="1"/>
            <a:r>
              <a:rPr lang="en-US" smtClean="0"/>
              <a:t>Flight/rail schedules</a:t>
            </a:r>
          </a:p>
          <a:p>
            <a:pPr lvl="1"/>
            <a:r>
              <a:rPr lang="en-US" smtClean="0"/>
              <a:t>Job shop scheduling </a:t>
            </a:r>
          </a:p>
          <a:p>
            <a:pPr lvl="1"/>
            <a:r>
              <a:rPr lang="en-US" smtClean="0"/>
              <a:t>Task scheduling in port operations</a:t>
            </a:r>
          </a:p>
          <a:p>
            <a:pPr lvl="1"/>
            <a:r>
              <a:rPr lang="en-US" smtClean="0"/>
              <a:t>Design, including spatial layout design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80BAD0-BD5C-41F3-BF17-3DB56AA5B41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5DA352-0BC6-41A1-B73E-C791B5BAA680}" type="slidenum">
              <a:rPr lang="en-US" sz="1400">
                <a:latin typeface="+mn-lt"/>
              </a:rPr>
              <a:pPr algn="r">
                <a:defRPr/>
              </a:pPr>
              <a:t>73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CSPs</a:t>
            </a:r>
          </a:p>
          <a:p>
            <a:r>
              <a:rPr lang="en-US"/>
              <a:t>Backtracking search</a:t>
            </a:r>
          </a:p>
          <a:p>
            <a:r>
              <a:rPr lang="en-US"/>
              <a:t>Constraint propagation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FFB346-C293-4486-A2BF-57E4D484A975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R&amp;N </a:t>
            </a:r>
            <a:r>
              <a:rPr lang="en-US" altLang="ja-JP" dirty="0" smtClean="0">
                <a:ea typeface="ＭＳ Ｐゴシック" pitchFamily="34" charset="-128"/>
              </a:rPr>
              <a:t>6.3-5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45DDE8-0050-44DF-AA74-27B657DCD716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643" name="Rectangle 1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8EBE30-44EC-486C-86AB-A4B13E56413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34530" name="Group 2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34531" name="Rectangle 3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3" name="Rectangle 5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5" name="Rectangle 7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6" name="Rectangle 8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7" name="Rectangle 9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8" name="Rectangle 10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39" name="Rectangle 11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0" name="Rectangle 12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3" name="Rectangle 15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6" name="Rectangle 18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7" name="Rectangle 19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1" name="Rectangle 23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3" name="Rectangle 25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4" name="Rectangle 26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5" name="Rectangle 27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6" name="Rectangle 28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7" name="Rectangle 29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8" name="Rectangle 30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59" name="Rectangle 31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60" name="Rectangle 3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61" name="Rectangle 33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62" name="Rectangle 34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563" name="Rectangle 35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4564" name="AutoShape 36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4565" name="Group 37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4566" name="Group 38"/>
            <p:cNvGrpSpPr>
              <a:grpSpLocks/>
            </p:cNvGrpSpPr>
            <p:nvPr/>
          </p:nvGrpSpPr>
          <p:grpSpPr bwMode="auto">
            <a:xfrm>
              <a:off x="2304" y="1200"/>
              <a:ext cx="192" cy="1536"/>
              <a:chOff x="2304" y="1200"/>
              <a:chExt cx="192" cy="1536"/>
            </a:xfrm>
          </p:grpSpPr>
          <p:sp>
            <p:nvSpPr>
              <p:cNvPr id="534567" name="Oval 39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68" name="Oval 40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69" name="Oval 41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0" name="Oval 42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1" name="Oval 43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2" name="Oval 44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3" name="Oval 45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4574" name="Group 46"/>
            <p:cNvGrpSpPr>
              <a:grpSpLocks/>
            </p:cNvGrpSpPr>
            <p:nvPr/>
          </p:nvGrpSpPr>
          <p:grpSpPr bwMode="auto">
            <a:xfrm>
              <a:off x="1920" y="1200"/>
              <a:ext cx="1344" cy="1344"/>
              <a:chOff x="1920" y="1200"/>
              <a:chExt cx="1344" cy="1344"/>
            </a:xfrm>
          </p:grpSpPr>
          <p:sp>
            <p:nvSpPr>
              <p:cNvPr id="534575" name="Oval 47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6" name="Oval 48"/>
              <p:cNvSpPr>
                <a:spLocks noChangeArrowheads="1"/>
              </p:cNvSpPr>
              <p:nvPr/>
            </p:nvSpPr>
            <p:spPr bwMode="auto">
              <a:xfrm>
                <a:off x="3072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7" name="Oval 49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8" name="Oval 50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79" name="Oval 51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80" name="Oval 52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4581" name="Group 53"/>
            <p:cNvGrpSpPr>
              <a:grpSpLocks/>
            </p:cNvGrpSpPr>
            <p:nvPr/>
          </p:nvGrpSpPr>
          <p:grpSpPr bwMode="auto">
            <a:xfrm>
              <a:off x="1920" y="1584"/>
              <a:ext cx="1152" cy="1152"/>
              <a:chOff x="1920" y="1584"/>
              <a:chExt cx="1152" cy="1152"/>
            </a:xfrm>
          </p:grpSpPr>
          <p:sp>
            <p:nvSpPr>
              <p:cNvPr id="534582" name="Oval 54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83" name="Oval 55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84" name="Oval 56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85" name="Oval 57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86" name="Oval 58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4587" name="Group 59"/>
            <p:cNvGrpSpPr>
              <a:grpSpLocks/>
            </p:cNvGrpSpPr>
            <p:nvPr/>
          </p:nvGrpSpPr>
          <p:grpSpPr bwMode="auto">
            <a:xfrm>
              <a:off x="1920" y="1968"/>
              <a:ext cx="1536" cy="192"/>
              <a:chOff x="1920" y="1968"/>
              <a:chExt cx="1536" cy="192"/>
            </a:xfrm>
          </p:grpSpPr>
          <p:sp>
            <p:nvSpPr>
              <p:cNvPr id="534588" name="Oval 60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89" name="Oval 61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90" name="Oval 62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91" name="Oval 63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92" name="Oval 64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93" name="Oval 65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94" name="Oval 6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34595" name="Group 67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4596" name="Group 68"/>
            <p:cNvGrpSpPr>
              <a:grpSpLocks/>
            </p:cNvGrpSpPr>
            <p:nvPr/>
          </p:nvGrpSpPr>
          <p:grpSpPr bwMode="auto">
            <a:xfrm>
              <a:off x="2112" y="1200"/>
              <a:ext cx="1344" cy="1344"/>
              <a:chOff x="2112" y="1200"/>
              <a:chExt cx="1344" cy="1344"/>
            </a:xfrm>
          </p:grpSpPr>
          <p:sp>
            <p:nvSpPr>
              <p:cNvPr id="534597" name="Oval 69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98" name="Oval 70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599" name="Oval 71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00" name="Oval 7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4601" name="Group 73"/>
            <p:cNvGrpSpPr>
              <a:grpSpLocks/>
            </p:cNvGrpSpPr>
            <p:nvPr/>
          </p:nvGrpSpPr>
          <p:grpSpPr bwMode="auto">
            <a:xfrm>
              <a:off x="1920" y="1200"/>
              <a:ext cx="1152" cy="1152"/>
              <a:chOff x="1920" y="1200"/>
              <a:chExt cx="1152" cy="1152"/>
            </a:xfrm>
          </p:grpSpPr>
          <p:sp>
            <p:nvSpPr>
              <p:cNvPr id="534602" name="Oval 74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03" name="Oval 75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04" name="Oval 76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4605" name="Group 77"/>
            <p:cNvGrpSpPr>
              <a:grpSpLocks/>
            </p:cNvGrpSpPr>
            <p:nvPr/>
          </p:nvGrpSpPr>
          <p:grpSpPr bwMode="auto">
            <a:xfrm>
              <a:off x="2496" y="1200"/>
              <a:ext cx="192" cy="1536"/>
              <a:chOff x="2496" y="1200"/>
              <a:chExt cx="192" cy="1536"/>
            </a:xfrm>
          </p:grpSpPr>
          <p:sp>
            <p:nvSpPr>
              <p:cNvPr id="534606" name="Oval 7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07" name="Oval 79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08" name="Oval 80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09" name="Oval 81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4610" name="Group 82"/>
            <p:cNvGrpSpPr>
              <a:grpSpLocks/>
            </p:cNvGrpSpPr>
            <p:nvPr/>
          </p:nvGrpSpPr>
          <p:grpSpPr bwMode="auto">
            <a:xfrm>
              <a:off x="2112" y="1584"/>
              <a:ext cx="1344" cy="192"/>
              <a:chOff x="2112" y="1584"/>
              <a:chExt cx="1344" cy="192"/>
            </a:xfrm>
          </p:grpSpPr>
          <p:sp>
            <p:nvSpPr>
              <p:cNvPr id="534611" name="Oval 83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12" name="Oval 84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13" name="Oval 85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14" name="Oval 86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4615" name="Text Box 87"/>
          <p:cNvSpPr txBox="1">
            <a:spLocks noChangeArrowheads="1"/>
          </p:cNvSpPr>
          <p:nvPr/>
        </p:nvSpPr>
        <p:spPr bwMode="auto">
          <a:xfrm>
            <a:off x="2651125" y="1846263"/>
            <a:ext cx="339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2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2</a:t>
            </a:r>
          </a:p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  <a:p>
            <a:endParaRPr lang="en-US" sz="2000" b="1">
              <a:solidFill>
                <a:srgbClr val="FF3300"/>
              </a:solidFill>
              <a:latin typeface="Comic Sans MS" pitchFamily="66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34616" name="Text Box 88"/>
          <p:cNvSpPr txBox="1">
            <a:spLocks noChangeArrowheads="1"/>
          </p:cNvSpPr>
          <p:nvPr/>
        </p:nvSpPr>
        <p:spPr bwMode="auto">
          <a:xfrm>
            <a:off x="3032125" y="1493838"/>
            <a:ext cx="247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		</a:t>
            </a:r>
            <a:r>
              <a:rPr lang="en-US" sz="2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800">
                <a:latin typeface="Comic Sans MS" pitchFamily="66" charset="0"/>
              </a:rPr>
              <a:t>  </a:t>
            </a:r>
            <a:r>
              <a:rPr lang="en-US" sz="2000" b="1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34617" name="AutoShape 89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4618" name="AutoShape 90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4619" name="Oval 91"/>
          <p:cNvSpPr>
            <a:spLocks noChangeArrowheads="1"/>
          </p:cNvSpPr>
          <p:nvPr/>
        </p:nvSpPr>
        <p:spPr bwMode="auto">
          <a:xfrm>
            <a:off x="5181600" y="28194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4620" name="Oval 92"/>
          <p:cNvSpPr>
            <a:spLocks noChangeArrowheads="1"/>
          </p:cNvSpPr>
          <p:nvPr/>
        </p:nvSpPr>
        <p:spPr bwMode="auto">
          <a:xfrm>
            <a:off x="4267200" y="40386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4621" name="Oval 93"/>
          <p:cNvSpPr>
            <a:spLocks noChangeArrowheads="1"/>
          </p:cNvSpPr>
          <p:nvPr/>
        </p:nvSpPr>
        <p:spPr bwMode="auto">
          <a:xfrm>
            <a:off x="4267200" y="34290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4622" name="Group 94"/>
          <p:cNvGrpSpPr>
            <a:grpSpLocks/>
          </p:cNvGrpSpPr>
          <p:nvPr/>
        </p:nvGrpSpPr>
        <p:grpSpPr bwMode="auto">
          <a:xfrm>
            <a:off x="3048000" y="1905000"/>
            <a:ext cx="2438400" cy="304800"/>
            <a:chOff x="1920" y="1200"/>
            <a:chExt cx="1536" cy="192"/>
          </a:xfrm>
        </p:grpSpPr>
        <p:sp>
          <p:nvSpPr>
            <p:cNvPr id="534623" name="Oval 95"/>
            <p:cNvSpPr>
              <a:spLocks noChangeArrowheads="1"/>
            </p:cNvSpPr>
            <p:nvPr/>
          </p:nvSpPr>
          <p:spPr bwMode="auto">
            <a:xfrm>
              <a:off x="3264" y="120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624" name="Oval 96"/>
            <p:cNvSpPr>
              <a:spLocks noChangeArrowheads="1"/>
            </p:cNvSpPr>
            <p:nvPr/>
          </p:nvSpPr>
          <p:spPr bwMode="auto">
            <a:xfrm>
              <a:off x="1920" y="120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4625" name="AutoShape 97"/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4626" name="Oval 9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4627" name="Group 99"/>
          <p:cNvGrpSpPr>
            <a:grpSpLocks/>
          </p:cNvGrpSpPr>
          <p:nvPr/>
        </p:nvGrpSpPr>
        <p:grpSpPr bwMode="auto">
          <a:xfrm>
            <a:off x="4876800" y="3733800"/>
            <a:ext cx="609600" cy="609600"/>
            <a:chOff x="3072" y="2352"/>
            <a:chExt cx="384" cy="384"/>
          </a:xfrm>
        </p:grpSpPr>
        <p:sp>
          <p:nvSpPr>
            <p:cNvPr id="534628" name="Oval 100"/>
            <p:cNvSpPr>
              <a:spLocks noChangeArrowheads="1"/>
            </p:cNvSpPr>
            <p:nvPr/>
          </p:nvSpPr>
          <p:spPr bwMode="auto">
            <a:xfrm>
              <a:off x="3072" y="2352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629" name="Oval 101"/>
            <p:cNvSpPr>
              <a:spLocks noChangeArrowheads="1"/>
            </p:cNvSpPr>
            <p:nvPr/>
          </p:nvSpPr>
          <p:spPr bwMode="auto">
            <a:xfrm>
              <a:off x="3264" y="2544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grpSp>
        <p:nvGrpSpPr>
          <p:cNvPr id="534630" name="Group 102"/>
          <p:cNvGrpSpPr>
            <a:grpSpLocks/>
          </p:cNvGrpSpPr>
          <p:nvPr/>
        </p:nvGrpSpPr>
        <p:grpSpPr bwMode="auto">
          <a:xfrm>
            <a:off x="4572000" y="2819400"/>
            <a:ext cx="304800" cy="1219200"/>
            <a:chOff x="2880" y="1776"/>
            <a:chExt cx="192" cy="768"/>
          </a:xfrm>
        </p:grpSpPr>
        <p:sp>
          <p:nvSpPr>
            <p:cNvPr id="534631" name="Oval 103"/>
            <p:cNvSpPr>
              <a:spLocks noChangeArrowheads="1"/>
            </p:cNvSpPr>
            <p:nvPr/>
          </p:nvSpPr>
          <p:spPr bwMode="auto">
            <a:xfrm>
              <a:off x="2880" y="1776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4632" name="Oval 104"/>
            <p:cNvSpPr>
              <a:spLocks noChangeArrowheads="1"/>
            </p:cNvSpPr>
            <p:nvPr/>
          </p:nvSpPr>
          <p:spPr bwMode="auto">
            <a:xfrm>
              <a:off x="2880" y="2352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4633" name="AutoShape 105"/>
          <p:cNvSpPr>
            <a:spLocks noChangeArrowheads="1"/>
          </p:cNvSpPr>
          <p:nvPr/>
        </p:nvSpPr>
        <p:spPr bwMode="auto">
          <a:xfrm>
            <a:off x="3352800" y="3733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4634" name="Group 106"/>
          <p:cNvGrpSpPr>
            <a:grpSpLocks/>
          </p:cNvGrpSpPr>
          <p:nvPr/>
        </p:nvGrpSpPr>
        <p:grpSpPr bwMode="auto">
          <a:xfrm>
            <a:off x="3048000" y="2209800"/>
            <a:ext cx="2133600" cy="2133600"/>
            <a:chOff x="1920" y="1392"/>
            <a:chExt cx="1344" cy="1344"/>
          </a:xfrm>
        </p:grpSpPr>
        <p:grpSp>
          <p:nvGrpSpPr>
            <p:cNvPr id="534635" name="Group 107"/>
            <p:cNvGrpSpPr>
              <a:grpSpLocks/>
            </p:cNvGrpSpPr>
            <p:nvPr/>
          </p:nvGrpSpPr>
          <p:grpSpPr bwMode="auto">
            <a:xfrm>
              <a:off x="2112" y="1392"/>
              <a:ext cx="192" cy="1344"/>
              <a:chOff x="2112" y="1392"/>
              <a:chExt cx="192" cy="1344"/>
            </a:xfrm>
          </p:grpSpPr>
          <p:sp>
            <p:nvSpPr>
              <p:cNvPr id="534636" name="Oval 108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37" name="Oval 10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4638" name="Group 110"/>
            <p:cNvGrpSpPr>
              <a:grpSpLocks/>
            </p:cNvGrpSpPr>
            <p:nvPr/>
          </p:nvGrpSpPr>
          <p:grpSpPr bwMode="auto">
            <a:xfrm>
              <a:off x="1920" y="1392"/>
              <a:ext cx="1344" cy="1344"/>
              <a:chOff x="1920" y="1392"/>
              <a:chExt cx="1344" cy="1344"/>
            </a:xfrm>
          </p:grpSpPr>
          <p:sp>
            <p:nvSpPr>
              <p:cNvPr id="534639" name="Oval 111"/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4640" name="Oval 112"/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226417" name="Oval 113"/>
          <p:cNvSpPr>
            <a:spLocks noChangeArrowheads="1"/>
          </p:cNvSpPr>
          <p:nvPr/>
        </p:nvSpPr>
        <p:spPr bwMode="auto">
          <a:xfrm>
            <a:off x="3048000" y="2209800"/>
            <a:ext cx="304800" cy="3048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rgbClr val="FF6600"/>
              </a:solidFill>
              <a:latin typeface="Comic Sans MS" pitchFamily="66" charset="0"/>
            </a:endParaRPr>
          </a:p>
        </p:txBody>
      </p:sp>
      <p:sp>
        <p:nvSpPr>
          <p:cNvPr id="226418" name="AutoShape 114"/>
          <p:cNvSpPr>
            <a:spLocks noChangeArrowheads="1"/>
          </p:cNvSpPr>
          <p:nvPr/>
        </p:nvSpPr>
        <p:spPr bwMode="auto">
          <a:xfrm>
            <a:off x="5181600" y="2209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18" name="Slide Number Placeholder 11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29BCDC-0E34-474A-BF0C-08CD8F03E68B}" type="slidenum">
              <a:rPr lang="en-US" sz="1400">
                <a:latin typeface="+mn-lt"/>
              </a:rPr>
              <a:pPr algn="r">
                <a:defRPr/>
              </a:pPr>
              <a:t>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17" grpId="0" animBg="1"/>
      <p:bldP spid="2264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692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51C243-A4B0-44ED-A039-3A9D40F0C10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36578" name="Group 3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536579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0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1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2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3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4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5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6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7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8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89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0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1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2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3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4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5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6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7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8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599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0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1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2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3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4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5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6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7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8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09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10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11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6612" name="AutoShape 37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6613" name="Group 122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6614" name="Group 39"/>
            <p:cNvGrpSpPr>
              <a:grpSpLocks/>
            </p:cNvGrpSpPr>
            <p:nvPr/>
          </p:nvGrpSpPr>
          <p:grpSpPr bwMode="auto">
            <a:xfrm>
              <a:off x="2304" y="1200"/>
              <a:ext cx="192" cy="1536"/>
              <a:chOff x="2304" y="1200"/>
              <a:chExt cx="192" cy="1536"/>
            </a:xfrm>
          </p:grpSpPr>
          <p:sp>
            <p:nvSpPr>
              <p:cNvPr id="536615" name="Oval 40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16" name="Oval 41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17" name="Oval 4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18" name="Oval 43"/>
              <p:cNvSpPr>
                <a:spLocks noChangeArrowheads="1"/>
              </p:cNvSpPr>
              <p:nvPr/>
            </p:nvSpPr>
            <p:spPr bwMode="auto">
              <a:xfrm>
                <a:off x="2304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19" name="Oval 44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20" name="Oval 45"/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21" name="Oval 46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22" name="Group 47"/>
            <p:cNvGrpSpPr>
              <a:grpSpLocks/>
            </p:cNvGrpSpPr>
            <p:nvPr/>
          </p:nvGrpSpPr>
          <p:grpSpPr bwMode="auto">
            <a:xfrm>
              <a:off x="1920" y="1200"/>
              <a:ext cx="1344" cy="1344"/>
              <a:chOff x="1920" y="1200"/>
              <a:chExt cx="1344" cy="1344"/>
            </a:xfrm>
          </p:grpSpPr>
          <p:sp>
            <p:nvSpPr>
              <p:cNvPr id="536623" name="Oval 48"/>
              <p:cNvSpPr>
                <a:spLocks noChangeArrowheads="1"/>
              </p:cNvSpPr>
              <p:nvPr/>
            </p:nvSpPr>
            <p:spPr bwMode="auto">
              <a:xfrm>
                <a:off x="2112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24" name="Oval 49"/>
              <p:cNvSpPr>
                <a:spLocks noChangeArrowheads="1"/>
              </p:cNvSpPr>
              <p:nvPr/>
            </p:nvSpPr>
            <p:spPr bwMode="auto">
              <a:xfrm>
                <a:off x="3072" y="120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25" name="Oval 50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26" name="Oval 51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27" name="Oval 52"/>
              <p:cNvSpPr>
                <a:spLocks noChangeArrowheads="1"/>
              </p:cNvSpPr>
              <p:nvPr/>
            </p:nvSpPr>
            <p:spPr bwMode="auto">
              <a:xfrm>
                <a:off x="2496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28" name="Oval 53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29" name="Group 54"/>
            <p:cNvGrpSpPr>
              <a:grpSpLocks/>
            </p:cNvGrpSpPr>
            <p:nvPr/>
          </p:nvGrpSpPr>
          <p:grpSpPr bwMode="auto">
            <a:xfrm>
              <a:off x="1920" y="1584"/>
              <a:ext cx="1152" cy="1152"/>
              <a:chOff x="1920" y="1584"/>
              <a:chExt cx="1152" cy="1152"/>
            </a:xfrm>
          </p:grpSpPr>
          <p:sp>
            <p:nvSpPr>
              <p:cNvPr id="536630" name="Oval 55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31" name="Oval 56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32" name="Oval 57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33" name="Oval 5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34" name="Oval 59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35" name="Group 60"/>
            <p:cNvGrpSpPr>
              <a:grpSpLocks/>
            </p:cNvGrpSpPr>
            <p:nvPr/>
          </p:nvGrpSpPr>
          <p:grpSpPr bwMode="auto">
            <a:xfrm>
              <a:off x="1920" y="1968"/>
              <a:ext cx="1536" cy="192"/>
              <a:chOff x="1920" y="1968"/>
              <a:chExt cx="1536" cy="192"/>
            </a:xfrm>
          </p:grpSpPr>
          <p:sp>
            <p:nvSpPr>
              <p:cNvPr id="536636" name="Oval 6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37" name="Oval 62"/>
              <p:cNvSpPr>
                <a:spLocks noChangeArrowheads="1"/>
              </p:cNvSpPr>
              <p:nvPr/>
            </p:nvSpPr>
            <p:spPr bwMode="auto">
              <a:xfrm>
                <a:off x="192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38" name="Oval 63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39" name="Oval 64"/>
              <p:cNvSpPr>
                <a:spLocks noChangeArrowheads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40" name="Oval 65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41" name="Oval 6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42" name="Oval 67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36643" name="Group 124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1920" y="1200"/>
            <a:chExt cx="1536" cy="1536"/>
          </a:xfrm>
        </p:grpSpPr>
        <p:grpSp>
          <p:nvGrpSpPr>
            <p:cNvPr id="536644" name="Group 68"/>
            <p:cNvGrpSpPr>
              <a:grpSpLocks/>
            </p:cNvGrpSpPr>
            <p:nvPr/>
          </p:nvGrpSpPr>
          <p:grpSpPr bwMode="auto">
            <a:xfrm>
              <a:off x="2112" y="1200"/>
              <a:ext cx="1344" cy="1344"/>
              <a:chOff x="2112" y="1200"/>
              <a:chExt cx="1344" cy="1344"/>
            </a:xfrm>
          </p:grpSpPr>
          <p:sp>
            <p:nvSpPr>
              <p:cNvPr id="536645" name="Oval 69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46" name="Oval 70"/>
              <p:cNvSpPr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47" name="Oval 71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48" name="Oval 7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49" name="Group 73"/>
            <p:cNvGrpSpPr>
              <a:grpSpLocks/>
            </p:cNvGrpSpPr>
            <p:nvPr/>
          </p:nvGrpSpPr>
          <p:grpSpPr bwMode="auto">
            <a:xfrm>
              <a:off x="1920" y="1200"/>
              <a:ext cx="1152" cy="1152"/>
              <a:chOff x="1920" y="1200"/>
              <a:chExt cx="1152" cy="1152"/>
            </a:xfrm>
          </p:grpSpPr>
          <p:sp>
            <p:nvSpPr>
              <p:cNvPr id="536650" name="Oval 74"/>
              <p:cNvSpPr>
                <a:spLocks noChangeArrowheads="1"/>
              </p:cNvSpPr>
              <p:nvPr/>
            </p:nvSpPr>
            <p:spPr bwMode="auto">
              <a:xfrm>
                <a:off x="2880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51" name="Oval 75"/>
              <p:cNvSpPr>
                <a:spLocks noChangeArrowheads="1"/>
              </p:cNvSpPr>
              <p:nvPr/>
            </p:nvSpPr>
            <p:spPr bwMode="auto">
              <a:xfrm>
                <a:off x="2688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52" name="Oval 76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53" name="Group 77"/>
            <p:cNvGrpSpPr>
              <a:grpSpLocks/>
            </p:cNvGrpSpPr>
            <p:nvPr/>
          </p:nvGrpSpPr>
          <p:grpSpPr bwMode="auto">
            <a:xfrm>
              <a:off x="2496" y="1200"/>
              <a:ext cx="192" cy="1536"/>
              <a:chOff x="2496" y="1200"/>
              <a:chExt cx="192" cy="1536"/>
            </a:xfrm>
          </p:grpSpPr>
          <p:sp>
            <p:nvSpPr>
              <p:cNvPr id="536654" name="Oval 7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55" name="Oval 79"/>
              <p:cNvSpPr>
                <a:spLocks noChangeArrowheads="1"/>
              </p:cNvSpPr>
              <p:nvPr/>
            </p:nvSpPr>
            <p:spPr bwMode="auto">
              <a:xfrm>
                <a:off x="2496" y="235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56" name="Oval 80"/>
              <p:cNvSpPr>
                <a:spLocks noChangeArrowheads="1"/>
              </p:cNvSpPr>
              <p:nvPr/>
            </p:nvSpPr>
            <p:spPr bwMode="auto">
              <a:xfrm>
                <a:off x="2496" y="1200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57" name="Oval 81"/>
              <p:cNvSpPr>
                <a:spLocks noChangeArrowheads="1"/>
              </p:cNvSpPr>
              <p:nvPr/>
            </p:nvSpPr>
            <p:spPr bwMode="auto">
              <a:xfrm>
                <a:off x="2496" y="139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58" name="Group 82"/>
            <p:cNvGrpSpPr>
              <a:grpSpLocks/>
            </p:cNvGrpSpPr>
            <p:nvPr/>
          </p:nvGrpSpPr>
          <p:grpSpPr bwMode="auto">
            <a:xfrm>
              <a:off x="2112" y="1584"/>
              <a:ext cx="1344" cy="192"/>
              <a:chOff x="2112" y="1584"/>
              <a:chExt cx="1344" cy="192"/>
            </a:xfrm>
          </p:grpSpPr>
          <p:sp>
            <p:nvSpPr>
              <p:cNvPr id="536659" name="Oval 83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60" name="Oval 84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61" name="Oval 85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62" name="Oval 86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6663" name="AutoShape 89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6664" name="AutoShape 90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6665" name="Oval 91"/>
          <p:cNvSpPr>
            <a:spLocks noChangeArrowheads="1"/>
          </p:cNvSpPr>
          <p:nvPr/>
        </p:nvSpPr>
        <p:spPr bwMode="auto">
          <a:xfrm>
            <a:off x="5181600" y="28194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6666" name="Oval 92"/>
          <p:cNvSpPr>
            <a:spLocks noChangeArrowheads="1"/>
          </p:cNvSpPr>
          <p:nvPr/>
        </p:nvSpPr>
        <p:spPr bwMode="auto">
          <a:xfrm>
            <a:off x="4267200" y="40386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6667" name="Oval 93"/>
          <p:cNvSpPr>
            <a:spLocks noChangeArrowheads="1"/>
          </p:cNvSpPr>
          <p:nvPr/>
        </p:nvSpPr>
        <p:spPr bwMode="auto">
          <a:xfrm>
            <a:off x="4267200" y="3429000"/>
            <a:ext cx="304800" cy="3048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6668" name="Group 94"/>
          <p:cNvGrpSpPr>
            <a:grpSpLocks/>
          </p:cNvGrpSpPr>
          <p:nvPr/>
        </p:nvGrpSpPr>
        <p:grpSpPr bwMode="auto">
          <a:xfrm>
            <a:off x="3048000" y="1905000"/>
            <a:ext cx="2438400" cy="304800"/>
            <a:chOff x="1920" y="1200"/>
            <a:chExt cx="1536" cy="192"/>
          </a:xfrm>
        </p:grpSpPr>
        <p:sp>
          <p:nvSpPr>
            <p:cNvPr id="536669" name="Oval 95"/>
            <p:cNvSpPr>
              <a:spLocks noChangeArrowheads="1"/>
            </p:cNvSpPr>
            <p:nvPr/>
          </p:nvSpPr>
          <p:spPr bwMode="auto">
            <a:xfrm>
              <a:off x="3264" y="120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536670" name="Oval 96"/>
            <p:cNvSpPr>
              <a:spLocks noChangeArrowheads="1"/>
            </p:cNvSpPr>
            <p:nvPr/>
          </p:nvSpPr>
          <p:spPr bwMode="auto">
            <a:xfrm>
              <a:off x="1920" y="1200"/>
              <a:ext cx="192" cy="1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536671" name="AutoShape 97"/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ahoma" pitchFamily="34" charset="0"/>
            </a:endParaRPr>
          </a:p>
        </p:txBody>
      </p:sp>
      <p:grpSp>
        <p:nvGrpSpPr>
          <p:cNvPr id="536672" name="Group 125"/>
          <p:cNvGrpSpPr>
            <a:grpSpLocks/>
          </p:cNvGrpSpPr>
          <p:nvPr/>
        </p:nvGrpSpPr>
        <p:grpSpPr bwMode="auto">
          <a:xfrm>
            <a:off x="4572000" y="2819400"/>
            <a:ext cx="914400" cy="1524000"/>
            <a:chOff x="2880" y="1776"/>
            <a:chExt cx="576" cy="960"/>
          </a:xfrm>
        </p:grpSpPr>
        <p:sp>
          <p:nvSpPr>
            <p:cNvPr id="536673" name="Oval 98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grpSp>
          <p:nvGrpSpPr>
            <p:cNvPr id="536674" name="Group 99"/>
            <p:cNvGrpSpPr>
              <a:grpSpLocks/>
            </p:cNvGrpSpPr>
            <p:nvPr/>
          </p:nvGrpSpPr>
          <p:grpSpPr bwMode="auto">
            <a:xfrm>
              <a:off x="3072" y="2352"/>
              <a:ext cx="384" cy="384"/>
              <a:chOff x="3072" y="2352"/>
              <a:chExt cx="384" cy="384"/>
            </a:xfrm>
          </p:grpSpPr>
          <p:sp>
            <p:nvSpPr>
              <p:cNvPr id="536675" name="Oval 100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76" name="Oval 101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77" name="Group 102"/>
            <p:cNvGrpSpPr>
              <a:grpSpLocks/>
            </p:cNvGrpSpPr>
            <p:nvPr/>
          </p:nvGrpSpPr>
          <p:grpSpPr bwMode="auto">
            <a:xfrm>
              <a:off x="2880" y="1776"/>
              <a:ext cx="192" cy="768"/>
              <a:chOff x="2880" y="1776"/>
              <a:chExt cx="192" cy="768"/>
            </a:xfrm>
          </p:grpSpPr>
          <p:sp>
            <p:nvSpPr>
              <p:cNvPr id="536678" name="Oval 103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79" name="Oval 104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192" cy="192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6680" name="AutoShape 105"/>
          <p:cNvSpPr>
            <a:spLocks noChangeArrowheads="1"/>
          </p:cNvSpPr>
          <p:nvPr/>
        </p:nvSpPr>
        <p:spPr bwMode="auto">
          <a:xfrm>
            <a:off x="3352800" y="3733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grpSp>
        <p:nvGrpSpPr>
          <p:cNvPr id="536681" name="Group 126"/>
          <p:cNvGrpSpPr>
            <a:grpSpLocks/>
          </p:cNvGrpSpPr>
          <p:nvPr/>
        </p:nvGrpSpPr>
        <p:grpSpPr bwMode="auto">
          <a:xfrm>
            <a:off x="3048000" y="2209800"/>
            <a:ext cx="2133600" cy="2133600"/>
            <a:chOff x="1920" y="1392"/>
            <a:chExt cx="1344" cy="1344"/>
          </a:xfrm>
        </p:grpSpPr>
        <p:grpSp>
          <p:nvGrpSpPr>
            <p:cNvPr id="536682" name="Group 106"/>
            <p:cNvGrpSpPr>
              <a:grpSpLocks/>
            </p:cNvGrpSpPr>
            <p:nvPr/>
          </p:nvGrpSpPr>
          <p:grpSpPr bwMode="auto">
            <a:xfrm>
              <a:off x="2112" y="1392"/>
              <a:ext cx="192" cy="1344"/>
              <a:chOff x="2112" y="1392"/>
              <a:chExt cx="192" cy="1344"/>
            </a:xfrm>
          </p:grpSpPr>
          <p:sp>
            <p:nvSpPr>
              <p:cNvPr id="536683" name="Oval 107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84" name="Oval 108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536685" name="Group 109"/>
            <p:cNvGrpSpPr>
              <a:grpSpLocks/>
            </p:cNvGrpSpPr>
            <p:nvPr/>
          </p:nvGrpSpPr>
          <p:grpSpPr bwMode="auto">
            <a:xfrm>
              <a:off x="1920" y="1392"/>
              <a:ext cx="1344" cy="1344"/>
              <a:chOff x="1920" y="1392"/>
              <a:chExt cx="1344" cy="1344"/>
            </a:xfrm>
          </p:grpSpPr>
          <p:sp>
            <p:nvSpPr>
              <p:cNvPr id="536686" name="Oval 110"/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6687" name="Oval 111"/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192" cy="192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536688" name="Oval 112"/>
          <p:cNvSpPr>
            <a:spLocks noChangeArrowheads="1"/>
          </p:cNvSpPr>
          <p:nvPr/>
        </p:nvSpPr>
        <p:spPr bwMode="auto">
          <a:xfrm>
            <a:off x="3048000" y="2209800"/>
            <a:ext cx="304800" cy="3048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6689" name="AutoShape 116"/>
          <p:cNvSpPr>
            <a:spLocks noChangeArrowheads="1"/>
          </p:cNvSpPr>
          <p:nvPr/>
        </p:nvSpPr>
        <p:spPr bwMode="auto">
          <a:xfrm>
            <a:off x="5181600" y="2209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97749" name="Oval 117"/>
          <p:cNvSpPr>
            <a:spLocks noChangeArrowheads="1"/>
          </p:cNvSpPr>
          <p:nvPr/>
        </p:nvSpPr>
        <p:spPr bwMode="auto">
          <a:xfrm>
            <a:off x="4876800" y="2819400"/>
            <a:ext cx="304800" cy="3048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197752" name="AutoShape 120"/>
          <p:cNvSpPr>
            <a:spLocks noChangeArrowheads="1"/>
          </p:cNvSpPr>
          <p:nvPr/>
        </p:nvSpPr>
        <p:spPr bwMode="auto">
          <a:xfrm>
            <a:off x="4876800" y="4038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36693" name="Text Box 129"/>
          <p:cNvSpPr txBox="1">
            <a:spLocks noChangeArrowheads="1"/>
          </p:cNvSpPr>
          <p:nvPr/>
        </p:nvSpPr>
        <p:spPr bwMode="auto">
          <a:xfrm>
            <a:off x="2651125" y="1846263"/>
            <a:ext cx="339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2</a:t>
            </a:r>
          </a:p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  <a:p>
            <a:endParaRPr lang="en-US" sz="2000" b="1">
              <a:solidFill>
                <a:srgbClr val="FF3300"/>
              </a:solidFill>
              <a:latin typeface="Comic Sans MS" pitchFamily="66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36694" name="Text Box 130"/>
          <p:cNvSpPr txBox="1">
            <a:spLocks noChangeArrowheads="1"/>
          </p:cNvSpPr>
          <p:nvPr/>
        </p:nvSpPr>
        <p:spPr bwMode="auto">
          <a:xfrm>
            <a:off x="3032125" y="1493838"/>
            <a:ext cx="216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 		</a:t>
            </a:r>
            <a:r>
              <a:rPr lang="en-US" sz="2000">
                <a:latin typeface="Comic Sans MS" pitchFamily="66" charset="0"/>
              </a:rPr>
              <a:t>2</a:t>
            </a:r>
            <a:endParaRPr lang="en-US" sz="2000" b="1">
              <a:solidFill>
                <a:srgbClr val="FF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49" grpId="0" animBg="1"/>
      <p:bldP spid="1977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21793</TotalTime>
  <Words>3756</Words>
  <Application>Microsoft Office PowerPoint</Application>
  <PresentationFormat>On-screen Show (4:3)</PresentationFormat>
  <Paragraphs>1164</Paragraphs>
  <Slides>75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Times New Roman</vt:lpstr>
      <vt:lpstr>Wingdings</vt:lpstr>
      <vt:lpstr>Arial Black</vt:lpstr>
      <vt:lpstr>Comic Sans MS</vt:lpstr>
      <vt:lpstr>Tahoma</vt:lpstr>
      <vt:lpstr>Symbol</vt:lpstr>
      <vt:lpstr>ＭＳ Ｐゴシック</vt:lpstr>
      <vt:lpstr>Oriel</vt:lpstr>
      <vt:lpstr>CS B551: Elements of Artificial Intelligence</vt:lpstr>
      <vt:lpstr>Topics</vt:lpstr>
      <vt:lpstr>Constraint Propagation</vt:lpstr>
      <vt:lpstr>Constraint Propagation</vt:lpstr>
      <vt:lpstr>Constraint Propagation</vt:lpstr>
      <vt:lpstr>Constraint Propagation</vt:lpstr>
      <vt:lpstr>Constraint Propagation</vt:lpstr>
      <vt:lpstr>Constraint Propagation</vt:lpstr>
      <vt:lpstr>Constraint Propagation</vt:lpstr>
      <vt:lpstr>Constraint Propagation</vt:lpstr>
      <vt:lpstr>Constraint Propagation</vt:lpstr>
      <vt:lpstr>What do we need?</vt:lpstr>
      <vt:lpstr>Constraint Satisfaction Problem (CSP)</vt:lpstr>
      <vt:lpstr>Map Coloring</vt:lpstr>
      <vt:lpstr>8-Queen Problem</vt:lpstr>
      <vt:lpstr>Sudoku</vt:lpstr>
      <vt:lpstr>Street Puzzle</vt:lpstr>
      <vt:lpstr>Street Puzzle</vt:lpstr>
      <vt:lpstr>Street Puzzle</vt:lpstr>
      <vt:lpstr>Street Puzzle</vt:lpstr>
      <vt:lpstr>Street Puzzle</vt:lpstr>
      <vt:lpstr>Street Puzzle</vt:lpstr>
      <vt:lpstr>Task Scheduling</vt:lpstr>
      <vt:lpstr>3-SAT</vt:lpstr>
      <vt:lpstr>Finite vs. Infinite CSP</vt:lpstr>
      <vt:lpstr>CSP as a Search Problem</vt:lpstr>
      <vt:lpstr>PowerPoint Presentation</vt:lpstr>
      <vt:lpstr>A Key property of CSP: Commutativity</vt:lpstr>
      <vt:lpstr>PowerPoint Presentation</vt:lpstr>
      <vt:lpstr>PowerPoint Presentation</vt:lpstr>
      <vt:lpstr>A Key property of CSP: Commutativity</vt:lpstr>
      <vt:lpstr>Backtracking Search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Search (3 variables)</vt:lpstr>
      <vt:lpstr>Backtracking Algorithm</vt:lpstr>
      <vt:lpstr>Critical Questions for the Efficiency of CSP-Backtracking </vt:lpstr>
      <vt:lpstr>Critical Questions for the Efficiency of CSP-Backtracking </vt:lpstr>
      <vt:lpstr>Critical Questions for the Efficiency of CSP-Backtracking </vt:lpstr>
      <vt:lpstr>Critical Questions for the Efficiency of CSP-Backtracking </vt:lpstr>
      <vt:lpstr>Critical Questions for the Efficiency of CSP-Backtracking </vt:lpstr>
      <vt:lpstr>Forward Checking</vt:lpstr>
      <vt:lpstr>Forward Checking in Map Coloring</vt:lpstr>
      <vt:lpstr>Forward Checking in Map Coloring</vt:lpstr>
      <vt:lpstr>Forward Checking in Map Coloring</vt:lpstr>
      <vt:lpstr>Forward Checking in Map Coloring</vt:lpstr>
      <vt:lpstr>Forward Checking in Map Coloring</vt:lpstr>
      <vt:lpstr>Forward Checking (General Form)</vt:lpstr>
      <vt:lpstr>Modified Backtracking Algorithm</vt:lpstr>
      <vt:lpstr>PowerPoint Presentation</vt:lpstr>
      <vt:lpstr>PowerPoint Presentation</vt:lpstr>
      <vt:lpstr>PowerPoint Presentation</vt:lpstr>
      <vt:lpstr>PowerPoint Presentation</vt:lpstr>
      <vt:lpstr>Most-Constrained-Variable Heuristic </vt:lpstr>
      <vt:lpstr>8-Queens</vt:lpstr>
      <vt:lpstr>8-Queens</vt:lpstr>
      <vt:lpstr>Map Coloring</vt:lpstr>
      <vt:lpstr>Most-Constraining-Variable Heuristic </vt:lpstr>
      <vt:lpstr>Map Coloring</vt:lpstr>
      <vt:lpstr>Least-Constraining-Value Heuristic </vt:lpstr>
      <vt:lpstr>Map Coloring</vt:lpstr>
      <vt:lpstr>Map Coloring</vt:lpstr>
      <vt:lpstr>Modified Backtracking Algorithm</vt:lpstr>
      <vt:lpstr>Applications of CSP</vt:lpstr>
      <vt:lpstr>Recap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Belief-optimal Reasoning for Cyber-physical Systems</dc:title>
  <dc:creator>Kris Hauser</dc:creator>
  <cp:lastModifiedBy>hauser</cp:lastModifiedBy>
  <cp:revision>220</cp:revision>
  <dcterms:created xsi:type="dcterms:W3CDTF">2009-07-09T04:21:49Z</dcterms:created>
  <dcterms:modified xsi:type="dcterms:W3CDTF">2012-09-13T04:50:51Z</dcterms:modified>
</cp:coreProperties>
</file>