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2"/>
  </p:notesMasterIdLst>
  <p:handoutMasterIdLst>
    <p:handoutMasterId r:id="rId63"/>
  </p:handoutMasterIdLst>
  <p:sldIdLst>
    <p:sldId id="427" r:id="rId2"/>
    <p:sldId id="522" r:id="rId3"/>
    <p:sldId id="598" r:id="rId4"/>
    <p:sldId id="547" r:id="rId5"/>
    <p:sldId id="438" r:id="rId6"/>
    <p:sldId id="544" r:id="rId7"/>
    <p:sldId id="545" r:id="rId8"/>
    <p:sldId id="546" r:id="rId9"/>
    <p:sldId id="450" r:id="rId10"/>
    <p:sldId id="449" r:id="rId11"/>
    <p:sldId id="548" r:id="rId12"/>
    <p:sldId id="518" r:id="rId13"/>
    <p:sldId id="519" r:id="rId14"/>
    <p:sldId id="526" r:id="rId15"/>
    <p:sldId id="524" r:id="rId16"/>
    <p:sldId id="521" r:id="rId17"/>
    <p:sldId id="533" r:id="rId18"/>
    <p:sldId id="550" r:id="rId19"/>
    <p:sldId id="535" r:id="rId20"/>
    <p:sldId id="549" r:id="rId21"/>
    <p:sldId id="520" r:id="rId22"/>
    <p:sldId id="551" r:id="rId23"/>
    <p:sldId id="552" r:id="rId24"/>
    <p:sldId id="553" r:id="rId25"/>
    <p:sldId id="554" r:id="rId26"/>
    <p:sldId id="555" r:id="rId27"/>
    <p:sldId id="556" r:id="rId28"/>
    <p:sldId id="557" r:id="rId29"/>
    <p:sldId id="558" r:id="rId30"/>
    <p:sldId id="576" r:id="rId31"/>
    <p:sldId id="577" r:id="rId32"/>
    <p:sldId id="542" r:id="rId33"/>
    <p:sldId id="586" r:id="rId34"/>
    <p:sldId id="587" r:id="rId35"/>
    <p:sldId id="583" r:id="rId36"/>
    <p:sldId id="568" r:id="rId37"/>
    <p:sldId id="584" r:id="rId38"/>
    <p:sldId id="589" r:id="rId39"/>
    <p:sldId id="585" r:id="rId40"/>
    <p:sldId id="578" r:id="rId41"/>
    <p:sldId id="559" r:id="rId42"/>
    <p:sldId id="580" r:id="rId43"/>
    <p:sldId id="561" r:id="rId44"/>
    <p:sldId id="581" r:id="rId45"/>
    <p:sldId id="563" r:id="rId46"/>
    <p:sldId id="588" r:id="rId47"/>
    <p:sldId id="560" r:id="rId48"/>
    <p:sldId id="582" r:id="rId49"/>
    <p:sldId id="564" r:id="rId50"/>
    <p:sldId id="575" r:id="rId51"/>
    <p:sldId id="579" r:id="rId52"/>
    <p:sldId id="565" r:id="rId53"/>
    <p:sldId id="567" r:id="rId54"/>
    <p:sldId id="566" r:id="rId55"/>
    <p:sldId id="569" r:id="rId56"/>
    <p:sldId id="570" r:id="rId57"/>
    <p:sldId id="571" r:id="rId58"/>
    <p:sldId id="572" r:id="rId59"/>
    <p:sldId id="573" r:id="rId60"/>
    <p:sldId id="574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669900"/>
    <a:srgbClr val="990000"/>
    <a:srgbClr val="990033"/>
    <a:srgbClr val="0033CC"/>
    <a:srgbClr val="FF0000"/>
    <a:srgbClr val="FF99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9825" autoAdjust="0"/>
  </p:normalViewPr>
  <p:slideViewPr>
    <p:cSldViewPr>
      <p:cViewPr>
        <p:scale>
          <a:sx n="66" d="100"/>
          <a:sy n="66" d="100"/>
        </p:scale>
        <p:origin x="-126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860AA4BC-6C3A-4BBE-97DA-AACF988072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12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1D93165E-7E6E-4560-BFBB-76ACAD2985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23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481C41-77B0-408F-A05D-33FD1704EB65}" type="slidenum">
              <a:rPr lang="en-US"/>
              <a:pPr/>
              <a:t>1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42EA5A-1E78-4902-B59D-DA0E18E42086}" type="slidenum">
              <a:rPr lang="en-US"/>
              <a:pPr/>
              <a:t>12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8F520-105A-4406-9F79-5D38FBB426EA}" type="slidenum">
              <a:rPr lang="en-US"/>
              <a:pPr/>
              <a:t>13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866B6A-4B51-4823-9917-1177568EE8BE}" type="slidenum">
              <a:rPr lang="en-US"/>
              <a:pPr/>
              <a:t>14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EE1E6-A5CC-44EB-B4B6-551875F6C8DC}" type="slidenum">
              <a:rPr lang="en-US"/>
              <a:pPr/>
              <a:t>15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834947-9C2C-45C3-B167-A24B487C5ECA}" type="slidenum">
              <a:rPr lang="en-US"/>
              <a:pPr/>
              <a:t>16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E74A2-655D-431E-8174-6F499EBDEE74}" type="slidenum">
              <a:rPr lang="en-US"/>
              <a:pPr/>
              <a:t>19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67E90C-9470-493F-A268-AEB825712FE1}" type="slidenum">
              <a:rPr lang="en-US"/>
              <a:pPr/>
              <a:t>21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A5068-5ED6-453C-9E49-1A7134092A2D}" type="slidenum">
              <a:rPr lang="en-US"/>
              <a:pPr/>
              <a:t>22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727231-F6D4-4B80-A0A9-0F342D235E3A}" type="slidenum">
              <a:rPr lang="en-US"/>
              <a:pPr/>
              <a:t>23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CF2DA-5D8D-44F2-8B33-2F6AB6A515BE}" type="slidenum">
              <a:rPr lang="en-US"/>
              <a:pPr/>
              <a:t>24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5ED3F-4750-48B2-B7FE-896DC6A46E79}" type="slidenum">
              <a:rPr lang="en-US"/>
              <a:pPr/>
              <a:t>4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CF2DA-5D8D-44F2-8B33-2F6AB6A515BE}" type="slidenum">
              <a:rPr lang="en-US"/>
              <a:pPr/>
              <a:t>25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CF2DA-5D8D-44F2-8B33-2F6AB6A515BE}" type="slidenum">
              <a:rPr lang="en-US"/>
              <a:pPr/>
              <a:t>26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CF2DA-5D8D-44F2-8B33-2F6AB6A515BE}" type="slidenum">
              <a:rPr lang="en-US"/>
              <a:pPr/>
              <a:t>27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CF2DA-5D8D-44F2-8B33-2F6AB6A515BE}" type="slidenum">
              <a:rPr lang="en-US"/>
              <a:pPr/>
              <a:t>28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CF2DA-5D8D-44F2-8B33-2F6AB6A515BE}" type="slidenum">
              <a:rPr lang="en-US"/>
              <a:pPr/>
              <a:t>29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324F44-541B-42CA-AC9F-1ED17D95FA87}" type="slidenum">
              <a:rPr lang="en-US"/>
              <a:pPr/>
              <a:t>33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324F44-541B-42CA-AC9F-1ED17D95FA87}" type="slidenum">
              <a:rPr lang="en-US"/>
              <a:pPr/>
              <a:t>34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6D8BAB-B9F7-4F81-B491-B2390C6E079F}" type="slidenum">
              <a:rPr lang="en-US"/>
              <a:pPr/>
              <a:t>35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CF2DA-5D8D-44F2-8B33-2F6AB6A515BE}" type="slidenum">
              <a:rPr lang="en-US"/>
              <a:pPr/>
              <a:t>36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80172E-9629-484D-9536-65F895D7FAAF}" type="slidenum">
              <a:rPr lang="en-US"/>
              <a:pPr/>
              <a:t>37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CD6C22-0A58-421E-8937-CC95386E0AA6}" type="slidenum">
              <a:rPr lang="en-US"/>
              <a:pPr/>
              <a:t>5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80172E-9629-484D-9536-65F895D7FAAF}" type="slidenum">
              <a:rPr lang="en-US"/>
              <a:pPr/>
              <a:t>38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324F44-541B-42CA-AC9F-1ED17D95FA87}" type="slidenum">
              <a:rPr lang="en-US"/>
              <a:pPr/>
              <a:t>53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324F44-541B-42CA-AC9F-1ED17D95FA87}" type="slidenum">
              <a:rPr lang="en-US"/>
              <a:pPr/>
              <a:t>54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6D8BAB-B9F7-4F81-B491-B2390C6E079F}" type="slidenum">
              <a:rPr lang="en-US"/>
              <a:pPr/>
              <a:t>55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80172E-9629-484D-9536-65F895D7FAAF}" type="slidenum">
              <a:rPr lang="en-US"/>
              <a:pPr/>
              <a:t>56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80172E-9629-484D-9536-65F895D7FAAF}" type="slidenum">
              <a:rPr lang="en-US"/>
              <a:pPr/>
              <a:t>57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80172E-9629-484D-9536-65F895D7FAAF}" type="slidenum">
              <a:rPr lang="en-US"/>
              <a:pPr/>
              <a:t>58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E47883-289F-4CA0-B0FF-BF2F54E6BAF3}" type="slidenum">
              <a:rPr lang="en-US"/>
              <a:pPr/>
              <a:t>6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7DD6F-BA59-41FB-A9BD-375D17B08F16}" type="slidenum">
              <a:rPr lang="en-US"/>
              <a:pPr/>
              <a:t>7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23E5E-50EC-4854-BA9B-611CB394E3B3}" type="slidenum">
              <a:rPr lang="en-US"/>
              <a:pPr/>
              <a:t>8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DCD75-E5C2-4D95-9C1D-C887BA59136C}" type="slidenum">
              <a:rPr lang="en-US"/>
              <a:pPr/>
              <a:t>9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1A1297-6372-4317-985C-B2255308B9C4}" type="slidenum">
              <a:rPr lang="en-US"/>
              <a:pPr/>
              <a:t>10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C42A5-9FE5-4655-B871-B0A46CBB5D79}" type="slidenum">
              <a:rPr lang="en-US"/>
              <a:pPr/>
              <a:t>11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A60A885-0ED2-4ABA-9487-8D7A1FE1B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BF7-3D7D-42D9-A9F9-57B07CB59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59B2-E240-4814-B41E-567461C1A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F6F9A8-C988-41FB-A6E4-37871783B1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56AC7B6-CB81-4150-8535-9143DAE56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7348-A524-4A3A-A3FB-1F217ACA95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C10A-6F7A-46E0-A0E9-87BB6409BF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784B78-A6CA-4B62-8B8D-F7AC84FC7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4C04-D9C3-49A4-A4F1-6A7262E1A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BB44BCD-4C84-4715-A69F-29775D4320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C615EC-6631-4EE9-A6E2-7976E4B3F6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1807EEF-21A8-480B-B6D5-1A4DF08C5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Uncertainty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4CDF0616-48CC-4466-981B-4EEBB2FCDC1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Representation of Uncertainty</a:t>
            </a:r>
            <a:endParaRPr lang="en-US"/>
          </a:p>
        </p:txBody>
      </p:sp>
      <p:sp>
        <p:nvSpPr>
          <p:cNvPr id="3399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Many models of uncertainty</a:t>
            </a:r>
          </a:p>
          <a:p>
            <a:r>
              <a:rPr lang="en-US" dirty="0" smtClean="0"/>
              <a:t>We will consider two important models: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Non-deterministic model: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Uncertainty is represented by </a:t>
            </a:r>
            <a:r>
              <a:rPr lang="en-US" dirty="0" smtClean="0">
                <a:solidFill>
                  <a:schemeClr val="accent2"/>
                </a:solidFill>
              </a:rPr>
              <a:t>a set of possible values, </a:t>
            </a:r>
            <a:r>
              <a:rPr lang="en-US" dirty="0" smtClean="0"/>
              <a:t>e.g., a set of possible worlds, a set of possible effects, ...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Probabilistic (stochastic) model: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Uncertainty is represented by a </a:t>
            </a:r>
            <a:r>
              <a:rPr lang="en-US" dirty="0" smtClean="0">
                <a:solidFill>
                  <a:schemeClr val="accent2"/>
                </a:solidFill>
              </a:rPr>
              <a:t>probabilistic distribution</a:t>
            </a:r>
            <a:r>
              <a:rPr lang="en-US" dirty="0" smtClean="0"/>
              <a:t> over a set of possible values</a:t>
            </a:r>
            <a:endParaRPr lang="en-US" dirty="0">
              <a:solidFill>
                <a:schemeClr val="bg1">
                  <a:lumMod val="65000"/>
                </a:schemeClr>
              </a:solidFill>
              <a:sym typeface="Symbol" pitchFamily="18" charset="2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8FAA39-75CE-4AF3-B31F-80322076CA3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Belief State</a:t>
            </a:r>
            <a:endParaRPr lang="en-US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presence of non-deterministic sensory uncertainty, an agent </a:t>
            </a:r>
            <a:r>
              <a:rPr lang="en-US" dirty="0" smtClean="0">
                <a:solidFill>
                  <a:schemeClr val="accent3"/>
                </a:solidFill>
              </a:rPr>
              <a:t>belief state </a:t>
            </a:r>
            <a:r>
              <a:rPr lang="en-US" dirty="0" smtClean="0"/>
              <a:t>represents all the states of the world that it thinks are possible at a given time or at a given stage of reasoning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the probabilistic model of uncertainty, a </a:t>
            </a:r>
            <a:r>
              <a:rPr lang="en-US" dirty="0" smtClean="0">
                <a:solidFill>
                  <a:schemeClr val="accent3"/>
                </a:solidFill>
              </a:rPr>
              <a:t>probability</a:t>
            </a:r>
            <a:r>
              <a:rPr lang="en-US" dirty="0" smtClean="0"/>
              <a:t> is associated with each state to measure its likelihood to be the actual state </a:t>
            </a:r>
            <a:endParaRPr lang="en-US" dirty="0"/>
          </a:p>
        </p:txBody>
      </p:sp>
      <p:sp>
        <p:nvSpPr>
          <p:cNvPr id="131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26A31-E93D-414B-8FDB-804DFFA44ED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04484" name="Line 4"/>
          <p:cNvSpPr>
            <a:spLocks noChangeShapeType="1"/>
          </p:cNvSpPr>
          <p:nvPr/>
        </p:nvSpPr>
        <p:spPr bwMode="auto">
          <a:xfrm>
            <a:off x="2819400" y="3336925"/>
            <a:ext cx="53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04485" name="Group 5"/>
          <p:cNvGrpSpPr>
            <a:grpSpLocks/>
          </p:cNvGrpSpPr>
          <p:nvPr/>
        </p:nvGrpSpPr>
        <p:grpSpPr bwMode="auto">
          <a:xfrm>
            <a:off x="2743200" y="3260725"/>
            <a:ext cx="4122738" cy="625475"/>
            <a:chOff x="1664" y="2395"/>
            <a:chExt cx="2597" cy="394"/>
          </a:xfrm>
        </p:grpSpPr>
        <p:sp>
          <p:nvSpPr>
            <p:cNvPr id="404486" name="Rectangle 6"/>
            <p:cNvSpPr>
              <a:spLocks noChangeArrowheads="1"/>
            </p:cNvSpPr>
            <p:nvPr/>
          </p:nvSpPr>
          <p:spPr bwMode="auto">
            <a:xfrm>
              <a:off x="1664" y="2395"/>
              <a:ext cx="2597" cy="3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4487" name="Group 7"/>
            <p:cNvGrpSpPr>
              <a:grpSpLocks/>
            </p:cNvGrpSpPr>
            <p:nvPr/>
          </p:nvGrpSpPr>
          <p:grpSpPr bwMode="auto">
            <a:xfrm>
              <a:off x="1708" y="2400"/>
              <a:ext cx="2516" cy="365"/>
              <a:chOff x="1612" y="2400"/>
              <a:chExt cx="2516" cy="365"/>
            </a:xfrm>
          </p:grpSpPr>
          <p:grpSp>
            <p:nvGrpSpPr>
              <p:cNvPr id="404488" name="Group 8"/>
              <p:cNvGrpSpPr>
                <a:grpSpLocks/>
              </p:cNvGrpSpPr>
              <p:nvPr/>
            </p:nvGrpSpPr>
            <p:grpSpPr bwMode="auto">
              <a:xfrm>
                <a:off x="1612" y="2429"/>
                <a:ext cx="528" cy="336"/>
                <a:chOff x="528" y="144"/>
                <a:chExt cx="1008" cy="624"/>
              </a:xfrm>
            </p:grpSpPr>
            <p:sp>
              <p:nvSpPr>
                <p:cNvPr id="404489" name="Rectangle 9"/>
                <p:cNvSpPr>
                  <a:spLocks noChangeArrowheads="1"/>
                </p:cNvSpPr>
                <p:nvPr/>
              </p:nvSpPr>
              <p:spPr bwMode="auto">
                <a:xfrm>
                  <a:off x="528" y="144"/>
                  <a:ext cx="576" cy="624"/>
                </a:xfrm>
                <a:prstGeom prst="rect">
                  <a:avLst/>
                </a:prstGeom>
                <a:solidFill>
                  <a:srgbClr val="FFF3B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4490" name="Rectangle 10"/>
                <p:cNvSpPr>
                  <a:spLocks noChangeArrowheads="1"/>
                </p:cNvSpPr>
                <p:nvPr/>
              </p:nvSpPr>
              <p:spPr bwMode="auto">
                <a:xfrm>
                  <a:off x="1056" y="144"/>
                  <a:ext cx="480" cy="624"/>
                </a:xfrm>
                <a:prstGeom prst="rect">
                  <a:avLst/>
                </a:prstGeom>
                <a:solidFill>
                  <a:srgbClr val="FFF3B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404491" name="Picture 11" descr="Robby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" y="192"/>
                  <a:ext cx="333" cy="5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04492" name="Group 12"/>
              <p:cNvGrpSpPr>
                <a:grpSpLocks/>
              </p:cNvGrpSpPr>
              <p:nvPr/>
            </p:nvGrpSpPr>
            <p:grpSpPr bwMode="auto">
              <a:xfrm>
                <a:off x="2284" y="2429"/>
                <a:ext cx="528" cy="336"/>
                <a:chOff x="528" y="144"/>
                <a:chExt cx="1008" cy="624"/>
              </a:xfrm>
            </p:grpSpPr>
            <p:sp>
              <p:nvSpPr>
                <p:cNvPr id="404493" name="Rectangle 13"/>
                <p:cNvSpPr>
                  <a:spLocks noChangeArrowheads="1"/>
                </p:cNvSpPr>
                <p:nvPr/>
              </p:nvSpPr>
              <p:spPr bwMode="auto">
                <a:xfrm>
                  <a:off x="528" y="144"/>
                  <a:ext cx="576" cy="624"/>
                </a:xfrm>
                <a:prstGeom prst="rect">
                  <a:avLst/>
                </a:prstGeom>
                <a:solidFill>
                  <a:srgbClr val="FFF3B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4494" name="Rectangle 14"/>
                <p:cNvSpPr>
                  <a:spLocks noChangeArrowheads="1"/>
                </p:cNvSpPr>
                <p:nvPr/>
              </p:nvSpPr>
              <p:spPr bwMode="auto">
                <a:xfrm>
                  <a:off x="1056" y="144"/>
                  <a:ext cx="480" cy="624"/>
                </a:xfrm>
                <a:prstGeom prst="rect">
                  <a:avLst/>
                </a:prstGeom>
                <a:solidFill>
                  <a:srgbClr val="FFF3B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404495" name="Picture 15" descr="Robby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" y="192"/>
                  <a:ext cx="333" cy="5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04496" name="Group 16"/>
                <p:cNvGrpSpPr>
                  <a:grpSpLocks/>
                </p:cNvGrpSpPr>
                <p:nvPr/>
              </p:nvGrpSpPr>
              <p:grpSpPr bwMode="auto">
                <a:xfrm>
                  <a:off x="1200" y="528"/>
                  <a:ext cx="288" cy="192"/>
                  <a:chOff x="2736" y="1776"/>
                  <a:chExt cx="288" cy="192"/>
                </a:xfrm>
              </p:grpSpPr>
              <p:sp>
                <p:nvSpPr>
                  <p:cNvPr id="404497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18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498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872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499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92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0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77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01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8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02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872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03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1872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04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1872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05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92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4506" name="Group 26"/>
              <p:cNvGrpSpPr>
                <a:grpSpLocks/>
              </p:cNvGrpSpPr>
              <p:nvPr/>
            </p:nvGrpSpPr>
            <p:grpSpPr bwMode="auto">
              <a:xfrm>
                <a:off x="3600" y="2400"/>
                <a:ext cx="528" cy="361"/>
                <a:chOff x="2736" y="864"/>
                <a:chExt cx="1008" cy="672"/>
              </a:xfrm>
            </p:grpSpPr>
            <p:sp>
              <p:nvSpPr>
                <p:cNvPr id="404507" name="Rectangle 27"/>
                <p:cNvSpPr>
                  <a:spLocks noChangeArrowheads="1"/>
                </p:cNvSpPr>
                <p:nvPr/>
              </p:nvSpPr>
              <p:spPr bwMode="auto">
                <a:xfrm>
                  <a:off x="2736" y="912"/>
                  <a:ext cx="576" cy="624"/>
                </a:xfrm>
                <a:prstGeom prst="rect">
                  <a:avLst/>
                </a:prstGeom>
                <a:solidFill>
                  <a:srgbClr val="FFF3B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4508" name="Rectangle 28"/>
                <p:cNvSpPr>
                  <a:spLocks noChangeArrowheads="1"/>
                </p:cNvSpPr>
                <p:nvPr/>
              </p:nvSpPr>
              <p:spPr bwMode="auto">
                <a:xfrm>
                  <a:off x="3264" y="912"/>
                  <a:ext cx="480" cy="624"/>
                </a:xfrm>
                <a:prstGeom prst="rect">
                  <a:avLst/>
                </a:prstGeom>
                <a:solidFill>
                  <a:srgbClr val="FFF3B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4509" name="Group 29"/>
                <p:cNvGrpSpPr>
                  <a:grpSpLocks/>
                </p:cNvGrpSpPr>
                <p:nvPr/>
              </p:nvGrpSpPr>
              <p:grpSpPr bwMode="auto">
                <a:xfrm>
                  <a:off x="3408" y="1296"/>
                  <a:ext cx="288" cy="192"/>
                  <a:chOff x="2736" y="1776"/>
                  <a:chExt cx="288" cy="192"/>
                </a:xfrm>
              </p:grpSpPr>
              <p:sp>
                <p:nvSpPr>
                  <p:cNvPr id="404510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18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11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872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12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92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13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77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14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8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15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872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16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1872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17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1872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18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92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04519" name="Group 39"/>
                <p:cNvGrpSpPr>
                  <a:grpSpLocks/>
                </p:cNvGrpSpPr>
                <p:nvPr/>
              </p:nvGrpSpPr>
              <p:grpSpPr bwMode="auto">
                <a:xfrm>
                  <a:off x="2784" y="864"/>
                  <a:ext cx="432" cy="624"/>
                  <a:chOff x="2784" y="96"/>
                  <a:chExt cx="432" cy="624"/>
                </a:xfrm>
              </p:grpSpPr>
              <p:pic>
                <p:nvPicPr>
                  <p:cNvPr id="404520" name="Picture 40" descr="Robby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84" y="96"/>
                    <a:ext cx="333" cy="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404521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2928" y="528"/>
                    <a:ext cx="288" cy="192"/>
                    <a:chOff x="2736" y="1776"/>
                    <a:chExt cx="288" cy="192"/>
                  </a:xfrm>
                </p:grpSpPr>
                <p:sp>
                  <p:nvSpPr>
                    <p:cNvPr id="404522" name="Oval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18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23" name="Oval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2" y="187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24" name="Oval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92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25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2" y="1776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26" name="Oval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8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27" name="Oval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187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28" name="Oval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187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29" name="Oval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187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30" name="Oval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92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404531" name="Group 51"/>
              <p:cNvGrpSpPr>
                <a:grpSpLocks/>
              </p:cNvGrpSpPr>
              <p:nvPr/>
            </p:nvGrpSpPr>
            <p:grpSpPr bwMode="auto">
              <a:xfrm>
                <a:off x="2938" y="2410"/>
                <a:ext cx="528" cy="355"/>
                <a:chOff x="2736" y="96"/>
                <a:chExt cx="1008" cy="672"/>
              </a:xfrm>
            </p:grpSpPr>
            <p:sp>
              <p:nvSpPr>
                <p:cNvPr id="404532" name="Rectangle 52"/>
                <p:cNvSpPr>
                  <a:spLocks noChangeArrowheads="1"/>
                </p:cNvSpPr>
                <p:nvPr/>
              </p:nvSpPr>
              <p:spPr bwMode="auto">
                <a:xfrm>
                  <a:off x="2736" y="144"/>
                  <a:ext cx="576" cy="624"/>
                </a:xfrm>
                <a:prstGeom prst="rect">
                  <a:avLst/>
                </a:prstGeom>
                <a:solidFill>
                  <a:srgbClr val="FFF3B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4533" name="Rectangle 53"/>
                <p:cNvSpPr>
                  <a:spLocks noChangeArrowheads="1"/>
                </p:cNvSpPr>
                <p:nvPr/>
              </p:nvSpPr>
              <p:spPr bwMode="auto">
                <a:xfrm>
                  <a:off x="3264" y="144"/>
                  <a:ext cx="480" cy="624"/>
                </a:xfrm>
                <a:prstGeom prst="rect">
                  <a:avLst/>
                </a:prstGeom>
                <a:solidFill>
                  <a:srgbClr val="FFF3B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4534" name="Group 54"/>
                <p:cNvGrpSpPr>
                  <a:grpSpLocks/>
                </p:cNvGrpSpPr>
                <p:nvPr/>
              </p:nvGrpSpPr>
              <p:grpSpPr bwMode="auto">
                <a:xfrm>
                  <a:off x="2784" y="96"/>
                  <a:ext cx="432" cy="624"/>
                  <a:chOff x="2784" y="96"/>
                  <a:chExt cx="432" cy="624"/>
                </a:xfrm>
              </p:grpSpPr>
              <p:pic>
                <p:nvPicPr>
                  <p:cNvPr id="404535" name="Picture 55" descr="Robby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84" y="96"/>
                    <a:ext cx="333" cy="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404536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2928" y="528"/>
                    <a:ext cx="288" cy="192"/>
                    <a:chOff x="2736" y="1776"/>
                    <a:chExt cx="288" cy="192"/>
                  </a:xfrm>
                </p:grpSpPr>
                <p:sp>
                  <p:nvSpPr>
                    <p:cNvPr id="404537" name="Oval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18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38" name="Oval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2" y="187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39" name="Oval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92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40" name="Oval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2" y="1776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41" name="Oval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8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42" name="Oval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187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43" name="Oval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187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44" name="Oval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187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45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92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404611" name="Group 131"/>
          <p:cNvGrpSpPr>
            <a:grpSpLocks/>
          </p:cNvGrpSpPr>
          <p:nvPr/>
        </p:nvGrpSpPr>
        <p:grpSpPr bwMode="auto">
          <a:xfrm>
            <a:off x="2743200" y="5334000"/>
            <a:ext cx="4122738" cy="1017588"/>
            <a:chOff x="1728" y="3360"/>
            <a:chExt cx="2597" cy="641"/>
          </a:xfrm>
        </p:grpSpPr>
        <p:sp>
          <p:nvSpPr>
            <p:cNvPr id="404547" name="Rectangle 67"/>
            <p:cNvSpPr>
              <a:spLocks noChangeArrowheads="1"/>
            </p:cNvSpPr>
            <p:nvPr/>
          </p:nvSpPr>
          <p:spPr bwMode="auto">
            <a:xfrm>
              <a:off x="1728" y="3360"/>
              <a:ext cx="2597" cy="62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4548" name="Group 68"/>
            <p:cNvGrpSpPr>
              <a:grpSpLocks/>
            </p:cNvGrpSpPr>
            <p:nvPr/>
          </p:nvGrpSpPr>
          <p:grpSpPr bwMode="auto">
            <a:xfrm>
              <a:off x="1772" y="3365"/>
              <a:ext cx="2516" cy="365"/>
              <a:chOff x="1612" y="2400"/>
              <a:chExt cx="2516" cy="365"/>
            </a:xfrm>
          </p:grpSpPr>
          <p:grpSp>
            <p:nvGrpSpPr>
              <p:cNvPr id="404549" name="Group 69"/>
              <p:cNvGrpSpPr>
                <a:grpSpLocks/>
              </p:cNvGrpSpPr>
              <p:nvPr/>
            </p:nvGrpSpPr>
            <p:grpSpPr bwMode="auto">
              <a:xfrm>
                <a:off x="1612" y="2429"/>
                <a:ext cx="528" cy="336"/>
                <a:chOff x="528" y="144"/>
                <a:chExt cx="1008" cy="624"/>
              </a:xfrm>
            </p:grpSpPr>
            <p:sp>
              <p:nvSpPr>
                <p:cNvPr id="404550" name="Rectangle 70"/>
                <p:cNvSpPr>
                  <a:spLocks noChangeArrowheads="1"/>
                </p:cNvSpPr>
                <p:nvPr/>
              </p:nvSpPr>
              <p:spPr bwMode="auto">
                <a:xfrm>
                  <a:off x="528" y="144"/>
                  <a:ext cx="576" cy="624"/>
                </a:xfrm>
                <a:prstGeom prst="rect">
                  <a:avLst/>
                </a:prstGeom>
                <a:solidFill>
                  <a:srgbClr val="FFF3B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4551" name="Rectangle 71"/>
                <p:cNvSpPr>
                  <a:spLocks noChangeArrowheads="1"/>
                </p:cNvSpPr>
                <p:nvPr/>
              </p:nvSpPr>
              <p:spPr bwMode="auto">
                <a:xfrm>
                  <a:off x="1056" y="144"/>
                  <a:ext cx="480" cy="624"/>
                </a:xfrm>
                <a:prstGeom prst="rect">
                  <a:avLst/>
                </a:prstGeom>
                <a:solidFill>
                  <a:srgbClr val="FFF3B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404552" name="Picture 72" descr="Robby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" y="192"/>
                  <a:ext cx="333" cy="5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04553" name="Group 73"/>
              <p:cNvGrpSpPr>
                <a:grpSpLocks/>
              </p:cNvGrpSpPr>
              <p:nvPr/>
            </p:nvGrpSpPr>
            <p:grpSpPr bwMode="auto">
              <a:xfrm>
                <a:off x="2284" y="2429"/>
                <a:ext cx="528" cy="336"/>
                <a:chOff x="528" y="144"/>
                <a:chExt cx="1008" cy="624"/>
              </a:xfrm>
            </p:grpSpPr>
            <p:sp>
              <p:nvSpPr>
                <p:cNvPr id="404554" name="Rectangle 74"/>
                <p:cNvSpPr>
                  <a:spLocks noChangeArrowheads="1"/>
                </p:cNvSpPr>
                <p:nvPr/>
              </p:nvSpPr>
              <p:spPr bwMode="auto">
                <a:xfrm>
                  <a:off x="528" y="144"/>
                  <a:ext cx="576" cy="624"/>
                </a:xfrm>
                <a:prstGeom prst="rect">
                  <a:avLst/>
                </a:prstGeom>
                <a:solidFill>
                  <a:srgbClr val="FFF3B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4555" name="Rectangle 75"/>
                <p:cNvSpPr>
                  <a:spLocks noChangeArrowheads="1"/>
                </p:cNvSpPr>
                <p:nvPr/>
              </p:nvSpPr>
              <p:spPr bwMode="auto">
                <a:xfrm>
                  <a:off x="1056" y="144"/>
                  <a:ext cx="480" cy="624"/>
                </a:xfrm>
                <a:prstGeom prst="rect">
                  <a:avLst/>
                </a:prstGeom>
                <a:solidFill>
                  <a:srgbClr val="FFF3B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404556" name="Picture 76" descr="Robby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" y="192"/>
                  <a:ext cx="333" cy="5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04557" name="Group 77"/>
                <p:cNvGrpSpPr>
                  <a:grpSpLocks/>
                </p:cNvGrpSpPr>
                <p:nvPr/>
              </p:nvGrpSpPr>
              <p:grpSpPr bwMode="auto">
                <a:xfrm>
                  <a:off x="1200" y="528"/>
                  <a:ext cx="288" cy="192"/>
                  <a:chOff x="2736" y="1776"/>
                  <a:chExt cx="288" cy="192"/>
                </a:xfrm>
              </p:grpSpPr>
              <p:sp>
                <p:nvSpPr>
                  <p:cNvPr id="404558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18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59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872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60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92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61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77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62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8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63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872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64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1872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65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1872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66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92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4567" name="Group 87"/>
              <p:cNvGrpSpPr>
                <a:grpSpLocks/>
              </p:cNvGrpSpPr>
              <p:nvPr/>
            </p:nvGrpSpPr>
            <p:grpSpPr bwMode="auto">
              <a:xfrm>
                <a:off x="3600" y="2400"/>
                <a:ext cx="528" cy="361"/>
                <a:chOff x="2736" y="864"/>
                <a:chExt cx="1008" cy="672"/>
              </a:xfrm>
            </p:grpSpPr>
            <p:sp>
              <p:nvSpPr>
                <p:cNvPr id="404568" name="Rectangle 88"/>
                <p:cNvSpPr>
                  <a:spLocks noChangeArrowheads="1"/>
                </p:cNvSpPr>
                <p:nvPr/>
              </p:nvSpPr>
              <p:spPr bwMode="auto">
                <a:xfrm>
                  <a:off x="2736" y="912"/>
                  <a:ext cx="576" cy="624"/>
                </a:xfrm>
                <a:prstGeom prst="rect">
                  <a:avLst/>
                </a:prstGeom>
                <a:solidFill>
                  <a:srgbClr val="FFF3B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4569" name="Rectangle 89"/>
                <p:cNvSpPr>
                  <a:spLocks noChangeArrowheads="1"/>
                </p:cNvSpPr>
                <p:nvPr/>
              </p:nvSpPr>
              <p:spPr bwMode="auto">
                <a:xfrm>
                  <a:off x="3264" y="912"/>
                  <a:ext cx="480" cy="624"/>
                </a:xfrm>
                <a:prstGeom prst="rect">
                  <a:avLst/>
                </a:prstGeom>
                <a:solidFill>
                  <a:srgbClr val="FFF3B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4570" name="Group 90"/>
                <p:cNvGrpSpPr>
                  <a:grpSpLocks/>
                </p:cNvGrpSpPr>
                <p:nvPr/>
              </p:nvGrpSpPr>
              <p:grpSpPr bwMode="auto">
                <a:xfrm>
                  <a:off x="3408" y="1296"/>
                  <a:ext cx="288" cy="192"/>
                  <a:chOff x="2736" y="1776"/>
                  <a:chExt cx="288" cy="192"/>
                </a:xfrm>
              </p:grpSpPr>
              <p:sp>
                <p:nvSpPr>
                  <p:cNvPr id="404571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18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72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872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73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92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74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77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75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8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76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872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77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1872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78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1872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4579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92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04580" name="Group 100"/>
                <p:cNvGrpSpPr>
                  <a:grpSpLocks/>
                </p:cNvGrpSpPr>
                <p:nvPr/>
              </p:nvGrpSpPr>
              <p:grpSpPr bwMode="auto">
                <a:xfrm>
                  <a:off x="2784" y="864"/>
                  <a:ext cx="432" cy="624"/>
                  <a:chOff x="2784" y="96"/>
                  <a:chExt cx="432" cy="624"/>
                </a:xfrm>
              </p:grpSpPr>
              <p:pic>
                <p:nvPicPr>
                  <p:cNvPr id="404581" name="Picture 101" descr="Robby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84" y="96"/>
                    <a:ext cx="333" cy="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404582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2928" y="528"/>
                    <a:ext cx="288" cy="192"/>
                    <a:chOff x="2736" y="1776"/>
                    <a:chExt cx="288" cy="192"/>
                  </a:xfrm>
                </p:grpSpPr>
                <p:sp>
                  <p:nvSpPr>
                    <p:cNvPr id="404583" name="Oval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18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84" name="Oval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2" y="187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85" name="Oval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92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86" name="Oval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2" y="1776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87" name="Oval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8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88" name="Oval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187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89" name="Oval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187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90" name="Oval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187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91" name="Oval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92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404592" name="Group 112"/>
              <p:cNvGrpSpPr>
                <a:grpSpLocks/>
              </p:cNvGrpSpPr>
              <p:nvPr/>
            </p:nvGrpSpPr>
            <p:grpSpPr bwMode="auto">
              <a:xfrm>
                <a:off x="2938" y="2410"/>
                <a:ext cx="528" cy="355"/>
                <a:chOff x="2736" y="96"/>
                <a:chExt cx="1008" cy="672"/>
              </a:xfrm>
            </p:grpSpPr>
            <p:sp>
              <p:nvSpPr>
                <p:cNvPr id="404593" name="Rectangle 113"/>
                <p:cNvSpPr>
                  <a:spLocks noChangeArrowheads="1"/>
                </p:cNvSpPr>
                <p:nvPr/>
              </p:nvSpPr>
              <p:spPr bwMode="auto">
                <a:xfrm>
                  <a:off x="2736" y="144"/>
                  <a:ext cx="576" cy="624"/>
                </a:xfrm>
                <a:prstGeom prst="rect">
                  <a:avLst/>
                </a:prstGeom>
                <a:solidFill>
                  <a:srgbClr val="FFF3B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4594" name="Rectangle 114"/>
                <p:cNvSpPr>
                  <a:spLocks noChangeArrowheads="1"/>
                </p:cNvSpPr>
                <p:nvPr/>
              </p:nvSpPr>
              <p:spPr bwMode="auto">
                <a:xfrm>
                  <a:off x="3264" y="144"/>
                  <a:ext cx="480" cy="624"/>
                </a:xfrm>
                <a:prstGeom prst="rect">
                  <a:avLst/>
                </a:prstGeom>
                <a:solidFill>
                  <a:srgbClr val="FFF3B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4595" name="Group 115"/>
                <p:cNvGrpSpPr>
                  <a:grpSpLocks/>
                </p:cNvGrpSpPr>
                <p:nvPr/>
              </p:nvGrpSpPr>
              <p:grpSpPr bwMode="auto">
                <a:xfrm>
                  <a:off x="2784" y="96"/>
                  <a:ext cx="432" cy="624"/>
                  <a:chOff x="2784" y="96"/>
                  <a:chExt cx="432" cy="624"/>
                </a:xfrm>
              </p:grpSpPr>
              <p:pic>
                <p:nvPicPr>
                  <p:cNvPr id="404596" name="Picture 116" descr="Robby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84" y="96"/>
                    <a:ext cx="333" cy="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404597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2928" y="528"/>
                    <a:ext cx="288" cy="192"/>
                    <a:chOff x="2736" y="1776"/>
                    <a:chExt cx="288" cy="192"/>
                  </a:xfrm>
                </p:grpSpPr>
                <p:sp>
                  <p:nvSpPr>
                    <p:cNvPr id="404598" name="Oval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18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599" name="Oval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2" y="187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600" name="Oval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92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601" name="Oval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2" y="1776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602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8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603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187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604" name="Oval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187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605" name="Oval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187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606" name="Oval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92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04607" name="Text Box 127"/>
            <p:cNvSpPr txBox="1">
              <a:spLocks noChangeArrowheads="1"/>
            </p:cNvSpPr>
            <p:nvPr/>
          </p:nvSpPr>
          <p:spPr bwMode="auto">
            <a:xfrm>
              <a:off x="1910" y="3770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0.2</a:t>
              </a:r>
            </a:p>
          </p:txBody>
        </p:sp>
        <p:sp>
          <p:nvSpPr>
            <p:cNvPr id="404608" name="Text Box 128"/>
            <p:cNvSpPr txBox="1">
              <a:spLocks noChangeArrowheads="1"/>
            </p:cNvSpPr>
            <p:nvPr/>
          </p:nvSpPr>
          <p:spPr bwMode="auto">
            <a:xfrm>
              <a:off x="2582" y="3770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0.3</a:t>
              </a:r>
            </a:p>
          </p:txBody>
        </p:sp>
        <p:sp>
          <p:nvSpPr>
            <p:cNvPr id="404609" name="Text Box 129"/>
            <p:cNvSpPr txBox="1">
              <a:spLocks noChangeArrowheads="1"/>
            </p:cNvSpPr>
            <p:nvPr/>
          </p:nvSpPr>
          <p:spPr bwMode="auto">
            <a:xfrm>
              <a:off x="3206" y="3770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0.4</a:t>
              </a:r>
            </a:p>
          </p:txBody>
        </p:sp>
        <p:sp>
          <p:nvSpPr>
            <p:cNvPr id="404610" name="Text Box 130"/>
            <p:cNvSpPr txBox="1">
              <a:spLocks noChangeArrowheads="1"/>
            </p:cNvSpPr>
            <p:nvPr/>
          </p:nvSpPr>
          <p:spPr bwMode="auto">
            <a:xfrm>
              <a:off x="3878" y="3770"/>
              <a:ext cx="3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40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probabilities mean?</a:t>
            </a:r>
            <a:endParaRPr lang="en-US"/>
          </a:p>
        </p:txBody>
      </p:sp>
      <p:sp>
        <p:nvSpPr>
          <p:cNvPr id="429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Probabilities have a natural </a:t>
            </a:r>
            <a:r>
              <a:rPr lang="en-US" sz="2000" dirty="0" smtClean="0">
                <a:solidFill>
                  <a:schemeClr val="accent2"/>
                </a:solidFill>
              </a:rPr>
              <a:t>frequency interpretation</a:t>
            </a:r>
          </a:p>
          <a:p>
            <a:r>
              <a:rPr lang="en-US" sz="2000" dirty="0" smtClean="0"/>
              <a:t>The agent believes that if it was able to return many times to a situation where it has the same belief state, then the actual states in this situation would occur at a relative frequency defined by the probabilistic distribution</a:t>
            </a:r>
            <a:endParaRPr lang="en-US" sz="2000" dirty="0"/>
          </a:p>
        </p:txBody>
      </p:sp>
      <p:sp>
        <p:nvSpPr>
          <p:cNvPr id="72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EBB39A-6AF6-4B86-B8B8-15FC8BD28C0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429128" name="Group 72"/>
          <p:cNvGrpSpPr>
            <a:grpSpLocks/>
          </p:cNvGrpSpPr>
          <p:nvPr/>
        </p:nvGrpSpPr>
        <p:grpSpPr bwMode="auto">
          <a:xfrm>
            <a:off x="2286000" y="4114800"/>
            <a:ext cx="4464050" cy="2130425"/>
            <a:chOff x="1440" y="2592"/>
            <a:chExt cx="2812" cy="1342"/>
          </a:xfrm>
        </p:grpSpPr>
        <p:grpSp>
          <p:nvGrpSpPr>
            <p:cNvPr id="429060" name="Group 4"/>
            <p:cNvGrpSpPr>
              <a:grpSpLocks/>
            </p:cNvGrpSpPr>
            <p:nvPr/>
          </p:nvGrpSpPr>
          <p:grpSpPr bwMode="auto">
            <a:xfrm>
              <a:off x="1440" y="2592"/>
              <a:ext cx="2597" cy="641"/>
              <a:chOff x="1728" y="3360"/>
              <a:chExt cx="2597" cy="641"/>
            </a:xfrm>
          </p:grpSpPr>
          <p:sp>
            <p:nvSpPr>
              <p:cNvPr id="429061" name="Rectangle 5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2597" cy="62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9062" name="Group 6"/>
              <p:cNvGrpSpPr>
                <a:grpSpLocks/>
              </p:cNvGrpSpPr>
              <p:nvPr/>
            </p:nvGrpSpPr>
            <p:grpSpPr bwMode="auto">
              <a:xfrm>
                <a:off x="1772" y="3365"/>
                <a:ext cx="2516" cy="365"/>
                <a:chOff x="1612" y="2400"/>
                <a:chExt cx="2516" cy="365"/>
              </a:xfrm>
            </p:grpSpPr>
            <p:grpSp>
              <p:nvGrpSpPr>
                <p:cNvPr id="429063" name="Group 7"/>
                <p:cNvGrpSpPr>
                  <a:grpSpLocks/>
                </p:cNvGrpSpPr>
                <p:nvPr/>
              </p:nvGrpSpPr>
              <p:grpSpPr bwMode="auto">
                <a:xfrm>
                  <a:off x="1612" y="2429"/>
                  <a:ext cx="528" cy="336"/>
                  <a:chOff x="528" y="144"/>
                  <a:chExt cx="1008" cy="624"/>
                </a:xfrm>
              </p:grpSpPr>
              <p:sp>
                <p:nvSpPr>
                  <p:cNvPr id="42906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"/>
                    <a:ext cx="576" cy="624"/>
                  </a:xfrm>
                  <a:prstGeom prst="rect">
                    <a:avLst/>
                  </a:prstGeom>
                  <a:solidFill>
                    <a:srgbClr val="FFF3B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906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44"/>
                    <a:ext cx="480" cy="624"/>
                  </a:xfrm>
                  <a:prstGeom prst="rect">
                    <a:avLst/>
                  </a:prstGeom>
                  <a:solidFill>
                    <a:srgbClr val="FFF3B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pic>
                <p:nvPicPr>
                  <p:cNvPr id="429066" name="Picture 10" descr="Robby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4" y="192"/>
                    <a:ext cx="333" cy="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29067" name="Group 11"/>
                <p:cNvGrpSpPr>
                  <a:grpSpLocks/>
                </p:cNvGrpSpPr>
                <p:nvPr/>
              </p:nvGrpSpPr>
              <p:grpSpPr bwMode="auto">
                <a:xfrm>
                  <a:off x="2284" y="2429"/>
                  <a:ext cx="528" cy="336"/>
                  <a:chOff x="528" y="144"/>
                  <a:chExt cx="1008" cy="624"/>
                </a:xfrm>
              </p:grpSpPr>
              <p:sp>
                <p:nvSpPr>
                  <p:cNvPr id="42906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"/>
                    <a:ext cx="576" cy="624"/>
                  </a:xfrm>
                  <a:prstGeom prst="rect">
                    <a:avLst/>
                  </a:prstGeom>
                  <a:solidFill>
                    <a:srgbClr val="FFF3B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906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44"/>
                    <a:ext cx="480" cy="624"/>
                  </a:xfrm>
                  <a:prstGeom prst="rect">
                    <a:avLst/>
                  </a:prstGeom>
                  <a:solidFill>
                    <a:srgbClr val="FFF3B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pic>
                <p:nvPicPr>
                  <p:cNvPr id="429070" name="Picture 14" descr="Robby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4" y="192"/>
                    <a:ext cx="333" cy="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429071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200" y="528"/>
                    <a:ext cx="288" cy="192"/>
                    <a:chOff x="2736" y="1776"/>
                    <a:chExt cx="288" cy="192"/>
                  </a:xfrm>
                </p:grpSpPr>
                <p:sp>
                  <p:nvSpPr>
                    <p:cNvPr id="429072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18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073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2" y="187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074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92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075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2" y="1776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076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8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077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187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078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187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079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187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080" name="Oval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92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29081" name="Group 25"/>
                <p:cNvGrpSpPr>
                  <a:grpSpLocks/>
                </p:cNvGrpSpPr>
                <p:nvPr/>
              </p:nvGrpSpPr>
              <p:grpSpPr bwMode="auto">
                <a:xfrm>
                  <a:off x="3600" y="2400"/>
                  <a:ext cx="528" cy="361"/>
                  <a:chOff x="2736" y="864"/>
                  <a:chExt cx="1008" cy="672"/>
                </a:xfrm>
              </p:grpSpPr>
              <p:sp>
                <p:nvSpPr>
                  <p:cNvPr id="429082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912"/>
                    <a:ext cx="576" cy="624"/>
                  </a:xfrm>
                  <a:prstGeom prst="rect">
                    <a:avLst/>
                  </a:prstGeom>
                  <a:solidFill>
                    <a:srgbClr val="FFF3B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908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912"/>
                    <a:ext cx="480" cy="624"/>
                  </a:xfrm>
                  <a:prstGeom prst="rect">
                    <a:avLst/>
                  </a:prstGeom>
                  <a:solidFill>
                    <a:srgbClr val="FFF3B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9084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3408" y="1296"/>
                    <a:ext cx="288" cy="192"/>
                    <a:chOff x="2736" y="1776"/>
                    <a:chExt cx="288" cy="192"/>
                  </a:xfrm>
                </p:grpSpPr>
                <p:sp>
                  <p:nvSpPr>
                    <p:cNvPr id="429085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18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086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2" y="187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087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92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088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2" y="1776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089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8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090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187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091" name="Oval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187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092" name="Oval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187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093" name="Oval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92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9094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784" y="864"/>
                    <a:ext cx="432" cy="624"/>
                    <a:chOff x="2784" y="96"/>
                    <a:chExt cx="432" cy="624"/>
                  </a:xfrm>
                </p:grpSpPr>
                <p:pic>
                  <p:nvPicPr>
                    <p:cNvPr id="429095" name="Picture 39" descr="Robby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784" y="96"/>
                      <a:ext cx="333" cy="50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429096" name="Group 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28" y="528"/>
                      <a:ext cx="288" cy="192"/>
                      <a:chOff x="2736" y="1776"/>
                      <a:chExt cx="288" cy="192"/>
                    </a:xfrm>
                  </p:grpSpPr>
                  <p:sp>
                    <p:nvSpPr>
                      <p:cNvPr id="429097" name="Oval 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6" y="1824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9098" name="Oval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2" y="1872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9099" name="Oval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84" y="1920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9100" name="Oval 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2" y="1776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9101" name="Oval 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28" y="1824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9102" name="Oval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1872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9103" name="Oval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6" y="1872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9104" name="Oval 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6" y="1872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9105" name="Oval 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28" y="1920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429106" name="Group 50"/>
                <p:cNvGrpSpPr>
                  <a:grpSpLocks/>
                </p:cNvGrpSpPr>
                <p:nvPr/>
              </p:nvGrpSpPr>
              <p:grpSpPr bwMode="auto">
                <a:xfrm>
                  <a:off x="2938" y="2410"/>
                  <a:ext cx="528" cy="355"/>
                  <a:chOff x="2736" y="96"/>
                  <a:chExt cx="1008" cy="672"/>
                </a:xfrm>
              </p:grpSpPr>
              <p:sp>
                <p:nvSpPr>
                  <p:cNvPr id="429107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144"/>
                    <a:ext cx="576" cy="624"/>
                  </a:xfrm>
                  <a:prstGeom prst="rect">
                    <a:avLst/>
                  </a:prstGeom>
                  <a:solidFill>
                    <a:srgbClr val="FFF3B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9108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"/>
                    <a:ext cx="480" cy="624"/>
                  </a:xfrm>
                  <a:prstGeom prst="rect">
                    <a:avLst/>
                  </a:prstGeom>
                  <a:solidFill>
                    <a:srgbClr val="FFF3B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9109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2784" y="96"/>
                    <a:ext cx="432" cy="624"/>
                    <a:chOff x="2784" y="96"/>
                    <a:chExt cx="432" cy="624"/>
                  </a:xfrm>
                </p:grpSpPr>
                <p:pic>
                  <p:nvPicPr>
                    <p:cNvPr id="429110" name="Picture 54" descr="Robby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784" y="96"/>
                      <a:ext cx="333" cy="50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429111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28" y="528"/>
                      <a:ext cx="288" cy="192"/>
                      <a:chOff x="2736" y="1776"/>
                      <a:chExt cx="288" cy="192"/>
                    </a:xfrm>
                  </p:grpSpPr>
                  <p:sp>
                    <p:nvSpPr>
                      <p:cNvPr id="429112" name="Oval 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6" y="1824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9113" name="Oval 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2" y="1872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9114" name="Oval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84" y="1920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9115" name="Oval 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2" y="1776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9116" name="Oval 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28" y="1824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9117" name="Oval 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1872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9118" name="Oval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6" y="1872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9119" name="Oval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6" y="1872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9120" name="Oval 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28" y="1920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  <p:sp>
            <p:nvSpPr>
              <p:cNvPr id="429121" name="Text Box 65"/>
              <p:cNvSpPr txBox="1">
                <a:spLocks noChangeArrowheads="1"/>
              </p:cNvSpPr>
              <p:nvPr/>
            </p:nvSpPr>
            <p:spPr bwMode="auto">
              <a:xfrm>
                <a:off x="1910" y="3770"/>
                <a:ext cx="3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mic Sans MS" pitchFamily="66" charset="0"/>
                  </a:rPr>
                  <a:t>0.2</a:t>
                </a:r>
              </a:p>
            </p:txBody>
          </p:sp>
          <p:sp>
            <p:nvSpPr>
              <p:cNvPr id="429122" name="Text Box 66"/>
              <p:cNvSpPr txBox="1">
                <a:spLocks noChangeArrowheads="1"/>
              </p:cNvSpPr>
              <p:nvPr/>
            </p:nvSpPr>
            <p:spPr bwMode="auto">
              <a:xfrm>
                <a:off x="2582" y="3770"/>
                <a:ext cx="3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0.3</a:t>
                </a:r>
              </a:p>
            </p:txBody>
          </p:sp>
          <p:sp>
            <p:nvSpPr>
              <p:cNvPr id="429123" name="Text Box 67"/>
              <p:cNvSpPr txBox="1">
                <a:spLocks noChangeArrowheads="1"/>
              </p:cNvSpPr>
              <p:nvPr/>
            </p:nvSpPr>
            <p:spPr bwMode="auto">
              <a:xfrm>
                <a:off x="3206" y="3770"/>
                <a:ext cx="3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0.4</a:t>
                </a:r>
              </a:p>
            </p:txBody>
          </p:sp>
          <p:sp>
            <p:nvSpPr>
              <p:cNvPr id="429124" name="Text Box 68"/>
              <p:cNvSpPr txBox="1">
                <a:spLocks noChangeArrowheads="1"/>
              </p:cNvSpPr>
              <p:nvPr/>
            </p:nvSpPr>
            <p:spPr bwMode="auto">
              <a:xfrm>
                <a:off x="3878" y="3770"/>
                <a:ext cx="3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0.1</a:t>
                </a:r>
              </a:p>
            </p:txBody>
          </p:sp>
        </p:grpSp>
        <p:sp>
          <p:nvSpPr>
            <p:cNvPr id="429125" name="Text Box 69"/>
            <p:cNvSpPr txBox="1">
              <a:spLocks noChangeArrowheads="1"/>
            </p:cNvSpPr>
            <p:nvPr/>
          </p:nvSpPr>
          <p:spPr bwMode="auto">
            <a:xfrm>
              <a:off x="2400" y="3492"/>
              <a:ext cx="185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This state would occur </a:t>
              </a:r>
              <a:br>
                <a:rPr lang="en-US" sz="2000">
                  <a:latin typeface="Comic Sans MS" pitchFamily="66" charset="0"/>
                </a:rPr>
              </a:br>
              <a:r>
                <a:rPr lang="en-US" sz="2000">
                  <a:latin typeface="Comic Sans MS" pitchFamily="66" charset="0"/>
                </a:rPr>
                <a:t>20% of the times</a:t>
              </a:r>
            </a:p>
          </p:txBody>
        </p:sp>
        <p:sp>
          <p:nvSpPr>
            <p:cNvPr id="429127" name="Freeform 71"/>
            <p:cNvSpPr>
              <a:spLocks/>
            </p:cNvSpPr>
            <p:nvPr/>
          </p:nvSpPr>
          <p:spPr bwMode="auto">
            <a:xfrm>
              <a:off x="1776" y="3264"/>
              <a:ext cx="576" cy="384"/>
            </a:xfrm>
            <a:custGeom>
              <a:avLst/>
              <a:gdLst>
                <a:gd name="T0" fmla="*/ 0 w 576"/>
                <a:gd name="T1" fmla="*/ 0 h 384"/>
                <a:gd name="T2" fmla="*/ 0 w 576"/>
                <a:gd name="T3" fmla="*/ 384 h 384"/>
                <a:gd name="T4" fmla="*/ 576 w 576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384">
                  <a:moveTo>
                    <a:pt x="0" y="0"/>
                  </a:moveTo>
                  <a:lnTo>
                    <a:pt x="0" y="384"/>
                  </a:lnTo>
                  <a:lnTo>
                    <a:pt x="576" y="38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430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Consider a world where a dentist agent D meets a new patient P</a:t>
            </a:r>
          </a:p>
          <a:p>
            <a:endParaRPr lang="en-US" smtClean="0"/>
          </a:p>
          <a:p>
            <a:r>
              <a:rPr lang="en-US" smtClean="0"/>
              <a:t>D is interested in only one thing: whether P has a cavity, which D models using the proposition Cavity</a:t>
            </a:r>
          </a:p>
          <a:p>
            <a:endParaRPr lang="en-US" smtClean="0"/>
          </a:p>
          <a:p>
            <a:r>
              <a:rPr lang="en-US" smtClean="0"/>
              <a:t>Before making any observation, D’s belief state is: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This means that D believes that a fraction p of patients have cavities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D1F8B17-5A00-4717-8157-C7806C2DC59D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430084" name="Group 4"/>
          <p:cNvGrpSpPr>
            <a:grpSpLocks/>
          </p:cNvGrpSpPr>
          <p:nvPr/>
        </p:nvGrpSpPr>
        <p:grpSpPr bwMode="auto">
          <a:xfrm>
            <a:off x="2656114" y="4284663"/>
            <a:ext cx="3429000" cy="1066800"/>
            <a:chOff x="1488" y="3456"/>
            <a:chExt cx="2160" cy="672"/>
          </a:xfrm>
        </p:grpSpPr>
        <p:sp>
          <p:nvSpPr>
            <p:cNvPr id="430085" name="Rectangle 5"/>
            <p:cNvSpPr>
              <a:spLocks noChangeArrowheads="1"/>
            </p:cNvSpPr>
            <p:nvPr/>
          </p:nvSpPr>
          <p:spPr bwMode="auto">
            <a:xfrm>
              <a:off x="1488" y="3456"/>
              <a:ext cx="2160" cy="6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6" name="Text Box 6"/>
            <p:cNvSpPr txBox="1">
              <a:spLocks noChangeArrowheads="1"/>
            </p:cNvSpPr>
            <p:nvPr/>
          </p:nvSpPr>
          <p:spPr bwMode="auto">
            <a:xfrm>
              <a:off x="1532" y="3503"/>
              <a:ext cx="767" cy="3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Cavity</a:t>
              </a:r>
            </a:p>
          </p:txBody>
        </p:sp>
        <p:sp>
          <p:nvSpPr>
            <p:cNvPr id="430087" name="Text Box 7"/>
            <p:cNvSpPr txBox="1">
              <a:spLocks noChangeArrowheads="1"/>
            </p:cNvSpPr>
            <p:nvPr/>
          </p:nvSpPr>
          <p:spPr bwMode="auto">
            <a:xfrm>
              <a:off x="2592" y="3504"/>
              <a:ext cx="967" cy="3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sym typeface="Symbol" pitchFamily="18" charset="2"/>
                </a:rPr>
                <a:t></a:t>
              </a:r>
              <a:r>
                <a:rPr lang="en-US"/>
                <a:t> </a:t>
              </a:r>
              <a:r>
                <a:rPr lang="en-US" sz="2800">
                  <a:latin typeface="Comic Sans MS" pitchFamily="66" charset="0"/>
                </a:rPr>
                <a:t>Cavity</a:t>
              </a:r>
            </a:p>
          </p:txBody>
        </p:sp>
        <p:sp>
          <p:nvSpPr>
            <p:cNvPr id="430088" name="Text Box 8"/>
            <p:cNvSpPr txBox="1">
              <a:spLocks noChangeArrowheads="1"/>
            </p:cNvSpPr>
            <p:nvPr/>
          </p:nvSpPr>
          <p:spPr bwMode="auto">
            <a:xfrm>
              <a:off x="1824" y="3764"/>
              <a:ext cx="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p</a:t>
              </a:r>
            </a:p>
          </p:txBody>
        </p:sp>
        <p:sp>
          <p:nvSpPr>
            <p:cNvPr id="430089" name="Text Box 9"/>
            <p:cNvSpPr txBox="1">
              <a:spLocks noChangeArrowheads="1"/>
            </p:cNvSpPr>
            <p:nvPr/>
          </p:nvSpPr>
          <p:spPr bwMode="auto">
            <a:xfrm>
              <a:off x="2919" y="3782"/>
              <a:ext cx="4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Comic Sans MS" pitchFamily="66" charset="0"/>
                </a:rPr>
                <a:t>1-p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5007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Probabilities summarize the amount of uncertainty (from our incomplete representations, ignorance, and laziness)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CD7EE5-E290-4002-AFCA-A7E25805A3BC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00740" name="Group 4"/>
          <p:cNvGrpSpPr>
            <a:grpSpLocks/>
          </p:cNvGrpSpPr>
          <p:nvPr/>
        </p:nvGrpSpPr>
        <p:grpSpPr bwMode="auto">
          <a:xfrm>
            <a:off x="2667000" y="3810000"/>
            <a:ext cx="3429000" cy="1066800"/>
            <a:chOff x="1488" y="3456"/>
            <a:chExt cx="2160" cy="672"/>
          </a:xfrm>
        </p:grpSpPr>
        <p:sp>
          <p:nvSpPr>
            <p:cNvPr id="500741" name="Rectangle 5"/>
            <p:cNvSpPr>
              <a:spLocks noChangeArrowheads="1"/>
            </p:cNvSpPr>
            <p:nvPr/>
          </p:nvSpPr>
          <p:spPr bwMode="auto">
            <a:xfrm>
              <a:off x="1488" y="3456"/>
              <a:ext cx="2160" cy="6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42" name="Text Box 6"/>
            <p:cNvSpPr txBox="1">
              <a:spLocks noChangeArrowheads="1"/>
            </p:cNvSpPr>
            <p:nvPr/>
          </p:nvSpPr>
          <p:spPr bwMode="auto">
            <a:xfrm>
              <a:off x="1532" y="3503"/>
              <a:ext cx="767" cy="3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Cavity</a:t>
              </a:r>
            </a:p>
          </p:txBody>
        </p:sp>
        <p:sp>
          <p:nvSpPr>
            <p:cNvPr id="500743" name="Text Box 7"/>
            <p:cNvSpPr txBox="1">
              <a:spLocks noChangeArrowheads="1"/>
            </p:cNvSpPr>
            <p:nvPr/>
          </p:nvSpPr>
          <p:spPr bwMode="auto">
            <a:xfrm>
              <a:off x="2592" y="3504"/>
              <a:ext cx="967" cy="3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sym typeface="Symbol" pitchFamily="18" charset="2"/>
                </a:rPr>
                <a:t></a:t>
              </a:r>
              <a:r>
                <a:rPr lang="en-US"/>
                <a:t> </a:t>
              </a:r>
              <a:r>
                <a:rPr lang="en-US" sz="2800">
                  <a:latin typeface="Comic Sans MS" pitchFamily="66" charset="0"/>
                </a:rPr>
                <a:t>Cavity</a:t>
              </a:r>
            </a:p>
          </p:txBody>
        </p:sp>
        <p:sp>
          <p:nvSpPr>
            <p:cNvPr id="500744" name="Text Box 8"/>
            <p:cNvSpPr txBox="1">
              <a:spLocks noChangeArrowheads="1"/>
            </p:cNvSpPr>
            <p:nvPr/>
          </p:nvSpPr>
          <p:spPr bwMode="auto">
            <a:xfrm>
              <a:off x="1824" y="3764"/>
              <a:ext cx="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Comic Sans MS" pitchFamily="66" charset="0"/>
                </a:rPr>
                <a:t>p</a:t>
              </a:r>
            </a:p>
          </p:txBody>
        </p:sp>
        <p:sp>
          <p:nvSpPr>
            <p:cNvPr id="500745" name="Text Box 9"/>
            <p:cNvSpPr txBox="1">
              <a:spLocks noChangeArrowheads="1"/>
            </p:cNvSpPr>
            <p:nvPr/>
          </p:nvSpPr>
          <p:spPr bwMode="auto">
            <a:xfrm>
              <a:off x="2919" y="3782"/>
              <a:ext cx="4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1-p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Non-deterministic vs. Probabilistic</a:t>
            </a:r>
            <a:endParaRPr lang="en-US"/>
          </a:p>
        </p:txBody>
      </p:sp>
      <p:sp>
        <p:nvSpPr>
          <p:cNvPr id="495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Non-deterministic uncertainty must always consider the worst case, no matter how low the probability</a:t>
            </a:r>
          </a:p>
          <a:p>
            <a:pPr lvl="1"/>
            <a:r>
              <a:rPr lang="en-US" dirty="0" smtClean="0"/>
              <a:t>Reasoning with </a:t>
            </a:r>
            <a:r>
              <a:rPr lang="en-US" b="1" dirty="0" smtClean="0"/>
              <a:t>sets</a:t>
            </a:r>
            <a:r>
              <a:rPr lang="en-US" dirty="0" smtClean="0"/>
              <a:t> of possible worlds</a:t>
            </a:r>
          </a:p>
          <a:p>
            <a:pPr lvl="1"/>
            <a:r>
              <a:rPr lang="en-US" dirty="0" smtClean="0"/>
              <a:t>“The patient may have a cavity, or may not”</a:t>
            </a:r>
          </a:p>
          <a:p>
            <a:r>
              <a:rPr lang="en-US" dirty="0" smtClean="0"/>
              <a:t>Probabilistic uncertainty considers the average case outcome, so outcomes with very low probability should not affect decisions (as much)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2100" dirty="0" smtClean="0"/>
              <a:t>Reasoning with </a:t>
            </a:r>
            <a:r>
              <a:rPr lang="en-US" sz="2100" b="1" dirty="0" smtClean="0"/>
              <a:t>distributions</a:t>
            </a:r>
            <a:r>
              <a:rPr lang="en-US" sz="2100" dirty="0" smtClean="0"/>
              <a:t> of possible worlds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2100" dirty="0" smtClean="0"/>
              <a:t>“The patient has a cavity with probability p”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C544B6-226C-4D50-B9C8-6EED3996516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Non-Deterministic vs. Probabilistic</a:t>
            </a:r>
            <a:endParaRPr lang="en-US"/>
          </a:p>
        </p:txBody>
      </p:sp>
      <p:sp>
        <p:nvSpPr>
          <p:cNvPr id="433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the world is adversarial and the agent uses probabilistic methods, it is likely to fail consistently</a:t>
            </a:r>
            <a:br>
              <a:rPr lang="en-US" dirty="0" smtClean="0"/>
            </a:br>
            <a:r>
              <a:rPr lang="en-US" dirty="0" smtClean="0"/>
              <a:t>(unless the agent has a good idea of how the world thinks, see Texas Hold-</a:t>
            </a:r>
            <a:r>
              <a:rPr lang="en-US" dirty="0" err="1" smtClean="0"/>
              <a:t>em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If the world is non-adversarial and failure must be absolutely avoided, then non-deterministic techniques are likely to be more efficient computationally</a:t>
            </a:r>
          </a:p>
          <a:p>
            <a:endParaRPr lang="en-US" dirty="0" smtClean="0"/>
          </a:p>
          <a:p>
            <a:r>
              <a:rPr lang="en-US" dirty="0" smtClean="0"/>
              <a:t>In other cases, probabilistic methods may be a better option, especially if there are several “goal” states providing different rewards and life does not end when one is reached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319947-C7A7-48B2-AF82-E8254A40B80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Other Approaches to Uncertainty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/>
              <a:t>Fuzzy Logic</a:t>
            </a:r>
          </a:p>
          <a:p>
            <a:pPr lvl="1"/>
            <a:r>
              <a:rPr lang="en-US" sz="2400"/>
              <a:t>Truth value of continuous quantities interpolated from 0 to 1 (e.g., X is tall)</a:t>
            </a:r>
          </a:p>
          <a:p>
            <a:pPr lvl="1"/>
            <a:r>
              <a:rPr lang="en-US" sz="2400"/>
              <a:t>Problems with correlations</a:t>
            </a:r>
          </a:p>
          <a:p>
            <a:r>
              <a:rPr lang="en-US" sz="2800"/>
              <a:t>Dempster-Shafer theory</a:t>
            </a:r>
          </a:p>
          <a:p>
            <a:pPr lvl="1"/>
            <a:r>
              <a:rPr lang="en-US" sz="2400"/>
              <a:t>Bel(X) probability that observed evidence supports X</a:t>
            </a:r>
          </a:p>
          <a:p>
            <a:pPr lvl="1"/>
            <a:r>
              <a:rPr lang="en-US" sz="2400"/>
              <a:t>Bel(X) </a:t>
            </a:r>
            <a:r>
              <a:rPr lang="en-US" sz="2400">
                <a:sym typeface="Symbol" pitchFamily="18" charset="2"/>
              </a:rPr>
              <a:t> 1-</a:t>
            </a:r>
            <a:r>
              <a:rPr lang="en-US" sz="2400"/>
              <a:t>Bel(</a:t>
            </a:r>
            <a:r>
              <a:rPr lang="en-US" sz="2400">
                <a:sym typeface="Symbol" pitchFamily="18" charset="2"/>
              </a:rPr>
              <a:t></a:t>
            </a:r>
            <a:r>
              <a:rPr lang="en-US" sz="2400"/>
              <a:t>X)</a:t>
            </a:r>
          </a:p>
          <a:p>
            <a:pPr lvl="1"/>
            <a:r>
              <a:rPr lang="en-US" sz="2400"/>
              <a:t>Optimal decision making not clear under D-S theory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7C74A8-DAD8-49EE-86BF-3FC11497EE8E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Probabilities in detail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885-0ED2-4ABA-9487-8D7A1FE1B06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43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Probabilistic Belief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Consider a world where a dentist agent D meets with a new patient P</a:t>
            </a:r>
          </a:p>
          <a:p>
            <a:endParaRPr lang="en-US" dirty="0" smtClean="0"/>
          </a:p>
          <a:p>
            <a:r>
              <a:rPr lang="en-US" dirty="0" smtClean="0"/>
              <a:t>D is interested in only whether P has a cavity; so, a state is described with a single proposition – Cavity</a:t>
            </a:r>
          </a:p>
          <a:p>
            <a:endParaRPr lang="en-US" dirty="0" smtClean="0"/>
          </a:p>
          <a:p>
            <a:r>
              <a:rPr lang="en-US" dirty="0" smtClean="0"/>
              <a:t>Before observing P, D does not know if P has a cavity, but from years of practice, he believes Cavity with some probability p and </a:t>
            </a:r>
            <a:r>
              <a:rPr lang="en-US" dirty="0" smtClean="0">
                <a:sym typeface="Symbol" pitchFamily="18" charset="2"/>
              </a:rPr>
              <a:t></a:t>
            </a:r>
            <a:r>
              <a:rPr lang="en-US" dirty="0" smtClean="0"/>
              <a:t>Cavity with probability 1-p</a:t>
            </a:r>
          </a:p>
          <a:p>
            <a:endParaRPr lang="en-US" dirty="0" smtClean="0"/>
          </a:p>
          <a:p>
            <a:r>
              <a:rPr lang="en-US" dirty="0" smtClean="0"/>
              <a:t>The proposition is now a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random variable </a:t>
            </a:r>
            <a:r>
              <a:rPr lang="en-US" dirty="0" smtClean="0"/>
              <a:t>and (Cavity, p) is a </a:t>
            </a:r>
            <a:r>
              <a:rPr lang="en-US" dirty="0" smtClean="0">
                <a:solidFill>
                  <a:schemeClr val="accent2"/>
                </a:solidFill>
              </a:rPr>
              <a:t>probabilistic belief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35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A511E9-7E8A-4D00-BDB8-50599A300E43}" type="slidenum">
              <a:rPr lang="en-US"/>
              <a:pPr/>
              <a:t>2</a:t>
            </a:fld>
            <a:endParaRPr lang="en-US"/>
          </a:p>
        </p:txBody>
      </p:sp>
      <p:pic>
        <p:nvPicPr>
          <p:cNvPr id="493572" name="Picture 4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629400" cy="516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patient either has a cavity or does not, </a:t>
            </a:r>
            <a:r>
              <a:rPr lang="en-US" b="1" dirty="0" smtClean="0"/>
              <a:t>there is no uncertainty in the world</a:t>
            </a:r>
            <a:r>
              <a:rPr lang="en-US" dirty="0" smtClean="0"/>
              <a:t>.  What gives?</a:t>
            </a:r>
            <a:endParaRPr lang="en-US" b="1" dirty="0" smtClean="0"/>
          </a:p>
          <a:p>
            <a:r>
              <a:rPr lang="en-US" dirty="0" smtClean="0"/>
              <a:t>Probabilities are assessed relative to the agent’s state of knowledge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Probability provides a way of summarizing the uncertainty that comes from ignorance or laziness</a:t>
            </a:r>
          </a:p>
          <a:p>
            <a:r>
              <a:rPr lang="en-US" dirty="0" smtClean="0"/>
              <a:t>“Given all that I know, the patient has a cavity with probability p”</a:t>
            </a:r>
          </a:p>
          <a:p>
            <a:pPr lvl="1"/>
            <a:r>
              <a:rPr lang="en-US" dirty="0" smtClean="0"/>
              <a:t>This assessment might be erroneous (given an infinite number of patients, the true fraction may be q ≠ p)</a:t>
            </a:r>
          </a:p>
          <a:p>
            <a:pPr lvl="1"/>
            <a:r>
              <a:rPr lang="en-US" dirty="0" smtClean="0"/>
              <a:t>The assessment may change over time as new knowledge is acquired (e.g., by looking in the patient’s mouth)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do probabilities come from?</a:t>
            </a:r>
            <a:endParaRPr lang="en-US"/>
          </a:p>
        </p:txBody>
      </p:sp>
      <p:sp>
        <p:nvSpPr>
          <p:cNvPr id="432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Frequencies observed in the past, e.g., by the agent, its designer, or others</a:t>
            </a:r>
          </a:p>
          <a:p>
            <a:r>
              <a:rPr lang="en-US" dirty="0" smtClean="0"/>
              <a:t>Symmetries, e.g.:</a:t>
            </a:r>
          </a:p>
          <a:p>
            <a:pPr lvl="1"/>
            <a:r>
              <a:rPr lang="en-US" dirty="0" smtClean="0"/>
              <a:t>If I roll a dice, each of the 6 outcomes has probability 1/6</a:t>
            </a:r>
          </a:p>
          <a:p>
            <a:r>
              <a:rPr lang="en-US" dirty="0" smtClean="0"/>
              <a:t>Subjectivism, e.g.:</a:t>
            </a:r>
          </a:p>
          <a:p>
            <a:pPr lvl="1"/>
            <a:r>
              <a:rPr lang="en-US" dirty="0" smtClean="0"/>
              <a:t>If I drive on Highway 37 at 75mph, I will get a speeding ticket with probability 0.6</a:t>
            </a:r>
          </a:p>
          <a:p>
            <a:pPr lvl="1"/>
            <a:r>
              <a:rPr lang="en-US" dirty="0" smtClean="0"/>
              <a:t>Principle of indifference: If there is no knowledge to consider one possibility more probable than another, give them the same probability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2C39EEE-5F9F-44DF-B782-6A21EA39582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Multivariate Belief State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now represent the world of the dentist D using three propositions – </a:t>
            </a:r>
            <a:r>
              <a:rPr lang="en-US" dirty="0" smtClean="0">
                <a:solidFill>
                  <a:schemeClr val="accent2"/>
                </a:solidFill>
              </a:rPr>
              <a:t>Cavity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Toothache</a:t>
            </a:r>
            <a:r>
              <a:rPr lang="en-US" dirty="0" smtClean="0"/>
              <a:t>, and </a:t>
            </a:r>
            <a:r>
              <a:rPr lang="en-US" dirty="0" err="1" smtClean="0">
                <a:solidFill>
                  <a:schemeClr val="accent2"/>
                </a:solidFill>
              </a:rPr>
              <a:t>PCatch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D’s belief state consists of 2</a:t>
            </a:r>
            <a:r>
              <a:rPr lang="en-US" baseline="30000" dirty="0" smtClean="0"/>
              <a:t>3</a:t>
            </a:r>
            <a:r>
              <a:rPr lang="en-US" dirty="0" smtClean="0"/>
              <a:t> = 8 states each with some probability:</a:t>
            </a:r>
            <a:br>
              <a:rPr lang="en-US" dirty="0" smtClean="0"/>
            </a:br>
            <a:r>
              <a:rPr lang="en-US" dirty="0" smtClean="0"/>
              <a:t>	{</a:t>
            </a:r>
            <a:r>
              <a:rPr lang="en-US" dirty="0" err="1" smtClean="0"/>
              <a:t>Cavity</a:t>
            </a:r>
            <a:r>
              <a:rPr lang="en-US" dirty="0" err="1" smtClean="0">
                <a:sym typeface="Symbol" pitchFamily="18" charset="2"/>
              </a:rPr>
              <a:t></a:t>
            </a:r>
            <a:r>
              <a:rPr lang="en-US" dirty="0" err="1" smtClean="0"/>
              <a:t>Toothache</a:t>
            </a:r>
            <a:r>
              <a:rPr lang="en-US" dirty="0" err="1" smtClean="0">
                <a:sym typeface="Symbol" pitchFamily="18" charset="2"/>
              </a:rPr>
              <a:t>P</a:t>
            </a:r>
            <a:r>
              <a:rPr lang="en-US" dirty="0" err="1" smtClean="0"/>
              <a:t>Catch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  </a:t>
            </a:r>
            <a:r>
              <a:rPr lang="en-US" dirty="0" smtClean="0">
                <a:sym typeface="Symbol" pitchFamily="18" charset="2"/>
              </a:rPr>
              <a:t></a:t>
            </a:r>
            <a:r>
              <a:rPr lang="en-US" dirty="0" err="1" smtClean="0"/>
              <a:t>Cavity</a:t>
            </a:r>
            <a:r>
              <a:rPr lang="en-US" dirty="0" err="1" smtClean="0">
                <a:sym typeface="Symbol" pitchFamily="18" charset="2"/>
              </a:rPr>
              <a:t></a:t>
            </a:r>
            <a:r>
              <a:rPr lang="en-US" dirty="0" err="1" smtClean="0"/>
              <a:t>Toothache</a:t>
            </a:r>
            <a:r>
              <a:rPr lang="en-US" dirty="0" err="1" smtClean="0">
                <a:sym typeface="Symbol" pitchFamily="18" charset="2"/>
              </a:rPr>
              <a:t></a:t>
            </a:r>
            <a:r>
              <a:rPr lang="en-US" dirty="0" err="1" smtClean="0"/>
              <a:t>PCatch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  Cavity</a:t>
            </a:r>
            <a:r>
              <a:rPr lang="en-US" dirty="0" smtClean="0">
                <a:sym typeface="Symbol" pitchFamily="18" charset="2"/>
              </a:rPr>
              <a:t></a:t>
            </a:r>
            <a:r>
              <a:rPr lang="en-US" dirty="0" err="1" smtClean="0"/>
              <a:t>Toothache</a:t>
            </a:r>
            <a:r>
              <a:rPr lang="en-US" dirty="0" err="1" smtClean="0">
                <a:sym typeface="Symbol" pitchFamily="18" charset="2"/>
              </a:rPr>
              <a:t></a:t>
            </a:r>
            <a:r>
              <a:rPr lang="en-US" dirty="0" err="1" smtClean="0"/>
              <a:t>PCatch</a:t>
            </a:r>
            <a:r>
              <a:rPr lang="en-US" dirty="0" smtClean="0"/>
              <a:t>,...}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3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belief state is defined by the full joint probability of the propositions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562511"/>
              </p:ext>
            </p:extLst>
          </p:nvPr>
        </p:nvGraphicFramePr>
        <p:xfrm>
          <a:off x="609600" y="1752600"/>
          <a:ext cx="4114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P(state)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0.108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0.072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0.064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0.576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Brace 3"/>
          <p:cNvSpPr/>
          <p:nvPr/>
        </p:nvSpPr>
        <p:spPr>
          <a:xfrm>
            <a:off x="4876800" y="1752600"/>
            <a:ext cx="457200" cy="4114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3625334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Probability table </a:t>
            </a:r>
            <a:r>
              <a:rPr lang="en-US" dirty="0" smtClean="0"/>
              <a:t>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Inference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4648200" y="2395982"/>
            <a:ext cx="429974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P(Cavity </a:t>
            </a:r>
            <a:r>
              <a:rPr lang="en-US" sz="2800" b="1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Toothache)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=</a:t>
            </a:r>
          </a:p>
          <a:p>
            <a:r>
              <a:rPr lang="en-US" sz="28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0.108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+ 0.012 + ...</a:t>
            </a:r>
          </a:p>
          <a:p>
            <a:r>
              <a:rPr lang="en-US" sz="2800" dirty="0">
                <a:latin typeface="Comic Sans MS" pitchFamily="66" charset="0"/>
                <a:sym typeface="Symbol" pitchFamily="18" charset="2"/>
              </a:rPr>
              <a:t>	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0.28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64999"/>
              </p:ext>
            </p:extLst>
          </p:nvPr>
        </p:nvGraphicFramePr>
        <p:xfrm>
          <a:off x="381000" y="1643063"/>
          <a:ext cx="4114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P(state)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0.108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0.012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0.072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0.008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0.016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0.064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0.576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0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Probabilistic Inference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4648200" y="2395982"/>
            <a:ext cx="429974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P(Cavity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) =</a:t>
            </a:r>
          </a:p>
          <a:p>
            <a:r>
              <a:rPr lang="en-US" sz="28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0.108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+ 0.012 + ...</a:t>
            </a:r>
          </a:p>
          <a:p>
            <a:r>
              <a:rPr lang="en-US" sz="2800" dirty="0">
                <a:latin typeface="Comic Sans MS" pitchFamily="66" charset="0"/>
                <a:sym typeface="Symbol" pitchFamily="18" charset="2"/>
              </a:rPr>
              <a:t>	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= 0.2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660020"/>
              </p:ext>
            </p:extLst>
          </p:nvPr>
        </p:nvGraphicFramePr>
        <p:xfrm>
          <a:off x="381000" y="1643063"/>
          <a:ext cx="4114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P(state)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0.108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0.012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0.072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0.008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0.064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0.576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4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Probabilistic Inference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29583"/>
              </p:ext>
            </p:extLst>
          </p:nvPr>
        </p:nvGraphicFramePr>
        <p:xfrm>
          <a:off x="381000" y="1643063"/>
          <a:ext cx="4114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P(state)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0.108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0.012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0.072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0.008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0.064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0.576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4800600" y="1600200"/>
            <a:ext cx="3962400" cy="280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1597025" algn="l"/>
              </a:tabLst>
            </a:pPr>
            <a:r>
              <a:rPr lang="en-US" sz="2800" dirty="0" smtClean="0">
                <a:solidFill>
                  <a:srgbClr val="990033"/>
                </a:solidFill>
                <a:latin typeface="Comic Sans MS" pitchFamily="66" charset="0"/>
                <a:sym typeface="Symbol" pitchFamily="18" charset="2"/>
              </a:rPr>
              <a:t>Marginalization</a:t>
            </a:r>
            <a:r>
              <a:rPr lang="en-US" sz="2800" dirty="0" smtClean="0">
                <a:latin typeface="Comic Sans MS" pitchFamily="66" charset="0"/>
                <a:cs typeface="Times New Roman" pitchFamily="18" charset="0"/>
              </a:rPr>
              <a:t>:</a:t>
            </a:r>
            <a:br>
              <a:rPr lang="en-US" sz="280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2800" dirty="0" smtClean="0">
                <a:latin typeface="Comic Sans MS" pitchFamily="66" charset="0"/>
                <a:cs typeface="Times New Roman" pitchFamily="18" charset="0"/>
              </a:rPr>
              <a:t>P</a:t>
            </a:r>
            <a:r>
              <a:rPr lang="en-US" sz="2800" dirty="0" smtClean="0">
                <a:latin typeface="Comic Sans MS" pitchFamily="66" charset="0"/>
              </a:rPr>
              <a:t>(</a:t>
            </a:r>
            <a:r>
              <a:rPr lang="en-US" sz="2800" dirty="0" smtClean="0">
                <a:latin typeface="Comic Sans MS" pitchFamily="66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3600" dirty="0" err="1" smtClean="0">
                <a:latin typeface="Symbol" pitchFamily="18" charset="2"/>
                <a:sym typeface="Symbol" pitchFamily="18" charset="2"/>
              </a:rPr>
              <a:t>S</a:t>
            </a:r>
            <a:r>
              <a:rPr lang="en-US" sz="2800" baseline="-25000" dirty="0" err="1" smtClean="0"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3600" dirty="0" err="1" smtClean="0">
                <a:latin typeface="Symbol" pitchFamily="18" charset="2"/>
                <a:sym typeface="Symbol" pitchFamily="18" charset="2"/>
              </a:rPr>
              <a:t>S</a:t>
            </a:r>
            <a:r>
              <a:rPr lang="en-US" sz="2800" baseline="-25000" dirty="0" err="1" smtClean="0"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err="1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800" b="1" dirty="0" err="1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800" dirty="0" err="1">
                <a:latin typeface="Comic Sans MS" pitchFamily="66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800" b="1" dirty="0" err="1">
                <a:latin typeface="Comic Sans MS" pitchFamily="66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800" dirty="0" err="1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) </a:t>
            </a:r>
            <a:br>
              <a:rPr lang="en-US" sz="2800" dirty="0" smtClean="0">
                <a:latin typeface="Comic Sans MS" pitchFamily="66" charset="0"/>
                <a:sym typeface="Symbol" pitchFamily="18" charset="2"/>
              </a:rPr>
            </a:br>
            <a:r>
              <a:rPr lang="en-US" sz="2800" dirty="0">
                <a:latin typeface="Comic Sans MS" pitchFamily="66" charset="0"/>
                <a:sym typeface="Symbol" pitchFamily="18" charset="2"/>
              </a:rPr>
              <a:t/>
            </a:r>
            <a:br>
              <a:rPr lang="en-US" sz="2800" dirty="0">
                <a:latin typeface="Comic Sans MS" pitchFamily="66" charset="0"/>
                <a:sym typeface="Symbol" pitchFamily="18" charset="2"/>
              </a:rPr>
            </a:br>
            <a:r>
              <a:rPr lang="en-US" sz="2400" dirty="0">
                <a:latin typeface="Comic Sans MS" pitchFamily="66" charset="0"/>
                <a:sym typeface="Symbol" pitchFamily="18" charset="2"/>
              </a:rPr>
              <a:t>using the conventions that 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C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= Cavity or Cavity and that </a:t>
            </a:r>
            <a:r>
              <a:rPr lang="en-US" sz="3200" dirty="0">
                <a:latin typeface="Symbol" pitchFamily="18" charset="2"/>
                <a:sym typeface="Symbol" pitchFamily="18" charset="2"/>
              </a:rPr>
              <a:t>S</a:t>
            </a:r>
            <a:r>
              <a:rPr lang="en-US" sz="2400" baseline="-25000" dirty="0"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 is the sum over t = {Toothache, Toothache}</a:t>
            </a:r>
          </a:p>
        </p:txBody>
      </p:sp>
    </p:spTree>
    <p:extLst>
      <p:ext uri="{BB962C8B-B14F-4D97-AF65-F5344CB8AC3E}">
        <p14:creationId xmlns:p14="http://schemas.microsoft.com/office/powerpoint/2010/main" val="396925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81800" y="3200400"/>
            <a:ext cx="1143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Probabilistic Inference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16584"/>
              </p:ext>
            </p:extLst>
          </p:nvPr>
        </p:nvGraphicFramePr>
        <p:xfrm>
          <a:off x="381000" y="1643063"/>
          <a:ext cx="4114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P(state)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0.108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0.072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0.016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0.064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0.144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0.576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4800600" y="1600200"/>
            <a:ext cx="3962400" cy="280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1597025" algn="l"/>
              </a:tabLst>
            </a:pPr>
            <a:r>
              <a:rPr lang="en-US" sz="2800" dirty="0" smtClean="0">
                <a:solidFill>
                  <a:srgbClr val="990033"/>
                </a:solidFill>
                <a:latin typeface="Comic Sans MS" pitchFamily="66" charset="0"/>
                <a:sym typeface="Symbol" pitchFamily="18" charset="2"/>
              </a:rPr>
              <a:t>Marginalization</a:t>
            </a:r>
            <a:r>
              <a:rPr lang="en-US" sz="2800" dirty="0" smtClean="0">
                <a:latin typeface="Comic Sans MS" pitchFamily="66" charset="0"/>
                <a:cs typeface="Times New Roman" pitchFamily="18" charset="0"/>
              </a:rPr>
              <a:t>:</a:t>
            </a:r>
            <a:br>
              <a:rPr lang="en-US" sz="280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2800" dirty="0" smtClean="0">
                <a:latin typeface="Comic Sans MS" pitchFamily="66" charset="0"/>
                <a:cs typeface="Times New Roman" pitchFamily="18" charset="0"/>
              </a:rPr>
              <a:t>P</a:t>
            </a:r>
            <a:r>
              <a:rPr lang="en-US" sz="2800" dirty="0" smtClean="0">
                <a:latin typeface="Comic Sans MS" pitchFamily="66" charset="0"/>
              </a:rPr>
              <a:t>(</a:t>
            </a:r>
            <a:r>
              <a:rPr lang="en-US" sz="2800" dirty="0" smtClean="0">
                <a:latin typeface="Comic Sans MS" pitchFamily="66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3600" dirty="0" err="1" smtClean="0">
                <a:latin typeface="Symbol" pitchFamily="18" charset="2"/>
                <a:sym typeface="Symbol" pitchFamily="18" charset="2"/>
              </a:rPr>
              <a:t>S</a:t>
            </a:r>
            <a:r>
              <a:rPr lang="en-US" sz="2800" baseline="-25000" dirty="0" err="1" smtClean="0"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3600" dirty="0" err="1" smtClean="0">
                <a:latin typeface="Symbol" pitchFamily="18" charset="2"/>
                <a:sym typeface="Symbol" pitchFamily="18" charset="2"/>
              </a:rPr>
              <a:t>S</a:t>
            </a:r>
            <a:r>
              <a:rPr lang="en-US" sz="2800" baseline="-25000" dirty="0" err="1" smtClean="0"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err="1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800" b="1" dirty="0" err="1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800" dirty="0" err="1">
                <a:latin typeface="Comic Sans MS" pitchFamily="66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800" b="1" dirty="0" err="1">
                <a:latin typeface="Comic Sans MS" pitchFamily="66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800" dirty="0" err="1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) </a:t>
            </a:r>
            <a:br>
              <a:rPr lang="en-US" sz="2800" dirty="0" smtClean="0">
                <a:latin typeface="Comic Sans MS" pitchFamily="66" charset="0"/>
                <a:sym typeface="Symbol" pitchFamily="18" charset="2"/>
              </a:rPr>
            </a:br>
            <a:r>
              <a:rPr lang="en-US" sz="2800" dirty="0">
                <a:latin typeface="Comic Sans MS" pitchFamily="66" charset="0"/>
                <a:sym typeface="Symbol" pitchFamily="18" charset="2"/>
              </a:rPr>
              <a:t/>
            </a:r>
            <a:br>
              <a:rPr lang="en-US" sz="2800" dirty="0">
                <a:latin typeface="Comic Sans MS" pitchFamily="66" charset="0"/>
                <a:sym typeface="Symbol" pitchFamily="18" charset="2"/>
              </a:rPr>
            </a:br>
            <a:r>
              <a:rPr lang="en-US" sz="2400" dirty="0">
                <a:latin typeface="Comic Sans MS" pitchFamily="66" charset="0"/>
                <a:sym typeface="Symbol" pitchFamily="18" charset="2"/>
              </a:rPr>
              <a:t>using the conventions that 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C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= Cavity or Cavity and that </a:t>
            </a:r>
            <a:r>
              <a:rPr lang="en-US" sz="3200" dirty="0">
                <a:latin typeface="Symbol" pitchFamily="18" charset="2"/>
                <a:sym typeface="Symbol" pitchFamily="18" charset="2"/>
              </a:rPr>
              <a:t>S</a:t>
            </a:r>
            <a:r>
              <a:rPr lang="en-US" sz="2400" baseline="-25000" dirty="0"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 is the sum over t = {Toothache, Toothache}</a:t>
            </a:r>
          </a:p>
        </p:txBody>
      </p:sp>
    </p:spTree>
    <p:extLst>
      <p:ext uri="{BB962C8B-B14F-4D97-AF65-F5344CB8AC3E}">
        <p14:creationId xmlns:p14="http://schemas.microsoft.com/office/powerpoint/2010/main" val="14495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Probabilistic Inference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4648200" y="2395982"/>
            <a:ext cx="429974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P(</a:t>
            </a:r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 err="1" smtClean="0">
                <a:latin typeface="Comic Sans MS" pitchFamily="66" charset="0"/>
              </a:rPr>
              <a:t>Cavity</a:t>
            </a:r>
            <a:r>
              <a:rPr lang="en-US" sz="2800" dirty="0" err="1" smtClean="0">
                <a:sym typeface="Symbol" pitchFamily="18" charset="2"/>
              </a:rPr>
              <a:t></a:t>
            </a:r>
            <a:r>
              <a:rPr lang="en-US" sz="2800" dirty="0" err="1" smtClean="0">
                <a:latin typeface="Comic Sans MS" pitchFamily="66" charset="0"/>
              </a:rPr>
              <a:t>PCatch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) =</a:t>
            </a:r>
          </a:p>
          <a:p>
            <a:r>
              <a:rPr lang="en-US" sz="28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0.016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0.144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2800" dirty="0">
                <a:latin typeface="Comic Sans MS" pitchFamily="66" charset="0"/>
                <a:sym typeface="Symbol" pitchFamily="18" charset="2"/>
              </a:rPr>
              <a:t>	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= 0.16 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184145"/>
              </p:ext>
            </p:extLst>
          </p:nvPr>
        </p:nvGraphicFramePr>
        <p:xfrm>
          <a:off x="381000" y="1643063"/>
          <a:ext cx="4114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P(state)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0.108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0.072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0.016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0.064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0.144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0.576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21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Probabilistic Inference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69989"/>
              </p:ext>
            </p:extLst>
          </p:nvPr>
        </p:nvGraphicFramePr>
        <p:xfrm>
          <a:off x="381000" y="1643063"/>
          <a:ext cx="4114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P(state)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0.108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0.072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0.016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0.064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0.144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0.576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4800600" y="1600200"/>
            <a:ext cx="3962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1597025" algn="l"/>
              </a:tabLst>
            </a:pPr>
            <a:r>
              <a:rPr lang="en-US" sz="2800" dirty="0" smtClean="0">
                <a:solidFill>
                  <a:srgbClr val="990033"/>
                </a:solidFill>
                <a:latin typeface="Comic Sans MS" pitchFamily="66" charset="0"/>
                <a:sym typeface="Symbol" pitchFamily="18" charset="2"/>
              </a:rPr>
              <a:t>Marginalization</a:t>
            </a:r>
            <a:r>
              <a:rPr lang="en-US" sz="2800" dirty="0" smtClean="0">
                <a:latin typeface="Comic Sans MS" pitchFamily="66" charset="0"/>
                <a:cs typeface="Times New Roman" pitchFamily="18" charset="0"/>
              </a:rPr>
              <a:t>:</a:t>
            </a:r>
            <a:br>
              <a:rPr lang="en-US" sz="280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2800" dirty="0" smtClean="0">
                <a:latin typeface="Comic Sans MS" pitchFamily="66" charset="0"/>
                <a:cs typeface="Times New Roman" pitchFamily="18" charset="0"/>
              </a:rPr>
              <a:t>P</a:t>
            </a:r>
            <a:r>
              <a:rPr lang="en-US" sz="2800" dirty="0" smtClean="0">
                <a:latin typeface="Comic Sans MS" pitchFamily="66" charset="0"/>
              </a:rPr>
              <a:t>(</a:t>
            </a:r>
            <a:r>
              <a:rPr lang="en-US" sz="2800" dirty="0" smtClean="0">
                <a:latin typeface="Comic Sans MS" pitchFamily="66" charset="0"/>
                <a:cs typeface="Times New Roman" pitchFamily="18" charset="0"/>
              </a:rPr>
              <a:t>C</a:t>
            </a:r>
            <a:r>
              <a:rPr lang="en-US" sz="2800" b="1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800" dirty="0" smtClean="0">
                <a:latin typeface="Comic Sans MS" pitchFamily="66" charset="0"/>
                <a:cs typeface="Times New Roman" pitchFamily="18" charset="0"/>
              </a:rPr>
              <a:t>P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3600" dirty="0" smtClean="0">
                <a:latin typeface="Symbol" pitchFamily="18" charset="2"/>
                <a:sym typeface="Symbol" pitchFamily="18" charset="2"/>
              </a:rPr>
              <a:t>S</a:t>
            </a:r>
            <a:r>
              <a:rPr lang="en-US" sz="2800" baseline="-25000" dirty="0" smtClean="0"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err="1">
                <a:latin typeface="Comic Sans MS" pitchFamily="66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800" b="1" dirty="0" err="1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800" dirty="0" err="1">
                <a:latin typeface="Comic Sans MS" pitchFamily="66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800" b="1" dirty="0" err="1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800" dirty="0" err="1">
                <a:latin typeface="Comic Sans MS" pitchFamily="66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) </a:t>
            </a:r>
            <a:br>
              <a:rPr lang="en-US" sz="2800" dirty="0" smtClean="0">
                <a:latin typeface="Comic Sans MS" pitchFamily="66" charset="0"/>
                <a:sym typeface="Symbol" pitchFamily="18" charset="2"/>
              </a:rPr>
            </a:br>
            <a:r>
              <a:rPr lang="en-US" sz="2800" dirty="0">
                <a:latin typeface="Comic Sans MS" pitchFamily="66" charset="0"/>
                <a:sym typeface="Symbol" pitchFamily="18" charset="2"/>
              </a:rPr>
              <a:t/>
            </a:r>
            <a:br>
              <a:rPr lang="en-US" sz="2800" dirty="0">
                <a:latin typeface="Comic Sans MS" pitchFamily="66" charset="0"/>
                <a:sym typeface="Symbol" pitchFamily="18" charset="2"/>
              </a:rPr>
            </a:br>
            <a:r>
              <a:rPr lang="en-US" sz="2400" dirty="0">
                <a:latin typeface="Comic Sans MS" pitchFamily="66" charset="0"/>
                <a:sym typeface="Symbol" pitchFamily="18" charset="2"/>
              </a:rPr>
              <a:t>using the conventions that 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C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= Cavity or 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Cavity, P = </a:t>
            </a:r>
            <a:r>
              <a:rPr lang="en-US" sz="2400" dirty="0" err="1" smtClean="0">
                <a:latin typeface="Comic Sans MS" pitchFamily="66" charset="0"/>
                <a:sym typeface="Symbol" pitchFamily="18" charset="2"/>
              </a:rPr>
              <a:t>PCatch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or 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</a:t>
            </a:r>
            <a:r>
              <a:rPr lang="en-US" sz="2400" dirty="0" err="1" smtClean="0">
                <a:latin typeface="Comic Sans MS" pitchFamily="66" charset="0"/>
                <a:sym typeface="Symbol" pitchFamily="18" charset="2"/>
              </a:rPr>
              <a:t>PCatch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and that </a:t>
            </a:r>
            <a:r>
              <a:rPr lang="en-US" sz="3200" dirty="0">
                <a:latin typeface="Symbol" pitchFamily="18" charset="2"/>
                <a:sym typeface="Symbol" pitchFamily="18" charset="2"/>
              </a:rPr>
              <a:t>S</a:t>
            </a:r>
            <a:r>
              <a:rPr lang="en-US" sz="2400" baseline="-25000" dirty="0"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 is the sum over t = {Toothache, Toothache}</a:t>
            </a:r>
          </a:p>
        </p:txBody>
      </p:sp>
    </p:spTree>
    <p:extLst>
      <p:ext uri="{BB962C8B-B14F-4D97-AF65-F5344CB8AC3E}">
        <p14:creationId xmlns:p14="http://schemas.microsoft.com/office/powerpoint/2010/main" val="22777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Sources of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Imperfect representations of the world</a:t>
            </a:r>
          </a:p>
          <a:p>
            <a:r>
              <a:rPr lang="en-US" dirty="0" smtClean="0"/>
              <a:t>Imperfect observation of the world</a:t>
            </a:r>
          </a:p>
          <a:p>
            <a:r>
              <a:rPr lang="en-US" dirty="0" smtClean="0"/>
              <a:t>Laziness,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F6F9A8-C988-41FB-A6E4-37871783B14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11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Worlds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probability distribution associates a number to each </a:t>
            </a:r>
            <a:r>
              <a:rPr lang="en-US" b="1" dirty="0" smtClean="0"/>
              <a:t>possible world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ym typeface="Symbol"/>
              </a:rPr>
              <a:t> is the set of possible worlds, and  is a possible world, then a probability model P() has</a:t>
            </a:r>
          </a:p>
          <a:p>
            <a:pPr lvl="1"/>
            <a:r>
              <a:rPr lang="en-US" dirty="0" smtClean="0">
                <a:sym typeface="Symbol"/>
              </a:rPr>
              <a:t>0  P()  1</a:t>
            </a:r>
          </a:p>
          <a:p>
            <a:pPr lvl="1"/>
            <a:r>
              <a:rPr lang="en-US" dirty="0" smtClean="0">
                <a:sym typeface="Symbol"/>
              </a:rPr>
              <a:t></a:t>
            </a:r>
            <a:r>
              <a:rPr lang="en-US" baseline="-25000" dirty="0" smtClean="0">
                <a:sym typeface="Symbol"/>
              </a:rPr>
              <a:t> </a:t>
            </a:r>
            <a:r>
              <a:rPr lang="en-US" dirty="0" smtClean="0">
                <a:sym typeface="Symbol"/>
              </a:rPr>
              <a:t>P()=1</a:t>
            </a:r>
            <a:br>
              <a:rPr lang="en-US" dirty="0" smtClean="0">
                <a:sym typeface="Symbol"/>
              </a:rPr>
            </a:br>
            <a:endParaRPr lang="en-US" dirty="0" smtClean="0">
              <a:sym typeface="Symbol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/>
              </a:rPr>
              <a:t>Worlds may specify all past and future events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F6F9A8-C988-41FB-A6E4-37871783B14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2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Events (Propositions)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Something possibly true of a world (e.g., the patient has a cavity, the die will roll a 6, etc.) expressed as a logical statement</a:t>
            </a:r>
          </a:p>
          <a:p>
            <a:r>
              <a:rPr lang="en-US" dirty="0" smtClean="0"/>
              <a:t>Each event e is true in a subset of </a:t>
            </a:r>
            <a:r>
              <a:rPr lang="en-US" dirty="0" smtClean="0">
                <a:sym typeface="Symbol"/>
              </a:rPr>
              <a:t></a:t>
            </a:r>
          </a:p>
          <a:p>
            <a:endParaRPr lang="en-US" dirty="0" smtClean="0"/>
          </a:p>
          <a:p>
            <a:r>
              <a:rPr lang="en-US" dirty="0" smtClean="0"/>
              <a:t>The probability of an event is defined as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sz="2400" b="1" dirty="0" smtClean="0"/>
              <a:t>P(e) = </a:t>
            </a:r>
            <a:r>
              <a:rPr lang="en-US" sz="2400" b="1" dirty="0" smtClean="0">
                <a:sym typeface="Symbol"/>
              </a:rPr>
              <a:t></a:t>
            </a:r>
            <a:r>
              <a:rPr lang="en-US" sz="2400" b="1" baseline="-25000" dirty="0" smtClean="0">
                <a:sym typeface="Symbol"/>
              </a:rPr>
              <a:t></a:t>
            </a:r>
            <a:r>
              <a:rPr lang="en-US" sz="2400" b="1" dirty="0" smtClean="0">
                <a:sym typeface="Symbol"/>
              </a:rPr>
              <a:t> P() I[e is true in ]</a:t>
            </a:r>
            <a:r>
              <a:rPr lang="en-US" dirty="0" smtClean="0">
                <a:sym typeface="Symbol"/>
              </a:rPr>
              <a:t/>
            </a:r>
            <a:br>
              <a:rPr lang="en-US" dirty="0" smtClean="0">
                <a:sym typeface="Symbol"/>
              </a:rPr>
            </a:b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Where I[x] is the </a:t>
            </a:r>
            <a:r>
              <a:rPr lang="en-US" i="1" dirty="0" smtClean="0">
                <a:sym typeface="Symbol"/>
              </a:rPr>
              <a:t>indicator function </a:t>
            </a:r>
            <a:r>
              <a:rPr lang="en-US" dirty="0" smtClean="0">
                <a:sym typeface="Symbol"/>
              </a:rPr>
              <a:t>that is 1 if x is true and 0 otherwise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F6F9A8-C988-41FB-A6E4-37871783B14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1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Komolgorov’s Probability Axioms</a:t>
            </a: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 </a:t>
            </a:r>
            <a:r>
              <a:rPr lang="en-US" dirty="0" smtClean="0">
                <a:sym typeface="Symbol" pitchFamily="18" charset="2"/>
              </a:rPr>
              <a:t> </a:t>
            </a:r>
            <a:r>
              <a:rPr lang="en-US" dirty="0" smtClean="0"/>
              <a:t>P(a) </a:t>
            </a:r>
            <a:r>
              <a:rPr lang="en-US" dirty="0" smtClean="0">
                <a:sym typeface="Symbol" pitchFamily="18" charset="2"/>
              </a:rPr>
              <a:t> </a:t>
            </a:r>
            <a:r>
              <a:rPr lang="en-US" dirty="0" smtClean="0"/>
              <a:t>1</a:t>
            </a:r>
          </a:p>
          <a:p>
            <a:r>
              <a:rPr lang="en-US" dirty="0" smtClean="0"/>
              <a:t>P(true) = 1, P(false) = 0</a:t>
            </a:r>
          </a:p>
          <a:p>
            <a:r>
              <a:rPr lang="en-US" dirty="0" smtClean="0"/>
              <a:t>P(a </a:t>
            </a:r>
            <a:r>
              <a:rPr lang="en-US" dirty="0" smtClean="0">
                <a:sym typeface="Symbol" pitchFamily="18" charset="2"/>
              </a:rPr>
              <a:t> b) = </a:t>
            </a:r>
            <a:r>
              <a:rPr lang="en-US" dirty="0" smtClean="0"/>
              <a:t>P(a) + P(</a:t>
            </a:r>
            <a:r>
              <a:rPr lang="en-US" dirty="0" smtClean="0">
                <a:sym typeface="Symbol" pitchFamily="18" charset="2"/>
              </a:rPr>
              <a:t>b) - </a:t>
            </a:r>
            <a:r>
              <a:rPr lang="en-US" dirty="0" smtClean="0"/>
              <a:t>P(a </a:t>
            </a:r>
            <a:r>
              <a:rPr lang="en-US" dirty="0" smtClean="0">
                <a:sym typeface="Symbol" pitchFamily="18" charset="2"/>
              </a:rPr>
              <a:t> b)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Hold for all events a, b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ence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</a:t>
            </a:r>
            <a:r>
              <a:rPr lang="en-US" dirty="0" smtClean="0"/>
              <a:t>a</a:t>
            </a:r>
            <a:r>
              <a:rPr lang="en-US" dirty="0"/>
              <a:t>) </a:t>
            </a:r>
            <a:r>
              <a:rPr lang="en-US" dirty="0" smtClean="0">
                <a:sym typeface="Symbol" pitchFamily="18" charset="2"/>
              </a:rPr>
              <a:t>= </a:t>
            </a:r>
            <a:r>
              <a:rPr lang="en-US" dirty="0" smtClean="0"/>
              <a:t>1-P(a)</a:t>
            </a:r>
            <a:endParaRPr lang="en-US" dirty="0"/>
          </a:p>
          <a:p>
            <a:endParaRPr lang="en-US" dirty="0" smtClean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49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Probability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P(</a:t>
            </a:r>
            <a:r>
              <a:rPr lang="en-US" dirty="0" err="1" smtClean="0"/>
              <a:t>a|b</a:t>
            </a:r>
            <a:r>
              <a:rPr lang="en-US" dirty="0" smtClean="0"/>
              <a:t>) is the </a:t>
            </a:r>
            <a:r>
              <a:rPr lang="en-US" dirty="0" smtClean="0">
                <a:solidFill>
                  <a:schemeClr val="accent3"/>
                </a:solidFill>
              </a:rPr>
              <a:t>posterior probability </a:t>
            </a:r>
            <a:r>
              <a:rPr lang="en-US" dirty="0" smtClean="0"/>
              <a:t>of a given knowledge that event b is true</a:t>
            </a:r>
          </a:p>
          <a:p>
            <a:r>
              <a:rPr lang="en-US" dirty="0" smtClean="0"/>
              <a:t>“Given that I know b, what do I believe about a?”</a:t>
            </a:r>
            <a:endParaRPr lang="en-US" dirty="0"/>
          </a:p>
          <a:p>
            <a:pPr lvl="1"/>
            <a:r>
              <a:rPr lang="en-US" b="1" dirty="0" smtClean="0"/>
              <a:t>P(</a:t>
            </a:r>
            <a:r>
              <a:rPr lang="en-US" b="1" dirty="0" err="1" smtClean="0"/>
              <a:t>a|b</a:t>
            </a:r>
            <a:r>
              <a:rPr lang="en-US" b="1" dirty="0" smtClean="0"/>
              <a:t>) </a:t>
            </a:r>
            <a:r>
              <a:rPr lang="en-US" b="1" dirty="0"/>
              <a:t>= </a:t>
            </a:r>
            <a:r>
              <a:rPr lang="en-US" b="1" dirty="0" smtClean="0">
                <a:sym typeface="Symbol"/>
              </a:rPr>
              <a:t></a:t>
            </a:r>
            <a:r>
              <a:rPr lang="en-US" b="1" baseline="-25000" dirty="0" smtClean="0">
                <a:sym typeface="Symbol"/>
              </a:rPr>
              <a:t>/b</a:t>
            </a:r>
            <a:r>
              <a:rPr lang="en-US" b="1" dirty="0" smtClean="0">
                <a:sym typeface="Symbol"/>
              </a:rPr>
              <a:t> P</a:t>
            </a:r>
            <a:r>
              <a:rPr lang="en-US" b="1" dirty="0">
                <a:sym typeface="Symbol"/>
              </a:rPr>
              <a:t>() </a:t>
            </a:r>
            <a:r>
              <a:rPr lang="en-US" b="1" dirty="0" smtClean="0">
                <a:sym typeface="Symbol"/>
              </a:rPr>
              <a:t>I[a </a:t>
            </a:r>
            <a:r>
              <a:rPr lang="en-US" b="1" dirty="0">
                <a:sym typeface="Symbol"/>
              </a:rPr>
              <a:t>is true in </a:t>
            </a:r>
            <a:r>
              <a:rPr lang="en-US" b="1" dirty="0" smtClean="0">
                <a:sym typeface="Symbol"/>
              </a:rPr>
              <a:t>]</a:t>
            </a:r>
          </a:p>
          <a:p>
            <a:pPr lvl="1"/>
            <a:r>
              <a:rPr lang="en-US" dirty="0" smtClean="0">
                <a:sym typeface="Symbol"/>
              </a:rPr>
              <a:t>Where </a:t>
            </a:r>
            <a:r>
              <a:rPr lang="en-US" dirty="0">
                <a:sym typeface="Symbol"/>
              </a:rPr>
              <a:t>/</a:t>
            </a:r>
            <a:r>
              <a:rPr lang="en-US" dirty="0" smtClean="0">
                <a:sym typeface="Symbol"/>
              </a:rPr>
              <a:t>b is the set of worlds in which b is true</a:t>
            </a:r>
          </a:p>
          <a:p>
            <a:pPr lvl="1"/>
            <a:r>
              <a:rPr lang="en-US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(|b): A probability distribution over a restricted set of worlds!</a:t>
            </a:r>
            <a:endParaRPr lang="en-US" dirty="0" smtClean="0"/>
          </a:p>
          <a:p>
            <a:r>
              <a:rPr lang="en-US" dirty="0" smtClean="0"/>
              <a:t>If a new piece of information c arrives, the agent’s new belief (if it obeys the rules of probability) should be</a:t>
            </a:r>
            <a:r>
              <a:rPr lang="en-US" dirty="0"/>
              <a:t> </a:t>
            </a:r>
            <a:r>
              <a:rPr lang="en-US" dirty="0" smtClean="0"/>
              <a:t>P(</a:t>
            </a:r>
            <a:r>
              <a:rPr lang="en-US" dirty="0" err="1"/>
              <a:t>a</a:t>
            </a:r>
            <a:r>
              <a:rPr lang="en-US" dirty="0" err="1" smtClean="0"/>
              <a:t>|b</a:t>
            </a:r>
            <a:r>
              <a:rPr lang="en-US" dirty="0" err="1" smtClean="0">
                <a:sym typeface="Symbol"/>
              </a:rPr>
              <a:t></a:t>
            </a:r>
            <a:r>
              <a:rPr lang="en-US" dirty="0" err="1" smtClean="0"/>
              <a:t>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64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Probability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P(</a:t>
            </a:r>
            <a:r>
              <a:rPr lang="en-US" dirty="0" err="1" smtClean="0"/>
              <a:t>a</a:t>
            </a:r>
            <a:r>
              <a:rPr lang="en-US" dirty="0" err="1" smtClean="0">
                <a:sym typeface="Symbol" pitchFamily="18" charset="2"/>
              </a:rPr>
              <a:t>b</a:t>
            </a:r>
            <a:r>
              <a:rPr lang="en-US" dirty="0" smtClean="0"/>
              <a:t>) 	= P(</a:t>
            </a:r>
            <a:r>
              <a:rPr lang="en-US" dirty="0" err="1" smtClean="0"/>
              <a:t>a|b</a:t>
            </a:r>
            <a:r>
              <a:rPr lang="en-US" dirty="0" smtClean="0"/>
              <a:t>) P(b)</a:t>
            </a:r>
            <a:br>
              <a:rPr lang="en-US" dirty="0" smtClean="0"/>
            </a:br>
            <a:r>
              <a:rPr lang="en-US" dirty="0" smtClean="0"/>
              <a:t>		= P(</a:t>
            </a:r>
            <a:r>
              <a:rPr lang="en-US" dirty="0" err="1"/>
              <a:t>b</a:t>
            </a:r>
            <a:r>
              <a:rPr lang="en-US" dirty="0" err="1" smtClean="0"/>
              <a:t>|a</a:t>
            </a:r>
            <a:r>
              <a:rPr lang="en-US" dirty="0" smtClean="0"/>
              <a:t>) P(a)</a:t>
            </a:r>
            <a:br>
              <a:rPr lang="en-US" dirty="0" smtClean="0"/>
            </a:br>
            <a:r>
              <a:rPr lang="en-US" dirty="0" smtClean="0"/>
              <a:t>P(</a:t>
            </a:r>
            <a:r>
              <a:rPr lang="en-US" dirty="0" err="1"/>
              <a:t>a</a:t>
            </a:r>
            <a:r>
              <a:rPr lang="en-US" dirty="0" err="1" smtClean="0"/>
              <a:t>|b</a:t>
            </a:r>
            <a:r>
              <a:rPr lang="en-US" dirty="0" smtClean="0"/>
              <a:t>) is the </a:t>
            </a:r>
            <a:r>
              <a:rPr lang="en-US" dirty="0" smtClean="0">
                <a:solidFill>
                  <a:schemeClr val="accent3"/>
                </a:solidFill>
              </a:rPr>
              <a:t>posterior probability </a:t>
            </a:r>
            <a:r>
              <a:rPr lang="en-US" dirty="0" smtClean="0"/>
              <a:t>of a given knowledge of b</a:t>
            </a:r>
          </a:p>
          <a:p>
            <a:endParaRPr lang="en-US" dirty="0" smtClean="0"/>
          </a:p>
          <a:p>
            <a:r>
              <a:rPr lang="en-US" dirty="0" smtClean="0"/>
              <a:t>Axiomatic definition:</a:t>
            </a:r>
            <a:br>
              <a:rPr lang="en-US" dirty="0" smtClean="0"/>
            </a:br>
            <a:r>
              <a:rPr lang="en-US" dirty="0" smtClean="0"/>
              <a:t>	P(</a:t>
            </a:r>
            <a:r>
              <a:rPr lang="en-US" dirty="0" err="1"/>
              <a:t>a</a:t>
            </a:r>
            <a:r>
              <a:rPr lang="en-US" dirty="0" err="1" smtClean="0"/>
              <a:t>|b</a:t>
            </a:r>
            <a:r>
              <a:rPr lang="en-US" dirty="0" smtClean="0"/>
              <a:t>) = P(</a:t>
            </a:r>
            <a:r>
              <a:rPr lang="en-US" dirty="0" err="1" smtClean="0"/>
              <a:t>a</a:t>
            </a:r>
            <a:r>
              <a:rPr lang="en-US" dirty="0" err="1" smtClean="0">
                <a:sym typeface="Symbol" pitchFamily="18" charset="2"/>
              </a:rPr>
              <a:t>b</a:t>
            </a:r>
            <a:r>
              <a:rPr lang="en-US" dirty="0" smtClean="0"/>
              <a:t>)/P(b)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03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Probability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P(</a:t>
            </a:r>
            <a:r>
              <a:rPr lang="en-US" dirty="0" err="1" smtClean="0"/>
              <a:t>a</a:t>
            </a:r>
            <a:r>
              <a:rPr lang="en-US" dirty="0" err="1" smtClean="0">
                <a:sym typeface="Symbol" pitchFamily="18" charset="2"/>
              </a:rPr>
              <a:t>b</a:t>
            </a:r>
            <a:r>
              <a:rPr lang="en-US" dirty="0" smtClean="0"/>
              <a:t>) 	= P(</a:t>
            </a:r>
            <a:r>
              <a:rPr lang="en-US" dirty="0" err="1"/>
              <a:t>a</a:t>
            </a:r>
            <a:r>
              <a:rPr lang="en-US" dirty="0" err="1" smtClean="0"/>
              <a:t>|b</a:t>
            </a:r>
            <a:r>
              <a:rPr lang="en-US" dirty="0" smtClean="0"/>
              <a:t>) P(b)</a:t>
            </a:r>
            <a:br>
              <a:rPr lang="en-US" dirty="0" smtClean="0"/>
            </a:br>
            <a:r>
              <a:rPr lang="en-US" dirty="0" smtClean="0"/>
              <a:t>		= P(</a:t>
            </a:r>
            <a:r>
              <a:rPr lang="en-US" dirty="0" err="1" smtClean="0"/>
              <a:t>b|a</a:t>
            </a:r>
            <a:r>
              <a:rPr lang="en-US" dirty="0" smtClean="0"/>
              <a:t>) P(a)</a:t>
            </a:r>
          </a:p>
          <a:p>
            <a:r>
              <a:rPr lang="en-US" dirty="0" smtClean="0"/>
              <a:t>P(</a:t>
            </a:r>
            <a:r>
              <a:rPr lang="en-US" dirty="0" err="1"/>
              <a:t>a</a:t>
            </a:r>
            <a:r>
              <a:rPr lang="en-US" dirty="0" err="1" smtClean="0">
                <a:sym typeface="Symbol" pitchFamily="18" charset="2"/>
              </a:rPr>
              <a:t></a:t>
            </a:r>
            <a:r>
              <a:rPr lang="en-US" dirty="0" err="1">
                <a:sym typeface="Symbol" pitchFamily="18" charset="2"/>
              </a:rPr>
              <a:t>b</a:t>
            </a:r>
            <a:r>
              <a:rPr lang="en-US" dirty="0" err="1" smtClean="0">
                <a:sym typeface="Symbol" pitchFamily="18" charset="2"/>
              </a:rPr>
              <a:t></a:t>
            </a:r>
            <a:r>
              <a:rPr lang="en-US" dirty="0" err="1">
                <a:sym typeface="Symbol" pitchFamily="18" charset="2"/>
              </a:rPr>
              <a:t>c</a:t>
            </a:r>
            <a:r>
              <a:rPr lang="en-US" dirty="0" smtClean="0"/>
              <a:t>) 	= P(</a:t>
            </a:r>
            <a:r>
              <a:rPr lang="en-US" dirty="0" err="1"/>
              <a:t>a</a:t>
            </a:r>
            <a:r>
              <a:rPr lang="en-US" dirty="0" err="1" smtClean="0"/>
              <a:t>|b</a:t>
            </a:r>
            <a:r>
              <a:rPr lang="en-US" dirty="0" err="1" smtClean="0">
                <a:sym typeface="Symbol" pitchFamily="18" charset="2"/>
              </a:rPr>
              <a:t></a:t>
            </a:r>
            <a:r>
              <a:rPr lang="en-US" dirty="0" err="1" smtClean="0"/>
              <a:t>c</a:t>
            </a:r>
            <a:r>
              <a:rPr lang="en-US" dirty="0" smtClean="0"/>
              <a:t>) P(</a:t>
            </a:r>
            <a:r>
              <a:rPr lang="en-US" dirty="0" err="1"/>
              <a:t>b</a:t>
            </a:r>
            <a:r>
              <a:rPr lang="en-US" dirty="0" err="1" smtClean="0">
                <a:sym typeface="Symbol" pitchFamily="18" charset="2"/>
              </a:rPr>
              <a:t></a:t>
            </a:r>
            <a:r>
              <a:rPr lang="en-US" dirty="0" err="1">
                <a:sym typeface="Symbol" pitchFamily="18" charset="2"/>
              </a:rPr>
              <a:t>c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	= P(</a:t>
            </a:r>
            <a:r>
              <a:rPr lang="en-US" dirty="0" err="1" smtClean="0"/>
              <a:t>a|b</a:t>
            </a:r>
            <a:r>
              <a:rPr lang="en-US" dirty="0" err="1" smtClean="0">
                <a:sym typeface="Symbol" pitchFamily="18" charset="2"/>
              </a:rPr>
              <a:t></a:t>
            </a:r>
            <a:r>
              <a:rPr lang="en-US" dirty="0" err="1" smtClean="0"/>
              <a:t>c</a:t>
            </a:r>
            <a:r>
              <a:rPr lang="en-US" dirty="0" smtClean="0"/>
              <a:t>) P(</a:t>
            </a:r>
            <a:r>
              <a:rPr lang="en-US" dirty="0" err="1" smtClean="0"/>
              <a:t>b|c</a:t>
            </a:r>
            <a:r>
              <a:rPr lang="en-US" dirty="0" smtClean="0"/>
              <a:t>) P(c)</a:t>
            </a:r>
          </a:p>
          <a:p>
            <a:r>
              <a:rPr lang="en-US" dirty="0" smtClean="0"/>
              <a:t>P(Cavity) 	= 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S</a:t>
            </a:r>
            <a:r>
              <a:rPr lang="en-US" baseline="-25000" dirty="0" err="1" smtClean="0">
                <a:sym typeface="Symbol" pitchFamily="18" charset="2"/>
              </a:rPr>
              <a:t>t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S</a:t>
            </a:r>
            <a:r>
              <a:rPr lang="en-US" baseline="-25000" dirty="0" err="1" smtClean="0">
                <a:sym typeface="Symbol" pitchFamily="18" charset="2"/>
              </a:rPr>
              <a:t>p</a:t>
            </a:r>
            <a:r>
              <a:rPr lang="en-US" dirty="0" smtClean="0">
                <a:sym typeface="Symbol" pitchFamily="18" charset="2"/>
              </a:rPr>
              <a:t> P(</a:t>
            </a:r>
            <a:r>
              <a:rPr lang="en-US" dirty="0" err="1" smtClean="0">
                <a:sym typeface="Symbol" pitchFamily="18" charset="2"/>
              </a:rPr>
              <a:t>Cavitytp</a:t>
            </a:r>
            <a:r>
              <a:rPr lang="en-US" dirty="0" smtClean="0">
                <a:sym typeface="Symbol" pitchFamily="18" charset="2"/>
              </a:rPr>
              <a:t>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	= </a:t>
            </a:r>
            <a:r>
              <a:rPr lang="en-US" dirty="0" err="1">
                <a:latin typeface="Symbol" pitchFamily="18" charset="2"/>
                <a:sym typeface="Symbol" pitchFamily="18" charset="2"/>
              </a:rPr>
              <a:t>S</a:t>
            </a:r>
            <a:r>
              <a:rPr lang="en-US" baseline="-25000" dirty="0" err="1">
                <a:sym typeface="Symbol" pitchFamily="18" charset="2"/>
              </a:rPr>
              <a:t>t</a:t>
            </a:r>
            <a:r>
              <a:rPr lang="en-US" dirty="0" err="1">
                <a:latin typeface="Symbol" pitchFamily="18" charset="2"/>
                <a:sym typeface="Symbol" pitchFamily="18" charset="2"/>
              </a:rPr>
              <a:t>S</a:t>
            </a:r>
            <a:r>
              <a:rPr lang="en-US" baseline="-25000" dirty="0" err="1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P(</a:t>
            </a:r>
            <a:r>
              <a:rPr lang="en-US" dirty="0" err="1" smtClean="0">
                <a:sym typeface="Symbol" pitchFamily="18" charset="2"/>
              </a:rPr>
              <a:t>Cavity|tp</a:t>
            </a:r>
            <a:r>
              <a:rPr lang="en-US" dirty="0" smtClean="0">
                <a:sym typeface="Symbol" pitchFamily="18" charset="2"/>
              </a:rPr>
              <a:t>) P(</a:t>
            </a:r>
            <a:r>
              <a:rPr lang="en-US" dirty="0" err="1" smtClean="0">
                <a:sym typeface="Symbol" pitchFamily="18" charset="2"/>
              </a:rPr>
              <a:t>tp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		= </a:t>
            </a:r>
            <a:r>
              <a:rPr lang="en-US" dirty="0" err="1">
                <a:latin typeface="Symbol" pitchFamily="18" charset="2"/>
                <a:sym typeface="Symbol" pitchFamily="18" charset="2"/>
              </a:rPr>
              <a:t>S</a:t>
            </a:r>
            <a:r>
              <a:rPr lang="en-US" baseline="-25000" dirty="0" err="1">
                <a:sym typeface="Symbol" pitchFamily="18" charset="2"/>
              </a:rPr>
              <a:t>t</a:t>
            </a:r>
            <a:r>
              <a:rPr lang="en-US" dirty="0" err="1">
                <a:latin typeface="Symbol" pitchFamily="18" charset="2"/>
                <a:sym typeface="Symbol" pitchFamily="18" charset="2"/>
              </a:rPr>
              <a:t>S</a:t>
            </a:r>
            <a:r>
              <a:rPr lang="en-US" baseline="-25000" dirty="0" err="1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P(</a:t>
            </a:r>
            <a:r>
              <a:rPr lang="en-US" dirty="0" err="1" smtClean="0">
                <a:sym typeface="Symbol" pitchFamily="18" charset="2"/>
              </a:rPr>
              <a:t>Cavity|tp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dirty="0" smtClean="0">
                <a:sym typeface="Symbol" pitchFamily="18" charset="2"/>
              </a:rPr>
              <a:t>P(</a:t>
            </a:r>
            <a:r>
              <a:rPr lang="en-US" dirty="0" err="1" smtClean="0">
                <a:sym typeface="Symbol" pitchFamily="18" charset="2"/>
              </a:rPr>
              <a:t>t|p</a:t>
            </a:r>
            <a:r>
              <a:rPr lang="en-US" dirty="0" smtClean="0">
                <a:sym typeface="Symbol" pitchFamily="18" charset="2"/>
              </a:rPr>
              <a:t>) P(p)</a:t>
            </a:r>
          </a:p>
        </p:txBody>
      </p:sp>
    </p:spTree>
    <p:extLst>
      <p:ext uri="{BB962C8B-B14F-4D97-AF65-F5344CB8AC3E}">
        <p14:creationId xmlns:p14="http://schemas.microsoft.com/office/powerpoint/2010/main" val="5200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Probabilistic Inference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58331"/>
              </p:ext>
            </p:extLst>
          </p:nvPr>
        </p:nvGraphicFramePr>
        <p:xfrm>
          <a:off x="381000" y="1643063"/>
          <a:ext cx="4114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P(state)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0.108</a:t>
                      </a:r>
                      <a:endParaRPr 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0.012</a:t>
                      </a:r>
                      <a:endParaRPr 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0.072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0.064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0.576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495800" y="1981200"/>
            <a:ext cx="4572000" cy="34440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P(</a:t>
            </a:r>
            <a:r>
              <a:rPr lang="en-US" dirty="0" err="1">
                <a:latin typeface="Comic Sans MS" pitchFamily="66" charset="0"/>
              </a:rPr>
              <a:t>Cavity|Toothache</a:t>
            </a:r>
            <a:r>
              <a:rPr lang="en-US" dirty="0">
                <a:latin typeface="Comic Sans MS" pitchFamily="66" charset="0"/>
              </a:rPr>
              <a:t>) = P(</a:t>
            </a:r>
            <a:r>
              <a:rPr lang="en-US" dirty="0" err="1">
                <a:latin typeface="Comic Sans MS" pitchFamily="66" charset="0"/>
              </a:rPr>
              <a:t>Cavity</a:t>
            </a:r>
            <a:r>
              <a:rPr lang="en-US" b="1" dirty="0" err="1">
                <a:latin typeface="Comic Sans MS" pitchFamily="66" charset="0"/>
                <a:sym typeface="Symbol" pitchFamily="18" charset="2"/>
              </a:rPr>
              <a:t></a:t>
            </a:r>
            <a:r>
              <a:rPr lang="en-US" dirty="0" err="1">
                <a:latin typeface="Comic Sans MS" pitchFamily="66" charset="0"/>
                <a:sym typeface="Symbol" pitchFamily="18" charset="2"/>
              </a:rPr>
              <a:t>Toothache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)/P(Toothache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1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1600" dirty="0"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1600" dirty="0" smtClean="0">
                <a:latin typeface="Comic Sans MS" pitchFamily="66" charset="0"/>
                <a:sym typeface="Symbol" pitchFamily="18" charset="2"/>
              </a:rPr>
              <a:t/>
            </a:r>
            <a:br>
              <a:rPr lang="en-US" sz="1600" dirty="0" smtClean="0">
                <a:latin typeface="Comic Sans MS" pitchFamily="66" charset="0"/>
                <a:sym typeface="Symbol" pitchFamily="18" charset="2"/>
              </a:rPr>
            </a:br>
            <a:endParaRPr lang="en-US" sz="1600" dirty="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400" dirty="0">
                <a:latin typeface="Comic Sans MS" pitchFamily="66" charset="0"/>
                <a:sym typeface="Symbol" pitchFamily="18" charset="2"/>
              </a:rPr>
              <a:t>0.108+0.012)/(0.108+0.012+0.016+0.064) = 0.6</a:t>
            </a:r>
            <a:endParaRPr lang="en-US" sz="1600" dirty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800" dirty="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800" dirty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5F5F5F"/>
                </a:solidFill>
                <a:latin typeface="Comic Sans MS" pitchFamily="66" charset="0"/>
              </a:rPr>
              <a:t>Interpretation: After observing Toothache, the patient is no longer an “average” one, and the prior probability (0.2) of Cavity is no longer valid</a:t>
            </a:r>
          </a:p>
          <a:p>
            <a:pPr>
              <a:lnSpc>
                <a:spcPct val="90000"/>
              </a:lnSpc>
            </a:pPr>
            <a:endParaRPr lang="en-US" sz="800" dirty="0" smtClean="0">
              <a:solidFill>
                <a:srgbClr val="5F5F5F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800" dirty="0">
              <a:solidFill>
                <a:srgbClr val="5F5F5F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5F5F5F"/>
                </a:solidFill>
                <a:latin typeface="Comic Sans MS" pitchFamily="66" charset="0"/>
              </a:rPr>
              <a:t>P(</a:t>
            </a:r>
            <a:r>
              <a:rPr lang="en-US" dirty="0" err="1">
                <a:solidFill>
                  <a:srgbClr val="5F5F5F"/>
                </a:solidFill>
                <a:latin typeface="Comic Sans MS" pitchFamily="66" charset="0"/>
              </a:rPr>
              <a:t>Cavity|Toothache</a:t>
            </a:r>
            <a:r>
              <a:rPr lang="en-US" dirty="0">
                <a:solidFill>
                  <a:srgbClr val="5F5F5F"/>
                </a:solidFill>
                <a:latin typeface="Comic Sans MS" pitchFamily="66" charset="0"/>
              </a:rPr>
              <a:t>) is calculated by keeping the ratios of the probabilities of the 4 </a:t>
            </a:r>
            <a:r>
              <a:rPr lang="en-US" dirty="0" smtClean="0">
                <a:solidFill>
                  <a:srgbClr val="5F5F5F"/>
                </a:solidFill>
                <a:latin typeface="Comic Sans MS" pitchFamily="66" charset="0"/>
              </a:rPr>
              <a:t>cases of Toothache </a:t>
            </a:r>
            <a:r>
              <a:rPr lang="en-US" dirty="0">
                <a:solidFill>
                  <a:srgbClr val="5F5F5F"/>
                </a:solidFill>
                <a:latin typeface="Comic Sans MS" pitchFamily="66" charset="0"/>
              </a:rPr>
              <a:t>unchanged, and normalizing their sum to 1 </a:t>
            </a:r>
          </a:p>
        </p:txBody>
      </p:sp>
    </p:spTree>
    <p:extLst>
      <p:ext uri="{BB962C8B-B14F-4D97-AF65-F5344CB8AC3E}">
        <p14:creationId xmlns:p14="http://schemas.microsoft.com/office/powerpoint/2010/main" val="30595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Independence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events a and b are </a:t>
            </a:r>
            <a:r>
              <a:rPr lang="en-US" dirty="0" smtClean="0">
                <a:solidFill>
                  <a:schemeClr val="accent3"/>
                </a:solidFill>
              </a:rPr>
              <a:t>independent</a:t>
            </a:r>
            <a:r>
              <a:rPr lang="en-US" dirty="0" smtClean="0"/>
              <a:t> if </a:t>
            </a:r>
            <a:br>
              <a:rPr lang="en-US" dirty="0" smtClean="0"/>
            </a:br>
            <a:r>
              <a:rPr lang="en-US" dirty="0" smtClean="0"/>
              <a:t>		P(a </a:t>
            </a:r>
            <a:r>
              <a:rPr lang="en-US" dirty="0" smtClean="0">
                <a:sym typeface="Symbol" pitchFamily="18" charset="2"/>
              </a:rPr>
              <a:t> </a:t>
            </a:r>
            <a:r>
              <a:rPr lang="en-US" dirty="0">
                <a:sym typeface="Symbol" pitchFamily="18" charset="2"/>
              </a:rPr>
              <a:t>b</a:t>
            </a:r>
            <a:r>
              <a:rPr lang="en-US" dirty="0" smtClean="0"/>
              <a:t>) = P(a) P(b)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hence P(</a:t>
            </a:r>
            <a:r>
              <a:rPr lang="en-US" dirty="0" err="1"/>
              <a:t>a</a:t>
            </a:r>
            <a:r>
              <a:rPr lang="en-US" dirty="0" err="1" smtClean="0"/>
              <a:t>|b</a:t>
            </a:r>
            <a:r>
              <a:rPr lang="en-US" dirty="0" smtClean="0"/>
              <a:t>) = P(a)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Knowing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b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doesn’t give you any information about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04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Independence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smtClean="0"/>
              <a:t>events a and b </a:t>
            </a:r>
            <a:r>
              <a:rPr lang="en-US" dirty="0"/>
              <a:t>are </a:t>
            </a:r>
            <a:r>
              <a:rPr lang="en-US" dirty="0">
                <a:solidFill>
                  <a:schemeClr val="accent3"/>
                </a:solidFill>
              </a:rPr>
              <a:t>conditionally independent given </a:t>
            </a:r>
            <a:r>
              <a:rPr lang="en-US" dirty="0" smtClean="0">
                <a:solidFill>
                  <a:schemeClr val="accent3"/>
                </a:solidFill>
              </a:rPr>
              <a:t>c</a:t>
            </a:r>
            <a:r>
              <a:rPr lang="en-US" dirty="0" smtClean="0"/>
              <a:t>, </a:t>
            </a:r>
            <a:r>
              <a:rPr lang="en-US" dirty="0"/>
              <a:t>if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P(a </a:t>
            </a:r>
            <a:r>
              <a:rPr lang="en-US" dirty="0" smtClean="0">
                <a:sym typeface="Symbol" pitchFamily="18" charset="2"/>
              </a:rPr>
              <a:t> </a:t>
            </a:r>
            <a:r>
              <a:rPr lang="en-US" dirty="0" err="1" smtClean="0">
                <a:sym typeface="Symbol" pitchFamily="18" charset="2"/>
              </a:rPr>
              <a:t>b|</a:t>
            </a:r>
            <a:r>
              <a:rPr lang="en-US" dirty="0" err="1">
                <a:sym typeface="Symbol" pitchFamily="18" charset="2"/>
              </a:rPr>
              <a:t>c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P(</a:t>
            </a:r>
            <a:r>
              <a:rPr lang="en-US" dirty="0" err="1" smtClean="0"/>
              <a:t>a|c</a:t>
            </a:r>
            <a:r>
              <a:rPr lang="en-US" dirty="0" smtClean="0"/>
              <a:t>) P(</a:t>
            </a:r>
            <a:r>
              <a:rPr lang="en-US" dirty="0" err="1"/>
              <a:t>b</a:t>
            </a:r>
            <a:r>
              <a:rPr lang="en-US" dirty="0" err="1" smtClean="0">
                <a:sym typeface="Symbol" pitchFamily="18" charset="2"/>
              </a:rPr>
              <a:t>|c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hence </a:t>
            </a:r>
            <a:r>
              <a:rPr lang="en-US" dirty="0" smtClean="0"/>
              <a:t>P(</a:t>
            </a:r>
            <a:r>
              <a:rPr lang="en-US" dirty="0" err="1"/>
              <a:t>a</a:t>
            </a:r>
            <a:r>
              <a:rPr lang="en-US" dirty="0" err="1" smtClean="0"/>
              <a:t>|b,c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P(</a:t>
            </a:r>
            <a:r>
              <a:rPr lang="en-US" dirty="0" err="1" smtClean="0"/>
              <a:t>a|c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Once you know c, learning b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doesn’t give you any information about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a</a:t>
            </a:r>
            <a:endParaRPr lang="en-US" dirty="0">
              <a:solidFill>
                <a:schemeClr val="accent2">
                  <a:lumMod val="75000"/>
                </a:schemeClr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488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F9A8-C988-41FB-A6E4-37871783B14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5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Source of Uncertainty:</a:t>
            </a:r>
            <a:br>
              <a:rPr lang="en-US" dirty="0" smtClean="0"/>
            </a:br>
            <a:r>
              <a:rPr lang="en-US" dirty="0" smtClean="0"/>
              <a:t>Imperfect Predictions</a:t>
            </a:r>
            <a:endParaRPr lang="en-US" dirty="0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There are many more states of the real world than can be expressed in the representation language</a:t>
            </a:r>
          </a:p>
          <a:p>
            <a:r>
              <a:rPr lang="en-US" sz="2000" dirty="0" smtClean="0"/>
              <a:t>So, any state represented in the language may correspond to many different states of the real world, which the agent can’t represent distinguishably</a:t>
            </a:r>
          </a:p>
          <a:p>
            <a:r>
              <a:rPr lang="en-US" sz="2000" dirty="0" smtClean="0"/>
              <a:t>The language may lead to incorrect predictions about future states</a:t>
            </a:r>
            <a:endParaRPr lang="en-US" sz="2000" dirty="0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259C77A-59C6-46D7-91D7-735FFA3B8B8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19533" name="Rectangle 45"/>
          <p:cNvSpPr>
            <a:spLocks noChangeArrowheads="1"/>
          </p:cNvSpPr>
          <p:nvPr/>
        </p:nvSpPr>
        <p:spPr bwMode="auto">
          <a:xfrm>
            <a:off x="685800" y="4343400"/>
            <a:ext cx="7848600" cy="20574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9532" name="Group 44"/>
          <p:cNvGrpSpPr>
            <a:grpSpLocks/>
          </p:cNvGrpSpPr>
          <p:nvPr/>
        </p:nvGrpSpPr>
        <p:grpSpPr bwMode="auto">
          <a:xfrm>
            <a:off x="914400" y="4495800"/>
            <a:ext cx="7391400" cy="1752600"/>
            <a:chOff x="576" y="2832"/>
            <a:chExt cx="4656" cy="1104"/>
          </a:xfrm>
        </p:grpSpPr>
        <p:grpSp>
          <p:nvGrpSpPr>
            <p:cNvPr id="319531" name="Group 43"/>
            <p:cNvGrpSpPr>
              <a:grpSpLocks/>
            </p:cNvGrpSpPr>
            <p:nvPr/>
          </p:nvGrpSpPr>
          <p:grpSpPr bwMode="auto">
            <a:xfrm>
              <a:off x="960" y="3456"/>
              <a:ext cx="3936" cy="480"/>
              <a:chOff x="960" y="3456"/>
              <a:chExt cx="3936" cy="480"/>
            </a:xfrm>
          </p:grpSpPr>
          <p:grpSp>
            <p:nvGrpSpPr>
              <p:cNvPr id="319530" name="Group 42"/>
              <p:cNvGrpSpPr>
                <a:grpSpLocks/>
              </p:cNvGrpSpPr>
              <p:nvPr/>
            </p:nvGrpSpPr>
            <p:grpSpPr bwMode="auto">
              <a:xfrm>
                <a:off x="960" y="3456"/>
                <a:ext cx="1008" cy="480"/>
                <a:chOff x="960" y="3456"/>
                <a:chExt cx="1008" cy="480"/>
              </a:xfrm>
            </p:grpSpPr>
            <p:sp>
              <p:nvSpPr>
                <p:cNvPr id="319497" name="Rectangle 9"/>
                <p:cNvSpPr>
                  <a:spLocks noChangeArrowheads="1"/>
                </p:cNvSpPr>
                <p:nvPr/>
              </p:nvSpPr>
              <p:spPr bwMode="auto">
                <a:xfrm>
                  <a:off x="1200" y="3456"/>
                  <a:ext cx="24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A</a:t>
                  </a:r>
                </a:p>
              </p:txBody>
            </p:sp>
            <p:sp>
              <p:nvSpPr>
                <p:cNvPr id="319499" name="Rectangle 11"/>
                <p:cNvSpPr>
                  <a:spLocks noChangeArrowheads="1"/>
                </p:cNvSpPr>
                <p:nvPr/>
              </p:nvSpPr>
              <p:spPr bwMode="auto">
                <a:xfrm>
                  <a:off x="1200" y="3696"/>
                  <a:ext cx="24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319500" name="Rectangle 12"/>
                <p:cNvSpPr>
                  <a:spLocks noChangeArrowheads="1"/>
                </p:cNvSpPr>
                <p:nvPr/>
              </p:nvSpPr>
              <p:spPr bwMode="auto">
                <a:xfrm>
                  <a:off x="1584" y="3696"/>
                  <a:ext cx="24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319494" name="Line 6"/>
                <p:cNvSpPr>
                  <a:spLocks noChangeShapeType="1"/>
                </p:cNvSpPr>
                <p:nvPr/>
              </p:nvSpPr>
              <p:spPr bwMode="auto">
                <a:xfrm>
                  <a:off x="960" y="393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19519" name="Group 31"/>
              <p:cNvGrpSpPr>
                <a:grpSpLocks/>
              </p:cNvGrpSpPr>
              <p:nvPr/>
            </p:nvGrpSpPr>
            <p:grpSpPr bwMode="auto">
              <a:xfrm>
                <a:off x="2352" y="3456"/>
                <a:ext cx="1008" cy="480"/>
                <a:chOff x="1680" y="3264"/>
                <a:chExt cx="1008" cy="480"/>
              </a:xfrm>
            </p:grpSpPr>
            <p:grpSp>
              <p:nvGrpSpPr>
                <p:cNvPr id="319513" name="Group 25"/>
                <p:cNvGrpSpPr>
                  <a:grpSpLocks/>
                </p:cNvGrpSpPr>
                <p:nvPr/>
              </p:nvGrpSpPr>
              <p:grpSpPr bwMode="auto">
                <a:xfrm>
                  <a:off x="2304" y="3264"/>
                  <a:ext cx="240" cy="480"/>
                  <a:chOff x="1920" y="3264"/>
                  <a:chExt cx="240" cy="480"/>
                </a:xfrm>
              </p:grpSpPr>
              <p:sp>
                <p:nvSpPr>
                  <p:cNvPr id="31950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3264"/>
                    <a:ext cx="24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>
                        <a:latin typeface="Comic Sans MS" pitchFamily="66" charset="0"/>
                      </a:rPr>
                      <a:t>A</a:t>
                    </a:r>
                  </a:p>
                </p:txBody>
              </p:sp>
              <p:sp>
                <p:nvSpPr>
                  <p:cNvPr id="31950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3504"/>
                    <a:ext cx="24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>
                        <a:latin typeface="Comic Sans MS" pitchFamily="66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319503" name="Rectangle 15"/>
                <p:cNvSpPr>
                  <a:spLocks noChangeArrowheads="1"/>
                </p:cNvSpPr>
                <p:nvPr/>
              </p:nvSpPr>
              <p:spPr bwMode="auto">
                <a:xfrm>
                  <a:off x="1920" y="3504"/>
                  <a:ext cx="24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319504" name="Line 16"/>
                <p:cNvSpPr>
                  <a:spLocks noChangeShapeType="1"/>
                </p:cNvSpPr>
                <p:nvPr/>
              </p:nvSpPr>
              <p:spPr bwMode="auto">
                <a:xfrm>
                  <a:off x="1680" y="3744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19520" name="Group 32"/>
              <p:cNvGrpSpPr>
                <a:grpSpLocks/>
              </p:cNvGrpSpPr>
              <p:nvPr/>
            </p:nvGrpSpPr>
            <p:grpSpPr bwMode="auto">
              <a:xfrm>
                <a:off x="3888" y="3456"/>
                <a:ext cx="1008" cy="480"/>
                <a:chOff x="3024" y="3264"/>
                <a:chExt cx="1008" cy="480"/>
              </a:xfrm>
            </p:grpSpPr>
            <p:sp>
              <p:nvSpPr>
                <p:cNvPr id="319514" name="Rectangle 26"/>
                <p:cNvSpPr>
                  <a:spLocks noChangeArrowheads="1"/>
                </p:cNvSpPr>
                <p:nvPr/>
              </p:nvSpPr>
              <p:spPr bwMode="auto">
                <a:xfrm>
                  <a:off x="3168" y="3264"/>
                  <a:ext cx="24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A</a:t>
                  </a:r>
                </a:p>
              </p:txBody>
            </p:sp>
            <p:sp>
              <p:nvSpPr>
                <p:cNvPr id="319515" name="Rectangle 27"/>
                <p:cNvSpPr>
                  <a:spLocks noChangeArrowheads="1"/>
                </p:cNvSpPr>
                <p:nvPr/>
              </p:nvSpPr>
              <p:spPr bwMode="auto">
                <a:xfrm>
                  <a:off x="3264" y="3504"/>
                  <a:ext cx="24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319516" name="Rectangle 28"/>
                <p:cNvSpPr>
                  <a:spLocks noChangeArrowheads="1"/>
                </p:cNvSpPr>
                <p:nvPr/>
              </p:nvSpPr>
              <p:spPr bwMode="auto">
                <a:xfrm>
                  <a:off x="3648" y="3504"/>
                  <a:ext cx="24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319517" name="Line 29"/>
                <p:cNvSpPr>
                  <a:spLocks noChangeShapeType="1"/>
                </p:cNvSpPr>
                <p:nvPr/>
              </p:nvSpPr>
              <p:spPr bwMode="auto">
                <a:xfrm>
                  <a:off x="3024" y="3744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319522" name="Text Box 34"/>
            <p:cNvSpPr txBox="1">
              <a:spLocks noChangeArrowheads="1"/>
            </p:cNvSpPr>
            <p:nvPr/>
          </p:nvSpPr>
          <p:spPr bwMode="auto">
            <a:xfrm>
              <a:off x="672" y="2832"/>
              <a:ext cx="4484" cy="250"/>
            </a:xfrm>
            <a:prstGeom prst="rect">
              <a:avLst/>
            </a:prstGeom>
            <a:solidFill>
              <a:srgbClr val="FFDB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On(A,B) </a:t>
              </a:r>
              <a:r>
                <a:rPr lang="en-US" sz="2000" b="1">
                  <a:latin typeface="Comic Sans MS" pitchFamily="66" charset="0"/>
                  <a:sym typeface="Symbol" pitchFamily="18" charset="2"/>
                </a:rPr>
                <a:t></a:t>
              </a:r>
              <a:r>
                <a:rPr lang="en-US" sz="2000"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sz="2000">
                  <a:latin typeface="Comic Sans MS" pitchFamily="66" charset="0"/>
                </a:rPr>
                <a:t>On(B,Table) </a:t>
              </a:r>
              <a:r>
                <a:rPr lang="en-US" sz="2000" b="1">
                  <a:latin typeface="Comic Sans MS" pitchFamily="66" charset="0"/>
                  <a:sym typeface="Symbol" pitchFamily="18" charset="2"/>
                </a:rPr>
                <a:t></a:t>
              </a:r>
              <a:r>
                <a:rPr lang="en-US" sz="2000">
                  <a:latin typeface="Comic Sans MS" pitchFamily="66" charset="0"/>
                </a:rPr>
                <a:t> On(C,Table) </a:t>
              </a:r>
              <a:r>
                <a:rPr lang="en-US" sz="2000" b="1">
                  <a:latin typeface="Comic Sans MS" pitchFamily="66" charset="0"/>
                  <a:sym typeface="Symbol" pitchFamily="18" charset="2"/>
                </a:rPr>
                <a:t></a:t>
              </a:r>
              <a:r>
                <a:rPr lang="en-US" sz="2000"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sz="2000">
                  <a:latin typeface="Comic Sans MS" pitchFamily="66" charset="0"/>
                </a:rPr>
                <a:t>Clear(A) </a:t>
              </a:r>
              <a:r>
                <a:rPr lang="en-US" sz="2000" b="1">
                  <a:latin typeface="Comic Sans MS" pitchFamily="66" charset="0"/>
                  <a:sym typeface="Symbol" pitchFamily="18" charset="2"/>
                </a:rPr>
                <a:t></a:t>
              </a:r>
              <a:r>
                <a:rPr lang="en-US" sz="2000"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sz="2000">
                  <a:latin typeface="Comic Sans MS" pitchFamily="66" charset="0"/>
                </a:rPr>
                <a:t>Clear(C)</a:t>
              </a:r>
            </a:p>
          </p:txBody>
        </p:sp>
        <p:sp>
          <p:nvSpPr>
            <p:cNvPr id="319523" name="Line 35"/>
            <p:cNvSpPr>
              <a:spLocks noChangeShapeType="1"/>
            </p:cNvSpPr>
            <p:nvPr/>
          </p:nvSpPr>
          <p:spPr bwMode="auto">
            <a:xfrm flipH="1">
              <a:off x="1824" y="3072"/>
              <a:ext cx="105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9524" name="Line 36"/>
            <p:cNvSpPr>
              <a:spLocks noChangeShapeType="1"/>
            </p:cNvSpPr>
            <p:nvPr/>
          </p:nvSpPr>
          <p:spPr bwMode="auto">
            <a:xfrm>
              <a:off x="2880" y="3072"/>
              <a:ext cx="105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9526" name="Line 38"/>
            <p:cNvSpPr>
              <a:spLocks noChangeShapeType="1"/>
            </p:cNvSpPr>
            <p:nvPr/>
          </p:nvSpPr>
          <p:spPr bwMode="auto">
            <a:xfrm>
              <a:off x="2880" y="30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9527" name="Line 39"/>
            <p:cNvSpPr>
              <a:spLocks noChangeShapeType="1"/>
            </p:cNvSpPr>
            <p:nvPr/>
          </p:nvSpPr>
          <p:spPr bwMode="auto">
            <a:xfrm flipH="1">
              <a:off x="576" y="3072"/>
              <a:ext cx="22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9528" name="Line 40"/>
            <p:cNvSpPr>
              <a:spLocks noChangeShapeType="1"/>
            </p:cNvSpPr>
            <p:nvPr/>
          </p:nvSpPr>
          <p:spPr bwMode="auto">
            <a:xfrm>
              <a:off x="2976" y="3072"/>
              <a:ext cx="22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09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a possible world, a random variable X can take on </a:t>
            </a:r>
            <a:r>
              <a:rPr lang="en-US" b="1" dirty="0" smtClean="0"/>
              <a:t>one</a:t>
            </a:r>
            <a:r>
              <a:rPr lang="en-US" dirty="0" smtClean="0"/>
              <a:t> of a set of values Val(X)={x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</a:p>
          <a:p>
            <a:r>
              <a:rPr lang="en-US" dirty="0" smtClean="0"/>
              <a:t>Such an </a:t>
            </a:r>
            <a:r>
              <a:rPr lang="en-US" b="1" dirty="0" smtClean="0"/>
              <a:t>event</a:t>
            </a:r>
            <a:r>
              <a:rPr lang="en-US" dirty="0" smtClean="0"/>
              <a:t> is written ‘X=x’</a:t>
            </a:r>
          </a:p>
          <a:p>
            <a:endParaRPr lang="en-US" dirty="0" smtClean="0"/>
          </a:p>
          <a:p>
            <a:r>
              <a:rPr lang="en-US" dirty="0" smtClean="0"/>
              <a:t>Capital: random variable</a:t>
            </a:r>
          </a:p>
          <a:p>
            <a:r>
              <a:rPr lang="en-US" dirty="0" smtClean="0"/>
              <a:t>Lowercase: assignment of variable to value</a:t>
            </a:r>
          </a:p>
          <a:p>
            <a:r>
              <a:rPr lang="en-US" dirty="0" smtClean="0"/>
              <a:t>Truth assignments to </a:t>
            </a:r>
            <a:r>
              <a:rPr lang="en-US" dirty="0" err="1" smtClean="0"/>
              <a:t>boolean</a:t>
            </a:r>
            <a:r>
              <a:rPr lang="en-US" dirty="0" smtClean="0"/>
              <a:t> random variables may also be expressed as ‘X’ or ‘</a:t>
            </a:r>
            <a:r>
              <a:rPr lang="en-US" dirty="0" smtClean="0">
                <a:sym typeface="Symbol" pitchFamily="18" charset="2"/>
              </a:rPr>
              <a:t></a:t>
            </a:r>
            <a:r>
              <a:rPr lang="en-US" dirty="0" smtClean="0"/>
              <a:t>X’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F6F9A8-C988-41FB-A6E4-37871783B14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with Random Variables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Capital letters A,B,C denote random variables</a:t>
            </a:r>
          </a:p>
          <a:p>
            <a:r>
              <a:rPr lang="en-US" dirty="0" smtClean="0"/>
              <a:t>Each random variable X can take one of a set of possible values </a:t>
            </a:r>
            <a:r>
              <a:rPr lang="en-US" dirty="0" err="1" smtClean="0"/>
              <a:t>x</a:t>
            </a:r>
            <a:r>
              <a:rPr lang="en-US" dirty="0" err="1" smtClean="0">
                <a:sym typeface="Symbol" pitchFamily="18" charset="2"/>
              </a:rPr>
              <a:t></a:t>
            </a:r>
            <a:r>
              <a:rPr lang="en-US" dirty="0" err="1" smtClean="0"/>
              <a:t>Val</a:t>
            </a:r>
            <a:r>
              <a:rPr lang="en-US" dirty="0" smtClean="0"/>
              <a:t>(X)</a:t>
            </a:r>
          </a:p>
          <a:p>
            <a:pPr lvl="1"/>
            <a:r>
              <a:rPr lang="en-US" dirty="0" smtClean="0"/>
              <a:t>Boolean random variable has Val(X)={</a:t>
            </a:r>
            <a:r>
              <a:rPr lang="en-US" dirty="0" err="1" smtClean="0"/>
              <a:t>True,False</a:t>
            </a:r>
            <a:r>
              <a:rPr lang="en-US" dirty="0" smtClean="0"/>
              <a:t>}</a:t>
            </a:r>
          </a:p>
          <a:p>
            <a:r>
              <a:rPr lang="en-US" dirty="0" smtClean="0"/>
              <a:t>Although the most unambiguous way of writing a probabilistic belief is over an event…</a:t>
            </a:r>
          </a:p>
          <a:p>
            <a:pPr lvl="1"/>
            <a:r>
              <a:rPr lang="en-US" dirty="0" smtClean="0"/>
              <a:t>P(X=x) = a number</a:t>
            </a:r>
          </a:p>
          <a:p>
            <a:pPr lvl="1"/>
            <a:r>
              <a:rPr lang="en-US" dirty="0" smtClean="0">
                <a:sym typeface="Symbol" pitchFamily="18" charset="2"/>
              </a:rPr>
              <a:t>P(X=x </a:t>
            </a:r>
            <a:r>
              <a:rPr lang="en-US" dirty="0">
                <a:sym typeface="Symbol" pitchFamily="18" charset="2"/>
              </a:rPr>
              <a:t> </a:t>
            </a:r>
            <a:r>
              <a:rPr lang="en-US" dirty="0" smtClean="0">
                <a:sym typeface="Symbol" pitchFamily="18" charset="2"/>
              </a:rPr>
              <a:t>Y=y) </a:t>
            </a:r>
            <a:r>
              <a:rPr lang="en-US" dirty="0"/>
              <a:t>= a number</a:t>
            </a:r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…it is tedious to list a large number of statements that hold for multiple values x and y</a:t>
            </a:r>
          </a:p>
          <a:p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Random variables allow using a shorthand notation (unfortunately a source of a lot of initial confusion!)</a:t>
            </a:r>
          </a:p>
        </p:txBody>
      </p:sp>
    </p:spTree>
    <p:extLst>
      <p:ext uri="{BB962C8B-B14F-4D97-AF65-F5344CB8AC3E}">
        <p14:creationId xmlns:p14="http://schemas.microsoft.com/office/powerpoint/2010/main" val="50059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Decoding Probability Notation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Mental rule #1: Lowercase: assignments are often left implicit when unambiguous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ym typeface="Symbol" pitchFamily="18" charset="2"/>
              </a:rPr>
              <a:t>P(a) = P(A=a) = a number</a:t>
            </a:r>
          </a:p>
        </p:txBody>
      </p:sp>
    </p:spTree>
    <p:extLst>
      <p:ext uri="{BB962C8B-B14F-4D97-AF65-F5344CB8AC3E}">
        <p14:creationId xmlns:p14="http://schemas.microsoft.com/office/powerpoint/2010/main" val="88704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Decoding Probability Notation (Boolean variables)</a:t>
            </a:r>
            <a:endParaRPr 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P(X=True) is written P(X)</a:t>
            </a:r>
          </a:p>
          <a:p>
            <a:r>
              <a:rPr lang="en-US" dirty="0" smtClean="0">
                <a:sym typeface="Symbol" pitchFamily="18" charset="2"/>
              </a:rPr>
              <a:t>P(X=False) is written P(X)</a:t>
            </a:r>
          </a:p>
          <a:p>
            <a:r>
              <a:rPr lang="en-US" dirty="0" smtClean="0">
                <a:solidFill>
                  <a:schemeClr val="accent6"/>
                </a:solidFill>
                <a:sym typeface="Symbol" pitchFamily="18" charset="2"/>
              </a:rPr>
              <a:t>[Since P(X) = 1-P(X), knowing P(X) is enough to specify the whole distribution over X=True or X=False]</a:t>
            </a:r>
          </a:p>
          <a:p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15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Decoding Probability Notation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Mental rule #2: Drop the AND, use commas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ym typeface="Symbol" pitchFamily="18" charset="2"/>
              </a:rPr>
              <a:t>P(</a:t>
            </a:r>
            <a:r>
              <a:rPr lang="en-US" dirty="0" err="1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/>
              </a:rPr>
              <a:t>,b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dirty="0" smtClean="0">
                <a:sym typeface="Symbol" pitchFamily="18" charset="2"/>
              </a:rPr>
              <a:t>= P(</a:t>
            </a:r>
            <a:r>
              <a:rPr lang="en-US" dirty="0" err="1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/>
              </a:rPr>
              <a:t>b</a:t>
            </a:r>
            <a:r>
              <a:rPr lang="en-US" dirty="0" smtClean="0">
                <a:sym typeface="Symbol" pitchFamily="18" charset="2"/>
              </a:rPr>
              <a:t>) = P(A=a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B=b</a:t>
            </a:r>
            <a:r>
              <a:rPr lang="en-US" dirty="0" smtClean="0">
                <a:sym typeface="Symbol" pitchFamily="18" charset="2"/>
              </a:rPr>
              <a:t>) = a number</a:t>
            </a:r>
          </a:p>
        </p:txBody>
      </p:sp>
    </p:spTree>
    <p:extLst>
      <p:ext uri="{BB962C8B-B14F-4D97-AF65-F5344CB8AC3E}">
        <p14:creationId xmlns:p14="http://schemas.microsoft.com/office/powerpoint/2010/main" val="264010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Probability Notation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Mental rule #3: Uppercase =&gt; values left implicit</a:t>
            </a:r>
          </a:p>
          <a:p>
            <a:r>
              <a:rPr lang="en-US" dirty="0">
                <a:sym typeface="Symbol" pitchFamily="18" charset="2"/>
              </a:rPr>
              <a:t>Suppose Val(X) = {1,2,3}	</a:t>
            </a:r>
          </a:p>
          <a:p>
            <a:r>
              <a:rPr lang="en-US" dirty="0">
                <a:sym typeface="Symbol" pitchFamily="18" charset="2"/>
              </a:rPr>
              <a:t>When I write P(X), it states “the distribution defined over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all </a:t>
            </a:r>
            <a:r>
              <a:rPr lang="en-US" dirty="0">
                <a:sym typeface="Symbol" pitchFamily="18" charset="2"/>
              </a:rPr>
              <a:t>of P(X=1), P(X=2), P(X=3)”</a:t>
            </a:r>
          </a:p>
          <a:p>
            <a:r>
              <a:rPr lang="en-US" b="1" dirty="0">
                <a:sym typeface="Symbol" pitchFamily="18" charset="2"/>
              </a:rPr>
              <a:t>It is not a single number, but rather a set of numbers</a:t>
            </a:r>
          </a:p>
          <a:p>
            <a:pPr lvl="1"/>
            <a:r>
              <a:rPr lang="en-US" dirty="0" smtClean="0">
                <a:sym typeface="Symbol" pitchFamily="18" charset="2"/>
              </a:rPr>
              <a:t>P(X) =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[A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probability table]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Probability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P(A,</a:t>
            </a:r>
            <a:r>
              <a:rPr lang="en-US" dirty="0">
                <a:sym typeface="Symbol" pitchFamily="18" charset="2"/>
              </a:rPr>
              <a:t>B</a:t>
            </a:r>
            <a:r>
              <a:rPr lang="en-US" dirty="0"/>
              <a:t>) = </a:t>
            </a:r>
            <a:r>
              <a:rPr lang="en-US" dirty="0" smtClean="0"/>
              <a:t>[P(A=a </a:t>
            </a:r>
            <a:r>
              <a:rPr lang="en-US" dirty="0">
                <a:sym typeface="Symbol" pitchFamily="18" charset="2"/>
              </a:rPr>
              <a:t> B=b</a:t>
            </a:r>
            <a:r>
              <a:rPr lang="en-US" dirty="0"/>
              <a:t>) for all combinations of </a:t>
            </a:r>
            <a:r>
              <a:rPr lang="en-US" dirty="0" err="1"/>
              <a:t>a</a:t>
            </a:r>
            <a:r>
              <a:rPr lang="en-US" dirty="0" err="1">
                <a:sym typeface="Symbol"/>
              </a:rPr>
              <a:t></a:t>
            </a:r>
            <a:r>
              <a:rPr lang="en-US" dirty="0" err="1"/>
              <a:t>Val</a:t>
            </a:r>
            <a:r>
              <a:rPr lang="en-US" dirty="0"/>
              <a:t>(A), </a:t>
            </a:r>
            <a:r>
              <a:rPr lang="en-US" dirty="0" err="1"/>
              <a:t>b</a:t>
            </a:r>
            <a:r>
              <a:rPr lang="en-US" dirty="0" err="1">
                <a:sym typeface="Symbol"/>
              </a:rPr>
              <a:t></a:t>
            </a:r>
            <a:r>
              <a:rPr lang="en-US" dirty="0" err="1"/>
              <a:t>Val</a:t>
            </a:r>
            <a:r>
              <a:rPr lang="en-US" dirty="0"/>
              <a:t>(B</a:t>
            </a:r>
            <a:r>
              <a:rPr lang="en-US" dirty="0" smtClean="0"/>
              <a:t>)]</a:t>
            </a:r>
            <a:endParaRPr lang="en-US" dirty="0"/>
          </a:p>
          <a:p>
            <a:endParaRPr lang="en-US" dirty="0"/>
          </a:p>
          <a:p>
            <a:r>
              <a:rPr lang="en-US" dirty="0"/>
              <a:t>A probability table with |Val(A)|</a:t>
            </a:r>
            <a:r>
              <a:rPr lang="en-US" dirty="0" err="1"/>
              <a:t>x|Val</a:t>
            </a:r>
            <a:r>
              <a:rPr lang="en-US" dirty="0"/>
              <a:t>(B)| entries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F6F9A8-C988-41FB-A6E4-37871783B14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626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Decoding Probability Notation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Mental rule #3: Uppercase =&gt; values left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implicit</a:t>
            </a:r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So when you see f(A,B)=g(A,B) this means:</a:t>
            </a:r>
          </a:p>
          <a:p>
            <a:pPr lvl="1"/>
            <a:r>
              <a:rPr lang="en-US" dirty="0" smtClean="0">
                <a:sym typeface="Symbol" pitchFamily="18" charset="2"/>
              </a:rPr>
              <a:t>“f(</a:t>
            </a:r>
            <a:r>
              <a:rPr lang="en-US" dirty="0" err="1" smtClean="0">
                <a:sym typeface="Symbol" pitchFamily="18" charset="2"/>
              </a:rPr>
              <a:t>a,b</a:t>
            </a:r>
            <a:r>
              <a:rPr lang="en-US" dirty="0" smtClean="0">
                <a:sym typeface="Symbol" pitchFamily="18" charset="2"/>
              </a:rPr>
              <a:t>) = g(</a:t>
            </a:r>
            <a:r>
              <a:rPr lang="en-US" dirty="0" err="1" smtClean="0">
                <a:sym typeface="Symbol" pitchFamily="18" charset="2"/>
              </a:rPr>
              <a:t>a,b</a:t>
            </a:r>
            <a:r>
              <a:rPr lang="en-US" dirty="0" smtClean="0">
                <a:sym typeface="Symbol" pitchFamily="18" charset="2"/>
              </a:rPr>
              <a:t>) for all values of </a:t>
            </a:r>
            <a:r>
              <a:rPr lang="en-US" dirty="0" err="1" smtClean="0">
                <a:sym typeface="Symbol" pitchFamily="18" charset="2"/>
              </a:rPr>
              <a:t>a</a:t>
            </a:r>
            <a:r>
              <a:rPr lang="en-US" dirty="0" err="1">
                <a:sym typeface="Symbol"/>
              </a:rPr>
              <a:t></a:t>
            </a:r>
            <a:r>
              <a:rPr lang="en-US" dirty="0" err="1" smtClean="0">
                <a:sym typeface="Symbol" pitchFamily="18" charset="2"/>
              </a:rPr>
              <a:t>Val</a:t>
            </a:r>
            <a:r>
              <a:rPr lang="en-US" dirty="0" smtClean="0">
                <a:sym typeface="Symbol" pitchFamily="18" charset="2"/>
              </a:rPr>
              <a:t>(A) and </a:t>
            </a:r>
            <a:r>
              <a:rPr lang="en-US" dirty="0" err="1" smtClean="0">
                <a:sym typeface="Symbol" pitchFamily="18" charset="2"/>
              </a:rPr>
              <a:t>b</a:t>
            </a:r>
            <a:r>
              <a:rPr lang="en-US" dirty="0" err="1" smtClean="0">
                <a:sym typeface="Symbol"/>
              </a:rPr>
              <a:t></a:t>
            </a:r>
            <a:r>
              <a:rPr lang="en-US" dirty="0" err="1" smtClean="0">
                <a:sym typeface="Symbol" pitchFamily="18" charset="2"/>
              </a:rPr>
              <a:t>Val</a:t>
            </a:r>
            <a:r>
              <a:rPr lang="en-US" dirty="0" smtClean="0">
                <a:sym typeface="Symbol" pitchFamily="18" charset="2"/>
              </a:rPr>
              <a:t>(B)”</a:t>
            </a:r>
          </a:p>
          <a:p>
            <a:r>
              <a:rPr lang="en-US" dirty="0">
                <a:sym typeface="Symbol" pitchFamily="18" charset="2"/>
              </a:rPr>
              <a:t>f(A,B)=g(A) means:</a:t>
            </a:r>
          </a:p>
          <a:p>
            <a:pPr lvl="1"/>
            <a:r>
              <a:rPr lang="en-US" dirty="0">
                <a:sym typeface="Symbol" pitchFamily="18" charset="2"/>
              </a:rPr>
              <a:t>“f(</a:t>
            </a:r>
            <a:r>
              <a:rPr lang="en-US" dirty="0" err="1">
                <a:sym typeface="Symbol" pitchFamily="18" charset="2"/>
              </a:rPr>
              <a:t>a,b</a:t>
            </a:r>
            <a:r>
              <a:rPr lang="en-US" dirty="0">
                <a:sym typeface="Symbol" pitchFamily="18" charset="2"/>
              </a:rPr>
              <a:t>) = g(a) for all values of </a:t>
            </a:r>
            <a:r>
              <a:rPr lang="en-US" dirty="0" err="1">
                <a:sym typeface="Symbol" pitchFamily="18" charset="2"/>
              </a:rPr>
              <a:t>a</a:t>
            </a:r>
            <a:r>
              <a:rPr lang="en-US" dirty="0" err="1">
                <a:sym typeface="Symbol"/>
              </a:rPr>
              <a:t></a:t>
            </a:r>
            <a:r>
              <a:rPr lang="en-US" dirty="0" err="1">
                <a:sym typeface="Symbol" pitchFamily="18" charset="2"/>
              </a:rPr>
              <a:t>Val</a:t>
            </a:r>
            <a:r>
              <a:rPr lang="en-US" dirty="0">
                <a:sym typeface="Symbol" pitchFamily="18" charset="2"/>
              </a:rPr>
              <a:t>(A) and </a:t>
            </a:r>
            <a:r>
              <a:rPr lang="en-US" dirty="0" err="1">
                <a:sym typeface="Symbol" pitchFamily="18" charset="2"/>
              </a:rPr>
              <a:t>b</a:t>
            </a:r>
            <a:r>
              <a:rPr lang="en-US" dirty="0" err="1">
                <a:sym typeface="Symbol"/>
              </a:rPr>
              <a:t></a:t>
            </a:r>
            <a:r>
              <a:rPr lang="en-US" dirty="0" err="1">
                <a:sym typeface="Symbol" pitchFamily="18" charset="2"/>
              </a:rPr>
              <a:t>Val</a:t>
            </a:r>
            <a:r>
              <a:rPr lang="en-US" dirty="0">
                <a:sym typeface="Symbol" pitchFamily="18" charset="2"/>
              </a:rPr>
              <a:t>(B</a:t>
            </a:r>
            <a:r>
              <a:rPr lang="en-US" dirty="0" smtClean="0">
                <a:sym typeface="Symbol" pitchFamily="18" charset="2"/>
              </a:rPr>
              <a:t>)”</a:t>
            </a:r>
          </a:p>
          <a:p>
            <a:r>
              <a:rPr lang="en-US" dirty="0" smtClean="0">
                <a:sym typeface="Symbol" pitchFamily="18" charset="2"/>
              </a:rPr>
              <a:t>f(</a:t>
            </a:r>
            <a:r>
              <a:rPr lang="en-US" dirty="0" err="1" smtClean="0">
                <a:sym typeface="Symbol" pitchFamily="18" charset="2"/>
              </a:rPr>
              <a:t>A,b</a:t>
            </a:r>
            <a:r>
              <a:rPr lang="en-US" dirty="0" smtClean="0">
                <a:sym typeface="Symbol" pitchFamily="18" charset="2"/>
              </a:rPr>
              <a:t>)=g(</a:t>
            </a:r>
            <a:r>
              <a:rPr lang="en-US" dirty="0" err="1" smtClean="0">
                <a:sym typeface="Symbol" pitchFamily="18" charset="2"/>
              </a:rPr>
              <a:t>A,b</a:t>
            </a:r>
            <a:r>
              <a:rPr lang="en-US" dirty="0" smtClean="0">
                <a:sym typeface="Symbol" pitchFamily="18" charset="2"/>
              </a:rPr>
              <a:t>) means:</a:t>
            </a:r>
          </a:p>
          <a:p>
            <a:pPr lvl="1"/>
            <a:r>
              <a:rPr lang="en-US" dirty="0" smtClean="0">
                <a:sym typeface="Symbol" pitchFamily="18" charset="2"/>
              </a:rPr>
              <a:t>“</a:t>
            </a:r>
            <a:r>
              <a:rPr lang="en-US" dirty="0">
                <a:sym typeface="Symbol" pitchFamily="18" charset="2"/>
              </a:rPr>
              <a:t>f(</a:t>
            </a:r>
            <a:r>
              <a:rPr lang="en-US" dirty="0" err="1">
                <a:sym typeface="Symbol" pitchFamily="18" charset="2"/>
              </a:rPr>
              <a:t>a,b</a:t>
            </a:r>
            <a:r>
              <a:rPr lang="en-US" dirty="0">
                <a:sym typeface="Symbol" pitchFamily="18" charset="2"/>
              </a:rPr>
              <a:t>) = g(</a:t>
            </a:r>
            <a:r>
              <a:rPr lang="en-US" dirty="0" err="1">
                <a:sym typeface="Symbol" pitchFamily="18" charset="2"/>
              </a:rPr>
              <a:t>a,b</a:t>
            </a:r>
            <a:r>
              <a:rPr lang="en-US" dirty="0">
                <a:sym typeface="Symbol" pitchFamily="18" charset="2"/>
              </a:rPr>
              <a:t>) for all values of </a:t>
            </a:r>
            <a:r>
              <a:rPr lang="en-US" dirty="0" err="1" smtClean="0">
                <a:sym typeface="Symbol" pitchFamily="18" charset="2"/>
              </a:rPr>
              <a:t>a</a:t>
            </a:r>
            <a:r>
              <a:rPr lang="en-US" dirty="0" err="1">
                <a:sym typeface="Symbol"/>
              </a:rPr>
              <a:t></a:t>
            </a:r>
            <a:r>
              <a:rPr lang="en-US" dirty="0" err="1">
                <a:sym typeface="Symbol" pitchFamily="18" charset="2"/>
              </a:rPr>
              <a:t>Val</a:t>
            </a:r>
            <a:r>
              <a:rPr lang="en-US" dirty="0">
                <a:sym typeface="Symbol" pitchFamily="18" charset="2"/>
              </a:rPr>
              <a:t>(A</a:t>
            </a:r>
            <a:r>
              <a:rPr lang="en-US" dirty="0" smtClean="0">
                <a:sym typeface="Symbol" pitchFamily="18" charset="2"/>
              </a:rPr>
              <a:t>)”</a:t>
            </a:r>
          </a:p>
          <a:p>
            <a:r>
              <a:rPr lang="en-US" dirty="0" smtClean="0">
                <a:sym typeface="Symbol" pitchFamily="18" charset="2"/>
              </a:rPr>
              <a:t>Order doesn’t matter. P(A,B) is equivalent to P(B,A)</a:t>
            </a:r>
          </a:p>
        </p:txBody>
      </p:sp>
    </p:spTree>
    <p:extLst>
      <p:ext uri="{BB962C8B-B14F-4D97-AF65-F5344CB8AC3E}">
        <p14:creationId xmlns:p14="http://schemas.microsoft.com/office/powerpoint/2010/main" val="119563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Mnemonic: Functional Equalities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P(X) is treated as a function over a variable X</a:t>
            </a:r>
          </a:p>
          <a:p>
            <a:r>
              <a:rPr lang="en-US" dirty="0" smtClean="0"/>
              <a:t>Operations </a:t>
            </a:r>
            <a:r>
              <a:rPr lang="en-US" smtClean="0"/>
              <a:t>and relations </a:t>
            </a:r>
            <a:r>
              <a:rPr lang="en-US" dirty="0" smtClean="0"/>
              <a:t>are on “function objects”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you say f(x) = g(x) without a value of x, then you can infer f(x) = g(x) holds for all x</a:t>
            </a:r>
          </a:p>
          <a:p>
            <a:r>
              <a:rPr lang="en-US" dirty="0" smtClean="0"/>
              <a:t>Likewise if you say f(</a:t>
            </a:r>
            <a:r>
              <a:rPr lang="en-US" dirty="0" err="1" smtClean="0"/>
              <a:t>x,y</a:t>
            </a:r>
            <a:r>
              <a:rPr lang="en-US" dirty="0" smtClean="0"/>
              <a:t>) = g(x) without stating a value of x or y, then you can infer f(</a:t>
            </a:r>
            <a:r>
              <a:rPr lang="en-US" dirty="0" err="1" smtClean="0"/>
              <a:t>x,y</a:t>
            </a:r>
            <a:r>
              <a:rPr lang="en-US" dirty="0" smtClean="0"/>
              <a:t>) = g(x) holds for all </a:t>
            </a:r>
            <a:r>
              <a:rPr lang="en-US" dirty="0" err="1" smtClean="0"/>
              <a:t>x,y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F6F9A8-C988-41FB-A6E4-37871783B14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997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Quiz: What does this mean?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P(A</a:t>
            </a:r>
            <a:r>
              <a:rPr lang="en-US" smtClean="0">
                <a:sym typeface="Symbol" pitchFamily="18" charset="2"/>
              </a:rPr>
              <a:t>B) </a:t>
            </a:r>
            <a:r>
              <a:rPr lang="en-US" smtClean="0"/>
              <a:t>= P(A)+P(B)- P(A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B)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457200" y="27432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P(A=a 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 B=b) 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= P(A=a) + P(B=b)</a:t>
            </a:r>
          </a:p>
          <a:p>
            <a:pPr marL="342900" indent="-342900" algn="ctr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P(A=a 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 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B=b)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For all a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Val(A)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 and b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Val(B)</a:t>
            </a:r>
          </a:p>
        </p:txBody>
      </p:sp>
    </p:spTree>
    <p:extLst>
      <p:ext uri="{BB962C8B-B14F-4D97-AF65-F5344CB8AC3E}">
        <p14:creationId xmlns:p14="http://schemas.microsoft.com/office/powerpoint/2010/main" val="366201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Observation of the Real World</a:t>
            </a:r>
            <a:endParaRPr lang="en-US"/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A1D9AE-8FE0-47CE-8920-D772EF25C39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24642" name="Group 34"/>
          <p:cNvGrpSpPr>
            <a:grpSpLocks/>
          </p:cNvGrpSpPr>
          <p:nvPr/>
        </p:nvGrpSpPr>
        <p:grpSpPr bwMode="auto">
          <a:xfrm>
            <a:off x="533400" y="1671638"/>
            <a:ext cx="1135063" cy="2233612"/>
            <a:chOff x="240" y="1185"/>
            <a:chExt cx="715" cy="1407"/>
          </a:xfrm>
        </p:grpSpPr>
        <p:sp>
          <p:nvSpPr>
            <p:cNvPr id="324613" name="Oval 5"/>
            <p:cNvSpPr>
              <a:spLocks noChangeArrowheads="1"/>
            </p:cNvSpPr>
            <p:nvPr/>
          </p:nvSpPr>
          <p:spPr bwMode="auto">
            <a:xfrm>
              <a:off x="384" y="2400"/>
              <a:ext cx="192" cy="192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39" name="Text Box 31"/>
            <p:cNvSpPr txBox="1">
              <a:spLocks noChangeArrowheads="1"/>
            </p:cNvSpPr>
            <p:nvPr/>
          </p:nvSpPr>
          <p:spPr bwMode="auto">
            <a:xfrm>
              <a:off x="240" y="1185"/>
              <a:ext cx="715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996633"/>
                  </a:solidFill>
                  <a:latin typeface="Comic Sans MS" pitchFamily="66" charset="0"/>
                </a:rPr>
                <a:t>Real</a:t>
              </a:r>
            </a:p>
            <a:p>
              <a:r>
                <a:rPr lang="en-US" sz="2000">
                  <a:solidFill>
                    <a:srgbClr val="996633"/>
                  </a:solidFill>
                  <a:latin typeface="Comic Sans MS" pitchFamily="66" charset="0"/>
                </a:rPr>
                <a:t>world</a:t>
              </a:r>
            </a:p>
            <a:p>
              <a:r>
                <a:rPr lang="en-US" sz="2000">
                  <a:solidFill>
                    <a:srgbClr val="996633"/>
                  </a:solidFill>
                  <a:latin typeface="Comic Sans MS" pitchFamily="66" charset="0"/>
                </a:rPr>
                <a:t>in some </a:t>
              </a:r>
            </a:p>
            <a:p>
              <a:r>
                <a:rPr lang="en-US" sz="2000">
                  <a:solidFill>
                    <a:srgbClr val="996633"/>
                  </a:solidFill>
                  <a:latin typeface="Comic Sans MS" pitchFamily="66" charset="0"/>
                </a:rPr>
                <a:t>state</a:t>
              </a:r>
            </a:p>
          </p:txBody>
        </p:sp>
      </p:grpSp>
      <p:grpSp>
        <p:nvGrpSpPr>
          <p:cNvPr id="324643" name="Group 35"/>
          <p:cNvGrpSpPr>
            <a:grpSpLocks/>
          </p:cNvGrpSpPr>
          <p:nvPr/>
        </p:nvGrpSpPr>
        <p:grpSpPr bwMode="auto">
          <a:xfrm>
            <a:off x="1066800" y="1712913"/>
            <a:ext cx="2125663" cy="3716337"/>
            <a:chOff x="576" y="1211"/>
            <a:chExt cx="1339" cy="2341"/>
          </a:xfrm>
        </p:grpSpPr>
        <p:sp>
          <p:nvSpPr>
            <p:cNvPr id="324614" name="Line 6"/>
            <p:cNvSpPr>
              <a:spLocks noChangeShapeType="1"/>
            </p:cNvSpPr>
            <p:nvPr/>
          </p:nvSpPr>
          <p:spPr bwMode="auto">
            <a:xfrm flipV="1">
              <a:off x="576" y="1584"/>
              <a:ext cx="81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4615" name="Line 7"/>
            <p:cNvSpPr>
              <a:spLocks noChangeShapeType="1"/>
            </p:cNvSpPr>
            <p:nvPr/>
          </p:nvSpPr>
          <p:spPr bwMode="auto">
            <a:xfrm flipV="1">
              <a:off x="576" y="1824"/>
              <a:ext cx="81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4616" name="Line 8"/>
            <p:cNvSpPr>
              <a:spLocks noChangeShapeType="1"/>
            </p:cNvSpPr>
            <p:nvPr/>
          </p:nvSpPr>
          <p:spPr bwMode="auto">
            <a:xfrm flipV="1">
              <a:off x="576" y="2256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4617" name="Line 9"/>
            <p:cNvSpPr>
              <a:spLocks noChangeShapeType="1"/>
            </p:cNvSpPr>
            <p:nvPr/>
          </p:nvSpPr>
          <p:spPr bwMode="auto">
            <a:xfrm>
              <a:off x="576" y="2496"/>
              <a:ext cx="81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4618" name="Line 10"/>
            <p:cNvSpPr>
              <a:spLocks noChangeShapeType="1"/>
            </p:cNvSpPr>
            <p:nvPr/>
          </p:nvSpPr>
          <p:spPr bwMode="auto">
            <a:xfrm>
              <a:off x="576" y="2496"/>
              <a:ext cx="81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4620" name="Line 12"/>
            <p:cNvSpPr>
              <a:spLocks noChangeShapeType="1"/>
            </p:cNvSpPr>
            <p:nvPr/>
          </p:nvSpPr>
          <p:spPr bwMode="auto">
            <a:xfrm>
              <a:off x="576" y="2496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4622" name="Rectangle 14"/>
            <p:cNvSpPr>
              <a:spLocks noChangeArrowheads="1"/>
            </p:cNvSpPr>
            <p:nvPr/>
          </p:nvSpPr>
          <p:spPr bwMode="auto">
            <a:xfrm>
              <a:off x="1392" y="1536"/>
              <a:ext cx="144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3" name="Rectangle 15"/>
            <p:cNvSpPr>
              <a:spLocks noChangeArrowheads="1"/>
            </p:cNvSpPr>
            <p:nvPr/>
          </p:nvSpPr>
          <p:spPr bwMode="auto">
            <a:xfrm>
              <a:off x="1392" y="1776"/>
              <a:ext cx="144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4" name="Rectangle 16"/>
            <p:cNvSpPr>
              <a:spLocks noChangeArrowheads="1"/>
            </p:cNvSpPr>
            <p:nvPr/>
          </p:nvSpPr>
          <p:spPr bwMode="auto">
            <a:xfrm>
              <a:off x="1392" y="3168"/>
              <a:ext cx="144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5" name="Rectangle 17"/>
            <p:cNvSpPr>
              <a:spLocks noChangeArrowheads="1"/>
            </p:cNvSpPr>
            <p:nvPr/>
          </p:nvSpPr>
          <p:spPr bwMode="auto">
            <a:xfrm>
              <a:off x="1392" y="3408"/>
              <a:ext cx="144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6" name="Line 18"/>
            <p:cNvSpPr>
              <a:spLocks noChangeShapeType="1"/>
            </p:cNvSpPr>
            <p:nvPr/>
          </p:nvSpPr>
          <p:spPr bwMode="auto">
            <a:xfrm>
              <a:off x="1474" y="1998"/>
              <a:ext cx="0" cy="105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4640" name="Text Box 32"/>
            <p:cNvSpPr txBox="1">
              <a:spLocks noChangeArrowheads="1"/>
            </p:cNvSpPr>
            <p:nvPr/>
          </p:nvSpPr>
          <p:spPr bwMode="auto">
            <a:xfrm>
              <a:off x="1142" y="1211"/>
              <a:ext cx="7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9900"/>
                  </a:solidFill>
                  <a:latin typeface="Comic Sans MS" pitchFamily="66" charset="0"/>
                </a:rPr>
                <a:t>Percepts</a:t>
              </a:r>
            </a:p>
          </p:txBody>
        </p:sp>
      </p:grpSp>
      <p:grpSp>
        <p:nvGrpSpPr>
          <p:cNvPr id="324645" name="Group 37"/>
          <p:cNvGrpSpPr>
            <a:grpSpLocks/>
          </p:cNvGrpSpPr>
          <p:nvPr/>
        </p:nvGrpSpPr>
        <p:grpSpPr bwMode="auto">
          <a:xfrm>
            <a:off x="2590800" y="1676400"/>
            <a:ext cx="5924550" cy="3676650"/>
            <a:chOff x="1536" y="1188"/>
            <a:chExt cx="3732" cy="2316"/>
          </a:xfrm>
        </p:grpSpPr>
        <p:sp>
          <p:nvSpPr>
            <p:cNvPr id="324629" name="Text Box 21"/>
            <p:cNvSpPr txBox="1">
              <a:spLocks noChangeArrowheads="1"/>
            </p:cNvSpPr>
            <p:nvPr/>
          </p:nvSpPr>
          <p:spPr bwMode="auto">
            <a:xfrm>
              <a:off x="3408" y="1938"/>
              <a:ext cx="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33CC"/>
                  </a:solidFill>
                  <a:latin typeface="Comic Sans MS" pitchFamily="66" charset="0"/>
                </a:rPr>
                <a:t>On(A,B)</a:t>
              </a:r>
            </a:p>
          </p:txBody>
        </p:sp>
        <p:sp>
          <p:nvSpPr>
            <p:cNvPr id="324634" name="Text Box 26"/>
            <p:cNvSpPr txBox="1">
              <a:spLocks noChangeArrowheads="1"/>
            </p:cNvSpPr>
            <p:nvPr/>
          </p:nvSpPr>
          <p:spPr bwMode="auto">
            <a:xfrm>
              <a:off x="3408" y="2595"/>
              <a:ext cx="11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33CC"/>
                  </a:solidFill>
                  <a:latin typeface="Comic Sans MS" pitchFamily="66" charset="0"/>
                </a:rPr>
                <a:t>On(B,Table)</a:t>
              </a:r>
            </a:p>
          </p:txBody>
        </p:sp>
        <p:sp>
          <p:nvSpPr>
            <p:cNvPr id="324627" name="Line 19"/>
            <p:cNvSpPr>
              <a:spLocks noChangeShapeType="1"/>
            </p:cNvSpPr>
            <p:nvPr/>
          </p:nvSpPr>
          <p:spPr bwMode="auto">
            <a:xfrm>
              <a:off x="1536" y="1584"/>
              <a:ext cx="182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4628" name="Line 20"/>
            <p:cNvSpPr>
              <a:spLocks noChangeShapeType="1"/>
            </p:cNvSpPr>
            <p:nvPr/>
          </p:nvSpPr>
          <p:spPr bwMode="auto">
            <a:xfrm flipV="1">
              <a:off x="1536" y="2112"/>
              <a:ext cx="18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4630" name="Line 22"/>
            <p:cNvSpPr>
              <a:spLocks noChangeShapeType="1"/>
            </p:cNvSpPr>
            <p:nvPr/>
          </p:nvSpPr>
          <p:spPr bwMode="auto">
            <a:xfrm>
              <a:off x="1536" y="1584"/>
              <a:ext cx="182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4631" name="Line 23"/>
            <p:cNvSpPr>
              <a:spLocks noChangeShapeType="1"/>
            </p:cNvSpPr>
            <p:nvPr/>
          </p:nvSpPr>
          <p:spPr bwMode="auto">
            <a:xfrm>
              <a:off x="1584" y="2496"/>
              <a:ext cx="17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4632" name="Line 24"/>
            <p:cNvSpPr>
              <a:spLocks noChangeShapeType="1"/>
            </p:cNvSpPr>
            <p:nvPr/>
          </p:nvSpPr>
          <p:spPr bwMode="auto">
            <a:xfrm>
              <a:off x="1584" y="2112"/>
              <a:ext cx="177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4635" name="Line 27"/>
            <p:cNvSpPr>
              <a:spLocks noChangeShapeType="1"/>
            </p:cNvSpPr>
            <p:nvPr/>
          </p:nvSpPr>
          <p:spPr bwMode="auto">
            <a:xfrm flipV="1">
              <a:off x="1536" y="3168"/>
              <a:ext cx="18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4636" name="Text Box 28"/>
            <p:cNvSpPr txBox="1">
              <a:spLocks noChangeArrowheads="1"/>
            </p:cNvSpPr>
            <p:nvPr/>
          </p:nvSpPr>
          <p:spPr bwMode="auto">
            <a:xfrm>
              <a:off x="3408" y="2994"/>
              <a:ext cx="11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33CC"/>
                  </a:solidFill>
                  <a:latin typeface="Comic Sans MS" pitchFamily="66" charset="0"/>
                </a:rPr>
                <a:t>Handempty</a:t>
              </a:r>
              <a:endParaRPr lang="en-US" sz="2400">
                <a:solidFill>
                  <a:schemeClr val="bg2"/>
                </a:solidFill>
                <a:latin typeface="Comic Sans MS" pitchFamily="66" charset="0"/>
              </a:endParaRPr>
            </a:p>
          </p:txBody>
        </p:sp>
        <p:sp>
          <p:nvSpPr>
            <p:cNvPr id="324641" name="Text Box 33"/>
            <p:cNvSpPr txBox="1">
              <a:spLocks noChangeArrowheads="1"/>
            </p:cNvSpPr>
            <p:nvPr/>
          </p:nvSpPr>
          <p:spPr bwMode="auto">
            <a:xfrm>
              <a:off x="3360" y="1188"/>
              <a:ext cx="190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33CC"/>
                  </a:solidFill>
                  <a:latin typeface="Comic Sans MS" pitchFamily="66" charset="0"/>
                </a:rPr>
                <a:t>Interpretation of the </a:t>
              </a:r>
              <a:br>
                <a:rPr lang="en-US" sz="2000">
                  <a:solidFill>
                    <a:srgbClr val="0033CC"/>
                  </a:solidFill>
                  <a:latin typeface="Comic Sans MS" pitchFamily="66" charset="0"/>
                </a:rPr>
              </a:br>
              <a:r>
                <a:rPr lang="en-US" sz="2000">
                  <a:solidFill>
                    <a:srgbClr val="0033CC"/>
                  </a:solidFill>
                  <a:latin typeface="Comic Sans MS" pitchFamily="66" charset="0"/>
                </a:rPr>
                <a:t>percepts in the </a:t>
              </a:r>
            </a:p>
            <a:p>
              <a:r>
                <a:rPr lang="en-US" sz="2000">
                  <a:solidFill>
                    <a:srgbClr val="0033CC"/>
                  </a:solidFill>
                  <a:latin typeface="Comic Sans MS" pitchFamily="66" charset="0"/>
                </a:rPr>
                <a:t>representation language</a:t>
              </a:r>
            </a:p>
          </p:txBody>
        </p:sp>
      </p:grpSp>
      <p:sp>
        <p:nvSpPr>
          <p:cNvPr id="324644" name="Text Box 36"/>
          <p:cNvSpPr txBox="1">
            <a:spLocks noChangeArrowheads="1"/>
          </p:cNvSpPr>
          <p:nvPr/>
        </p:nvSpPr>
        <p:spPr bwMode="auto">
          <a:xfrm>
            <a:off x="593725" y="5980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4646" name="Text Box 38"/>
          <p:cNvSpPr txBox="1">
            <a:spLocks noChangeArrowheads="1"/>
          </p:cNvSpPr>
          <p:nvPr/>
        </p:nvSpPr>
        <p:spPr bwMode="auto">
          <a:xfrm>
            <a:off x="609600" y="5715000"/>
            <a:ext cx="80375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Percepts can be user’s inputs, sensory data (e.g., image </a:t>
            </a:r>
            <a:br>
              <a:rPr lang="en-US" sz="2400">
                <a:latin typeface="Comic Sans MS" pitchFamily="66" charset="0"/>
              </a:rPr>
            </a:br>
            <a:r>
              <a:rPr lang="en-US" sz="2400">
                <a:latin typeface="Comic Sans MS" pitchFamily="66" charset="0"/>
              </a:rPr>
              <a:t>pixels), information received from other agents,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4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X, Y are </a:t>
                </a:r>
                <a:r>
                  <a:rPr lang="en-US" dirty="0" err="1" smtClean="0"/>
                  <a:t>boolean</a:t>
                </a:r>
                <a:r>
                  <a:rPr lang="en-US" dirty="0" smtClean="0"/>
                  <a:t> random variables that describe the state of the world,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</m:t>
                        </m:r>
                        <m:r>
                          <a:rPr lang="en-US" b="0" i="1" dirty="0" smtClean="0">
                            <a:latin typeface="Cambria Math"/>
                            <a:sym typeface="Symbol"/>
                          </a:rPr>
                          <m:t>𝑌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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itchFamily="18" charset="2"/>
                          </a:rPr>
                          <m:t>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𝑌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This generalizes to multiple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</m:t>
                        </m:r>
                        <m:r>
                          <a:rPr lang="en-US" b="0" i="1" dirty="0" smtClean="0">
                            <a:latin typeface="Cambria Math"/>
                            <a:sym typeface="Symbol"/>
                          </a:rPr>
                          <m:t>𝑌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</m:t>
                        </m:r>
                        <m:r>
                          <a:rPr lang="en-US" b="0" i="1" dirty="0" smtClean="0">
                            <a:latin typeface="Cambria Math"/>
                            <a:sym typeface="Symbol"/>
                          </a:rPr>
                          <m:t>𝑍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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itchFamily="18" charset="2"/>
                          </a:rPr>
                          <m:t>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𝑌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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 smtClean="0"/>
                  <a:t>+</a:t>
                </a:r>
                <a:br>
                  <a:rPr lang="en-US" dirty="0" smtClean="0"/>
                </a:b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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𝑌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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itchFamily="18" charset="2"/>
                          </a:rPr>
                          <m:t>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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itchFamily="18" charset="2"/>
                          </a:rPr>
                          <m:t>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𝑌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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itchFamily="18" charset="2"/>
                          </a:rPr>
                          <m:t>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𝑍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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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𝑌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</m:t>
                        </m:r>
                        <m:r>
                          <a:rPr lang="en-US" b="0" i="1" dirty="0" smtClean="0">
                            <a:latin typeface="Cambria Math"/>
                            <a:sym typeface="Symbol"/>
                          </a:rPr>
                          <m:t>𝑍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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𝑌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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itchFamily="18" charset="2"/>
                          </a:rPr>
                          <m:t>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𝑍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Etc.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784B78-A6CA-4B62-8B8D-F7AC84FC7B4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50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X, Y are random variables: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i="1" dirty="0" smtClean="0">
                        <a:latin typeface="Cambria Math"/>
                      </a:rPr>
                      <m:t>) = 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𝑉𝑎𝑙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This generalizes to multiple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𝑋</m:t>
                    </m:r>
                    <m:r>
                      <a:rPr lang="en-US" i="1" dirty="0">
                        <a:latin typeface="Cambria Math"/>
                      </a:rPr>
                      <m:t>) = 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/>
                          </a:rPr>
                          <m:t>𝑦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𝑉𝑎𝑙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𝑉𝑎𝑙</m:t>
                            </m:r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𝑍</m:t>
                            </m:r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i="1" dirty="0">
                                <a:latin typeface="Cambria Math"/>
                              </a:rPr>
                              <m:t>𝑃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/>
                                <a:sym typeface="Symbol"/>
                              </a:rPr>
                              <m:t>𝑧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𝑌</m:t>
                    </m:r>
                    <m:r>
                      <a:rPr lang="en-US" i="1" dirty="0">
                        <a:latin typeface="Cambria Math"/>
                      </a:rPr>
                      <m:t>) 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/>
                          </a:rPr>
                          <m:t>𝑧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𝑉𝑎𝑙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𝑍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  <a:sym typeface="Symbol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/>
                            <a:sym typeface="Symbol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𝑧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Etc.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784B78-A6CA-4B62-8B8D-F7AC84FC7B4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671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Probability Notation (Marginalization)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Mental rule #4: domains are usually implicit</a:t>
            </a:r>
          </a:p>
          <a:p>
            <a:r>
              <a:rPr lang="en-US" dirty="0" smtClean="0">
                <a:sym typeface="Symbol" pitchFamily="18" charset="2"/>
              </a:rPr>
              <a:t>Suppose a belief state P(X,Y,Z) is defined over X, Y, and Z</a:t>
            </a:r>
          </a:p>
          <a:p>
            <a:r>
              <a:rPr lang="en-US" dirty="0" smtClean="0">
                <a:sym typeface="Symbol" pitchFamily="18" charset="2"/>
              </a:rPr>
              <a:t>If I write P(X), I am implicitly marginalizing over Y and Z</a:t>
            </a:r>
          </a:p>
          <a:p>
            <a:pPr lvl="1"/>
            <a:r>
              <a:rPr lang="en-US" dirty="0" smtClean="0">
                <a:sym typeface="Symbol" pitchFamily="18" charset="2"/>
              </a:rPr>
              <a:t>P(X) = 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S</a:t>
            </a:r>
            <a:r>
              <a:rPr lang="en-US" baseline="-25000" dirty="0" err="1" smtClean="0">
                <a:sym typeface="Symbol" pitchFamily="18" charset="2"/>
              </a:rPr>
              <a:t>y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S</a:t>
            </a:r>
            <a:r>
              <a:rPr lang="en-US" baseline="-25000" dirty="0" err="1" smtClean="0">
                <a:sym typeface="Symbol" pitchFamily="18" charset="2"/>
              </a:rPr>
              <a:t>z</a:t>
            </a:r>
            <a:r>
              <a:rPr lang="en-US" baseline="-250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P(</a:t>
            </a:r>
            <a:r>
              <a:rPr lang="en-US" dirty="0" err="1" smtClean="0">
                <a:sym typeface="Symbol" pitchFamily="18" charset="2"/>
              </a:rPr>
              <a:t>X,y</a:t>
            </a:r>
            <a:r>
              <a:rPr lang="en-US" dirty="0" err="1">
                <a:sym typeface="Symbol" pitchFamily="18" charset="2"/>
              </a:rPr>
              <a:t>,</a:t>
            </a:r>
            <a:r>
              <a:rPr lang="en-US" dirty="0" err="1" smtClean="0">
                <a:sym typeface="Symbol" pitchFamily="18" charset="2"/>
              </a:rPr>
              <a:t>z</a:t>
            </a:r>
            <a:r>
              <a:rPr lang="en-US" dirty="0" smtClean="0">
                <a:sym typeface="Symbol" pitchFamily="18" charset="2"/>
              </a:rPr>
              <a:t>)</a:t>
            </a:r>
            <a:br>
              <a:rPr lang="en-US" dirty="0" smtClean="0">
                <a:sym typeface="Symbol" pitchFamily="18" charset="2"/>
              </a:rPr>
            </a:br>
            <a:endParaRPr lang="en-US" dirty="0" smtClean="0">
              <a:sym typeface="Symbol" pitchFamily="18" charset="2"/>
            </a:endParaRPr>
          </a:p>
          <a:p>
            <a:pPr lvl="1"/>
            <a:r>
              <a:rPr lang="en-US" dirty="0">
                <a:sym typeface="Symbol" pitchFamily="18" charset="2"/>
              </a:rPr>
              <a:t>P(X) = </a:t>
            </a:r>
            <a:r>
              <a:rPr lang="en-US" dirty="0" err="1">
                <a:latin typeface="Symbol" pitchFamily="18" charset="2"/>
                <a:sym typeface="Symbol" pitchFamily="18" charset="2"/>
              </a:rPr>
              <a:t>S</a:t>
            </a:r>
            <a:r>
              <a:rPr lang="en-US" baseline="-25000" dirty="0" err="1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latin typeface="Symbol" pitchFamily="18" charset="2"/>
                <a:sym typeface="Symbol" pitchFamily="18" charset="2"/>
              </a:rPr>
              <a:t>S</a:t>
            </a:r>
            <a:r>
              <a:rPr lang="en-US" baseline="-25000" dirty="0" err="1">
                <a:sym typeface="Symbol" pitchFamily="18" charset="2"/>
              </a:rPr>
              <a:t>z</a:t>
            </a:r>
            <a:r>
              <a:rPr lang="en-US" baseline="-250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P(X  Y=y  Z=z</a:t>
            </a:r>
            <a:r>
              <a:rPr lang="en-US" dirty="0" smtClean="0">
                <a:sym typeface="Symbol" pitchFamily="18" charset="2"/>
              </a:rPr>
              <a:t>)</a:t>
            </a:r>
            <a:br>
              <a:rPr lang="en-US" dirty="0" smtClean="0">
                <a:sym typeface="Symbol" pitchFamily="18" charset="2"/>
              </a:rPr>
            </a:br>
            <a:endParaRPr lang="en-US" dirty="0" smtClean="0">
              <a:sym typeface="Symbol" pitchFamily="18" charset="2"/>
            </a:endParaRPr>
          </a:p>
          <a:p>
            <a:pPr lvl="1"/>
            <a:r>
              <a:rPr lang="en-US" dirty="0" smtClean="0">
                <a:sym typeface="Symbol" pitchFamily="18" charset="2"/>
              </a:rPr>
              <a:t>P(X=x)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 err="1">
                <a:latin typeface="Symbol" pitchFamily="18" charset="2"/>
                <a:sym typeface="Symbol" pitchFamily="18" charset="2"/>
              </a:rPr>
              <a:t>S</a:t>
            </a:r>
            <a:r>
              <a:rPr lang="en-US" baseline="-25000" dirty="0" err="1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latin typeface="Symbol" pitchFamily="18" charset="2"/>
                <a:sym typeface="Symbol" pitchFamily="18" charset="2"/>
              </a:rPr>
              <a:t>S</a:t>
            </a:r>
            <a:r>
              <a:rPr lang="en-US" baseline="-25000" dirty="0" err="1">
                <a:sym typeface="Symbol" pitchFamily="18" charset="2"/>
              </a:rPr>
              <a:t>z</a:t>
            </a:r>
            <a:r>
              <a:rPr lang="en-US" baseline="-25000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P(X=x </a:t>
            </a:r>
            <a:r>
              <a:rPr lang="en-US" dirty="0">
                <a:sym typeface="Symbol" pitchFamily="18" charset="2"/>
              </a:rPr>
              <a:t> Y=y  Z=z</a:t>
            </a:r>
            <a:r>
              <a:rPr lang="en-US" dirty="0" smtClean="0">
                <a:sym typeface="Symbol" pitchFamily="18" charset="2"/>
              </a:rPr>
              <a:t>) for all x</a:t>
            </a:r>
          </a:p>
          <a:p>
            <a:pPr lvl="1"/>
            <a:r>
              <a:rPr lang="en-US" dirty="0">
                <a:sym typeface="Symbol" pitchFamily="18" charset="2"/>
              </a:rPr>
              <a:t>By </a:t>
            </a:r>
            <a:r>
              <a:rPr lang="en-US" dirty="0" smtClean="0">
                <a:sym typeface="Symbol" pitchFamily="18" charset="2"/>
              </a:rPr>
              <a:t>convention, each of y and z are summed over Val(Y), Val(Z)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0" y="40386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(should be interpreted as)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47244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(should be interpreted as)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6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 for Random Variables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P(A|B) is the </a:t>
            </a:r>
            <a:r>
              <a:rPr lang="en-US" dirty="0" smtClean="0">
                <a:solidFill>
                  <a:schemeClr val="accent3"/>
                </a:solidFill>
              </a:rPr>
              <a:t>posterior probability </a:t>
            </a:r>
            <a:r>
              <a:rPr lang="en-US" dirty="0" smtClean="0"/>
              <a:t>of A given knowledge of B</a:t>
            </a:r>
          </a:p>
          <a:p>
            <a:r>
              <a:rPr lang="en-US" dirty="0" smtClean="0"/>
              <a:t>“For each </a:t>
            </a:r>
            <a:r>
              <a:rPr lang="en-US" dirty="0" err="1" smtClean="0"/>
              <a:t>b</a:t>
            </a:r>
            <a:r>
              <a:rPr lang="en-US" dirty="0" err="1" smtClean="0">
                <a:sym typeface="Symbol"/>
              </a:rPr>
              <a:t>Val</a:t>
            </a:r>
            <a:r>
              <a:rPr lang="en-US" dirty="0" smtClean="0">
                <a:sym typeface="Symbol"/>
              </a:rPr>
              <a:t>(B): g</a:t>
            </a:r>
            <a:r>
              <a:rPr lang="en-US" dirty="0" smtClean="0"/>
              <a:t>iven that I know B=b, what would I believe is the distribution over A?”</a:t>
            </a:r>
          </a:p>
          <a:p>
            <a:r>
              <a:rPr lang="en-US" dirty="0" smtClean="0"/>
              <a:t>If a new piece of information C arrives, the agent’s new belief (if it obeys the rules of probability) should be</a:t>
            </a:r>
            <a:r>
              <a:rPr lang="en-US" dirty="0"/>
              <a:t> </a:t>
            </a:r>
            <a:r>
              <a:rPr lang="en-US" dirty="0" smtClean="0"/>
              <a:t>P(A|B,C)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66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 for </a:t>
            </a:r>
            <a:r>
              <a:rPr lang="en-US" dirty="0"/>
              <a:t>Random Variables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P(A</a:t>
            </a:r>
            <a:r>
              <a:rPr lang="en-US" dirty="0">
                <a:sym typeface="Symbol" pitchFamily="18" charset="2"/>
              </a:rPr>
              <a:t>,</a:t>
            </a:r>
            <a:r>
              <a:rPr lang="en-US" dirty="0" smtClean="0"/>
              <a:t>B) 	= P(A|B) P(B)</a:t>
            </a:r>
            <a:br>
              <a:rPr lang="en-US" dirty="0" smtClean="0"/>
            </a:br>
            <a:r>
              <a:rPr lang="en-US" dirty="0" smtClean="0"/>
              <a:t>		= P(B|A) P(A)</a:t>
            </a:r>
            <a:br>
              <a:rPr lang="en-US" dirty="0" smtClean="0"/>
            </a:br>
            <a:r>
              <a:rPr lang="en-US" dirty="0" smtClean="0"/>
              <a:t>P(A|B) is the </a:t>
            </a:r>
            <a:r>
              <a:rPr lang="en-US" dirty="0" smtClean="0">
                <a:solidFill>
                  <a:schemeClr val="accent3"/>
                </a:solidFill>
              </a:rPr>
              <a:t>posterior probability </a:t>
            </a:r>
            <a:r>
              <a:rPr lang="en-US" dirty="0" smtClean="0"/>
              <a:t>of A given knowledge of B</a:t>
            </a:r>
          </a:p>
          <a:p>
            <a:endParaRPr lang="en-US" dirty="0" smtClean="0"/>
          </a:p>
          <a:p>
            <a:r>
              <a:rPr lang="en-US" dirty="0" smtClean="0"/>
              <a:t>Axiomatic definition:</a:t>
            </a:r>
            <a:br>
              <a:rPr lang="en-US" dirty="0" smtClean="0"/>
            </a:br>
            <a:r>
              <a:rPr lang="en-US" dirty="0" smtClean="0"/>
              <a:t>	P(A|B) = P(A</a:t>
            </a:r>
            <a:r>
              <a:rPr lang="en-US" dirty="0">
                <a:sym typeface="Symbol" pitchFamily="18" charset="2"/>
              </a:rPr>
              <a:t>,</a:t>
            </a:r>
            <a:r>
              <a:rPr lang="en-US" dirty="0" smtClean="0"/>
              <a:t>B)/P(B)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07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Probability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P(A</a:t>
            </a:r>
            <a:r>
              <a:rPr lang="en-US" dirty="0">
                <a:sym typeface="Symbol" pitchFamily="18" charset="2"/>
              </a:rPr>
              <a:t>,</a:t>
            </a:r>
            <a:r>
              <a:rPr lang="en-US" dirty="0" smtClean="0"/>
              <a:t>B) 	= P(A|B) P(B)</a:t>
            </a:r>
            <a:br>
              <a:rPr lang="en-US" dirty="0" smtClean="0"/>
            </a:br>
            <a:r>
              <a:rPr lang="en-US" dirty="0" smtClean="0"/>
              <a:t>		= P(B|A) P(A)</a:t>
            </a:r>
          </a:p>
          <a:p>
            <a:r>
              <a:rPr lang="en-US" dirty="0" smtClean="0"/>
              <a:t>P(A,B,C) 	= P(A|B,C) P(B</a:t>
            </a:r>
            <a:r>
              <a:rPr lang="en-US" dirty="0">
                <a:sym typeface="Symbol" pitchFamily="18" charset="2"/>
              </a:rPr>
              <a:t>,</a:t>
            </a:r>
            <a:r>
              <a:rPr lang="en-US" dirty="0" smtClean="0"/>
              <a:t>C)</a:t>
            </a:r>
            <a:br>
              <a:rPr lang="en-US" dirty="0" smtClean="0"/>
            </a:br>
            <a:r>
              <a:rPr lang="en-US" dirty="0" smtClean="0"/>
              <a:t>		= P(A|B,C) P(B|C) P(C)</a:t>
            </a:r>
          </a:p>
          <a:p>
            <a:r>
              <a:rPr lang="en-US" dirty="0" smtClean="0"/>
              <a:t>P(Cavity) 	= 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S</a:t>
            </a:r>
            <a:r>
              <a:rPr lang="en-US" baseline="-25000" dirty="0" err="1" smtClean="0">
                <a:sym typeface="Symbol" pitchFamily="18" charset="2"/>
              </a:rPr>
              <a:t>t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S</a:t>
            </a:r>
            <a:r>
              <a:rPr lang="en-US" baseline="-25000" dirty="0" err="1" smtClean="0">
                <a:sym typeface="Symbol" pitchFamily="18" charset="2"/>
              </a:rPr>
              <a:t>p</a:t>
            </a:r>
            <a:r>
              <a:rPr lang="en-US" dirty="0" smtClean="0">
                <a:sym typeface="Symbol" pitchFamily="18" charset="2"/>
              </a:rPr>
              <a:t> P(</a:t>
            </a:r>
            <a:r>
              <a:rPr lang="en-US" dirty="0" err="1" smtClean="0">
                <a:sym typeface="Symbol" pitchFamily="18" charset="2"/>
              </a:rPr>
              <a:t>Cavity,t,p</a:t>
            </a:r>
            <a:r>
              <a:rPr lang="en-US" dirty="0" smtClean="0">
                <a:sym typeface="Symbol" pitchFamily="18" charset="2"/>
              </a:rPr>
              <a:t>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	= </a:t>
            </a:r>
            <a:r>
              <a:rPr lang="en-US" dirty="0" err="1">
                <a:latin typeface="Symbol" pitchFamily="18" charset="2"/>
                <a:sym typeface="Symbol" pitchFamily="18" charset="2"/>
              </a:rPr>
              <a:t>S</a:t>
            </a:r>
            <a:r>
              <a:rPr lang="en-US" baseline="-25000" dirty="0" err="1">
                <a:sym typeface="Symbol" pitchFamily="18" charset="2"/>
              </a:rPr>
              <a:t>t</a:t>
            </a:r>
            <a:r>
              <a:rPr lang="en-US" dirty="0" err="1">
                <a:latin typeface="Symbol" pitchFamily="18" charset="2"/>
                <a:sym typeface="Symbol" pitchFamily="18" charset="2"/>
              </a:rPr>
              <a:t>S</a:t>
            </a:r>
            <a:r>
              <a:rPr lang="en-US" baseline="-25000" dirty="0" err="1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P(</a:t>
            </a:r>
            <a:r>
              <a:rPr lang="en-US" dirty="0" err="1" smtClean="0">
                <a:sym typeface="Symbol" pitchFamily="18" charset="2"/>
              </a:rPr>
              <a:t>Cavity|t,p</a:t>
            </a:r>
            <a:r>
              <a:rPr lang="en-US" dirty="0" smtClean="0">
                <a:sym typeface="Symbol" pitchFamily="18" charset="2"/>
              </a:rPr>
              <a:t>) P(</a:t>
            </a:r>
            <a:r>
              <a:rPr lang="en-US" dirty="0" err="1" smtClean="0">
                <a:sym typeface="Symbol" pitchFamily="18" charset="2"/>
              </a:rPr>
              <a:t>t,p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		= </a:t>
            </a:r>
            <a:r>
              <a:rPr lang="en-US" dirty="0" err="1">
                <a:latin typeface="Symbol" pitchFamily="18" charset="2"/>
                <a:sym typeface="Symbol" pitchFamily="18" charset="2"/>
              </a:rPr>
              <a:t>S</a:t>
            </a:r>
            <a:r>
              <a:rPr lang="en-US" baseline="-25000" dirty="0" err="1">
                <a:sym typeface="Symbol" pitchFamily="18" charset="2"/>
              </a:rPr>
              <a:t>t</a:t>
            </a:r>
            <a:r>
              <a:rPr lang="en-US" dirty="0" err="1">
                <a:latin typeface="Symbol" pitchFamily="18" charset="2"/>
                <a:sym typeface="Symbol" pitchFamily="18" charset="2"/>
              </a:rPr>
              <a:t>S</a:t>
            </a:r>
            <a:r>
              <a:rPr lang="en-US" baseline="-25000" dirty="0" err="1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 P(</a:t>
            </a:r>
            <a:r>
              <a:rPr lang="en-US" dirty="0" err="1">
                <a:sym typeface="Symbol" pitchFamily="18" charset="2"/>
              </a:rPr>
              <a:t>Cavity|t,p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dirty="0" smtClean="0">
                <a:sym typeface="Symbol" pitchFamily="18" charset="2"/>
              </a:rPr>
              <a:t>P(</a:t>
            </a:r>
            <a:r>
              <a:rPr lang="en-US" dirty="0" err="1" smtClean="0">
                <a:sym typeface="Symbol" pitchFamily="18" charset="2"/>
              </a:rPr>
              <a:t>t|p</a:t>
            </a:r>
            <a:r>
              <a:rPr lang="en-US" dirty="0" smtClean="0">
                <a:sym typeface="Symbol" pitchFamily="18" charset="2"/>
              </a:rPr>
              <a:t>) P(p)</a:t>
            </a:r>
          </a:p>
        </p:txBody>
      </p:sp>
    </p:spTree>
    <p:extLst>
      <p:ext uri="{BB962C8B-B14F-4D97-AF65-F5344CB8AC3E}">
        <p14:creationId xmlns:p14="http://schemas.microsoft.com/office/powerpoint/2010/main" val="51314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Independence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random variables A and B are </a:t>
            </a:r>
            <a:r>
              <a:rPr lang="en-US" dirty="0" smtClean="0">
                <a:solidFill>
                  <a:schemeClr val="accent3"/>
                </a:solidFill>
              </a:rPr>
              <a:t>independent</a:t>
            </a:r>
            <a:r>
              <a:rPr lang="en-US" dirty="0" smtClean="0"/>
              <a:t> if </a:t>
            </a:r>
            <a:br>
              <a:rPr lang="en-US" dirty="0" smtClean="0"/>
            </a:br>
            <a:r>
              <a:rPr lang="en-US" dirty="0" smtClean="0"/>
              <a:t>		P(A,B) = P(A) P(B)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hence P(A|B) = P(A)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Knowing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B doesn’t give you any information about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A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[This equality has 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to hold for all combinations of values that 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A,B 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can take on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]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14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independence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 and B are independent, then </a:t>
            </a:r>
            <a:br>
              <a:rPr lang="en-US" dirty="0" smtClean="0"/>
            </a:br>
            <a:r>
              <a:rPr lang="en-US" dirty="0" smtClean="0"/>
              <a:t>		P(A,B) = P(A) P(B) 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=&gt; The joint distribution over A and B can be defined as a product of the distribution of A and the distribution of B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Rather than storing a big probability table over all combinations of A and B, store two much smaller probability tables!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compute P(A=a</a:t>
            </a:r>
            <a:r>
              <a:rPr lang="en-US" dirty="0">
                <a:sym typeface="Symbol" pitchFamily="18" charset="2"/>
              </a:rPr>
              <a:t>  </a:t>
            </a:r>
            <a:r>
              <a:rPr lang="en-US" dirty="0" smtClean="0"/>
              <a:t>B=b), just look up P(A=a) and P(B=b) in the individual tables and multiply them together</a:t>
            </a:r>
          </a:p>
        </p:txBody>
      </p:sp>
    </p:spTree>
    <p:extLst>
      <p:ext uri="{BB962C8B-B14F-4D97-AF65-F5344CB8AC3E}">
        <p14:creationId xmlns:p14="http://schemas.microsoft.com/office/powerpoint/2010/main" val="1509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Independence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random variables A and B are </a:t>
            </a:r>
            <a:r>
              <a:rPr lang="en-US" dirty="0">
                <a:solidFill>
                  <a:schemeClr val="accent3"/>
                </a:solidFill>
              </a:rPr>
              <a:t>conditionally independent given C</a:t>
            </a:r>
            <a:r>
              <a:rPr lang="en-US" dirty="0"/>
              <a:t>, if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P(A </a:t>
            </a:r>
            <a:r>
              <a:rPr lang="en-US" dirty="0" smtClean="0">
                <a:sym typeface="Symbol" pitchFamily="18" charset="2"/>
              </a:rPr>
              <a:t> </a:t>
            </a:r>
            <a:r>
              <a:rPr lang="en-US" dirty="0" smtClean="0"/>
              <a:t>B</a:t>
            </a:r>
            <a:r>
              <a:rPr lang="en-US" dirty="0" smtClean="0">
                <a:sym typeface="Symbol" pitchFamily="18" charset="2"/>
              </a:rPr>
              <a:t>|</a:t>
            </a:r>
            <a:r>
              <a:rPr lang="en-US" dirty="0" smtClean="0"/>
              <a:t>C</a:t>
            </a:r>
            <a:r>
              <a:rPr lang="en-US" dirty="0"/>
              <a:t>) = P(A|C) P(B</a:t>
            </a:r>
            <a:r>
              <a:rPr lang="en-US" dirty="0">
                <a:sym typeface="Symbol" pitchFamily="18" charset="2"/>
              </a:rPr>
              <a:t>|</a:t>
            </a:r>
            <a:r>
              <a:rPr lang="en-US" dirty="0"/>
              <a:t>C)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hence P(A|B,C) = P(A|C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Once you know C, learning B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doesn’t give you any information about A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[again, this has to hold for all combinations of values that A,B,C can take on]</a:t>
            </a:r>
            <a:endParaRPr lang="en-US" dirty="0">
              <a:solidFill>
                <a:schemeClr val="tx2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86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smtClean="0"/>
              <a:t>Conditional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Rainy, Thunder, and </a:t>
            </a:r>
            <a:r>
              <a:rPr lang="en-US" dirty="0" err="1" smtClean="0"/>
              <a:t>RoadsSlippery</a:t>
            </a:r>
            <a:endParaRPr lang="en-US" dirty="0" smtClean="0"/>
          </a:p>
          <a:p>
            <a:r>
              <a:rPr lang="en-US" dirty="0" smtClean="0"/>
              <a:t>Ostensibly, thunder doesn’t have anything directly to do with slippery roads…</a:t>
            </a:r>
          </a:p>
          <a:p>
            <a:r>
              <a:rPr lang="en-US" dirty="0" smtClean="0"/>
              <a:t>But they happen together more often when it rains, so they are not independent…</a:t>
            </a:r>
          </a:p>
          <a:p>
            <a:r>
              <a:rPr lang="en-US" dirty="0" smtClean="0"/>
              <a:t>So it is reasonable to believe that Thunder and </a:t>
            </a:r>
            <a:r>
              <a:rPr lang="en-US" dirty="0" err="1" smtClean="0"/>
              <a:t>RoadsSlippery</a:t>
            </a:r>
            <a:r>
              <a:rPr lang="en-US" dirty="0" smtClean="0"/>
              <a:t> are conditionally independent given Rainy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So if I want to estimate whether or not I will hear thunder, I don’t need to think about the state of the roads, </a:t>
            </a:r>
            <a:r>
              <a:rPr lang="en-US" dirty="0" smtClean="0">
                <a:solidFill>
                  <a:srgbClr val="C00000"/>
                </a:solidFill>
              </a:rPr>
              <a:t>if I know that it’s raining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Second source of Uncertainty:</a:t>
            </a:r>
            <a:br>
              <a:rPr lang="en-US" smtClean="0"/>
            </a:br>
            <a:r>
              <a:rPr lang="en-US" smtClean="0"/>
              <a:t>Imperfect Observation of the World</a:t>
            </a:r>
            <a:endParaRPr lang="en-US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Observation of the world can be: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Partial</a:t>
            </a:r>
            <a:r>
              <a:rPr lang="en-US" dirty="0" smtClean="0"/>
              <a:t>, e.g., a vision sensor can’t see through obstacles (lack of percepts)</a:t>
            </a:r>
            <a:endParaRPr lang="en-US" dirty="0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3B2201F-C868-45DB-924A-E6692A5AC631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31780" name="Group 4"/>
          <p:cNvGrpSpPr>
            <a:grpSpLocks/>
          </p:cNvGrpSpPr>
          <p:nvPr/>
        </p:nvGrpSpPr>
        <p:grpSpPr bwMode="auto">
          <a:xfrm>
            <a:off x="2971800" y="3429000"/>
            <a:ext cx="3048000" cy="1828800"/>
            <a:chOff x="288" y="2304"/>
            <a:chExt cx="1920" cy="1152"/>
          </a:xfrm>
        </p:grpSpPr>
        <p:grpSp>
          <p:nvGrpSpPr>
            <p:cNvPr id="331781" name="Group 5"/>
            <p:cNvGrpSpPr>
              <a:grpSpLocks/>
            </p:cNvGrpSpPr>
            <p:nvPr/>
          </p:nvGrpSpPr>
          <p:grpSpPr bwMode="auto">
            <a:xfrm>
              <a:off x="288" y="2304"/>
              <a:ext cx="1920" cy="1152"/>
              <a:chOff x="720" y="528"/>
              <a:chExt cx="2016" cy="1344"/>
            </a:xfrm>
          </p:grpSpPr>
          <p:sp>
            <p:nvSpPr>
              <p:cNvPr id="331782" name="Rectangle 6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481" cy="1344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31783" name="Rectangle 7"/>
              <p:cNvSpPr>
                <a:spLocks noChangeArrowheads="1"/>
              </p:cNvSpPr>
              <p:nvPr/>
            </p:nvSpPr>
            <p:spPr bwMode="auto">
              <a:xfrm>
                <a:off x="1728" y="528"/>
                <a:ext cx="1008" cy="1344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331784" name="Picture 8" descr="Robb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4" y="1056"/>
                <a:ext cx="483" cy="7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31785" name="Group 9"/>
              <p:cNvGrpSpPr>
                <a:grpSpLocks/>
              </p:cNvGrpSpPr>
              <p:nvPr/>
            </p:nvGrpSpPr>
            <p:grpSpPr bwMode="auto">
              <a:xfrm>
                <a:off x="2208" y="1584"/>
                <a:ext cx="336" cy="203"/>
                <a:chOff x="2736" y="1776"/>
                <a:chExt cx="288" cy="192"/>
              </a:xfrm>
            </p:grpSpPr>
            <p:sp>
              <p:nvSpPr>
                <p:cNvPr id="331786" name="Oval 10"/>
                <p:cNvSpPr>
                  <a:spLocks noChangeArrowheads="1"/>
                </p:cNvSpPr>
                <p:nvPr/>
              </p:nvSpPr>
              <p:spPr bwMode="auto">
                <a:xfrm>
                  <a:off x="2736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1787" name="Oval 11"/>
                <p:cNvSpPr>
                  <a:spLocks noChangeArrowheads="1"/>
                </p:cNvSpPr>
                <p:nvPr/>
              </p:nvSpPr>
              <p:spPr bwMode="auto">
                <a:xfrm>
                  <a:off x="2832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1788" name="Oval 12"/>
                <p:cNvSpPr>
                  <a:spLocks noChangeArrowheads="1"/>
                </p:cNvSpPr>
                <p:nvPr/>
              </p:nvSpPr>
              <p:spPr bwMode="auto">
                <a:xfrm>
                  <a:off x="2784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1789" name="Oval 13"/>
                <p:cNvSpPr>
                  <a:spLocks noChangeArrowheads="1"/>
                </p:cNvSpPr>
                <p:nvPr/>
              </p:nvSpPr>
              <p:spPr bwMode="auto">
                <a:xfrm>
                  <a:off x="2832" y="177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1790" name="Oval 14"/>
                <p:cNvSpPr>
                  <a:spLocks noChangeArrowheads="1"/>
                </p:cNvSpPr>
                <p:nvPr/>
              </p:nvSpPr>
              <p:spPr bwMode="auto">
                <a:xfrm>
                  <a:off x="2928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1791" name="Oval 15"/>
                <p:cNvSpPr>
                  <a:spLocks noChangeArrowheads="1"/>
                </p:cNvSpPr>
                <p:nvPr/>
              </p:nvSpPr>
              <p:spPr bwMode="auto">
                <a:xfrm>
                  <a:off x="2880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1792" name="Oval 16"/>
                <p:cNvSpPr>
                  <a:spLocks noChangeArrowheads="1"/>
                </p:cNvSpPr>
                <p:nvPr/>
              </p:nvSpPr>
              <p:spPr bwMode="auto">
                <a:xfrm>
                  <a:off x="297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1793" name="Oval 17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1794" name="Oval 18"/>
                <p:cNvSpPr>
                  <a:spLocks noChangeArrowheads="1"/>
                </p:cNvSpPr>
                <p:nvPr/>
              </p:nvSpPr>
              <p:spPr bwMode="auto">
                <a:xfrm>
                  <a:off x="2928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31795" name="Text Box 19"/>
            <p:cNvSpPr txBox="1">
              <a:spLocks noChangeArrowheads="1"/>
            </p:cNvSpPr>
            <p:nvPr/>
          </p:nvSpPr>
          <p:spPr bwMode="auto">
            <a:xfrm>
              <a:off x="331" y="2340"/>
              <a:ext cx="2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R</a:t>
              </a:r>
              <a:r>
                <a:rPr lang="en-US" sz="2400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31796" name="Text Box 20"/>
            <p:cNvSpPr txBox="1">
              <a:spLocks noChangeArrowheads="1"/>
            </p:cNvSpPr>
            <p:nvPr/>
          </p:nvSpPr>
          <p:spPr bwMode="auto">
            <a:xfrm>
              <a:off x="1312" y="2340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R</a:t>
              </a:r>
              <a:r>
                <a:rPr lang="en-US" sz="2400" baseline="-25000">
                  <a:latin typeface="Comic Sans MS" pitchFamily="66" charset="0"/>
                </a:rPr>
                <a:t>2</a:t>
              </a:r>
            </a:p>
          </p:txBody>
        </p:sp>
      </p:grpSp>
      <p:sp>
        <p:nvSpPr>
          <p:cNvPr id="331797" name="Text Box 21"/>
          <p:cNvSpPr txBox="1">
            <a:spLocks noChangeArrowheads="1"/>
          </p:cNvSpPr>
          <p:nvPr/>
        </p:nvSpPr>
        <p:spPr bwMode="auto">
          <a:xfrm>
            <a:off x="2514600" y="5486400"/>
            <a:ext cx="416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The robot may not know whether </a:t>
            </a:r>
            <a:br>
              <a:rPr lang="en-US" sz="2000">
                <a:latin typeface="Comic Sans MS" pitchFamily="66" charset="0"/>
              </a:rPr>
            </a:br>
            <a:r>
              <a:rPr lang="en-US" sz="2000">
                <a:latin typeface="Comic Sans MS" pitchFamily="66" charset="0"/>
              </a:rPr>
              <a:t>there is dust in room R2</a:t>
            </a:r>
          </a:p>
        </p:txBody>
      </p:sp>
    </p:spTree>
    <p:extLst>
      <p:ext uri="{BB962C8B-B14F-4D97-AF65-F5344CB8AC3E}">
        <p14:creationId xmlns:p14="http://schemas.microsoft.com/office/powerpoint/2010/main" val="94580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Probabilistic inference</a:t>
            </a:r>
          </a:p>
          <a:p>
            <a:r>
              <a:rPr lang="en-US" dirty="0" smtClean="0"/>
              <a:t>Exploiting conditional independence using Bayesian networks</a:t>
            </a:r>
          </a:p>
          <a:p>
            <a:r>
              <a:rPr lang="en-US" dirty="0" smtClean="0"/>
              <a:t>Read R&amp;N 13.1-5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9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Second source of Uncertainty:</a:t>
            </a:r>
            <a:br>
              <a:rPr lang="en-US" smtClean="0"/>
            </a:br>
            <a:r>
              <a:rPr lang="en-US" smtClean="0"/>
              <a:t>Imperfect Observation of the World</a:t>
            </a:r>
            <a:endParaRPr lang="en-US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Observation of the world can be: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Partial, e.g., a vision sensor can’t see through obstacles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Ambiguous</a:t>
            </a:r>
            <a:r>
              <a:rPr lang="en-US" dirty="0" smtClean="0"/>
              <a:t>, e.g., percepts have multiple possible interpretations</a:t>
            </a:r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80A7C8-2610-417C-AFDF-8924F1BCCD86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33856" name="Group 32"/>
          <p:cNvGrpSpPr>
            <a:grpSpLocks/>
          </p:cNvGrpSpPr>
          <p:nvPr/>
        </p:nvGrpSpPr>
        <p:grpSpPr bwMode="auto">
          <a:xfrm>
            <a:off x="914400" y="4572000"/>
            <a:ext cx="2133600" cy="1676400"/>
            <a:chOff x="720" y="2592"/>
            <a:chExt cx="1344" cy="1056"/>
          </a:xfrm>
        </p:grpSpPr>
        <p:sp>
          <p:nvSpPr>
            <p:cNvPr id="333846" name="Rectangle 22"/>
            <p:cNvSpPr>
              <a:spLocks noChangeArrowheads="1"/>
            </p:cNvSpPr>
            <p:nvPr/>
          </p:nvSpPr>
          <p:spPr bwMode="auto">
            <a:xfrm>
              <a:off x="1104" y="2592"/>
              <a:ext cx="528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333847" name="Rectangle 23"/>
            <p:cNvSpPr>
              <a:spLocks noChangeArrowheads="1"/>
            </p:cNvSpPr>
            <p:nvPr/>
          </p:nvSpPr>
          <p:spPr bwMode="auto">
            <a:xfrm>
              <a:off x="1104" y="3120"/>
              <a:ext cx="528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4400">
                  <a:solidFill>
                    <a:schemeClr val="bg2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333850" name="Text Box 26"/>
            <p:cNvSpPr txBox="1">
              <a:spLocks noChangeArrowheads="1"/>
            </p:cNvSpPr>
            <p:nvPr/>
          </p:nvSpPr>
          <p:spPr bwMode="auto">
            <a:xfrm>
              <a:off x="1200" y="3120"/>
              <a:ext cx="32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chemeClr val="bg2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333852" name="Freeform 28"/>
            <p:cNvSpPr>
              <a:spLocks/>
            </p:cNvSpPr>
            <p:nvPr/>
          </p:nvSpPr>
          <p:spPr bwMode="auto">
            <a:xfrm>
              <a:off x="1224" y="3408"/>
              <a:ext cx="192" cy="144"/>
            </a:xfrm>
            <a:custGeom>
              <a:avLst/>
              <a:gdLst>
                <a:gd name="T0" fmla="*/ 24 w 192"/>
                <a:gd name="T1" fmla="*/ 0 h 144"/>
                <a:gd name="T2" fmla="*/ 168 w 192"/>
                <a:gd name="T3" fmla="*/ 96 h 144"/>
                <a:gd name="T4" fmla="*/ 168 w 192"/>
                <a:gd name="T5" fmla="*/ 144 h 144"/>
                <a:gd name="T6" fmla="*/ 24 w 192"/>
                <a:gd name="T7" fmla="*/ 96 h 144"/>
                <a:gd name="T8" fmla="*/ 24 w 192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44">
                  <a:moveTo>
                    <a:pt x="24" y="0"/>
                  </a:moveTo>
                  <a:cubicBezTo>
                    <a:pt x="48" y="0"/>
                    <a:pt x="144" y="72"/>
                    <a:pt x="168" y="96"/>
                  </a:cubicBezTo>
                  <a:cubicBezTo>
                    <a:pt x="192" y="120"/>
                    <a:pt x="192" y="144"/>
                    <a:pt x="168" y="144"/>
                  </a:cubicBezTo>
                  <a:cubicBezTo>
                    <a:pt x="144" y="144"/>
                    <a:pt x="48" y="120"/>
                    <a:pt x="24" y="96"/>
                  </a:cubicBezTo>
                  <a:cubicBezTo>
                    <a:pt x="0" y="72"/>
                    <a:pt x="0" y="0"/>
                    <a:pt x="2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99">
                    <a:alpha val="53000"/>
                  </a:srgbClr>
                </a:gs>
                <a:gs pos="100000">
                  <a:srgbClr val="FFFF99">
                    <a:alpha val="53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3853" name="Freeform 29"/>
            <p:cNvSpPr>
              <a:spLocks/>
            </p:cNvSpPr>
            <p:nvPr/>
          </p:nvSpPr>
          <p:spPr bwMode="auto">
            <a:xfrm>
              <a:off x="1184" y="3160"/>
              <a:ext cx="368" cy="360"/>
            </a:xfrm>
            <a:custGeom>
              <a:avLst/>
              <a:gdLst>
                <a:gd name="T0" fmla="*/ 64 w 368"/>
                <a:gd name="T1" fmla="*/ 56 h 360"/>
                <a:gd name="T2" fmla="*/ 16 w 368"/>
                <a:gd name="T3" fmla="*/ 104 h 360"/>
                <a:gd name="T4" fmla="*/ 160 w 368"/>
                <a:gd name="T5" fmla="*/ 152 h 360"/>
                <a:gd name="T6" fmla="*/ 64 w 368"/>
                <a:gd name="T7" fmla="*/ 200 h 360"/>
                <a:gd name="T8" fmla="*/ 256 w 368"/>
                <a:gd name="T9" fmla="*/ 200 h 360"/>
                <a:gd name="T10" fmla="*/ 208 w 368"/>
                <a:gd name="T11" fmla="*/ 248 h 360"/>
                <a:gd name="T12" fmla="*/ 352 w 368"/>
                <a:gd name="T13" fmla="*/ 344 h 360"/>
                <a:gd name="T14" fmla="*/ 304 w 368"/>
                <a:gd name="T15" fmla="*/ 152 h 360"/>
                <a:gd name="T16" fmla="*/ 208 w 368"/>
                <a:gd name="T17" fmla="*/ 104 h 360"/>
                <a:gd name="T18" fmla="*/ 160 w 368"/>
                <a:gd name="T19" fmla="*/ 8 h 360"/>
                <a:gd name="T20" fmla="*/ 64 w 368"/>
                <a:gd name="T21" fmla="*/ 5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8" h="360">
                  <a:moveTo>
                    <a:pt x="64" y="56"/>
                  </a:moveTo>
                  <a:cubicBezTo>
                    <a:pt x="40" y="72"/>
                    <a:pt x="0" y="88"/>
                    <a:pt x="16" y="104"/>
                  </a:cubicBezTo>
                  <a:cubicBezTo>
                    <a:pt x="32" y="120"/>
                    <a:pt x="152" y="136"/>
                    <a:pt x="160" y="152"/>
                  </a:cubicBezTo>
                  <a:cubicBezTo>
                    <a:pt x="168" y="168"/>
                    <a:pt x="48" y="192"/>
                    <a:pt x="64" y="200"/>
                  </a:cubicBezTo>
                  <a:cubicBezTo>
                    <a:pt x="80" y="208"/>
                    <a:pt x="232" y="192"/>
                    <a:pt x="256" y="200"/>
                  </a:cubicBezTo>
                  <a:cubicBezTo>
                    <a:pt x="280" y="208"/>
                    <a:pt x="192" y="224"/>
                    <a:pt x="208" y="248"/>
                  </a:cubicBezTo>
                  <a:cubicBezTo>
                    <a:pt x="224" y="272"/>
                    <a:pt x="336" y="360"/>
                    <a:pt x="352" y="344"/>
                  </a:cubicBezTo>
                  <a:cubicBezTo>
                    <a:pt x="368" y="328"/>
                    <a:pt x="328" y="192"/>
                    <a:pt x="304" y="152"/>
                  </a:cubicBezTo>
                  <a:cubicBezTo>
                    <a:pt x="280" y="112"/>
                    <a:pt x="232" y="128"/>
                    <a:pt x="208" y="104"/>
                  </a:cubicBezTo>
                  <a:cubicBezTo>
                    <a:pt x="184" y="80"/>
                    <a:pt x="184" y="16"/>
                    <a:pt x="160" y="8"/>
                  </a:cubicBezTo>
                  <a:cubicBezTo>
                    <a:pt x="136" y="0"/>
                    <a:pt x="88" y="40"/>
                    <a:pt x="64" y="5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99">
                    <a:alpha val="74001"/>
                  </a:srgbClr>
                </a:gs>
                <a:gs pos="100000">
                  <a:srgbClr val="FFFF99">
                    <a:alpha val="74001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3854" name="Rectangle 30"/>
            <p:cNvSpPr>
              <a:spLocks noChangeArrowheads="1"/>
            </p:cNvSpPr>
            <p:nvPr/>
          </p:nvSpPr>
          <p:spPr bwMode="auto">
            <a:xfrm>
              <a:off x="1350" y="3351"/>
              <a:ext cx="138" cy="60"/>
            </a:xfrm>
            <a:prstGeom prst="rect">
              <a:avLst/>
            </a:prstGeom>
            <a:gradFill rotWithShape="1">
              <a:gsLst>
                <a:gs pos="0">
                  <a:srgbClr val="FFFF99">
                    <a:alpha val="17999"/>
                  </a:srgbClr>
                </a:gs>
                <a:gs pos="100000">
                  <a:srgbClr val="FFCC00">
                    <a:alpha val="19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855" name="Line 31"/>
            <p:cNvSpPr>
              <a:spLocks noChangeShapeType="1"/>
            </p:cNvSpPr>
            <p:nvPr/>
          </p:nvSpPr>
          <p:spPr bwMode="auto">
            <a:xfrm>
              <a:off x="720" y="3648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33857" name="Line 33"/>
          <p:cNvSpPr>
            <a:spLocks noChangeShapeType="1"/>
          </p:cNvSpPr>
          <p:nvPr/>
        </p:nvSpPr>
        <p:spPr bwMode="auto">
          <a:xfrm>
            <a:off x="3276600" y="5410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3858" name="Text Box 34"/>
          <p:cNvSpPr txBox="1">
            <a:spLocks noChangeArrowheads="1"/>
          </p:cNvSpPr>
          <p:nvPr/>
        </p:nvSpPr>
        <p:spPr bwMode="auto">
          <a:xfrm>
            <a:off x="4572000" y="5105400"/>
            <a:ext cx="3227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On(A,B) </a:t>
            </a:r>
            <a:r>
              <a:rPr lang="en-US" sz="2800" b="1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2800">
                <a:latin typeface="Comic Sans MS" pitchFamily="66" charset="0"/>
              </a:rPr>
              <a:t> On(A,C)</a:t>
            </a:r>
          </a:p>
        </p:txBody>
      </p:sp>
    </p:spTree>
    <p:extLst>
      <p:ext uri="{BB962C8B-B14F-4D97-AF65-F5344CB8AC3E}">
        <p14:creationId xmlns:p14="http://schemas.microsoft.com/office/powerpoint/2010/main" val="40059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Second source of Uncertainty:</a:t>
            </a:r>
            <a:br>
              <a:rPr lang="en-US" smtClean="0"/>
            </a:br>
            <a:r>
              <a:rPr lang="en-US" smtClean="0"/>
              <a:t>Imperfect Observation of the World</a:t>
            </a:r>
            <a:endParaRPr lang="en-US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Observation of the world can be: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Partial, e.g., a vision sensor can’t see through obstacles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Ambiguous, e.g., percepts have multiple possible interpretations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Incorrect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D7C6703-09E1-49E0-B8C7-FF2E18C882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4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Third Source of Uncertainty:</a:t>
            </a:r>
            <a:br>
              <a:rPr lang="en-US" smtClean="0"/>
            </a:br>
            <a:r>
              <a:rPr lang="en-US" smtClean="0"/>
              <a:t>Laziness, Efficiency</a:t>
            </a:r>
            <a:endParaRPr lang="en-US"/>
          </a:p>
        </p:txBody>
      </p:sp>
      <p:sp>
        <p:nvSpPr>
          <p:cNvPr id="343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action may have a long list of preconditions, e.g.:</a:t>
            </a:r>
            <a:br>
              <a:rPr lang="en-US" dirty="0" smtClean="0"/>
            </a:br>
            <a:r>
              <a:rPr lang="en-US" dirty="0" smtClean="0"/>
              <a:t>	Drive-Car:</a:t>
            </a:r>
            <a:br>
              <a:rPr lang="en-US" dirty="0" smtClean="0"/>
            </a:br>
            <a:r>
              <a:rPr lang="en-US" dirty="0" smtClean="0"/>
              <a:t>	P = Have-Keys </a:t>
            </a:r>
            <a:r>
              <a:rPr lang="en-US" dirty="0" smtClean="0">
                <a:sym typeface="Symbol" pitchFamily="18" charset="2"/>
              </a:rPr>
              <a:t> Empty-Gas-Tank 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	Battery-Ok  Ignition-Ok 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	Flat-Tires  Stolen-Car ...</a:t>
            </a:r>
          </a:p>
          <a:p>
            <a:r>
              <a:rPr lang="en-US" dirty="0" smtClean="0">
                <a:sym typeface="Symbol" pitchFamily="18" charset="2"/>
              </a:rPr>
              <a:t>The agent’s designer may ignore some preconditions ... or by laziness or for efficiency, may not want to include all of them in the action representation</a:t>
            </a:r>
          </a:p>
          <a:p>
            <a:r>
              <a:rPr lang="en-US" dirty="0" smtClean="0">
                <a:sym typeface="Symbol" pitchFamily="18" charset="2"/>
              </a:rPr>
              <a:t>The result is a representation that is either incorrect – executing the action may not have the described effects – or that describes several alternative effects 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23B9F0-A9B7-4BA3-BE58-CFE1AA9E4F9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15073</TotalTime>
  <Words>2840</Words>
  <Application>Microsoft Office PowerPoint</Application>
  <PresentationFormat>On-screen Show (4:3)</PresentationFormat>
  <Paragraphs>542</Paragraphs>
  <Slides>60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Oriel</vt:lpstr>
      <vt:lpstr>Introduction to Uncertainty</vt:lpstr>
      <vt:lpstr>PowerPoint Presentation</vt:lpstr>
      <vt:lpstr>3 Sources of Uncertainty</vt:lpstr>
      <vt:lpstr>First Source of Uncertainty: Imperfect Predictions</vt:lpstr>
      <vt:lpstr>Observation of the Real World</vt:lpstr>
      <vt:lpstr>Second source of Uncertainty: Imperfect Observation of the World</vt:lpstr>
      <vt:lpstr>Second source of Uncertainty: Imperfect Observation of the World</vt:lpstr>
      <vt:lpstr>Second source of Uncertainty: Imperfect Observation of the World</vt:lpstr>
      <vt:lpstr>Third Source of Uncertainty: Laziness, Efficiency</vt:lpstr>
      <vt:lpstr>Representation of Uncertainty</vt:lpstr>
      <vt:lpstr>Example: Belief State</vt:lpstr>
      <vt:lpstr>What do probabilities mean?</vt:lpstr>
      <vt:lpstr>Example</vt:lpstr>
      <vt:lpstr>Example</vt:lpstr>
      <vt:lpstr>Non-deterministic vs. Probabilistic</vt:lpstr>
      <vt:lpstr>Non-Deterministic vs. Probabilistic</vt:lpstr>
      <vt:lpstr>Other Approaches to Uncertainty</vt:lpstr>
      <vt:lpstr>Probabilities in detail</vt:lpstr>
      <vt:lpstr>Probabilistic Belief</vt:lpstr>
      <vt:lpstr>An Aside</vt:lpstr>
      <vt:lpstr>Where do probabilities come from?</vt:lpstr>
      <vt:lpstr>Multivariate Belief State</vt:lpstr>
      <vt:lpstr>The belief state is defined by the full joint probability of the propositions</vt:lpstr>
      <vt:lpstr>Probabilistic Inference</vt:lpstr>
      <vt:lpstr>Probabilistic Inference</vt:lpstr>
      <vt:lpstr>Probabilistic Inference</vt:lpstr>
      <vt:lpstr>Probabilistic Inference</vt:lpstr>
      <vt:lpstr>Probabilistic Inference</vt:lpstr>
      <vt:lpstr>Probabilistic Inference</vt:lpstr>
      <vt:lpstr>Possible Worlds Interpretation</vt:lpstr>
      <vt:lpstr>Events (Propositions)</vt:lpstr>
      <vt:lpstr>Komolgorov’s Probability Axioms</vt:lpstr>
      <vt:lpstr>Conditional Probability</vt:lpstr>
      <vt:lpstr>Conditional Probability</vt:lpstr>
      <vt:lpstr>Conditional Probability</vt:lpstr>
      <vt:lpstr>Probabilistic Inference</vt:lpstr>
      <vt:lpstr>Independence</vt:lpstr>
      <vt:lpstr>Conditional Independence</vt:lpstr>
      <vt:lpstr>Random Variables</vt:lpstr>
      <vt:lpstr>Random Variables</vt:lpstr>
      <vt:lpstr>Notation with Random Variables</vt:lpstr>
      <vt:lpstr>Decoding Probability Notation</vt:lpstr>
      <vt:lpstr>Decoding Probability Notation (Boolean variables)</vt:lpstr>
      <vt:lpstr>Decoding Probability Notation</vt:lpstr>
      <vt:lpstr>Decoding Probability Notation</vt:lpstr>
      <vt:lpstr>Decoding Probability Notation</vt:lpstr>
      <vt:lpstr>Decoding Probability Notation</vt:lpstr>
      <vt:lpstr>Another Mnemonic: Functional Equalities</vt:lpstr>
      <vt:lpstr>Quiz: What does this mean?</vt:lpstr>
      <vt:lpstr>Marginalization</vt:lpstr>
      <vt:lpstr>Marginalization</vt:lpstr>
      <vt:lpstr>Decoding Probability Notation (Marginalization)</vt:lpstr>
      <vt:lpstr>Conditional Probability for Random Variables</vt:lpstr>
      <vt:lpstr>Conditional Probability for Random Variables</vt:lpstr>
      <vt:lpstr>Conditional Probability</vt:lpstr>
      <vt:lpstr>Independence</vt:lpstr>
      <vt:lpstr>Significance of independence</vt:lpstr>
      <vt:lpstr>Conditional Independence</vt:lpstr>
      <vt:lpstr>Example of Conditional independence</vt:lpstr>
      <vt:lpstr>Next Class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problems</dc:title>
  <dc:creator>Jean-Claude Latombe</dc:creator>
  <cp:lastModifiedBy>hauser</cp:lastModifiedBy>
  <cp:revision>309</cp:revision>
  <cp:lastPrinted>1601-01-01T00:00:00Z</cp:lastPrinted>
  <dcterms:created xsi:type="dcterms:W3CDTF">2000-01-10T15:15:18Z</dcterms:created>
  <dcterms:modified xsi:type="dcterms:W3CDTF">2012-09-20T04:46:17Z</dcterms:modified>
</cp:coreProperties>
</file>