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7" r:id="rId2"/>
    <p:sldId id="290" r:id="rId3"/>
    <p:sldId id="337" r:id="rId4"/>
    <p:sldId id="319" r:id="rId5"/>
    <p:sldId id="320" r:id="rId6"/>
    <p:sldId id="318" r:id="rId7"/>
    <p:sldId id="272" r:id="rId8"/>
    <p:sldId id="322" r:id="rId9"/>
    <p:sldId id="323" r:id="rId10"/>
    <p:sldId id="324" r:id="rId11"/>
    <p:sldId id="282" r:id="rId12"/>
    <p:sldId id="330" r:id="rId13"/>
    <p:sldId id="334" r:id="rId14"/>
    <p:sldId id="331" r:id="rId15"/>
    <p:sldId id="332" r:id="rId16"/>
    <p:sldId id="333" r:id="rId17"/>
    <p:sldId id="283" r:id="rId18"/>
    <p:sldId id="284" r:id="rId19"/>
    <p:sldId id="289" r:id="rId20"/>
    <p:sldId id="338" r:id="rId21"/>
    <p:sldId id="339" r:id="rId22"/>
    <p:sldId id="329" r:id="rId23"/>
    <p:sldId id="295" r:id="rId24"/>
    <p:sldId id="296" r:id="rId25"/>
    <p:sldId id="297" r:id="rId26"/>
    <p:sldId id="298" r:id="rId27"/>
    <p:sldId id="299" r:id="rId28"/>
    <p:sldId id="300" r:id="rId29"/>
    <p:sldId id="281" r:id="rId30"/>
    <p:sldId id="335" r:id="rId31"/>
    <p:sldId id="278" r:id="rId32"/>
    <p:sldId id="336" r:id="rId33"/>
    <p:sldId id="301" r:id="rId34"/>
    <p:sldId id="302" r:id="rId35"/>
    <p:sldId id="303" r:id="rId36"/>
    <p:sldId id="304" r:id="rId37"/>
    <p:sldId id="305" r:id="rId38"/>
    <p:sldId id="306" r:id="rId39"/>
    <p:sldId id="361" r:id="rId40"/>
    <p:sldId id="360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351" r:id="rId50"/>
    <p:sldId id="352" r:id="rId51"/>
    <p:sldId id="353" r:id="rId52"/>
    <p:sldId id="354" r:id="rId53"/>
    <p:sldId id="355" r:id="rId54"/>
    <p:sldId id="356" r:id="rId55"/>
    <p:sldId id="357" r:id="rId56"/>
    <p:sldId id="358" r:id="rId57"/>
    <p:sldId id="359" r:id="rId58"/>
    <p:sldId id="307" r:id="rId59"/>
    <p:sldId id="311" r:id="rId60"/>
    <p:sldId id="312" r:id="rId61"/>
    <p:sldId id="313" r:id="rId62"/>
    <p:sldId id="314" r:id="rId63"/>
    <p:sldId id="294" r:id="rId64"/>
    <p:sldId id="340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0" autoAdjust="0"/>
    <p:restoredTop sz="94660"/>
  </p:normalViewPr>
  <p:slideViewPr>
    <p:cSldViewPr>
      <p:cViewPr varScale="1">
        <p:scale>
          <a:sx n="69" d="100"/>
          <a:sy n="69" d="100"/>
        </p:scale>
        <p:origin x="-5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FD8986B-C95D-4333-829F-D6A485AF07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25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DC98BB-1D5B-473F-BD19-5C9322698838}" type="slidenum">
              <a:rPr lang="en-US"/>
              <a:pPr/>
              <a:t>1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80172E-9629-484D-9536-65F895D7FAAF}" type="slidenum">
              <a:rPr lang="en-US"/>
              <a:pPr/>
              <a:t>12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80172E-9629-484D-9536-65F895D7FAAF}" type="slidenum">
              <a:rPr lang="en-US"/>
              <a:pPr/>
              <a:t>13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80172E-9629-484D-9536-65F895D7FAAF}" type="slidenum">
              <a:rPr lang="en-US"/>
              <a:pPr/>
              <a:t>14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80172E-9629-484D-9536-65F895D7FAAF}" type="slidenum">
              <a:rPr lang="en-US"/>
              <a:pPr/>
              <a:t>15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7F494-B0FF-4CE8-9A29-39314A0AD5AC}" type="slidenum">
              <a:rPr lang="en-US"/>
              <a:pPr/>
              <a:t>17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73D1A-376E-409E-A9C5-D110D86177E6}" type="slidenum">
              <a:rPr lang="en-US"/>
              <a:pPr/>
              <a:t>18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66AE5C-A21E-46BA-9299-3A0741425241}" type="slidenum">
              <a:rPr lang="en-US"/>
              <a:pPr/>
              <a:t>19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73D1A-376E-409E-A9C5-D110D86177E6}" type="slidenum">
              <a:rPr lang="en-US"/>
              <a:pPr/>
              <a:t>21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9BE284-46A6-465B-B379-CC93F656496A}" type="slidenum">
              <a:rPr lang="en-US"/>
              <a:pPr/>
              <a:t>23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2101C7-827B-4DD9-AA68-E6AF43087C21}" type="slidenum">
              <a:rPr lang="en-US"/>
              <a:pPr/>
              <a:t>24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324F44-541B-42CA-AC9F-1ED17D95FA87}" type="slidenum">
              <a:rPr lang="en-US"/>
              <a:pPr/>
              <a:t>4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194278-DE46-4763-AA0A-A81B7F2F5AF9}" type="slidenum">
              <a:rPr lang="en-US"/>
              <a:pPr/>
              <a:t>25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FDFD18-84FB-4CC8-976F-F2D27ECDB72E}" type="slidenum">
              <a:rPr lang="en-US"/>
              <a:pPr/>
              <a:t>26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DF9DF0-B682-4CA2-9610-50CA732E331A}" type="slidenum">
              <a:rPr lang="en-US"/>
              <a:pPr/>
              <a:t>27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FC12C1-AC71-43BD-B1E4-217E37F7926B}" type="slidenum">
              <a:rPr lang="en-US"/>
              <a:pPr/>
              <a:t>28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5B2BF0-8F68-4D87-AE6A-B36BD7AFCAA3}" type="slidenum">
              <a:rPr lang="en-US"/>
              <a:pPr/>
              <a:t>30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262A7-D522-4D8B-8E6E-C2AF77A4FE09}" type="slidenum">
              <a:rPr lang="en-US"/>
              <a:pPr/>
              <a:t>31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B9977F-6842-4278-BE40-8CC6793C3FDB}" type="slidenum">
              <a:rPr lang="en-US"/>
              <a:pPr/>
              <a:t>32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87DB6-DE41-4FE5-834D-01CC4F1B2840}" type="slidenum">
              <a:rPr lang="en-US"/>
              <a:pPr/>
              <a:t>33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45621-C74F-444F-BAEB-538B27ABB2F4}" type="slidenum">
              <a:rPr lang="en-US"/>
              <a:pPr/>
              <a:t>34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1FC00F-1F0F-4E52-8A73-6DE640E44B75}" type="slidenum">
              <a:rPr lang="en-US"/>
              <a:pPr/>
              <a:t>35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324F44-541B-42CA-AC9F-1ED17D95FA87}" type="slidenum">
              <a:rPr lang="en-US"/>
              <a:pPr/>
              <a:t>5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D8DB7C-B0C1-46BF-8B8F-FDE4ED012DF3}" type="slidenum">
              <a:rPr lang="en-US"/>
              <a:pPr/>
              <a:t>36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CCDA7-C74B-4366-B284-30B0BC930E65}" type="slidenum">
              <a:rPr lang="en-US"/>
              <a:pPr/>
              <a:t>37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D88C7B-24CA-4B6B-BD67-818E5F5784CE}" type="slidenum">
              <a:rPr lang="en-US"/>
              <a:pPr/>
              <a:t>38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80CB321-606F-4418-A959-ABCFE658EB64}" type="slidenum">
              <a:rPr lang="en-US"/>
              <a:pPr eaLnBrk="1" hangingPunct="1"/>
              <a:t>41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80CB321-606F-4418-A959-ABCFE658EB64}" type="slidenum">
              <a:rPr lang="en-US"/>
              <a:pPr eaLnBrk="1" hangingPunct="1"/>
              <a:t>42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80CB321-606F-4418-A959-ABCFE658EB64}" type="slidenum">
              <a:rPr lang="en-US"/>
              <a:pPr eaLnBrk="1" hangingPunct="1"/>
              <a:t>43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80CB321-606F-4418-A959-ABCFE658EB64}" type="slidenum">
              <a:rPr lang="en-US"/>
              <a:pPr eaLnBrk="1" hangingPunct="1"/>
              <a:t>44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80CB321-606F-4418-A959-ABCFE658EB64}" type="slidenum">
              <a:rPr lang="en-US"/>
              <a:pPr eaLnBrk="1" hangingPunct="1"/>
              <a:t>45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80CB321-606F-4418-A959-ABCFE658EB64}" type="slidenum">
              <a:rPr lang="en-US"/>
              <a:pPr eaLnBrk="1" hangingPunct="1"/>
              <a:t>46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80CB321-606F-4418-A959-ABCFE658EB64}" type="slidenum">
              <a:rPr lang="en-US"/>
              <a:pPr eaLnBrk="1" hangingPunct="1"/>
              <a:t>47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CCF2DA-5D8D-44F2-8B33-2F6AB6A515BE}" type="slidenum">
              <a:rPr lang="en-US"/>
              <a:pPr/>
              <a:t>6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132E56-B55F-499A-A33D-AD4C5FE3C9B7}" type="slidenum">
              <a:rPr lang="en-US"/>
              <a:pPr/>
              <a:t>48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262A7-D522-4D8B-8E6E-C2AF77A4FE09}" type="slidenum">
              <a:rPr lang="en-US"/>
              <a:pPr/>
              <a:t>49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262A7-D522-4D8B-8E6E-C2AF77A4FE09}" type="slidenum">
              <a:rPr lang="en-US"/>
              <a:pPr/>
              <a:t>50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262A7-D522-4D8B-8E6E-C2AF77A4FE09}" type="slidenum">
              <a:rPr lang="en-US"/>
              <a:pPr/>
              <a:t>51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262A7-D522-4D8B-8E6E-C2AF77A4FE09}" type="slidenum">
              <a:rPr lang="en-US"/>
              <a:pPr/>
              <a:t>52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262A7-D522-4D8B-8E6E-C2AF77A4FE09}" type="slidenum">
              <a:rPr lang="en-US"/>
              <a:pPr/>
              <a:t>53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262A7-D522-4D8B-8E6E-C2AF77A4FE09}" type="slidenum">
              <a:rPr lang="en-US"/>
              <a:pPr/>
              <a:t>54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262A7-D522-4D8B-8E6E-C2AF77A4FE09}" type="slidenum">
              <a:rPr lang="en-US"/>
              <a:pPr/>
              <a:t>55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262A7-D522-4D8B-8E6E-C2AF77A4FE09}" type="slidenum">
              <a:rPr lang="en-US"/>
              <a:pPr/>
              <a:t>56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262A7-D522-4D8B-8E6E-C2AF77A4FE09}" type="slidenum">
              <a:rPr lang="en-US"/>
              <a:pPr/>
              <a:t>57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3CE300-C2F3-4BBC-84C2-327B2E31A8C7}" type="slidenum">
              <a:rPr lang="en-US"/>
              <a:pPr/>
              <a:t>7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132E56-B55F-499A-A33D-AD4C5FE3C9B7}" type="slidenum">
              <a:rPr lang="en-US"/>
              <a:pPr/>
              <a:t>58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81C92E-2DE5-496D-9647-894FBD7C2508}" type="slidenum">
              <a:rPr lang="en-US"/>
              <a:pPr/>
              <a:t>59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71D7A3-1CC2-4E15-ACB2-F5F8AF2AFBBF}" type="slidenum">
              <a:rPr lang="en-US"/>
              <a:pPr/>
              <a:t>60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E7589C-3DF1-4900-858D-8C7708DD24A7}" type="slidenum">
              <a:rPr lang="en-US"/>
              <a:pPr/>
              <a:t>61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DEA17A-10C0-45E9-8A5D-5A8AD2CA2885}" type="slidenum">
              <a:rPr lang="en-US"/>
              <a:pPr/>
              <a:t>62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844E7A-7AD6-4DF4-95CD-5A8E153EEBD2}" type="slidenum">
              <a:rPr lang="en-US"/>
              <a:pPr/>
              <a:t>63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3CE300-C2F3-4BBC-84C2-327B2E31A8C7}" type="slidenum">
              <a:rPr lang="en-US"/>
              <a:pPr/>
              <a:t>8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3CE300-C2F3-4BBC-84C2-327B2E31A8C7}" type="slidenum">
              <a:rPr lang="en-US"/>
              <a:pPr/>
              <a:t>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3CE300-C2F3-4BBC-84C2-327B2E31A8C7}" type="slidenum">
              <a:rPr lang="en-US"/>
              <a:pPr/>
              <a:t>10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ADBD1-543F-4A28-A836-71131C17A5A5}" type="slidenum">
              <a:rPr lang="en-US"/>
              <a:pPr/>
              <a:t>11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F6F8A408-36F0-468E-8F9E-0B0176422C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49779-61DC-41D1-B2BB-5D284DDE3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EE235E-30AB-4A98-BB6E-29AF7428C3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0FCCC79D-706C-45B5-BC93-DBA1892FA9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C7F56F13-BC4D-4C26-9E9A-F6057F8763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912E3-0591-4DA2-BAF1-67166DC96E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37A89C-ED85-4E22-AA84-3AE7547A9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3A4C67F6-85A6-4B86-A802-93C387928D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D2CD7-868E-413C-8624-084616CFC3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BEE90E52-8123-4CD5-AF44-1653A3BA33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D676C69D-2AFC-4B6D-A0B6-6111F31525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508BC5A-232D-4A42-A2CB-EADADBC587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Probabilistic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Updating the Belief State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648200" y="1600200"/>
            <a:ext cx="45720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Toothache|E</a:t>
            </a:r>
            <a:r>
              <a:rPr lang="en-US" dirty="0" smtClean="0"/>
              <a:t>) = 0.8</a:t>
            </a:r>
          </a:p>
          <a:p>
            <a:r>
              <a:rPr lang="en-US" dirty="0" smtClean="0"/>
              <a:t>We want to compute P(</a:t>
            </a:r>
            <a:r>
              <a:rPr lang="en-US" dirty="0"/>
              <a:t>C</a:t>
            </a:r>
            <a:r>
              <a:rPr lang="en-US" dirty="0" smtClean="0">
                <a:sym typeface="Symbol" pitchFamily="18" charset="2"/>
              </a:rPr>
              <a:t>TP</a:t>
            </a:r>
            <a:r>
              <a:rPr lang="en-US" dirty="0" smtClean="0"/>
              <a:t>|E)</a:t>
            </a:r>
            <a:br>
              <a:rPr lang="en-US" dirty="0" smtClean="0"/>
            </a:br>
            <a:r>
              <a:rPr lang="en-US" dirty="0" smtClean="0">
                <a:solidFill>
                  <a:schemeClr val="accent3"/>
                </a:solidFill>
              </a:rPr>
              <a:t>= P(C</a:t>
            </a:r>
            <a:r>
              <a:rPr lang="en-US" dirty="0" smtClean="0">
                <a:solidFill>
                  <a:schemeClr val="accent3"/>
                </a:solidFill>
                <a:sym typeface="Symbol" pitchFamily="18" charset="2"/>
              </a:rPr>
              <a:t>P</a:t>
            </a:r>
            <a:r>
              <a:rPr lang="en-US" dirty="0" smtClean="0">
                <a:solidFill>
                  <a:schemeClr val="accent3"/>
                </a:solidFill>
              </a:rPr>
              <a:t>|T,E) P(T|E)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Since E is not directly related to the cavity or the probe catch</a:t>
            </a:r>
            <a:r>
              <a:rPr lang="en-US" dirty="0" smtClean="0"/>
              <a:t>, we consider that C and P are independent of E given T, hence:</a:t>
            </a:r>
            <a:br>
              <a:rPr lang="en-US" dirty="0" smtClean="0"/>
            </a:br>
            <a:r>
              <a:rPr lang="en-US" dirty="0" smtClean="0"/>
              <a:t>P(C</a:t>
            </a:r>
            <a:r>
              <a:rPr lang="en-US" dirty="0" smtClean="0">
                <a:sym typeface="Symbol" pitchFamily="18" charset="2"/>
              </a:rPr>
              <a:t></a:t>
            </a:r>
            <a:r>
              <a:rPr lang="en-US" dirty="0" smtClean="0"/>
              <a:t>P|T,E) = P(</a:t>
            </a:r>
            <a:r>
              <a:rPr lang="en-US" dirty="0"/>
              <a:t>C</a:t>
            </a:r>
            <a:r>
              <a:rPr lang="en-US" dirty="0" smtClean="0">
                <a:sym typeface="Symbol" pitchFamily="18" charset="2"/>
              </a:rPr>
              <a:t></a:t>
            </a:r>
            <a:r>
              <a:rPr lang="en-US" dirty="0">
                <a:sym typeface="Symbol" pitchFamily="18" charset="2"/>
              </a:rPr>
              <a:t>P</a:t>
            </a:r>
            <a:r>
              <a:rPr lang="en-US" dirty="0" smtClean="0"/>
              <a:t>|T) </a:t>
            </a:r>
          </a:p>
          <a:p>
            <a:r>
              <a:rPr lang="en-US" dirty="0"/>
              <a:t>P(C</a:t>
            </a:r>
            <a:r>
              <a:rPr lang="en-US" dirty="0">
                <a:sym typeface="Symbol" pitchFamily="18" charset="2"/>
              </a:rPr>
              <a:t>TP</a:t>
            </a:r>
            <a:r>
              <a:rPr lang="en-US" dirty="0"/>
              <a:t>|E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= </a:t>
            </a:r>
            <a:r>
              <a:rPr lang="en-US" dirty="0">
                <a:solidFill>
                  <a:srgbClr val="C00000"/>
                </a:solidFill>
              </a:rPr>
              <a:t>P(C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</a:t>
            </a:r>
            <a:r>
              <a:rPr lang="en-US" dirty="0" smtClean="0">
                <a:solidFill>
                  <a:srgbClr val="C00000"/>
                </a:solidFill>
                <a:sym typeface="Symbol" pitchFamily="18" charset="2"/>
              </a:rPr>
              <a:t>PT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P(T|E)/P(T)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448866"/>
              </p:ext>
            </p:extLst>
          </p:nvPr>
        </p:nvGraphicFramePr>
        <p:xfrm>
          <a:off x="473529" y="1752600"/>
          <a:ext cx="4114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P(state)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C, T, P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trike="sngStrike" dirty="0" smtClean="0">
                          <a:solidFill>
                            <a:schemeClr val="accent6"/>
                          </a:solidFill>
                        </a:rPr>
                        <a:t>0.108</a:t>
                      </a:r>
                      <a:r>
                        <a:rPr lang="en-US" sz="2400" dirty="0" smtClean="0"/>
                        <a:t> 0.432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C, 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trike="sngStrike" dirty="0" smtClean="0">
                          <a:solidFill>
                            <a:schemeClr val="accent6"/>
                          </a:solidFill>
                        </a:rPr>
                        <a:t>0.012</a:t>
                      </a:r>
                      <a:r>
                        <a:rPr lang="en-US" sz="2400" dirty="0" smtClean="0"/>
                        <a:t> 0.048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P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trike="sngStrike" dirty="0" smtClean="0">
                          <a:solidFill>
                            <a:schemeClr val="accent6"/>
                          </a:solidFill>
                        </a:rPr>
                        <a:t>0.072</a:t>
                      </a:r>
                      <a:r>
                        <a:rPr lang="en-US" sz="2400" dirty="0" smtClean="0"/>
                        <a:t> 0.018</a:t>
                      </a:r>
                      <a:endParaRPr lang="en-US" sz="2400" strike="sngStrike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trike="sngStrike" dirty="0" smtClean="0">
                          <a:solidFill>
                            <a:schemeClr val="accent6"/>
                          </a:solidFill>
                        </a:rPr>
                        <a:t>0.008 </a:t>
                      </a:r>
                      <a:r>
                        <a:rPr lang="en-US" sz="2400" dirty="0" smtClean="0"/>
                        <a:t>0.002</a:t>
                      </a:r>
                      <a:endParaRPr lang="en-US" sz="2400" strike="sngStrike" dirty="0" smtClean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T, P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trike="sngStrike" dirty="0" smtClean="0">
                          <a:solidFill>
                            <a:schemeClr val="accent6"/>
                          </a:solidFill>
                        </a:rPr>
                        <a:t>0.016</a:t>
                      </a:r>
                      <a:r>
                        <a:rPr lang="en-US" sz="2400" dirty="0" smtClean="0"/>
                        <a:t> 0.064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trike="sngStrike" dirty="0" smtClean="0">
                          <a:solidFill>
                            <a:schemeClr val="accent6"/>
                          </a:solidFill>
                        </a:rPr>
                        <a:t>0.064</a:t>
                      </a:r>
                      <a:r>
                        <a:rPr lang="en-US" sz="2400" dirty="0" smtClean="0"/>
                        <a:t> 0.256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P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trike="sngStrike" dirty="0" smtClean="0">
                          <a:solidFill>
                            <a:schemeClr val="accent6"/>
                          </a:solidFill>
                        </a:rPr>
                        <a:t>0.144 </a:t>
                      </a:r>
                      <a:r>
                        <a:rPr lang="en-US" sz="2400" dirty="0" smtClean="0"/>
                        <a:t>0.036</a:t>
                      </a:r>
                      <a:endParaRPr lang="en-US" sz="2400" strike="sngStrike" dirty="0" smtClean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trike="sngStrike" dirty="0" smtClean="0">
                          <a:solidFill>
                            <a:schemeClr val="accent6"/>
                          </a:solidFill>
                        </a:rPr>
                        <a:t>0.576 </a:t>
                      </a:r>
                      <a:r>
                        <a:rPr lang="en-US" sz="2400" dirty="0" smtClean="0"/>
                        <a:t>0.144</a:t>
                      </a:r>
                      <a:endParaRPr lang="en-US" sz="2400" strike="sngStrike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105400" y="2133600"/>
            <a:ext cx="3733800" cy="1600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These rows should be scaled to sum to 0.8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105400" y="4267200"/>
            <a:ext cx="3733800" cy="1600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These rows should be scaled to sum to 0.2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648200" y="3733800"/>
            <a:ext cx="4572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648200" y="5067300"/>
            <a:ext cx="457200" cy="342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648200" y="3429000"/>
            <a:ext cx="457200" cy="838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648200" y="2933700"/>
            <a:ext cx="457200" cy="1143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60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Issues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a state is described by n propositions, then a belief state contains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aseline="30000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states (possibly, some have probability 0)</a:t>
            </a:r>
          </a:p>
          <a:p>
            <a:r>
              <a:rPr lang="en-US" dirty="0" smtClean="0">
                <a:sym typeface="Symbol" pitchFamily="18" charset="2"/>
              </a:rPr>
              <a:t> </a:t>
            </a:r>
            <a:r>
              <a:rPr lang="en-US" dirty="0" smtClean="0"/>
              <a:t>Modeling difficulty: many numbers must be entered in the first place</a:t>
            </a:r>
          </a:p>
          <a:p>
            <a:r>
              <a:rPr lang="en-US" dirty="0" smtClean="0">
                <a:sym typeface="Symbol" pitchFamily="18" charset="2"/>
              </a:rPr>
              <a:t> </a:t>
            </a:r>
            <a:r>
              <a:rPr lang="en-US" dirty="0" smtClean="0"/>
              <a:t>Computational issue: memory size and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 of events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events A=a and B=b are </a:t>
            </a:r>
            <a:r>
              <a:rPr lang="en-US" dirty="0" smtClean="0">
                <a:solidFill>
                  <a:schemeClr val="accent3"/>
                </a:solidFill>
              </a:rPr>
              <a:t>independent</a:t>
            </a:r>
            <a:r>
              <a:rPr lang="en-US" dirty="0" smtClean="0"/>
              <a:t> if </a:t>
            </a:r>
            <a:br>
              <a:rPr lang="en-US" dirty="0" smtClean="0"/>
            </a:br>
            <a:r>
              <a:rPr lang="en-US" dirty="0" smtClean="0"/>
              <a:t>		P(A=a </a:t>
            </a:r>
            <a:r>
              <a:rPr lang="en-US" dirty="0" smtClean="0">
                <a:sym typeface="Symbol" pitchFamily="18" charset="2"/>
              </a:rPr>
              <a:t> </a:t>
            </a:r>
            <a:r>
              <a:rPr lang="en-US" dirty="0" smtClean="0"/>
              <a:t>B=b) = P(A=a) P(B=b)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hence P(A=</a:t>
            </a:r>
            <a:r>
              <a:rPr lang="en-US" dirty="0" err="1" smtClean="0"/>
              <a:t>a|B</a:t>
            </a:r>
            <a:r>
              <a:rPr lang="en-US" dirty="0" smtClean="0"/>
              <a:t>=b) = P(A=a) 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Knowing B=b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doesn’t give you any information about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whether A=a is true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957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 of random variables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random variables A and B are </a:t>
            </a:r>
            <a:r>
              <a:rPr lang="en-US" dirty="0" smtClean="0">
                <a:solidFill>
                  <a:schemeClr val="accent3"/>
                </a:solidFill>
              </a:rPr>
              <a:t>independent</a:t>
            </a:r>
            <a:r>
              <a:rPr lang="en-US" dirty="0" smtClean="0"/>
              <a:t> if </a:t>
            </a:r>
            <a:br>
              <a:rPr lang="en-US" dirty="0" smtClean="0"/>
            </a:br>
            <a:r>
              <a:rPr lang="en-US" dirty="0" smtClean="0"/>
              <a:t>		P(A,B) = P(A) P(B)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hence P(A|B) = P(A) 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Knowing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B doesn’t give you any information about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A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[This equality has 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to hold for all combinations of values that 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A and B 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can take 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on, i.e., all events A=a and B=b are independent]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07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independence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A and B are independent, then </a:t>
            </a:r>
            <a:br>
              <a:rPr lang="en-US" dirty="0" smtClean="0"/>
            </a:br>
            <a:r>
              <a:rPr lang="en-US" dirty="0" smtClean="0"/>
              <a:t>		P(A,B) = P(A) P(B) 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=&gt; The joint distribution over A and B can be defined as a product of the distribution of A and the distribution of B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Rather than storing a big probability table over all combinations of A and B, store two much smaller probability tables!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compute P(A=a</a:t>
            </a:r>
            <a:r>
              <a:rPr lang="en-US" dirty="0">
                <a:sym typeface="Symbol" pitchFamily="18" charset="2"/>
              </a:rPr>
              <a:t>  </a:t>
            </a:r>
            <a:r>
              <a:rPr lang="en-US" dirty="0" smtClean="0"/>
              <a:t>B=b), just look up P(A=a) and P(B=b) in the individual tables and multiply them together</a:t>
            </a:r>
          </a:p>
        </p:txBody>
      </p:sp>
    </p:spTree>
    <p:extLst>
      <p:ext uri="{BB962C8B-B14F-4D97-AF65-F5344CB8AC3E}">
        <p14:creationId xmlns:p14="http://schemas.microsoft.com/office/powerpoint/2010/main" val="24684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Independence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random variables A and B are </a:t>
            </a:r>
            <a:r>
              <a:rPr lang="en-US" dirty="0">
                <a:solidFill>
                  <a:schemeClr val="accent3"/>
                </a:solidFill>
              </a:rPr>
              <a:t>conditionally independent given C</a:t>
            </a:r>
            <a:r>
              <a:rPr lang="en-US" dirty="0"/>
              <a:t>, if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P(A, B</a:t>
            </a:r>
            <a:r>
              <a:rPr lang="en-US" dirty="0" smtClean="0">
                <a:sym typeface="Symbol" pitchFamily="18" charset="2"/>
              </a:rPr>
              <a:t>|</a:t>
            </a:r>
            <a:r>
              <a:rPr lang="en-US" dirty="0" smtClean="0"/>
              <a:t>C</a:t>
            </a:r>
            <a:r>
              <a:rPr lang="en-US" dirty="0"/>
              <a:t>) = P(A|C) P(B</a:t>
            </a:r>
            <a:r>
              <a:rPr lang="en-US" dirty="0">
                <a:sym typeface="Symbol" pitchFamily="18" charset="2"/>
              </a:rPr>
              <a:t>|</a:t>
            </a:r>
            <a:r>
              <a:rPr lang="en-US" dirty="0"/>
              <a:t>C)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hence P(A|B,C) = P(A|C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Once you know C, learning B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doesn’t give you any information about A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[again, this has to hold for all combinations of values that A,B,C can take on]</a:t>
            </a:r>
            <a:endParaRPr lang="en-US" dirty="0">
              <a:solidFill>
                <a:schemeClr val="tx2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578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Conditional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Rainy, Thunder, and </a:t>
            </a:r>
            <a:r>
              <a:rPr lang="en-US" dirty="0" err="1" smtClean="0"/>
              <a:t>RoadsSlippery</a:t>
            </a:r>
            <a:endParaRPr lang="en-US" dirty="0" smtClean="0"/>
          </a:p>
          <a:p>
            <a:r>
              <a:rPr lang="en-US" dirty="0" smtClean="0"/>
              <a:t>Ostensibly, thunder doesn’t have anything directly to do with slippery roads…</a:t>
            </a:r>
          </a:p>
          <a:p>
            <a:r>
              <a:rPr lang="en-US" dirty="0" smtClean="0"/>
              <a:t>But they happen together more often when it rains, so they are not independent…</a:t>
            </a:r>
          </a:p>
          <a:p>
            <a:r>
              <a:rPr lang="en-US" dirty="0" smtClean="0"/>
              <a:t>So it is reasonable to believe that Thunder and </a:t>
            </a:r>
            <a:r>
              <a:rPr lang="en-US" dirty="0" err="1" smtClean="0"/>
              <a:t>RoadsSlippery</a:t>
            </a:r>
            <a:r>
              <a:rPr lang="en-US" dirty="0" smtClean="0"/>
              <a:t> are conditionally independent given Rainy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So if I want to estimate whether or not I will hear thunder, I don’t need to think about the state of the roads, just whether or not it’s raining!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24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48200" y="1600200"/>
            <a:ext cx="36576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Toothache and </a:t>
            </a:r>
            <a:r>
              <a:rPr lang="en-US" dirty="0" err="1" smtClean="0"/>
              <a:t>PCatch</a:t>
            </a:r>
            <a:r>
              <a:rPr lang="en-US" dirty="0" smtClean="0"/>
              <a:t> are independent given Cavity, but this relation is hidden in the numbers! </a:t>
            </a:r>
            <a:r>
              <a:rPr lang="en-US" dirty="0" smtClean="0">
                <a:solidFill>
                  <a:schemeClr val="accent6"/>
                </a:solidFill>
              </a:rPr>
              <a:t>[Quiz]</a:t>
            </a:r>
            <a:endParaRPr lang="en-US" dirty="0" smtClean="0"/>
          </a:p>
          <a:p>
            <a:r>
              <a:rPr lang="en-US" dirty="0" smtClean="0"/>
              <a:t>Bayesian networks </a:t>
            </a:r>
            <a:r>
              <a:rPr lang="en-US" dirty="0" smtClean="0">
                <a:solidFill>
                  <a:schemeClr val="accent3"/>
                </a:solidFill>
              </a:rPr>
              <a:t>explicitly represent independence among propositions </a:t>
            </a:r>
            <a:r>
              <a:rPr lang="en-US" dirty="0" smtClean="0"/>
              <a:t>to reduce the number of probabilities defining a belief state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24466"/>
              </p:ext>
            </p:extLst>
          </p:nvPr>
        </p:nvGraphicFramePr>
        <p:xfrm>
          <a:off x="457200" y="1752600"/>
          <a:ext cx="4114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P(state)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C, T, 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0.108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C, 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0.072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T, 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0.064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0.144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0.576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r>
              <a:rPr lang="en-US" dirty="0" smtClean="0"/>
              <a:t>Bayesian Network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610600" cy="4873752"/>
          </a:xfrm>
        </p:spPr>
        <p:txBody>
          <a:bodyPr/>
          <a:lstStyle/>
          <a:p>
            <a:r>
              <a:rPr lang="en-US" dirty="0" smtClean="0"/>
              <a:t>Notice that Cavity is the “cause” of both Toothache  and </a:t>
            </a:r>
            <a:r>
              <a:rPr lang="en-US" dirty="0" err="1" smtClean="0"/>
              <a:t>PCatch</a:t>
            </a:r>
            <a:r>
              <a:rPr lang="en-US" dirty="0" smtClean="0"/>
              <a:t>, and represent the causality links explicitly</a:t>
            </a:r>
          </a:p>
          <a:p>
            <a:r>
              <a:rPr lang="en-US" dirty="0" smtClean="0"/>
              <a:t>Give the prior probability distribution of Cavity</a:t>
            </a:r>
          </a:p>
          <a:p>
            <a:r>
              <a:rPr lang="en-US" dirty="0" smtClean="0"/>
              <a:t>Give the conditional probability tables of Toothache and  </a:t>
            </a:r>
            <a:r>
              <a:rPr lang="en-US" dirty="0" err="1" smtClean="0"/>
              <a:t>PCatch</a:t>
            </a:r>
            <a:endParaRPr lang="en-US" dirty="0" smtClean="0"/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4038600" y="3810000"/>
            <a:ext cx="1447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Cavity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2438400" y="5638800"/>
            <a:ext cx="1447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Toothache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H="1">
            <a:off x="3124200" y="4343400"/>
            <a:ext cx="1676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22" name="Oval 26"/>
          <p:cNvSpPr>
            <a:spLocks noChangeArrowheads="1"/>
          </p:cNvSpPr>
          <p:nvPr/>
        </p:nvSpPr>
        <p:spPr bwMode="auto">
          <a:xfrm>
            <a:off x="5791200" y="5638800"/>
            <a:ext cx="1447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PCatch</a:t>
            </a:r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>
            <a:off x="4800600" y="4343400"/>
            <a:ext cx="1676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31" name="Text Box 39"/>
          <p:cNvSpPr txBox="1">
            <a:spLocks noChangeArrowheads="1"/>
          </p:cNvSpPr>
          <p:nvPr/>
        </p:nvSpPr>
        <p:spPr bwMode="auto">
          <a:xfrm>
            <a:off x="3200400" y="6324600"/>
            <a:ext cx="3152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5 probabilities, instead of 7</a:t>
            </a:r>
          </a:p>
        </p:txBody>
      </p:sp>
      <p:sp>
        <p:nvSpPr>
          <p:cNvPr id="59432" name="Text Box 40"/>
          <p:cNvSpPr txBox="1">
            <a:spLocks noChangeArrowheads="1"/>
          </p:cNvSpPr>
          <p:nvPr/>
        </p:nvSpPr>
        <p:spPr bwMode="auto">
          <a:xfrm>
            <a:off x="152400" y="3657600"/>
            <a:ext cx="3805850" cy="707886"/>
          </a:xfrm>
          <a:prstGeom prst="rect">
            <a:avLst/>
          </a:prstGeom>
          <a:solidFill>
            <a:srgbClr val="DBF1FF"/>
          </a:solidFill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3399"/>
                </a:solidFill>
                <a:latin typeface="Comic Sans MS" pitchFamily="66" charset="0"/>
              </a:rPr>
              <a:t>P(C</a:t>
            </a:r>
            <a:r>
              <a:rPr lang="en-US" sz="2000" b="1" dirty="0" smtClean="0">
                <a:solidFill>
                  <a:srgbClr val="003399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2000" dirty="0" smtClean="0">
                <a:solidFill>
                  <a:srgbClr val="003399"/>
                </a:solidFill>
                <a:latin typeface="Comic Sans MS" pitchFamily="66" charset="0"/>
              </a:rPr>
              <a:t>T</a:t>
            </a:r>
            <a:r>
              <a:rPr lang="en-US" sz="2000" b="1" dirty="0" smtClean="0">
                <a:solidFill>
                  <a:srgbClr val="003399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2000" dirty="0" smtClean="0">
                <a:solidFill>
                  <a:srgbClr val="003399"/>
                </a:solidFill>
                <a:latin typeface="Comic Sans MS" pitchFamily="66" charset="0"/>
              </a:rPr>
              <a:t>P) </a:t>
            </a:r>
            <a:r>
              <a:rPr lang="en-US" sz="12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2000" dirty="0">
                <a:solidFill>
                  <a:srgbClr val="003399"/>
                </a:solidFill>
                <a:latin typeface="Comic Sans MS" pitchFamily="66" charset="0"/>
              </a:rPr>
              <a:t>= </a:t>
            </a:r>
            <a:r>
              <a:rPr lang="en-US" sz="2000" dirty="0" smtClean="0">
                <a:solidFill>
                  <a:srgbClr val="003399"/>
                </a:solidFill>
                <a:latin typeface="Comic Sans MS" pitchFamily="66" charset="0"/>
              </a:rPr>
              <a:t>P(T</a:t>
            </a:r>
            <a:r>
              <a:rPr lang="en-US" sz="2000" b="1" dirty="0" smtClean="0">
                <a:solidFill>
                  <a:srgbClr val="003399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2000" dirty="0" smtClean="0">
                <a:solidFill>
                  <a:srgbClr val="003399"/>
                </a:solidFill>
                <a:latin typeface="Comic Sans MS" pitchFamily="66" charset="0"/>
                <a:sym typeface="Symbol" pitchFamily="18" charset="2"/>
              </a:rPr>
              <a:t>P|C) P(C)</a:t>
            </a:r>
            <a:endParaRPr lang="en-US" sz="2000" dirty="0">
              <a:solidFill>
                <a:srgbClr val="003399"/>
              </a:solidFill>
              <a:latin typeface="Comic Sans MS" pitchFamily="66" charset="0"/>
              <a:sym typeface="Symbol" pitchFamily="18" charset="2"/>
            </a:endParaRPr>
          </a:p>
          <a:p>
            <a:r>
              <a:rPr lang="en-US" sz="2000" dirty="0">
                <a:solidFill>
                  <a:srgbClr val="003399"/>
                </a:solidFill>
                <a:latin typeface="Comic Sans MS" pitchFamily="66" charset="0"/>
                <a:sym typeface="Symbol" pitchFamily="18" charset="2"/>
              </a:rPr>
              <a:t>                 = </a:t>
            </a:r>
            <a:r>
              <a:rPr lang="en-US" sz="2000" dirty="0" smtClean="0">
                <a:solidFill>
                  <a:srgbClr val="003399"/>
                </a:solidFill>
                <a:latin typeface="Comic Sans MS" pitchFamily="66" charset="0"/>
                <a:sym typeface="Symbol" pitchFamily="18" charset="2"/>
              </a:rPr>
              <a:t>P(</a:t>
            </a:r>
            <a:r>
              <a:rPr lang="en-US" sz="2000" dirty="0">
                <a:solidFill>
                  <a:srgbClr val="003399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2000" dirty="0" smtClean="0">
                <a:solidFill>
                  <a:srgbClr val="003399"/>
                </a:solidFill>
                <a:latin typeface="Comic Sans MS" pitchFamily="66" charset="0"/>
                <a:sym typeface="Symbol" pitchFamily="18" charset="2"/>
              </a:rPr>
              <a:t>|C) P(P|C) P(C)</a:t>
            </a:r>
            <a:endParaRPr lang="en-US" sz="2000" dirty="0">
              <a:solidFill>
                <a:srgbClr val="003399"/>
              </a:solidFill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14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577950"/>
              </p:ext>
            </p:extLst>
          </p:nvPr>
        </p:nvGraphicFramePr>
        <p:xfrm>
          <a:off x="381001" y="4842164"/>
          <a:ext cx="2819399" cy="762000"/>
        </p:xfrm>
        <a:graphic>
          <a:graphicData uri="http://schemas.openxmlformats.org/drawingml/2006/table">
            <a:tbl>
              <a:tblPr/>
              <a:tblGrid>
                <a:gridCol w="914400"/>
                <a:gridCol w="838200"/>
                <a:gridCol w="1066799"/>
              </a:tblGrid>
              <a:tr h="4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Cavity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Cavity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P(T|C)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0.6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468819"/>
              </p:ext>
            </p:extLst>
          </p:nvPr>
        </p:nvGraphicFramePr>
        <p:xfrm>
          <a:off x="5396345" y="3474720"/>
          <a:ext cx="2133600" cy="33528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P(Cavity)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293402"/>
              </p:ext>
            </p:extLst>
          </p:nvPr>
        </p:nvGraphicFramePr>
        <p:xfrm>
          <a:off x="6063095" y="4774380"/>
          <a:ext cx="2705100" cy="694067"/>
        </p:xfrm>
        <a:graphic>
          <a:graphicData uri="http://schemas.openxmlformats.org/drawingml/2006/table">
            <a:tbl>
              <a:tblPr/>
              <a:tblGrid>
                <a:gridCol w="877330"/>
                <a:gridCol w="804219"/>
                <a:gridCol w="1023551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Cavity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Cavity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P(P|C)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31" grpId="0"/>
      <p:bldP spid="594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Conditional Probability Tables</a:t>
            </a:r>
            <a:endParaRPr lang="en-US" dirty="0" smtClean="0"/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4038600" y="2362200"/>
            <a:ext cx="1447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Cavity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2438400" y="4191000"/>
            <a:ext cx="1447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Toothache</a:t>
            </a: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 flipH="1">
            <a:off x="3124200" y="2895600"/>
            <a:ext cx="1676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86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532152"/>
              </p:ext>
            </p:extLst>
          </p:nvPr>
        </p:nvGraphicFramePr>
        <p:xfrm>
          <a:off x="5448300" y="1896606"/>
          <a:ext cx="2133600" cy="33528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P(Cavity)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623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627101"/>
              </p:ext>
            </p:extLst>
          </p:nvPr>
        </p:nvGraphicFramePr>
        <p:xfrm>
          <a:off x="533400" y="3048000"/>
          <a:ext cx="2819399" cy="762000"/>
        </p:xfrm>
        <a:graphic>
          <a:graphicData uri="http://schemas.openxmlformats.org/drawingml/2006/table">
            <a:tbl>
              <a:tblPr/>
              <a:tblGrid>
                <a:gridCol w="914400"/>
                <a:gridCol w="838200"/>
                <a:gridCol w="1066799"/>
              </a:tblGrid>
              <a:tr h="4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Cavity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Cavity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P(T|C)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0.6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46" name="Oval 26"/>
          <p:cNvSpPr>
            <a:spLocks noChangeArrowheads="1"/>
          </p:cNvSpPr>
          <p:nvPr/>
        </p:nvSpPr>
        <p:spPr bwMode="auto">
          <a:xfrm>
            <a:off x="5791200" y="4191000"/>
            <a:ext cx="1447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PCatch</a:t>
            </a:r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>
            <a:off x="4800600" y="2895600"/>
            <a:ext cx="1676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675" name="Line 67"/>
          <p:cNvSpPr>
            <a:spLocks noChangeShapeType="1"/>
          </p:cNvSpPr>
          <p:nvPr/>
        </p:nvSpPr>
        <p:spPr bwMode="auto">
          <a:xfrm flipH="1" flipV="1">
            <a:off x="1752600" y="41910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676" name="Text Box 68"/>
          <p:cNvSpPr txBox="1">
            <a:spLocks noChangeArrowheads="1"/>
          </p:cNvSpPr>
          <p:nvPr/>
        </p:nvSpPr>
        <p:spPr bwMode="auto">
          <a:xfrm>
            <a:off x="4191000" y="52578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/>
              <a:t>Columns sum </a:t>
            </a:r>
            <a:r>
              <a:rPr lang="en-US" sz="2800" dirty="0"/>
              <a:t>to 1</a:t>
            </a:r>
          </a:p>
        </p:txBody>
      </p:sp>
      <p:sp>
        <p:nvSpPr>
          <p:cNvPr id="68677" name="Text Box 69"/>
          <p:cNvSpPr txBox="1">
            <a:spLocks noChangeArrowheads="1"/>
          </p:cNvSpPr>
          <p:nvPr/>
        </p:nvSpPr>
        <p:spPr bwMode="auto">
          <a:xfrm>
            <a:off x="990600" y="6248400"/>
            <a:ext cx="556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If X takes </a:t>
            </a:r>
            <a:r>
              <a:rPr lang="en-US" sz="2000" i="1">
                <a:solidFill>
                  <a:schemeClr val="accent2"/>
                </a:solidFill>
              </a:rPr>
              <a:t>n</a:t>
            </a:r>
            <a:r>
              <a:rPr lang="en-US" sz="2000">
                <a:solidFill>
                  <a:schemeClr val="accent2"/>
                </a:solidFill>
              </a:rPr>
              <a:t> values, just store </a:t>
            </a:r>
            <a:r>
              <a:rPr lang="en-US" sz="2000" i="1">
                <a:solidFill>
                  <a:schemeClr val="accent2"/>
                </a:solidFill>
              </a:rPr>
              <a:t>n</a:t>
            </a:r>
            <a:r>
              <a:rPr lang="en-US" sz="2000">
                <a:solidFill>
                  <a:schemeClr val="accent2"/>
                </a:solidFill>
              </a:rPr>
              <a:t>-1 entries</a:t>
            </a:r>
          </a:p>
        </p:txBody>
      </p:sp>
      <p:sp>
        <p:nvSpPr>
          <p:cNvPr id="68678" name="Line 70"/>
          <p:cNvSpPr>
            <a:spLocks noChangeShapeType="1"/>
          </p:cNvSpPr>
          <p:nvPr/>
        </p:nvSpPr>
        <p:spPr bwMode="auto">
          <a:xfrm flipH="1">
            <a:off x="3505200" y="5486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Box 40"/>
          <p:cNvSpPr txBox="1">
            <a:spLocks noChangeArrowheads="1"/>
          </p:cNvSpPr>
          <p:nvPr/>
        </p:nvSpPr>
        <p:spPr bwMode="auto">
          <a:xfrm>
            <a:off x="232750" y="1524000"/>
            <a:ext cx="3805850" cy="707886"/>
          </a:xfrm>
          <a:prstGeom prst="rect">
            <a:avLst/>
          </a:prstGeom>
          <a:solidFill>
            <a:srgbClr val="DBF1FF"/>
          </a:solidFill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3399"/>
                </a:solidFill>
                <a:latin typeface="Comic Sans MS" pitchFamily="66" charset="0"/>
              </a:rPr>
              <a:t>P(C</a:t>
            </a:r>
            <a:r>
              <a:rPr lang="en-US" sz="2000" b="1" dirty="0" smtClean="0">
                <a:solidFill>
                  <a:srgbClr val="003399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2000" dirty="0" smtClean="0">
                <a:solidFill>
                  <a:srgbClr val="003399"/>
                </a:solidFill>
                <a:latin typeface="Comic Sans MS" pitchFamily="66" charset="0"/>
              </a:rPr>
              <a:t>T</a:t>
            </a:r>
            <a:r>
              <a:rPr lang="en-US" sz="2000" b="1" dirty="0" smtClean="0">
                <a:solidFill>
                  <a:srgbClr val="003399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2000" dirty="0" smtClean="0">
                <a:solidFill>
                  <a:srgbClr val="003399"/>
                </a:solidFill>
                <a:latin typeface="Comic Sans MS" pitchFamily="66" charset="0"/>
              </a:rPr>
              <a:t>P) </a:t>
            </a:r>
            <a:r>
              <a:rPr lang="en-US" sz="12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2000" dirty="0">
                <a:solidFill>
                  <a:srgbClr val="003399"/>
                </a:solidFill>
                <a:latin typeface="Comic Sans MS" pitchFamily="66" charset="0"/>
              </a:rPr>
              <a:t>= </a:t>
            </a:r>
            <a:r>
              <a:rPr lang="en-US" sz="2000" dirty="0" smtClean="0">
                <a:solidFill>
                  <a:srgbClr val="003399"/>
                </a:solidFill>
                <a:latin typeface="Comic Sans MS" pitchFamily="66" charset="0"/>
              </a:rPr>
              <a:t>P(T</a:t>
            </a:r>
            <a:r>
              <a:rPr lang="en-US" sz="2000" b="1" dirty="0" smtClean="0">
                <a:solidFill>
                  <a:srgbClr val="003399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2000" dirty="0" smtClean="0">
                <a:solidFill>
                  <a:srgbClr val="003399"/>
                </a:solidFill>
                <a:latin typeface="Comic Sans MS" pitchFamily="66" charset="0"/>
                <a:sym typeface="Symbol" pitchFamily="18" charset="2"/>
              </a:rPr>
              <a:t>P|C) P(C)</a:t>
            </a:r>
            <a:endParaRPr lang="en-US" sz="2000" dirty="0">
              <a:solidFill>
                <a:srgbClr val="003399"/>
              </a:solidFill>
              <a:latin typeface="Comic Sans MS" pitchFamily="66" charset="0"/>
              <a:sym typeface="Symbol" pitchFamily="18" charset="2"/>
            </a:endParaRPr>
          </a:p>
          <a:p>
            <a:r>
              <a:rPr lang="en-US" sz="2000" dirty="0">
                <a:solidFill>
                  <a:srgbClr val="003399"/>
                </a:solidFill>
                <a:latin typeface="Comic Sans MS" pitchFamily="66" charset="0"/>
                <a:sym typeface="Symbol" pitchFamily="18" charset="2"/>
              </a:rPr>
              <a:t>                 = </a:t>
            </a:r>
            <a:r>
              <a:rPr lang="en-US" sz="2000" dirty="0" smtClean="0">
                <a:solidFill>
                  <a:srgbClr val="003399"/>
                </a:solidFill>
                <a:latin typeface="Comic Sans MS" pitchFamily="66" charset="0"/>
                <a:sym typeface="Symbol" pitchFamily="18" charset="2"/>
              </a:rPr>
              <a:t>P(</a:t>
            </a:r>
            <a:r>
              <a:rPr lang="en-US" sz="2000" dirty="0">
                <a:solidFill>
                  <a:srgbClr val="003399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2000" dirty="0" smtClean="0">
                <a:solidFill>
                  <a:srgbClr val="003399"/>
                </a:solidFill>
                <a:latin typeface="Comic Sans MS" pitchFamily="66" charset="0"/>
                <a:sym typeface="Symbol" pitchFamily="18" charset="2"/>
              </a:rPr>
              <a:t>|C) P(P|C) P(C)</a:t>
            </a:r>
            <a:endParaRPr lang="en-US" sz="2000" dirty="0">
              <a:solidFill>
                <a:srgbClr val="003399"/>
              </a:solidFill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21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902294"/>
              </p:ext>
            </p:extLst>
          </p:nvPr>
        </p:nvGraphicFramePr>
        <p:xfrm>
          <a:off x="685801" y="5037558"/>
          <a:ext cx="2819399" cy="1120787"/>
        </p:xfrm>
        <a:graphic>
          <a:graphicData uri="http://schemas.openxmlformats.org/drawingml/2006/table">
            <a:tbl>
              <a:tblPr firstRow="1" firstCol="1"/>
              <a:tblGrid>
                <a:gridCol w="990599"/>
                <a:gridCol w="838200"/>
                <a:gridCol w="990600"/>
              </a:tblGrid>
              <a:tr h="4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Cavity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Cavity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P(T|C)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0.6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  <a:sym typeface="Symbol" pitchFamily="18" charset="2"/>
                        </a:rPr>
                        <a:t>T|C)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0.4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13007"/>
              </p:ext>
            </p:extLst>
          </p:nvPr>
        </p:nvGraphicFramePr>
        <p:xfrm>
          <a:off x="6115050" y="3196266"/>
          <a:ext cx="2705100" cy="694067"/>
        </p:xfrm>
        <a:graphic>
          <a:graphicData uri="http://schemas.openxmlformats.org/drawingml/2006/table">
            <a:tbl>
              <a:tblPr/>
              <a:tblGrid>
                <a:gridCol w="877330"/>
                <a:gridCol w="804219"/>
                <a:gridCol w="1023551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Cavity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Cavity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P(P|C)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75" grpId="0" animBg="1"/>
      <p:bldP spid="68676" grpId="0"/>
      <p:bldP spid="68677" grpId="0"/>
      <p:bldP spid="68678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</a:p>
          <a:p>
            <a:r>
              <a:rPr lang="en-US" dirty="0" smtClean="0"/>
              <a:t>Independence</a:t>
            </a:r>
          </a:p>
          <a:p>
            <a:r>
              <a:rPr lang="en-US" dirty="0" smtClean="0"/>
              <a:t>Intro to Bayesian Networks</a:t>
            </a:r>
          </a:p>
        </p:txBody>
      </p:sp>
      <p:pic>
        <p:nvPicPr>
          <p:cNvPr id="6" name="Picture 3" descr="Bay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3352800"/>
            <a:ext cx="23399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Conditional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Grade(CS101), Intelligence, and SAT</a:t>
            </a:r>
          </a:p>
          <a:p>
            <a:r>
              <a:rPr lang="en-US" dirty="0" smtClean="0"/>
              <a:t>Ostensibly, the grade in a course doesn’t have a direct relationship with SAT </a:t>
            </a:r>
            <a:r>
              <a:rPr lang="en-US" dirty="0"/>
              <a:t>scores</a:t>
            </a:r>
            <a:endParaRPr lang="en-US" dirty="0" smtClean="0"/>
          </a:p>
          <a:p>
            <a:r>
              <a:rPr lang="en-US" dirty="0" smtClean="0"/>
              <a:t>but good students are more likely to get </a:t>
            </a:r>
            <a:r>
              <a:rPr lang="en-US" dirty="0"/>
              <a:t>good SAT scores</a:t>
            </a:r>
            <a:r>
              <a:rPr lang="en-US" dirty="0" smtClean="0"/>
              <a:t>, so they are not independent…</a:t>
            </a:r>
          </a:p>
          <a:p>
            <a:r>
              <a:rPr lang="en-US" dirty="0" smtClean="0"/>
              <a:t>It is reasonable to believe that </a:t>
            </a:r>
            <a:r>
              <a:rPr lang="en-US" dirty="0"/>
              <a:t>Grade(CS101) and SAT are </a:t>
            </a:r>
            <a:r>
              <a:rPr lang="en-US" dirty="0" smtClean="0"/>
              <a:t>conditionally independent given Intelligence</a:t>
            </a:r>
          </a:p>
        </p:txBody>
      </p:sp>
    </p:spTree>
    <p:extLst>
      <p:ext uri="{BB962C8B-B14F-4D97-AF65-F5344CB8AC3E}">
        <p14:creationId xmlns:p14="http://schemas.microsoft.com/office/powerpoint/2010/main" val="36488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r>
              <a:rPr lang="en-US" dirty="0" err="1" smtClean="0"/>
              <a:t>bayesian</a:t>
            </a:r>
            <a:r>
              <a:rPr lang="en-US" dirty="0" smtClean="0"/>
              <a:t> Network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610600" cy="4873752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Explicitly </a:t>
            </a:r>
            <a:r>
              <a:rPr lang="en-US" dirty="0">
                <a:solidFill>
                  <a:schemeClr val="accent3"/>
                </a:solidFill>
              </a:rPr>
              <a:t>represent independence among </a:t>
            </a:r>
            <a:r>
              <a:rPr lang="en-US" dirty="0" smtClean="0">
                <a:solidFill>
                  <a:schemeClr val="accent3"/>
                </a:solidFill>
              </a:rPr>
              <a:t>propositions</a:t>
            </a:r>
          </a:p>
          <a:p>
            <a:r>
              <a:rPr lang="en-US" dirty="0" smtClean="0"/>
              <a:t>Notice that Intelligence is the “cause” of both Grade and SAT, and </a:t>
            </a:r>
            <a:r>
              <a:rPr lang="en-US" dirty="0"/>
              <a:t>the causality </a:t>
            </a:r>
            <a:r>
              <a:rPr lang="en-US" dirty="0" smtClean="0"/>
              <a:t>is represented explicitly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4038600" y="3810000"/>
            <a:ext cx="1447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Intel.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2438400" y="5638800"/>
            <a:ext cx="1447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Grade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H="1">
            <a:off x="3124200" y="4343400"/>
            <a:ext cx="1676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939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249820"/>
              </p:ext>
            </p:extLst>
          </p:nvPr>
        </p:nvGraphicFramePr>
        <p:xfrm>
          <a:off x="5726108" y="3070860"/>
          <a:ext cx="1447800" cy="1005840"/>
        </p:xfrm>
        <a:graphic>
          <a:graphicData uri="http://schemas.openxmlformats.org/drawingml/2006/table">
            <a:tbl>
              <a:tblPr firstRow="1" firstCol="1">
                <a:tableStyleId>{2D5ABB26-0587-4C30-8999-92F81FD0307C}</a:tableStyleId>
              </a:tblPr>
              <a:tblGrid>
                <a:gridCol w="914400"/>
                <a:gridCol w="533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P(I=x)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high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0.3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low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mic Sans MS" pitchFamily="66" charset="0"/>
                        </a:rPr>
                        <a:t>0.7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9722" name="Oval 26"/>
          <p:cNvSpPr>
            <a:spLocks noChangeArrowheads="1"/>
          </p:cNvSpPr>
          <p:nvPr/>
        </p:nvSpPr>
        <p:spPr bwMode="auto">
          <a:xfrm>
            <a:off x="5791200" y="5638800"/>
            <a:ext cx="1447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SAT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>
            <a:off x="4800600" y="4343400"/>
            <a:ext cx="1676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31" name="Text Box 39"/>
          <p:cNvSpPr txBox="1">
            <a:spLocks noChangeArrowheads="1"/>
          </p:cNvSpPr>
          <p:nvPr/>
        </p:nvSpPr>
        <p:spPr bwMode="auto">
          <a:xfrm>
            <a:off x="3200400" y="6324600"/>
            <a:ext cx="3249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6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probabilities, instead of </a:t>
            </a:r>
            <a:r>
              <a:rPr lang="en-US" dirty="0" smtClean="0">
                <a:latin typeface="Comic Sans MS" pitchFamily="66" charset="0"/>
              </a:rPr>
              <a:t>11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59432" name="Text Box 40"/>
          <p:cNvSpPr txBox="1">
            <a:spLocks noChangeArrowheads="1"/>
          </p:cNvSpPr>
          <p:nvPr/>
        </p:nvSpPr>
        <p:spPr bwMode="auto">
          <a:xfrm>
            <a:off x="381000" y="2949714"/>
            <a:ext cx="3805850" cy="707886"/>
          </a:xfrm>
          <a:prstGeom prst="rect">
            <a:avLst/>
          </a:prstGeom>
          <a:solidFill>
            <a:srgbClr val="DBF1FF"/>
          </a:solidFill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3399"/>
                </a:solidFill>
                <a:latin typeface="Comic Sans MS" pitchFamily="66" charset="0"/>
              </a:rPr>
              <a:t>P(I</a:t>
            </a:r>
            <a:r>
              <a:rPr lang="en-US" sz="2000" b="1" dirty="0" smtClean="0">
                <a:solidFill>
                  <a:srgbClr val="003399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2000" dirty="0" smtClean="0">
                <a:solidFill>
                  <a:srgbClr val="003399"/>
                </a:solidFill>
                <a:latin typeface="Comic Sans MS" pitchFamily="66" charset="0"/>
              </a:rPr>
              <a:t>G</a:t>
            </a:r>
            <a:r>
              <a:rPr lang="en-US" sz="2000" b="1" dirty="0">
                <a:solidFill>
                  <a:srgbClr val="003399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2000" dirty="0" smtClean="0">
                <a:solidFill>
                  <a:srgbClr val="003399"/>
                </a:solidFill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2000" dirty="0" smtClean="0">
                <a:solidFill>
                  <a:srgbClr val="003399"/>
                </a:solidFill>
                <a:latin typeface="Comic Sans MS" pitchFamily="66" charset="0"/>
              </a:rPr>
              <a:t>) </a:t>
            </a:r>
            <a:r>
              <a:rPr lang="en-US" sz="12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2000" dirty="0">
                <a:solidFill>
                  <a:srgbClr val="003399"/>
                </a:solidFill>
                <a:latin typeface="Comic Sans MS" pitchFamily="66" charset="0"/>
              </a:rPr>
              <a:t>= </a:t>
            </a:r>
            <a:r>
              <a:rPr lang="en-US" sz="2000" dirty="0" smtClean="0">
                <a:solidFill>
                  <a:srgbClr val="003399"/>
                </a:solidFill>
                <a:latin typeface="Comic Sans MS" pitchFamily="66" charset="0"/>
              </a:rPr>
              <a:t>P(G</a:t>
            </a:r>
            <a:r>
              <a:rPr lang="en-US" sz="2000" b="1" dirty="0">
                <a:solidFill>
                  <a:srgbClr val="003399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2000" dirty="0" smtClean="0">
                <a:solidFill>
                  <a:srgbClr val="003399"/>
                </a:solidFill>
                <a:latin typeface="Comic Sans MS" pitchFamily="66" charset="0"/>
                <a:sym typeface="Symbol" pitchFamily="18" charset="2"/>
              </a:rPr>
              <a:t>S|I) P(I)</a:t>
            </a:r>
            <a:endParaRPr lang="en-US" sz="2000" dirty="0">
              <a:solidFill>
                <a:srgbClr val="003399"/>
              </a:solidFill>
              <a:latin typeface="Comic Sans MS" pitchFamily="66" charset="0"/>
              <a:sym typeface="Symbol" pitchFamily="18" charset="2"/>
            </a:endParaRPr>
          </a:p>
          <a:p>
            <a:r>
              <a:rPr lang="en-US" sz="2000" dirty="0">
                <a:solidFill>
                  <a:srgbClr val="003399"/>
                </a:solidFill>
                <a:latin typeface="Comic Sans MS" pitchFamily="66" charset="0"/>
                <a:sym typeface="Symbol" pitchFamily="18" charset="2"/>
              </a:rPr>
              <a:t>                 = </a:t>
            </a:r>
            <a:r>
              <a:rPr lang="en-US" sz="2000" dirty="0" smtClean="0">
                <a:solidFill>
                  <a:srgbClr val="003399"/>
                </a:solidFill>
                <a:latin typeface="Comic Sans MS" pitchFamily="66" charset="0"/>
                <a:sym typeface="Symbol" pitchFamily="18" charset="2"/>
              </a:rPr>
              <a:t>P(G|I) P(S|I) P(I)</a:t>
            </a:r>
            <a:endParaRPr lang="en-US" sz="2000" dirty="0">
              <a:solidFill>
                <a:srgbClr val="003399"/>
              </a:solidFill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672529"/>
              </p:ext>
            </p:extLst>
          </p:nvPr>
        </p:nvGraphicFramePr>
        <p:xfrm>
          <a:off x="609600" y="4111336"/>
          <a:ext cx="2353883" cy="1302258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994120"/>
                <a:gridCol w="707963"/>
                <a:gridCol w="651800"/>
              </a:tblGrid>
              <a:tr h="3977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P(G=</a:t>
                      </a:r>
                      <a:r>
                        <a:rPr lang="en-US" sz="1600" b="0" u="none" strike="noStrike" dirty="0" err="1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x|I</a:t>
                      </a: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I=low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I=high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0490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‘A’ 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0.2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0.74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977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‘B’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0.34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0.17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0490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‘C’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0.46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0.09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825416"/>
              </p:ext>
            </p:extLst>
          </p:nvPr>
        </p:nvGraphicFramePr>
        <p:xfrm>
          <a:off x="6470073" y="4466653"/>
          <a:ext cx="2445327" cy="1048893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921327"/>
                <a:gridCol w="762000"/>
                <a:gridCol w="762000"/>
              </a:tblGrid>
              <a:tr h="3977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P(S=</a:t>
                      </a:r>
                      <a:r>
                        <a:rPr lang="en-US" sz="1600" b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x|I</a:t>
                      </a: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I=low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I=high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0490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low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0.95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0.2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977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0.05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0.8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04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31" grpId="0"/>
      <p:bldP spid="594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Bayesian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If we know that variables </a:t>
            </a:r>
            <a:r>
              <a:rPr lang="en-US" dirty="0">
                <a:solidFill>
                  <a:schemeClr val="accent2"/>
                </a:solidFill>
              </a:rPr>
              <a:t>are conditionally independent, we should be able to decompose joint distribution to take advantage of </a:t>
            </a:r>
            <a:r>
              <a:rPr lang="en-US" dirty="0" smtClean="0">
                <a:solidFill>
                  <a:schemeClr val="accent2"/>
                </a:solidFill>
              </a:rPr>
              <a:t>it</a:t>
            </a:r>
          </a:p>
          <a:p>
            <a:r>
              <a:rPr lang="en-US" dirty="0" smtClean="0"/>
              <a:t>Bayesian networks are a way of efficiently </a:t>
            </a:r>
            <a:r>
              <a:rPr lang="en-US" i="1" dirty="0" smtClean="0"/>
              <a:t>factoring</a:t>
            </a:r>
            <a:r>
              <a:rPr lang="en-US" dirty="0" smtClean="0"/>
              <a:t> the joint distribution into conditional probabilities</a:t>
            </a:r>
          </a:p>
          <a:p>
            <a:r>
              <a:rPr lang="en-US" dirty="0" smtClean="0"/>
              <a:t>And also building complex joint distributions from smaller models of probabilistic relationships</a:t>
            </a:r>
          </a:p>
          <a:p>
            <a:r>
              <a:rPr lang="en-US" dirty="0" smtClean="0"/>
              <a:t>But…</a:t>
            </a:r>
          </a:p>
          <a:p>
            <a:pPr lvl="1"/>
            <a:r>
              <a:rPr lang="en-US" dirty="0" smtClean="0"/>
              <a:t>What knowledge does the BN encode about the distribution?</a:t>
            </a:r>
          </a:p>
          <a:p>
            <a:pPr lvl="1"/>
            <a:r>
              <a:rPr lang="en-US" dirty="0" smtClean="0"/>
              <a:t>How do we use a BN to compute probabilities of variables that we are interested 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9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More Complex BN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1524000" y="2133600"/>
            <a:ext cx="5562600" cy="3733800"/>
            <a:chOff x="960" y="1344"/>
            <a:chExt cx="3504" cy="2352"/>
          </a:xfrm>
        </p:grpSpPr>
        <p:sp>
          <p:nvSpPr>
            <p:cNvPr id="34826" name="Oval 4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34827" name="Oval 5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34828" name="Oval 6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34829" name="Oval 7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34830" name="Oval 8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34831" name="Line 9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2" name="Line 10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3" name="Line 11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4" name="Line 12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820" name="Group 13"/>
          <p:cNvGrpSpPr>
            <a:grpSpLocks/>
          </p:cNvGrpSpPr>
          <p:nvPr/>
        </p:nvGrpSpPr>
        <p:grpSpPr bwMode="auto">
          <a:xfrm>
            <a:off x="7391400" y="2679700"/>
            <a:ext cx="1352550" cy="2438400"/>
            <a:chOff x="4656" y="1688"/>
            <a:chExt cx="852" cy="1536"/>
          </a:xfrm>
        </p:grpSpPr>
        <p:sp>
          <p:nvSpPr>
            <p:cNvPr id="34823" name="Text Box 14"/>
            <p:cNvSpPr txBox="1">
              <a:spLocks noChangeArrowheads="1"/>
            </p:cNvSpPr>
            <p:nvPr/>
          </p:nvSpPr>
          <p:spPr bwMode="auto">
            <a:xfrm>
              <a:off x="4656" y="1688"/>
              <a:ext cx="7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  <a:latin typeface="Comic Sans MS" pitchFamily="66" charset="0"/>
                </a:rPr>
                <a:t>causes</a:t>
              </a:r>
            </a:p>
          </p:txBody>
        </p:sp>
        <p:sp>
          <p:nvSpPr>
            <p:cNvPr id="34824" name="Text Box 15"/>
            <p:cNvSpPr txBox="1">
              <a:spLocks noChangeArrowheads="1"/>
            </p:cNvSpPr>
            <p:nvPr/>
          </p:nvSpPr>
          <p:spPr bwMode="auto">
            <a:xfrm>
              <a:off x="4704" y="2936"/>
              <a:ext cx="8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  <a:latin typeface="Comic Sans MS" pitchFamily="66" charset="0"/>
                </a:rPr>
                <a:t>effects</a:t>
              </a:r>
            </a:p>
          </p:txBody>
        </p:sp>
        <p:sp>
          <p:nvSpPr>
            <p:cNvPr id="34825" name="Line 16"/>
            <p:cNvSpPr>
              <a:spLocks noChangeShapeType="1"/>
            </p:cNvSpPr>
            <p:nvPr/>
          </p:nvSpPr>
          <p:spPr bwMode="auto">
            <a:xfrm>
              <a:off x="4992" y="2016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79889" name="Text Box 17"/>
          <p:cNvSpPr txBox="1">
            <a:spLocks noChangeArrowheads="1"/>
          </p:cNvSpPr>
          <p:nvPr/>
        </p:nvSpPr>
        <p:spPr bwMode="auto">
          <a:xfrm>
            <a:off x="5375275" y="3565525"/>
            <a:ext cx="1733550" cy="711200"/>
          </a:xfrm>
          <a:prstGeom prst="rect">
            <a:avLst/>
          </a:prstGeom>
          <a:solidFill>
            <a:srgbClr val="E9D3FF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990000"/>
                </a:solidFill>
                <a:latin typeface="Comic Sans MS" pitchFamily="66" charset="0"/>
              </a:rPr>
              <a:t>Directed </a:t>
            </a:r>
            <a:br>
              <a:rPr lang="en-US" sz="2000">
                <a:solidFill>
                  <a:srgbClr val="990000"/>
                </a:solidFill>
                <a:latin typeface="Comic Sans MS" pitchFamily="66" charset="0"/>
              </a:rPr>
            </a:br>
            <a:r>
              <a:rPr lang="en-US" sz="2000">
                <a:solidFill>
                  <a:srgbClr val="990000"/>
                </a:solidFill>
                <a:latin typeface="Comic Sans MS" pitchFamily="66" charset="0"/>
              </a:rPr>
              <a:t>acyclic graph</a:t>
            </a:r>
          </a:p>
        </p:txBody>
      </p:sp>
      <p:sp>
        <p:nvSpPr>
          <p:cNvPr id="34822" name="Text Box 18"/>
          <p:cNvSpPr txBox="1">
            <a:spLocks noChangeArrowheads="1"/>
          </p:cNvSpPr>
          <p:nvPr/>
        </p:nvSpPr>
        <p:spPr bwMode="auto">
          <a:xfrm>
            <a:off x="228600" y="3048000"/>
            <a:ext cx="2590800" cy="1320800"/>
          </a:xfrm>
          <a:prstGeom prst="rect">
            <a:avLst/>
          </a:prstGeom>
          <a:solidFill>
            <a:srgbClr val="EAFFD5"/>
          </a:solidFill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336600"/>
                </a:solidFill>
                <a:latin typeface="Comic Sans MS" pitchFamily="66" charset="0"/>
              </a:rPr>
              <a:t>Intuitive meaning of arc from x to y: “x has direct influence on y”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9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Group 2"/>
          <p:cNvGraphicFramePr>
            <a:graphicFrameLocks noGrp="1"/>
          </p:cNvGraphicFramePr>
          <p:nvPr/>
        </p:nvGraphicFramePr>
        <p:xfrm>
          <a:off x="4953000" y="3200400"/>
          <a:ext cx="1295400" cy="1249680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5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5856" name="Group 16"/>
          <p:cNvGrpSpPr>
            <a:grpSpLocks/>
          </p:cNvGrpSpPr>
          <p:nvPr/>
        </p:nvGrpSpPr>
        <p:grpSpPr bwMode="auto">
          <a:xfrm>
            <a:off x="1524000" y="2133600"/>
            <a:ext cx="5562600" cy="3733800"/>
            <a:chOff x="960" y="1344"/>
            <a:chExt cx="3504" cy="2352"/>
          </a:xfrm>
        </p:grpSpPr>
        <p:sp>
          <p:nvSpPr>
            <p:cNvPr id="35898" name="Oval 17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35899" name="Oval 18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35900" name="Oval 19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35901" name="Oval 20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35902" name="Oval 21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35903" name="Line 22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04" name="Line 23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05" name="Line 24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06" name="Line 25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81946" name="Group 26"/>
          <p:cNvGraphicFramePr>
            <a:graphicFrameLocks noGrp="1"/>
          </p:cNvGraphicFramePr>
          <p:nvPr/>
        </p:nvGraphicFramePr>
        <p:xfrm>
          <a:off x="29718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54" name="Group 34"/>
          <p:cNvGraphicFramePr>
            <a:graphicFrameLocks noGrp="1"/>
          </p:cNvGraphicFramePr>
          <p:nvPr/>
        </p:nvGraphicFramePr>
        <p:xfrm>
          <a:off x="70866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62" name="Group 42"/>
          <p:cNvGraphicFramePr>
            <a:graphicFrameLocks noGrp="1"/>
          </p:cNvGraphicFramePr>
          <p:nvPr/>
        </p:nvGraphicFramePr>
        <p:xfrm>
          <a:off x="3200400" y="51816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73" name="Group 53"/>
          <p:cNvGraphicFramePr>
            <a:graphicFrameLocks noGrp="1"/>
          </p:cNvGraphicFramePr>
          <p:nvPr/>
        </p:nvGraphicFramePr>
        <p:xfrm>
          <a:off x="7239000" y="51816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984" name="Text Box 64"/>
          <p:cNvSpPr txBox="1">
            <a:spLocks noChangeArrowheads="1"/>
          </p:cNvSpPr>
          <p:nvPr/>
        </p:nvSpPr>
        <p:spPr bwMode="auto">
          <a:xfrm>
            <a:off x="381000" y="3200400"/>
            <a:ext cx="1981200" cy="1581150"/>
          </a:xfrm>
          <a:prstGeom prst="rect">
            <a:avLst/>
          </a:prstGeom>
          <a:solidFill>
            <a:srgbClr val="EAFFD5"/>
          </a:solidFill>
          <a:ln w="28575">
            <a:solidFill>
              <a:srgbClr val="33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336600"/>
                </a:solidFill>
                <a:latin typeface="Comic Sans MS" pitchFamily="66" charset="0"/>
              </a:rPr>
              <a:t>Size of the CPT for a </a:t>
            </a:r>
            <a:br>
              <a:rPr lang="en-US" sz="2400">
                <a:solidFill>
                  <a:srgbClr val="336600"/>
                </a:solidFill>
                <a:latin typeface="Comic Sans MS" pitchFamily="66" charset="0"/>
              </a:rPr>
            </a:br>
            <a:r>
              <a:rPr lang="en-US" sz="2400">
                <a:solidFill>
                  <a:srgbClr val="336600"/>
                </a:solidFill>
                <a:latin typeface="Comic Sans MS" pitchFamily="66" charset="0"/>
              </a:rPr>
              <a:t>node with k parents: 2</a:t>
            </a:r>
            <a:r>
              <a:rPr lang="en-US" sz="2800" baseline="30000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</a:rPr>
              <a:t>k</a:t>
            </a:r>
            <a:endParaRPr lang="en-US" sz="2000" baseline="3000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5896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More Complex BN</a:t>
            </a:r>
          </a:p>
        </p:txBody>
      </p:sp>
      <p:sp>
        <p:nvSpPr>
          <p:cNvPr id="35897" name="Text Box 66"/>
          <p:cNvSpPr txBox="1">
            <a:spLocks noChangeArrowheads="1"/>
          </p:cNvSpPr>
          <p:nvPr/>
        </p:nvSpPr>
        <p:spPr bwMode="auto">
          <a:xfrm>
            <a:off x="2895600" y="6253163"/>
            <a:ext cx="335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10 probabilities, instead of 31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4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the BN encode?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4419600"/>
            <a:ext cx="3657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Each of the beliefs </a:t>
            </a:r>
            <a:r>
              <a:rPr lang="en-US" dirty="0" err="1" smtClean="0"/>
              <a:t>JohnCalls</a:t>
            </a:r>
            <a:r>
              <a:rPr lang="en-US" dirty="0" smtClean="0"/>
              <a:t> and </a:t>
            </a:r>
            <a:r>
              <a:rPr lang="en-US" dirty="0" err="1" smtClean="0"/>
              <a:t>MaryCalls</a:t>
            </a:r>
            <a:r>
              <a:rPr lang="en-US" dirty="0" smtClean="0"/>
              <a:t> is independent of Burglary and Earthquake given Alarm or </a:t>
            </a:r>
            <a:r>
              <a:rPr lang="en-US" dirty="0" smtClean="0">
                <a:sym typeface="Symbol" pitchFamily="18" charset="2"/>
              </a:rPr>
              <a:t>Alarm</a:t>
            </a:r>
            <a:endParaRPr lang="en-US" dirty="0" smtClean="0"/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2438400" y="1524000"/>
            <a:ext cx="4572000" cy="2362200"/>
            <a:chOff x="960" y="1344"/>
            <a:chExt cx="3504" cy="2352"/>
          </a:xfrm>
        </p:grpSpPr>
        <p:sp>
          <p:nvSpPr>
            <p:cNvPr id="36871" name="Oval 5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36872" name="Oval 6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36873" name="Oval 7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36874" name="Oval 8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36875" name="Oval 9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36876" name="Line 10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77" name="Line 11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78" name="Line 12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79" name="Line 13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6869" name="Text Box 14"/>
          <p:cNvSpPr txBox="1">
            <a:spLocks noChangeArrowheads="1"/>
          </p:cNvSpPr>
          <p:nvPr/>
        </p:nvSpPr>
        <p:spPr bwMode="auto">
          <a:xfrm>
            <a:off x="4499230" y="5029200"/>
            <a:ext cx="39597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5F5F5F"/>
                </a:solidFill>
                <a:latin typeface="+mj-lt"/>
              </a:rPr>
              <a:t>For example, John does</a:t>
            </a:r>
            <a:br>
              <a:rPr lang="en-US" sz="2400" dirty="0">
                <a:solidFill>
                  <a:srgbClr val="5F5F5F"/>
                </a:solidFill>
                <a:latin typeface="+mj-lt"/>
              </a:rPr>
            </a:br>
            <a:r>
              <a:rPr lang="en-US" sz="2400" dirty="0">
                <a:solidFill>
                  <a:srgbClr val="5F5F5F"/>
                </a:solidFill>
                <a:latin typeface="+mj-lt"/>
              </a:rPr>
              <a:t>not observe any burglaries</a:t>
            </a:r>
            <a:br>
              <a:rPr lang="en-US" sz="2400" dirty="0">
                <a:solidFill>
                  <a:srgbClr val="5F5F5F"/>
                </a:solidFill>
                <a:latin typeface="+mj-lt"/>
              </a:rPr>
            </a:br>
            <a:r>
              <a:rPr lang="en-US" sz="2400" dirty="0">
                <a:solidFill>
                  <a:srgbClr val="5F5F5F"/>
                </a:solidFill>
                <a:latin typeface="+mj-lt"/>
              </a:rPr>
              <a:t>directly</a:t>
            </a:r>
          </a:p>
        </p:txBody>
      </p: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304800" y="2209800"/>
            <a:ext cx="3828292" cy="830997"/>
          </a:xfrm>
          <a:prstGeom prst="rect">
            <a:avLst/>
          </a:prstGeom>
          <a:solidFill>
            <a:srgbClr val="DBF1FF"/>
          </a:solidFill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3399"/>
                </a:solidFill>
                <a:latin typeface="Comic Sans MS" pitchFamily="66" charset="0"/>
              </a:rPr>
              <a:t>P(B</a:t>
            </a:r>
            <a:r>
              <a:rPr lang="en-US" sz="2400" b="1" dirty="0" smtClean="0">
                <a:solidFill>
                  <a:srgbClr val="003399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2400" dirty="0" smtClean="0">
                <a:solidFill>
                  <a:srgbClr val="003399"/>
                </a:solidFill>
                <a:latin typeface="Comic Sans MS" pitchFamily="66" charset="0"/>
              </a:rPr>
              <a:t>J) </a:t>
            </a:r>
            <a:r>
              <a:rPr lang="en-US" sz="2400" b="1" dirty="0">
                <a:solidFill>
                  <a:srgbClr val="003399"/>
                </a:solidFill>
                <a:latin typeface="Comic Sans MS" pitchFamily="66" charset="0"/>
                <a:sym typeface="Symbol" pitchFamily="18" charset="2"/>
              </a:rPr>
              <a:t></a:t>
            </a:r>
            <a:r>
              <a:rPr lang="en-US" sz="2400" dirty="0">
                <a:solidFill>
                  <a:srgbClr val="003399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latin typeface="Comic Sans MS" pitchFamily="66" charset="0"/>
              </a:rPr>
              <a:t>P(B) P(J)</a:t>
            </a:r>
            <a:endParaRPr lang="en-US" sz="2400" dirty="0">
              <a:solidFill>
                <a:srgbClr val="003399"/>
              </a:solidFill>
              <a:latin typeface="Comic Sans MS" pitchFamily="66" charset="0"/>
            </a:endParaRPr>
          </a:p>
          <a:p>
            <a:r>
              <a:rPr lang="en-US" sz="2400" dirty="0" smtClean="0">
                <a:solidFill>
                  <a:srgbClr val="003399"/>
                </a:solidFill>
                <a:latin typeface="Comic Sans MS" pitchFamily="66" charset="0"/>
              </a:rPr>
              <a:t>P(</a:t>
            </a:r>
            <a:r>
              <a:rPr lang="en-US" sz="2400" dirty="0">
                <a:solidFill>
                  <a:srgbClr val="003399"/>
                </a:solidFill>
                <a:latin typeface="Comic Sans MS" pitchFamily="66" charset="0"/>
              </a:rPr>
              <a:t>B</a:t>
            </a:r>
            <a:r>
              <a:rPr lang="en-US" sz="2400" b="1" dirty="0" smtClean="0">
                <a:solidFill>
                  <a:srgbClr val="003399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003399"/>
                </a:solidFill>
                <a:latin typeface="Comic Sans MS" pitchFamily="66" charset="0"/>
                <a:sym typeface="Symbol" pitchFamily="18" charset="2"/>
              </a:rPr>
              <a:t>J</a:t>
            </a:r>
            <a:r>
              <a:rPr lang="en-US" sz="2400" dirty="0" smtClean="0">
                <a:solidFill>
                  <a:srgbClr val="003399"/>
                </a:solidFill>
                <a:latin typeface="Comic Sans MS" pitchFamily="66" charset="0"/>
              </a:rPr>
              <a:t>|A) </a:t>
            </a:r>
            <a:r>
              <a:rPr lang="en-US" sz="2400" b="1" dirty="0">
                <a:solidFill>
                  <a:srgbClr val="003399"/>
                </a:solidFill>
                <a:latin typeface="Symbol" pitchFamily="18" charset="2"/>
              </a:rPr>
              <a:t>=</a:t>
            </a:r>
            <a:r>
              <a:rPr lang="en-US" sz="2400" dirty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latin typeface="Comic Sans MS" pitchFamily="66" charset="0"/>
              </a:rPr>
              <a:t>P(</a:t>
            </a:r>
            <a:r>
              <a:rPr lang="en-US" sz="2400" dirty="0">
                <a:solidFill>
                  <a:srgbClr val="003399"/>
                </a:solidFill>
                <a:latin typeface="Comic Sans MS" pitchFamily="66" charset="0"/>
              </a:rPr>
              <a:t>B</a:t>
            </a:r>
            <a:r>
              <a:rPr lang="en-US" sz="2400" dirty="0" smtClean="0">
                <a:solidFill>
                  <a:srgbClr val="003399"/>
                </a:solidFill>
                <a:latin typeface="Comic Sans MS" pitchFamily="66" charset="0"/>
              </a:rPr>
              <a:t>|A) P(</a:t>
            </a:r>
            <a:r>
              <a:rPr lang="en-US" sz="2400" dirty="0">
                <a:solidFill>
                  <a:srgbClr val="003399"/>
                </a:solidFill>
                <a:latin typeface="Comic Sans MS" pitchFamily="66" charset="0"/>
              </a:rPr>
              <a:t>J</a:t>
            </a:r>
            <a:r>
              <a:rPr lang="en-US" sz="2400" dirty="0" smtClean="0">
                <a:solidFill>
                  <a:srgbClr val="003399"/>
                </a:solidFill>
                <a:latin typeface="Comic Sans MS" pitchFamily="66" charset="0"/>
              </a:rPr>
              <a:t>|A)</a:t>
            </a:r>
            <a:endParaRPr lang="en-US" sz="2400" dirty="0">
              <a:solidFill>
                <a:srgbClr val="0033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the BN encode?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4953000"/>
            <a:ext cx="3657600" cy="121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beliefs </a:t>
            </a:r>
            <a:r>
              <a:rPr lang="en-US" dirty="0" err="1" smtClean="0"/>
              <a:t>JohnCalls</a:t>
            </a:r>
            <a:r>
              <a:rPr lang="en-US" dirty="0" smtClean="0"/>
              <a:t> and </a:t>
            </a:r>
            <a:r>
              <a:rPr lang="en-US" dirty="0" err="1" smtClean="0"/>
              <a:t>MaryCalls</a:t>
            </a:r>
            <a:r>
              <a:rPr lang="en-US" dirty="0" smtClean="0"/>
              <a:t> are independent given Alarm or </a:t>
            </a:r>
            <a:r>
              <a:rPr lang="en-US" dirty="0" smtClean="0">
                <a:sym typeface="Symbol" pitchFamily="18" charset="2"/>
              </a:rPr>
              <a:t>Alarm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114800" y="4953000"/>
            <a:ext cx="473879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5F5F5F"/>
                </a:solidFill>
                <a:latin typeface="+mj-lt"/>
              </a:rPr>
              <a:t>For instance, the reasons why </a:t>
            </a:r>
            <a:br>
              <a:rPr lang="en-US" sz="2400" dirty="0">
                <a:solidFill>
                  <a:srgbClr val="5F5F5F"/>
                </a:solidFill>
                <a:latin typeface="+mj-lt"/>
              </a:rPr>
            </a:br>
            <a:r>
              <a:rPr lang="en-US" sz="2400" dirty="0">
                <a:solidFill>
                  <a:srgbClr val="5F5F5F"/>
                </a:solidFill>
                <a:latin typeface="+mj-lt"/>
              </a:rPr>
              <a:t>John and Mary may not call if </a:t>
            </a:r>
            <a:br>
              <a:rPr lang="en-US" sz="2400" dirty="0">
                <a:solidFill>
                  <a:srgbClr val="5F5F5F"/>
                </a:solidFill>
                <a:latin typeface="+mj-lt"/>
              </a:rPr>
            </a:br>
            <a:r>
              <a:rPr lang="en-US" sz="2400" dirty="0">
                <a:solidFill>
                  <a:srgbClr val="5F5F5F"/>
                </a:solidFill>
                <a:latin typeface="+mj-lt"/>
              </a:rPr>
              <a:t>there is an alarm are unrelated 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2438400" y="1524000"/>
            <a:ext cx="4572000" cy="2362200"/>
            <a:chOff x="960" y="1344"/>
            <a:chExt cx="3504" cy="2352"/>
          </a:xfrm>
        </p:grpSpPr>
        <p:sp>
          <p:nvSpPr>
            <p:cNvPr id="37896" name="Oval 5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37897" name="Oval 6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37898" name="Oval 7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37899" name="Oval 8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37900" name="Oval 9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37901" name="Line 10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2" name="Line 11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3" name="Line 12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4" name="Line 13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304800" y="2209800"/>
            <a:ext cx="3985386" cy="830997"/>
          </a:xfrm>
          <a:prstGeom prst="rect">
            <a:avLst/>
          </a:prstGeom>
          <a:solidFill>
            <a:srgbClr val="DBF1FF"/>
          </a:solidFill>
          <a:ln w="9525">
            <a:solidFill>
              <a:srgbClr val="003399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accent6"/>
                </a:solidFill>
                <a:latin typeface="Comic Sans MS" pitchFamily="66" charset="0"/>
              </a:rPr>
              <a:t>P(</a:t>
            </a:r>
            <a:r>
              <a:rPr lang="en-US" sz="2400" dirty="0">
                <a:solidFill>
                  <a:schemeClr val="accent6"/>
                </a:solidFill>
                <a:latin typeface="Comic Sans MS" pitchFamily="66" charset="0"/>
              </a:rPr>
              <a:t>B</a:t>
            </a:r>
            <a:r>
              <a:rPr lang="en-US" sz="2400" b="1" dirty="0" smtClean="0">
                <a:solidFill>
                  <a:schemeClr val="accent6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2400" dirty="0" smtClean="0">
                <a:solidFill>
                  <a:schemeClr val="accent6"/>
                </a:solidFill>
                <a:latin typeface="Comic Sans MS" pitchFamily="66" charset="0"/>
                <a:sym typeface="Symbol" pitchFamily="18" charset="2"/>
              </a:rPr>
              <a:t>J</a:t>
            </a:r>
            <a:r>
              <a:rPr lang="en-US" sz="2400" dirty="0" smtClean="0">
                <a:solidFill>
                  <a:schemeClr val="accent6"/>
                </a:solidFill>
                <a:latin typeface="Comic Sans MS" pitchFamily="66" charset="0"/>
              </a:rPr>
              <a:t>|A) </a:t>
            </a:r>
            <a:r>
              <a:rPr lang="en-US" sz="2400" b="1" dirty="0">
                <a:solidFill>
                  <a:schemeClr val="accent6"/>
                </a:solidFill>
                <a:latin typeface="Symbol" pitchFamily="18" charset="2"/>
              </a:rPr>
              <a:t>=</a:t>
            </a:r>
            <a:r>
              <a:rPr lang="en-US" sz="2400" dirty="0">
                <a:solidFill>
                  <a:schemeClr val="accent6"/>
                </a:solidFill>
                <a:latin typeface="Comic Sans MS" pitchFamily="66" charset="0"/>
              </a:rPr>
              <a:t> </a:t>
            </a:r>
            <a:r>
              <a:rPr lang="en-US" sz="2400" dirty="0" smtClean="0">
                <a:solidFill>
                  <a:schemeClr val="accent6"/>
                </a:solidFill>
                <a:latin typeface="Comic Sans MS" pitchFamily="66" charset="0"/>
              </a:rPr>
              <a:t>P(</a:t>
            </a:r>
            <a:r>
              <a:rPr lang="en-US" sz="2400" dirty="0">
                <a:solidFill>
                  <a:schemeClr val="accent6"/>
                </a:solidFill>
                <a:latin typeface="Comic Sans MS" pitchFamily="66" charset="0"/>
              </a:rPr>
              <a:t>B</a:t>
            </a:r>
            <a:r>
              <a:rPr lang="en-US" sz="2400" dirty="0" smtClean="0">
                <a:solidFill>
                  <a:schemeClr val="accent6"/>
                </a:solidFill>
                <a:latin typeface="Comic Sans MS" pitchFamily="66" charset="0"/>
              </a:rPr>
              <a:t>|A) P(</a:t>
            </a:r>
            <a:r>
              <a:rPr lang="en-US" sz="2400" dirty="0">
                <a:solidFill>
                  <a:schemeClr val="accent6"/>
                </a:solidFill>
                <a:latin typeface="Comic Sans MS" pitchFamily="66" charset="0"/>
              </a:rPr>
              <a:t>J</a:t>
            </a:r>
            <a:r>
              <a:rPr lang="en-US" sz="2400" dirty="0" smtClean="0">
                <a:solidFill>
                  <a:schemeClr val="accent6"/>
                </a:solidFill>
                <a:latin typeface="Comic Sans MS" pitchFamily="66" charset="0"/>
              </a:rPr>
              <a:t>|A)</a:t>
            </a:r>
            <a:endParaRPr lang="en-US" sz="2400" dirty="0">
              <a:solidFill>
                <a:schemeClr val="accent6"/>
              </a:solidFill>
              <a:latin typeface="Comic Sans MS" pitchFamily="66" charset="0"/>
            </a:endParaRPr>
          </a:p>
          <a:p>
            <a:pPr>
              <a:defRPr/>
            </a:pPr>
            <a:r>
              <a:rPr lang="en-US" sz="2400" dirty="0" smtClean="0">
                <a:solidFill>
                  <a:srgbClr val="003399"/>
                </a:solidFill>
                <a:latin typeface="Comic Sans MS" pitchFamily="66" charset="0"/>
              </a:rPr>
              <a:t>P(J</a:t>
            </a:r>
            <a:r>
              <a:rPr lang="en-US" sz="2400" b="1" dirty="0" smtClean="0">
                <a:solidFill>
                  <a:srgbClr val="003399"/>
                </a:solidFill>
                <a:latin typeface="Comic Sans MS" pitchFamily="66" charset="0"/>
                <a:sym typeface="Symbol" pitchFamily="18" charset="2"/>
              </a:rPr>
              <a:t></a:t>
            </a:r>
            <a:r>
              <a:rPr lang="en-US" sz="2400" dirty="0" smtClean="0">
                <a:solidFill>
                  <a:srgbClr val="003399"/>
                </a:solidFill>
                <a:latin typeface="Comic Sans MS" pitchFamily="66" charset="0"/>
              </a:rPr>
              <a:t>M|A) </a:t>
            </a:r>
            <a:r>
              <a:rPr lang="en-US" sz="2400" b="1" dirty="0">
                <a:solidFill>
                  <a:srgbClr val="003399"/>
                </a:solidFill>
                <a:latin typeface="Symbol" pitchFamily="18" charset="2"/>
              </a:rPr>
              <a:t>=</a:t>
            </a:r>
            <a:r>
              <a:rPr lang="en-US" sz="2400" dirty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latin typeface="Comic Sans MS" pitchFamily="66" charset="0"/>
              </a:rPr>
              <a:t>P(J|A) P(M|A)</a:t>
            </a:r>
            <a:endParaRPr lang="en-US" sz="24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4343400" y="3124200"/>
            <a:ext cx="4587875" cy="1382713"/>
          </a:xfrm>
          <a:prstGeom prst="rect">
            <a:avLst/>
          </a:prstGeom>
          <a:solidFill>
            <a:srgbClr val="FFE5CB"/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>
                <a:latin typeface="Comic Sans MS" pitchFamily="66" charset="0"/>
              </a:rPr>
              <a:t>A node is independent of its non-descendants given its parents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1" grpId="0" animBg="1"/>
      <p:bldP spid="860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the BN encode?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2438400" y="1524000"/>
            <a:ext cx="4572000" cy="2362200"/>
            <a:chOff x="960" y="1344"/>
            <a:chExt cx="3504" cy="2352"/>
          </a:xfrm>
        </p:grpSpPr>
        <p:sp>
          <p:nvSpPr>
            <p:cNvPr id="38920" name="Oval 5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38921" name="Oval 6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38922" name="Oval 7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38923" name="Oval 8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38924" name="Oval 9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38925" name="Line 10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26" name="Line 11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27" name="Line 12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28" name="Line 13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4343400" y="3124200"/>
            <a:ext cx="4587875" cy="1382713"/>
          </a:xfrm>
          <a:prstGeom prst="rect">
            <a:avLst/>
          </a:prstGeom>
          <a:solidFill>
            <a:srgbClr val="FFE5CB"/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>
                <a:latin typeface="Comic Sans MS" pitchFamily="66" charset="0"/>
              </a:rPr>
              <a:t>A node is independent of its non-descendants given its parents</a:t>
            </a:r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304800" y="2209800"/>
            <a:ext cx="2459038" cy="1196975"/>
          </a:xfrm>
          <a:prstGeom prst="rect">
            <a:avLst/>
          </a:prstGeom>
          <a:solidFill>
            <a:srgbClr val="DBF1FF"/>
          </a:solidFill>
          <a:ln w="9525">
            <a:solidFill>
              <a:srgbClr val="003399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3399"/>
                </a:solidFill>
                <a:latin typeface="Comic Sans MS" pitchFamily="66" charset="0"/>
              </a:rPr>
              <a:t>Burglary and </a:t>
            </a:r>
          </a:p>
          <a:p>
            <a:pPr>
              <a:defRPr/>
            </a:pPr>
            <a:r>
              <a:rPr lang="en-US" sz="2400">
                <a:solidFill>
                  <a:srgbClr val="003399"/>
                </a:solidFill>
                <a:latin typeface="Comic Sans MS" pitchFamily="66" charset="0"/>
              </a:rPr>
              <a:t>Earthquake are </a:t>
            </a:r>
          </a:p>
          <a:p>
            <a:pPr>
              <a:defRPr/>
            </a:pPr>
            <a:r>
              <a:rPr lang="en-US" sz="2400">
                <a:solidFill>
                  <a:srgbClr val="003399"/>
                </a:solidFill>
                <a:latin typeface="Comic Sans MS" pitchFamily="66" charset="0"/>
              </a:rPr>
              <a:t>independent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457200" y="4953000"/>
            <a:ext cx="3657600" cy="12192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 beliefs JohnCalls and MaryCalls are independent given Alarm or </a:t>
            </a:r>
            <a:r>
              <a:rPr lang="en-US" smtClean="0">
                <a:sym typeface="Symbol" pitchFamily="18" charset="2"/>
              </a:rPr>
              <a:t>Alarm</a:t>
            </a:r>
            <a:endParaRPr lang="en-US" dirty="0" smtClean="0">
              <a:sym typeface="Symbol" pitchFamily="18" charset="2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4114800" y="4953000"/>
            <a:ext cx="473879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5F5F5F"/>
                </a:solidFill>
                <a:latin typeface="+mj-lt"/>
              </a:rPr>
              <a:t>For instance, the reasons why </a:t>
            </a:r>
            <a:br>
              <a:rPr lang="en-US" sz="2400" dirty="0">
                <a:solidFill>
                  <a:srgbClr val="5F5F5F"/>
                </a:solidFill>
                <a:latin typeface="+mj-lt"/>
              </a:rPr>
            </a:br>
            <a:r>
              <a:rPr lang="en-US" sz="2400" dirty="0">
                <a:solidFill>
                  <a:srgbClr val="5F5F5F"/>
                </a:solidFill>
                <a:latin typeface="+mj-lt"/>
              </a:rPr>
              <a:t>John and Mary may not call if </a:t>
            </a:r>
            <a:br>
              <a:rPr lang="en-US" sz="2400" dirty="0">
                <a:solidFill>
                  <a:srgbClr val="5F5F5F"/>
                </a:solidFill>
                <a:latin typeface="+mj-lt"/>
              </a:rPr>
            </a:br>
            <a:r>
              <a:rPr lang="en-US" sz="2400" dirty="0">
                <a:solidFill>
                  <a:srgbClr val="5F5F5F"/>
                </a:solidFill>
                <a:latin typeface="+mj-lt"/>
              </a:rPr>
              <a:t>there is an alarm are unrelated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Locally Structured World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world is </a:t>
            </a:r>
            <a:r>
              <a:rPr lang="en-US" dirty="0" smtClean="0">
                <a:solidFill>
                  <a:schemeClr val="accent3"/>
                </a:solidFill>
              </a:rPr>
              <a:t>locally structured (or sparse) </a:t>
            </a:r>
            <a:r>
              <a:rPr lang="en-US" dirty="0" smtClean="0"/>
              <a:t>if each of its components interacts directly with relatively few other components</a:t>
            </a:r>
          </a:p>
          <a:p>
            <a:r>
              <a:rPr lang="en-US" dirty="0" smtClean="0"/>
              <a:t>In a sparse world, the CPTs are small and the BN contains much fewer probabilities than the full joint distribution</a:t>
            </a:r>
          </a:p>
          <a:p>
            <a:r>
              <a:rPr lang="en-US" dirty="0" smtClean="0"/>
              <a:t>If the # of entries in each CPT is bounded by a constant, i.e., O(1), then the # of probabilities in a BN is </a:t>
            </a:r>
            <a:r>
              <a:rPr lang="en-US" dirty="0" smtClean="0">
                <a:solidFill>
                  <a:srgbClr val="0070C0"/>
                </a:solidFill>
              </a:rPr>
              <a:t>linear</a:t>
            </a:r>
            <a:r>
              <a:rPr lang="en-US" dirty="0" smtClean="0"/>
              <a:t> in n – the # of propositions – instead of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aseline="30000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for the joint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Equations Involving Random Variables Give Rise to Causality Relationships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 = A </a:t>
            </a:r>
            <a:r>
              <a:rPr lang="en-US" dirty="0" smtClean="0">
                <a:sym typeface="Symbol" pitchFamily="18" charset="2"/>
              </a:rPr>
              <a:t> </a:t>
            </a:r>
            <a:r>
              <a:rPr lang="en-US" dirty="0" smtClean="0"/>
              <a:t>B</a:t>
            </a:r>
          </a:p>
          <a:p>
            <a:r>
              <a:rPr lang="en-US" dirty="0" smtClean="0"/>
              <a:t>C = max(A,B)</a:t>
            </a:r>
          </a:p>
          <a:p>
            <a:r>
              <a:rPr lang="en-US" dirty="0" smtClean="0"/>
              <a:t>Constrains joint probability P(A,B,C)</a:t>
            </a:r>
          </a:p>
          <a:p>
            <a:r>
              <a:rPr lang="en-US" dirty="0" smtClean="0"/>
              <a:t>Nicely encoded as causality relationship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6172200" y="5486400"/>
            <a:ext cx="1447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C</a:t>
            </a: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5181600" y="4267200"/>
            <a:ext cx="1447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A</a:t>
            </a: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5943600" y="48006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7162800" y="4267200"/>
            <a:ext cx="1447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B</a:t>
            </a: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 flipH="1">
            <a:off x="6858000" y="48006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3048000" y="5257800"/>
            <a:ext cx="2819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Conditional probability given by equation rather than a CPT</a:t>
            </a:r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 flipV="1">
            <a:off x="5638800" y="5486400"/>
            <a:ext cx="685800" cy="76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Remember: Probability Notation Leaves Values Implicit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P(A</a:t>
            </a:r>
            <a:r>
              <a:rPr lang="en-US" dirty="0" smtClean="0">
                <a:sym typeface="Symbol" pitchFamily="18" charset="2"/>
              </a:rPr>
              <a:t>B) </a:t>
            </a:r>
            <a:r>
              <a:rPr lang="en-US" dirty="0" smtClean="0"/>
              <a:t>= P(A)+P(B)- P(A</a:t>
            </a:r>
            <a:r>
              <a:rPr lang="en-US" dirty="0" smtClean="0">
                <a:sym typeface="Symbol" pitchFamily="18" charset="2"/>
              </a:rPr>
              <a:t></a:t>
            </a:r>
            <a:r>
              <a:rPr lang="en-US" dirty="0" smtClean="0"/>
              <a:t>B) means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457200" y="27432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P(A=a </a:t>
            </a:r>
            <a:r>
              <a:rPr lang="en-US" sz="32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 B=b) </a:t>
            </a: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= P(A=a) + P(B=b)</a:t>
            </a:r>
          </a:p>
          <a:p>
            <a:pPr marL="342900" indent="-342900" algn="ctr">
              <a:spcBef>
                <a:spcPct val="20000"/>
              </a:spcBef>
              <a:buFontTx/>
              <a:buChar char="-"/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P(A=a </a:t>
            </a:r>
            <a:r>
              <a:rPr lang="en-US" sz="32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 </a:t>
            </a: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B=b)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For all a</a:t>
            </a:r>
            <a:r>
              <a:rPr lang="en-US" sz="32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Val(A)</a:t>
            </a: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 and b</a:t>
            </a:r>
            <a:r>
              <a:rPr lang="en-US" sz="32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Val(B)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066800" y="4807130"/>
            <a:ext cx="6477000" cy="1669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 and B are </a:t>
            </a:r>
            <a:r>
              <a:rPr lang="en-US" sz="2400" b="1" dirty="0" smtClean="0"/>
              <a:t>random variables</a:t>
            </a:r>
            <a:r>
              <a:rPr lang="en-US" sz="2400" dirty="0" smtClean="0"/>
              <a:t>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A=a and B=b are </a:t>
            </a:r>
            <a:r>
              <a:rPr lang="en-US" sz="2400" b="1" dirty="0" smtClean="0"/>
              <a:t>events.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2400" dirty="0" smtClean="0"/>
              <a:t>Random variables indicate many possible combinations of events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2803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Naïve Bayes Models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P(Cause,Effect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Effect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= P(Cause) 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 P(</a:t>
            </a:r>
            <a:r>
              <a:rPr lang="en-US" dirty="0" err="1" smtClean="0"/>
              <a:t>Effect</a:t>
            </a:r>
            <a:r>
              <a:rPr lang="en-US" baseline="-25000" dirty="0" err="1" smtClean="0"/>
              <a:t>i</a:t>
            </a:r>
            <a:r>
              <a:rPr lang="en-US" dirty="0" smtClean="0"/>
              <a:t> | Cause)</a:t>
            </a:r>
          </a:p>
        </p:txBody>
      </p:sp>
      <p:sp>
        <p:nvSpPr>
          <p:cNvPr id="31748" name="Oval 5"/>
          <p:cNvSpPr>
            <a:spLocks noChangeArrowheads="1"/>
          </p:cNvSpPr>
          <p:nvPr/>
        </p:nvSpPr>
        <p:spPr bwMode="auto">
          <a:xfrm>
            <a:off x="3505200" y="3352800"/>
            <a:ext cx="1447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Cause</a:t>
            </a:r>
          </a:p>
        </p:txBody>
      </p:sp>
      <p:sp>
        <p:nvSpPr>
          <p:cNvPr id="31749" name="Oval 6"/>
          <p:cNvSpPr>
            <a:spLocks noChangeArrowheads="1"/>
          </p:cNvSpPr>
          <p:nvPr/>
        </p:nvSpPr>
        <p:spPr bwMode="auto">
          <a:xfrm>
            <a:off x="1905000" y="5181600"/>
            <a:ext cx="1447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Effect</a:t>
            </a:r>
            <a:r>
              <a:rPr lang="en-US" sz="2000" baseline="-25000">
                <a:latin typeface="Comic Sans MS" pitchFamily="66" charset="0"/>
              </a:rPr>
              <a:t>1</a:t>
            </a:r>
          </a:p>
        </p:txBody>
      </p:sp>
      <p:sp>
        <p:nvSpPr>
          <p:cNvPr id="31750" name="Line 7"/>
          <p:cNvSpPr>
            <a:spLocks noChangeShapeType="1"/>
          </p:cNvSpPr>
          <p:nvPr/>
        </p:nvSpPr>
        <p:spPr bwMode="auto">
          <a:xfrm flipH="1">
            <a:off x="2590800" y="3886200"/>
            <a:ext cx="1676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Line 9"/>
          <p:cNvSpPr>
            <a:spLocks noChangeShapeType="1"/>
          </p:cNvSpPr>
          <p:nvPr/>
        </p:nvSpPr>
        <p:spPr bwMode="auto">
          <a:xfrm>
            <a:off x="4267200" y="3886200"/>
            <a:ext cx="1676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Line 10"/>
          <p:cNvSpPr>
            <a:spLocks noChangeShapeType="1"/>
          </p:cNvSpPr>
          <p:nvPr/>
        </p:nvSpPr>
        <p:spPr bwMode="auto">
          <a:xfrm flipH="1">
            <a:off x="4191000" y="3886200"/>
            <a:ext cx="76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3" name="Oval 13"/>
          <p:cNvSpPr>
            <a:spLocks noChangeArrowheads="1"/>
          </p:cNvSpPr>
          <p:nvPr/>
        </p:nvSpPr>
        <p:spPr bwMode="auto">
          <a:xfrm>
            <a:off x="3429000" y="5181600"/>
            <a:ext cx="1447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Effect</a:t>
            </a:r>
            <a:r>
              <a:rPr lang="en-US" sz="2000" baseline="-25000">
                <a:latin typeface="Comic Sans MS" pitchFamily="66" charset="0"/>
              </a:rPr>
              <a:t>2</a:t>
            </a:r>
          </a:p>
        </p:txBody>
      </p:sp>
      <p:sp>
        <p:nvSpPr>
          <p:cNvPr id="31754" name="Oval 14"/>
          <p:cNvSpPr>
            <a:spLocks noChangeArrowheads="1"/>
          </p:cNvSpPr>
          <p:nvPr/>
        </p:nvSpPr>
        <p:spPr bwMode="auto">
          <a:xfrm>
            <a:off x="5334000" y="5181600"/>
            <a:ext cx="1447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Effect</a:t>
            </a:r>
            <a:r>
              <a:rPr lang="en-US" sz="2000" baseline="-25000">
                <a:latin typeface="Comic Sans MS" pitchFamily="66" charset="0"/>
              </a:rPr>
              <a:t>n</a:t>
            </a:r>
          </a:p>
        </p:txBody>
      </p:sp>
      <p:sp>
        <p:nvSpPr>
          <p:cNvPr id="31755" name="Oval 15"/>
          <p:cNvSpPr>
            <a:spLocks noChangeArrowheads="1"/>
          </p:cNvSpPr>
          <p:nvPr/>
        </p:nvSpPr>
        <p:spPr bwMode="auto">
          <a:xfrm>
            <a:off x="45720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Oval 16"/>
          <p:cNvSpPr>
            <a:spLocks noChangeArrowheads="1"/>
          </p:cNvSpPr>
          <p:nvPr/>
        </p:nvSpPr>
        <p:spPr bwMode="auto">
          <a:xfrm>
            <a:off x="48006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Oval 17"/>
          <p:cNvSpPr>
            <a:spLocks noChangeArrowheads="1"/>
          </p:cNvSpPr>
          <p:nvPr/>
        </p:nvSpPr>
        <p:spPr bwMode="auto">
          <a:xfrm>
            <a:off x="50292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0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Bayes’ Rule and other Probability Manipulations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P(A</a:t>
            </a:r>
            <a:r>
              <a:rPr lang="en-US" dirty="0" smtClean="0">
                <a:sym typeface="Symbol" pitchFamily="18" charset="2"/>
              </a:rPr>
              <a:t>,</a:t>
            </a:r>
            <a:r>
              <a:rPr lang="en-US" dirty="0" smtClean="0"/>
              <a:t>B) 	= P(A|B) P(B)</a:t>
            </a:r>
            <a:br>
              <a:rPr lang="en-US" dirty="0" smtClean="0"/>
            </a:br>
            <a:r>
              <a:rPr lang="en-US" dirty="0" smtClean="0"/>
              <a:t>		= P(B|A) P(A)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P(A|B) = P(B|A) P(A) / P(B)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Gives us a way to manipulate distributions</a:t>
            </a:r>
          </a:p>
          <a:p>
            <a:pPr lvl="1"/>
            <a:r>
              <a:rPr lang="en-US" dirty="0" smtClean="0"/>
              <a:t>e.g. P(B) =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S</a:t>
            </a:r>
            <a:r>
              <a:rPr lang="en-US" baseline="-25000" dirty="0" smtClean="0"/>
              <a:t>a</a:t>
            </a:r>
            <a:r>
              <a:rPr lang="en-US" dirty="0" smtClean="0"/>
              <a:t> P(B|A=a) P(A=a)</a:t>
            </a:r>
          </a:p>
          <a:p>
            <a:pPr lvl="1"/>
            <a:r>
              <a:rPr lang="en-US" dirty="0" smtClean="0"/>
              <a:t>Can derive P(A|B), P(B) using only P(B|A) and P(A)</a:t>
            </a:r>
          </a:p>
        </p:txBody>
      </p:sp>
      <p:pic>
        <p:nvPicPr>
          <p:cNvPr id="27652" name="Picture 4" descr="Bay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143000"/>
            <a:ext cx="19145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Naïve Bayes Classifier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P(Class,Feature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Feature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= P(Class) 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baseline="-25000" dirty="0" smtClean="0"/>
              <a:t>i </a:t>
            </a:r>
            <a:r>
              <a:rPr lang="en-US" dirty="0" smtClean="0"/>
              <a:t>P(</a:t>
            </a:r>
            <a:r>
              <a:rPr lang="en-US" dirty="0" err="1" smtClean="0"/>
              <a:t>Feature</a:t>
            </a:r>
            <a:r>
              <a:rPr lang="en-US" baseline="-25000" dirty="0" err="1" smtClean="0"/>
              <a:t>i</a:t>
            </a:r>
            <a:r>
              <a:rPr lang="en-US" dirty="0" smtClean="0"/>
              <a:t> | Class)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3048000" y="2819400"/>
            <a:ext cx="1447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Class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1447800" y="4648200"/>
            <a:ext cx="1447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Feature</a:t>
            </a:r>
            <a:r>
              <a:rPr lang="en-US" sz="2000" baseline="-25000">
                <a:latin typeface="Comic Sans MS" pitchFamily="66" charset="0"/>
              </a:rPr>
              <a:t>1</a:t>
            </a: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H="1">
            <a:off x="2133600" y="3352800"/>
            <a:ext cx="1676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3810000" y="3352800"/>
            <a:ext cx="1676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 flipH="1">
            <a:off x="3733800" y="3352800"/>
            <a:ext cx="76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2971800" y="4648200"/>
            <a:ext cx="1447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Feature</a:t>
            </a:r>
            <a:r>
              <a:rPr lang="en-US" sz="2000" baseline="-25000">
                <a:latin typeface="Comic Sans MS" pitchFamily="66" charset="0"/>
              </a:rPr>
              <a:t>2</a:t>
            </a:r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4876800" y="4648200"/>
            <a:ext cx="1447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Feature</a:t>
            </a:r>
            <a:r>
              <a:rPr lang="en-US" sz="2000" baseline="-25000">
                <a:latin typeface="Comic Sans MS" pitchFamily="66" charset="0"/>
              </a:rPr>
              <a:t>n</a:t>
            </a:r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41148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4343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4572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28600" y="5486400"/>
            <a:ext cx="8686800" cy="1038225"/>
            <a:chOff x="144" y="3456"/>
            <a:chExt cx="5472" cy="654"/>
          </a:xfrm>
        </p:grpSpPr>
        <p:sp>
          <p:nvSpPr>
            <p:cNvPr id="32785" name="Text Box 15"/>
            <p:cNvSpPr txBox="1">
              <a:spLocks noChangeArrowheads="1"/>
            </p:cNvSpPr>
            <p:nvPr/>
          </p:nvSpPr>
          <p:spPr bwMode="auto">
            <a:xfrm>
              <a:off x="2304" y="3456"/>
              <a:ext cx="3312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Comic Sans MS" pitchFamily="66" charset="0"/>
                </a:rPr>
                <a:t>P(C|F</a:t>
              </a:r>
              <a:r>
                <a:rPr lang="en-US" sz="2000" baseline="-25000" dirty="0">
                  <a:latin typeface="Comic Sans MS" pitchFamily="66" charset="0"/>
                </a:rPr>
                <a:t>1</a:t>
              </a:r>
              <a:r>
                <a:rPr lang="en-US" sz="2000" dirty="0">
                  <a:latin typeface="Comic Sans MS" pitchFamily="66" charset="0"/>
                </a:rPr>
                <a:t>,….,</a:t>
              </a:r>
              <a:r>
                <a:rPr lang="en-US" sz="2000" dirty="0" err="1">
                  <a:latin typeface="Comic Sans MS" pitchFamily="66" charset="0"/>
                </a:rPr>
                <a:t>F</a:t>
              </a:r>
              <a:r>
                <a:rPr lang="en-US" sz="2000" baseline="-25000" dirty="0" err="1">
                  <a:latin typeface="Comic Sans MS" pitchFamily="66" charset="0"/>
                </a:rPr>
                <a:t>k</a:t>
              </a:r>
              <a:r>
                <a:rPr lang="en-US" sz="2000" dirty="0">
                  <a:latin typeface="Comic Sans MS" pitchFamily="66" charset="0"/>
                </a:rPr>
                <a:t>) = P(C,F</a:t>
              </a:r>
              <a:r>
                <a:rPr lang="en-US" sz="2000" baseline="-25000" dirty="0">
                  <a:latin typeface="Comic Sans MS" pitchFamily="66" charset="0"/>
                </a:rPr>
                <a:t>1</a:t>
              </a:r>
              <a:r>
                <a:rPr lang="en-US" sz="2000" dirty="0">
                  <a:latin typeface="Comic Sans MS" pitchFamily="66" charset="0"/>
                </a:rPr>
                <a:t>,….,</a:t>
              </a:r>
              <a:r>
                <a:rPr lang="en-US" sz="2000" dirty="0" err="1">
                  <a:latin typeface="Comic Sans MS" pitchFamily="66" charset="0"/>
                </a:rPr>
                <a:t>F</a:t>
              </a:r>
              <a:r>
                <a:rPr lang="en-US" sz="2000" baseline="-25000" dirty="0" err="1">
                  <a:latin typeface="Comic Sans MS" pitchFamily="66" charset="0"/>
                </a:rPr>
                <a:t>k</a:t>
              </a:r>
              <a:r>
                <a:rPr lang="en-US" sz="2000" dirty="0">
                  <a:latin typeface="Comic Sans MS" pitchFamily="66" charset="0"/>
                </a:rPr>
                <a:t>)/P(F</a:t>
              </a:r>
              <a:r>
                <a:rPr lang="en-US" sz="2000" baseline="-25000" dirty="0">
                  <a:latin typeface="Comic Sans MS" pitchFamily="66" charset="0"/>
                </a:rPr>
                <a:t>1</a:t>
              </a:r>
              <a:r>
                <a:rPr lang="en-US" sz="2000" dirty="0">
                  <a:latin typeface="Comic Sans MS" pitchFamily="66" charset="0"/>
                </a:rPr>
                <a:t>,….,</a:t>
              </a:r>
              <a:r>
                <a:rPr lang="en-US" sz="2000" dirty="0" err="1">
                  <a:latin typeface="Comic Sans MS" pitchFamily="66" charset="0"/>
                </a:rPr>
                <a:t>F</a:t>
              </a:r>
              <a:r>
                <a:rPr lang="en-US" sz="2000" baseline="-25000" dirty="0" err="1">
                  <a:latin typeface="Comic Sans MS" pitchFamily="66" charset="0"/>
                </a:rPr>
                <a:t>k</a:t>
              </a:r>
              <a:r>
                <a:rPr lang="en-US" sz="2000" dirty="0">
                  <a:latin typeface="Comic Sans MS" pitchFamily="66" charset="0"/>
                </a:rPr>
                <a:t>)</a:t>
              </a:r>
            </a:p>
            <a:p>
              <a:pPr>
                <a:spcBef>
                  <a:spcPct val="50000"/>
                </a:spcBef>
              </a:pPr>
              <a:r>
                <a:rPr lang="en-US" sz="2000" dirty="0">
                  <a:latin typeface="Comic Sans MS" pitchFamily="66" charset="0"/>
                </a:rPr>
                <a:t>                       = 1/Z P(C)</a:t>
              </a:r>
              <a:r>
                <a:rPr lang="en-US" sz="2000" dirty="0"/>
                <a:t> </a:t>
              </a:r>
              <a:r>
                <a:rPr lang="en-US" sz="2800" dirty="0">
                  <a:latin typeface="Symbol" pitchFamily="18" charset="2"/>
                </a:rPr>
                <a:t>P</a:t>
              </a:r>
              <a:r>
                <a:rPr lang="en-US" sz="2000" baseline="-25000" dirty="0">
                  <a:latin typeface="Comic Sans MS" pitchFamily="66" charset="0"/>
                </a:rPr>
                <a:t>i</a:t>
              </a:r>
              <a:r>
                <a:rPr lang="en-US" sz="2000" dirty="0">
                  <a:latin typeface="Comic Sans MS" pitchFamily="66" charset="0"/>
                </a:rPr>
                <a:t> P(</a:t>
              </a:r>
              <a:r>
                <a:rPr lang="en-US" sz="2000" dirty="0" err="1">
                  <a:latin typeface="Comic Sans MS" pitchFamily="66" charset="0"/>
                </a:rPr>
                <a:t>Fi|C</a:t>
              </a:r>
              <a:r>
                <a:rPr lang="en-US" sz="2000" dirty="0">
                  <a:latin typeface="Comic Sans MS" pitchFamily="66" charset="0"/>
                </a:rPr>
                <a:t>)</a:t>
              </a:r>
            </a:p>
          </p:txBody>
        </p:sp>
        <p:sp>
          <p:nvSpPr>
            <p:cNvPr id="32786" name="Text Box 16"/>
            <p:cNvSpPr txBox="1">
              <a:spLocks noChangeArrowheads="1"/>
            </p:cNvSpPr>
            <p:nvPr/>
          </p:nvSpPr>
          <p:spPr bwMode="auto">
            <a:xfrm>
              <a:off x="144" y="3504"/>
              <a:ext cx="129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Given features, what class?</a:t>
              </a:r>
            </a:p>
          </p:txBody>
        </p:sp>
        <p:sp>
          <p:nvSpPr>
            <p:cNvPr id="32787" name="AutoShape 17"/>
            <p:cNvSpPr>
              <a:spLocks noChangeArrowheads="1"/>
            </p:cNvSpPr>
            <p:nvPr/>
          </p:nvSpPr>
          <p:spPr bwMode="auto">
            <a:xfrm>
              <a:off x="1584" y="3600"/>
              <a:ext cx="576" cy="287"/>
            </a:xfrm>
            <a:prstGeom prst="notchedRightArrow">
              <a:avLst>
                <a:gd name="adj1" fmla="val 50000"/>
                <a:gd name="adj2" fmla="val 5017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83" name="Text Box 18"/>
          <p:cNvSpPr txBox="1">
            <a:spLocks noChangeArrowheads="1"/>
          </p:cNvSpPr>
          <p:nvPr/>
        </p:nvSpPr>
        <p:spPr bwMode="auto">
          <a:xfrm>
            <a:off x="6324600" y="2743200"/>
            <a:ext cx="25908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Spam / Not Spam</a:t>
            </a:r>
          </a:p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English / French/ Latin</a:t>
            </a:r>
          </a:p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32784" name="Text Box 19"/>
          <p:cNvSpPr txBox="1">
            <a:spLocks noChangeArrowheads="1"/>
          </p:cNvSpPr>
          <p:nvPr/>
        </p:nvSpPr>
        <p:spPr bwMode="auto">
          <a:xfrm>
            <a:off x="6705600" y="4724400"/>
            <a:ext cx="259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Word occurrences</a:t>
            </a:r>
          </a:p>
        </p:txBody>
      </p:sp>
    </p:spTree>
    <p:extLst>
      <p:ext uri="{BB962C8B-B14F-4D97-AF65-F5344CB8AC3E}">
        <p14:creationId xmlns:p14="http://schemas.microsoft.com/office/powerpoint/2010/main" val="90989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But does a BN represent a belief state?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In other words, can we compute the full joint distribution of the propositions from it?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Calculation of Joint Probability</a:t>
            </a:r>
          </a:p>
        </p:txBody>
      </p:sp>
      <p:graphicFrame>
        <p:nvGraphicFramePr>
          <p:cNvPr id="94211" name="Group 3"/>
          <p:cNvGraphicFramePr>
            <a:graphicFrameLocks noGrp="1"/>
          </p:cNvGraphicFramePr>
          <p:nvPr/>
        </p:nvGraphicFramePr>
        <p:xfrm>
          <a:off x="4953000" y="3200400"/>
          <a:ext cx="1295400" cy="1249680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5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2001" name="Group 17"/>
          <p:cNvGrpSpPr>
            <a:grpSpLocks/>
          </p:cNvGrpSpPr>
          <p:nvPr/>
        </p:nvGrpSpPr>
        <p:grpSpPr bwMode="auto">
          <a:xfrm>
            <a:off x="1524000" y="2133600"/>
            <a:ext cx="5562600" cy="3733800"/>
            <a:chOff x="960" y="1344"/>
            <a:chExt cx="3504" cy="2352"/>
          </a:xfrm>
        </p:grpSpPr>
        <p:sp>
          <p:nvSpPr>
            <p:cNvPr id="42041" name="Oval 18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42042" name="Oval 19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42043" name="Oval 20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42044" name="Oval 21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42045" name="Oval 22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42046" name="Line 23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47" name="Line 24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48" name="Line 25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49" name="Line 26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94235" name="Group 27"/>
          <p:cNvGraphicFramePr>
            <a:graphicFrameLocks noGrp="1"/>
          </p:cNvGraphicFramePr>
          <p:nvPr/>
        </p:nvGraphicFramePr>
        <p:xfrm>
          <a:off x="29718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243" name="Group 35"/>
          <p:cNvGraphicFramePr>
            <a:graphicFrameLocks noGrp="1"/>
          </p:cNvGraphicFramePr>
          <p:nvPr/>
        </p:nvGraphicFramePr>
        <p:xfrm>
          <a:off x="70866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251" name="Group 43"/>
          <p:cNvGraphicFramePr>
            <a:graphicFrameLocks noGrp="1"/>
          </p:cNvGraphicFramePr>
          <p:nvPr/>
        </p:nvGraphicFramePr>
        <p:xfrm>
          <a:off x="3200400" y="51816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262" name="Group 54"/>
          <p:cNvGraphicFramePr>
            <a:graphicFrameLocks noGrp="1"/>
          </p:cNvGraphicFramePr>
          <p:nvPr/>
        </p:nvGraphicFramePr>
        <p:xfrm>
          <a:off x="7239000" y="51816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40" name="Text Box 65"/>
          <p:cNvSpPr txBox="1">
            <a:spLocks noChangeArrowheads="1"/>
          </p:cNvSpPr>
          <p:nvPr/>
        </p:nvSpPr>
        <p:spPr bwMode="auto">
          <a:xfrm>
            <a:off x="228600" y="3060700"/>
            <a:ext cx="3635932" cy="523220"/>
          </a:xfrm>
          <a:prstGeom prst="rect">
            <a:avLst/>
          </a:prstGeom>
          <a:solidFill>
            <a:srgbClr val="ECF1FE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  <a:t>P(J</a:t>
            </a:r>
            <a:r>
              <a:rPr lang="en-US" sz="2800" b="1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8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800" b="1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8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b="1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000" b="1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  <a:t>B</a:t>
            </a:r>
            <a:r>
              <a:rPr lang="en-US" sz="2800" b="1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000" b="1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  <a:t>E) </a:t>
            </a:r>
            <a:r>
              <a:rPr lang="en-US" sz="2400" dirty="0">
                <a:solidFill>
                  <a:schemeClr val="accent2"/>
                </a:solidFill>
                <a:latin typeface="Comic Sans MS" pitchFamily="66" charset="0"/>
              </a:rPr>
              <a:t>= 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P(J</a:t>
            </a:r>
            <a:r>
              <a:rPr lang="en-US" dirty="0" smtClean="0">
                <a:sym typeface="Symbol" pitchFamily="18" charset="2"/>
              </a:rPr>
              <a:t></a:t>
            </a:r>
            <a:r>
              <a:rPr lang="en-US" dirty="0" smtClean="0"/>
              <a:t>M</a:t>
            </a:r>
            <a:r>
              <a:rPr lang="en-US" dirty="0" smtClean="0">
                <a:sym typeface="Symbol" pitchFamily="18" charset="2"/>
              </a:rPr>
              <a:t>AB</a:t>
            </a:r>
            <a:r>
              <a:rPr lang="en-US" dirty="0">
                <a:sym typeface="Symbol" pitchFamily="18" charset="2"/>
              </a:rPr>
              <a:t>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= P(</a:t>
            </a:r>
            <a:r>
              <a:rPr lang="en-US" dirty="0"/>
              <a:t>J</a:t>
            </a:r>
            <a:r>
              <a:rPr lang="en-US" dirty="0" smtClean="0">
                <a:sym typeface="Symbol" pitchFamily="18" charset="2"/>
              </a:rPr>
              <a:t>M|A,B,</a:t>
            </a:r>
            <a:r>
              <a:rPr lang="en-US" dirty="0">
                <a:sym typeface="Symbol" pitchFamily="18" charset="2"/>
              </a:rPr>
              <a:t>E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</a:t>
            </a:r>
            <a:r>
              <a:rPr lang="en-US" dirty="0" smtClean="0"/>
              <a:t> P(A</a:t>
            </a:r>
            <a:r>
              <a:rPr lang="en-US" dirty="0" smtClean="0">
                <a:sym typeface="Symbol" pitchFamily="18" charset="2"/>
              </a:rPr>
              <a:t></a:t>
            </a:r>
            <a:r>
              <a:rPr lang="en-US" dirty="0">
                <a:sym typeface="Symbol" pitchFamily="18" charset="2"/>
              </a:rPr>
              <a:t>B</a:t>
            </a:r>
            <a:r>
              <a:rPr lang="en-US" dirty="0" smtClean="0">
                <a:sym typeface="Symbol" pitchFamily="18" charset="2"/>
              </a:rPr>
              <a:t></a:t>
            </a:r>
            <a:r>
              <a:rPr lang="en-US" dirty="0">
                <a:sym typeface="Symbol" pitchFamily="18" charset="2"/>
              </a:rPr>
              <a:t>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= P(J</a:t>
            </a:r>
            <a:r>
              <a:rPr lang="en-US" dirty="0" smtClean="0">
                <a:sym typeface="Symbol" pitchFamily="18" charset="2"/>
              </a:rPr>
              <a:t>|A,</a:t>
            </a:r>
            <a:r>
              <a:rPr lang="en-US" dirty="0">
                <a:sym typeface="Symbol" pitchFamily="18" charset="2"/>
              </a:rPr>
              <a:t>B</a:t>
            </a:r>
            <a:r>
              <a:rPr lang="en-US" dirty="0" smtClean="0">
                <a:sym typeface="Symbol" pitchFamily="18" charset="2"/>
              </a:rPr>
              <a:t>,</a:t>
            </a:r>
            <a:r>
              <a:rPr lang="en-US" dirty="0" smtClean="0"/>
              <a:t>E) </a:t>
            </a:r>
            <a:r>
              <a:rPr lang="en-US" dirty="0" smtClean="0">
                <a:sym typeface="Symbol" pitchFamily="18" charset="2"/>
              </a:rPr>
              <a:t> </a:t>
            </a:r>
            <a:r>
              <a:rPr lang="en-US" dirty="0" smtClean="0"/>
              <a:t>P(M</a:t>
            </a:r>
            <a:r>
              <a:rPr lang="en-US" dirty="0" smtClean="0">
                <a:sym typeface="Symbol" pitchFamily="18" charset="2"/>
              </a:rPr>
              <a:t>|A,B,E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 </a:t>
            </a:r>
            <a:r>
              <a:rPr lang="en-US" dirty="0" smtClean="0"/>
              <a:t>P(A</a:t>
            </a:r>
            <a:r>
              <a:rPr lang="en-US" dirty="0" smtClean="0">
                <a:sym typeface="Symbol" pitchFamily="18" charset="2"/>
              </a:rPr>
              <a:t></a:t>
            </a:r>
            <a:r>
              <a:rPr lang="en-US" dirty="0">
                <a:sym typeface="Symbol" pitchFamily="18" charset="2"/>
              </a:rPr>
              <a:t>B</a:t>
            </a:r>
            <a:r>
              <a:rPr lang="en-US" dirty="0" smtClean="0">
                <a:sym typeface="Symbol" pitchFamily="18" charset="2"/>
              </a:rPr>
              <a:t></a:t>
            </a:r>
            <a:r>
              <a:rPr lang="en-US" dirty="0">
                <a:sym typeface="Symbol" pitchFamily="18" charset="2"/>
              </a:rPr>
              <a:t>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(J and M are independent given A)</a:t>
            </a:r>
          </a:p>
          <a:p>
            <a:r>
              <a:rPr lang="en-US" dirty="0" smtClean="0"/>
              <a:t>P(J</a:t>
            </a:r>
            <a:r>
              <a:rPr lang="en-US" dirty="0" smtClean="0">
                <a:sym typeface="Symbol" pitchFamily="18" charset="2"/>
              </a:rPr>
              <a:t>|A,</a:t>
            </a:r>
            <a:r>
              <a:rPr lang="en-US" dirty="0">
                <a:sym typeface="Symbol" pitchFamily="18" charset="2"/>
              </a:rPr>
              <a:t>B</a:t>
            </a:r>
            <a:r>
              <a:rPr lang="en-US" dirty="0" smtClean="0">
                <a:sym typeface="Symbol" pitchFamily="18" charset="2"/>
              </a:rPr>
              <a:t>,E</a:t>
            </a:r>
            <a:r>
              <a:rPr lang="en-US" dirty="0" smtClean="0"/>
              <a:t>) = P(</a:t>
            </a:r>
            <a:r>
              <a:rPr lang="en-US" dirty="0"/>
              <a:t>J</a:t>
            </a:r>
            <a:r>
              <a:rPr lang="en-US" dirty="0" smtClean="0"/>
              <a:t>|A)</a:t>
            </a:r>
            <a:br>
              <a:rPr lang="en-US" dirty="0" smtClean="0"/>
            </a:br>
            <a:r>
              <a:rPr lang="en-US" dirty="0" smtClean="0"/>
              <a:t>(J and B and J and E are independent given A)</a:t>
            </a:r>
          </a:p>
          <a:p>
            <a:r>
              <a:rPr lang="en-US" dirty="0" smtClean="0"/>
              <a:t>P(M</a:t>
            </a:r>
            <a:r>
              <a:rPr lang="en-US" dirty="0" smtClean="0">
                <a:sym typeface="Symbol" pitchFamily="18" charset="2"/>
              </a:rPr>
              <a:t>|</a:t>
            </a:r>
            <a:r>
              <a:rPr lang="en-US" dirty="0">
                <a:sym typeface="Symbol" pitchFamily="18" charset="2"/>
              </a:rPr>
              <a:t>A</a:t>
            </a:r>
            <a:r>
              <a:rPr lang="en-US" dirty="0" smtClean="0">
                <a:sym typeface="Symbol" pitchFamily="18" charset="2"/>
              </a:rPr>
              <a:t>,</a:t>
            </a:r>
            <a:r>
              <a:rPr lang="en-US" dirty="0" smtClean="0"/>
              <a:t>B</a:t>
            </a:r>
            <a:r>
              <a:rPr lang="en-US" dirty="0" smtClean="0">
                <a:sym typeface="Symbol" pitchFamily="18" charset="2"/>
              </a:rPr>
              <a:t>,E</a:t>
            </a:r>
            <a:r>
              <a:rPr lang="en-US" dirty="0" smtClean="0"/>
              <a:t>) = P(M|A)</a:t>
            </a:r>
          </a:p>
          <a:p>
            <a:r>
              <a:rPr lang="en-US" dirty="0" smtClean="0"/>
              <a:t>P(A</a:t>
            </a:r>
            <a:r>
              <a:rPr lang="en-US" dirty="0" smtClean="0">
                <a:sym typeface="Symbol" pitchFamily="18" charset="2"/>
              </a:rPr>
              <a:t>BE</a:t>
            </a:r>
            <a:r>
              <a:rPr lang="en-US" dirty="0" smtClean="0"/>
              <a:t>) = P(A|</a:t>
            </a:r>
            <a:r>
              <a:rPr lang="en-US" dirty="0" smtClean="0">
                <a:sym typeface="Symbol" pitchFamily="18" charset="2"/>
              </a:rPr>
              <a:t>B</a:t>
            </a:r>
            <a:r>
              <a:rPr lang="en-US" dirty="0" smtClean="0"/>
              <a:t>,</a:t>
            </a:r>
            <a:r>
              <a:rPr lang="en-US" dirty="0" smtClean="0">
                <a:sym typeface="Symbol" pitchFamily="18" charset="2"/>
              </a:rPr>
              <a:t>E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 </a:t>
            </a:r>
            <a:r>
              <a:rPr lang="en-US" dirty="0" smtClean="0"/>
              <a:t>P(</a:t>
            </a:r>
            <a:r>
              <a:rPr lang="en-US" dirty="0" smtClean="0">
                <a:sym typeface="Symbol" pitchFamily="18" charset="2"/>
              </a:rPr>
              <a:t></a:t>
            </a:r>
            <a:r>
              <a:rPr lang="en-US" dirty="0" smtClean="0"/>
              <a:t>B|</a:t>
            </a:r>
            <a:r>
              <a:rPr lang="en-US" dirty="0" smtClean="0">
                <a:sym typeface="Symbol" pitchFamily="18" charset="2"/>
              </a:rPr>
              <a:t></a:t>
            </a:r>
            <a:r>
              <a:rPr lang="en-US" dirty="0">
                <a:sym typeface="Symbol" pitchFamily="18" charset="2"/>
              </a:rPr>
              <a:t>E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</a:t>
            </a:r>
            <a:r>
              <a:rPr lang="en-US" dirty="0" smtClean="0"/>
              <a:t> P(</a:t>
            </a:r>
            <a:r>
              <a:rPr lang="en-US" dirty="0" smtClean="0">
                <a:sym typeface="Symbol" pitchFamily="18" charset="2"/>
              </a:rPr>
              <a:t></a:t>
            </a:r>
            <a:r>
              <a:rPr lang="en-US" dirty="0">
                <a:sym typeface="Symbol" pitchFamily="18" charset="2"/>
              </a:rPr>
              <a:t>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= P(A|</a:t>
            </a:r>
            <a:r>
              <a:rPr lang="en-US" dirty="0" smtClean="0">
                <a:sym typeface="Symbol" pitchFamily="18" charset="2"/>
              </a:rPr>
              <a:t></a:t>
            </a:r>
            <a:r>
              <a:rPr lang="en-US" dirty="0">
                <a:sym typeface="Symbol" pitchFamily="18" charset="2"/>
              </a:rPr>
              <a:t>B</a:t>
            </a:r>
            <a:r>
              <a:rPr lang="en-US" dirty="0" smtClean="0"/>
              <a:t>,</a:t>
            </a:r>
            <a:r>
              <a:rPr lang="en-US" dirty="0" smtClean="0">
                <a:sym typeface="Symbol" pitchFamily="18" charset="2"/>
              </a:rPr>
              <a:t>E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 </a:t>
            </a:r>
            <a:r>
              <a:rPr lang="en-US" dirty="0" smtClean="0"/>
              <a:t>P(</a:t>
            </a:r>
            <a:r>
              <a:rPr lang="en-US" dirty="0" smtClean="0">
                <a:sym typeface="Symbol" pitchFamily="18" charset="2"/>
              </a:rPr>
              <a:t></a:t>
            </a:r>
            <a:r>
              <a:rPr lang="en-US" dirty="0">
                <a:sym typeface="Symbol" pitchFamily="18" charset="2"/>
              </a:rPr>
              <a:t>B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</a:t>
            </a:r>
            <a:r>
              <a:rPr lang="en-US" dirty="0" smtClean="0"/>
              <a:t> P(</a:t>
            </a:r>
            <a:r>
              <a:rPr lang="en-US" dirty="0" smtClean="0">
                <a:sym typeface="Symbol" pitchFamily="18" charset="2"/>
              </a:rPr>
              <a:t></a:t>
            </a:r>
            <a:r>
              <a:rPr lang="en-US" dirty="0">
                <a:sym typeface="Symbol" pitchFamily="18" charset="2"/>
              </a:rPr>
              <a:t>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(B and </a:t>
            </a:r>
            <a:r>
              <a:rPr lang="en-US" dirty="0" smtClean="0">
                <a:sym typeface="Symbol" pitchFamily="18" charset="2"/>
              </a:rPr>
              <a:t>E are independent)</a:t>
            </a:r>
            <a:endParaRPr lang="en-US" dirty="0" smtClean="0"/>
          </a:p>
          <a:p>
            <a:r>
              <a:rPr lang="en-US" dirty="0" smtClean="0"/>
              <a:t>P(</a:t>
            </a:r>
            <a:r>
              <a:rPr lang="en-US" dirty="0"/>
              <a:t>J</a:t>
            </a:r>
            <a:r>
              <a:rPr lang="en-US" dirty="0" smtClean="0">
                <a:sym typeface="Symbol" pitchFamily="18" charset="2"/>
              </a:rPr>
              <a:t></a:t>
            </a:r>
            <a:r>
              <a:rPr lang="en-US" dirty="0">
                <a:sym typeface="Symbol" pitchFamily="18" charset="2"/>
              </a:rPr>
              <a:t>M</a:t>
            </a:r>
            <a:r>
              <a:rPr lang="en-US" dirty="0" smtClean="0">
                <a:sym typeface="Symbol" pitchFamily="18" charset="2"/>
              </a:rPr>
              <a:t></a:t>
            </a:r>
            <a:r>
              <a:rPr lang="en-US" dirty="0">
                <a:sym typeface="Symbol" pitchFamily="18" charset="2"/>
              </a:rPr>
              <a:t>A</a:t>
            </a:r>
            <a:r>
              <a:rPr lang="en-US" dirty="0" smtClean="0">
                <a:sym typeface="Symbol" pitchFamily="18" charset="2"/>
              </a:rPr>
              <a:t></a:t>
            </a:r>
            <a:r>
              <a:rPr lang="en-US" dirty="0">
                <a:sym typeface="Symbol" pitchFamily="18" charset="2"/>
              </a:rPr>
              <a:t>B</a:t>
            </a:r>
            <a:r>
              <a:rPr lang="en-US" dirty="0" smtClean="0">
                <a:sym typeface="Symbol" pitchFamily="18" charset="2"/>
              </a:rPr>
              <a:t></a:t>
            </a:r>
            <a:r>
              <a:rPr lang="en-US" dirty="0">
                <a:sym typeface="Symbol" pitchFamily="18" charset="2"/>
              </a:rPr>
              <a:t>E</a:t>
            </a:r>
            <a:r>
              <a:rPr lang="en-US" dirty="0" smtClean="0"/>
              <a:t>) = P(J|A)P(M|A)P(A|</a:t>
            </a:r>
            <a:r>
              <a:rPr lang="en-US" dirty="0" smtClean="0">
                <a:sym typeface="Symbol" pitchFamily="18" charset="2"/>
              </a:rPr>
              <a:t>B</a:t>
            </a:r>
            <a:r>
              <a:rPr lang="en-US" dirty="0" smtClean="0"/>
              <a:t>,</a:t>
            </a:r>
            <a:r>
              <a:rPr lang="en-US" dirty="0" smtClean="0">
                <a:sym typeface="Symbol" pitchFamily="18" charset="2"/>
              </a:rPr>
              <a:t>E</a:t>
            </a:r>
            <a:r>
              <a:rPr lang="en-US" dirty="0" smtClean="0"/>
              <a:t>)P(</a:t>
            </a:r>
            <a:r>
              <a:rPr lang="en-US" dirty="0" smtClean="0">
                <a:sym typeface="Symbol" pitchFamily="18" charset="2"/>
              </a:rPr>
              <a:t>B</a:t>
            </a:r>
            <a:r>
              <a:rPr lang="en-US" dirty="0" smtClean="0"/>
              <a:t>)P(</a:t>
            </a:r>
            <a:r>
              <a:rPr lang="en-US" dirty="0" smtClean="0">
                <a:sym typeface="Symbol" pitchFamily="18" charset="2"/>
              </a:rPr>
              <a:t></a:t>
            </a:r>
            <a:r>
              <a:rPr lang="en-US" dirty="0">
                <a:sym typeface="Symbol" pitchFamily="18" charset="2"/>
              </a:rPr>
              <a:t>E</a:t>
            </a:r>
            <a:r>
              <a:rPr lang="en-US" dirty="0" smtClean="0"/>
              <a:t>)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5181600" y="381000"/>
            <a:ext cx="3657600" cy="1676400"/>
            <a:chOff x="960" y="1344"/>
            <a:chExt cx="3504" cy="2352"/>
          </a:xfrm>
        </p:grpSpPr>
        <p:sp>
          <p:nvSpPr>
            <p:cNvPr id="43012" name="Oval 4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43013" name="Oval 5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43014" name="Oval 6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43015" name="Oval 7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43016" name="Oval 8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Calculation of Joint Probability</a:t>
            </a:r>
          </a:p>
        </p:txBody>
      </p:sp>
      <p:graphicFrame>
        <p:nvGraphicFramePr>
          <p:cNvPr id="98307" name="Group 3"/>
          <p:cNvGraphicFramePr>
            <a:graphicFrameLocks noGrp="1"/>
          </p:cNvGraphicFramePr>
          <p:nvPr/>
        </p:nvGraphicFramePr>
        <p:xfrm>
          <a:off x="4953000" y="3200400"/>
          <a:ext cx="1295400" cy="1249680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5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4049" name="Group 17"/>
          <p:cNvGrpSpPr>
            <a:grpSpLocks/>
          </p:cNvGrpSpPr>
          <p:nvPr/>
        </p:nvGrpSpPr>
        <p:grpSpPr bwMode="auto">
          <a:xfrm>
            <a:off x="1524000" y="2133600"/>
            <a:ext cx="5562600" cy="3733800"/>
            <a:chOff x="960" y="1344"/>
            <a:chExt cx="3504" cy="2352"/>
          </a:xfrm>
        </p:grpSpPr>
        <p:sp>
          <p:nvSpPr>
            <p:cNvPr id="44089" name="Oval 18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44090" name="Oval 19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44091" name="Oval 20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44092" name="Oval 21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44093" name="Oval 22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44094" name="Line 23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95" name="Line 24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96" name="Line 25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97" name="Line 26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98331" name="Group 27"/>
          <p:cNvGraphicFramePr>
            <a:graphicFrameLocks noGrp="1"/>
          </p:cNvGraphicFramePr>
          <p:nvPr/>
        </p:nvGraphicFramePr>
        <p:xfrm>
          <a:off x="29718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339" name="Group 35"/>
          <p:cNvGraphicFramePr>
            <a:graphicFrameLocks noGrp="1"/>
          </p:cNvGraphicFramePr>
          <p:nvPr/>
        </p:nvGraphicFramePr>
        <p:xfrm>
          <a:off x="70866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347" name="Group 43"/>
          <p:cNvGraphicFramePr>
            <a:graphicFrameLocks noGrp="1"/>
          </p:cNvGraphicFramePr>
          <p:nvPr/>
        </p:nvGraphicFramePr>
        <p:xfrm>
          <a:off x="3200400" y="51816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358" name="Group 54"/>
          <p:cNvGraphicFramePr>
            <a:graphicFrameLocks noGrp="1"/>
          </p:cNvGraphicFramePr>
          <p:nvPr/>
        </p:nvGraphicFramePr>
        <p:xfrm>
          <a:off x="7239000" y="51816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88" name="Text Box 65"/>
          <p:cNvSpPr txBox="1">
            <a:spLocks noChangeArrowheads="1"/>
          </p:cNvSpPr>
          <p:nvPr/>
        </p:nvSpPr>
        <p:spPr bwMode="auto">
          <a:xfrm>
            <a:off x="228600" y="3048000"/>
            <a:ext cx="4635500" cy="1390650"/>
          </a:xfrm>
          <a:prstGeom prst="rect">
            <a:avLst/>
          </a:prstGeom>
          <a:solidFill>
            <a:srgbClr val="ECF1FE"/>
          </a:solidFill>
          <a:ln w="19050">
            <a:solidFill>
              <a:srgbClr val="0033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33CC"/>
                </a:solidFill>
                <a:latin typeface="Comic Sans MS" pitchFamily="66" charset="0"/>
              </a:rPr>
              <a:t>P(J</a:t>
            </a:r>
            <a:r>
              <a:rPr lang="en-US" sz="2400" b="1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000" dirty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2400" b="1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2400" b="1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b="1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sz="2000" dirty="0">
                <a:solidFill>
                  <a:srgbClr val="0033CC"/>
                </a:solidFill>
                <a:latin typeface="Comic Sans MS" pitchFamily="66" charset="0"/>
              </a:rPr>
              <a:t>B</a:t>
            </a:r>
            <a:r>
              <a:rPr lang="en-US" sz="2400" b="1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b="1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sz="2000" dirty="0">
                <a:solidFill>
                  <a:srgbClr val="0033CC"/>
                </a:solidFill>
                <a:latin typeface="Comic Sans MS" pitchFamily="66" charset="0"/>
              </a:rPr>
              <a:t>E)</a:t>
            </a:r>
            <a:br>
              <a:rPr lang="en-US" sz="2000" dirty="0">
                <a:solidFill>
                  <a:srgbClr val="0033CC"/>
                </a:solidFill>
                <a:latin typeface="Comic Sans MS" pitchFamily="66" charset="0"/>
              </a:rPr>
            </a:br>
            <a:r>
              <a:rPr lang="en-US" sz="2000" dirty="0">
                <a:solidFill>
                  <a:srgbClr val="0033CC"/>
                </a:solidFill>
                <a:latin typeface="Comic Sans MS" pitchFamily="66" charset="0"/>
              </a:rPr>
              <a:t>= P(J|A)P(M|A)P(A|</a:t>
            </a:r>
            <a:r>
              <a:rPr lang="en-US" b="1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sz="2000" dirty="0">
                <a:solidFill>
                  <a:srgbClr val="0033CC"/>
                </a:solidFill>
                <a:latin typeface="Comic Sans MS" pitchFamily="66" charset="0"/>
              </a:rPr>
              <a:t>B,</a:t>
            </a:r>
            <a:r>
              <a:rPr lang="en-US" b="1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sz="2000" dirty="0">
                <a:solidFill>
                  <a:srgbClr val="0033CC"/>
                </a:solidFill>
                <a:latin typeface="Comic Sans MS" pitchFamily="66" charset="0"/>
              </a:rPr>
              <a:t>E)P(</a:t>
            </a:r>
            <a:r>
              <a:rPr lang="en-US" b="1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sz="2000" dirty="0">
                <a:solidFill>
                  <a:srgbClr val="0033CC"/>
                </a:solidFill>
                <a:latin typeface="Comic Sans MS" pitchFamily="66" charset="0"/>
              </a:rPr>
              <a:t>B)P(</a:t>
            </a:r>
            <a:r>
              <a:rPr lang="en-US" b="1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sz="2000" dirty="0">
                <a:solidFill>
                  <a:srgbClr val="0033CC"/>
                </a:solidFill>
                <a:latin typeface="Comic Sans MS" pitchFamily="66" charset="0"/>
              </a:rPr>
              <a:t>E)</a:t>
            </a:r>
            <a:br>
              <a:rPr lang="en-US" sz="2000" dirty="0">
                <a:solidFill>
                  <a:srgbClr val="0033CC"/>
                </a:solidFill>
                <a:latin typeface="Comic Sans MS" pitchFamily="66" charset="0"/>
              </a:rPr>
            </a:br>
            <a:r>
              <a:rPr lang="en-US" sz="2000" dirty="0">
                <a:solidFill>
                  <a:srgbClr val="0033CC"/>
                </a:solidFill>
                <a:latin typeface="Comic Sans MS" pitchFamily="66" charset="0"/>
              </a:rPr>
              <a:t>= 0.9 x 0.7 x 0.001 x 0.999 x 0.998</a:t>
            </a:r>
            <a:br>
              <a:rPr lang="en-US" sz="2000" dirty="0">
                <a:solidFill>
                  <a:srgbClr val="0033CC"/>
                </a:solidFill>
                <a:latin typeface="Comic Sans MS" pitchFamily="66" charset="0"/>
              </a:rPr>
            </a:br>
            <a:r>
              <a:rPr lang="en-US" sz="2000" dirty="0">
                <a:solidFill>
                  <a:srgbClr val="0033CC"/>
                </a:solidFill>
                <a:latin typeface="Comic Sans MS" pitchFamily="66" charset="0"/>
              </a:rPr>
              <a:t>= 0.00062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Calculation of Joint Probability</a:t>
            </a:r>
          </a:p>
        </p:txBody>
      </p:sp>
      <p:graphicFrame>
        <p:nvGraphicFramePr>
          <p:cNvPr id="100355" name="Group 3"/>
          <p:cNvGraphicFramePr>
            <a:graphicFrameLocks noGrp="1"/>
          </p:cNvGraphicFramePr>
          <p:nvPr/>
        </p:nvGraphicFramePr>
        <p:xfrm>
          <a:off x="4953000" y="3200400"/>
          <a:ext cx="1295400" cy="1249680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5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5073" name="Group 17"/>
          <p:cNvGrpSpPr>
            <a:grpSpLocks/>
          </p:cNvGrpSpPr>
          <p:nvPr/>
        </p:nvGrpSpPr>
        <p:grpSpPr bwMode="auto">
          <a:xfrm>
            <a:off x="1524000" y="2133600"/>
            <a:ext cx="5562600" cy="3733800"/>
            <a:chOff x="960" y="1344"/>
            <a:chExt cx="3504" cy="2352"/>
          </a:xfrm>
        </p:grpSpPr>
        <p:sp>
          <p:nvSpPr>
            <p:cNvPr id="45117" name="Oval 18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45118" name="Oval 19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45119" name="Oval 20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45120" name="Oval 21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45121" name="Oval 22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45122" name="Line 23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23" name="Line 24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24" name="Line 25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25" name="Line 26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100379" name="Group 27"/>
          <p:cNvGraphicFramePr>
            <a:graphicFrameLocks noGrp="1"/>
          </p:cNvGraphicFramePr>
          <p:nvPr/>
        </p:nvGraphicFramePr>
        <p:xfrm>
          <a:off x="29718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0387" name="Group 35"/>
          <p:cNvGraphicFramePr>
            <a:graphicFrameLocks noGrp="1"/>
          </p:cNvGraphicFramePr>
          <p:nvPr/>
        </p:nvGraphicFramePr>
        <p:xfrm>
          <a:off x="70866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0395" name="Group 43"/>
          <p:cNvGraphicFramePr>
            <a:graphicFrameLocks noGrp="1"/>
          </p:cNvGraphicFramePr>
          <p:nvPr/>
        </p:nvGraphicFramePr>
        <p:xfrm>
          <a:off x="3200400" y="51816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0406" name="Group 54"/>
          <p:cNvGraphicFramePr>
            <a:graphicFrameLocks noGrp="1"/>
          </p:cNvGraphicFramePr>
          <p:nvPr/>
        </p:nvGraphicFramePr>
        <p:xfrm>
          <a:off x="7239000" y="51816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12" name="Text Box 65"/>
          <p:cNvSpPr txBox="1">
            <a:spLocks noChangeArrowheads="1"/>
          </p:cNvSpPr>
          <p:nvPr/>
        </p:nvSpPr>
        <p:spPr bwMode="auto">
          <a:xfrm>
            <a:off x="228600" y="3048000"/>
            <a:ext cx="4660250" cy="1384995"/>
          </a:xfrm>
          <a:prstGeom prst="rect">
            <a:avLst/>
          </a:prstGeom>
          <a:solidFill>
            <a:srgbClr val="ECF1FE"/>
          </a:solidFill>
          <a:ln w="19050">
            <a:solidFill>
              <a:srgbClr val="0033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33CC"/>
                </a:solidFill>
                <a:latin typeface="Comic Sans MS" pitchFamily="66" charset="0"/>
              </a:rPr>
              <a:t>P(J</a:t>
            </a:r>
            <a:r>
              <a:rPr lang="en-US" sz="2400" b="1" dirty="0" smtClean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0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2400" b="1" dirty="0" smtClean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2400" b="1" dirty="0" smtClean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b="1" dirty="0" smtClean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sz="2000" dirty="0" smtClean="0">
                <a:solidFill>
                  <a:srgbClr val="0033CC"/>
                </a:solidFill>
                <a:latin typeface="Comic Sans MS" pitchFamily="66" charset="0"/>
              </a:rPr>
              <a:t>B</a:t>
            </a:r>
            <a:r>
              <a:rPr lang="en-US" sz="2400" b="1" dirty="0" smtClean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b="1" dirty="0" smtClean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sz="2000" dirty="0" smtClean="0">
                <a:solidFill>
                  <a:srgbClr val="0033CC"/>
                </a:solidFill>
                <a:latin typeface="Comic Sans MS" pitchFamily="66" charset="0"/>
              </a:rPr>
              <a:t>E)</a:t>
            </a:r>
            <a:r>
              <a:rPr lang="en-US" sz="2000" dirty="0">
                <a:solidFill>
                  <a:srgbClr val="0033CC"/>
                </a:solidFill>
                <a:latin typeface="Comic Sans MS" pitchFamily="66" charset="0"/>
              </a:rPr>
              <a:t/>
            </a:r>
            <a:br>
              <a:rPr lang="en-US" sz="2000" dirty="0">
                <a:solidFill>
                  <a:srgbClr val="0033CC"/>
                </a:solidFill>
                <a:latin typeface="Comic Sans MS" pitchFamily="66" charset="0"/>
              </a:rPr>
            </a:br>
            <a:r>
              <a:rPr lang="en-US" sz="2000" dirty="0">
                <a:solidFill>
                  <a:srgbClr val="0033CC"/>
                </a:solidFill>
                <a:latin typeface="Comic Sans MS" pitchFamily="66" charset="0"/>
              </a:rPr>
              <a:t>= </a:t>
            </a:r>
            <a:r>
              <a:rPr lang="en-US" sz="2000" dirty="0" smtClean="0">
                <a:solidFill>
                  <a:srgbClr val="0033CC"/>
                </a:solidFill>
                <a:latin typeface="Comic Sans MS" pitchFamily="66" charset="0"/>
              </a:rPr>
              <a:t>P(</a:t>
            </a:r>
            <a:r>
              <a:rPr lang="en-US" sz="2000" dirty="0">
                <a:solidFill>
                  <a:srgbClr val="0033CC"/>
                </a:solidFill>
                <a:latin typeface="Comic Sans MS" pitchFamily="66" charset="0"/>
              </a:rPr>
              <a:t>J</a:t>
            </a:r>
            <a:r>
              <a:rPr lang="en-US" sz="2000" dirty="0" smtClean="0">
                <a:solidFill>
                  <a:srgbClr val="0033CC"/>
                </a:solidFill>
                <a:latin typeface="Comic Sans MS" pitchFamily="66" charset="0"/>
              </a:rPr>
              <a:t>|A)P(M|A)P(A|</a:t>
            </a:r>
            <a:r>
              <a:rPr lang="en-US" b="1" dirty="0" smtClean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sz="2000" dirty="0" smtClean="0">
                <a:solidFill>
                  <a:srgbClr val="0033CC"/>
                </a:solidFill>
                <a:latin typeface="Comic Sans MS" pitchFamily="66" charset="0"/>
              </a:rPr>
              <a:t>B,</a:t>
            </a:r>
            <a:r>
              <a:rPr lang="en-US" b="1" dirty="0" smtClean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sz="2000" dirty="0" smtClean="0">
                <a:solidFill>
                  <a:srgbClr val="0033CC"/>
                </a:solidFill>
                <a:latin typeface="Comic Sans MS" pitchFamily="66" charset="0"/>
              </a:rPr>
              <a:t>E)P</a:t>
            </a:r>
            <a:r>
              <a:rPr lang="en-US" sz="2000" dirty="0">
                <a:solidFill>
                  <a:srgbClr val="0033CC"/>
                </a:solidFill>
                <a:latin typeface="Comic Sans MS" pitchFamily="66" charset="0"/>
              </a:rPr>
              <a:t>(</a:t>
            </a:r>
            <a:r>
              <a:rPr lang="en-US" b="1" dirty="0" smtClean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sz="2000" dirty="0" smtClean="0">
                <a:solidFill>
                  <a:srgbClr val="0033CC"/>
                </a:solidFill>
                <a:latin typeface="Comic Sans MS" pitchFamily="66" charset="0"/>
              </a:rPr>
              <a:t>B)P</a:t>
            </a:r>
            <a:r>
              <a:rPr lang="en-US" sz="2000" dirty="0">
                <a:solidFill>
                  <a:srgbClr val="0033CC"/>
                </a:solidFill>
                <a:latin typeface="Comic Sans MS" pitchFamily="66" charset="0"/>
              </a:rPr>
              <a:t>(</a:t>
            </a:r>
            <a:r>
              <a:rPr lang="en-US" b="1" dirty="0" smtClean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sz="2000" dirty="0" smtClean="0">
                <a:solidFill>
                  <a:srgbClr val="0033CC"/>
                </a:solidFill>
                <a:latin typeface="Comic Sans MS" pitchFamily="66" charset="0"/>
              </a:rPr>
              <a:t>E)</a:t>
            </a:r>
            <a:r>
              <a:rPr lang="en-US" sz="2000" dirty="0">
                <a:solidFill>
                  <a:srgbClr val="0033CC"/>
                </a:solidFill>
                <a:latin typeface="Comic Sans MS" pitchFamily="66" charset="0"/>
              </a:rPr>
              <a:t/>
            </a:r>
            <a:br>
              <a:rPr lang="en-US" sz="2000" dirty="0">
                <a:solidFill>
                  <a:srgbClr val="0033CC"/>
                </a:solidFill>
                <a:latin typeface="Comic Sans MS" pitchFamily="66" charset="0"/>
              </a:rPr>
            </a:br>
            <a:r>
              <a:rPr lang="en-US" sz="2000" dirty="0">
                <a:solidFill>
                  <a:srgbClr val="0033CC"/>
                </a:solidFill>
                <a:latin typeface="Comic Sans MS" pitchFamily="66" charset="0"/>
              </a:rPr>
              <a:t>= 0.9 x 0.7 x 0.001 x 0.999 x 0.998</a:t>
            </a:r>
            <a:br>
              <a:rPr lang="en-US" sz="2000" dirty="0">
                <a:solidFill>
                  <a:srgbClr val="0033CC"/>
                </a:solidFill>
                <a:latin typeface="Comic Sans MS" pitchFamily="66" charset="0"/>
              </a:rPr>
            </a:br>
            <a:r>
              <a:rPr lang="en-US" sz="2000" dirty="0">
                <a:solidFill>
                  <a:srgbClr val="0033CC"/>
                </a:solidFill>
                <a:latin typeface="Comic Sans MS" pitchFamily="66" charset="0"/>
              </a:rPr>
              <a:t>= 0.00062</a:t>
            </a:r>
          </a:p>
        </p:txBody>
      </p:sp>
      <p:grpSp>
        <p:nvGrpSpPr>
          <p:cNvPr id="45113" name="Group 66"/>
          <p:cNvGrpSpPr>
            <a:grpSpLocks/>
          </p:cNvGrpSpPr>
          <p:nvPr/>
        </p:nvGrpSpPr>
        <p:grpSpPr bwMode="auto">
          <a:xfrm>
            <a:off x="609600" y="5029200"/>
            <a:ext cx="8305800" cy="1371600"/>
            <a:chOff x="384" y="3168"/>
            <a:chExt cx="5232" cy="864"/>
          </a:xfrm>
        </p:grpSpPr>
        <p:sp>
          <p:nvSpPr>
            <p:cNvPr id="100419" name="Rectangle 67"/>
            <p:cNvSpPr>
              <a:spLocks noChangeArrowheads="1"/>
            </p:cNvSpPr>
            <p:nvPr/>
          </p:nvSpPr>
          <p:spPr bwMode="auto">
            <a:xfrm>
              <a:off x="432" y="3168"/>
              <a:ext cx="4992" cy="576"/>
            </a:xfrm>
            <a:prstGeom prst="rect">
              <a:avLst/>
            </a:prstGeom>
            <a:solidFill>
              <a:srgbClr val="FFD3A7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115" name="Text Box 68"/>
            <p:cNvSpPr txBox="1">
              <a:spLocks noChangeArrowheads="1"/>
            </p:cNvSpPr>
            <p:nvPr/>
          </p:nvSpPr>
          <p:spPr bwMode="auto">
            <a:xfrm>
              <a:off x="480" y="3216"/>
              <a:ext cx="5136" cy="44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rgbClr val="990000"/>
                  </a:solidFill>
                  <a:latin typeface="Comic Sans MS" pitchFamily="66" charset="0"/>
                </a:rPr>
                <a:t>P(x</a:t>
              </a:r>
              <a:r>
                <a:rPr lang="en-US" sz="3200" baseline="-25000">
                  <a:solidFill>
                    <a:srgbClr val="990000"/>
                  </a:solidFill>
                  <a:latin typeface="Comic Sans MS" pitchFamily="66" charset="0"/>
                </a:rPr>
                <a:t>1</a:t>
              </a:r>
              <a:r>
                <a:rPr lang="en-US" sz="3200" b="1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</a:t>
              </a:r>
              <a:r>
                <a:rPr lang="en-US" sz="3200">
                  <a:solidFill>
                    <a:srgbClr val="990000"/>
                  </a:solidFill>
                  <a:latin typeface="Comic Sans MS" pitchFamily="66" charset="0"/>
                </a:rPr>
                <a:t>x</a:t>
              </a:r>
              <a:r>
                <a:rPr lang="en-US" sz="3200" baseline="-25000">
                  <a:solidFill>
                    <a:srgbClr val="990000"/>
                  </a:solidFill>
                  <a:latin typeface="Comic Sans MS" pitchFamily="66" charset="0"/>
                </a:rPr>
                <a:t>2</a:t>
              </a:r>
              <a:r>
                <a:rPr lang="en-US" sz="3200" b="1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</a:t>
              </a:r>
              <a:r>
                <a:rPr lang="en-US" sz="3200">
                  <a:solidFill>
                    <a:srgbClr val="990000"/>
                  </a:solidFill>
                  <a:latin typeface="Comic Sans MS" pitchFamily="66" charset="0"/>
                </a:rPr>
                <a:t>…</a:t>
              </a:r>
              <a:r>
                <a:rPr lang="en-US" sz="3200" b="1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</a:t>
              </a:r>
              <a:r>
                <a:rPr lang="en-US" sz="3200">
                  <a:solidFill>
                    <a:srgbClr val="990000"/>
                  </a:solidFill>
                  <a:latin typeface="Comic Sans MS" pitchFamily="66" charset="0"/>
                </a:rPr>
                <a:t>x</a:t>
              </a:r>
              <a:r>
                <a:rPr lang="en-US" sz="3200" baseline="-25000">
                  <a:solidFill>
                    <a:srgbClr val="990000"/>
                  </a:solidFill>
                  <a:latin typeface="Comic Sans MS" pitchFamily="66" charset="0"/>
                </a:rPr>
                <a:t>n</a:t>
              </a:r>
              <a:r>
                <a:rPr lang="en-US" sz="3200">
                  <a:solidFill>
                    <a:srgbClr val="990000"/>
                  </a:solidFill>
                  <a:latin typeface="Comic Sans MS" pitchFamily="66" charset="0"/>
                </a:rPr>
                <a:t>) = </a:t>
              </a:r>
              <a:r>
                <a:rPr lang="en-US" sz="4000">
                  <a:solidFill>
                    <a:srgbClr val="990000"/>
                  </a:solidFill>
                  <a:latin typeface="Symbol" pitchFamily="18" charset="2"/>
                </a:rPr>
                <a:t>P</a:t>
              </a:r>
              <a:r>
                <a:rPr lang="en-US" sz="4000" baseline="-3000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i=1,…,n</a:t>
              </a:r>
              <a:r>
                <a:rPr lang="en-US" sz="3200">
                  <a:solidFill>
                    <a:srgbClr val="990000"/>
                  </a:solidFill>
                  <a:latin typeface="Comic Sans MS" pitchFamily="66" charset="0"/>
                </a:rPr>
                <a:t>P(x</a:t>
              </a:r>
              <a:r>
                <a:rPr lang="en-US" sz="3200" baseline="-25000">
                  <a:solidFill>
                    <a:srgbClr val="990000"/>
                  </a:solidFill>
                  <a:latin typeface="Comic Sans MS" pitchFamily="66" charset="0"/>
                </a:rPr>
                <a:t>i</a:t>
              </a:r>
              <a:r>
                <a:rPr lang="en-US" sz="3200">
                  <a:solidFill>
                    <a:srgbClr val="990000"/>
                  </a:solidFill>
                  <a:latin typeface="Comic Sans MS" pitchFamily="66" charset="0"/>
                </a:rPr>
                <a:t>|parents(X</a:t>
              </a:r>
              <a:r>
                <a:rPr lang="en-US" sz="3200" baseline="-25000">
                  <a:solidFill>
                    <a:srgbClr val="990000"/>
                  </a:solidFill>
                  <a:latin typeface="Comic Sans MS" pitchFamily="66" charset="0"/>
                </a:rPr>
                <a:t>i</a:t>
              </a:r>
              <a:r>
                <a:rPr lang="en-US" sz="3200">
                  <a:solidFill>
                    <a:srgbClr val="990000"/>
                  </a:solidFill>
                  <a:latin typeface="Comic Sans MS" pitchFamily="66" charset="0"/>
                </a:rPr>
                <a:t>))</a:t>
              </a:r>
            </a:p>
          </p:txBody>
        </p:sp>
        <p:sp>
          <p:nvSpPr>
            <p:cNvPr id="45116" name="Text Box 69"/>
            <p:cNvSpPr txBox="1">
              <a:spLocks noChangeArrowheads="1"/>
            </p:cNvSpPr>
            <p:nvPr/>
          </p:nvSpPr>
          <p:spPr bwMode="auto">
            <a:xfrm>
              <a:off x="384" y="3744"/>
              <a:ext cx="37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990000"/>
                  </a:solidFill>
                  <a:latin typeface="Comic Sans MS" pitchFamily="66" charset="0"/>
                  <a:sym typeface="Wingdings" pitchFamily="2" charset="2"/>
                </a:rPr>
                <a:t></a:t>
              </a:r>
              <a:r>
                <a:rPr lang="en-US" sz="2400">
                  <a:solidFill>
                    <a:srgbClr val="990000"/>
                  </a:solidFill>
                  <a:latin typeface="Comic Sans MS" pitchFamily="66" charset="0"/>
                </a:rPr>
                <a:t> full joint distribution table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Calculation of Joint Probability</a:t>
            </a:r>
          </a:p>
        </p:txBody>
      </p:sp>
      <p:graphicFrame>
        <p:nvGraphicFramePr>
          <p:cNvPr id="102403" name="Group 3"/>
          <p:cNvGraphicFramePr>
            <a:graphicFrameLocks noGrp="1"/>
          </p:cNvGraphicFramePr>
          <p:nvPr/>
        </p:nvGraphicFramePr>
        <p:xfrm>
          <a:off x="4953000" y="3200400"/>
          <a:ext cx="1295400" cy="1249680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5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1524000" y="2133600"/>
            <a:ext cx="5562600" cy="3733800"/>
            <a:chOff x="960" y="1344"/>
            <a:chExt cx="3504" cy="2352"/>
          </a:xfrm>
        </p:grpSpPr>
        <p:sp>
          <p:nvSpPr>
            <p:cNvPr id="46142" name="Oval 18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46143" name="Oval 19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46144" name="Oval 20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46145" name="Oval 21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46146" name="Oval 22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46147" name="Line 23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48" name="Line 24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49" name="Line 25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50" name="Line 26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102427" name="Group 27"/>
          <p:cNvGraphicFramePr>
            <a:graphicFrameLocks noGrp="1"/>
          </p:cNvGraphicFramePr>
          <p:nvPr/>
        </p:nvGraphicFramePr>
        <p:xfrm>
          <a:off x="29718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2435" name="Group 35"/>
          <p:cNvGraphicFramePr>
            <a:graphicFrameLocks noGrp="1"/>
          </p:cNvGraphicFramePr>
          <p:nvPr/>
        </p:nvGraphicFramePr>
        <p:xfrm>
          <a:off x="70866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2443" name="Group 43"/>
          <p:cNvGraphicFramePr>
            <a:graphicFrameLocks noGrp="1"/>
          </p:cNvGraphicFramePr>
          <p:nvPr/>
        </p:nvGraphicFramePr>
        <p:xfrm>
          <a:off x="3200400" y="51816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2454" name="Group 54"/>
          <p:cNvGraphicFramePr>
            <a:graphicFrameLocks noGrp="1"/>
          </p:cNvGraphicFramePr>
          <p:nvPr/>
        </p:nvGraphicFramePr>
        <p:xfrm>
          <a:off x="7239000" y="51816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6136" name="Group 67"/>
          <p:cNvGrpSpPr>
            <a:grpSpLocks/>
          </p:cNvGrpSpPr>
          <p:nvPr/>
        </p:nvGrpSpPr>
        <p:grpSpPr bwMode="auto">
          <a:xfrm>
            <a:off x="609600" y="5029200"/>
            <a:ext cx="8305800" cy="1371600"/>
            <a:chOff x="384" y="3168"/>
            <a:chExt cx="5232" cy="864"/>
          </a:xfrm>
        </p:grpSpPr>
        <p:sp>
          <p:nvSpPr>
            <p:cNvPr id="102468" name="Rectangle 68"/>
            <p:cNvSpPr>
              <a:spLocks noChangeArrowheads="1"/>
            </p:cNvSpPr>
            <p:nvPr/>
          </p:nvSpPr>
          <p:spPr bwMode="auto">
            <a:xfrm>
              <a:off x="432" y="3168"/>
              <a:ext cx="4992" cy="576"/>
            </a:xfrm>
            <a:prstGeom prst="rect">
              <a:avLst/>
            </a:prstGeom>
            <a:solidFill>
              <a:srgbClr val="FFD3A7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140" name="Text Box 69"/>
            <p:cNvSpPr txBox="1">
              <a:spLocks noChangeArrowheads="1"/>
            </p:cNvSpPr>
            <p:nvPr/>
          </p:nvSpPr>
          <p:spPr bwMode="auto">
            <a:xfrm>
              <a:off x="480" y="3216"/>
              <a:ext cx="5136" cy="44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rgbClr val="990000"/>
                  </a:solidFill>
                  <a:latin typeface="Comic Sans MS" pitchFamily="66" charset="0"/>
                </a:rPr>
                <a:t>P(x</a:t>
              </a:r>
              <a:r>
                <a:rPr lang="en-US" sz="3200" baseline="-25000">
                  <a:solidFill>
                    <a:srgbClr val="990000"/>
                  </a:solidFill>
                  <a:latin typeface="Comic Sans MS" pitchFamily="66" charset="0"/>
                </a:rPr>
                <a:t>1</a:t>
              </a:r>
              <a:r>
                <a:rPr lang="en-US" sz="3200" b="1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</a:t>
              </a:r>
              <a:r>
                <a:rPr lang="en-US" sz="3200">
                  <a:solidFill>
                    <a:srgbClr val="990000"/>
                  </a:solidFill>
                  <a:latin typeface="Comic Sans MS" pitchFamily="66" charset="0"/>
                </a:rPr>
                <a:t>x</a:t>
              </a:r>
              <a:r>
                <a:rPr lang="en-US" sz="3200" baseline="-25000">
                  <a:solidFill>
                    <a:srgbClr val="990000"/>
                  </a:solidFill>
                  <a:latin typeface="Comic Sans MS" pitchFamily="66" charset="0"/>
                </a:rPr>
                <a:t>2</a:t>
              </a:r>
              <a:r>
                <a:rPr lang="en-US" sz="3200" b="1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</a:t>
              </a:r>
              <a:r>
                <a:rPr lang="en-US" sz="3200">
                  <a:solidFill>
                    <a:srgbClr val="990000"/>
                  </a:solidFill>
                  <a:latin typeface="Comic Sans MS" pitchFamily="66" charset="0"/>
                </a:rPr>
                <a:t>…</a:t>
              </a:r>
              <a:r>
                <a:rPr lang="en-US" sz="3200" b="1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</a:t>
              </a:r>
              <a:r>
                <a:rPr lang="en-US" sz="3200">
                  <a:solidFill>
                    <a:srgbClr val="990000"/>
                  </a:solidFill>
                  <a:latin typeface="Comic Sans MS" pitchFamily="66" charset="0"/>
                </a:rPr>
                <a:t>x</a:t>
              </a:r>
              <a:r>
                <a:rPr lang="en-US" sz="3200" baseline="-25000">
                  <a:solidFill>
                    <a:srgbClr val="990000"/>
                  </a:solidFill>
                  <a:latin typeface="Comic Sans MS" pitchFamily="66" charset="0"/>
                </a:rPr>
                <a:t>n</a:t>
              </a:r>
              <a:r>
                <a:rPr lang="en-US" sz="3200">
                  <a:solidFill>
                    <a:srgbClr val="990000"/>
                  </a:solidFill>
                  <a:latin typeface="Comic Sans MS" pitchFamily="66" charset="0"/>
                </a:rPr>
                <a:t>) = </a:t>
              </a:r>
              <a:r>
                <a:rPr lang="en-US" sz="4000">
                  <a:solidFill>
                    <a:srgbClr val="990000"/>
                  </a:solidFill>
                  <a:latin typeface="Symbol" pitchFamily="18" charset="2"/>
                </a:rPr>
                <a:t>P</a:t>
              </a:r>
              <a:r>
                <a:rPr lang="en-US" sz="4000" baseline="-3000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i=1,…,n</a:t>
              </a:r>
              <a:r>
                <a:rPr lang="en-US" sz="3200">
                  <a:solidFill>
                    <a:srgbClr val="990000"/>
                  </a:solidFill>
                  <a:latin typeface="Comic Sans MS" pitchFamily="66" charset="0"/>
                </a:rPr>
                <a:t>P(x</a:t>
              </a:r>
              <a:r>
                <a:rPr lang="en-US" sz="3200" baseline="-25000">
                  <a:solidFill>
                    <a:srgbClr val="990000"/>
                  </a:solidFill>
                  <a:latin typeface="Comic Sans MS" pitchFamily="66" charset="0"/>
                </a:rPr>
                <a:t>i</a:t>
              </a:r>
              <a:r>
                <a:rPr lang="en-US" sz="3200">
                  <a:solidFill>
                    <a:srgbClr val="990000"/>
                  </a:solidFill>
                  <a:latin typeface="Comic Sans MS" pitchFamily="66" charset="0"/>
                </a:rPr>
                <a:t>|parents(X</a:t>
              </a:r>
              <a:r>
                <a:rPr lang="en-US" sz="3200" baseline="-25000">
                  <a:solidFill>
                    <a:srgbClr val="990000"/>
                  </a:solidFill>
                  <a:latin typeface="Comic Sans MS" pitchFamily="66" charset="0"/>
                </a:rPr>
                <a:t>i</a:t>
              </a:r>
              <a:r>
                <a:rPr lang="en-US" sz="3200">
                  <a:solidFill>
                    <a:srgbClr val="990000"/>
                  </a:solidFill>
                  <a:latin typeface="Comic Sans MS" pitchFamily="66" charset="0"/>
                </a:rPr>
                <a:t>))</a:t>
              </a:r>
            </a:p>
          </p:txBody>
        </p:sp>
        <p:sp>
          <p:nvSpPr>
            <p:cNvPr id="46141" name="Text Box 70"/>
            <p:cNvSpPr txBox="1">
              <a:spLocks noChangeArrowheads="1"/>
            </p:cNvSpPr>
            <p:nvPr/>
          </p:nvSpPr>
          <p:spPr bwMode="auto">
            <a:xfrm>
              <a:off x="384" y="3744"/>
              <a:ext cx="37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990000"/>
                  </a:solidFill>
                  <a:latin typeface="Comic Sans MS" pitchFamily="66" charset="0"/>
                  <a:sym typeface="Wingdings" pitchFamily="2" charset="2"/>
                </a:rPr>
                <a:t></a:t>
              </a:r>
              <a:r>
                <a:rPr lang="en-US" sz="2400">
                  <a:solidFill>
                    <a:srgbClr val="990000"/>
                  </a:solidFill>
                  <a:latin typeface="Comic Sans MS" pitchFamily="66" charset="0"/>
                </a:rPr>
                <a:t> full joint distribution table</a:t>
              </a:r>
            </a:p>
          </p:txBody>
        </p:sp>
      </p:grpSp>
      <p:sp>
        <p:nvSpPr>
          <p:cNvPr id="46137" name="Text Box 71"/>
          <p:cNvSpPr txBox="1">
            <a:spLocks noChangeArrowheads="1"/>
          </p:cNvSpPr>
          <p:nvPr/>
        </p:nvSpPr>
        <p:spPr bwMode="auto">
          <a:xfrm>
            <a:off x="228600" y="3048000"/>
            <a:ext cx="4602542" cy="1384995"/>
          </a:xfrm>
          <a:prstGeom prst="rect">
            <a:avLst/>
          </a:prstGeom>
          <a:solidFill>
            <a:srgbClr val="ECF1FE"/>
          </a:solidFill>
          <a:ln w="19050">
            <a:solidFill>
              <a:srgbClr val="0033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33CC"/>
                </a:solidFill>
                <a:latin typeface="Comic Sans MS" pitchFamily="66" charset="0"/>
              </a:rPr>
              <a:t>P(J</a:t>
            </a:r>
            <a:r>
              <a:rPr lang="en-US" sz="2400" b="1" dirty="0" smtClean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0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2400" b="1" dirty="0" smtClean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2400" b="1" dirty="0" smtClean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b="1" dirty="0" smtClean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sz="2000" dirty="0" smtClean="0">
                <a:solidFill>
                  <a:srgbClr val="0033CC"/>
                </a:solidFill>
                <a:latin typeface="Comic Sans MS" pitchFamily="66" charset="0"/>
              </a:rPr>
              <a:t>B</a:t>
            </a:r>
            <a:r>
              <a:rPr lang="en-US" sz="2400" b="1" dirty="0" smtClean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b="1" dirty="0" smtClean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sz="2000" dirty="0" smtClean="0">
                <a:solidFill>
                  <a:srgbClr val="0033CC"/>
                </a:solidFill>
                <a:latin typeface="Comic Sans MS" pitchFamily="66" charset="0"/>
              </a:rPr>
              <a:t>E)</a:t>
            </a:r>
            <a:r>
              <a:rPr lang="en-US" sz="2000" dirty="0">
                <a:solidFill>
                  <a:srgbClr val="0033CC"/>
                </a:solidFill>
                <a:latin typeface="Comic Sans MS" pitchFamily="66" charset="0"/>
              </a:rPr>
              <a:t/>
            </a:r>
            <a:br>
              <a:rPr lang="en-US" sz="2000" dirty="0">
                <a:solidFill>
                  <a:srgbClr val="0033CC"/>
                </a:solidFill>
                <a:latin typeface="Comic Sans MS" pitchFamily="66" charset="0"/>
              </a:rPr>
            </a:br>
            <a:r>
              <a:rPr lang="en-US" sz="2000" dirty="0">
                <a:solidFill>
                  <a:srgbClr val="0033CC"/>
                </a:solidFill>
                <a:latin typeface="Comic Sans MS" pitchFamily="66" charset="0"/>
              </a:rPr>
              <a:t>= </a:t>
            </a:r>
            <a:r>
              <a:rPr lang="en-US" sz="2000" dirty="0" smtClean="0">
                <a:solidFill>
                  <a:srgbClr val="0033CC"/>
                </a:solidFill>
                <a:latin typeface="Comic Sans MS" pitchFamily="66" charset="0"/>
              </a:rPr>
              <a:t>P(</a:t>
            </a:r>
            <a:r>
              <a:rPr lang="en-US" sz="2000" dirty="0">
                <a:solidFill>
                  <a:srgbClr val="0033CC"/>
                </a:solidFill>
                <a:latin typeface="Comic Sans MS" pitchFamily="66" charset="0"/>
              </a:rPr>
              <a:t>J</a:t>
            </a:r>
            <a:r>
              <a:rPr lang="en-US" sz="2000" dirty="0" smtClean="0">
                <a:solidFill>
                  <a:srgbClr val="0033CC"/>
                </a:solidFill>
                <a:latin typeface="Comic Sans MS" pitchFamily="66" charset="0"/>
              </a:rPr>
              <a:t>|A)P(</a:t>
            </a:r>
            <a:r>
              <a:rPr lang="en-US" sz="20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2000" dirty="0" smtClean="0">
                <a:solidFill>
                  <a:srgbClr val="0033CC"/>
                </a:solidFill>
                <a:latin typeface="Comic Sans MS" pitchFamily="66" charset="0"/>
              </a:rPr>
              <a:t>|A)P(A|</a:t>
            </a:r>
            <a:r>
              <a:rPr lang="en-US" b="1" dirty="0" smtClean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sz="2000" dirty="0" smtClean="0">
                <a:solidFill>
                  <a:srgbClr val="0033CC"/>
                </a:solidFill>
                <a:latin typeface="Comic Sans MS" pitchFamily="66" charset="0"/>
              </a:rPr>
              <a:t>B,</a:t>
            </a:r>
            <a:r>
              <a:rPr lang="en-US" b="1" dirty="0" smtClean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sz="2000" dirty="0" smtClean="0">
                <a:solidFill>
                  <a:srgbClr val="0033CC"/>
                </a:solidFill>
                <a:latin typeface="Comic Sans MS" pitchFamily="66" charset="0"/>
              </a:rPr>
              <a:t>E)P</a:t>
            </a:r>
            <a:r>
              <a:rPr lang="en-US" sz="2000" dirty="0">
                <a:solidFill>
                  <a:srgbClr val="0033CC"/>
                </a:solidFill>
                <a:latin typeface="Comic Sans MS" pitchFamily="66" charset="0"/>
              </a:rPr>
              <a:t>(</a:t>
            </a:r>
            <a:r>
              <a:rPr lang="en-US" b="1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sz="2000" dirty="0">
                <a:solidFill>
                  <a:srgbClr val="0033CC"/>
                </a:solidFill>
                <a:latin typeface="Comic Sans MS" pitchFamily="66" charset="0"/>
              </a:rPr>
              <a:t>b)P(</a:t>
            </a:r>
            <a:r>
              <a:rPr lang="en-US" b="1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sz="2000" dirty="0">
                <a:solidFill>
                  <a:srgbClr val="0033CC"/>
                </a:solidFill>
                <a:latin typeface="Comic Sans MS" pitchFamily="66" charset="0"/>
              </a:rPr>
              <a:t>e)</a:t>
            </a:r>
            <a:br>
              <a:rPr lang="en-US" sz="2000" dirty="0">
                <a:solidFill>
                  <a:srgbClr val="0033CC"/>
                </a:solidFill>
                <a:latin typeface="Comic Sans MS" pitchFamily="66" charset="0"/>
              </a:rPr>
            </a:br>
            <a:r>
              <a:rPr lang="en-US" sz="2000" dirty="0">
                <a:solidFill>
                  <a:srgbClr val="0033CC"/>
                </a:solidFill>
                <a:latin typeface="Comic Sans MS" pitchFamily="66" charset="0"/>
              </a:rPr>
              <a:t>= 0.9 x 0.7 x 0.001 x 0.999 x 0.998</a:t>
            </a:r>
            <a:br>
              <a:rPr lang="en-US" sz="2000" dirty="0">
                <a:solidFill>
                  <a:srgbClr val="0033CC"/>
                </a:solidFill>
                <a:latin typeface="Comic Sans MS" pitchFamily="66" charset="0"/>
              </a:rPr>
            </a:br>
            <a:r>
              <a:rPr lang="en-US" sz="2000" dirty="0">
                <a:solidFill>
                  <a:srgbClr val="0033CC"/>
                </a:solidFill>
                <a:latin typeface="Comic Sans MS" pitchFamily="66" charset="0"/>
              </a:rPr>
              <a:t>= 0.00062</a:t>
            </a:r>
          </a:p>
        </p:txBody>
      </p:sp>
      <p:sp>
        <p:nvSpPr>
          <p:cNvPr id="102466" name="Text Box 66"/>
          <p:cNvSpPr txBox="1">
            <a:spLocks noChangeArrowheads="1"/>
          </p:cNvSpPr>
          <p:nvPr/>
        </p:nvSpPr>
        <p:spPr bwMode="auto">
          <a:xfrm>
            <a:off x="3505200" y="1676400"/>
            <a:ext cx="5181600" cy="2079625"/>
          </a:xfrm>
          <a:prstGeom prst="rect">
            <a:avLst/>
          </a:prstGeom>
          <a:solidFill>
            <a:srgbClr val="ECFFB7"/>
          </a:solidFill>
          <a:ln w="38100">
            <a:solidFill>
              <a:srgbClr val="00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3200">
                <a:latin typeface="Comic Sans MS" pitchFamily="66" charset="0"/>
              </a:rPr>
              <a:t>Since a BN defines the full joint distribution of a set of propositions, it represents a belief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Assume we are given a Bayes net</a:t>
            </a:r>
          </a:p>
          <a:p>
            <a:r>
              <a:rPr lang="en-US" dirty="0" smtClean="0"/>
              <a:t>Usually we aren’t interested in calculating the probability of a setting of </a:t>
            </a:r>
            <a:r>
              <a:rPr lang="en-US" b="1" dirty="0" smtClean="0"/>
              <a:t>all</a:t>
            </a:r>
            <a:r>
              <a:rPr lang="en-US" dirty="0" smtClean="0"/>
              <a:t> of the variables</a:t>
            </a:r>
          </a:p>
          <a:p>
            <a:pPr lvl="1"/>
            <a:r>
              <a:rPr lang="en-US" dirty="0" smtClean="0"/>
              <a:t>For some variables we observe their values directly: </a:t>
            </a:r>
            <a:r>
              <a:rPr lang="en-US" dirty="0" smtClean="0">
                <a:solidFill>
                  <a:schemeClr val="accent2"/>
                </a:solidFill>
              </a:rPr>
              <a:t>observed variables</a:t>
            </a:r>
          </a:p>
          <a:p>
            <a:pPr lvl="1"/>
            <a:r>
              <a:rPr lang="en-US" dirty="0" smtClean="0"/>
              <a:t>For others we don’t care: </a:t>
            </a:r>
            <a:r>
              <a:rPr lang="en-US" dirty="0" smtClean="0">
                <a:solidFill>
                  <a:schemeClr val="accent2"/>
                </a:solidFill>
              </a:rPr>
              <a:t>nuisance variables</a:t>
            </a:r>
          </a:p>
          <a:p>
            <a:r>
              <a:rPr lang="en-US" dirty="0" smtClean="0"/>
              <a:t>How can we enforce observed values and ignore nuisance variables, while strictly adhering to the rules of probability?</a:t>
            </a:r>
          </a:p>
          <a:p>
            <a:pPr lvl="1"/>
            <a:r>
              <a:rPr lang="en-US" i="1" dirty="0" smtClean="0"/>
              <a:t>Probabilistic inference problems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5128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Conditional Probability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P(A</a:t>
            </a:r>
            <a:r>
              <a:rPr lang="en-US" dirty="0">
                <a:sym typeface="Symbol" pitchFamily="18" charset="2"/>
              </a:rPr>
              <a:t>,</a:t>
            </a:r>
            <a:r>
              <a:rPr lang="en-US" dirty="0" smtClean="0"/>
              <a:t>B) 	= P(A|B) P(B)</a:t>
            </a:r>
            <a:br>
              <a:rPr lang="en-US" dirty="0" smtClean="0"/>
            </a:br>
            <a:r>
              <a:rPr lang="en-US" dirty="0" smtClean="0"/>
              <a:t>		= P(B|A) P(A)</a:t>
            </a:r>
            <a:br>
              <a:rPr lang="en-US" dirty="0" smtClean="0"/>
            </a:br>
            <a:r>
              <a:rPr lang="en-US" dirty="0" smtClean="0"/>
              <a:t>P(A|B) is the </a:t>
            </a:r>
            <a:r>
              <a:rPr lang="en-US" dirty="0" smtClean="0">
                <a:solidFill>
                  <a:schemeClr val="accent3"/>
                </a:solidFill>
              </a:rPr>
              <a:t>posterior probability </a:t>
            </a:r>
            <a:r>
              <a:rPr lang="en-US" dirty="0" smtClean="0"/>
              <a:t>of A given knowledge of B</a:t>
            </a:r>
          </a:p>
          <a:p>
            <a:endParaRPr lang="en-US" dirty="0" smtClean="0"/>
          </a:p>
          <a:p>
            <a:r>
              <a:rPr lang="en-US" dirty="0" smtClean="0"/>
              <a:t>Axiomatic definition:</a:t>
            </a:r>
            <a:br>
              <a:rPr lang="en-US" dirty="0" smtClean="0"/>
            </a:br>
            <a:r>
              <a:rPr lang="en-US" dirty="0" smtClean="0"/>
              <a:t>	P(A|B) = P(A</a:t>
            </a:r>
            <a:r>
              <a:rPr lang="en-US" dirty="0">
                <a:sym typeface="Symbol" pitchFamily="18" charset="2"/>
              </a:rPr>
              <a:t>,</a:t>
            </a:r>
            <a:r>
              <a:rPr lang="en-US" dirty="0" smtClean="0"/>
              <a:t>B)/P(B)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152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Manipulation Review…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Three fundamental operations</a:t>
            </a:r>
          </a:p>
          <a:p>
            <a:r>
              <a:rPr lang="en-US" dirty="0" smtClean="0"/>
              <a:t>Conditioning</a:t>
            </a:r>
          </a:p>
          <a:p>
            <a:r>
              <a:rPr lang="en-US" dirty="0" smtClean="0"/>
              <a:t>Marginalization</a:t>
            </a:r>
          </a:p>
          <a:p>
            <a:r>
              <a:rPr lang="en-US" dirty="0" smtClean="0"/>
              <a:t>Applying (conditional) independence assumptions</a:t>
            </a:r>
          </a:p>
        </p:txBody>
      </p:sp>
    </p:spTree>
    <p:extLst>
      <p:ext uri="{BB962C8B-B14F-4D97-AF65-F5344CB8AC3E}">
        <p14:creationId xmlns:p14="http://schemas.microsoft.com/office/powerpoint/2010/main" val="26140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Group 2"/>
          <p:cNvGraphicFramePr>
            <a:graphicFrameLocks noGrp="1"/>
          </p:cNvGraphicFramePr>
          <p:nvPr/>
        </p:nvGraphicFramePr>
        <p:xfrm>
          <a:off x="4953000" y="3200400"/>
          <a:ext cx="1295400" cy="1249632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184" name="Group 16"/>
          <p:cNvGrpSpPr>
            <a:grpSpLocks/>
          </p:cNvGrpSpPr>
          <p:nvPr/>
        </p:nvGrpSpPr>
        <p:grpSpPr bwMode="auto">
          <a:xfrm>
            <a:off x="1524000" y="2133600"/>
            <a:ext cx="5562600" cy="3733800"/>
            <a:chOff x="960" y="1344"/>
            <a:chExt cx="3504" cy="2352"/>
          </a:xfrm>
        </p:grpSpPr>
        <p:sp>
          <p:nvSpPr>
            <p:cNvPr id="7226" name="Oval 17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7227" name="Oval 18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7228" name="Oval 19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7229" name="Oval 20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7230" name="Oval 21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7231" name="Line 22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2" name="Line 23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3" name="Line 24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4" name="Line 25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81946" name="Group 26"/>
          <p:cNvGraphicFramePr>
            <a:graphicFrameLocks noGrp="1"/>
          </p:cNvGraphicFramePr>
          <p:nvPr/>
        </p:nvGraphicFramePr>
        <p:xfrm>
          <a:off x="29718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54" name="Group 34"/>
          <p:cNvGraphicFramePr>
            <a:graphicFrameLocks noGrp="1"/>
          </p:cNvGraphicFramePr>
          <p:nvPr/>
        </p:nvGraphicFramePr>
        <p:xfrm>
          <a:off x="70866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62" name="Group 42"/>
          <p:cNvGraphicFramePr>
            <a:graphicFrameLocks noGrp="1"/>
          </p:cNvGraphicFramePr>
          <p:nvPr/>
        </p:nvGraphicFramePr>
        <p:xfrm>
          <a:off x="3200400" y="51816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73" name="Group 53"/>
          <p:cNvGraphicFramePr>
            <a:graphicFrameLocks noGrp="1"/>
          </p:cNvGraphicFramePr>
          <p:nvPr/>
        </p:nvGraphicFramePr>
        <p:xfrm>
          <a:off x="7239000" y="51816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24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inference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7287" y="1530922"/>
            <a:ext cx="47244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Suppose we want to compute P(Alarm)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9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Group 2"/>
          <p:cNvGraphicFramePr>
            <a:graphicFrameLocks noGrp="1"/>
          </p:cNvGraphicFramePr>
          <p:nvPr/>
        </p:nvGraphicFramePr>
        <p:xfrm>
          <a:off x="4953000" y="3200400"/>
          <a:ext cx="1295400" cy="1249632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184" name="Group 16"/>
          <p:cNvGrpSpPr>
            <a:grpSpLocks/>
          </p:cNvGrpSpPr>
          <p:nvPr/>
        </p:nvGrpSpPr>
        <p:grpSpPr bwMode="auto">
          <a:xfrm>
            <a:off x="1524000" y="2133600"/>
            <a:ext cx="5562600" cy="3733800"/>
            <a:chOff x="960" y="1344"/>
            <a:chExt cx="3504" cy="2352"/>
          </a:xfrm>
        </p:grpSpPr>
        <p:sp>
          <p:nvSpPr>
            <p:cNvPr id="7226" name="Oval 17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7227" name="Oval 18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7228" name="Oval 19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7229" name="Oval 20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7230" name="Oval 21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7231" name="Line 22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2" name="Line 23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3" name="Line 24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4" name="Line 25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81946" name="Group 26"/>
          <p:cNvGraphicFramePr>
            <a:graphicFrameLocks noGrp="1"/>
          </p:cNvGraphicFramePr>
          <p:nvPr/>
        </p:nvGraphicFramePr>
        <p:xfrm>
          <a:off x="29718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54" name="Group 34"/>
          <p:cNvGraphicFramePr>
            <a:graphicFrameLocks noGrp="1"/>
          </p:cNvGraphicFramePr>
          <p:nvPr/>
        </p:nvGraphicFramePr>
        <p:xfrm>
          <a:off x="70866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62" name="Group 42"/>
          <p:cNvGraphicFramePr>
            <a:graphicFrameLocks noGrp="1"/>
          </p:cNvGraphicFramePr>
          <p:nvPr/>
        </p:nvGraphicFramePr>
        <p:xfrm>
          <a:off x="3200400" y="51816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73" name="Group 53"/>
          <p:cNvGraphicFramePr>
            <a:graphicFrameLocks noGrp="1"/>
          </p:cNvGraphicFramePr>
          <p:nvPr/>
        </p:nvGraphicFramePr>
        <p:xfrm>
          <a:off x="7239000" y="51816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24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inference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7287" y="1530922"/>
            <a:ext cx="472440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Suppose we want to compute P(Alarm)</a:t>
            </a:r>
          </a:p>
          <a:p>
            <a:pPr marL="342900" indent="-342900">
              <a:buAutoNum type="arabicPeriod"/>
            </a:pPr>
            <a:r>
              <a:rPr lang="en-US" dirty="0" smtClean="0"/>
              <a:t>P(Alarm) = </a:t>
            </a:r>
            <a:r>
              <a:rPr lang="el-GR" dirty="0"/>
              <a:t>Σ</a:t>
            </a:r>
            <a:r>
              <a:rPr lang="en-US" baseline="-25000" dirty="0" err="1"/>
              <a:t>b,e</a:t>
            </a:r>
            <a:r>
              <a:rPr lang="en-US" dirty="0"/>
              <a:t> </a:t>
            </a:r>
            <a:r>
              <a:rPr lang="en-US" dirty="0" smtClean="0"/>
              <a:t>P(</a:t>
            </a:r>
            <a:r>
              <a:rPr lang="en-US" dirty="0" err="1" smtClean="0"/>
              <a:t>A,b,e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P(Alarm) = </a:t>
            </a:r>
            <a:r>
              <a:rPr lang="el-GR" dirty="0" smtClean="0">
                <a:solidFill>
                  <a:srgbClr val="C00000"/>
                </a:solidFill>
              </a:rPr>
              <a:t>Σ</a:t>
            </a:r>
            <a:r>
              <a:rPr lang="en-US" baseline="-25000" dirty="0" err="1" smtClean="0">
                <a:solidFill>
                  <a:srgbClr val="C00000"/>
                </a:solidFill>
              </a:rPr>
              <a:t>b,e</a:t>
            </a:r>
            <a:r>
              <a:rPr lang="en-US" dirty="0" smtClean="0">
                <a:solidFill>
                  <a:srgbClr val="C00000"/>
                </a:solidFill>
              </a:rPr>
              <a:t> P(</a:t>
            </a:r>
            <a:r>
              <a:rPr lang="en-US" dirty="0" err="1" smtClean="0">
                <a:solidFill>
                  <a:srgbClr val="C00000"/>
                </a:solidFill>
              </a:rPr>
              <a:t>A|b,e</a:t>
            </a:r>
            <a:r>
              <a:rPr lang="en-US" dirty="0" smtClean="0">
                <a:solidFill>
                  <a:srgbClr val="C00000"/>
                </a:solidFill>
              </a:rPr>
              <a:t>)P(b)P(e)</a:t>
            </a:r>
          </a:p>
        </p:txBody>
      </p:sp>
    </p:spTree>
    <p:extLst>
      <p:ext uri="{BB962C8B-B14F-4D97-AF65-F5344CB8AC3E}">
        <p14:creationId xmlns:p14="http://schemas.microsoft.com/office/powerpoint/2010/main" val="227478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Group 2"/>
          <p:cNvGraphicFramePr>
            <a:graphicFrameLocks noGrp="1"/>
          </p:cNvGraphicFramePr>
          <p:nvPr/>
        </p:nvGraphicFramePr>
        <p:xfrm>
          <a:off x="4953000" y="3200400"/>
          <a:ext cx="1295400" cy="1249632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184" name="Group 16"/>
          <p:cNvGrpSpPr>
            <a:grpSpLocks/>
          </p:cNvGrpSpPr>
          <p:nvPr/>
        </p:nvGrpSpPr>
        <p:grpSpPr bwMode="auto">
          <a:xfrm>
            <a:off x="1524000" y="2133600"/>
            <a:ext cx="5562600" cy="3733800"/>
            <a:chOff x="960" y="1344"/>
            <a:chExt cx="3504" cy="2352"/>
          </a:xfrm>
        </p:grpSpPr>
        <p:sp>
          <p:nvSpPr>
            <p:cNvPr id="7226" name="Oval 17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7227" name="Oval 18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7228" name="Oval 19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7229" name="Oval 20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7230" name="Oval 21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7231" name="Line 22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2" name="Line 23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3" name="Line 24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4" name="Line 25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81946" name="Group 26"/>
          <p:cNvGraphicFramePr>
            <a:graphicFrameLocks noGrp="1"/>
          </p:cNvGraphicFramePr>
          <p:nvPr/>
        </p:nvGraphicFramePr>
        <p:xfrm>
          <a:off x="29718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54" name="Group 34"/>
          <p:cNvGraphicFramePr>
            <a:graphicFrameLocks noGrp="1"/>
          </p:cNvGraphicFramePr>
          <p:nvPr/>
        </p:nvGraphicFramePr>
        <p:xfrm>
          <a:off x="70866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62" name="Group 42"/>
          <p:cNvGraphicFramePr>
            <a:graphicFrameLocks noGrp="1"/>
          </p:cNvGraphicFramePr>
          <p:nvPr/>
        </p:nvGraphicFramePr>
        <p:xfrm>
          <a:off x="3200400" y="51816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73" name="Group 53"/>
          <p:cNvGraphicFramePr>
            <a:graphicFrameLocks noGrp="1"/>
          </p:cNvGraphicFramePr>
          <p:nvPr/>
        </p:nvGraphicFramePr>
        <p:xfrm>
          <a:off x="7239000" y="51816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24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inference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7287" y="1530922"/>
            <a:ext cx="4724400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Suppose we want to compute P(Alarm)</a:t>
            </a:r>
          </a:p>
          <a:p>
            <a:pPr marL="342900" indent="-342900">
              <a:buAutoNum type="arabicPeriod"/>
            </a:pPr>
            <a:r>
              <a:rPr lang="en-US" dirty="0" smtClean="0"/>
              <a:t>P(Alarm) = </a:t>
            </a:r>
            <a:r>
              <a:rPr lang="el-GR" dirty="0"/>
              <a:t>Σ</a:t>
            </a:r>
            <a:r>
              <a:rPr lang="en-US" baseline="-25000" dirty="0" err="1"/>
              <a:t>b,e</a:t>
            </a:r>
            <a:r>
              <a:rPr lang="en-US" dirty="0"/>
              <a:t> </a:t>
            </a:r>
            <a:r>
              <a:rPr lang="en-US" dirty="0" smtClean="0"/>
              <a:t>P(</a:t>
            </a:r>
            <a:r>
              <a:rPr lang="en-US" dirty="0" err="1" smtClean="0"/>
              <a:t>A,b,e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P(Alarm) = </a:t>
            </a:r>
            <a:r>
              <a:rPr lang="el-GR" dirty="0" smtClean="0"/>
              <a:t>Σ</a:t>
            </a:r>
            <a:r>
              <a:rPr lang="en-US" baseline="-25000" dirty="0" err="1" smtClean="0"/>
              <a:t>b,e</a:t>
            </a:r>
            <a:r>
              <a:rPr lang="en-US" dirty="0" smtClean="0"/>
              <a:t> P(</a:t>
            </a:r>
            <a:r>
              <a:rPr lang="en-US" dirty="0" err="1" smtClean="0"/>
              <a:t>A|b,e</a:t>
            </a:r>
            <a:r>
              <a:rPr lang="en-US" dirty="0" smtClean="0"/>
              <a:t>)P(b)P(e)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P(Alarm) = P(A|B,E)P(B)P(E) +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	P(A|B,</a:t>
            </a:r>
            <a:r>
              <a:rPr lang="en-US" dirty="0">
                <a:solidFill>
                  <a:srgbClr val="C00000"/>
                </a:solidFill>
                <a:sym typeface="Symbol"/>
              </a:rPr>
              <a:t> </a:t>
            </a:r>
            <a:r>
              <a:rPr lang="en-US" dirty="0">
                <a:solidFill>
                  <a:srgbClr val="C00000"/>
                </a:solidFill>
              </a:rPr>
              <a:t>E)P(B)P(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dirty="0">
                <a:solidFill>
                  <a:srgbClr val="C00000"/>
                </a:solidFill>
              </a:rPr>
              <a:t>E) +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P(A|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</a:t>
            </a:r>
            <a:r>
              <a:rPr lang="en-US" dirty="0" smtClean="0">
                <a:solidFill>
                  <a:srgbClr val="C00000"/>
                </a:solidFill>
              </a:rPr>
              <a:t>B,E)P(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</a:t>
            </a:r>
            <a:r>
              <a:rPr lang="en-US" dirty="0" smtClean="0">
                <a:solidFill>
                  <a:srgbClr val="C00000"/>
                </a:solidFill>
              </a:rPr>
              <a:t>B)P(E)  +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P(A|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</a:t>
            </a:r>
            <a:r>
              <a:rPr lang="en-US" dirty="0" smtClean="0">
                <a:solidFill>
                  <a:srgbClr val="C00000"/>
                </a:solidFill>
              </a:rPr>
              <a:t>B,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</a:t>
            </a:r>
            <a:r>
              <a:rPr lang="en-US" dirty="0" smtClean="0">
                <a:solidFill>
                  <a:srgbClr val="C00000"/>
                </a:solidFill>
              </a:rPr>
              <a:t>E)P(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</a:t>
            </a:r>
            <a:r>
              <a:rPr lang="en-US" dirty="0" smtClean="0">
                <a:solidFill>
                  <a:srgbClr val="C00000"/>
                </a:solidFill>
              </a:rPr>
              <a:t>B)P(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</a:t>
            </a:r>
            <a:r>
              <a:rPr lang="en-US" dirty="0" smtClean="0">
                <a:solidFill>
                  <a:srgbClr val="C00000"/>
                </a:solidFill>
              </a:rPr>
              <a:t>E)</a:t>
            </a:r>
          </a:p>
        </p:txBody>
      </p:sp>
    </p:spTree>
    <p:extLst>
      <p:ext uri="{BB962C8B-B14F-4D97-AF65-F5344CB8AC3E}">
        <p14:creationId xmlns:p14="http://schemas.microsoft.com/office/powerpoint/2010/main" val="33470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Group 2"/>
          <p:cNvGraphicFramePr>
            <a:graphicFrameLocks noGrp="1"/>
          </p:cNvGraphicFramePr>
          <p:nvPr/>
        </p:nvGraphicFramePr>
        <p:xfrm>
          <a:off x="4953000" y="3200400"/>
          <a:ext cx="1295400" cy="1249632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184" name="Group 16"/>
          <p:cNvGrpSpPr>
            <a:grpSpLocks/>
          </p:cNvGrpSpPr>
          <p:nvPr/>
        </p:nvGrpSpPr>
        <p:grpSpPr bwMode="auto">
          <a:xfrm>
            <a:off x="1524000" y="2133600"/>
            <a:ext cx="5562600" cy="3733800"/>
            <a:chOff x="960" y="1344"/>
            <a:chExt cx="3504" cy="2352"/>
          </a:xfrm>
        </p:grpSpPr>
        <p:sp>
          <p:nvSpPr>
            <p:cNvPr id="7226" name="Oval 17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7227" name="Oval 18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7228" name="Oval 19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7229" name="Oval 20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7230" name="Oval 21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7231" name="Line 22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2" name="Line 23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3" name="Line 24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4" name="Line 25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81946" name="Group 26"/>
          <p:cNvGraphicFramePr>
            <a:graphicFrameLocks noGrp="1"/>
          </p:cNvGraphicFramePr>
          <p:nvPr/>
        </p:nvGraphicFramePr>
        <p:xfrm>
          <a:off x="29718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54" name="Group 34"/>
          <p:cNvGraphicFramePr>
            <a:graphicFrameLocks noGrp="1"/>
          </p:cNvGraphicFramePr>
          <p:nvPr/>
        </p:nvGraphicFramePr>
        <p:xfrm>
          <a:off x="70866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62" name="Group 42"/>
          <p:cNvGraphicFramePr>
            <a:graphicFrameLocks noGrp="1"/>
          </p:cNvGraphicFramePr>
          <p:nvPr/>
        </p:nvGraphicFramePr>
        <p:xfrm>
          <a:off x="3200400" y="51816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73" name="Group 53"/>
          <p:cNvGraphicFramePr>
            <a:graphicFrameLocks noGrp="1"/>
          </p:cNvGraphicFramePr>
          <p:nvPr/>
        </p:nvGraphicFramePr>
        <p:xfrm>
          <a:off x="7239000" y="51816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24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inference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7287" y="1530922"/>
            <a:ext cx="4724400" cy="3416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Suppose we want to compute P(Alarm)</a:t>
            </a:r>
          </a:p>
          <a:p>
            <a:pPr marL="342900" indent="-342900">
              <a:buAutoNum type="arabicPeriod"/>
            </a:pPr>
            <a:r>
              <a:rPr lang="en-US" dirty="0" smtClean="0"/>
              <a:t>P(A) = </a:t>
            </a:r>
            <a:r>
              <a:rPr lang="el-GR" dirty="0"/>
              <a:t>Σ</a:t>
            </a:r>
            <a:r>
              <a:rPr lang="en-US" baseline="-25000" dirty="0" err="1"/>
              <a:t>b,e</a:t>
            </a:r>
            <a:r>
              <a:rPr lang="en-US" dirty="0"/>
              <a:t> </a:t>
            </a:r>
            <a:r>
              <a:rPr lang="en-US" dirty="0" smtClean="0"/>
              <a:t>P(</a:t>
            </a:r>
            <a:r>
              <a:rPr lang="en-US" dirty="0" err="1" smtClean="0"/>
              <a:t>A,b,e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P(A) = </a:t>
            </a:r>
            <a:r>
              <a:rPr lang="el-GR" dirty="0" smtClean="0"/>
              <a:t>Σ</a:t>
            </a:r>
            <a:r>
              <a:rPr lang="en-US" baseline="-25000" dirty="0" err="1" smtClean="0"/>
              <a:t>b,e</a:t>
            </a:r>
            <a:r>
              <a:rPr lang="en-US" dirty="0" smtClean="0"/>
              <a:t> P(</a:t>
            </a:r>
            <a:r>
              <a:rPr lang="en-US" dirty="0" err="1" smtClean="0"/>
              <a:t>A|b,e</a:t>
            </a:r>
            <a:r>
              <a:rPr lang="en-US" dirty="0" smtClean="0"/>
              <a:t>)P(b)P(e)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P(A) = P(A|B,E)P(B)P(E) + </a:t>
            </a:r>
            <a:br>
              <a:rPr lang="en-US" dirty="0" smtClean="0"/>
            </a:br>
            <a:r>
              <a:rPr lang="en-US" dirty="0"/>
              <a:t>	P(A|B,</a:t>
            </a:r>
            <a:r>
              <a:rPr lang="en-US" dirty="0">
                <a:sym typeface="Symbol"/>
              </a:rPr>
              <a:t> </a:t>
            </a:r>
            <a:r>
              <a:rPr lang="en-US" dirty="0"/>
              <a:t>E)P(B)P(</a:t>
            </a:r>
            <a:r>
              <a:rPr lang="en-US" dirty="0">
                <a:sym typeface="Symbol"/>
              </a:rPr>
              <a:t></a:t>
            </a:r>
            <a:r>
              <a:rPr lang="en-US" dirty="0"/>
              <a:t>E) 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P(A|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B,E)P(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B)P(E)  +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P(A|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B,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E)P(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B)P(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E)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P(A) = 0.95*0.001*0.002 +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0.94*0.001*0.998 +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0.29*0.999*0.002 +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0.001*0.999*0.998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= 0.00252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3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Group 2"/>
          <p:cNvGraphicFramePr>
            <a:graphicFrameLocks noGrp="1"/>
          </p:cNvGraphicFramePr>
          <p:nvPr/>
        </p:nvGraphicFramePr>
        <p:xfrm>
          <a:off x="4953000" y="3200400"/>
          <a:ext cx="1295400" cy="1249632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184" name="Group 16"/>
          <p:cNvGrpSpPr>
            <a:grpSpLocks/>
          </p:cNvGrpSpPr>
          <p:nvPr/>
        </p:nvGrpSpPr>
        <p:grpSpPr bwMode="auto">
          <a:xfrm>
            <a:off x="1524000" y="2133600"/>
            <a:ext cx="5562600" cy="3733800"/>
            <a:chOff x="960" y="1344"/>
            <a:chExt cx="3504" cy="2352"/>
          </a:xfrm>
        </p:grpSpPr>
        <p:sp>
          <p:nvSpPr>
            <p:cNvPr id="7226" name="Oval 17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7227" name="Oval 18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7228" name="Oval 19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7229" name="Oval 20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7230" name="Oval 21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7231" name="Line 22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2" name="Line 23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3" name="Line 24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4" name="Line 25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81946" name="Group 26"/>
          <p:cNvGraphicFramePr>
            <a:graphicFrameLocks noGrp="1"/>
          </p:cNvGraphicFramePr>
          <p:nvPr/>
        </p:nvGraphicFramePr>
        <p:xfrm>
          <a:off x="29718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54" name="Group 34"/>
          <p:cNvGraphicFramePr>
            <a:graphicFrameLocks noGrp="1"/>
          </p:cNvGraphicFramePr>
          <p:nvPr/>
        </p:nvGraphicFramePr>
        <p:xfrm>
          <a:off x="70866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62" name="Group 42"/>
          <p:cNvGraphicFramePr>
            <a:graphicFrameLocks noGrp="1"/>
          </p:cNvGraphicFramePr>
          <p:nvPr/>
        </p:nvGraphicFramePr>
        <p:xfrm>
          <a:off x="3200400" y="51816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73" name="Group 53"/>
          <p:cNvGraphicFramePr>
            <a:graphicFrameLocks noGrp="1"/>
          </p:cNvGraphicFramePr>
          <p:nvPr/>
        </p:nvGraphicFramePr>
        <p:xfrm>
          <a:off x="7239000" y="51816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24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inference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7287" y="1530922"/>
            <a:ext cx="569631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Now, suppose we want to compute P(</a:t>
            </a:r>
            <a:r>
              <a:rPr lang="en-US" dirty="0" err="1" smtClean="0"/>
              <a:t>MaryCalls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Group 2"/>
          <p:cNvGraphicFramePr>
            <a:graphicFrameLocks noGrp="1"/>
          </p:cNvGraphicFramePr>
          <p:nvPr/>
        </p:nvGraphicFramePr>
        <p:xfrm>
          <a:off x="4953000" y="3200400"/>
          <a:ext cx="1295400" cy="1249632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184" name="Group 16"/>
          <p:cNvGrpSpPr>
            <a:grpSpLocks/>
          </p:cNvGrpSpPr>
          <p:nvPr/>
        </p:nvGrpSpPr>
        <p:grpSpPr bwMode="auto">
          <a:xfrm>
            <a:off x="1524000" y="2133600"/>
            <a:ext cx="5562600" cy="3733800"/>
            <a:chOff x="960" y="1344"/>
            <a:chExt cx="3504" cy="2352"/>
          </a:xfrm>
        </p:grpSpPr>
        <p:sp>
          <p:nvSpPr>
            <p:cNvPr id="7226" name="Oval 17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7227" name="Oval 18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7228" name="Oval 19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7229" name="Oval 20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7230" name="Oval 21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7231" name="Line 22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2" name="Line 23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3" name="Line 24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4" name="Line 25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81946" name="Group 26"/>
          <p:cNvGraphicFramePr>
            <a:graphicFrameLocks noGrp="1"/>
          </p:cNvGraphicFramePr>
          <p:nvPr/>
        </p:nvGraphicFramePr>
        <p:xfrm>
          <a:off x="29718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54" name="Group 34"/>
          <p:cNvGraphicFramePr>
            <a:graphicFrameLocks noGrp="1"/>
          </p:cNvGraphicFramePr>
          <p:nvPr/>
        </p:nvGraphicFramePr>
        <p:xfrm>
          <a:off x="70866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62" name="Group 42"/>
          <p:cNvGraphicFramePr>
            <a:graphicFrameLocks noGrp="1"/>
          </p:cNvGraphicFramePr>
          <p:nvPr/>
        </p:nvGraphicFramePr>
        <p:xfrm>
          <a:off x="3200400" y="51816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73" name="Group 53"/>
          <p:cNvGraphicFramePr>
            <a:graphicFrameLocks noGrp="1"/>
          </p:cNvGraphicFramePr>
          <p:nvPr/>
        </p:nvGraphicFramePr>
        <p:xfrm>
          <a:off x="7239000" y="51816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24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inference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7287" y="1530922"/>
            <a:ext cx="5696314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Now, suppose we want to compute P(</a:t>
            </a:r>
            <a:r>
              <a:rPr lang="en-US" dirty="0" err="1" smtClean="0"/>
              <a:t>MaryCalls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P(M) = P(M|A)P(A) + P(M|</a:t>
            </a:r>
            <a:r>
              <a:rPr lang="en-US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</a:t>
            </a:r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 smtClean="0">
                <a:solidFill>
                  <a:srgbClr val="C00000"/>
                </a:solidFill>
              </a:rPr>
              <a:t>P(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</a:t>
            </a:r>
            <a:r>
              <a:rPr lang="en-US" dirty="0" smtClean="0">
                <a:solidFill>
                  <a:srgbClr val="C00000"/>
                </a:solidFill>
              </a:rPr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131175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Group 2"/>
          <p:cNvGraphicFramePr>
            <a:graphicFrameLocks noGrp="1"/>
          </p:cNvGraphicFramePr>
          <p:nvPr/>
        </p:nvGraphicFramePr>
        <p:xfrm>
          <a:off x="4953000" y="3200400"/>
          <a:ext cx="1295400" cy="1249632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184" name="Group 16"/>
          <p:cNvGrpSpPr>
            <a:grpSpLocks/>
          </p:cNvGrpSpPr>
          <p:nvPr/>
        </p:nvGrpSpPr>
        <p:grpSpPr bwMode="auto">
          <a:xfrm>
            <a:off x="1524000" y="2133600"/>
            <a:ext cx="5562600" cy="3733800"/>
            <a:chOff x="960" y="1344"/>
            <a:chExt cx="3504" cy="2352"/>
          </a:xfrm>
        </p:grpSpPr>
        <p:sp>
          <p:nvSpPr>
            <p:cNvPr id="7226" name="Oval 17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7227" name="Oval 18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7228" name="Oval 19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7229" name="Oval 20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7230" name="Oval 21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7231" name="Line 22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2" name="Line 23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3" name="Line 24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4" name="Line 25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81946" name="Group 26"/>
          <p:cNvGraphicFramePr>
            <a:graphicFrameLocks noGrp="1"/>
          </p:cNvGraphicFramePr>
          <p:nvPr/>
        </p:nvGraphicFramePr>
        <p:xfrm>
          <a:off x="29718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54" name="Group 34"/>
          <p:cNvGraphicFramePr>
            <a:graphicFrameLocks noGrp="1"/>
          </p:cNvGraphicFramePr>
          <p:nvPr/>
        </p:nvGraphicFramePr>
        <p:xfrm>
          <a:off x="70866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62" name="Group 42"/>
          <p:cNvGraphicFramePr>
            <a:graphicFrameLocks noGrp="1"/>
          </p:cNvGraphicFramePr>
          <p:nvPr/>
        </p:nvGraphicFramePr>
        <p:xfrm>
          <a:off x="3200400" y="51816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73" name="Group 53"/>
          <p:cNvGraphicFramePr>
            <a:graphicFrameLocks noGrp="1"/>
          </p:cNvGraphicFramePr>
          <p:nvPr/>
        </p:nvGraphicFramePr>
        <p:xfrm>
          <a:off x="7239000" y="51816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24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inference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7287" y="1530922"/>
            <a:ext cx="569631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Now, suppose we want to compute P(</a:t>
            </a:r>
            <a:r>
              <a:rPr lang="en-US" dirty="0" err="1" smtClean="0"/>
              <a:t>MaryCalls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P(M) = P(M|A)P(A) + P(M|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A</a:t>
            </a:r>
            <a:r>
              <a:rPr lang="en-US" dirty="0"/>
              <a:t>) </a:t>
            </a:r>
            <a:r>
              <a:rPr lang="en-US" dirty="0" smtClean="0"/>
              <a:t>P(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A)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P(M) = 0.70*0.00252 + 0.01*(1-0.0252)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= 0.0117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9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Querying the BN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733800" y="1600200"/>
            <a:ext cx="51054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The BN gives P(T|C)</a:t>
            </a:r>
          </a:p>
          <a:p>
            <a:r>
              <a:rPr lang="en-US" dirty="0" smtClean="0"/>
              <a:t>What about P(</a:t>
            </a:r>
            <a:r>
              <a:rPr lang="en-US" dirty="0"/>
              <a:t>C</a:t>
            </a:r>
            <a:r>
              <a:rPr lang="en-US" dirty="0" smtClean="0"/>
              <a:t>|T)?</a:t>
            </a:r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533400" y="2209800"/>
            <a:ext cx="1524000" cy="2438400"/>
            <a:chOff x="3408" y="1488"/>
            <a:chExt cx="960" cy="1536"/>
          </a:xfrm>
        </p:grpSpPr>
        <p:sp>
          <p:nvSpPr>
            <p:cNvPr id="47128" name="Oval 5"/>
            <p:cNvSpPr>
              <a:spLocks noChangeArrowheads="1"/>
            </p:cNvSpPr>
            <p:nvPr/>
          </p:nvSpPr>
          <p:spPr bwMode="auto">
            <a:xfrm>
              <a:off x="3408" y="1488"/>
              <a:ext cx="912" cy="3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mic Sans MS" pitchFamily="66" charset="0"/>
                </a:rPr>
                <a:t>Cavity</a:t>
              </a:r>
            </a:p>
          </p:txBody>
        </p:sp>
        <p:sp>
          <p:nvSpPr>
            <p:cNvPr id="47129" name="Oval 6"/>
            <p:cNvSpPr>
              <a:spLocks noChangeArrowheads="1"/>
            </p:cNvSpPr>
            <p:nvPr/>
          </p:nvSpPr>
          <p:spPr bwMode="auto">
            <a:xfrm>
              <a:off x="3456" y="2688"/>
              <a:ext cx="912" cy="3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mic Sans MS" pitchFamily="66" charset="0"/>
                </a:rPr>
                <a:t>Toothache</a:t>
              </a:r>
            </a:p>
          </p:txBody>
        </p:sp>
        <p:sp>
          <p:nvSpPr>
            <p:cNvPr id="47130" name="Line 7"/>
            <p:cNvSpPr>
              <a:spLocks noChangeShapeType="1"/>
            </p:cNvSpPr>
            <p:nvPr/>
          </p:nvSpPr>
          <p:spPr bwMode="auto">
            <a:xfrm>
              <a:off x="3888" y="182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04456" name="Group 8"/>
          <p:cNvGraphicFramePr>
            <a:graphicFrameLocks noGrp="1"/>
          </p:cNvGraphicFramePr>
          <p:nvPr/>
        </p:nvGraphicFramePr>
        <p:xfrm>
          <a:off x="2209800" y="2057400"/>
          <a:ext cx="609600" cy="73152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464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834508"/>
              </p:ext>
            </p:extLst>
          </p:nvPr>
        </p:nvGraphicFramePr>
        <p:xfrm>
          <a:off x="2209800" y="3810000"/>
          <a:ext cx="1371600" cy="1021080"/>
        </p:xfrm>
        <a:graphic>
          <a:graphicData uri="http://schemas.openxmlformats.org/drawingml/2006/table">
            <a:tbl>
              <a:tblPr/>
              <a:tblGrid>
                <a:gridCol w="354013"/>
                <a:gridCol w="101758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P(T|C)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0.4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01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P(A</a:t>
            </a:r>
            <a:r>
              <a:rPr lang="en-US" dirty="0" smtClean="0">
                <a:sym typeface="Symbol" pitchFamily="18" charset="2"/>
              </a:rPr>
              <a:t></a:t>
            </a:r>
            <a:r>
              <a:rPr lang="en-US" dirty="0" smtClean="0"/>
              <a:t>B) 	= P(A|B) P(B)</a:t>
            </a:r>
            <a:br>
              <a:rPr lang="en-US" dirty="0" smtClean="0"/>
            </a:br>
            <a:r>
              <a:rPr lang="en-US" dirty="0" smtClean="0"/>
              <a:t>		= P(B|A) P(A)</a:t>
            </a:r>
          </a:p>
          <a:p>
            <a:r>
              <a:rPr lang="en-US" dirty="0" smtClean="0"/>
              <a:t>So…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	 P(A|B) = P(B|A) P(A) / P(B)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convenient way to manipulate probability equations</a:t>
            </a:r>
          </a:p>
        </p:txBody>
      </p:sp>
      <p:pic>
        <p:nvPicPr>
          <p:cNvPr id="27652" name="Picture 4" descr="Bay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143000"/>
            <a:ext cx="19145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003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Conditional Probability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P(A|B) is the </a:t>
            </a:r>
            <a:r>
              <a:rPr lang="en-US" dirty="0" smtClean="0">
                <a:solidFill>
                  <a:schemeClr val="accent3"/>
                </a:solidFill>
              </a:rPr>
              <a:t>posterior probability </a:t>
            </a:r>
            <a:r>
              <a:rPr lang="en-US" dirty="0" smtClean="0"/>
              <a:t>of A given knowledge of B</a:t>
            </a:r>
          </a:p>
          <a:p>
            <a:r>
              <a:rPr lang="en-US" dirty="0" smtClean="0"/>
              <a:t>“For each value of b: given that I know B=b, what do I believe about A?”</a:t>
            </a:r>
          </a:p>
          <a:p>
            <a:r>
              <a:rPr lang="en-US" dirty="0" smtClean="0"/>
              <a:t>If a new piece of information C arrives, the agent’s new belief (if it obeys the rules of probability) should be</a:t>
            </a:r>
            <a:r>
              <a:rPr lang="en-US" dirty="0"/>
              <a:t> </a:t>
            </a:r>
            <a:r>
              <a:rPr lang="en-US" dirty="0" smtClean="0"/>
              <a:t>P(A|B,C)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331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Bayes’ Rule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Let A be a cause, B be an effect, and let’s say we know </a:t>
            </a:r>
            <a:r>
              <a:rPr lang="en-US" dirty="0" smtClean="0">
                <a:solidFill>
                  <a:srgbClr val="0070C0"/>
                </a:solidFill>
              </a:rPr>
              <a:t>P(B|A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P(A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r>
              <a:rPr lang="en-US" dirty="0" smtClean="0"/>
              <a:t>(conditional probability tables)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What’s </a:t>
            </a:r>
            <a:r>
              <a:rPr lang="en-US" dirty="0" smtClean="0">
                <a:solidFill>
                  <a:srgbClr val="C00000"/>
                </a:solidFill>
              </a:rPr>
              <a:t>P(B)</a:t>
            </a:r>
            <a:r>
              <a:rPr lang="en-US" dirty="0" smtClean="0"/>
              <a:t>?</a:t>
            </a:r>
          </a:p>
        </p:txBody>
      </p:sp>
      <p:pic>
        <p:nvPicPr>
          <p:cNvPr id="27652" name="Picture 4" descr="Bay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20039"/>
            <a:ext cx="1219200" cy="1310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68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Bayes’ Rule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Let A be a cause, B be an effect, and let’s say we know </a:t>
            </a:r>
            <a:r>
              <a:rPr lang="en-US" dirty="0" smtClean="0">
                <a:solidFill>
                  <a:srgbClr val="0070C0"/>
                </a:solidFill>
              </a:rPr>
              <a:t>P(B|A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P(A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r>
              <a:rPr lang="en-US" dirty="0" smtClean="0"/>
              <a:t>(conditional probability tables)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What’s </a:t>
            </a:r>
            <a:r>
              <a:rPr lang="en-US" dirty="0" smtClean="0">
                <a:solidFill>
                  <a:srgbClr val="C00000"/>
                </a:solidFill>
              </a:rPr>
              <a:t>P(B)</a:t>
            </a:r>
            <a:r>
              <a:rPr lang="en-US" dirty="0" smtClean="0"/>
              <a:t>?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>
                <a:solidFill>
                  <a:srgbClr val="C00000"/>
                </a:solidFill>
              </a:rPr>
              <a:t>P(B) </a:t>
            </a:r>
            <a:r>
              <a:rPr lang="en-US" dirty="0"/>
              <a:t>=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a</a:t>
            </a:r>
            <a:r>
              <a:rPr lang="en-US" dirty="0"/>
              <a:t> P(B,A=a) 			[marginalization]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/>
              <a:t>P(B,A=a) = </a:t>
            </a:r>
            <a:r>
              <a:rPr lang="en-US" dirty="0">
                <a:solidFill>
                  <a:srgbClr val="0070C0"/>
                </a:solidFill>
              </a:rPr>
              <a:t>P(B|A=a)</a:t>
            </a:r>
            <a:r>
              <a:rPr lang="en-US" dirty="0">
                <a:solidFill>
                  <a:srgbClr val="00B050"/>
                </a:solidFill>
              </a:rPr>
              <a:t>P(A=a)</a:t>
            </a:r>
            <a:r>
              <a:rPr lang="en-US" dirty="0"/>
              <a:t>		[conditional probability]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/>
              <a:t>So, </a:t>
            </a:r>
            <a:r>
              <a:rPr lang="en-US" dirty="0">
                <a:solidFill>
                  <a:srgbClr val="C00000"/>
                </a:solidFill>
              </a:rPr>
              <a:t>P(B) </a:t>
            </a:r>
            <a:r>
              <a:rPr lang="en-US" dirty="0"/>
              <a:t>=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P(B | A=a) </a:t>
            </a:r>
            <a:r>
              <a:rPr lang="en-US" dirty="0">
                <a:solidFill>
                  <a:srgbClr val="00B050"/>
                </a:solidFill>
              </a:rPr>
              <a:t>P(A=a)</a:t>
            </a:r>
          </a:p>
          <a:p>
            <a:pPr marL="0" lvl="1" indent="0">
              <a:spcBef>
                <a:spcPts val="600"/>
              </a:spcBef>
              <a:buSzPct val="70000"/>
              <a:buNone/>
            </a:pPr>
            <a:endParaRPr lang="en-US" dirty="0" smtClean="0"/>
          </a:p>
        </p:txBody>
      </p:sp>
      <p:pic>
        <p:nvPicPr>
          <p:cNvPr id="27652" name="Picture 4" descr="Bay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20039"/>
            <a:ext cx="1219200" cy="1310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275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Bayes</a:t>
            </a:r>
            <a:r>
              <a:rPr lang="en-US" dirty="0" smtClean="0"/>
              <a:t>’ Rule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Let A be a cause, B be an effect, and let’s say we know </a:t>
            </a:r>
            <a:r>
              <a:rPr lang="en-US" dirty="0" smtClean="0">
                <a:solidFill>
                  <a:srgbClr val="0070C0"/>
                </a:solidFill>
              </a:rPr>
              <a:t>P(B|A</a:t>
            </a:r>
            <a:r>
              <a:rPr lang="en-US" dirty="0">
                <a:solidFill>
                  <a:srgbClr val="0070C0"/>
                </a:solidFill>
              </a:rPr>
              <a:t>)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P(A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r>
              <a:rPr lang="en-US" dirty="0" smtClean="0"/>
              <a:t>(conditional probability tables)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What’s </a:t>
            </a:r>
            <a:r>
              <a:rPr lang="en-US" dirty="0" smtClean="0">
                <a:solidFill>
                  <a:srgbClr val="FF0000"/>
                </a:solidFill>
              </a:rPr>
              <a:t>P(A|B)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7652" name="Picture 4" descr="Bay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20039"/>
            <a:ext cx="1219200" cy="1310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66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Bayes</a:t>
            </a:r>
            <a:r>
              <a:rPr lang="en-US" dirty="0" smtClean="0"/>
              <a:t>’ Rule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/>
              <a:t>Let A be a cause, B be an effect, and let’s say we know </a:t>
            </a:r>
            <a:r>
              <a:rPr lang="en-US" dirty="0">
                <a:solidFill>
                  <a:srgbClr val="0070C0"/>
                </a:solidFill>
              </a:rPr>
              <a:t>P(B|A)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P(A) </a:t>
            </a:r>
            <a:r>
              <a:rPr lang="en-US" dirty="0"/>
              <a:t>(conditional probability tables)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/>
              <a:t>What’s </a:t>
            </a:r>
            <a:r>
              <a:rPr lang="en-US" dirty="0">
                <a:solidFill>
                  <a:srgbClr val="FF0000"/>
                </a:solidFill>
              </a:rPr>
              <a:t>P(A|B)</a:t>
            </a:r>
            <a:r>
              <a:rPr lang="en-US" dirty="0"/>
              <a:t>?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 smtClean="0">
                <a:solidFill>
                  <a:srgbClr val="FF0000"/>
                </a:solidFill>
              </a:rPr>
              <a:t>P(A|B)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70C0"/>
                </a:solidFill>
              </a:rPr>
              <a:t>P(B|A)</a:t>
            </a:r>
            <a:r>
              <a:rPr lang="en-US" dirty="0" smtClean="0">
                <a:solidFill>
                  <a:srgbClr val="00B050"/>
                </a:solidFill>
              </a:rPr>
              <a:t>P(A)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C00000"/>
                </a:solidFill>
              </a:rPr>
              <a:t>P(B)</a:t>
            </a:r>
            <a:r>
              <a:rPr lang="en-US" dirty="0" smtClean="0"/>
              <a:t>			[Bayes rule]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 smtClean="0">
                <a:solidFill>
                  <a:schemeClr val="accent3"/>
                </a:solidFill>
              </a:rPr>
              <a:t>P(B) </a:t>
            </a:r>
            <a:r>
              <a:rPr lang="en-US" dirty="0" smtClean="0"/>
              <a:t>=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P(B | A=a) </a:t>
            </a:r>
            <a:r>
              <a:rPr lang="en-US" dirty="0">
                <a:solidFill>
                  <a:srgbClr val="00B050"/>
                </a:solidFill>
              </a:rPr>
              <a:t>P(A=a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/>
              <a:t>	</a:t>
            </a:r>
            <a:r>
              <a:rPr lang="en-US" dirty="0" smtClean="0"/>
              <a:t>		[Last slide]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 smtClean="0"/>
              <a:t>So, </a:t>
            </a:r>
            <a:r>
              <a:rPr lang="en-US" dirty="0" smtClean="0">
                <a:solidFill>
                  <a:srgbClr val="FF0000"/>
                </a:solidFill>
              </a:rPr>
              <a:t>P(A|B)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70C0"/>
                </a:solidFill>
              </a:rPr>
              <a:t>P(B|A)</a:t>
            </a:r>
            <a:r>
              <a:rPr lang="en-US" dirty="0" smtClean="0">
                <a:solidFill>
                  <a:srgbClr val="00B050"/>
                </a:solidFill>
              </a:rPr>
              <a:t>P(A) </a:t>
            </a:r>
            <a:r>
              <a:rPr lang="en-US" dirty="0" smtClean="0"/>
              <a:t>/ [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P(B | A=a) </a:t>
            </a:r>
            <a:r>
              <a:rPr lang="en-US" dirty="0">
                <a:solidFill>
                  <a:srgbClr val="00B050"/>
                </a:solidFill>
              </a:rPr>
              <a:t>P(A=a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27652" name="Picture 4" descr="Bay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20039"/>
            <a:ext cx="1219200" cy="1310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317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read this?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>
                <a:solidFill>
                  <a:srgbClr val="FF0000"/>
                </a:solidFill>
              </a:rPr>
              <a:t>P(A|B)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70C0"/>
                </a:solidFill>
              </a:rPr>
              <a:t>P(B|A)</a:t>
            </a:r>
            <a:r>
              <a:rPr lang="en-US" dirty="0" smtClean="0">
                <a:solidFill>
                  <a:srgbClr val="00B050"/>
                </a:solidFill>
              </a:rPr>
              <a:t>P(A) </a:t>
            </a:r>
            <a:r>
              <a:rPr lang="en-US" dirty="0" smtClean="0"/>
              <a:t>/ [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P(B | A=a) </a:t>
            </a:r>
            <a:r>
              <a:rPr lang="en-US" dirty="0">
                <a:solidFill>
                  <a:srgbClr val="00B050"/>
                </a:solidFill>
              </a:rPr>
              <a:t>P(A=a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]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>
                <a:solidFill>
                  <a:schemeClr val="tx2"/>
                </a:solidFill>
              </a:rPr>
              <a:t>[An equation that holds for all values A can take on, and all values B can take on]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>
                <a:solidFill>
                  <a:srgbClr val="FF0000"/>
                </a:solidFill>
              </a:rPr>
              <a:t>P(A=</a:t>
            </a:r>
            <a:r>
              <a:rPr lang="en-US" dirty="0" err="1" smtClean="0">
                <a:solidFill>
                  <a:srgbClr val="FF0000"/>
                </a:solidFill>
              </a:rPr>
              <a:t>a|B</a:t>
            </a:r>
            <a:r>
              <a:rPr lang="en-US" dirty="0" smtClean="0">
                <a:solidFill>
                  <a:srgbClr val="FF0000"/>
                </a:solidFill>
              </a:rPr>
              <a:t>=b) </a:t>
            </a:r>
            <a:r>
              <a:rPr lang="en-US" dirty="0" smtClean="0"/>
              <a:t>=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25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read this?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>
                <a:solidFill>
                  <a:srgbClr val="FF0000"/>
                </a:solidFill>
              </a:rPr>
              <a:t>P(A|B)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70C0"/>
                </a:solidFill>
              </a:rPr>
              <a:t>P(B|A)</a:t>
            </a:r>
            <a:r>
              <a:rPr lang="en-US" dirty="0" smtClean="0">
                <a:solidFill>
                  <a:srgbClr val="00B050"/>
                </a:solidFill>
              </a:rPr>
              <a:t>P(A) </a:t>
            </a:r>
            <a:r>
              <a:rPr lang="en-US" dirty="0" smtClean="0"/>
              <a:t>/ [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P(B | A=a) </a:t>
            </a:r>
            <a:r>
              <a:rPr lang="en-US" dirty="0">
                <a:solidFill>
                  <a:srgbClr val="00B050"/>
                </a:solidFill>
              </a:rPr>
              <a:t>P(A=a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]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>
                <a:solidFill>
                  <a:schemeClr val="tx2"/>
                </a:solidFill>
              </a:rPr>
              <a:t>[An equation that holds for all values A can take on, and all values B can take on]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>
                <a:solidFill>
                  <a:srgbClr val="FF0000"/>
                </a:solidFill>
              </a:rPr>
              <a:t>P(A=</a:t>
            </a:r>
            <a:r>
              <a:rPr lang="en-US" dirty="0" err="1" smtClean="0">
                <a:solidFill>
                  <a:srgbClr val="FF0000"/>
                </a:solidFill>
              </a:rPr>
              <a:t>a|B</a:t>
            </a:r>
            <a:r>
              <a:rPr lang="en-US" dirty="0" smtClean="0">
                <a:solidFill>
                  <a:srgbClr val="FF0000"/>
                </a:solidFill>
              </a:rPr>
              <a:t>=b) </a:t>
            </a:r>
            <a:r>
              <a:rPr lang="en-US" dirty="0"/>
              <a:t>= </a:t>
            </a:r>
            <a:r>
              <a:rPr lang="en-US" dirty="0" smtClean="0">
                <a:solidFill>
                  <a:srgbClr val="0070C0"/>
                </a:solidFill>
              </a:rPr>
              <a:t>P(B=</a:t>
            </a:r>
            <a:r>
              <a:rPr lang="en-US" dirty="0" err="1" smtClean="0">
                <a:solidFill>
                  <a:srgbClr val="0070C0"/>
                </a:solidFill>
              </a:rPr>
              <a:t>b|A</a:t>
            </a:r>
            <a:r>
              <a:rPr lang="en-US" dirty="0" smtClean="0">
                <a:solidFill>
                  <a:srgbClr val="0070C0"/>
                </a:solidFill>
              </a:rPr>
              <a:t>=a)</a:t>
            </a:r>
            <a:r>
              <a:rPr lang="en-US" dirty="0" smtClean="0">
                <a:solidFill>
                  <a:srgbClr val="00B050"/>
                </a:solidFill>
              </a:rPr>
              <a:t>P(A=a) 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>		[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a</a:t>
            </a: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P(B=b </a:t>
            </a:r>
            <a:r>
              <a:rPr lang="en-US" dirty="0">
                <a:solidFill>
                  <a:srgbClr val="0070C0"/>
                </a:solidFill>
              </a:rPr>
              <a:t>| A=a) </a:t>
            </a:r>
            <a:r>
              <a:rPr lang="en-US" dirty="0">
                <a:solidFill>
                  <a:srgbClr val="00B050"/>
                </a:solidFill>
              </a:rPr>
              <a:t>P(A=a)</a:t>
            </a:r>
            <a:r>
              <a:rPr lang="en-US" dirty="0"/>
              <a:t>]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14400" y="3200400"/>
            <a:ext cx="3200400" cy="1282950"/>
            <a:chOff x="914400" y="3200400"/>
            <a:chExt cx="3200400" cy="128295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2438400" y="3429000"/>
              <a:ext cx="228600" cy="6850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914400" y="4114018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Are these the same a?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1524000" y="3200400"/>
              <a:ext cx="685800" cy="9136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980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read this?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>
                <a:solidFill>
                  <a:srgbClr val="FF0000"/>
                </a:solidFill>
              </a:rPr>
              <a:t>P(A|B)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70C0"/>
                </a:solidFill>
              </a:rPr>
              <a:t>P(B|A)</a:t>
            </a:r>
            <a:r>
              <a:rPr lang="en-US" dirty="0" smtClean="0">
                <a:solidFill>
                  <a:srgbClr val="00B050"/>
                </a:solidFill>
              </a:rPr>
              <a:t>P(A) </a:t>
            </a:r>
            <a:r>
              <a:rPr lang="en-US" dirty="0" smtClean="0"/>
              <a:t>/ [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P(B | A=a) </a:t>
            </a:r>
            <a:r>
              <a:rPr lang="en-US" dirty="0">
                <a:solidFill>
                  <a:srgbClr val="00B050"/>
                </a:solidFill>
              </a:rPr>
              <a:t>P(A=a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]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>
                <a:solidFill>
                  <a:schemeClr val="tx2"/>
                </a:solidFill>
              </a:rPr>
              <a:t>[An equation that holds for all values A can take on, and all values B can take on]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>
                <a:solidFill>
                  <a:srgbClr val="FF0000"/>
                </a:solidFill>
              </a:rPr>
              <a:t>P(A=</a:t>
            </a:r>
            <a:r>
              <a:rPr lang="en-US" dirty="0" err="1" smtClean="0">
                <a:solidFill>
                  <a:srgbClr val="FF0000"/>
                </a:solidFill>
              </a:rPr>
              <a:t>a|B</a:t>
            </a:r>
            <a:r>
              <a:rPr lang="en-US" dirty="0" smtClean="0">
                <a:solidFill>
                  <a:srgbClr val="FF0000"/>
                </a:solidFill>
              </a:rPr>
              <a:t>=b) </a:t>
            </a:r>
            <a:r>
              <a:rPr lang="en-US" dirty="0"/>
              <a:t>= </a:t>
            </a:r>
            <a:r>
              <a:rPr lang="en-US" dirty="0" smtClean="0">
                <a:solidFill>
                  <a:srgbClr val="0070C0"/>
                </a:solidFill>
              </a:rPr>
              <a:t>P(B=</a:t>
            </a:r>
            <a:r>
              <a:rPr lang="en-US" dirty="0" err="1" smtClean="0">
                <a:solidFill>
                  <a:srgbClr val="0070C0"/>
                </a:solidFill>
              </a:rPr>
              <a:t>b|A</a:t>
            </a:r>
            <a:r>
              <a:rPr lang="en-US" dirty="0" smtClean="0">
                <a:solidFill>
                  <a:srgbClr val="0070C0"/>
                </a:solidFill>
              </a:rPr>
              <a:t>=a)</a:t>
            </a:r>
            <a:r>
              <a:rPr lang="en-US" dirty="0" smtClean="0">
                <a:solidFill>
                  <a:srgbClr val="00B050"/>
                </a:solidFill>
              </a:rPr>
              <a:t>P(A=a) 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>		[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a</a:t>
            </a: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P(B=b </a:t>
            </a:r>
            <a:r>
              <a:rPr lang="en-US" dirty="0">
                <a:solidFill>
                  <a:srgbClr val="0070C0"/>
                </a:solidFill>
              </a:rPr>
              <a:t>| A=a) </a:t>
            </a:r>
            <a:r>
              <a:rPr lang="en-US" dirty="0">
                <a:solidFill>
                  <a:srgbClr val="00B050"/>
                </a:solidFill>
              </a:rPr>
              <a:t>P(A=a)</a:t>
            </a:r>
            <a:r>
              <a:rPr lang="en-US" dirty="0"/>
              <a:t>]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438400" y="3429000"/>
            <a:ext cx="228600" cy="685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14400" y="4114018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 these the same a?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NO!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524000" y="3200400"/>
            <a:ext cx="685800" cy="913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7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read this?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>
                <a:solidFill>
                  <a:srgbClr val="FF0000"/>
                </a:solidFill>
              </a:rPr>
              <a:t>P(A|B)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70C0"/>
                </a:solidFill>
              </a:rPr>
              <a:t>P(B|A)</a:t>
            </a:r>
            <a:r>
              <a:rPr lang="en-US" dirty="0" smtClean="0">
                <a:solidFill>
                  <a:srgbClr val="00B050"/>
                </a:solidFill>
              </a:rPr>
              <a:t>P(A) </a:t>
            </a:r>
            <a:r>
              <a:rPr lang="en-US" dirty="0" smtClean="0"/>
              <a:t>/ [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P(B | A=a) </a:t>
            </a:r>
            <a:r>
              <a:rPr lang="en-US" dirty="0">
                <a:solidFill>
                  <a:srgbClr val="00B050"/>
                </a:solidFill>
              </a:rPr>
              <a:t>P(A=a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]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>
                <a:solidFill>
                  <a:schemeClr val="tx2"/>
                </a:solidFill>
              </a:rPr>
              <a:t>[An equation that holds for all values A can take on, and all values B can take on]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>
                <a:solidFill>
                  <a:srgbClr val="FF0000"/>
                </a:solidFill>
              </a:rPr>
              <a:t>P(A=</a:t>
            </a:r>
            <a:r>
              <a:rPr lang="en-US" dirty="0" err="1" smtClean="0">
                <a:solidFill>
                  <a:srgbClr val="FF0000"/>
                </a:solidFill>
              </a:rPr>
              <a:t>a|B</a:t>
            </a:r>
            <a:r>
              <a:rPr lang="en-US" dirty="0" smtClean="0">
                <a:solidFill>
                  <a:srgbClr val="FF0000"/>
                </a:solidFill>
              </a:rPr>
              <a:t>=b) </a:t>
            </a:r>
            <a:r>
              <a:rPr lang="en-US" dirty="0"/>
              <a:t>= </a:t>
            </a:r>
            <a:r>
              <a:rPr lang="en-US" dirty="0" smtClean="0">
                <a:solidFill>
                  <a:srgbClr val="0070C0"/>
                </a:solidFill>
              </a:rPr>
              <a:t>P(B=</a:t>
            </a:r>
            <a:r>
              <a:rPr lang="en-US" dirty="0" err="1" smtClean="0">
                <a:solidFill>
                  <a:srgbClr val="0070C0"/>
                </a:solidFill>
              </a:rPr>
              <a:t>b|A</a:t>
            </a:r>
            <a:r>
              <a:rPr lang="en-US" dirty="0" smtClean="0">
                <a:solidFill>
                  <a:srgbClr val="0070C0"/>
                </a:solidFill>
              </a:rPr>
              <a:t>=a)</a:t>
            </a:r>
            <a:r>
              <a:rPr lang="en-US" dirty="0" smtClean="0">
                <a:solidFill>
                  <a:srgbClr val="00B050"/>
                </a:solidFill>
              </a:rPr>
              <a:t>P(A=a) 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>		[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a’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P(B=b </a:t>
            </a:r>
            <a:r>
              <a:rPr lang="en-US" dirty="0">
                <a:solidFill>
                  <a:srgbClr val="0070C0"/>
                </a:solidFill>
              </a:rPr>
              <a:t>| </a:t>
            </a:r>
            <a:r>
              <a:rPr lang="en-US" dirty="0" smtClean="0">
                <a:solidFill>
                  <a:srgbClr val="0070C0"/>
                </a:solidFill>
              </a:rPr>
              <a:t>A=a’) </a:t>
            </a:r>
            <a:r>
              <a:rPr lang="en-US" dirty="0" smtClean="0">
                <a:solidFill>
                  <a:srgbClr val="00B050"/>
                </a:solidFill>
              </a:rPr>
              <a:t>P(A=a’)</a:t>
            </a:r>
            <a:r>
              <a:rPr lang="en-US" dirty="0" smtClean="0"/>
              <a:t>]</a:t>
            </a:r>
            <a:endParaRPr lang="en-US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438400" y="3429000"/>
            <a:ext cx="228600" cy="685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4400" y="4114018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 careful about indices!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524000" y="3200400"/>
            <a:ext cx="685800" cy="913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54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Querying the BN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733800" y="1600200"/>
            <a:ext cx="5105400" cy="487375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BN gives P(T|C)</a:t>
            </a:r>
          </a:p>
          <a:p>
            <a:r>
              <a:rPr lang="en-US" dirty="0" smtClean="0"/>
              <a:t>What about P(</a:t>
            </a:r>
            <a:r>
              <a:rPr lang="en-US" dirty="0"/>
              <a:t>C</a:t>
            </a:r>
            <a:r>
              <a:rPr lang="en-US" dirty="0" smtClean="0"/>
              <a:t>|T)?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Cavity|T</a:t>
            </a:r>
            <a:r>
              <a:rPr lang="en-US" dirty="0" smtClean="0"/>
              <a:t>=t) </a:t>
            </a:r>
            <a:br>
              <a:rPr lang="en-US" dirty="0" smtClean="0"/>
            </a:br>
            <a:r>
              <a:rPr lang="en-US" dirty="0" smtClean="0"/>
              <a:t>= P(Cavity </a:t>
            </a:r>
            <a:r>
              <a:rPr lang="en-US" dirty="0" smtClean="0">
                <a:sym typeface="Symbol" pitchFamily="18" charset="2"/>
              </a:rPr>
              <a:t></a:t>
            </a:r>
            <a:r>
              <a:rPr lang="en-US" dirty="0" smtClean="0"/>
              <a:t> T=t)/P(T=t)</a:t>
            </a:r>
            <a:br>
              <a:rPr lang="en-US" dirty="0" smtClean="0"/>
            </a:br>
            <a:r>
              <a:rPr lang="en-US" dirty="0" smtClean="0"/>
              <a:t>= P(T=</a:t>
            </a:r>
            <a:r>
              <a:rPr lang="en-US" dirty="0" err="1" smtClean="0"/>
              <a:t>t|Cavity</a:t>
            </a:r>
            <a:r>
              <a:rPr lang="en-US" dirty="0" smtClean="0"/>
              <a:t>) P(Cavity) / P(T=t)</a:t>
            </a:r>
            <a:br>
              <a:rPr lang="en-US" dirty="0" smtClean="0"/>
            </a:br>
            <a:r>
              <a:rPr lang="en-US" dirty="0" smtClean="0">
                <a:solidFill>
                  <a:schemeClr val="accent6"/>
                </a:solidFill>
              </a:rPr>
              <a:t>[Bayes’ rule]</a:t>
            </a:r>
            <a:br>
              <a:rPr lang="en-US" dirty="0" smtClean="0">
                <a:solidFill>
                  <a:schemeClr val="accent6"/>
                </a:solidFill>
              </a:rPr>
            </a:br>
            <a:endParaRPr lang="en-US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Querying a BN is just applying Bayes’ rule on a larger scale… algorithms next time</a:t>
            </a:r>
          </a:p>
          <a:p>
            <a:endParaRPr lang="en-US" dirty="0" smtClean="0"/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533400" y="2209800"/>
            <a:ext cx="1524000" cy="2438400"/>
            <a:chOff x="3408" y="1488"/>
            <a:chExt cx="960" cy="1536"/>
          </a:xfrm>
        </p:grpSpPr>
        <p:sp>
          <p:nvSpPr>
            <p:cNvPr id="47128" name="Oval 5"/>
            <p:cNvSpPr>
              <a:spLocks noChangeArrowheads="1"/>
            </p:cNvSpPr>
            <p:nvPr/>
          </p:nvSpPr>
          <p:spPr bwMode="auto">
            <a:xfrm>
              <a:off x="3408" y="1488"/>
              <a:ext cx="912" cy="3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mic Sans MS" pitchFamily="66" charset="0"/>
                </a:rPr>
                <a:t>Cavity</a:t>
              </a:r>
            </a:p>
          </p:txBody>
        </p:sp>
        <p:sp>
          <p:nvSpPr>
            <p:cNvPr id="47129" name="Oval 6"/>
            <p:cNvSpPr>
              <a:spLocks noChangeArrowheads="1"/>
            </p:cNvSpPr>
            <p:nvPr/>
          </p:nvSpPr>
          <p:spPr bwMode="auto">
            <a:xfrm>
              <a:off x="3456" y="2688"/>
              <a:ext cx="912" cy="3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mic Sans MS" pitchFamily="66" charset="0"/>
                </a:rPr>
                <a:t>Toothache</a:t>
              </a:r>
            </a:p>
          </p:txBody>
        </p:sp>
        <p:sp>
          <p:nvSpPr>
            <p:cNvPr id="47130" name="Line 7"/>
            <p:cNvSpPr>
              <a:spLocks noChangeShapeType="1"/>
            </p:cNvSpPr>
            <p:nvPr/>
          </p:nvSpPr>
          <p:spPr bwMode="auto">
            <a:xfrm>
              <a:off x="3888" y="182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04456" name="Group 8"/>
          <p:cNvGraphicFramePr>
            <a:graphicFrameLocks noGrp="1"/>
          </p:cNvGraphicFramePr>
          <p:nvPr/>
        </p:nvGraphicFramePr>
        <p:xfrm>
          <a:off x="2209800" y="2057400"/>
          <a:ext cx="609600" cy="73152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464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87677"/>
              </p:ext>
            </p:extLst>
          </p:nvPr>
        </p:nvGraphicFramePr>
        <p:xfrm>
          <a:off x="2209800" y="3810000"/>
          <a:ext cx="1371600" cy="1021080"/>
        </p:xfrm>
        <a:graphic>
          <a:graphicData uri="http://schemas.openxmlformats.org/drawingml/2006/table">
            <a:tbl>
              <a:tblPr/>
              <a:tblGrid>
                <a:gridCol w="354013"/>
                <a:gridCol w="101758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P(T|C)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0.4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Complicated </a:t>
            </a:r>
            <a:br>
              <a:rPr lang="en-US" smtClean="0"/>
            </a:br>
            <a:r>
              <a:rPr lang="en-US" smtClean="0"/>
              <a:t>Singly-Connected Belief Net</a:t>
            </a:r>
          </a:p>
        </p:txBody>
      </p:sp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1371600" y="1905000"/>
            <a:ext cx="6858000" cy="4267200"/>
            <a:chOff x="864" y="1056"/>
            <a:chExt cx="4320" cy="2688"/>
          </a:xfrm>
        </p:grpSpPr>
        <p:sp>
          <p:nvSpPr>
            <p:cNvPr id="48132" name="Oval 4"/>
            <p:cNvSpPr>
              <a:spLocks noChangeArrowheads="1"/>
            </p:cNvSpPr>
            <p:nvPr/>
          </p:nvSpPr>
          <p:spPr bwMode="auto">
            <a:xfrm>
              <a:off x="864" y="1968"/>
              <a:ext cx="57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mic Sans MS" pitchFamily="66" charset="0"/>
                </a:rPr>
                <a:t>Radio</a:t>
              </a:r>
            </a:p>
          </p:txBody>
        </p:sp>
        <p:sp>
          <p:nvSpPr>
            <p:cNvPr id="48133" name="Oval 5"/>
            <p:cNvSpPr>
              <a:spLocks noChangeArrowheads="1"/>
            </p:cNvSpPr>
            <p:nvPr/>
          </p:nvSpPr>
          <p:spPr bwMode="auto">
            <a:xfrm>
              <a:off x="1392" y="1056"/>
              <a:ext cx="72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mic Sans MS" pitchFamily="66" charset="0"/>
                </a:rPr>
                <a:t>Battery</a:t>
              </a:r>
            </a:p>
          </p:txBody>
        </p:sp>
        <p:sp>
          <p:nvSpPr>
            <p:cNvPr id="48134" name="Oval 6"/>
            <p:cNvSpPr>
              <a:spLocks noChangeArrowheads="1"/>
            </p:cNvSpPr>
            <p:nvPr/>
          </p:nvSpPr>
          <p:spPr bwMode="auto">
            <a:xfrm>
              <a:off x="2592" y="1968"/>
              <a:ext cx="105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mic Sans MS" pitchFamily="66" charset="0"/>
                </a:rPr>
                <a:t>SparkPlugs</a:t>
              </a:r>
            </a:p>
          </p:txBody>
        </p:sp>
        <p:sp>
          <p:nvSpPr>
            <p:cNvPr id="48135" name="Oval 7"/>
            <p:cNvSpPr>
              <a:spLocks noChangeArrowheads="1"/>
            </p:cNvSpPr>
            <p:nvPr/>
          </p:nvSpPr>
          <p:spPr bwMode="auto">
            <a:xfrm>
              <a:off x="3840" y="2688"/>
              <a:ext cx="57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mic Sans MS" pitchFamily="66" charset="0"/>
                </a:rPr>
                <a:t>Starts</a:t>
              </a:r>
            </a:p>
          </p:txBody>
        </p:sp>
        <p:sp>
          <p:nvSpPr>
            <p:cNvPr id="48136" name="Oval 8"/>
            <p:cNvSpPr>
              <a:spLocks noChangeArrowheads="1"/>
            </p:cNvSpPr>
            <p:nvPr/>
          </p:nvSpPr>
          <p:spPr bwMode="auto">
            <a:xfrm>
              <a:off x="4608" y="1920"/>
              <a:ext cx="57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mic Sans MS" pitchFamily="66" charset="0"/>
                </a:rPr>
                <a:t>Gas</a:t>
              </a:r>
            </a:p>
          </p:txBody>
        </p:sp>
        <p:sp>
          <p:nvSpPr>
            <p:cNvPr id="48137" name="Oval 9"/>
            <p:cNvSpPr>
              <a:spLocks noChangeArrowheads="1"/>
            </p:cNvSpPr>
            <p:nvPr/>
          </p:nvSpPr>
          <p:spPr bwMode="auto">
            <a:xfrm>
              <a:off x="3840" y="3456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mic Sans MS" pitchFamily="66" charset="0"/>
                </a:rPr>
                <a:t>Moves</a:t>
              </a:r>
            </a:p>
          </p:txBody>
        </p:sp>
        <p:grpSp>
          <p:nvGrpSpPr>
            <p:cNvPr id="48138" name="Group 10"/>
            <p:cNvGrpSpPr>
              <a:grpSpLocks/>
            </p:cNvGrpSpPr>
            <p:nvPr/>
          </p:nvGrpSpPr>
          <p:grpSpPr bwMode="auto">
            <a:xfrm>
              <a:off x="1152" y="1344"/>
              <a:ext cx="3744" cy="1344"/>
              <a:chOff x="1152" y="1344"/>
              <a:chExt cx="3744" cy="1344"/>
            </a:xfrm>
          </p:grpSpPr>
          <p:sp>
            <p:nvSpPr>
              <p:cNvPr id="48140" name="Line 11"/>
              <p:cNvSpPr>
                <a:spLocks noChangeShapeType="1"/>
              </p:cNvSpPr>
              <p:nvPr/>
            </p:nvSpPr>
            <p:spPr bwMode="auto">
              <a:xfrm flipH="1">
                <a:off x="1152" y="1344"/>
                <a:ext cx="5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1" name="Line 12"/>
              <p:cNvSpPr>
                <a:spLocks noChangeShapeType="1"/>
              </p:cNvSpPr>
              <p:nvPr/>
            </p:nvSpPr>
            <p:spPr bwMode="auto">
              <a:xfrm>
                <a:off x="1728" y="1344"/>
                <a:ext cx="1160" cy="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2" name="Line 13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3" name="Line 14"/>
              <p:cNvSpPr>
                <a:spLocks noChangeShapeType="1"/>
              </p:cNvSpPr>
              <p:nvPr/>
            </p:nvSpPr>
            <p:spPr bwMode="auto">
              <a:xfrm flipH="1">
                <a:off x="4128" y="2208"/>
                <a:ext cx="76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139" name="Line 15"/>
            <p:cNvSpPr>
              <a:spLocks noChangeShapeType="1"/>
            </p:cNvSpPr>
            <p:nvPr/>
          </p:nvSpPr>
          <p:spPr bwMode="auto">
            <a:xfrm>
              <a:off x="4128" y="29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Distributions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843276"/>
              </p:ext>
            </p:extLst>
          </p:nvPr>
        </p:nvGraphicFramePr>
        <p:xfrm>
          <a:off x="381000" y="1643063"/>
          <a:ext cx="4114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P(state)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C, T, 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0.108</a:t>
                      </a:r>
                      <a:endParaRPr 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C, 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0.012</a:t>
                      </a:r>
                      <a:endParaRPr 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0.072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T, 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0.016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0.064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0.144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0.576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495800" y="1981200"/>
            <a:ext cx="4572000" cy="34440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mic Sans MS" pitchFamily="66" charset="0"/>
              </a:rPr>
              <a:t>P(</a:t>
            </a:r>
            <a:r>
              <a:rPr lang="en-US" dirty="0" err="1">
                <a:latin typeface="Comic Sans MS" pitchFamily="66" charset="0"/>
              </a:rPr>
              <a:t>Cavity|Toothache</a:t>
            </a:r>
            <a:r>
              <a:rPr lang="en-US" dirty="0">
                <a:latin typeface="Comic Sans MS" pitchFamily="66" charset="0"/>
              </a:rPr>
              <a:t>) = P(</a:t>
            </a:r>
            <a:r>
              <a:rPr lang="en-US" dirty="0" err="1">
                <a:latin typeface="Comic Sans MS" pitchFamily="66" charset="0"/>
              </a:rPr>
              <a:t>Cavity</a:t>
            </a:r>
            <a:r>
              <a:rPr lang="en-US" b="1" dirty="0" err="1">
                <a:latin typeface="Comic Sans MS" pitchFamily="66" charset="0"/>
                <a:sym typeface="Symbol" pitchFamily="18" charset="2"/>
              </a:rPr>
              <a:t></a:t>
            </a:r>
            <a:r>
              <a:rPr lang="en-US" dirty="0" err="1">
                <a:latin typeface="Comic Sans MS" pitchFamily="66" charset="0"/>
                <a:sym typeface="Symbol" pitchFamily="18" charset="2"/>
              </a:rPr>
              <a:t>Toothache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)/P(Toothache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1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1600" dirty="0"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1600" dirty="0" smtClean="0">
                <a:latin typeface="Comic Sans MS" pitchFamily="66" charset="0"/>
                <a:sym typeface="Symbol" pitchFamily="18" charset="2"/>
              </a:rPr>
              <a:t/>
            </a:r>
            <a:br>
              <a:rPr lang="en-US" sz="1600" dirty="0" smtClean="0">
                <a:latin typeface="Comic Sans MS" pitchFamily="66" charset="0"/>
                <a:sym typeface="Symbol" pitchFamily="18" charset="2"/>
              </a:rPr>
            </a:br>
            <a:endParaRPr lang="en-US" sz="1600" dirty="0" smtClean="0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1400" dirty="0">
                <a:latin typeface="Comic Sans MS" pitchFamily="66" charset="0"/>
                <a:sym typeface="Symbol" pitchFamily="18" charset="2"/>
              </a:rPr>
              <a:t>0.108+0.012)/(0.108+0.012+0.016+0.064) = 0.6</a:t>
            </a:r>
            <a:endParaRPr lang="en-US" sz="1600" dirty="0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800" dirty="0" smtClean="0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800" dirty="0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5F5F5F"/>
                </a:solidFill>
                <a:latin typeface="Comic Sans MS" pitchFamily="66" charset="0"/>
              </a:rPr>
              <a:t>Interpretation: After observing Toothache, the patient is no longer an “average” one, and the prior probability (0.2) of Cavity is no longer valid</a:t>
            </a:r>
          </a:p>
          <a:p>
            <a:pPr>
              <a:lnSpc>
                <a:spcPct val="90000"/>
              </a:lnSpc>
            </a:pPr>
            <a:endParaRPr lang="en-US" sz="800" dirty="0" smtClean="0">
              <a:solidFill>
                <a:srgbClr val="5F5F5F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800" dirty="0">
              <a:solidFill>
                <a:srgbClr val="5F5F5F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5F5F5F"/>
                </a:solidFill>
                <a:latin typeface="Comic Sans MS" pitchFamily="66" charset="0"/>
              </a:rPr>
              <a:t>P(</a:t>
            </a:r>
            <a:r>
              <a:rPr lang="en-US" dirty="0" err="1">
                <a:solidFill>
                  <a:srgbClr val="5F5F5F"/>
                </a:solidFill>
                <a:latin typeface="Comic Sans MS" pitchFamily="66" charset="0"/>
              </a:rPr>
              <a:t>Cavity|Toothache</a:t>
            </a:r>
            <a:r>
              <a:rPr lang="en-US" dirty="0">
                <a:solidFill>
                  <a:srgbClr val="5F5F5F"/>
                </a:solidFill>
                <a:latin typeface="Comic Sans MS" pitchFamily="66" charset="0"/>
              </a:rPr>
              <a:t>) is calculated by keeping the ratios of the probabilities of the 4 </a:t>
            </a:r>
            <a:r>
              <a:rPr lang="en-US" dirty="0" smtClean="0">
                <a:solidFill>
                  <a:srgbClr val="5F5F5F"/>
                </a:solidFill>
                <a:latin typeface="Comic Sans MS" pitchFamily="66" charset="0"/>
              </a:rPr>
              <a:t>cases of Toothache </a:t>
            </a:r>
            <a:r>
              <a:rPr lang="en-US" dirty="0">
                <a:solidFill>
                  <a:srgbClr val="5F5F5F"/>
                </a:solidFill>
                <a:latin typeface="Comic Sans MS" pitchFamily="66" charset="0"/>
              </a:rPr>
              <a:t>unchanged, and normalizing their sum to 1 </a:t>
            </a:r>
          </a:p>
        </p:txBody>
      </p:sp>
    </p:spTree>
    <p:extLst>
      <p:ext uri="{BB962C8B-B14F-4D97-AF65-F5344CB8AC3E}">
        <p14:creationId xmlns:p14="http://schemas.microsoft.com/office/powerpoint/2010/main" val="8839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Applications of BN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Medical diagnosis</a:t>
            </a:r>
          </a:p>
          <a:p>
            <a:r>
              <a:rPr lang="en-US" smtClean="0"/>
              <a:t>Troubleshooting of hardware/software systems</a:t>
            </a:r>
          </a:p>
          <a:p>
            <a:r>
              <a:rPr lang="en-US" smtClean="0"/>
              <a:t>Fraud/uncollectible debt detection</a:t>
            </a:r>
          </a:p>
          <a:p>
            <a:r>
              <a:rPr lang="en-US" smtClean="0"/>
              <a:t>Data mining</a:t>
            </a:r>
          </a:p>
          <a:p>
            <a:r>
              <a:rPr lang="en-US" smtClean="0"/>
              <a:t>Analysis of genetic sequences</a:t>
            </a:r>
          </a:p>
          <a:p>
            <a:r>
              <a:rPr lang="en-US" smtClean="0"/>
              <a:t>Data interpretation, computer vision, image understanding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scene_4_in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810000"/>
            <a:ext cx="2819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3" descr="scene_4_org"/>
          <p:cNvPicPr>
            <a:picLocks noChangeAspect="1" noChangeArrowheads="1"/>
          </p:cNvPicPr>
          <p:nvPr/>
        </p:nvPicPr>
        <p:blipFill>
          <a:blip r:embed="rId4" cstate="print">
            <a:lum bright="18000"/>
          </a:blip>
          <a:srcRect/>
          <a:stretch>
            <a:fillRect/>
          </a:stretch>
        </p:blipFill>
        <p:spPr bwMode="auto">
          <a:xfrm>
            <a:off x="838200" y="838200"/>
            <a:ext cx="274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3657600" y="11430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Region = {Sky, Tree, Grass, Rock}</a:t>
            </a:r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6096000" y="3810000"/>
            <a:ext cx="11430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R2</a:t>
            </a:r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7315200" y="5105400"/>
            <a:ext cx="11430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R4</a:t>
            </a:r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4876800" y="5181600"/>
            <a:ext cx="11430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R3</a:t>
            </a:r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6019800" y="2286000"/>
            <a:ext cx="11430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R1</a:t>
            </a: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6629400" y="2819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 flipH="1">
            <a:off x="5486400" y="43434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>
            <a:off x="6705600" y="43434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6705600" y="3128963"/>
            <a:ext cx="842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Above</a:t>
            </a:r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 flipV="1">
            <a:off x="3429000" y="2590800"/>
            <a:ext cx="259080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 flipV="1">
            <a:off x="3505200" y="4114800"/>
            <a:ext cx="25908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 flipV="1">
            <a:off x="1447800" y="5486400"/>
            <a:ext cx="34290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 flipV="1">
            <a:off x="3200400" y="5562600"/>
            <a:ext cx="42672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img28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3813"/>
            <a:ext cx="7543800" cy="674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5410200" y="5562600"/>
            <a:ext cx="3292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omic Sans MS" pitchFamily="66" charset="0"/>
              </a:rPr>
              <a:t>BN to evaluate </a:t>
            </a:r>
            <a:br>
              <a:rPr lang="en-US" sz="2000">
                <a:latin typeface="Comic Sans MS" pitchFamily="66" charset="0"/>
              </a:rPr>
            </a:br>
            <a:r>
              <a:rPr lang="en-US" sz="2000">
                <a:latin typeface="Comic Sans MS" pitchFamily="66" charset="0"/>
              </a:rPr>
              <a:t>insurance risks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Purposes of Bayesian Networks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Efficient and intuitive modeling of complex causal interactions</a:t>
            </a:r>
          </a:p>
          <a:p>
            <a:r>
              <a:rPr lang="en-US" dirty="0" smtClean="0"/>
              <a:t>Compact representation of joint distributions O(n) rather than O(2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Algorithms for efficient inference </a:t>
            </a:r>
            <a:r>
              <a:rPr lang="en-US" smtClean="0"/>
              <a:t>with given evidence </a:t>
            </a:r>
            <a:r>
              <a:rPr lang="en-US" dirty="0" smtClean="0"/>
              <a:t>(more on this next time)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R&amp;N 14.1-3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Updating the Belief State</a:t>
            </a:r>
          </a:p>
        </p:txBody>
      </p:sp>
      <p:sp>
        <p:nvSpPr>
          <p:cNvPr id="23589" name="Rectangle 37"/>
          <p:cNvSpPr>
            <a:spLocks noChangeArrowheads="1"/>
          </p:cNvSpPr>
          <p:nvPr/>
        </p:nvSpPr>
        <p:spPr bwMode="auto">
          <a:xfrm>
            <a:off x="4648200" y="1600200"/>
            <a:ext cx="4038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ct val="20000"/>
              </a:spcBef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The patient walks into the dentists door</a:t>
            </a:r>
          </a:p>
          <a:p>
            <a:pPr marL="347663" indent="-347663">
              <a:spcBef>
                <a:spcPct val="20000"/>
              </a:spcBef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Let </a:t>
            </a:r>
            <a:r>
              <a:rPr lang="en-US" sz="2400" dirty="0">
                <a:latin typeface="+mj-lt"/>
              </a:rPr>
              <a:t>D now observe </a:t>
            </a:r>
            <a:r>
              <a:rPr lang="en-US" sz="2400" dirty="0" smtClean="0">
                <a:latin typeface="+mj-lt"/>
              </a:rPr>
              <a:t>evidence E: Toothache holds with </a:t>
            </a:r>
            <a:r>
              <a:rPr lang="en-US" sz="2400" dirty="0">
                <a:latin typeface="+mj-lt"/>
              </a:rPr>
              <a:t>probability 0.8 (e.g., “the patient says so”) </a:t>
            </a:r>
          </a:p>
          <a:p>
            <a:pPr marL="347663" indent="-347663">
              <a:spcBef>
                <a:spcPct val="20000"/>
              </a:spcBef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0033CC"/>
                </a:solidFill>
                <a:latin typeface="+mj-lt"/>
              </a:rPr>
              <a:t>How should D update its belief state?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204193"/>
              </p:ext>
            </p:extLst>
          </p:nvPr>
        </p:nvGraphicFramePr>
        <p:xfrm>
          <a:off x="473529" y="1752600"/>
          <a:ext cx="4114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P(state)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C, T, 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0.108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C, 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0.072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T, 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0.064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0.144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0.576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Updating the Belief State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648200" y="1600200"/>
            <a:ext cx="45720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Toothache|E</a:t>
            </a:r>
            <a:r>
              <a:rPr lang="en-US" dirty="0" smtClean="0"/>
              <a:t>) = 0.8</a:t>
            </a:r>
          </a:p>
          <a:p>
            <a:r>
              <a:rPr lang="en-US" dirty="0" smtClean="0"/>
              <a:t>We want to compute P(</a:t>
            </a:r>
            <a:r>
              <a:rPr lang="en-US" dirty="0"/>
              <a:t>C</a:t>
            </a:r>
            <a:r>
              <a:rPr lang="en-US" dirty="0" smtClean="0">
                <a:sym typeface="Symbol" pitchFamily="18" charset="2"/>
              </a:rPr>
              <a:t>TP</a:t>
            </a:r>
            <a:r>
              <a:rPr lang="en-US" dirty="0" smtClean="0"/>
              <a:t>|E)</a:t>
            </a:r>
            <a:br>
              <a:rPr lang="en-US" dirty="0" smtClean="0"/>
            </a:br>
            <a:r>
              <a:rPr lang="en-US" dirty="0" smtClean="0">
                <a:solidFill>
                  <a:schemeClr val="accent3"/>
                </a:solidFill>
              </a:rPr>
              <a:t>= P(C</a:t>
            </a:r>
            <a:r>
              <a:rPr lang="en-US" dirty="0" smtClean="0">
                <a:solidFill>
                  <a:schemeClr val="accent3"/>
                </a:solidFill>
                <a:sym typeface="Symbol" pitchFamily="18" charset="2"/>
              </a:rPr>
              <a:t>P</a:t>
            </a:r>
            <a:r>
              <a:rPr lang="en-US" dirty="0" smtClean="0">
                <a:solidFill>
                  <a:schemeClr val="accent3"/>
                </a:solidFill>
              </a:rPr>
              <a:t>|T,E) P(T|E)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Since E is not directly related to the cavity or the probe catch</a:t>
            </a:r>
            <a:r>
              <a:rPr lang="en-US" dirty="0" smtClean="0"/>
              <a:t>, we consider that C and P are independent of E given T, hence:</a:t>
            </a:r>
            <a:br>
              <a:rPr lang="en-US" dirty="0" smtClean="0"/>
            </a:br>
            <a:r>
              <a:rPr lang="en-US" dirty="0" smtClean="0"/>
              <a:t>P(C</a:t>
            </a:r>
            <a:r>
              <a:rPr lang="en-US" dirty="0" smtClean="0">
                <a:sym typeface="Symbol" pitchFamily="18" charset="2"/>
              </a:rPr>
              <a:t></a:t>
            </a:r>
            <a:r>
              <a:rPr lang="en-US" dirty="0" smtClean="0"/>
              <a:t>P|T,E) = P(</a:t>
            </a:r>
            <a:r>
              <a:rPr lang="en-US" dirty="0"/>
              <a:t>C</a:t>
            </a:r>
            <a:r>
              <a:rPr lang="en-US" dirty="0" smtClean="0">
                <a:sym typeface="Symbol" pitchFamily="18" charset="2"/>
              </a:rPr>
              <a:t></a:t>
            </a:r>
            <a:r>
              <a:rPr lang="en-US" dirty="0">
                <a:sym typeface="Symbol" pitchFamily="18" charset="2"/>
              </a:rPr>
              <a:t>P</a:t>
            </a:r>
            <a:r>
              <a:rPr lang="en-US" dirty="0" smtClean="0"/>
              <a:t>|T) </a:t>
            </a:r>
          </a:p>
          <a:p>
            <a:r>
              <a:rPr lang="en-US" dirty="0"/>
              <a:t>P(C</a:t>
            </a:r>
            <a:r>
              <a:rPr lang="en-US" dirty="0">
                <a:sym typeface="Symbol" pitchFamily="18" charset="2"/>
              </a:rPr>
              <a:t>TP</a:t>
            </a:r>
            <a:r>
              <a:rPr lang="en-US" dirty="0"/>
              <a:t>|E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= </a:t>
            </a:r>
            <a:r>
              <a:rPr lang="en-US" dirty="0">
                <a:solidFill>
                  <a:srgbClr val="C00000"/>
                </a:solidFill>
              </a:rPr>
              <a:t>P(C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</a:t>
            </a:r>
            <a:r>
              <a:rPr lang="en-US" dirty="0" smtClean="0">
                <a:solidFill>
                  <a:srgbClr val="C00000"/>
                </a:solidFill>
                <a:sym typeface="Symbol" pitchFamily="18" charset="2"/>
              </a:rPr>
              <a:t>PT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P(T|E)/P(T)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226398"/>
              </p:ext>
            </p:extLst>
          </p:nvPr>
        </p:nvGraphicFramePr>
        <p:xfrm>
          <a:off x="473529" y="1752600"/>
          <a:ext cx="4114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P(state)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C, T, 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0.108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C, 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0.072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T, 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0.064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0.144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0.576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8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Updating the Belief State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648200" y="1600200"/>
            <a:ext cx="45720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Toothache|E</a:t>
            </a:r>
            <a:r>
              <a:rPr lang="en-US" dirty="0" smtClean="0"/>
              <a:t>) = 0.8</a:t>
            </a:r>
          </a:p>
          <a:p>
            <a:r>
              <a:rPr lang="en-US" dirty="0" smtClean="0"/>
              <a:t>We want to compute P(</a:t>
            </a:r>
            <a:r>
              <a:rPr lang="en-US" dirty="0"/>
              <a:t>C</a:t>
            </a:r>
            <a:r>
              <a:rPr lang="en-US" dirty="0" smtClean="0">
                <a:sym typeface="Symbol" pitchFamily="18" charset="2"/>
              </a:rPr>
              <a:t>TP</a:t>
            </a:r>
            <a:r>
              <a:rPr lang="en-US" dirty="0" smtClean="0"/>
              <a:t>|E)</a:t>
            </a:r>
            <a:br>
              <a:rPr lang="en-US" dirty="0" smtClean="0"/>
            </a:br>
            <a:r>
              <a:rPr lang="en-US" dirty="0" smtClean="0">
                <a:solidFill>
                  <a:schemeClr val="accent3"/>
                </a:solidFill>
              </a:rPr>
              <a:t>= P(C</a:t>
            </a:r>
            <a:r>
              <a:rPr lang="en-US" dirty="0" smtClean="0">
                <a:solidFill>
                  <a:schemeClr val="accent3"/>
                </a:solidFill>
                <a:sym typeface="Symbol" pitchFamily="18" charset="2"/>
              </a:rPr>
              <a:t>P</a:t>
            </a:r>
            <a:r>
              <a:rPr lang="en-US" dirty="0" smtClean="0">
                <a:solidFill>
                  <a:schemeClr val="accent3"/>
                </a:solidFill>
              </a:rPr>
              <a:t>|T,E) P(T|E)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Since E is not directly related to the cavity or the probe catch</a:t>
            </a:r>
            <a:r>
              <a:rPr lang="en-US" dirty="0" smtClean="0"/>
              <a:t>, we consider that C and P are independent of E given T, hence:</a:t>
            </a:r>
            <a:br>
              <a:rPr lang="en-US" dirty="0" smtClean="0"/>
            </a:br>
            <a:r>
              <a:rPr lang="en-US" dirty="0" smtClean="0"/>
              <a:t>P(C</a:t>
            </a:r>
            <a:r>
              <a:rPr lang="en-US" dirty="0" smtClean="0">
                <a:sym typeface="Symbol" pitchFamily="18" charset="2"/>
              </a:rPr>
              <a:t></a:t>
            </a:r>
            <a:r>
              <a:rPr lang="en-US" dirty="0" smtClean="0"/>
              <a:t>P|T,E) = P(</a:t>
            </a:r>
            <a:r>
              <a:rPr lang="en-US" dirty="0"/>
              <a:t>C</a:t>
            </a:r>
            <a:r>
              <a:rPr lang="en-US" dirty="0" smtClean="0">
                <a:sym typeface="Symbol" pitchFamily="18" charset="2"/>
              </a:rPr>
              <a:t></a:t>
            </a:r>
            <a:r>
              <a:rPr lang="en-US" dirty="0">
                <a:sym typeface="Symbol" pitchFamily="18" charset="2"/>
              </a:rPr>
              <a:t>P</a:t>
            </a:r>
            <a:r>
              <a:rPr lang="en-US" dirty="0" smtClean="0"/>
              <a:t>|T) </a:t>
            </a:r>
          </a:p>
          <a:p>
            <a:r>
              <a:rPr lang="en-US" dirty="0"/>
              <a:t>P(C</a:t>
            </a:r>
            <a:r>
              <a:rPr lang="en-US" dirty="0">
                <a:sym typeface="Symbol" pitchFamily="18" charset="2"/>
              </a:rPr>
              <a:t>TP</a:t>
            </a:r>
            <a:r>
              <a:rPr lang="en-US" dirty="0"/>
              <a:t>|E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= </a:t>
            </a:r>
            <a:r>
              <a:rPr lang="en-US" dirty="0">
                <a:solidFill>
                  <a:srgbClr val="C00000"/>
                </a:solidFill>
              </a:rPr>
              <a:t>P(C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</a:t>
            </a:r>
            <a:r>
              <a:rPr lang="en-US" dirty="0" smtClean="0">
                <a:solidFill>
                  <a:srgbClr val="C00000"/>
                </a:solidFill>
                <a:sym typeface="Symbol" pitchFamily="18" charset="2"/>
              </a:rPr>
              <a:t>PT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P(T|E)/P(T)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710305"/>
              </p:ext>
            </p:extLst>
          </p:nvPr>
        </p:nvGraphicFramePr>
        <p:xfrm>
          <a:off x="473529" y="1752600"/>
          <a:ext cx="4114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P(state)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C, T, P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0.108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C, 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0.012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P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0.072</a:t>
                      </a:r>
                      <a:endParaRPr 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0.008</a:t>
                      </a:r>
                      <a:endParaRPr 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T, P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0.016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0.064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P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0.144</a:t>
                      </a:r>
                      <a:endParaRPr 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C,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T, 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lang="en-US" sz="2400" dirty="0" smtClean="0"/>
                        <a:t>P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0.576</a:t>
                      </a:r>
                      <a:endParaRPr 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105400" y="2133600"/>
            <a:ext cx="3733800" cy="1600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These rows should be scaled to sum to 0.8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105400" y="4267200"/>
            <a:ext cx="3733800" cy="1600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These rows should be scaled to sum to 0.2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648200" y="3733800"/>
            <a:ext cx="4572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648200" y="5067300"/>
            <a:ext cx="457200" cy="342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648200" y="3429000"/>
            <a:ext cx="457200" cy="838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648200" y="2933700"/>
            <a:ext cx="457200" cy="1143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2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3019</TotalTime>
  <Words>2925</Words>
  <Application>Microsoft Office PowerPoint</Application>
  <PresentationFormat>On-screen Show (4:3)</PresentationFormat>
  <Paragraphs>862</Paragraphs>
  <Slides>64</Slides>
  <Notes>55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Oriel</vt:lpstr>
      <vt:lpstr>Probabilistic Inference</vt:lpstr>
      <vt:lpstr>Agenda</vt:lpstr>
      <vt:lpstr>Remember: Probability Notation Leaves Values Implicit</vt:lpstr>
      <vt:lpstr>Conditional Probability</vt:lpstr>
      <vt:lpstr>Conditional Probability</vt:lpstr>
      <vt:lpstr>Conditional Distributions</vt:lpstr>
      <vt:lpstr>Updating the Belief State</vt:lpstr>
      <vt:lpstr>Updating the Belief State</vt:lpstr>
      <vt:lpstr>Updating the Belief State</vt:lpstr>
      <vt:lpstr>Updating the Belief State</vt:lpstr>
      <vt:lpstr>Issues</vt:lpstr>
      <vt:lpstr>Independence of events</vt:lpstr>
      <vt:lpstr>Independence of random variables</vt:lpstr>
      <vt:lpstr>Significance of independence</vt:lpstr>
      <vt:lpstr>Conditional Independence</vt:lpstr>
      <vt:lpstr>Significance of Conditional independence</vt:lpstr>
      <vt:lpstr>PowerPoint Presentation</vt:lpstr>
      <vt:lpstr>Bayesian Network</vt:lpstr>
      <vt:lpstr>Conditional Probability Tables</vt:lpstr>
      <vt:lpstr>Significance of Conditional independence</vt:lpstr>
      <vt:lpstr>bayesian Network</vt:lpstr>
      <vt:lpstr>Significance of Bayesian Networks</vt:lpstr>
      <vt:lpstr>A More Complex BN</vt:lpstr>
      <vt:lpstr>A More Complex BN</vt:lpstr>
      <vt:lpstr>What does the BN encode?</vt:lpstr>
      <vt:lpstr>What does the BN encode?</vt:lpstr>
      <vt:lpstr>What does the BN encode?</vt:lpstr>
      <vt:lpstr>Locally Structured World</vt:lpstr>
      <vt:lpstr>Equations Involving Random Variables Give Rise to Causality Relationships</vt:lpstr>
      <vt:lpstr>Naïve Bayes Models</vt:lpstr>
      <vt:lpstr>Bayes’ Rule and other Probability Manipulations</vt:lpstr>
      <vt:lpstr>Naïve Bayes Classifier</vt:lpstr>
      <vt:lpstr>But does a BN represent a belief state?  In other words, can we compute the full joint distribution of the propositions from it?</vt:lpstr>
      <vt:lpstr>Calculation of Joint Probability</vt:lpstr>
      <vt:lpstr>PowerPoint Presentation</vt:lpstr>
      <vt:lpstr>Calculation of Joint Probability</vt:lpstr>
      <vt:lpstr>Calculation of Joint Probability</vt:lpstr>
      <vt:lpstr>Calculation of Joint Probability</vt:lpstr>
      <vt:lpstr>Probabilistic Inference</vt:lpstr>
      <vt:lpstr>Probability Manipulation Review…</vt:lpstr>
      <vt:lpstr>Top-Down inference</vt:lpstr>
      <vt:lpstr>Top-Down inference</vt:lpstr>
      <vt:lpstr>Top-Down inference</vt:lpstr>
      <vt:lpstr>Top-Down inference</vt:lpstr>
      <vt:lpstr>Top-Down inference</vt:lpstr>
      <vt:lpstr>Top-Down inference</vt:lpstr>
      <vt:lpstr>Top-Down inference</vt:lpstr>
      <vt:lpstr>Querying the BN</vt:lpstr>
      <vt:lpstr>Bayes’ Rule</vt:lpstr>
      <vt:lpstr>Applying Bayes’ Rule</vt:lpstr>
      <vt:lpstr>Applying Bayes’ Rule</vt:lpstr>
      <vt:lpstr>Applying Bayes’ Rule</vt:lpstr>
      <vt:lpstr>Applying Bayes’ Rule</vt:lpstr>
      <vt:lpstr>How do we read this?</vt:lpstr>
      <vt:lpstr>How do we read this?</vt:lpstr>
      <vt:lpstr>How do we read this?</vt:lpstr>
      <vt:lpstr>How do we read this?</vt:lpstr>
      <vt:lpstr>Querying the BN</vt:lpstr>
      <vt:lpstr>More Complicated  Singly-Connected Belief Net</vt:lpstr>
      <vt:lpstr>Some Applications of BN</vt:lpstr>
      <vt:lpstr>PowerPoint Presentation</vt:lpstr>
      <vt:lpstr>PowerPoint Presentation</vt:lpstr>
      <vt:lpstr>Purposes of Bayesian Networks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Inference</dc:title>
  <dc:creator>Kris Hauser</dc:creator>
  <cp:lastModifiedBy>hauser</cp:lastModifiedBy>
  <cp:revision>111</cp:revision>
  <dcterms:created xsi:type="dcterms:W3CDTF">2009-10-26T16:16:41Z</dcterms:created>
  <dcterms:modified xsi:type="dcterms:W3CDTF">2012-09-25T05:10:25Z</dcterms:modified>
</cp:coreProperties>
</file>