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7" r:id="rId2"/>
    <p:sldId id="315" r:id="rId3"/>
    <p:sldId id="485" r:id="rId4"/>
    <p:sldId id="484" r:id="rId5"/>
    <p:sldId id="486" r:id="rId6"/>
    <p:sldId id="487" r:id="rId7"/>
    <p:sldId id="416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97" r:id="rId24"/>
    <p:sldId id="498" r:id="rId25"/>
    <p:sldId id="499" r:id="rId26"/>
    <p:sldId id="500" r:id="rId27"/>
    <p:sldId id="390" r:id="rId28"/>
    <p:sldId id="389" r:id="rId29"/>
    <p:sldId id="392" r:id="rId30"/>
    <p:sldId id="396" r:id="rId31"/>
    <p:sldId id="394" r:id="rId32"/>
    <p:sldId id="395" r:id="rId33"/>
    <p:sldId id="401" r:id="rId34"/>
    <p:sldId id="398" r:id="rId35"/>
    <p:sldId id="399" r:id="rId36"/>
    <p:sldId id="400" r:id="rId37"/>
    <p:sldId id="391" r:id="rId38"/>
    <p:sldId id="323" r:id="rId39"/>
    <p:sldId id="403" r:id="rId40"/>
    <p:sldId id="406" r:id="rId41"/>
    <p:sldId id="407" r:id="rId42"/>
    <p:sldId id="408" r:id="rId43"/>
    <p:sldId id="325" r:id="rId44"/>
    <p:sldId id="329" r:id="rId45"/>
    <p:sldId id="409" r:id="rId46"/>
    <p:sldId id="410" r:id="rId47"/>
    <p:sldId id="411" r:id="rId48"/>
    <p:sldId id="331" r:id="rId49"/>
    <p:sldId id="357" r:id="rId50"/>
    <p:sldId id="412" r:id="rId51"/>
    <p:sldId id="413" r:id="rId52"/>
    <p:sldId id="332" r:id="rId53"/>
    <p:sldId id="333" r:id="rId54"/>
    <p:sldId id="414" r:id="rId55"/>
    <p:sldId id="337" r:id="rId56"/>
    <p:sldId id="338" r:id="rId57"/>
    <p:sldId id="339" r:id="rId58"/>
    <p:sldId id="425" r:id="rId59"/>
    <p:sldId id="341" r:id="rId60"/>
    <p:sldId id="343" r:id="rId61"/>
    <p:sldId id="345" r:id="rId62"/>
    <p:sldId id="344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464" r:id="rId72"/>
    <p:sldId id="388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2" autoAdjust="0"/>
    <p:restoredTop sz="94660"/>
  </p:normalViewPr>
  <p:slideViewPr>
    <p:cSldViewPr>
      <p:cViewPr varScale="1">
        <p:scale>
          <a:sx n="69" d="100"/>
          <a:sy n="69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DDA8B54-6746-4CC8-AFC9-CCAEA4E1F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5F895E-6A41-489F-BAA7-27AABF97D441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865E26-BE1F-4937-AC1B-2141C800385F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777AC7-3D80-4C00-B7F6-606DB90442DC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777AC7-3D80-4C00-B7F6-606DB90442DC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1D7A3-1CC2-4E15-ACB2-F5F8AF2AFBBF}" type="slidenum">
              <a:rPr lang="en-US"/>
              <a:pPr/>
              <a:t>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0CB321-606F-4418-A959-ABCFE658EB64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32E56-B55F-499A-A33D-AD4C5FE3C9B7}" type="slidenum">
              <a:rPr lang="en-US"/>
              <a:pPr/>
              <a:t>27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28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29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30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32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33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1C92E-2DE5-496D-9647-894FBD7C2508}" type="slidenum">
              <a:rPr lang="en-US"/>
              <a:pPr/>
              <a:t>4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34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35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262A7-D522-4D8B-8E6E-C2AF77A4FE09}" type="slidenum">
              <a:rPr lang="en-US"/>
              <a:pPr/>
              <a:t>36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32E56-B55F-499A-A33D-AD4C5FE3C9B7}" type="slidenum">
              <a:rPr lang="en-US"/>
              <a:pPr/>
              <a:t>37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561F3C-EFF0-4A94-A62A-D1D879D2C854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45621-C74F-444F-BAEB-538B27ABB2F4}" type="slidenum">
              <a:rPr lang="en-US"/>
              <a:pPr/>
              <a:t>39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45621-C74F-444F-BAEB-538B27ABB2F4}" type="slidenum">
              <a:rPr lang="en-US"/>
              <a:pPr/>
              <a:t>40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45621-C74F-444F-BAEB-538B27ABB2F4}" type="slidenum">
              <a:rPr lang="en-US"/>
              <a:pPr/>
              <a:t>41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45621-C74F-444F-BAEB-538B27ABB2F4}" type="slidenum">
              <a:rPr lang="en-US"/>
              <a:pPr/>
              <a:t>42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589C-3DF1-4900-858D-8C7708DD24A7}" type="slidenum">
              <a:rPr lang="en-US"/>
              <a:pPr/>
              <a:t>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EA17A-10C0-45E9-8A5D-5A8AD2CA2885}" type="slidenum">
              <a:rPr lang="en-US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45BE15-2F6B-4CBF-8DA5-E71EFB357940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8AE5BA-C0C2-40A4-8DD1-19418D033739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538609-B06E-46D8-8046-74E9609C5E5C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2E5A4F-3087-4141-8B11-2BB4237E70A3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15767813-F112-4FB2-98E6-0664E05ECA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BCBD2-0238-449B-9222-934933E765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113DE-91B0-4BD5-8EBD-E7E4CA146B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5D540CD-CF77-48C1-83A1-9A9BCE6C0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15F5D126-7E1B-419F-8994-D27FC14650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2163B5-5267-43C8-9A7C-9DE6FFFE59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03D94-88EA-4473-9B83-10AE590C5C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BFACC39-2F45-4E4E-93EE-B52183A910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408A5-5A70-49CA-B51A-4826847B7E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91E499CA-70E3-4FB9-891A-F0A68AC897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65DE333D-210F-401B-84A7-819CCA55BA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635EC9-8A33-499A-A387-385D30FB79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in Bayesian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86691"/>
            <a:ext cx="2339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the BN encode?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4114800"/>
            <a:ext cx="6629400" cy="213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smtClean="0">
                <a:latin typeface="Comic Sans MS" pitchFamily="66" charset="0"/>
              </a:rPr>
              <a:t>Burglary 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</a:t>
            </a:r>
            <a:r>
              <a:rPr lang="en-US" sz="2000" dirty="0" smtClean="0">
                <a:latin typeface="Comic Sans MS" pitchFamily="66" charset="0"/>
              </a:rPr>
              <a:t> Earthquake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err="1" smtClean="0">
                <a:latin typeface="Comic Sans MS" pitchFamily="66" charset="0"/>
              </a:rPr>
              <a:t>JohnCalls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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MaryCalls</a:t>
            </a:r>
            <a:r>
              <a:rPr lang="en-US" sz="2000" dirty="0" smtClean="0">
                <a:latin typeface="Comic Sans MS" pitchFamily="66" charset="0"/>
              </a:rPr>
              <a:t> | Alarm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err="1" smtClean="0">
                <a:latin typeface="Comic Sans MS" pitchFamily="66" charset="0"/>
              </a:rPr>
              <a:t>JohnCalls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</a:t>
            </a:r>
            <a:r>
              <a:rPr lang="en-US" sz="2000" dirty="0" smtClean="0">
                <a:latin typeface="Comic Sans MS" pitchFamily="66" charset="0"/>
              </a:rPr>
              <a:t> Burglary | Alarm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err="1" smtClean="0">
                <a:latin typeface="Comic Sans MS" pitchFamily="66" charset="0"/>
              </a:rPr>
              <a:t>JohnCalls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</a:t>
            </a:r>
            <a:r>
              <a:rPr lang="en-US" sz="2000" dirty="0" smtClean="0">
                <a:latin typeface="Comic Sans MS" pitchFamily="66" charset="0"/>
              </a:rPr>
              <a:t> Earthquake | Alarm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err="1" smtClean="0">
                <a:latin typeface="Comic Sans MS" pitchFamily="66" charset="0"/>
              </a:rPr>
              <a:t>MaryCalls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</a:t>
            </a:r>
            <a:r>
              <a:rPr lang="en-US" sz="2000" dirty="0" smtClean="0">
                <a:latin typeface="Comic Sans MS" pitchFamily="66" charset="0"/>
              </a:rPr>
              <a:t> Burglary | Alarm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 err="1" smtClean="0">
                <a:latin typeface="Comic Sans MS" pitchFamily="66" charset="0"/>
              </a:rPr>
              <a:t>MaryCalls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</a:t>
            </a:r>
            <a:r>
              <a:rPr lang="en-US" sz="2000" dirty="0" smtClean="0">
                <a:latin typeface="Comic Sans MS" pitchFamily="66" charset="0"/>
              </a:rPr>
              <a:t> Earthquake | Alarm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2000" dirty="0" smtClean="0">
              <a:latin typeface="Comic Sans MS" pitchFamily="66" charset="0"/>
            </a:endParaRP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2438400" y="1524000"/>
            <a:ext cx="4572000" cy="2362200"/>
            <a:chOff x="960" y="1344"/>
            <a:chExt cx="3504" cy="2352"/>
          </a:xfrm>
        </p:grpSpPr>
        <p:sp>
          <p:nvSpPr>
            <p:cNvPr id="10246" name="Oval 5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10247" name="Oval 6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10248" name="Oval 7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10249" name="Oval 8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10250" name="Oval 9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245" name="Text Box 17"/>
          <p:cNvSpPr txBox="1">
            <a:spLocks noChangeArrowheads="1"/>
          </p:cNvSpPr>
          <p:nvPr/>
        </p:nvSpPr>
        <p:spPr bwMode="auto">
          <a:xfrm>
            <a:off x="5334000" y="4572000"/>
            <a:ext cx="3276600" cy="1016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A node is independent of its non-descendents, given its parents</a:t>
            </a:r>
          </a:p>
        </p:txBody>
      </p:sp>
    </p:spTree>
    <p:extLst>
      <p:ext uri="{BB962C8B-B14F-4D97-AF65-F5344CB8AC3E}">
        <p14:creationId xmlns:p14="http://schemas.microsoft.com/office/powerpoint/2010/main" val="13260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off independence relationships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4724400"/>
            <a:ext cx="7696200" cy="1371600"/>
          </a:xfrm>
        </p:spPr>
        <p:txBody>
          <a:bodyPr/>
          <a:lstStyle/>
          <a:p>
            <a:r>
              <a:rPr lang="en-US" dirty="0" smtClean="0"/>
              <a:t>How about Burglary</a:t>
            </a:r>
            <a:r>
              <a:rPr lang="en-US" dirty="0" smtClean="0">
                <a:sym typeface="Symbol" pitchFamily="18" charset="2"/>
              </a:rPr>
              <a:t></a:t>
            </a:r>
            <a:r>
              <a:rPr lang="en-US" dirty="0" smtClean="0"/>
              <a:t> Earthquake | Alarm ?</a:t>
            </a:r>
          </a:p>
          <a:p>
            <a:r>
              <a:rPr lang="en-US" dirty="0" smtClean="0"/>
              <a:t>No! Why?</a:t>
            </a:r>
          </a:p>
          <a:p>
            <a:endParaRPr lang="en-US" dirty="0" smtClean="0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2438400" y="1524000"/>
            <a:ext cx="4572000" cy="2362200"/>
            <a:chOff x="960" y="1344"/>
            <a:chExt cx="3504" cy="2352"/>
          </a:xfrm>
        </p:grpSpPr>
        <p:sp>
          <p:nvSpPr>
            <p:cNvPr id="11269" name="Oval 4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11270" name="Oval 5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11271" name="Oval 6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11272" name="Oval 7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11273" name="Oval 8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4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off independence relationships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4727448"/>
            <a:ext cx="7467600" cy="1901952"/>
          </a:xfrm>
        </p:spPr>
        <p:txBody>
          <a:bodyPr>
            <a:normAutofit/>
          </a:bodyPr>
          <a:lstStyle/>
          <a:p>
            <a:r>
              <a:rPr lang="en-US" dirty="0" smtClean="0"/>
              <a:t>How about Burglary </a:t>
            </a:r>
            <a:r>
              <a:rPr lang="en-US" dirty="0" smtClean="0">
                <a:sym typeface="Symbol" pitchFamily="18" charset="2"/>
              </a:rPr>
              <a:t></a:t>
            </a:r>
            <a:r>
              <a:rPr lang="en-US" dirty="0" smtClean="0"/>
              <a:t> Earthquake | Alarm ?</a:t>
            </a:r>
          </a:p>
          <a:p>
            <a:r>
              <a:rPr lang="en-US" dirty="0" smtClean="0"/>
              <a:t>No! Why?</a:t>
            </a:r>
          </a:p>
          <a:p>
            <a:r>
              <a:rPr lang="en-US" dirty="0" smtClean="0"/>
              <a:t>P(B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E|A) = P(A|B,E)P(B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E)/P(A) = 0.00075</a:t>
            </a:r>
          </a:p>
          <a:p>
            <a:r>
              <a:rPr lang="en-US" dirty="0" smtClean="0"/>
              <a:t>P(B|A)P(E|A) = 0.086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2438400" y="1524000"/>
            <a:ext cx="4572000" cy="2362200"/>
            <a:chOff x="960" y="1344"/>
            <a:chExt cx="3504" cy="2352"/>
          </a:xfrm>
        </p:grpSpPr>
        <p:sp>
          <p:nvSpPr>
            <p:cNvPr id="12293" name="Oval 4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0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off independence relationships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4651248"/>
            <a:ext cx="7467600" cy="1901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about Burglary </a:t>
            </a:r>
            <a:r>
              <a:rPr lang="en-US" dirty="0" smtClean="0">
                <a:sym typeface="Symbol" pitchFamily="18" charset="2"/>
              </a:rPr>
              <a:t></a:t>
            </a:r>
            <a:r>
              <a:rPr lang="en-US" dirty="0" smtClean="0"/>
              <a:t> Earthquake | </a:t>
            </a:r>
            <a:r>
              <a:rPr lang="en-US" dirty="0" err="1" smtClean="0"/>
              <a:t>JohnCalls</a:t>
            </a:r>
            <a:r>
              <a:rPr lang="en-US" dirty="0" smtClean="0"/>
              <a:t>?</a:t>
            </a:r>
          </a:p>
          <a:p>
            <a:r>
              <a:rPr lang="en-US" dirty="0" smtClean="0"/>
              <a:t>No! Why?</a:t>
            </a:r>
          </a:p>
          <a:p>
            <a:r>
              <a:rPr lang="en-US" dirty="0" smtClean="0"/>
              <a:t>Knowing </a:t>
            </a:r>
            <a:r>
              <a:rPr lang="en-US" dirty="0" err="1" smtClean="0"/>
              <a:t>JohnCalls</a:t>
            </a:r>
            <a:r>
              <a:rPr lang="en-US" dirty="0" smtClean="0"/>
              <a:t> affects the probability of Alarm, which makes Burglary and Earthquake dependent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2438400" y="1524000"/>
            <a:ext cx="4572000" cy="2362200"/>
            <a:chOff x="960" y="1344"/>
            <a:chExt cx="3504" cy="2352"/>
          </a:xfrm>
        </p:grpSpPr>
        <p:sp>
          <p:nvSpPr>
            <p:cNvPr id="12293" name="Oval 4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97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Rough intuition (this holds for tree-like graphs, </a:t>
            </a:r>
            <a:r>
              <a:rPr lang="en-US" dirty="0" err="1" smtClean="0">
                <a:sym typeface="Wingdings" pitchFamily="2" charset="2"/>
              </a:rPr>
              <a:t>polytrees</a:t>
            </a:r>
            <a:r>
              <a:rPr lang="en-US" dirty="0" smtClean="0">
                <a:sym typeface="Wingdings" pitchFamily="2" charset="2"/>
              </a:rPr>
              <a:t>):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Evidence on the (directed) road between two variables makes them </a:t>
            </a:r>
            <a:r>
              <a:rPr lang="en-US" b="1" dirty="0" smtClean="0">
                <a:sym typeface="Wingdings" pitchFamily="2" charset="2"/>
              </a:rPr>
              <a:t>independent</a:t>
            </a:r>
          </a:p>
          <a:p>
            <a:pPr lvl="1"/>
            <a:r>
              <a:rPr lang="en-US" dirty="0">
                <a:sym typeface="Wingdings" pitchFamily="2" charset="2"/>
              </a:rPr>
              <a:t>Evidence on </a:t>
            </a:r>
            <a:r>
              <a:rPr lang="en-US" dirty="0" smtClean="0">
                <a:sym typeface="Wingdings" pitchFamily="2" charset="2"/>
              </a:rPr>
              <a:t>an “A” node makes descendants </a:t>
            </a:r>
            <a:r>
              <a:rPr lang="en-US" b="1" dirty="0" smtClean="0">
                <a:sym typeface="Wingdings" pitchFamily="2" charset="2"/>
              </a:rPr>
              <a:t>independent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Evidence on a “V” node, or below the V, makes the ancestors of the variables </a:t>
            </a:r>
            <a:r>
              <a:rPr lang="en-US" b="1" dirty="0" smtClean="0">
                <a:sym typeface="Wingdings" pitchFamily="2" charset="2"/>
              </a:rPr>
              <a:t>dependent</a:t>
            </a:r>
            <a:r>
              <a:rPr lang="en-US" dirty="0" smtClean="0">
                <a:sym typeface="Wingdings" pitchFamily="2" charset="2"/>
              </a:rPr>
              <a:t> (otherwise they are independent)</a:t>
            </a:r>
          </a:p>
          <a:p>
            <a:r>
              <a:rPr lang="en-US" dirty="0"/>
              <a:t>Formal </a:t>
            </a:r>
            <a:r>
              <a:rPr lang="en-US" dirty="0" smtClean="0"/>
              <a:t>property in general case : </a:t>
            </a:r>
            <a:r>
              <a:rPr lang="en-US" dirty="0"/>
              <a:t>D-separation </a:t>
            </a:r>
            <a:r>
              <a:rPr lang="en-US" dirty="0">
                <a:sym typeface="Wingdings" pitchFamily="2" charset="2"/>
              </a:rPr>
              <a:t> independence (see R&amp;N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11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Sparse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ewer relationships need to be encoded (either through understanding or statistics)</a:t>
            </a:r>
          </a:p>
          <a:p>
            <a:pPr lvl="1"/>
            <a:r>
              <a:rPr lang="en-US" dirty="0" smtClean="0"/>
              <a:t>Large networks can be built up from smaller ones</a:t>
            </a:r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Dependencies/independencies between variables can be inferred through network structures</a:t>
            </a:r>
            <a:endParaRPr lang="en-US" dirty="0"/>
          </a:p>
          <a:p>
            <a:r>
              <a:rPr lang="en-US" dirty="0" smtClean="0">
                <a:solidFill>
                  <a:schemeClr val="accent3"/>
                </a:solidFill>
              </a:rPr>
              <a:t>Tractable inference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47244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Suppose we want to compute P(Alarm)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47244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Suppose we want to compute P(Alarm)</a:t>
            </a:r>
          </a:p>
          <a:p>
            <a:pPr marL="342900" indent="-342900">
              <a:buAutoNum type="arabicPeriod"/>
            </a:pPr>
            <a:r>
              <a:rPr lang="en-US" dirty="0" smtClean="0"/>
              <a:t>P(Alarm) = </a:t>
            </a:r>
            <a:r>
              <a:rPr lang="el-GR" dirty="0"/>
              <a:t>Σ</a:t>
            </a:r>
            <a:r>
              <a:rPr lang="en-US" baseline="-25000" dirty="0" err="1"/>
              <a:t>b,e</a:t>
            </a:r>
            <a:r>
              <a:rPr lang="en-US" dirty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A,b,e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P(Alarm) = </a:t>
            </a:r>
            <a:r>
              <a:rPr lang="el-GR" dirty="0" smtClean="0">
                <a:solidFill>
                  <a:srgbClr val="C00000"/>
                </a:solidFill>
              </a:rPr>
              <a:t>Σ</a:t>
            </a:r>
            <a:r>
              <a:rPr lang="en-US" baseline="-25000" dirty="0" err="1" smtClean="0">
                <a:solidFill>
                  <a:srgbClr val="C00000"/>
                </a:solidFill>
              </a:rPr>
              <a:t>b,e</a:t>
            </a:r>
            <a:r>
              <a:rPr lang="en-US" dirty="0" smtClean="0">
                <a:solidFill>
                  <a:srgbClr val="C00000"/>
                </a:solidFill>
              </a:rPr>
              <a:t> P(</a:t>
            </a:r>
            <a:r>
              <a:rPr lang="en-US" dirty="0" err="1" smtClean="0">
                <a:solidFill>
                  <a:srgbClr val="C00000"/>
                </a:solidFill>
              </a:rPr>
              <a:t>A|b,e</a:t>
            </a:r>
            <a:r>
              <a:rPr lang="en-US" dirty="0" smtClean="0">
                <a:solidFill>
                  <a:srgbClr val="C00000"/>
                </a:solidFill>
              </a:rPr>
              <a:t>)P(b)P(e)</a:t>
            </a:r>
          </a:p>
        </p:txBody>
      </p:sp>
    </p:spTree>
    <p:extLst>
      <p:ext uri="{BB962C8B-B14F-4D97-AF65-F5344CB8AC3E}">
        <p14:creationId xmlns:p14="http://schemas.microsoft.com/office/powerpoint/2010/main" val="42217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47244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Suppose we want to compute P(Alarm)</a:t>
            </a:r>
          </a:p>
          <a:p>
            <a:pPr marL="342900" indent="-342900">
              <a:buAutoNum type="arabicPeriod"/>
            </a:pPr>
            <a:r>
              <a:rPr lang="en-US" dirty="0" smtClean="0"/>
              <a:t>P(Alarm) = </a:t>
            </a:r>
            <a:r>
              <a:rPr lang="el-GR" dirty="0"/>
              <a:t>Σ</a:t>
            </a:r>
            <a:r>
              <a:rPr lang="en-US" baseline="-25000" dirty="0" err="1"/>
              <a:t>b,e</a:t>
            </a:r>
            <a:r>
              <a:rPr lang="en-US" dirty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A,b,e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P(Alarm) = </a:t>
            </a:r>
            <a:r>
              <a:rPr lang="el-GR" dirty="0" smtClean="0"/>
              <a:t>Σ</a:t>
            </a:r>
            <a:r>
              <a:rPr lang="en-US" baseline="-25000" dirty="0" err="1" smtClean="0"/>
              <a:t>b,e</a:t>
            </a:r>
            <a:r>
              <a:rPr lang="en-US" dirty="0" smtClean="0"/>
              <a:t> P(</a:t>
            </a:r>
            <a:r>
              <a:rPr lang="en-US" dirty="0" err="1" smtClean="0"/>
              <a:t>A|b,e</a:t>
            </a:r>
            <a:r>
              <a:rPr lang="en-US" dirty="0" smtClean="0"/>
              <a:t>)P(b)P(e)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P(Alarm) = P(A|B,E)P(B)P(E) +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P(A|B,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</a:t>
            </a:r>
            <a:r>
              <a:rPr lang="en-US" dirty="0">
                <a:solidFill>
                  <a:srgbClr val="C00000"/>
                </a:solidFill>
              </a:rPr>
              <a:t>E)P(B)P(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>
                <a:solidFill>
                  <a:srgbClr val="C00000"/>
                </a:solidFill>
              </a:rPr>
              <a:t>E) +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P(A|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B,E)P(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B)P(E)  +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P(A|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B,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E)P(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B)P(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3394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47244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Suppose we want to compute P(Alarm)</a:t>
            </a:r>
          </a:p>
          <a:p>
            <a:pPr marL="342900" indent="-342900">
              <a:buAutoNum type="arabicPeriod"/>
            </a:pPr>
            <a:r>
              <a:rPr lang="en-US" dirty="0" smtClean="0"/>
              <a:t>P(A) = </a:t>
            </a:r>
            <a:r>
              <a:rPr lang="el-GR" dirty="0"/>
              <a:t>Σ</a:t>
            </a:r>
            <a:r>
              <a:rPr lang="en-US" baseline="-25000" dirty="0" err="1"/>
              <a:t>b,e</a:t>
            </a:r>
            <a:r>
              <a:rPr lang="en-US" dirty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A,b,e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P(A) = </a:t>
            </a:r>
            <a:r>
              <a:rPr lang="el-GR" dirty="0" smtClean="0"/>
              <a:t>Σ</a:t>
            </a:r>
            <a:r>
              <a:rPr lang="en-US" baseline="-25000" dirty="0" err="1" smtClean="0"/>
              <a:t>b,e</a:t>
            </a:r>
            <a:r>
              <a:rPr lang="en-US" dirty="0" smtClean="0"/>
              <a:t> P(</a:t>
            </a:r>
            <a:r>
              <a:rPr lang="en-US" dirty="0" err="1" smtClean="0"/>
              <a:t>A|b,e</a:t>
            </a:r>
            <a:r>
              <a:rPr lang="en-US" dirty="0" smtClean="0"/>
              <a:t>)P(b)P(e)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P(A) = P(A|B,E)P(B)P(E) + </a:t>
            </a:r>
            <a:br>
              <a:rPr lang="en-US" dirty="0" smtClean="0"/>
            </a:br>
            <a:r>
              <a:rPr lang="en-US" dirty="0"/>
              <a:t>	P(A|B,</a:t>
            </a:r>
            <a:r>
              <a:rPr lang="en-US" dirty="0">
                <a:sym typeface="Symbol"/>
              </a:rPr>
              <a:t> </a:t>
            </a:r>
            <a:r>
              <a:rPr lang="en-US" dirty="0"/>
              <a:t>E)P(B)P(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E) 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P(A|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B,E)P(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B)P(E)  +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P(A|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B,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E)P(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B)P(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P(A) = 0.95*0.001*0.002 +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0.94*0.001*0.998 +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0.29*0.999*0.002 +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0.001*0.999*0.998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= 0.00252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/>
              <a:t>Reading off independence </a:t>
            </a:r>
            <a:r>
              <a:rPr lang="en-US" sz="2400" dirty="0" smtClean="0"/>
              <a:t>assumptions</a:t>
            </a:r>
            <a:endParaRPr lang="en-US" sz="2400" dirty="0" smtClean="0"/>
          </a:p>
          <a:p>
            <a:pPr eaLnBrk="1" hangingPunct="1"/>
            <a:r>
              <a:rPr lang="en-US" dirty="0" smtClean="0"/>
              <a:t>Efficient </a:t>
            </a:r>
            <a:r>
              <a:rPr lang="en-US" dirty="0" smtClean="0"/>
              <a:t>inference in Bayesian Networks</a:t>
            </a:r>
          </a:p>
          <a:p>
            <a:pPr lvl="1" eaLnBrk="1" hangingPunct="1"/>
            <a:r>
              <a:rPr lang="en-US" dirty="0" smtClean="0"/>
              <a:t>Top-down inference</a:t>
            </a:r>
          </a:p>
          <a:p>
            <a:pPr lvl="1" eaLnBrk="1" hangingPunct="1"/>
            <a:r>
              <a:rPr lang="en-US" dirty="0" smtClean="0"/>
              <a:t>Variable </a:t>
            </a:r>
            <a:r>
              <a:rPr lang="en-US" dirty="0" smtClean="0"/>
              <a:t>elimination</a:t>
            </a:r>
          </a:p>
          <a:p>
            <a:pPr lvl="1" eaLnBrk="1" hangingPunct="1"/>
            <a:r>
              <a:rPr lang="en-US" dirty="0" smtClean="0"/>
              <a:t>Monte-Carlo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569631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Now, suppose we want to compute P(</a:t>
            </a:r>
            <a:r>
              <a:rPr lang="en-US" dirty="0" err="1" smtClean="0"/>
              <a:t>MaryCalls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569631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Now, suppose we want to compute P(</a:t>
            </a:r>
            <a:r>
              <a:rPr lang="en-US" dirty="0" err="1" smtClean="0"/>
              <a:t>MaryCalls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P(M) = P(M|A)P(A) + P(M|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</a:t>
            </a:r>
            <a:r>
              <a:rPr lang="en-US" dirty="0" smtClean="0">
                <a:solidFill>
                  <a:srgbClr val="C0000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6491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569631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Now, suppose we want to compute P(</a:t>
            </a:r>
            <a:r>
              <a:rPr lang="en-US" dirty="0" err="1" smtClean="0"/>
              <a:t>MaryCalls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P(M) = P(M|A)P(A) + P(M|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A</a:t>
            </a:r>
            <a:r>
              <a:rPr lang="en-US" dirty="0"/>
              <a:t>) </a:t>
            </a:r>
            <a:r>
              <a:rPr lang="en-US" dirty="0" smtClean="0"/>
              <a:t>P(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P(M) = 0.70*0.00252 + 0.01*(1-0.0252)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= 0.0117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 with Evidence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286" y="1530922"/>
            <a:ext cx="603921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Suppose we want to compute P(</a:t>
            </a:r>
            <a:r>
              <a:rPr lang="en-US" dirty="0" err="1" smtClean="0"/>
              <a:t>Alarm|Earthquake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</a:t>
            </a:r>
            <a:r>
              <a:rPr lang="en-US" dirty="0"/>
              <a:t>inference with Evidence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47244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Suppose we want to compute P(</a:t>
            </a:r>
            <a:r>
              <a:rPr lang="en-US" dirty="0" err="1" smtClean="0"/>
              <a:t>A|e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P(</a:t>
            </a:r>
            <a:r>
              <a:rPr lang="en-US" dirty="0" err="1" smtClean="0"/>
              <a:t>A|e</a:t>
            </a:r>
            <a:r>
              <a:rPr lang="en-US" dirty="0" smtClean="0"/>
              <a:t>) = </a:t>
            </a:r>
            <a:r>
              <a:rPr lang="el-GR" dirty="0"/>
              <a:t>Σ</a:t>
            </a:r>
            <a:r>
              <a:rPr lang="en-US" baseline="-25000" dirty="0" smtClean="0"/>
              <a:t>b</a:t>
            </a:r>
            <a:r>
              <a:rPr lang="en-US" dirty="0" smtClean="0"/>
              <a:t> P(</a:t>
            </a:r>
            <a:r>
              <a:rPr lang="en-US" dirty="0" err="1" smtClean="0"/>
              <a:t>A,b|e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A|e</a:t>
            </a:r>
            <a:r>
              <a:rPr lang="en-US" dirty="0" smtClean="0">
                <a:solidFill>
                  <a:srgbClr val="C00000"/>
                </a:solidFill>
              </a:rPr>
              <a:t>) = </a:t>
            </a:r>
            <a:r>
              <a:rPr lang="el-GR" dirty="0" smtClean="0">
                <a:solidFill>
                  <a:srgbClr val="C00000"/>
                </a:solidFill>
              </a:rPr>
              <a:t>Σ</a:t>
            </a:r>
            <a:r>
              <a:rPr lang="en-US" baseline="-25000" dirty="0" smtClean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 P(</a:t>
            </a:r>
            <a:r>
              <a:rPr lang="en-US" dirty="0" err="1" smtClean="0">
                <a:solidFill>
                  <a:srgbClr val="C00000"/>
                </a:solidFill>
              </a:rPr>
              <a:t>A|b,e</a:t>
            </a:r>
            <a:r>
              <a:rPr lang="en-US" dirty="0" smtClean="0">
                <a:solidFill>
                  <a:srgbClr val="C00000"/>
                </a:solidFill>
              </a:rPr>
              <a:t>)P(b)</a:t>
            </a:r>
          </a:p>
        </p:txBody>
      </p:sp>
    </p:spTree>
    <p:extLst>
      <p:ext uri="{BB962C8B-B14F-4D97-AF65-F5344CB8AC3E}">
        <p14:creationId xmlns:p14="http://schemas.microsoft.com/office/powerpoint/2010/main" val="4063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/>
        </p:nvGraphicFramePr>
        <p:xfrm>
          <a:off x="4953000" y="32004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7226" name="Oval 17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7227" name="Oval 18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7228" name="Oval 19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7229" name="Oval 20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7230" name="Oval 21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7231" name="Line 22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2" name="Line 23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3" name="Line 24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4" name="Line 25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46" name="Group 26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4" name="Group 34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3" name="Group 53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</a:t>
            </a:r>
            <a:r>
              <a:rPr lang="en-US" dirty="0"/>
              <a:t>inference with Evidence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7287" y="1530922"/>
            <a:ext cx="47244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Suppose we want to compute P(</a:t>
            </a:r>
            <a:r>
              <a:rPr lang="en-US" dirty="0" err="1" smtClean="0"/>
              <a:t>A|e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P(</a:t>
            </a:r>
            <a:r>
              <a:rPr lang="en-US" dirty="0" err="1" smtClean="0"/>
              <a:t>A|e</a:t>
            </a:r>
            <a:r>
              <a:rPr lang="en-US" dirty="0" smtClean="0"/>
              <a:t>) = </a:t>
            </a:r>
            <a:r>
              <a:rPr lang="el-GR" dirty="0"/>
              <a:t>Σ</a:t>
            </a:r>
            <a:r>
              <a:rPr lang="en-US" baseline="-25000" dirty="0" smtClean="0"/>
              <a:t>b</a:t>
            </a:r>
            <a:r>
              <a:rPr lang="en-US" dirty="0" smtClean="0"/>
              <a:t> P(</a:t>
            </a:r>
            <a:r>
              <a:rPr lang="en-US" dirty="0" err="1" smtClean="0"/>
              <a:t>A,b|e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P(</a:t>
            </a:r>
            <a:r>
              <a:rPr lang="en-US" dirty="0" err="1" smtClean="0">
                <a:solidFill>
                  <a:schemeClr val="tx1"/>
                </a:solidFill>
              </a:rPr>
              <a:t>A|e</a:t>
            </a:r>
            <a:r>
              <a:rPr lang="en-US" dirty="0" smtClean="0">
                <a:solidFill>
                  <a:schemeClr val="tx1"/>
                </a:solidFill>
              </a:rPr>
              <a:t>) = </a:t>
            </a:r>
            <a:r>
              <a:rPr lang="el-GR" dirty="0" smtClean="0">
                <a:solidFill>
                  <a:schemeClr val="tx1"/>
                </a:solidFill>
              </a:rPr>
              <a:t>Σ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P(</a:t>
            </a:r>
            <a:r>
              <a:rPr lang="en-US" dirty="0" err="1" smtClean="0">
                <a:solidFill>
                  <a:schemeClr val="tx1"/>
                </a:solidFill>
              </a:rPr>
              <a:t>A|b,e</a:t>
            </a:r>
            <a:r>
              <a:rPr lang="en-US" dirty="0" smtClean="0">
                <a:solidFill>
                  <a:schemeClr val="tx1"/>
                </a:solidFill>
              </a:rPr>
              <a:t>)P(b)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A|e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0.95*0.001 +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0.29*0.999 +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= </a:t>
            </a:r>
            <a:r>
              <a:rPr lang="en-US" dirty="0" smtClean="0">
                <a:solidFill>
                  <a:srgbClr val="C00000"/>
                </a:solidFill>
              </a:rPr>
              <a:t>0.29066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dirty="0" smtClean="0"/>
              <a:t>works if </a:t>
            </a:r>
            <a:r>
              <a:rPr lang="en-US" dirty="0"/>
              <a:t>the graph of ancestors </a:t>
            </a:r>
            <a:r>
              <a:rPr lang="en-US" dirty="0" smtClean="0"/>
              <a:t>of a variable is a </a:t>
            </a:r>
            <a:r>
              <a:rPr lang="en-US" dirty="0" err="1" smtClean="0"/>
              <a:t>polytree</a:t>
            </a:r>
            <a:endParaRPr lang="en-US" dirty="0" smtClean="0"/>
          </a:p>
          <a:p>
            <a:r>
              <a:rPr lang="en-US" dirty="0" smtClean="0"/>
              <a:t>Evidence given on ancestor(s) of </a:t>
            </a:r>
            <a:r>
              <a:rPr lang="en-US" dirty="0" smtClean="0"/>
              <a:t>the query variable</a:t>
            </a:r>
            <a:endParaRPr lang="en-US" dirty="0" smtClean="0"/>
          </a:p>
          <a:p>
            <a:r>
              <a:rPr lang="en-US" dirty="0" smtClean="0"/>
              <a:t>Efficient:</a:t>
            </a:r>
          </a:p>
          <a:p>
            <a:pPr lvl="1"/>
            <a:r>
              <a:rPr lang="en-US" dirty="0" smtClean="0"/>
              <a:t>O(d 2</a:t>
            </a:r>
            <a:r>
              <a:rPr lang="en-US" baseline="30000" dirty="0" smtClean="0"/>
              <a:t>k</a:t>
            </a:r>
            <a:r>
              <a:rPr lang="en-US" dirty="0" smtClean="0"/>
              <a:t>) </a:t>
            </a:r>
            <a:r>
              <a:rPr lang="en-US" dirty="0" smtClean="0"/>
              <a:t>time, where d is the number of ancestors of a variable, </a:t>
            </a:r>
            <a:r>
              <a:rPr lang="en-US" dirty="0"/>
              <a:t>with k </a:t>
            </a:r>
            <a:r>
              <a:rPr lang="en-US" dirty="0" smtClean="0"/>
              <a:t>a bound on # </a:t>
            </a:r>
            <a:r>
              <a:rPr lang="en-US" dirty="0" smtClean="0"/>
              <a:t>of parents</a:t>
            </a:r>
            <a:endParaRPr lang="en-US" dirty="0" smtClean="0"/>
          </a:p>
          <a:p>
            <a:pPr lvl="1"/>
            <a:r>
              <a:rPr lang="en-US" dirty="0" smtClean="0"/>
              <a:t>Evidence on an ancestor cuts off influence of portion of graph above evidence node</a:t>
            </a:r>
          </a:p>
        </p:txBody>
      </p:sp>
    </p:spTree>
    <p:extLst>
      <p:ext uri="{BB962C8B-B14F-4D97-AF65-F5344CB8AC3E}">
        <p14:creationId xmlns:p14="http://schemas.microsoft.com/office/powerpoint/2010/main" val="30201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Querying the BN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733800" y="1600200"/>
            <a:ext cx="51054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The BN gives P(T|C)</a:t>
            </a:r>
          </a:p>
          <a:p>
            <a:r>
              <a:rPr lang="en-US" dirty="0" smtClean="0"/>
              <a:t>What about P(</a:t>
            </a:r>
            <a:r>
              <a:rPr lang="en-US" dirty="0"/>
              <a:t>C</a:t>
            </a:r>
            <a:r>
              <a:rPr lang="en-US" dirty="0" smtClean="0"/>
              <a:t>|T)?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533400" y="2209800"/>
            <a:ext cx="1524000" cy="2438400"/>
            <a:chOff x="3408" y="1488"/>
            <a:chExt cx="960" cy="1536"/>
          </a:xfrm>
        </p:grpSpPr>
        <p:sp>
          <p:nvSpPr>
            <p:cNvPr id="47128" name="Oval 5"/>
            <p:cNvSpPr>
              <a:spLocks noChangeArrowheads="1"/>
            </p:cNvSpPr>
            <p:nvPr/>
          </p:nvSpPr>
          <p:spPr bwMode="auto">
            <a:xfrm>
              <a:off x="3408" y="1488"/>
              <a:ext cx="912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Cavity</a:t>
              </a:r>
            </a:p>
          </p:txBody>
        </p:sp>
        <p:sp>
          <p:nvSpPr>
            <p:cNvPr id="47129" name="Oval 6"/>
            <p:cNvSpPr>
              <a:spLocks noChangeArrowheads="1"/>
            </p:cNvSpPr>
            <p:nvPr/>
          </p:nvSpPr>
          <p:spPr bwMode="auto">
            <a:xfrm>
              <a:off x="3456" y="2688"/>
              <a:ext cx="912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Toothache</a:t>
              </a:r>
            </a:p>
          </p:txBody>
        </p:sp>
        <p:sp>
          <p:nvSpPr>
            <p:cNvPr id="47130" name="Line 7"/>
            <p:cNvSpPr>
              <a:spLocks noChangeShapeType="1"/>
            </p:cNvSpPr>
            <p:nvPr/>
          </p:nvSpPr>
          <p:spPr bwMode="auto">
            <a:xfrm>
              <a:off x="3888" y="182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4456" name="Group 8"/>
          <p:cNvGraphicFramePr>
            <a:graphicFrameLocks noGrp="1"/>
          </p:cNvGraphicFramePr>
          <p:nvPr/>
        </p:nvGraphicFramePr>
        <p:xfrm>
          <a:off x="2209800" y="2057400"/>
          <a:ext cx="609600" cy="73152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46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97578"/>
              </p:ext>
            </p:extLst>
          </p:nvPr>
        </p:nvGraphicFramePr>
        <p:xfrm>
          <a:off x="2209800" y="3810000"/>
          <a:ext cx="1371600" cy="1021080"/>
        </p:xfrm>
        <a:graphic>
          <a:graphicData uri="http://schemas.openxmlformats.org/drawingml/2006/table">
            <a:tbl>
              <a:tblPr/>
              <a:tblGrid>
                <a:gridCol w="354013"/>
                <a:gridCol w="101758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P(T|C)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0.4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P(A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B) 	= P(A|B) P(B)</a:t>
            </a:r>
            <a:br>
              <a:rPr lang="en-US" dirty="0" smtClean="0"/>
            </a:br>
            <a:r>
              <a:rPr lang="en-US" dirty="0" smtClean="0"/>
              <a:t>		= P(B|A) P(A)</a:t>
            </a:r>
          </a:p>
          <a:p>
            <a:r>
              <a:rPr lang="en-US" dirty="0" smtClean="0"/>
              <a:t>So…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	 P(A|B) = P(B|A) P(A) / P(B)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7652" name="Picture 4" descr="Bay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143000"/>
            <a:ext cx="19145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40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Bayes’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Let A be a cause, B be an effect, and let’s say we know </a:t>
            </a:r>
            <a:r>
              <a:rPr lang="en-US" dirty="0" smtClean="0">
                <a:solidFill>
                  <a:srgbClr val="0070C0"/>
                </a:solidFill>
              </a:rPr>
              <a:t>P(B|A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P(A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(conditional probability tables)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What’s </a:t>
            </a:r>
            <a:r>
              <a:rPr lang="en-US" dirty="0" smtClean="0">
                <a:solidFill>
                  <a:srgbClr val="C00000"/>
                </a:solidFill>
              </a:rPr>
              <a:t>P(B)</a:t>
            </a:r>
            <a:r>
              <a:rPr lang="en-US" dirty="0" smtClean="0"/>
              <a:t>?</a:t>
            </a:r>
          </a:p>
        </p:txBody>
      </p:sp>
      <p:pic>
        <p:nvPicPr>
          <p:cNvPr id="27652" name="Picture 4" descr="Bay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0039"/>
            <a:ext cx="1219200" cy="13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4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Applications of BN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Medical diagnosis</a:t>
            </a:r>
          </a:p>
          <a:p>
            <a:r>
              <a:rPr lang="en-US" smtClean="0"/>
              <a:t>Troubleshooting of hardware/software systems</a:t>
            </a:r>
          </a:p>
          <a:p>
            <a:r>
              <a:rPr lang="en-US" smtClean="0"/>
              <a:t>Fraud/uncollectible debt detection</a:t>
            </a:r>
          </a:p>
          <a:p>
            <a:r>
              <a:rPr lang="en-US" smtClean="0"/>
              <a:t>Data mining</a:t>
            </a:r>
          </a:p>
          <a:p>
            <a:r>
              <a:rPr lang="en-US" smtClean="0"/>
              <a:t>Analysis of genetic sequences</a:t>
            </a:r>
          </a:p>
          <a:p>
            <a:r>
              <a:rPr lang="en-US" smtClean="0"/>
              <a:t>Data interpretation, computer vision, image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7469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Bayes’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Let A be a cause, B be an effect, and let’s say we know </a:t>
            </a:r>
            <a:r>
              <a:rPr lang="en-US" dirty="0" smtClean="0">
                <a:solidFill>
                  <a:srgbClr val="0070C0"/>
                </a:solidFill>
              </a:rPr>
              <a:t>P(B|A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P(A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(conditional probability tables)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What’s </a:t>
            </a:r>
            <a:r>
              <a:rPr lang="en-US" dirty="0" smtClean="0">
                <a:solidFill>
                  <a:srgbClr val="C00000"/>
                </a:solidFill>
              </a:rPr>
              <a:t>P(B)</a:t>
            </a:r>
            <a:r>
              <a:rPr lang="en-US" dirty="0" smtClean="0"/>
              <a:t>?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>
                <a:solidFill>
                  <a:srgbClr val="C00000"/>
                </a:solidFill>
              </a:rPr>
              <a:t>P(B)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P(B,A=a) 			[marginalization]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/>
              <a:t>P(B,A=a) = </a:t>
            </a:r>
            <a:r>
              <a:rPr lang="en-US" dirty="0">
                <a:solidFill>
                  <a:srgbClr val="0070C0"/>
                </a:solidFill>
              </a:rPr>
              <a:t>P(B|A=a)</a:t>
            </a:r>
            <a:r>
              <a:rPr lang="en-US" dirty="0">
                <a:solidFill>
                  <a:srgbClr val="00B050"/>
                </a:solidFill>
              </a:rPr>
              <a:t>P(A=a)</a:t>
            </a:r>
            <a:r>
              <a:rPr lang="en-US" dirty="0"/>
              <a:t>		[conditional probability]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/>
              <a:t>So, </a:t>
            </a:r>
            <a:r>
              <a:rPr lang="en-US" dirty="0">
                <a:solidFill>
                  <a:srgbClr val="C00000"/>
                </a:solidFill>
              </a:rPr>
              <a:t>P(B)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P(A=a)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dirty="0" smtClean="0"/>
          </a:p>
        </p:txBody>
      </p:sp>
      <p:pic>
        <p:nvPicPr>
          <p:cNvPr id="27652" name="Picture 4" descr="Bay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0039"/>
            <a:ext cx="1219200" cy="13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82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Bayes</a:t>
            </a:r>
            <a:r>
              <a:rPr lang="en-US" dirty="0" smtClean="0"/>
              <a:t>’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Let A be a cause, B be an effect, and let’s say we know </a:t>
            </a:r>
            <a:r>
              <a:rPr lang="en-US" dirty="0" smtClean="0">
                <a:solidFill>
                  <a:srgbClr val="0070C0"/>
                </a:solidFill>
              </a:rPr>
              <a:t>P(B|A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P(A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(conditional probability tables)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What’s </a:t>
            </a:r>
            <a:r>
              <a:rPr lang="en-US" dirty="0" smtClean="0">
                <a:solidFill>
                  <a:srgbClr val="FF0000"/>
                </a:solidFill>
              </a:rPr>
              <a:t>P(A|B)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7652" name="Picture 4" descr="Bay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0039"/>
            <a:ext cx="1219200" cy="13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77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Bayes</a:t>
            </a:r>
            <a:r>
              <a:rPr lang="en-US" dirty="0" smtClean="0"/>
              <a:t>’ Rule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/>
              <a:t>Let A be a cause, B be an effect, and let’s say we know </a:t>
            </a:r>
            <a:r>
              <a:rPr lang="en-US" dirty="0">
                <a:solidFill>
                  <a:srgbClr val="0070C0"/>
                </a:solidFill>
              </a:rPr>
              <a:t>P(B|A)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P(A) </a:t>
            </a:r>
            <a:r>
              <a:rPr lang="en-US" dirty="0"/>
              <a:t>(conditional probability tables)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/>
              <a:t>What’s </a:t>
            </a:r>
            <a:r>
              <a:rPr lang="en-US" dirty="0">
                <a:solidFill>
                  <a:srgbClr val="FF0000"/>
                </a:solidFill>
              </a:rPr>
              <a:t>P(A|B)</a:t>
            </a:r>
            <a:r>
              <a:rPr lang="en-US" dirty="0"/>
              <a:t>?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C00000"/>
                </a:solidFill>
              </a:rPr>
              <a:t>P(B)</a:t>
            </a:r>
            <a:r>
              <a:rPr lang="en-US" dirty="0" smtClean="0"/>
              <a:t>			[Bayes rule]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>
                <a:solidFill>
                  <a:schemeClr val="accent3"/>
                </a:solidFill>
              </a:rPr>
              <a:t>P(B) </a:t>
            </a:r>
            <a:r>
              <a:rPr lang="en-US" dirty="0" smtClean="0"/>
              <a:t>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/>
              <a:t>	</a:t>
            </a:r>
            <a:r>
              <a:rPr lang="en-US" dirty="0" smtClean="0"/>
              <a:t>		[Last slide]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So, </a:t>
            </a: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 </a:t>
            </a:r>
            <a:r>
              <a:rPr lang="en-US" dirty="0" smtClean="0"/>
              <a:t>/ 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27652" name="Picture 4" descr="Bay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0039"/>
            <a:ext cx="1219200" cy="13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65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this?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 </a:t>
            </a:r>
            <a:r>
              <a:rPr lang="en-US" dirty="0" smtClean="0"/>
              <a:t>/ 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chemeClr val="tx2"/>
                </a:solidFill>
              </a:rPr>
              <a:t>[An equation that holds for all values A can take on, and all values B can take on]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P(A=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=b) </a:t>
            </a:r>
            <a:r>
              <a:rPr lang="en-US" dirty="0" smtClean="0"/>
              <a:t>=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this?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 </a:t>
            </a:r>
            <a:r>
              <a:rPr lang="en-US" dirty="0" smtClean="0"/>
              <a:t>/ 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chemeClr val="tx2"/>
                </a:solidFill>
              </a:rPr>
              <a:t>[An equation that holds for all values A can take on, and all values B can take on]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P(A=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=b)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P(B=</a:t>
            </a:r>
            <a:r>
              <a:rPr lang="en-US" dirty="0" err="1" smtClean="0">
                <a:solidFill>
                  <a:srgbClr val="0070C0"/>
                </a:solidFill>
              </a:rPr>
              <a:t>b|A</a:t>
            </a:r>
            <a:r>
              <a:rPr lang="en-US" dirty="0" smtClean="0">
                <a:solidFill>
                  <a:srgbClr val="0070C0"/>
                </a:solidFill>
              </a:rPr>
              <a:t>=a)</a:t>
            </a:r>
            <a:r>
              <a:rPr lang="en-US" dirty="0" smtClean="0">
                <a:solidFill>
                  <a:srgbClr val="00B050"/>
                </a:solidFill>
              </a:rPr>
              <a:t>P(A=a) 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P(B=b </a:t>
            </a:r>
            <a:r>
              <a:rPr lang="en-US" dirty="0">
                <a:solidFill>
                  <a:srgbClr val="0070C0"/>
                </a:solidFill>
              </a:rPr>
              <a:t>| A=a) </a:t>
            </a:r>
            <a:r>
              <a:rPr lang="en-US" dirty="0">
                <a:solidFill>
                  <a:srgbClr val="00B050"/>
                </a:solidFill>
              </a:rPr>
              <a:t>P(A=a)</a:t>
            </a:r>
            <a:r>
              <a:rPr lang="en-US" dirty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14400" y="3200400"/>
            <a:ext cx="3200400" cy="1282950"/>
            <a:chOff x="914400" y="3200400"/>
            <a:chExt cx="3200400" cy="128295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438400" y="3429000"/>
              <a:ext cx="228600" cy="6850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914400" y="4114018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Are these the same a?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1524000" y="3200400"/>
              <a:ext cx="685800" cy="9136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8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this?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 </a:t>
            </a:r>
            <a:r>
              <a:rPr lang="en-US" dirty="0" smtClean="0"/>
              <a:t>/ 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chemeClr val="tx2"/>
                </a:solidFill>
              </a:rPr>
              <a:t>[An equation that holds for all values A can take on, and all values B can take on]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P(A=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=b)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P(B=</a:t>
            </a:r>
            <a:r>
              <a:rPr lang="en-US" dirty="0" err="1" smtClean="0">
                <a:solidFill>
                  <a:srgbClr val="0070C0"/>
                </a:solidFill>
              </a:rPr>
              <a:t>b|A</a:t>
            </a:r>
            <a:r>
              <a:rPr lang="en-US" dirty="0" smtClean="0">
                <a:solidFill>
                  <a:srgbClr val="0070C0"/>
                </a:solidFill>
              </a:rPr>
              <a:t>=a)</a:t>
            </a:r>
            <a:r>
              <a:rPr lang="en-US" dirty="0" smtClean="0">
                <a:solidFill>
                  <a:srgbClr val="00B050"/>
                </a:solidFill>
              </a:rPr>
              <a:t>P(A=a) 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P(B=b </a:t>
            </a:r>
            <a:r>
              <a:rPr lang="en-US" dirty="0">
                <a:solidFill>
                  <a:srgbClr val="0070C0"/>
                </a:solidFill>
              </a:rPr>
              <a:t>| A=a) </a:t>
            </a:r>
            <a:r>
              <a:rPr lang="en-US" dirty="0">
                <a:solidFill>
                  <a:srgbClr val="00B050"/>
                </a:solidFill>
              </a:rPr>
              <a:t>P(A=a)</a:t>
            </a:r>
            <a:r>
              <a:rPr lang="en-US" dirty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438400" y="3429000"/>
            <a:ext cx="228600" cy="685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411401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these the same a?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NO!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524000" y="3200400"/>
            <a:ext cx="685800" cy="91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this?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P(A|B)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P(B|A)</a:t>
            </a:r>
            <a:r>
              <a:rPr lang="en-US" dirty="0" smtClean="0">
                <a:solidFill>
                  <a:srgbClr val="00B050"/>
                </a:solidFill>
              </a:rPr>
              <a:t>P(A) </a:t>
            </a:r>
            <a:r>
              <a:rPr lang="en-US" dirty="0" smtClean="0"/>
              <a:t>/ [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P(B | A=a) </a:t>
            </a:r>
            <a:r>
              <a:rPr lang="en-US" dirty="0">
                <a:solidFill>
                  <a:srgbClr val="00B050"/>
                </a:solidFill>
              </a:rPr>
              <a:t>P(A=a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chemeClr val="tx2"/>
                </a:solidFill>
              </a:rPr>
              <a:t>[An equation that holds for all values A can take on, and all values B can take on]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solidFill>
                  <a:srgbClr val="FF0000"/>
                </a:solidFill>
              </a:rPr>
              <a:t>P(A=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=b)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70C0"/>
                </a:solidFill>
              </a:rPr>
              <a:t>P(B=</a:t>
            </a:r>
            <a:r>
              <a:rPr lang="en-US" dirty="0" err="1" smtClean="0">
                <a:solidFill>
                  <a:srgbClr val="0070C0"/>
                </a:solidFill>
              </a:rPr>
              <a:t>b|A</a:t>
            </a:r>
            <a:r>
              <a:rPr lang="en-US" dirty="0" smtClean="0">
                <a:solidFill>
                  <a:srgbClr val="0070C0"/>
                </a:solidFill>
              </a:rPr>
              <a:t>=a)</a:t>
            </a:r>
            <a:r>
              <a:rPr lang="en-US" dirty="0" smtClean="0">
                <a:solidFill>
                  <a:srgbClr val="00B050"/>
                </a:solidFill>
              </a:rPr>
              <a:t>P(A=a) 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a’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P(B=b </a:t>
            </a:r>
            <a:r>
              <a:rPr lang="en-US" dirty="0">
                <a:solidFill>
                  <a:srgbClr val="0070C0"/>
                </a:solidFill>
              </a:rPr>
              <a:t>| </a:t>
            </a:r>
            <a:r>
              <a:rPr lang="en-US" dirty="0" smtClean="0">
                <a:solidFill>
                  <a:srgbClr val="0070C0"/>
                </a:solidFill>
              </a:rPr>
              <a:t>A=a’) </a:t>
            </a:r>
            <a:r>
              <a:rPr lang="en-US" dirty="0" smtClean="0">
                <a:solidFill>
                  <a:srgbClr val="00B050"/>
                </a:solidFill>
              </a:rPr>
              <a:t>P(A=a’)</a:t>
            </a:r>
            <a:r>
              <a:rPr lang="en-US" dirty="0" smtClean="0"/>
              <a:t>]</a:t>
            </a:r>
            <a:endParaRPr lang="en-US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38400" y="3429000"/>
            <a:ext cx="228600" cy="685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411401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 careful about indices!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24000" y="3200400"/>
            <a:ext cx="685800" cy="91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0" y="2895600"/>
            <a:ext cx="4800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Querying the BN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733800" y="1600200"/>
            <a:ext cx="51054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BN gives P(T|C)</a:t>
            </a:r>
          </a:p>
          <a:p>
            <a:r>
              <a:rPr lang="en-US" dirty="0" smtClean="0"/>
              <a:t>What about P(</a:t>
            </a:r>
            <a:r>
              <a:rPr lang="en-US" dirty="0"/>
              <a:t>C</a:t>
            </a:r>
            <a:r>
              <a:rPr lang="en-US" dirty="0" smtClean="0"/>
              <a:t>|T)?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Cavity|Toothache</a:t>
            </a:r>
            <a:r>
              <a:rPr lang="en-US" dirty="0" smtClean="0"/>
              <a:t>) =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P(</a:t>
            </a:r>
            <a:r>
              <a:rPr lang="en-US" dirty="0" err="1" smtClean="0"/>
              <a:t>Toothache|Cavity</a:t>
            </a:r>
            <a:r>
              <a:rPr lang="en-US" dirty="0" smtClean="0"/>
              <a:t>) P(Cavity)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	       P(Toothache)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[Bayes’ rule]</a:t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Querying a BN is just applying Bayes’ rule on a larger scale…</a:t>
            </a:r>
          </a:p>
          <a:p>
            <a:endParaRPr lang="en-US" dirty="0" smtClean="0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533400" y="2209800"/>
            <a:ext cx="1524000" cy="2438400"/>
            <a:chOff x="3408" y="1488"/>
            <a:chExt cx="960" cy="1536"/>
          </a:xfrm>
        </p:grpSpPr>
        <p:sp>
          <p:nvSpPr>
            <p:cNvPr id="47128" name="Oval 5"/>
            <p:cNvSpPr>
              <a:spLocks noChangeArrowheads="1"/>
            </p:cNvSpPr>
            <p:nvPr/>
          </p:nvSpPr>
          <p:spPr bwMode="auto">
            <a:xfrm>
              <a:off x="3408" y="1488"/>
              <a:ext cx="912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Cavity</a:t>
              </a:r>
            </a:p>
          </p:txBody>
        </p:sp>
        <p:sp>
          <p:nvSpPr>
            <p:cNvPr id="47129" name="Oval 6"/>
            <p:cNvSpPr>
              <a:spLocks noChangeArrowheads="1"/>
            </p:cNvSpPr>
            <p:nvPr/>
          </p:nvSpPr>
          <p:spPr bwMode="auto">
            <a:xfrm>
              <a:off x="3456" y="2688"/>
              <a:ext cx="912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Toothache</a:t>
              </a:r>
            </a:p>
          </p:txBody>
        </p:sp>
        <p:sp>
          <p:nvSpPr>
            <p:cNvPr id="47130" name="Line 7"/>
            <p:cNvSpPr>
              <a:spLocks noChangeShapeType="1"/>
            </p:cNvSpPr>
            <p:nvPr/>
          </p:nvSpPr>
          <p:spPr bwMode="auto">
            <a:xfrm>
              <a:off x="3888" y="182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4456" name="Group 8"/>
          <p:cNvGraphicFramePr>
            <a:graphicFrameLocks noGrp="1"/>
          </p:cNvGraphicFramePr>
          <p:nvPr/>
        </p:nvGraphicFramePr>
        <p:xfrm>
          <a:off x="2209800" y="2057400"/>
          <a:ext cx="609600" cy="73152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46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27045"/>
              </p:ext>
            </p:extLst>
          </p:nvPr>
        </p:nvGraphicFramePr>
        <p:xfrm>
          <a:off x="2209800" y="3810000"/>
          <a:ext cx="1371600" cy="1021080"/>
        </p:xfrm>
        <a:graphic>
          <a:graphicData uri="http://schemas.openxmlformats.org/drawingml/2006/table">
            <a:tbl>
              <a:tblPr/>
              <a:tblGrid>
                <a:gridCol w="354013"/>
                <a:gridCol w="101758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P(T|C)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0.4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038600" y="3429000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86300" y="3962400"/>
            <a:ext cx="3886200" cy="1552303"/>
            <a:chOff x="4686300" y="3962400"/>
            <a:chExt cx="3886200" cy="155230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629400" y="3962400"/>
              <a:ext cx="22860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686300" y="4676503"/>
              <a:ext cx="3886200" cy="838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Denominator computed by summing out numerator over Cavity and </a:t>
              </a:r>
              <a:r>
                <a:rPr lang="en-US" dirty="0" smtClean="0">
                  <a:sym typeface="Symbol"/>
                </a:rPr>
                <a:t></a:t>
              </a:r>
              <a:r>
                <a:rPr lang="en-US" dirty="0" smtClean="0"/>
                <a:t>Cavity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57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Performing Inference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b="1" dirty="0" smtClean="0"/>
              <a:t>X</a:t>
            </a:r>
          </a:p>
          <a:p>
            <a:r>
              <a:rPr lang="en-US" dirty="0" smtClean="0"/>
              <a:t>Have evidence set 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, query variable </a:t>
            </a:r>
            <a:r>
              <a:rPr lang="en-US" dirty="0"/>
              <a:t>Q</a:t>
            </a:r>
            <a:endParaRPr lang="en-US" dirty="0" smtClean="0"/>
          </a:p>
          <a:p>
            <a:r>
              <a:rPr lang="en-US" dirty="0" smtClean="0"/>
              <a:t>Want to compute the posterior probability distribution over Q, given 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</a:p>
          <a:p>
            <a:r>
              <a:rPr lang="en-US" dirty="0" smtClean="0"/>
              <a:t>Let the non-evidence variables be </a:t>
            </a:r>
            <a:r>
              <a:rPr lang="en-US" b="1" dirty="0" smtClean="0"/>
              <a:t>Y</a:t>
            </a:r>
            <a:r>
              <a:rPr lang="en-US" dirty="0" smtClean="0"/>
              <a:t> (= </a:t>
            </a:r>
            <a:r>
              <a:rPr lang="en-US" b="1" dirty="0" smtClean="0"/>
              <a:t>X</a:t>
            </a:r>
            <a:r>
              <a:rPr lang="en-US" dirty="0" smtClean="0"/>
              <a:t> \ </a:t>
            </a:r>
            <a:r>
              <a:rPr lang="en-US" b="1" dirty="0" smtClean="0"/>
              <a:t>E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Straight forward method</a:t>
            </a:r>
            <a:r>
              <a:rPr lang="en-US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Compute joint P(</a:t>
            </a:r>
            <a:r>
              <a:rPr lang="en-US" b="1" dirty="0" smtClean="0"/>
              <a:t>Y</a:t>
            </a:r>
            <a:r>
              <a:rPr lang="en-US" dirty="0" smtClean="0">
                <a:sym typeface="Symbol"/>
              </a:rPr>
              <a:t>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Marginalize to get P(Q,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ivide by P(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 to get P(Q|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in the Alarm Example</a:t>
            </a:r>
          </a:p>
        </p:txBody>
      </p:sp>
      <p:graphicFrame>
        <p:nvGraphicFramePr>
          <p:cNvPr id="94211" name="Group 3"/>
          <p:cNvGraphicFramePr>
            <a:graphicFrameLocks noGrp="1"/>
          </p:cNvGraphicFramePr>
          <p:nvPr/>
        </p:nvGraphicFramePr>
        <p:xfrm>
          <a:off x="4953000" y="3200400"/>
          <a:ext cx="1295400" cy="1249680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42041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2042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2043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2044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2045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2046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7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8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49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94235" name="Group 27"/>
          <p:cNvGraphicFramePr>
            <a:graphicFrameLocks noGrp="1"/>
          </p:cNvGraphicFramePr>
          <p:nvPr/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43" name="Group 35"/>
          <p:cNvGraphicFramePr>
            <a:graphicFrameLocks noGrp="1"/>
          </p:cNvGraphicFramePr>
          <p:nvPr/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51" name="Group 43"/>
          <p:cNvGraphicFramePr>
            <a:graphicFrameLocks noGrp="1"/>
          </p:cNvGraphicFramePr>
          <p:nvPr/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62" name="Group 54"/>
          <p:cNvGraphicFramePr>
            <a:graphicFrameLocks noGrp="1"/>
          </p:cNvGraphicFramePr>
          <p:nvPr/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40" name="Text Box 65"/>
          <p:cNvSpPr txBox="1">
            <a:spLocks noChangeArrowheads="1"/>
          </p:cNvSpPr>
          <p:nvPr/>
        </p:nvSpPr>
        <p:spPr bwMode="auto">
          <a:xfrm>
            <a:off x="228600" y="3060700"/>
            <a:ext cx="1840568" cy="461665"/>
          </a:xfrm>
          <a:prstGeom prst="rect">
            <a:avLst/>
          </a:prstGeom>
          <a:solidFill>
            <a:srgbClr val="ECF1FE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P(J</a:t>
            </a:r>
            <a:r>
              <a:rPr lang="en-US" sz="2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|M</a:t>
            </a:r>
            <a:r>
              <a:rPr lang="en-US" sz="2400" dirty="0" smtClean="0">
                <a:latin typeface="Comic Sans MS" pitchFamily="66" charset="0"/>
              </a:rPr>
              <a:t>) </a:t>
            </a:r>
            <a:r>
              <a:rPr lang="en-US" sz="2400" dirty="0">
                <a:latin typeface="Comic Sans MS" pitchFamily="66" charset="0"/>
              </a:rPr>
              <a:t>= ??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85800" y="3522365"/>
            <a:ext cx="76200" cy="897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990600" y="3522366"/>
            <a:ext cx="838200" cy="668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4572000"/>
            <a:ext cx="1181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Q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70808" y="4191000"/>
            <a:ext cx="17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Evidence E=e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Complicated </a:t>
            </a:r>
            <a:br>
              <a:rPr lang="en-US" smtClean="0"/>
            </a:br>
            <a:r>
              <a:rPr lang="en-US" smtClean="0"/>
              <a:t>Singly-Connected Belief Net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1371600" y="1905000"/>
            <a:ext cx="6858000" cy="4267200"/>
            <a:chOff x="864" y="1056"/>
            <a:chExt cx="4320" cy="2688"/>
          </a:xfrm>
        </p:grpSpPr>
        <p:sp>
          <p:nvSpPr>
            <p:cNvPr id="48132" name="Oval 4"/>
            <p:cNvSpPr>
              <a:spLocks noChangeArrowheads="1"/>
            </p:cNvSpPr>
            <p:nvPr/>
          </p:nvSpPr>
          <p:spPr bwMode="auto">
            <a:xfrm>
              <a:off x="864" y="196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Radio</a:t>
              </a:r>
            </a:p>
          </p:txBody>
        </p:sp>
        <p:sp>
          <p:nvSpPr>
            <p:cNvPr id="48133" name="Oval 5"/>
            <p:cNvSpPr>
              <a:spLocks noChangeArrowheads="1"/>
            </p:cNvSpPr>
            <p:nvPr/>
          </p:nvSpPr>
          <p:spPr bwMode="auto">
            <a:xfrm>
              <a:off x="1392" y="1056"/>
              <a:ext cx="72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Battery</a:t>
              </a:r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2592" y="1968"/>
              <a:ext cx="105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SparkPlugs</a:t>
              </a:r>
            </a:p>
          </p:txBody>
        </p:sp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3840" y="2688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Starts</a:t>
              </a:r>
            </a:p>
          </p:txBody>
        </p:sp>
        <p:sp>
          <p:nvSpPr>
            <p:cNvPr id="48136" name="Oval 8"/>
            <p:cNvSpPr>
              <a:spLocks noChangeArrowheads="1"/>
            </p:cNvSpPr>
            <p:nvPr/>
          </p:nvSpPr>
          <p:spPr bwMode="auto">
            <a:xfrm>
              <a:off x="4608" y="1920"/>
              <a:ext cx="57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Gas</a:t>
              </a:r>
            </a:p>
          </p:txBody>
        </p:sp>
        <p:sp>
          <p:nvSpPr>
            <p:cNvPr id="48137" name="Oval 9"/>
            <p:cNvSpPr>
              <a:spLocks noChangeArrowheads="1"/>
            </p:cNvSpPr>
            <p:nvPr/>
          </p:nvSpPr>
          <p:spPr bwMode="auto">
            <a:xfrm>
              <a:off x="3840" y="3456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Moves</a:t>
              </a:r>
            </a:p>
          </p:txBody>
        </p:sp>
        <p:grpSp>
          <p:nvGrpSpPr>
            <p:cNvPr id="48138" name="Group 10"/>
            <p:cNvGrpSpPr>
              <a:grpSpLocks/>
            </p:cNvGrpSpPr>
            <p:nvPr/>
          </p:nvGrpSpPr>
          <p:grpSpPr bwMode="auto">
            <a:xfrm>
              <a:off x="1152" y="1344"/>
              <a:ext cx="3744" cy="1344"/>
              <a:chOff x="1152" y="1344"/>
              <a:chExt cx="3744" cy="1344"/>
            </a:xfrm>
          </p:grpSpPr>
          <p:sp>
            <p:nvSpPr>
              <p:cNvPr id="48140" name="Line 11"/>
              <p:cNvSpPr>
                <a:spLocks noChangeShapeType="1"/>
              </p:cNvSpPr>
              <p:nvPr/>
            </p:nvSpPr>
            <p:spPr bwMode="auto">
              <a:xfrm flipH="1">
                <a:off x="1152" y="1344"/>
                <a:ext cx="5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1" name="Line 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1160" cy="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Line 1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3" name="Line 14"/>
              <p:cNvSpPr>
                <a:spLocks noChangeShapeType="1"/>
              </p:cNvSpPr>
              <p:nvPr/>
            </p:nvSpPr>
            <p:spPr bwMode="auto">
              <a:xfrm flipH="1">
                <a:off x="4128" y="2208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39" name="Line 15"/>
            <p:cNvSpPr>
              <a:spLocks noChangeShapeType="1"/>
            </p:cNvSpPr>
            <p:nvPr/>
          </p:nvSpPr>
          <p:spPr bwMode="auto">
            <a:xfrm>
              <a:off x="4128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38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in the Alarm Example</a:t>
            </a:r>
          </a:p>
        </p:txBody>
      </p:sp>
      <p:graphicFrame>
        <p:nvGraphicFramePr>
          <p:cNvPr id="942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17199"/>
              </p:ext>
            </p:extLst>
          </p:nvPr>
        </p:nvGraphicFramePr>
        <p:xfrm>
          <a:off x="4953000" y="3200400"/>
          <a:ext cx="1295400" cy="1249680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42041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2042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2043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2044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2045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2046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2047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2048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2049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9423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55461"/>
              </p:ext>
            </p:extLst>
          </p:nvPr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43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98054"/>
              </p:ext>
            </p:extLst>
          </p:nvPr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5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64346"/>
              </p:ext>
            </p:extLst>
          </p:nvPr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52374"/>
              </p:ext>
            </p:extLst>
          </p:nvPr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40" name="Text Box 65"/>
          <p:cNvSpPr txBox="1">
            <a:spLocks noChangeArrowheads="1"/>
          </p:cNvSpPr>
          <p:nvPr/>
        </p:nvSpPr>
        <p:spPr bwMode="auto">
          <a:xfrm>
            <a:off x="228600" y="3060700"/>
            <a:ext cx="2967479" cy="461665"/>
          </a:xfrm>
          <a:prstGeom prst="rect">
            <a:avLst/>
          </a:prstGeom>
          <a:solidFill>
            <a:srgbClr val="ECF1FE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P(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</a:rPr>
              <a:t>J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|MaryCalls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) 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= ??</a:t>
            </a: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228600" y="3729335"/>
            <a:ext cx="6556603" cy="830997"/>
          </a:xfrm>
          <a:prstGeom prst="rect">
            <a:avLst/>
          </a:prstGeom>
          <a:solidFill>
            <a:srgbClr val="ECF1FE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1. P(</a:t>
            </a:r>
            <a:r>
              <a:rPr lang="en-US" sz="2400" dirty="0" err="1" smtClean="0">
                <a:latin typeface="Comic Sans MS" pitchFamily="66" charset="0"/>
              </a:rPr>
              <a:t>J</a:t>
            </a:r>
            <a:r>
              <a:rPr lang="en-US" sz="2400" dirty="0" err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,A,B,E,MaryCalls</a:t>
            </a:r>
            <a:r>
              <a:rPr lang="en-US" sz="2400" dirty="0" smtClean="0">
                <a:latin typeface="Comic Sans MS" pitchFamily="66" charset="0"/>
              </a:rPr>
              <a:t>) =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P(J|A)P(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MaryCalls|A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)P(A|B,E)P(B)P(E)</a:t>
            </a:r>
            <a:endParaRPr lang="en-US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24" name="Group 66"/>
          <p:cNvGrpSpPr>
            <a:grpSpLocks/>
          </p:cNvGrpSpPr>
          <p:nvPr/>
        </p:nvGrpSpPr>
        <p:grpSpPr bwMode="auto">
          <a:xfrm>
            <a:off x="609600" y="5029200"/>
            <a:ext cx="8305800" cy="1371600"/>
            <a:chOff x="384" y="3168"/>
            <a:chExt cx="5232" cy="864"/>
          </a:xfrm>
        </p:grpSpPr>
        <p:sp>
          <p:nvSpPr>
            <p:cNvPr id="25" name="Rectangle 67"/>
            <p:cNvSpPr>
              <a:spLocks noChangeArrowheads="1"/>
            </p:cNvSpPr>
            <p:nvPr/>
          </p:nvSpPr>
          <p:spPr bwMode="auto">
            <a:xfrm>
              <a:off x="432" y="3168"/>
              <a:ext cx="4992" cy="576"/>
            </a:xfrm>
            <a:prstGeom prst="rect">
              <a:avLst/>
            </a:prstGeom>
            <a:solidFill>
              <a:srgbClr val="FFD3A7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68"/>
            <p:cNvSpPr txBox="1">
              <a:spLocks noChangeArrowheads="1"/>
            </p:cNvSpPr>
            <p:nvPr/>
          </p:nvSpPr>
          <p:spPr bwMode="auto">
            <a:xfrm>
              <a:off x="480" y="3216"/>
              <a:ext cx="5136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P(x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1</a:t>
              </a:r>
              <a:r>
                <a:rPr lang="en-US" sz="3200" b="1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2</a:t>
              </a:r>
              <a:r>
                <a:rPr lang="en-US" sz="3200" b="1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…</a:t>
              </a:r>
              <a:r>
                <a:rPr lang="en-US" sz="3200" b="1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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n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) = </a:t>
              </a:r>
              <a:r>
                <a:rPr lang="en-US" sz="4000">
                  <a:solidFill>
                    <a:srgbClr val="990000"/>
                  </a:solidFill>
                  <a:latin typeface="Symbol" pitchFamily="18" charset="2"/>
                </a:rPr>
                <a:t>P</a:t>
              </a:r>
              <a:r>
                <a:rPr lang="en-US" sz="4000" baseline="-3000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i=1,…,n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P(x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i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|parents(X</a:t>
              </a:r>
              <a:r>
                <a:rPr lang="en-US" sz="3200" baseline="-25000">
                  <a:solidFill>
                    <a:srgbClr val="990000"/>
                  </a:solidFill>
                  <a:latin typeface="Comic Sans MS" pitchFamily="66" charset="0"/>
                </a:rPr>
                <a:t>i</a:t>
              </a:r>
              <a:r>
                <a:rPr lang="en-US" sz="3200">
                  <a:solidFill>
                    <a:srgbClr val="990000"/>
                  </a:solidFill>
                  <a:latin typeface="Comic Sans MS" pitchFamily="66" charset="0"/>
                </a:rPr>
                <a:t>))</a:t>
              </a:r>
            </a:p>
          </p:txBody>
        </p:sp>
        <p:sp>
          <p:nvSpPr>
            <p:cNvPr id="28" name="Text Box 69"/>
            <p:cNvSpPr txBox="1">
              <a:spLocks noChangeArrowheads="1"/>
            </p:cNvSpPr>
            <p:nvPr/>
          </p:nvSpPr>
          <p:spPr bwMode="auto">
            <a:xfrm>
              <a:off x="384" y="3744"/>
              <a:ext cx="37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990000"/>
                  </a:solidFill>
                  <a:latin typeface="Comic Sans MS" pitchFamily="66" charset="0"/>
                  <a:sym typeface="Wingdings" pitchFamily="2" charset="2"/>
                </a:rPr>
                <a:t></a:t>
              </a:r>
              <a:r>
                <a:rPr lang="en-US" sz="2400">
                  <a:solidFill>
                    <a:srgbClr val="990000"/>
                  </a:solidFill>
                  <a:latin typeface="Comic Sans MS" pitchFamily="66" charset="0"/>
                </a:rPr>
                <a:t> full joint distribution table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H="1">
            <a:off x="6286500" y="3473450"/>
            <a:ext cx="952500" cy="412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9000" y="3183150"/>
            <a:ext cx="1347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 smtClean="0"/>
              <a:t>4</a:t>
            </a:r>
            <a:r>
              <a:rPr lang="en-US" sz="2000" dirty="0" smtClean="0"/>
              <a:t> entries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71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in the Alarm Example</a:t>
            </a:r>
          </a:p>
        </p:txBody>
      </p:sp>
      <p:graphicFrame>
        <p:nvGraphicFramePr>
          <p:cNvPr id="942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75726"/>
              </p:ext>
            </p:extLst>
          </p:nvPr>
        </p:nvGraphicFramePr>
        <p:xfrm>
          <a:off x="4953000" y="3200400"/>
          <a:ext cx="1295400" cy="1249680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42041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2042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2043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2044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2045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2046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2047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2048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2049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9423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9738"/>
              </p:ext>
            </p:extLst>
          </p:nvPr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43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44617"/>
              </p:ext>
            </p:extLst>
          </p:nvPr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5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41886"/>
              </p:ext>
            </p:extLst>
          </p:nvPr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26392"/>
              </p:ext>
            </p:extLst>
          </p:nvPr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40" name="Text Box 65"/>
          <p:cNvSpPr txBox="1">
            <a:spLocks noChangeArrowheads="1"/>
          </p:cNvSpPr>
          <p:nvPr/>
        </p:nvSpPr>
        <p:spPr bwMode="auto">
          <a:xfrm>
            <a:off x="228600" y="3060700"/>
            <a:ext cx="2967479" cy="461665"/>
          </a:xfrm>
          <a:prstGeom prst="rect">
            <a:avLst/>
          </a:prstGeom>
          <a:solidFill>
            <a:srgbClr val="ECF1FE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P(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</a:rPr>
              <a:t>J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|MaryCalls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) 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= ??</a:t>
            </a: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228600" y="3729335"/>
            <a:ext cx="6776214" cy="830997"/>
          </a:xfrm>
          <a:prstGeom prst="rect">
            <a:avLst/>
          </a:prstGeom>
          <a:solidFill>
            <a:srgbClr val="ECF1FE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1. P(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</a:rPr>
              <a:t>J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,A,B,E,MaryCalls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) =</a:t>
            </a:r>
            <a:b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P(J|A)P(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MaryCalls|A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)P(A|B,E)P(B)P(E)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6" name="Text Box 65"/>
          <p:cNvSpPr txBox="1">
            <a:spLocks noChangeArrowheads="1"/>
          </p:cNvSpPr>
          <p:nvPr/>
        </p:nvSpPr>
        <p:spPr bwMode="auto">
          <a:xfrm>
            <a:off x="228600" y="4731603"/>
            <a:ext cx="5844870" cy="830997"/>
          </a:xfrm>
          <a:prstGeom prst="rect">
            <a:avLst/>
          </a:prstGeom>
          <a:solidFill>
            <a:srgbClr val="ECF1FE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2. P(</a:t>
            </a:r>
            <a:r>
              <a:rPr lang="en-US" sz="2400" dirty="0" err="1" smtClean="0">
                <a:latin typeface="Comic Sans MS" pitchFamily="66" charset="0"/>
              </a:rPr>
              <a:t>J,</a:t>
            </a:r>
            <a:r>
              <a:rPr lang="en-US" sz="2400" dirty="0" err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MaryCalls</a:t>
            </a:r>
            <a:r>
              <a:rPr lang="en-US" sz="2400" dirty="0" smtClean="0">
                <a:latin typeface="Comic Sans MS" pitchFamily="66" charset="0"/>
              </a:rPr>
              <a:t>) =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2400" baseline="-25000" dirty="0" err="1" smtClean="0">
                <a:solidFill>
                  <a:srgbClr val="C00000"/>
                </a:solidFill>
                <a:latin typeface="Comic Sans MS" pitchFamily="66" charset="0"/>
              </a:rPr>
              <a:t>a,b,e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P(J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,A=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a,B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b,E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e,MaryCalls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) </a:t>
            </a:r>
            <a:endParaRPr lang="en-US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073470" y="3886200"/>
            <a:ext cx="1013130" cy="10868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6600" y="3143250"/>
            <a:ext cx="2100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entries:</a:t>
            </a:r>
            <a:br>
              <a:rPr lang="en-US" dirty="0" smtClean="0"/>
            </a:br>
            <a:r>
              <a:rPr lang="en-US" dirty="0" smtClean="0"/>
              <a:t>one for </a:t>
            </a:r>
            <a:r>
              <a:rPr lang="en-US" dirty="0" err="1" smtClean="0"/>
              <a:t>JohnCalls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other for </a:t>
            </a:r>
            <a:r>
              <a:rPr lang="en-US" dirty="0" smtClean="0">
                <a:sym typeface="Symbol"/>
              </a:rPr>
              <a:t></a:t>
            </a:r>
            <a:r>
              <a:rPr lang="en-US" dirty="0" err="1" smtClean="0"/>
              <a:t>JohnCalls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in the Alarm Example</a:t>
            </a:r>
          </a:p>
        </p:txBody>
      </p:sp>
      <p:graphicFrame>
        <p:nvGraphicFramePr>
          <p:cNvPr id="942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25040"/>
              </p:ext>
            </p:extLst>
          </p:nvPr>
        </p:nvGraphicFramePr>
        <p:xfrm>
          <a:off x="4953000" y="3200400"/>
          <a:ext cx="1295400" cy="1249680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42041" name="Oval 18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2042" name="Oval 19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2043" name="Oval 20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2044" name="Oval 21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2045" name="Oval 22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6"/>
                  </a:solidFill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2046" name="Line 23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2047" name="Line 24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2048" name="Line 25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2049" name="Line 26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9423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47003"/>
              </p:ext>
            </p:extLst>
          </p:nvPr>
        </p:nvGraphicFramePr>
        <p:xfrm>
          <a:off x="29718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43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67212"/>
              </p:ext>
            </p:extLst>
          </p:nvPr>
        </p:nvGraphicFramePr>
        <p:xfrm>
          <a:off x="7086600" y="20574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5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05785"/>
              </p:ext>
            </p:extLst>
          </p:nvPr>
        </p:nvGraphicFramePr>
        <p:xfrm>
          <a:off x="3200400" y="51816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80956"/>
              </p:ext>
            </p:extLst>
          </p:nvPr>
        </p:nvGraphicFramePr>
        <p:xfrm>
          <a:off x="7239000" y="51816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40" name="Text Box 65"/>
          <p:cNvSpPr txBox="1">
            <a:spLocks noChangeArrowheads="1"/>
          </p:cNvSpPr>
          <p:nvPr/>
        </p:nvSpPr>
        <p:spPr bwMode="auto">
          <a:xfrm>
            <a:off x="228600" y="3060700"/>
            <a:ext cx="2967479" cy="461665"/>
          </a:xfrm>
          <a:prstGeom prst="rect">
            <a:avLst/>
          </a:prstGeom>
          <a:solidFill>
            <a:srgbClr val="ECF1FE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P(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</a:rPr>
              <a:t>J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|MaryCalls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) 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= ??</a:t>
            </a: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228600" y="3729335"/>
            <a:ext cx="6776214" cy="830997"/>
          </a:xfrm>
          <a:prstGeom prst="rect">
            <a:avLst/>
          </a:prstGeom>
          <a:solidFill>
            <a:srgbClr val="ECF1FE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1. P(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</a:rPr>
              <a:t>J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,A,B,E,MaryCalls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) =</a:t>
            </a:r>
            <a:b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P(J|A)P(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MaryCalls|A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)P(A|B,E)P(B)P(E)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6" name="Text Box 65"/>
          <p:cNvSpPr txBox="1">
            <a:spLocks noChangeArrowheads="1"/>
          </p:cNvSpPr>
          <p:nvPr/>
        </p:nvSpPr>
        <p:spPr bwMode="auto">
          <a:xfrm>
            <a:off x="228600" y="4731603"/>
            <a:ext cx="5844870" cy="830997"/>
          </a:xfrm>
          <a:prstGeom prst="rect">
            <a:avLst/>
          </a:prstGeom>
          <a:solidFill>
            <a:srgbClr val="ECF1FE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2. P(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</a:rPr>
              <a:t>J,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MaryCalls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) =</a:t>
            </a:r>
            <a:b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ymbol" pitchFamily="18" charset="2"/>
              </a:rPr>
              <a:t>S</a:t>
            </a:r>
            <a:r>
              <a:rPr lang="en-US" sz="2400" baseline="-250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a,b,e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P(J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,A=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a,B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b,E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e,MaryCalls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)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4" name="Text Box 65"/>
          <p:cNvSpPr txBox="1">
            <a:spLocks noChangeArrowheads="1"/>
          </p:cNvSpPr>
          <p:nvPr/>
        </p:nvSpPr>
        <p:spPr bwMode="auto">
          <a:xfrm>
            <a:off x="213030" y="5715000"/>
            <a:ext cx="7015062" cy="830997"/>
          </a:xfrm>
          <a:prstGeom prst="rect">
            <a:avLst/>
          </a:prstGeom>
          <a:solidFill>
            <a:srgbClr val="ECF1FE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3. P(</a:t>
            </a:r>
            <a:r>
              <a:rPr lang="en-US" sz="2400" dirty="0" err="1" smtClean="0">
                <a:latin typeface="Comic Sans MS" pitchFamily="66" charset="0"/>
              </a:rPr>
              <a:t>J|</a:t>
            </a:r>
            <a:r>
              <a:rPr lang="en-US" sz="2400" dirty="0" err="1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MaryCalls</a:t>
            </a:r>
            <a:r>
              <a:rPr lang="en-US" sz="2400" dirty="0" smtClean="0">
                <a:latin typeface="Comic Sans MS" pitchFamily="66" charset="0"/>
              </a:rPr>
              <a:t>) 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= P(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J,MaryCalls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)/P(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MaryCalls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</a:p>
          <a:p>
            <a:r>
              <a:rPr lang="en-US" sz="2400" dirty="0">
                <a:solidFill>
                  <a:srgbClr val="C00000"/>
                </a:solidFill>
                <a:latin typeface="Comic Sans MS" pitchFamily="66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= P(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J,MaryCalls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)/(</a:t>
            </a:r>
            <a:r>
              <a:rPr lang="en-US" sz="2400" dirty="0" err="1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2400" baseline="-25000" dirty="0" err="1" smtClean="0">
                <a:solidFill>
                  <a:srgbClr val="C00000"/>
                </a:solidFill>
                <a:latin typeface="Comic Sans MS" pitchFamily="66" charset="0"/>
              </a:rPr>
              <a:t>j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P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j,MaryCalls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))</a:t>
            </a:r>
            <a:endParaRPr lang="en-US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expensive?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b="1" dirty="0" smtClean="0"/>
              <a:t>X</a:t>
            </a:r>
            <a:r>
              <a:rPr lang="en-US" dirty="0" smtClean="0"/>
              <a:t>) = P(x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…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=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baseline="-25000" dirty="0" smtClean="0"/>
              <a:t>i=1,…,n </a:t>
            </a:r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|parents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Straightforward method: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above to compute P(</a:t>
            </a:r>
            <a:r>
              <a:rPr lang="en-US" b="1" dirty="0" smtClean="0"/>
              <a:t>Y</a:t>
            </a:r>
            <a:r>
              <a:rPr lang="en-US" dirty="0" smtClean="0"/>
              <a:t>,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P(Q,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…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 P(</a:t>
            </a:r>
            <a:r>
              <a:rPr lang="en-US" b="1" dirty="0" smtClean="0"/>
              <a:t>Y</a:t>
            </a:r>
            <a:r>
              <a:rPr lang="en-US" dirty="0" smtClean="0"/>
              <a:t>,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P(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 =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q</a:t>
            </a:r>
            <a:r>
              <a:rPr lang="en-US" dirty="0" smtClean="0"/>
              <a:t> P(Q,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 1: O( 2</a:t>
            </a:r>
            <a:r>
              <a:rPr lang="en-US" baseline="30000" dirty="0" smtClean="0"/>
              <a:t>n-|E|</a:t>
            </a:r>
            <a:r>
              <a:rPr lang="en-US" dirty="0" smtClean="0"/>
              <a:t> ) entries!</a:t>
            </a:r>
          </a:p>
        </p:txBody>
      </p:sp>
      <p:sp>
        <p:nvSpPr>
          <p:cNvPr id="20484" name="Line 9"/>
          <p:cNvSpPr>
            <a:spLocks noChangeShapeType="1"/>
          </p:cNvSpPr>
          <p:nvPr/>
        </p:nvSpPr>
        <p:spPr bwMode="auto">
          <a:xfrm flipH="1">
            <a:off x="4419600" y="3580606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10"/>
          <p:cNvSpPr txBox="1">
            <a:spLocks noChangeArrowheads="1"/>
          </p:cNvSpPr>
          <p:nvPr/>
        </p:nvSpPr>
        <p:spPr bwMode="auto">
          <a:xfrm>
            <a:off x="6531429" y="3122612"/>
            <a:ext cx="2362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Normalization factor – no big deal once we have </a:t>
            </a:r>
            <a:r>
              <a:rPr lang="en-US" dirty="0" smtClean="0">
                <a:solidFill>
                  <a:schemeClr val="accent2"/>
                </a:solidFill>
              </a:rPr>
              <a:t>P(Q,</a:t>
            </a:r>
            <a:r>
              <a:rPr lang="en-US" b="1" dirty="0" smtClean="0">
                <a:solidFill>
                  <a:schemeClr val="accent2"/>
                </a:solidFill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b="1" dirty="0" smtClean="0">
                <a:solidFill>
                  <a:schemeClr val="accent2"/>
                </a:solidFill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33600" y="4572000"/>
            <a:ext cx="3810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Can we do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Elimination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Consider linear network X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3</a:t>
            </a:r>
          </a:p>
          <a:p>
            <a:r>
              <a:rPr lang="en-US" dirty="0" smtClean="0"/>
              <a:t>P(</a:t>
            </a:r>
            <a:r>
              <a:rPr lang="en-US" b="1" dirty="0" smtClean="0"/>
              <a:t>X</a:t>
            </a:r>
            <a:r>
              <a:rPr lang="en-US" dirty="0" smtClean="0"/>
              <a:t>) = P(X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2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3</a:t>
            </a:r>
            <a:r>
              <a:rPr lang="en-US" dirty="0" smtClean="0"/>
              <a:t>|X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P(X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l-GR" dirty="0" smtClean="0">
                <a:solidFill>
                  <a:srgbClr val="C00000"/>
                </a:solidFill>
              </a:rPr>
              <a:t>Σ</a:t>
            </a:r>
            <a:r>
              <a:rPr lang="en-US" baseline="-25000" dirty="0" smtClean="0">
                <a:solidFill>
                  <a:srgbClr val="C00000"/>
                </a:solidFill>
              </a:rPr>
              <a:t>x1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rgbClr val="C00000"/>
                </a:solidFill>
              </a:rPr>
              <a:t>Σ</a:t>
            </a:r>
            <a:r>
              <a:rPr lang="en-US" baseline="-25000" dirty="0" smtClean="0">
                <a:solidFill>
                  <a:srgbClr val="C00000"/>
                </a:solidFill>
              </a:rPr>
              <a:t>x2</a:t>
            </a:r>
            <a:r>
              <a:rPr lang="en-US" dirty="0" smtClean="0">
                <a:solidFill>
                  <a:srgbClr val="C00000"/>
                </a:solidFill>
              </a:rPr>
              <a:t> P(x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P(x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|x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P(X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|x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Elimination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Consider linear network X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3</a:t>
            </a:r>
          </a:p>
          <a:p>
            <a:r>
              <a:rPr lang="en-US" dirty="0" smtClean="0"/>
              <a:t>P(</a:t>
            </a:r>
            <a:r>
              <a:rPr lang="en-US" b="1" dirty="0" smtClean="0"/>
              <a:t>X</a:t>
            </a:r>
            <a:r>
              <a:rPr lang="en-US" dirty="0" smtClean="0"/>
              <a:t>) = P(X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2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3</a:t>
            </a:r>
            <a:r>
              <a:rPr lang="en-US" dirty="0" smtClean="0"/>
              <a:t>|X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P(X</a:t>
            </a:r>
            <a:r>
              <a:rPr lang="en-US" baseline="-25000" dirty="0" smtClean="0"/>
              <a:t>3</a:t>
            </a:r>
            <a:r>
              <a:rPr lang="en-US" dirty="0" smtClean="0"/>
              <a:t>) = </a:t>
            </a:r>
            <a:r>
              <a:rPr lang="el-GR" dirty="0" smtClean="0"/>
              <a:t>Σ</a:t>
            </a:r>
            <a:r>
              <a:rPr lang="en-US" baseline="-25000" dirty="0" smtClean="0"/>
              <a:t>x1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baseline="-25000" dirty="0" smtClean="0"/>
              <a:t>x2</a:t>
            </a:r>
            <a:r>
              <a:rPr lang="en-US" dirty="0" smtClean="0"/>
              <a:t> P(x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2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3</a:t>
            </a:r>
            <a:r>
              <a:rPr lang="en-US" dirty="0" smtClean="0"/>
              <a:t>|x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l-GR" dirty="0" smtClean="0">
                <a:solidFill>
                  <a:srgbClr val="C00000"/>
                </a:solidFill>
              </a:rPr>
              <a:t>Σ</a:t>
            </a:r>
            <a:r>
              <a:rPr lang="en-US" baseline="-25000" dirty="0">
                <a:solidFill>
                  <a:srgbClr val="C00000"/>
                </a:solidFill>
              </a:rPr>
              <a:t>x2</a:t>
            </a:r>
            <a:r>
              <a:rPr lang="en-US" dirty="0">
                <a:solidFill>
                  <a:srgbClr val="C00000"/>
                </a:solidFill>
              </a:rPr>
              <a:t> P(X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|x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en-US" baseline="-25000" dirty="0">
                <a:solidFill>
                  <a:srgbClr val="C00000"/>
                </a:solidFill>
              </a:rPr>
              <a:t>x1 </a:t>
            </a:r>
            <a:r>
              <a:rPr lang="en-US" dirty="0" smtClean="0">
                <a:solidFill>
                  <a:srgbClr val="C00000"/>
                </a:solidFill>
              </a:rPr>
              <a:t>P(x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P(x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|x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86000" y="29718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048000" y="29718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295220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Rearrange equation…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Elimination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Consider linear network X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3</a:t>
            </a:r>
          </a:p>
          <a:p>
            <a:r>
              <a:rPr lang="en-US" dirty="0" smtClean="0"/>
              <a:t>P(</a:t>
            </a:r>
            <a:r>
              <a:rPr lang="en-US" b="1" dirty="0" smtClean="0"/>
              <a:t>X</a:t>
            </a:r>
            <a:r>
              <a:rPr lang="en-US" dirty="0" smtClean="0"/>
              <a:t>) = P(X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2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3</a:t>
            </a:r>
            <a:r>
              <a:rPr lang="en-US" dirty="0" smtClean="0"/>
              <a:t>|X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P(X</a:t>
            </a:r>
            <a:r>
              <a:rPr lang="en-US" baseline="-25000" dirty="0" smtClean="0"/>
              <a:t>3</a:t>
            </a:r>
            <a:r>
              <a:rPr lang="en-US" dirty="0" smtClean="0"/>
              <a:t>) = </a:t>
            </a:r>
            <a:r>
              <a:rPr lang="el-GR" dirty="0" smtClean="0"/>
              <a:t>Σ</a:t>
            </a:r>
            <a:r>
              <a:rPr lang="en-US" baseline="-25000" dirty="0" smtClean="0"/>
              <a:t>x1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baseline="-25000" dirty="0" smtClean="0"/>
              <a:t>x2</a:t>
            </a:r>
            <a:r>
              <a:rPr lang="en-US" dirty="0" smtClean="0"/>
              <a:t> P(x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2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3</a:t>
            </a:r>
            <a:r>
              <a:rPr lang="en-US" dirty="0" smtClean="0"/>
              <a:t>|x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= </a:t>
            </a:r>
            <a:r>
              <a:rPr lang="el-GR" dirty="0" smtClean="0"/>
              <a:t>Σ</a:t>
            </a:r>
            <a:r>
              <a:rPr lang="en-US" baseline="-25000" dirty="0"/>
              <a:t>x2</a:t>
            </a:r>
            <a:r>
              <a:rPr lang="en-US" dirty="0"/>
              <a:t> P(X</a:t>
            </a:r>
            <a:r>
              <a:rPr lang="en-US" baseline="-25000" dirty="0"/>
              <a:t>3</a:t>
            </a:r>
            <a:r>
              <a:rPr lang="en-US" dirty="0"/>
              <a:t>|x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l-GR" dirty="0"/>
              <a:t>Σ</a:t>
            </a:r>
            <a:r>
              <a:rPr lang="en-US" baseline="-25000" dirty="0"/>
              <a:t>x1 </a:t>
            </a:r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2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  = </a:t>
            </a:r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en-US" baseline="-25000" dirty="0">
                <a:solidFill>
                  <a:srgbClr val="C00000"/>
                </a:solidFill>
              </a:rPr>
              <a:t>x2</a:t>
            </a:r>
            <a:r>
              <a:rPr lang="en-US" dirty="0">
                <a:solidFill>
                  <a:srgbClr val="C00000"/>
                </a:solidFill>
              </a:rPr>
              <a:t> P(X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|x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</a:rPr>
              <a:t>P(x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410200" y="424325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2200" y="4014651"/>
            <a:ext cx="23622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Computed for each value of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Cache P(x</a:t>
            </a:r>
            <a:r>
              <a:rPr lang="en-US" baseline="-25000" dirty="0" smtClean="0"/>
              <a:t>2</a:t>
            </a:r>
            <a:r>
              <a:rPr lang="en-US" dirty="0" smtClean="0"/>
              <a:t>) for both values of X</a:t>
            </a:r>
            <a:r>
              <a:rPr lang="en-US" baseline="-25000" dirty="0" smtClean="0"/>
              <a:t>3</a:t>
            </a:r>
            <a:r>
              <a:rPr lang="en-US" dirty="0"/>
              <a:t>!</a:t>
            </a:r>
            <a:endParaRPr lang="en-US" baseline="-25000" dirty="0"/>
          </a:p>
        </p:txBody>
      </p:sp>
      <p:sp>
        <p:nvSpPr>
          <p:cNvPr id="2" name="Left Brace 1"/>
          <p:cNvSpPr/>
          <p:nvPr/>
        </p:nvSpPr>
        <p:spPr>
          <a:xfrm rot="16200000">
            <a:off x="4953000" y="2857500"/>
            <a:ext cx="228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4191000" y="3848100"/>
            <a:ext cx="876300" cy="166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Elimination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Consider linear network X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3</a:t>
            </a:r>
          </a:p>
          <a:p>
            <a:r>
              <a:rPr lang="en-US" dirty="0" smtClean="0"/>
              <a:t>P(</a:t>
            </a:r>
            <a:r>
              <a:rPr lang="en-US" b="1" dirty="0" smtClean="0"/>
              <a:t>X</a:t>
            </a:r>
            <a:r>
              <a:rPr lang="en-US" dirty="0" smtClean="0"/>
              <a:t>) = P(X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2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3</a:t>
            </a:r>
            <a:r>
              <a:rPr lang="en-US" dirty="0" smtClean="0"/>
              <a:t>|X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P(X</a:t>
            </a:r>
            <a:r>
              <a:rPr lang="en-US" baseline="-25000" dirty="0" smtClean="0"/>
              <a:t>3</a:t>
            </a:r>
            <a:r>
              <a:rPr lang="en-US" dirty="0" smtClean="0"/>
              <a:t>) = </a:t>
            </a:r>
            <a:r>
              <a:rPr lang="el-GR" dirty="0" smtClean="0"/>
              <a:t>Σ</a:t>
            </a:r>
            <a:r>
              <a:rPr lang="en-US" baseline="-25000" dirty="0" smtClean="0"/>
              <a:t>x1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baseline="-25000" dirty="0" smtClean="0"/>
              <a:t>x2</a:t>
            </a:r>
            <a:r>
              <a:rPr lang="en-US" dirty="0" smtClean="0"/>
              <a:t> P(x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2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3</a:t>
            </a:r>
            <a:r>
              <a:rPr lang="en-US" dirty="0" smtClean="0"/>
              <a:t>|x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= </a:t>
            </a:r>
            <a:r>
              <a:rPr lang="el-GR" dirty="0" smtClean="0"/>
              <a:t>Σ</a:t>
            </a:r>
            <a:r>
              <a:rPr lang="en-US" baseline="-25000" dirty="0"/>
              <a:t>x2</a:t>
            </a:r>
            <a:r>
              <a:rPr lang="en-US" dirty="0"/>
              <a:t> P(X</a:t>
            </a:r>
            <a:r>
              <a:rPr lang="en-US" baseline="-25000" dirty="0"/>
              <a:t>3</a:t>
            </a:r>
            <a:r>
              <a:rPr lang="en-US" dirty="0"/>
              <a:t>|x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l-GR" dirty="0"/>
              <a:t>Σ</a:t>
            </a:r>
            <a:r>
              <a:rPr lang="en-US" baseline="-25000" dirty="0"/>
              <a:t>x1 </a:t>
            </a:r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) P(x</a:t>
            </a:r>
            <a:r>
              <a:rPr lang="en-US" baseline="-25000" dirty="0" smtClean="0"/>
              <a:t>2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  = </a:t>
            </a:r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en-US" baseline="-25000" dirty="0">
                <a:solidFill>
                  <a:srgbClr val="C00000"/>
                </a:solidFill>
              </a:rPr>
              <a:t>x2</a:t>
            </a:r>
            <a:r>
              <a:rPr lang="en-US" dirty="0">
                <a:solidFill>
                  <a:srgbClr val="C00000"/>
                </a:solidFill>
              </a:rPr>
              <a:t> P(X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|x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</a:rPr>
              <a:t>P(x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410200" y="424325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2200" y="4014651"/>
            <a:ext cx="2362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Computed for each value of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" name="Left Brace 1"/>
          <p:cNvSpPr/>
          <p:nvPr/>
        </p:nvSpPr>
        <p:spPr>
          <a:xfrm rot="16200000">
            <a:off x="4724400" y="2628900"/>
            <a:ext cx="228600" cy="2209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4191000" y="3848100"/>
            <a:ext cx="647700" cy="166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05000" y="518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How many * and + saved?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*: 2*4*2=16 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</a:rPr>
              <a:t>vs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 4+4=8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+ 2*3=8 </a:t>
            </a:r>
            <a:r>
              <a:rPr lang="en-US" sz="2400" dirty="0" err="1" smtClean="0">
                <a:solidFill>
                  <a:schemeClr val="accent2"/>
                </a:solidFill>
                <a:latin typeface="Comic Sans MS" pitchFamily="66" charset="0"/>
              </a:rPr>
              <a:t>vs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 2+1=3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19800" y="5184954"/>
            <a:ext cx="2667000" cy="11969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</a:rPr>
              <a:t>Can lead to huge gains in larger networks</a:t>
            </a:r>
          </a:p>
        </p:txBody>
      </p:sp>
    </p:spTree>
    <p:extLst>
      <p:ext uri="{BB962C8B-B14F-4D97-AF65-F5344CB8AC3E}">
        <p14:creationId xmlns:p14="http://schemas.microsoft.com/office/powerpoint/2010/main" val="26661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 in Alarm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E|j,m</a:t>
            </a:r>
            <a:r>
              <a:rPr lang="en-US" dirty="0" smtClean="0"/>
              <a:t>)=P(</a:t>
            </a:r>
            <a:r>
              <a:rPr lang="en-US" dirty="0" err="1" smtClean="0"/>
              <a:t>E,j,m</a:t>
            </a:r>
            <a:r>
              <a:rPr lang="en-US" dirty="0" smtClean="0"/>
              <a:t>)/P(</a:t>
            </a:r>
            <a:r>
              <a:rPr lang="en-US" dirty="0" err="1" smtClean="0"/>
              <a:t>j,m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E,j,m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l-GR" dirty="0" smtClean="0">
                <a:solidFill>
                  <a:srgbClr val="C00000"/>
                </a:solidFill>
              </a:rPr>
              <a:t>Σ</a:t>
            </a:r>
            <a:r>
              <a:rPr lang="en-US" baseline="-25000" dirty="0" smtClean="0">
                <a:solidFill>
                  <a:srgbClr val="C00000"/>
                </a:solidFill>
              </a:rPr>
              <a:t>a</a:t>
            </a:r>
            <a:r>
              <a:rPr lang="el-GR" dirty="0" smtClean="0">
                <a:solidFill>
                  <a:srgbClr val="C00000"/>
                </a:solidFill>
              </a:rPr>
              <a:t>Σ</a:t>
            </a:r>
            <a:r>
              <a:rPr lang="en-US" baseline="-25000" dirty="0" smtClean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 P(E) P(b) P(</a:t>
            </a:r>
            <a:r>
              <a:rPr lang="en-US" dirty="0" err="1" smtClean="0">
                <a:solidFill>
                  <a:srgbClr val="C00000"/>
                </a:solidFill>
              </a:rPr>
              <a:t>a|E,b</a:t>
            </a:r>
            <a:r>
              <a:rPr lang="en-US" dirty="0" smtClean="0">
                <a:solidFill>
                  <a:srgbClr val="C00000"/>
                </a:solidFill>
              </a:rPr>
              <a:t>) P(</a:t>
            </a:r>
            <a:r>
              <a:rPr lang="en-US" dirty="0" err="1" smtClean="0">
                <a:solidFill>
                  <a:srgbClr val="C00000"/>
                </a:solidFill>
              </a:rPr>
              <a:t>j|a</a:t>
            </a:r>
            <a:r>
              <a:rPr lang="en-US" dirty="0" smtClean="0">
                <a:solidFill>
                  <a:srgbClr val="C00000"/>
                </a:solidFill>
              </a:rPr>
              <a:t>) P(</a:t>
            </a:r>
            <a:r>
              <a:rPr lang="en-US" dirty="0" err="1" smtClean="0">
                <a:solidFill>
                  <a:srgbClr val="C00000"/>
                </a:solidFill>
              </a:rPr>
              <a:t>m|a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 in Alarm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E|j,m</a:t>
            </a:r>
            <a:r>
              <a:rPr lang="en-US" dirty="0"/>
              <a:t>)=P(</a:t>
            </a:r>
            <a:r>
              <a:rPr lang="en-US" dirty="0" err="1"/>
              <a:t>E,j,m</a:t>
            </a:r>
            <a:r>
              <a:rPr lang="en-US" dirty="0"/>
              <a:t>)/P(</a:t>
            </a:r>
            <a:r>
              <a:rPr lang="en-US" dirty="0" err="1"/>
              <a:t>j,m</a:t>
            </a:r>
            <a:r>
              <a:rPr lang="en-US" dirty="0"/>
              <a:t>)</a:t>
            </a:r>
          </a:p>
          <a:p>
            <a:r>
              <a:rPr lang="en-US" dirty="0"/>
              <a:t>P(</a:t>
            </a:r>
            <a:r>
              <a:rPr lang="en-US" dirty="0" err="1"/>
              <a:t>E,j,m</a:t>
            </a:r>
            <a:r>
              <a:rPr lang="en-US" dirty="0"/>
              <a:t>) = </a:t>
            </a:r>
            <a:r>
              <a:rPr lang="el-GR" dirty="0"/>
              <a:t>Σ</a:t>
            </a:r>
            <a:r>
              <a:rPr lang="en-US" baseline="-25000" dirty="0"/>
              <a:t>a</a:t>
            </a:r>
            <a:r>
              <a:rPr lang="el-GR" dirty="0"/>
              <a:t>Σ</a:t>
            </a:r>
            <a:r>
              <a:rPr lang="en-US" baseline="-25000" dirty="0"/>
              <a:t>b</a:t>
            </a:r>
            <a:r>
              <a:rPr lang="en-US" dirty="0"/>
              <a:t> P(E) P(b) P(</a:t>
            </a:r>
            <a:r>
              <a:rPr lang="en-US" dirty="0" err="1"/>
              <a:t>a|E,b</a:t>
            </a:r>
            <a:r>
              <a:rPr lang="en-US" dirty="0"/>
              <a:t>) P(</a:t>
            </a:r>
            <a:r>
              <a:rPr lang="en-US" dirty="0" err="1"/>
              <a:t>j|a</a:t>
            </a:r>
            <a:r>
              <a:rPr lang="en-US" dirty="0"/>
              <a:t>) P(</a:t>
            </a:r>
            <a:r>
              <a:rPr lang="en-US" dirty="0" err="1"/>
              <a:t>m|a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= P(E) </a:t>
            </a:r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 P(b) </a:t>
            </a:r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 P(</a:t>
            </a:r>
            <a:r>
              <a:rPr lang="en-US" dirty="0" err="1" smtClean="0">
                <a:solidFill>
                  <a:srgbClr val="C00000"/>
                </a:solidFill>
              </a:rPr>
              <a:t>a|E,b</a:t>
            </a:r>
            <a:r>
              <a:rPr lang="en-US" dirty="0" smtClean="0">
                <a:solidFill>
                  <a:srgbClr val="C00000"/>
                </a:solidFill>
              </a:rPr>
              <a:t>) P(</a:t>
            </a:r>
            <a:r>
              <a:rPr lang="en-US" dirty="0" err="1" smtClean="0">
                <a:solidFill>
                  <a:srgbClr val="C00000"/>
                </a:solidFill>
              </a:rPr>
              <a:t>j|a</a:t>
            </a:r>
            <a:r>
              <a:rPr lang="en-US" dirty="0" smtClean="0">
                <a:solidFill>
                  <a:srgbClr val="C00000"/>
                </a:solidFill>
              </a:rPr>
              <a:t>) P(</a:t>
            </a:r>
            <a:r>
              <a:rPr lang="en-US" dirty="0" err="1" smtClean="0">
                <a:solidFill>
                  <a:srgbClr val="C00000"/>
                </a:solidFill>
              </a:rPr>
              <a:t>m|a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scene_4_in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810000"/>
            <a:ext cx="281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 descr="scene_4_org"/>
          <p:cNvPicPr>
            <a:picLocks noChangeAspect="1" noChangeArrowheads="1"/>
          </p:cNvPicPr>
          <p:nvPr/>
        </p:nvPicPr>
        <p:blipFill>
          <a:blip r:embed="rId4" cstate="print">
            <a:lum bright="18000"/>
          </a:blip>
          <a:srcRect/>
          <a:stretch>
            <a:fillRect/>
          </a:stretch>
        </p:blipFill>
        <p:spPr bwMode="auto">
          <a:xfrm>
            <a:off x="838200" y="8382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657600" y="11430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Region = {Sky, Tree, Grass, Rock}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6096000" y="3810000"/>
            <a:ext cx="1143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R2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7315200" y="5105400"/>
            <a:ext cx="1143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R4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4876800" y="5181600"/>
            <a:ext cx="1143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R3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6019800" y="2286000"/>
            <a:ext cx="1143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R1</a:t>
            </a: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6629400" y="2819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 flipH="1">
            <a:off x="5486400" y="4343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6705600" y="4343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6705600" y="3128963"/>
            <a:ext cx="842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Above</a:t>
            </a: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V="1">
            <a:off x="3429000" y="2590800"/>
            <a:ext cx="25908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V="1">
            <a:off x="3505200" y="4114800"/>
            <a:ext cx="2590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V="1">
            <a:off x="1447800" y="5486400"/>
            <a:ext cx="34290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3200400" y="5562600"/>
            <a:ext cx="42672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 in Alarm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E|j,m</a:t>
            </a:r>
            <a:r>
              <a:rPr lang="en-US" dirty="0"/>
              <a:t>)=P(</a:t>
            </a:r>
            <a:r>
              <a:rPr lang="en-US" dirty="0" err="1"/>
              <a:t>E,j,m</a:t>
            </a:r>
            <a:r>
              <a:rPr lang="en-US" dirty="0"/>
              <a:t>)/P(</a:t>
            </a:r>
            <a:r>
              <a:rPr lang="en-US" dirty="0" err="1"/>
              <a:t>j,m</a:t>
            </a:r>
            <a:r>
              <a:rPr lang="en-US" dirty="0"/>
              <a:t>)</a:t>
            </a:r>
          </a:p>
          <a:p>
            <a:r>
              <a:rPr lang="en-US" dirty="0"/>
              <a:t>P(</a:t>
            </a:r>
            <a:r>
              <a:rPr lang="en-US" dirty="0" err="1"/>
              <a:t>E,j,m</a:t>
            </a:r>
            <a:r>
              <a:rPr lang="en-US" dirty="0"/>
              <a:t>) = </a:t>
            </a:r>
            <a:r>
              <a:rPr lang="el-GR" dirty="0"/>
              <a:t>Σ</a:t>
            </a:r>
            <a:r>
              <a:rPr lang="en-US" baseline="-25000" dirty="0"/>
              <a:t>a</a:t>
            </a:r>
            <a:r>
              <a:rPr lang="el-GR" dirty="0"/>
              <a:t>Σ</a:t>
            </a:r>
            <a:r>
              <a:rPr lang="en-US" baseline="-25000" dirty="0"/>
              <a:t>b</a:t>
            </a:r>
            <a:r>
              <a:rPr lang="en-US" dirty="0"/>
              <a:t> P(E) P(b) P(</a:t>
            </a:r>
            <a:r>
              <a:rPr lang="en-US" dirty="0" err="1"/>
              <a:t>a|E,b</a:t>
            </a:r>
            <a:r>
              <a:rPr lang="en-US" dirty="0"/>
              <a:t>) P(</a:t>
            </a:r>
            <a:r>
              <a:rPr lang="en-US" dirty="0" err="1"/>
              <a:t>j|a</a:t>
            </a:r>
            <a:r>
              <a:rPr lang="en-US" dirty="0"/>
              <a:t>) P(</a:t>
            </a:r>
            <a:r>
              <a:rPr lang="en-US" dirty="0" err="1"/>
              <a:t>m|a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= P(E) </a:t>
            </a:r>
            <a:r>
              <a:rPr lang="el-GR" dirty="0"/>
              <a:t>Σ</a:t>
            </a:r>
            <a:r>
              <a:rPr lang="en-US" baseline="-25000" dirty="0"/>
              <a:t>b</a:t>
            </a:r>
            <a:r>
              <a:rPr lang="en-US" dirty="0" smtClean="0"/>
              <a:t> P(b) </a:t>
            </a:r>
            <a:r>
              <a:rPr lang="el-GR" dirty="0"/>
              <a:t>Σ</a:t>
            </a:r>
            <a:r>
              <a:rPr lang="en-US" baseline="-25000" dirty="0"/>
              <a:t>a</a:t>
            </a:r>
            <a:r>
              <a:rPr lang="en-US" dirty="0" smtClean="0"/>
              <a:t> P(</a:t>
            </a:r>
            <a:r>
              <a:rPr lang="en-US" dirty="0" err="1" smtClean="0"/>
              <a:t>a|E,b</a:t>
            </a:r>
            <a:r>
              <a:rPr lang="en-US" dirty="0" smtClean="0"/>
              <a:t>) P(</a:t>
            </a:r>
            <a:r>
              <a:rPr lang="en-US" dirty="0" err="1" smtClean="0"/>
              <a:t>j|a</a:t>
            </a:r>
            <a:r>
              <a:rPr lang="en-US" dirty="0" smtClean="0"/>
              <a:t>) P(</a:t>
            </a:r>
            <a:r>
              <a:rPr lang="en-US" dirty="0" err="1" smtClean="0"/>
              <a:t>m|a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=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P(E) </a:t>
            </a:r>
            <a:r>
              <a:rPr lang="el-GR" dirty="0" smtClean="0">
                <a:solidFill>
                  <a:srgbClr val="C00000"/>
                </a:solidFill>
              </a:rPr>
              <a:t>Σ</a:t>
            </a:r>
            <a:r>
              <a:rPr lang="en-US" baseline="-25000" dirty="0" smtClean="0">
                <a:solidFill>
                  <a:srgbClr val="C00000"/>
                </a:solidFill>
                <a:latin typeface="+mj-lt"/>
              </a:rPr>
              <a:t>b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P(b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) P(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j,m|E,b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Left Brace 3"/>
          <p:cNvSpPr/>
          <p:nvPr/>
        </p:nvSpPr>
        <p:spPr>
          <a:xfrm rot="16200000">
            <a:off x="5219700" y="1181100"/>
            <a:ext cx="228600" cy="3657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267200" y="3124200"/>
            <a:ext cx="1066800" cy="166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6037217" y="351717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027817" y="3288574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Compute for all values of </a:t>
            </a:r>
            <a:r>
              <a:rPr lang="en-US" dirty="0" err="1"/>
              <a:t>E,b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 in Alarm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E|j,m</a:t>
            </a:r>
            <a:r>
              <a:rPr lang="en-US" dirty="0"/>
              <a:t>)=P(</a:t>
            </a:r>
            <a:r>
              <a:rPr lang="en-US" dirty="0" err="1"/>
              <a:t>E,j,m</a:t>
            </a:r>
            <a:r>
              <a:rPr lang="en-US" dirty="0"/>
              <a:t>)/P(</a:t>
            </a:r>
            <a:r>
              <a:rPr lang="en-US" dirty="0" err="1"/>
              <a:t>j,m</a:t>
            </a:r>
            <a:r>
              <a:rPr lang="en-US" dirty="0"/>
              <a:t>)</a:t>
            </a:r>
          </a:p>
          <a:p>
            <a:r>
              <a:rPr lang="en-US" dirty="0"/>
              <a:t>P(</a:t>
            </a:r>
            <a:r>
              <a:rPr lang="en-US" dirty="0" err="1"/>
              <a:t>E,j,m</a:t>
            </a:r>
            <a:r>
              <a:rPr lang="en-US" dirty="0"/>
              <a:t>) = </a:t>
            </a:r>
            <a:r>
              <a:rPr lang="el-GR" dirty="0"/>
              <a:t>Σ</a:t>
            </a:r>
            <a:r>
              <a:rPr lang="en-US" baseline="-25000" dirty="0"/>
              <a:t>a</a:t>
            </a:r>
            <a:r>
              <a:rPr lang="el-GR" dirty="0"/>
              <a:t>Σ</a:t>
            </a:r>
            <a:r>
              <a:rPr lang="en-US" baseline="-25000" dirty="0"/>
              <a:t>b</a:t>
            </a:r>
            <a:r>
              <a:rPr lang="en-US" dirty="0"/>
              <a:t> P(E) P(b) P(</a:t>
            </a:r>
            <a:r>
              <a:rPr lang="en-US" dirty="0" err="1"/>
              <a:t>a|E,b</a:t>
            </a:r>
            <a:r>
              <a:rPr lang="en-US" dirty="0"/>
              <a:t>) P(</a:t>
            </a:r>
            <a:r>
              <a:rPr lang="en-US" dirty="0" err="1"/>
              <a:t>j|a</a:t>
            </a:r>
            <a:r>
              <a:rPr lang="en-US" dirty="0"/>
              <a:t>) P(</a:t>
            </a:r>
            <a:r>
              <a:rPr lang="en-US" dirty="0" err="1"/>
              <a:t>m|a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= P(E) </a:t>
            </a:r>
            <a:r>
              <a:rPr lang="el-GR" dirty="0"/>
              <a:t>Σ</a:t>
            </a:r>
            <a:r>
              <a:rPr lang="en-US" baseline="-25000" dirty="0"/>
              <a:t>b</a:t>
            </a:r>
            <a:r>
              <a:rPr lang="en-US" dirty="0" smtClean="0"/>
              <a:t> P(b) </a:t>
            </a:r>
            <a:r>
              <a:rPr lang="el-GR" dirty="0"/>
              <a:t>Σ</a:t>
            </a:r>
            <a:r>
              <a:rPr lang="en-US" baseline="-25000" dirty="0"/>
              <a:t>a</a:t>
            </a:r>
            <a:r>
              <a:rPr lang="en-US" dirty="0" smtClean="0"/>
              <a:t> P(</a:t>
            </a:r>
            <a:r>
              <a:rPr lang="en-US" dirty="0" err="1" smtClean="0"/>
              <a:t>a|E,b</a:t>
            </a:r>
            <a:r>
              <a:rPr lang="en-US" dirty="0" smtClean="0"/>
              <a:t>) P(</a:t>
            </a:r>
            <a:r>
              <a:rPr lang="en-US" dirty="0" err="1" smtClean="0"/>
              <a:t>j|a</a:t>
            </a:r>
            <a:r>
              <a:rPr lang="en-US" dirty="0" smtClean="0"/>
              <a:t>) P(</a:t>
            </a:r>
            <a:r>
              <a:rPr lang="en-US" dirty="0" err="1" smtClean="0"/>
              <a:t>m|a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= </a:t>
            </a:r>
            <a:r>
              <a:rPr lang="en-US" dirty="0">
                <a:latin typeface="+mj-lt"/>
              </a:rPr>
              <a:t>P(E) </a:t>
            </a:r>
            <a:r>
              <a:rPr lang="el-GR" dirty="0" smtClean="0"/>
              <a:t>Σ</a:t>
            </a:r>
            <a:r>
              <a:rPr lang="en-US" baseline="-25000" dirty="0" smtClean="0">
                <a:latin typeface="+mj-lt"/>
              </a:rPr>
              <a:t>b </a:t>
            </a:r>
            <a:r>
              <a:rPr lang="en-US" dirty="0" smtClean="0">
                <a:latin typeface="+mj-lt"/>
              </a:rPr>
              <a:t>P(b</a:t>
            </a:r>
            <a:r>
              <a:rPr lang="en-US" dirty="0">
                <a:latin typeface="+mj-lt"/>
              </a:rPr>
              <a:t>) P(</a:t>
            </a:r>
            <a:r>
              <a:rPr lang="en-US" dirty="0" err="1">
                <a:latin typeface="+mj-lt"/>
              </a:rPr>
              <a:t>j,m|E,b</a:t>
            </a:r>
            <a:r>
              <a:rPr lang="en-US" dirty="0" smtClean="0">
                <a:latin typeface="+mj-lt"/>
              </a:rPr>
              <a:t>)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solidFill>
                  <a:srgbClr val="C00000"/>
                </a:solidFill>
                <a:latin typeface="+mj-lt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+mj-lt"/>
              </a:rPr>
            </a:b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= P(E) </a:t>
            </a:r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j,m|E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Left Brace 3"/>
          <p:cNvSpPr/>
          <p:nvPr/>
        </p:nvSpPr>
        <p:spPr>
          <a:xfrm rot="16200000">
            <a:off x="3483656" y="2536779"/>
            <a:ext cx="289106" cy="2497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141618" y="3929924"/>
            <a:ext cx="486592" cy="10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5638800" y="426456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29400" y="4035969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Compute for all values of </a:t>
            </a:r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order to perform VE?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tree-like BNs (</a:t>
            </a:r>
            <a:r>
              <a:rPr lang="en-US" dirty="0" err="1" smtClean="0"/>
              <a:t>polytrees</a:t>
            </a:r>
            <a:r>
              <a:rPr lang="en-US" dirty="0" smtClean="0"/>
              <a:t>), order so parents come before children</a:t>
            </a:r>
          </a:p>
          <a:p>
            <a:pPr lvl="1"/>
            <a:r>
              <a:rPr lang="en-US" dirty="0" smtClean="0"/>
              <a:t># of variables in each intermediate probability table is 2^(# of parents of a node)</a:t>
            </a:r>
          </a:p>
          <a:p>
            <a:r>
              <a:rPr lang="en-US" dirty="0" smtClean="0"/>
              <a:t>If the number of parents of a node is bounded, then VE is linear time!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Other networks: intermediate factors may become large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Non-polytree networks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P(D) = </a:t>
            </a:r>
            <a:r>
              <a:rPr lang="el-GR" dirty="0" smtClean="0"/>
              <a:t>Σ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baseline="-25000" dirty="0" smtClean="0"/>
              <a:t>b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baseline="-25000" dirty="0" smtClean="0"/>
              <a:t>c</a:t>
            </a:r>
            <a:r>
              <a:rPr lang="en-US" dirty="0" smtClean="0"/>
              <a:t> P(A)P(B|A)P(C|A)P(D|B,C)</a:t>
            </a:r>
            <a:br>
              <a:rPr lang="en-US" dirty="0" smtClean="0"/>
            </a:br>
            <a:r>
              <a:rPr lang="en-US" dirty="0" smtClean="0"/>
              <a:t>      = </a:t>
            </a:r>
            <a:r>
              <a:rPr lang="el-GR" dirty="0" smtClean="0"/>
              <a:t>Σ</a:t>
            </a:r>
            <a:r>
              <a:rPr lang="en-US" baseline="-25000" dirty="0" smtClean="0"/>
              <a:t>b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baseline="-25000" dirty="0" smtClean="0"/>
              <a:t>c</a:t>
            </a:r>
            <a:r>
              <a:rPr lang="en-US" dirty="0" smtClean="0"/>
              <a:t> P(D|B,C) </a:t>
            </a:r>
            <a:r>
              <a:rPr lang="el-GR" dirty="0" smtClean="0"/>
              <a:t>Σ</a:t>
            </a:r>
            <a:r>
              <a:rPr lang="en-US" baseline="-25000" dirty="0" smtClean="0"/>
              <a:t>a</a:t>
            </a:r>
            <a:r>
              <a:rPr lang="en-US" dirty="0" smtClean="0"/>
              <a:t> P(A)P(B|A)P(C|A)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038600" y="28194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A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048000" y="4191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B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H="1">
            <a:off x="3505200" y="3352800"/>
            <a:ext cx="914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4419600" y="3352800"/>
            <a:ext cx="914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4953000" y="4191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C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4419600" y="4724400"/>
            <a:ext cx="914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3505200" y="4724400"/>
            <a:ext cx="914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4038600" y="55626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D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791200" y="2895600"/>
            <a:ext cx="3048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No more simplifications…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Inference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the idea of </a:t>
            </a:r>
            <a:r>
              <a:rPr lang="en-US" b="1" dirty="0" smtClean="0"/>
              <a:t>Monte Carlo simulation</a:t>
            </a:r>
            <a:endParaRPr lang="en-US" dirty="0" smtClean="0"/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To estimate the probability of a coin flipping heads, I can flip it a huge number of times and count the fraction of heads observed</a:t>
            </a:r>
          </a:p>
          <a:p>
            <a:r>
              <a:rPr lang="en-US" dirty="0" smtClean="0"/>
              <a:t>Conditional simulation:</a:t>
            </a:r>
          </a:p>
          <a:p>
            <a:pPr lvl="1"/>
            <a:r>
              <a:rPr lang="en-US" dirty="0" smtClean="0"/>
              <a:t>To estimate the probability P(H) that a coin picked out of bucket B flips heads, I can: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Pick a coin C out of B </a:t>
            </a:r>
            <a:r>
              <a:rPr lang="en-US" dirty="0" smtClean="0">
                <a:solidFill>
                  <a:schemeClr val="accent3"/>
                </a:solidFill>
              </a:rPr>
              <a:t>(occurs with probability P(C))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Flip C and observe whether it flips heads </a:t>
            </a:r>
            <a:r>
              <a:rPr lang="en-US" dirty="0" smtClean="0">
                <a:solidFill>
                  <a:schemeClr val="accent3"/>
                </a:solidFill>
              </a:rPr>
              <a:t>(occurs with probability P(H|C))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Put C back and repeat from step 1 many times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Return the fraction of heads observed </a:t>
            </a:r>
            <a:r>
              <a:rPr lang="en-US" dirty="0" smtClean="0">
                <a:solidFill>
                  <a:schemeClr val="accent3"/>
                </a:solidFill>
              </a:rPr>
              <a:t>(estimate of P(H))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Inference: Monte-Carlo Simulation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Sample from the joint distribution</a:t>
            </a:r>
          </a:p>
        </p:txBody>
      </p:sp>
      <p:graphicFrame>
        <p:nvGraphicFramePr>
          <p:cNvPr id="155653" name="Group 5"/>
          <p:cNvGraphicFramePr>
            <a:graphicFrameLocks noGrp="1"/>
          </p:cNvGraphicFramePr>
          <p:nvPr/>
        </p:nvGraphicFramePr>
        <p:xfrm>
          <a:off x="5397500" y="35179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2787" name="Group 19"/>
          <p:cNvGrpSpPr>
            <a:grpSpLocks/>
          </p:cNvGrpSpPr>
          <p:nvPr/>
        </p:nvGrpSpPr>
        <p:grpSpPr bwMode="auto">
          <a:xfrm>
            <a:off x="1968500" y="2451100"/>
            <a:ext cx="5562600" cy="3733800"/>
            <a:chOff x="960" y="1344"/>
            <a:chExt cx="3504" cy="2352"/>
          </a:xfrm>
        </p:grpSpPr>
        <p:sp>
          <p:nvSpPr>
            <p:cNvPr id="32827" name="Oval 20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32828" name="Oval 21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32829" name="Oval 22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32830" name="Oval 23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32831" name="Oval 24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32832" name="Line 25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33" name="Line 26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34" name="Line 27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35" name="Line 28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55677" name="Group 29"/>
          <p:cNvGraphicFramePr>
            <a:graphicFrameLocks noGrp="1"/>
          </p:cNvGraphicFramePr>
          <p:nvPr/>
        </p:nvGraphicFramePr>
        <p:xfrm>
          <a:off x="3416300" y="23749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685" name="Group 37"/>
          <p:cNvGraphicFramePr>
            <a:graphicFrameLocks noGrp="1"/>
          </p:cNvGraphicFramePr>
          <p:nvPr/>
        </p:nvGraphicFramePr>
        <p:xfrm>
          <a:off x="7531100" y="23749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693" name="Group 45"/>
          <p:cNvGraphicFramePr>
            <a:graphicFrameLocks noGrp="1"/>
          </p:cNvGraphicFramePr>
          <p:nvPr/>
        </p:nvGraphicFramePr>
        <p:xfrm>
          <a:off x="3644900" y="54991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704" name="Group 56"/>
          <p:cNvGraphicFramePr>
            <a:graphicFrameLocks noGrp="1"/>
          </p:cNvGraphicFramePr>
          <p:nvPr/>
        </p:nvGraphicFramePr>
        <p:xfrm>
          <a:off x="7683500" y="54991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715" name="Text Box 67"/>
          <p:cNvSpPr txBox="1">
            <a:spLocks noChangeArrowheads="1"/>
          </p:cNvSpPr>
          <p:nvPr/>
        </p:nvSpPr>
        <p:spPr bwMode="auto">
          <a:xfrm>
            <a:off x="9906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A=0</a:t>
            </a:r>
          </a:p>
          <a:p>
            <a:pPr eaLnBrk="1" hangingPunct="1"/>
            <a:r>
              <a:rPr lang="en-US" sz="2000"/>
              <a:t>J=1</a:t>
            </a:r>
          </a:p>
          <a:p>
            <a:pPr eaLnBrk="1" hangingPunct="1"/>
            <a:r>
              <a:rPr lang="en-US" sz="2000"/>
              <a:t>M=0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Inference: Monte-Carlo Simulation 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As more samples are generated, the distribution of the samples approaches the joint distribution!</a:t>
            </a:r>
          </a:p>
        </p:txBody>
      </p:sp>
      <p:sp>
        <p:nvSpPr>
          <p:cNvPr id="33797" name="Text Box 67"/>
          <p:cNvSpPr txBox="1">
            <a:spLocks noChangeArrowheads="1"/>
          </p:cNvSpPr>
          <p:nvPr/>
        </p:nvSpPr>
        <p:spPr bwMode="auto">
          <a:xfrm>
            <a:off x="9906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A=0</a:t>
            </a:r>
          </a:p>
          <a:p>
            <a:pPr eaLnBrk="1" hangingPunct="1"/>
            <a:r>
              <a:rPr lang="en-US" sz="2000"/>
              <a:t>J=1</a:t>
            </a:r>
          </a:p>
          <a:p>
            <a:pPr eaLnBrk="1" hangingPunct="1"/>
            <a:r>
              <a:rPr lang="en-US" sz="2000"/>
              <a:t>M=0</a:t>
            </a:r>
          </a:p>
        </p:txBody>
      </p:sp>
      <p:sp>
        <p:nvSpPr>
          <p:cNvPr id="33798" name="Rectangle 68"/>
          <p:cNvSpPr>
            <a:spLocks noChangeArrowheads="1"/>
          </p:cNvSpPr>
          <p:nvPr/>
        </p:nvSpPr>
        <p:spPr bwMode="auto">
          <a:xfrm>
            <a:off x="22860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69"/>
          <p:cNvSpPr txBox="1">
            <a:spLocks noChangeArrowheads="1"/>
          </p:cNvSpPr>
          <p:nvPr/>
        </p:nvSpPr>
        <p:spPr bwMode="auto">
          <a:xfrm>
            <a:off x="24384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A=0</a:t>
            </a:r>
          </a:p>
          <a:p>
            <a:pPr eaLnBrk="1" hangingPunct="1"/>
            <a:r>
              <a:rPr lang="en-US" sz="2000"/>
              <a:t>J=0</a:t>
            </a:r>
          </a:p>
          <a:p>
            <a:pPr eaLnBrk="1" hangingPunct="1"/>
            <a:r>
              <a:rPr lang="en-US" sz="2000"/>
              <a:t>M=0</a:t>
            </a:r>
          </a:p>
        </p:txBody>
      </p:sp>
      <p:sp>
        <p:nvSpPr>
          <p:cNvPr id="33800" name="Rectangle 70"/>
          <p:cNvSpPr>
            <a:spLocks noChangeArrowheads="1"/>
          </p:cNvSpPr>
          <p:nvPr/>
        </p:nvSpPr>
        <p:spPr bwMode="auto">
          <a:xfrm>
            <a:off x="37338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71"/>
          <p:cNvSpPr txBox="1">
            <a:spLocks noChangeArrowheads="1"/>
          </p:cNvSpPr>
          <p:nvPr/>
        </p:nvSpPr>
        <p:spPr bwMode="auto">
          <a:xfrm>
            <a:off x="38862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A=0</a:t>
            </a:r>
          </a:p>
          <a:p>
            <a:pPr eaLnBrk="1" hangingPunct="1"/>
            <a:r>
              <a:rPr lang="en-US" sz="2000"/>
              <a:t>J=0</a:t>
            </a:r>
          </a:p>
          <a:p>
            <a:pPr eaLnBrk="1" hangingPunct="1"/>
            <a:r>
              <a:rPr lang="en-US" sz="2000"/>
              <a:t>M=0</a:t>
            </a:r>
          </a:p>
        </p:txBody>
      </p:sp>
      <p:sp>
        <p:nvSpPr>
          <p:cNvPr id="33802" name="Rectangle 72"/>
          <p:cNvSpPr>
            <a:spLocks noChangeArrowheads="1"/>
          </p:cNvSpPr>
          <p:nvPr/>
        </p:nvSpPr>
        <p:spPr bwMode="auto">
          <a:xfrm>
            <a:off x="52578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73"/>
          <p:cNvSpPr txBox="1">
            <a:spLocks noChangeArrowheads="1"/>
          </p:cNvSpPr>
          <p:nvPr/>
        </p:nvSpPr>
        <p:spPr bwMode="auto">
          <a:xfrm>
            <a:off x="54102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B=1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A=1</a:t>
            </a:r>
          </a:p>
          <a:p>
            <a:pPr eaLnBrk="1" hangingPunct="1"/>
            <a:r>
              <a:rPr lang="en-US" sz="2000"/>
              <a:t>J=1</a:t>
            </a:r>
          </a:p>
          <a:p>
            <a:pPr eaLnBrk="1" hangingPunct="1"/>
            <a:r>
              <a:rPr lang="en-US" sz="2000"/>
              <a:t>M=0</a:t>
            </a:r>
          </a:p>
        </p:txBody>
      </p:sp>
      <p:sp>
        <p:nvSpPr>
          <p:cNvPr id="33804" name="Oval 74"/>
          <p:cNvSpPr>
            <a:spLocks noChangeArrowheads="1"/>
          </p:cNvSpPr>
          <p:nvPr/>
        </p:nvSpPr>
        <p:spPr bwMode="auto">
          <a:xfrm>
            <a:off x="67056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Oval 75"/>
          <p:cNvSpPr>
            <a:spLocks noChangeArrowheads="1"/>
          </p:cNvSpPr>
          <p:nvPr/>
        </p:nvSpPr>
        <p:spPr bwMode="auto">
          <a:xfrm>
            <a:off x="7162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806" name="Oval 76"/>
          <p:cNvSpPr>
            <a:spLocks noChangeArrowheads="1"/>
          </p:cNvSpPr>
          <p:nvPr/>
        </p:nvSpPr>
        <p:spPr bwMode="auto">
          <a:xfrm>
            <a:off x="76200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Inference: Monte-Carlo Simulation 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Inference: given evidence 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 (e.g., J=1)</a:t>
            </a:r>
          </a:p>
          <a:p>
            <a:r>
              <a:rPr lang="en-US" dirty="0" smtClean="0"/>
              <a:t>Remove the samples that conflict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A=0</a:t>
            </a:r>
          </a:p>
          <a:p>
            <a:pPr eaLnBrk="1" hangingPunct="1"/>
            <a:r>
              <a:rPr lang="en-US" sz="2000"/>
              <a:t>J=1</a:t>
            </a:r>
          </a:p>
          <a:p>
            <a:pPr eaLnBrk="1" hangingPunct="1"/>
            <a:r>
              <a:rPr lang="en-US" sz="2000"/>
              <a:t>M=0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2860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4384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A=0</a:t>
            </a:r>
          </a:p>
          <a:p>
            <a:pPr eaLnBrk="1" hangingPunct="1"/>
            <a:r>
              <a:rPr lang="en-US" sz="2000"/>
              <a:t>J=0</a:t>
            </a:r>
          </a:p>
          <a:p>
            <a:pPr eaLnBrk="1" hangingPunct="1"/>
            <a:r>
              <a:rPr lang="en-US" sz="2000"/>
              <a:t>M=0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7338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8862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A=0</a:t>
            </a:r>
          </a:p>
          <a:p>
            <a:pPr eaLnBrk="1" hangingPunct="1"/>
            <a:r>
              <a:rPr lang="en-US" sz="2000"/>
              <a:t>J=0</a:t>
            </a:r>
          </a:p>
          <a:p>
            <a:pPr eaLnBrk="1" hangingPunct="1"/>
            <a:r>
              <a:rPr lang="en-US" sz="2000"/>
              <a:t>M=0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52578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4102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B=1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A=1</a:t>
            </a:r>
          </a:p>
          <a:p>
            <a:pPr eaLnBrk="1" hangingPunct="1"/>
            <a:r>
              <a:rPr lang="en-US" sz="2000"/>
              <a:t>J=1</a:t>
            </a:r>
          </a:p>
          <a:p>
            <a:pPr eaLnBrk="1" hangingPunct="1"/>
            <a:r>
              <a:rPr lang="en-US" sz="2000"/>
              <a:t>M=0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67056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7162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76200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57715" name="Group 19"/>
          <p:cNvGrpSpPr>
            <a:grpSpLocks/>
          </p:cNvGrpSpPr>
          <p:nvPr/>
        </p:nvGrpSpPr>
        <p:grpSpPr bwMode="auto">
          <a:xfrm>
            <a:off x="2133600" y="3124200"/>
            <a:ext cx="2743200" cy="2286000"/>
            <a:chOff x="1344" y="1968"/>
            <a:chExt cx="1728" cy="1440"/>
          </a:xfrm>
        </p:grpSpPr>
        <p:sp>
          <p:nvSpPr>
            <p:cNvPr id="34833" name="Line 15"/>
            <p:cNvSpPr>
              <a:spLocks noChangeShapeType="1"/>
            </p:cNvSpPr>
            <p:nvPr/>
          </p:nvSpPr>
          <p:spPr bwMode="auto">
            <a:xfrm>
              <a:off x="1392" y="1968"/>
              <a:ext cx="720" cy="144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 flipH="1">
              <a:off x="1344" y="1968"/>
              <a:ext cx="720" cy="144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2352" y="1968"/>
              <a:ext cx="720" cy="144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 flipH="1">
              <a:off x="2304" y="1968"/>
              <a:ext cx="720" cy="144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685800" y="5562600"/>
            <a:ext cx="716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Distribution of remaining samples approximates the conditional distribution!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samples?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Error of estimate, for n samples,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on average</a:t>
                </a:r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chemeClr val="accent3"/>
                    </a:solidFill>
                  </a:rPr>
                  <a:t>Variance-reduction </a:t>
                </a:r>
                <a:r>
                  <a:rPr lang="en-US" dirty="0" smtClean="0"/>
                  <a:t>techniques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2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 Event Problem: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some events are really rare (e.g., burglary &amp; earthquake ?)</a:t>
            </a:r>
          </a:p>
          <a:p>
            <a:r>
              <a:rPr lang="en-US" dirty="0" smtClean="0"/>
              <a:t># of samples must be huge to get a reasonable estimate</a:t>
            </a:r>
          </a:p>
          <a:p>
            <a:r>
              <a:rPr lang="en-US" dirty="0" smtClean="0"/>
              <a:t>Solution: </a:t>
            </a:r>
            <a:r>
              <a:rPr lang="en-US" b="1" dirty="0" smtClean="0"/>
              <a:t>likelihood weighting</a:t>
            </a:r>
          </a:p>
          <a:p>
            <a:pPr lvl="1"/>
            <a:r>
              <a:rPr lang="en-US" dirty="0" smtClean="0"/>
              <a:t>Enforce that each sample agrees with evidence</a:t>
            </a:r>
          </a:p>
          <a:p>
            <a:pPr lvl="1"/>
            <a:r>
              <a:rPr lang="en-US" dirty="0" smtClean="0"/>
              <a:t>While generating a sample, keep track of the ratio of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4743271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 smtClean="0"/>
              <a:t>(how likely the sampled value is to occur in the real world)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(how likely you were to generate the sampled value)</a:t>
            </a:r>
          </a:p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5200471"/>
            <a:ext cx="609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img2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3813"/>
            <a:ext cx="7543800" cy="674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410200" y="5562600"/>
            <a:ext cx="3292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mic Sans MS" pitchFamily="66" charset="0"/>
              </a:rPr>
              <a:t>BN to evaluate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insurance risks</a:t>
            </a:r>
          </a:p>
        </p:txBody>
      </p:sp>
    </p:spTree>
    <p:extLst>
      <p:ext uri="{BB962C8B-B14F-4D97-AF65-F5344CB8AC3E}">
        <p14:creationId xmlns:p14="http://schemas.microsoft.com/office/powerpoint/2010/main" val="2769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Likelihood weighting 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Suppose evidence Alarm &amp; MaryCalls</a:t>
            </a:r>
          </a:p>
          <a:p>
            <a:r>
              <a:rPr lang="en-US" smtClean="0"/>
              <a:t>Sample B,E with P=0.5</a:t>
            </a:r>
          </a:p>
        </p:txBody>
      </p:sp>
      <p:graphicFrame>
        <p:nvGraphicFramePr>
          <p:cNvPr id="162821" name="Group 5"/>
          <p:cNvGraphicFramePr>
            <a:graphicFrameLocks noGrp="1"/>
          </p:cNvGraphicFramePr>
          <p:nvPr/>
        </p:nvGraphicFramePr>
        <p:xfrm>
          <a:off x="5626100" y="37465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2197100" y="2679700"/>
            <a:ext cx="5562600" cy="3733800"/>
            <a:chOff x="960" y="1344"/>
            <a:chExt cx="3504" cy="2352"/>
          </a:xfrm>
        </p:grpSpPr>
        <p:sp>
          <p:nvSpPr>
            <p:cNvPr id="37947" name="Oval 20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37948" name="Oval 21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37949" name="Oval 22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37950" name="Oval 23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37951" name="Oval 24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37952" name="Line 25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3" name="Line 26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4" name="Line 27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5" name="Line 28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62845" name="Group 29"/>
          <p:cNvGraphicFramePr>
            <a:graphicFrameLocks noGrp="1"/>
          </p:cNvGraphicFramePr>
          <p:nvPr/>
        </p:nvGraphicFramePr>
        <p:xfrm>
          <a:off x="36449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853" name="Group 37"/>
          <p:cNvGraphicFramePr>
            <a:graphicFrameLocks noGrp="1"/>
          </p:cNvGraphicFramePr>
          <p:nvPr/>
        </p:nvGraphicFramePr>
        <p:xfrm>
          <a:off x="77597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861" name="Group 45"/>
          <p:cNvGraphicFramePr>
            <a:graphicFrameLocks noGrp="1"/>
          </p:cNvGraphicFramePr>
          <p:nvPr/>
        </p:nvGraphicFramePr>
        <p:xfrm>
          <a:off x="3873500" y="57277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872" name="Group 56"/>
          <p:cNvGraphicFramePr>
            <a:graphicFrameLocks noGrp="1"/>
          </p:cNvGraphicFramePr>
          <p:nvPr/>
        </p:nvGraphicFramePr>
        <p:xfrm>
          <a:off x="7912100" y="57277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6" name="Text Box 68"/>
          <p:cNvSpPr txBox="1">
            <a:spLocks noChangeArrowheads="1"/>
          </p:cNvSpPr>
          <p:nvPr/>
        </p:nvSpPr>
        <p:spPr bwMode="auto">
          <a:xfrm>
            <a:off x="914400" y="2895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Likelihood weighting 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Suppose evidence Alarm &amp; MaryCalls</a:t>
            </a:r>
          </a:p>
          <a:p>
            <a:r>
              <a:rPr lang="en-US" smtClean="0"/>
              <a:t>Sample B,E with P=0.5</a:t>
            </a:r>
          </a:p>
        </p:txBody>
      </p:sp>
      <p:graphicFrame>
        <p:nvGraphicFramePr>
          <p:cNvPr id="168965" name="Group 5"/>
          <p:cNvGraphicFramePr>
            <a:graphicFrameLocks noGrp="1"/>
          </p:cNvGraphicFramePr>
          <p:nvPr/>
        </p:nvGraphicFramePr>
        <p:xfrm>
          <a:off x="5626100" y="37465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2197100" y="2679700"/>
            <a:ext cx="5562600" cy="3733800"/>
            <a:chOff x="960" y="1344"/>
            <a:chExt cx="3504" cy="2352"/>
          </a:xfrm>
        </p:grpSpPr>
        <p:sp>
          <p:nvSpPr>
            <p:cNvPr id="38972" name="Oval 20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38973" name="Oval 21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38974" name="Oval 22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38975" name="Oval 23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38976" name="Oval 24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38977" name="Line 25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8" name="Line 26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9" name="Line 27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80" name="Line 28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68989" name="Group 29"/>
          <p:cNvGraphicFramePr>
            <a:graphicFrameLocks noGrp="1"/>
          </p:cNvGraphicFramePr>
          <p:nvPr/>
        </p:nvGraphicFramePr>
        <p:xfrm>
          <a:off x="36449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8997" name="Group 37"/>
          <p:cNvGraphicFramePr>
            <a:graphicFrameLocks noGrp="1"/>
          </p:cNvGraphicFramePr>
          <p:nvPr/>
        </p:nvGraphicFramePr>
        <p:xfrm>
          <a:off x="77597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9005" name="Group 45"/>
          <p:cNvGraphicFramePr>
            <a:graphicFrameLocks noGrp="1"/>
          </p:cNvGraphicFramePr>
          <p:nvPr/>
        </p:nvGraphicFramePr>
        <p:xfrm>
          <a:off x="3873500" y="57277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9016" name="Group 56"/>
          <p:cNvGraphicFramePr>
            <a:graphicFrameLocks noGrp="1"/>
          </p:cNvGraphicFramePr>
          <p:nvPr/>
        </p:nvGraphicFramePr>
        <p:xfrm>
          <a:off x="7912100" y="57277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70" name="Text Box 67"/>
          <p:cNvSpPr txBox="1">
            <a:spLocks noChangeArrowheads="1"/>
          </p:cNvSpPr>
          <p:nvPr/>
        </p:nvSpPr>
        <p:spPr bwMode="auto">
          <a:xfrm>
            <a:off x="990600" y="3429000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E=1</a:t>
            </a:r>
          </a:p>
        </p:txBody>
      </p:sp>
      <p:sp>
        <p:nvSpPr>
          <p:cNvPr id="38971" name="Text Box 68"/>
          <p:cNvSpPr txBox="1">
            <a:spLocks noChangeArrowheads="1"/>
          </p:cNvSpPr>
          <p:nvPr/>
        </p:nvSpPr>
        <p:spPr bwMode="auto">
          <a:xfrm>
            <a:off x="914400" y="2895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w=0.008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Likelihood weighting 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evidence Alarm &amp; </a:t>
            </a:r>
            <a:r>
              <a:rPr lang="en-US" dirty="0" err="1" smtClean="0"/>
              <a:t>MaryCalls</a:t>
            </a:r>
            <a:endParaRPr lang="en-US" dirty="0" smtClean="0"/>
          </a:p>
          <a:p>
            <a:r>
              <a:rPr lang="en-US" dirty="0" smtClean="0"/>
              <a:t>Sample B,E with P=0.5</a:t>
            </a:r>
          </a:p>
        </p:txBody>
      </p:sp>
      <p:graphicFrame>
        <p:nvGraphicFramePr>
          <p:cNvPr id="167941" name="Group 5"/>
          <p:cNvGraphicFramePr>
            <a:graphicFrameLocks noGrp="1"/>
          </p:cNvGraphicFramePr>
          <p:nvPr/>
        </p:nvGraphicFramePr>
        <p:xfrm>
          <a:off x="5626100" y="37465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955" name="Group 19"/>
          <p:cNvGrpSpPr>
            <a:grpSpLocks/>
          </p:cNvGrpSpPr>
          <p:nvPr/>
        </p:nvGrpSpPr>
        <p:grpSpPr bwMode="auto">
          <a:xfrm>
            <a:off x="2197100" y="2679700"/>
            <a:ext cx="5562600" cy="3733800"/>
            <a:chOff x="960" y="1344"/>
            <a:chExt cx="3504" cy="2352"/>
          </a:xfrm>
        </p:grpSpPr>
        <p:sp>
          <p:nvSpPr>
            <p:cNvPr id="39996" name="Oval 20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39997" name="Oval 21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39998" name="Oval 22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39999" name="Oval 23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0000" name="Oval 24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0001" name="Line 25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2" name="Line 26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3" name="Line 27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04" name="Line 28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67965" name="Group 29"/>
          <p:cNvGraphicFramePr>
            <a:graphicFrameLocks noGrp="1"/>
          </p:cNvGraphicFramePr>
          <p:nvPr/>
        </p:nvGraphicFramePr>
        <p:xfrm>
          <a:off x="36449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973" name="Group 37"/>
          <p:cNvGraphicFramePr>
            <a:graphicFrameLocks noGrp="1"/>
          </p:cNvGraphicFramePr>
          <p:nvPr/>
        </p:nvGraphicFramePr>
        <p:xfrm>
          <a:off x="77597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981" name="Group 45"/>
          <p:cNvGraphicFramePr>
            <a:graphicFrameLocks noGrp="1"/>
          </p:cNvGraphicFramePr>
          <p:nvPr/>
        </p:nvGraphicFramePr>
        <p:xfrm>
          <a:off x="3873500" y="57277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992" name="Group 56"/>
          <p:cNvGraphicFramePr>
            <a:graphicFrameLocks noGrp="1"/>
          </p:cNvGraphicFramePr>
          <p:nvPr/>
        </p:nvGraphicFramePr>
        <p:xfrm>
          <a:off x="7912100" y="57277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94" name="Text Box 67"/>
          <p:cNvSpPr txBox="1">
            <a:spLocks noChangeArrowheads="1"/>
          </p:cNvSpPr>
          <p:nvPr/>
        </p:nvSpPr>
        <p:spPr bwMode="auto">
          <a:xfrm>
            <a:off x="990600" y="3429000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B=0</a:t>
            </a:r>
          </a:p>
          <a:p>
            <a:pPr eaLnBrk="1" hangingPunct="1"/>
            <a:r>
              <a:rPr lang="en-US" sz="2000" dirty="0"/>
              <a:t>E=1</a:t>
            </a:r>
          </a:p>
          <a:p>
            <a:pPr eaLnBrk="1" hangingPunct="1"/>
            <a:r>
              <a:rPr lang="en-US" sz="2000" b="1" dirty="0"/>
              <a:t>A=1</a:t>
            </a:r>
          </a:p>
        </p:txBody>
      </p:sp>
      <p:sp>
        <p:nvSpPr>
          <p:cNvPr id="39995" name="Text Box 68"/>
          <p:cNvSpPr txBox="1">
            <a:spLocks noChangeArrowheads="1"/>
          </p:cNvSpPr>
          <p:nvPr/>
        </p:nvSpPr>
        <p:spPr bwMode="auto">
          <a:xfrm>
            <a:off x="914400" y="2895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w=0.0023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57400" y="4203700"/>
            <a:ext cx="7874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59100" y="3932237"/>
            <a:ext cx="27051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A=1 is enforced, and the weight updated to reflect the likelihood that this occurs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57400" y="3289300"/>
            <a:ext cx="787400" cy="642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Likelihood weighting 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Suppose evidence Alarm &amp; MaryCalls</a:t>
            </a:r>
          </a:p>
          <a:p>
            <a:r>
              <a:rPr lang="en-US" smtClean="0"/>
              <a:t>Sample B,E with P=0.5</a:t>
            </a:r>
          </a:p>
        </p:txBody>
      </p:sp>
      <p:graphicFrame>
        <p:nvGraphicFramePr>
          <p:cNvPr id="169989" name="Group 5"/>
          <p:cNvGraphicFramePr>
            <a:graphicFrameLocks noGrp="1"/>
          </p:cNvGraphicFramePr>
          <p:nvPr/>
        </p:nvGraphicFramePr>
        <p:xfrm>
          <a:off x="5626100" y="37465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979" name="Group 19"/>
          <p:cNvGrpSpPr>
            <a:grpSpLocks/>
          </p:cNvGrpSpPr>
          <p:nvPr/>
        </p:nvGrpSpPr>
        <p:grpSpPr bwMode="auto">
          <a:xfrm>
            <a:off x="2197100" y="2679700"/>
            <a:ext cx="5562600" cy="3733800"/>
            <a:chOff x="960" y="1344"/>
            <a:chExt cx="3504" cy="2352"/>
          </a:xfrm>
        </p:grpSpPr>
        <p:sp>
          <p:nvSpPr>
            <p:cNvPr id="41020" name="Oval 20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1021" name="Oval 21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1022" name="Oval 22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1023" name="Oval 23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1024" name="Oval 24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1025" name="Line 25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6" name="Line 26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7" name="Line 27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28" name="Line 28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70013" name="Group 29"/>
          <p:cNvGraphicFramePr>
            <a:graphicFrameLocks noGrp="1"/>
          </p:cNvGraphicFramePr>
          <p:nvPr/>
        </p:nvGraphicFramePr>
        <p:xfrm>
          <a:off x="36449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0021" name="Group 37"/>
          <p:cNvGraphicFramePr>
            <a:graphicFrameLocks noGrp="1"/>
          </p:cNvGraphicFramePr>
          <p:nvPr/>
        </p:nvGraphicFramePr>
        <p:xfrm>
          <a:off x="77597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0029" name="Group 45"/>
          <p:cNvGraphicFramePr>
            <a:graphicFrameLocks noGrp="1"/>
          </p:cNvGraphicFramePr>
          <p:nvPr/>
        </p:nvGraphicFramePr>
        <p:xfrm>
          <a:off x="3873500" y="57277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0040" name="Group 56"/>
          <p:cNvGraphicFramePr>
            <a:graphicFrameLocks noGrp="1"/>
          </p:cNvGraphicFramePr>
          <p:nvPr/>
        </p:nvGraphicFramePr>
        <p:xfrm>
          <a:off x="7912100" y="57277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18" name="Text Box 67"/>
          <p:cNvSpPr txBox="1">
            <a:spLocks noChangeArrowheads="1"/>
          </p:cNvSpPr>
          <p:nvPr/>
        </p:nvSpPr>
        <p:spPr bwMode="auto">
          <a:xfrm>
            <a:off x="9906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B=0</a:t>
            </a:r>
          </a:p>
          <a:p>
            <a:pPr eaLnBrk="1" hangingPunct="1"/>
            <a:r>
              <a:rPr lang="en-US" sz="2000" dirty="0"/>
              <a:t>E=1</a:t>
            </a:r>
          </a:p>
          <a:p>
            <a:pPr eaLnBrk="1" hangingPunct="1"/>
            <a:r>
              <a:rPr lang="en-US" sz="2000" dirty="0"/>
              <a:t>A=1</a:t>
            </a:r>
          </a:p>
          <a:p>
            <a:pPr eaLnBrk="1" hangingPunct="1"/>
            <a:r>
              <a:rPr lang="en-US" sz="2000" b="1" dirty="0"/>
              <a:t>M=1</a:t>
            </a:r>
          </a:p>
          <a:p>
            <a:pPr eaLnBrk="1" hangingPunct="1"/>
            <a:r>
              <a:rPr lang="en-US" sz="2000" dirty="0"/>
              <a:t>J=1</a:t>
            </a:r>
          </a:p>
        </p:txBody>
      </p:sp>
      <p:sp>
        <p:nvSpPr>
          <p:cNvPr id="41019" name="Text Box 68"/>
          <p:cNvSpPr txBox="1">
            <a:spLocks noChangeArrowheads="1"/>
          </p:cNvSpPr>
          <p:nvPr/>
        </p:nvSpPr>
        <p:spPr bwMode="auto">
          <a:xfrm>
            <a:off x="914400" y="2895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w=0.0016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Likelihood weighting 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Suppose evidence Alarm &amp; MaryCalls</a:t>
            </a:r>
          </a:p>
          <a:p>
            <a:r>
              <a:rPr lang="en-US" smtClean="0"/>
              <a:t>Sample B,E with P=0.5</a:t>
            </a:r>
          </a:p>
        </p:txBody>
      </p:sp>
      <p:graphicFrame>
        <p:nvGraphicFramePr>
          <p:cNvPr id="171013" name="Group 5"/>
          <p:cNvGraphicFramePr>
            <a:graphicFrameLocks noGrp="1"/>
          </p:cNvGraphicFramePr>
          <p:nvPr/>
        </p:nvGraphicFramePr>
        <p:xfrm>
          <a:off x="5626100" y="37465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003" name="Group 19"/>
          <p:cNvGrpSpPr>
            <a:grpSpLocks/>
          </p:cNvGrpSpPr>
          <p:nvPr/>
        </p:nvGrpSpPr>
        <p:grpSpPr bwMode="auto">
          <a:xfrm>
            <a:off x="2197100" y="2679700"/>
            <a:ext cx="5562600" cy="3733800"/>
            <a:chOff x="960" y="1344"/>
            <a:chExt cx="3504" cy="2352"/>
          </a:xfrm>
        </p:grpSpPr>
        <p:sp>
          <p:nvSpPr>
            <p:cNvPr id="42044" name="Oval 20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2045" name="Oval 21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2046" name="Oval 22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2047" name="Oval 23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2048" name="Oval 24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2049" name="Line 25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0" name="Line 26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1" name="Line 27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52" name="Line 28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71037" name="Group 29"/>
          <p:cNvGraphicFramePr>
            <a:graphicFrameLocks noGrp="1"/>
          </p:cNvGraphicFramePr>
          <p:nvPr/>
        </p:nvGraphicFramePr>
        <p:xfrm>
          <a:off x="36449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1045" name="Group 37"/>
          <p:cNvGraphicFramePr>
            <a:graphicFrameLocks noGrp="1"/>
          </p:cNvGraphicFramePr>
          <p:nvPr/>
        </p:nvGraphicFramePr>
        <p:xfrm>
          <a:off x="77597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1053" name="Group 45"/>
          <p:cNvGraphicFramePr>
            <a:graphicFrameLocks noGrp="1"/>
          </p:cNvGraphicFramePr>
          <p:nvPr/>
        </p:nvGraphicFramePr>
        <p:xfrm>
          <a:off x="3873500" y="57277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1064" name="Group 56"/>
          <p:cNvGraphicFramePr>
            <a:graphicFrameLocks noGrp="1"/>
          </p:cNvGraphicFramePr>
          <p:nvPr/>
        </p:nvGraphicFramePr>
        <p:xfrm>
          <a:off x="7912100" y="57277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42" name="Text Box 67"/>
          <p:cNvSpPr txBox="1">
            <a:spLocks noChangeArrowheads="1"/>
          </p:cNvSpPr>
          <p:nvPr/>
        </p:nvSpPr>
        <p:spPr bwMode="auto">
          <a:xfrm>
            <a:off x="990600" y="3429000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E=0</a:t>
            </a:r>
          </a:p>
        </p:txBody>
      </p:sp>
      <p:sp>
        <p:nvSpPr>
          <p:cNvPr id="42043" name="Text Box 68"/>
          <p:cNvSpPr txBox="1">
            <a:spLocks noChangeArrowheads="1"/>
          </p:cNvSpPr>
          <p:nvPr/>
        </p:nvSpPr>
        <p:spPr bwMode="auto">
          <a:xfrm>
            <a:off x="914400" y="2895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w=3.988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Likelihood weighting 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Suppose evidence Alarm &amp; MaryCalls</a:t>
            </a:r>
          </a:p>
          <a:p>
            <a:r>
              <a:rPr lang="en-US" smtClean="0"/>
              <a:t>Sample B,E with P=0.5</a:t>
            </a:r>
          </a:p>
        </p:txBody>
      </p:sp>
      <p:graphicFrame>
        <p:nvGraphicFramePr>
          <p:cNvPr id="172037" name="Group 5"/>
          <p:cNvGraphicFramePr>
            <a:graphicFrameLocks noGrp="1"/>
          </p:cNvGraphicFramePr>
          <p:nvPr/>
        </p:nvGraphicFramePr>
        <p:xfrm>
          <a:off x="5626100" y="37465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027" name="Group 19"/>
          <p:cNvGrpSpPr>
            <a:grpSpLocks/>
          </p:cNvGrpSpPr>
          <p:nvPr/>
        </p:nvGrpSpPr>
        <p:grpSpPr bwMode="auto">
          <a:xfrm>
            <a:off x="2197100" y="2679700"/>
            <a:ext cx="5562600" cy="3733800"/>
            <a:chOff x="960" y="1344"/>
            <a:chExt cx="3504" cy="2352"/>
          </a:xfrm>
        </p:grpSpPr>
        <p:sp>
          <p:nvSpPr>
            <p:cNvPr id="43068" name="Oval 20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3069" name="Oval 21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3070" name="Oval 22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3071" name="Oval 23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3072" name="Oval 24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3073" name="Line 25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4" name="Line 26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5" name="Line 27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6" name="Line 28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72061" name="Group 29"/>
          <p:cNvGraphicFramePr>
            <a:graphicFrameLocks noGrp="1"/>
          </p:cNvGraphicFramePr>
          <p:nvPr/>
        </p:nvGraphicFramePr>
        <p:xfrm>
          <a:off x="36449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2069" name="Group 37"/>
          <p:cNvGraphicFramePr>
            <a:graphicFrameLocks noGrp="1"/>
          </p:cNvGraphicFramePr>
          <p:nvPr/>
        </p:nvGraphicFramePr>
        <p:xfrm>
          <a:off x="77597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2077" name="Group 45"/>
          <p:cNvGraphicFramePr>
            <a:graphicFrameLocks noGrp="1"/>
          </p:cNvGraphicFramePr>
          <p:nvPr/>
        </p:nvGraphicFramePr>
        <p:xfrm>
          <a:off x="3873500" y="57277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2088" name="Group 56"/>
          <p:cNvGraphicFramePr>
            <a:graphicFrameLocks noGrp="1"/>
          </p:cNvGraphicFramePr>
          <p:nvPr/>
        </p:nvGraphicFramePr>
        <p:xfrm>
          <a:off x="7912100" y="57277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66" name="Text Box 67"/>
          <p:cNvSpPr txBox="1">
            <a:spLocks noChangeArrowheads="1"/>
          </p:cNvSpPr>
          <p:nvPr/>
        </p:nvSpPr>
        <p:spPr bwMode="auto">
          <a:xfrm>
            <a:off x="990600" y="3429000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A=1</a:t>
            </a:r>
          </a:p>
        </p:txBody>
      </p:sp>
      <p:sp>
        <p:nvSpPr>
          <p:cNvPr id="43067" name="Text Box 68"/>
          <p:cNvSpPr txBox="1">
            <a:spLocks noChangeArrowheads="1"/>
          </p:cNvSpPr>
          <p:nvPr/>
        </p:nvSpPr>
        <p:spPr bwMode="auto">
          <a:xfrm>
            <a:off x="914400" y="2895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w=0.004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Likelihood weighting 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Suppose evidence Alarm &amp; MaryCalls</a:t>
            </a:r>
          </a:p>
          <a:p>
            <a:r>
              <a:rPr lang="en-US" smtClean="0"/>
              <a:t>Sample B,E with P=0.5</a:t>
            </a:r>
          </a:p>
        </p:txBody>
      </p:sp>
      <p:graphicFrame>
        <p:nvGraphicFramePr>
          <p:cNvPr id="173061" name="Group 5"/>
          <p:cNvGraphicFramePr>
            <a:graphicFrameLocks noGrp="1"/>
          </p:cNvGraphicFramePr>
          <p:nvPr/>
        </p:nvGraphicFramePr>
        <p:xfrm>
          <a:off x="5626100" y="37465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4051" name="Group 19"/>
          <p:cNvGrpSpPr>
            <a:grpSpLocks/>
          </p:cNvGrpSpPr>
          <p:nvPr/>
        </p:nvGrpSpPr>
        <p:grpSpPr bwMode="auto">
          <a:xfrm>
            <a:off x="2197100" y="2679700"/>
            <a:ext cx="5562600" cy="3733800"/>
            <a:chOff x="960" y="1344"/>
            <a:chExt cx="3504" cy="2352"/>
          </a:xfrm>
        </p:grpSpPr>
        <p:sp>
          <p:nvSpPr>
            <p:cNvPr id="44092" name="Oval 20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4093" name="Oval 21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4094" name="Oval 22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4095" name="Oval 23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4096" name="Oval 24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4097" name="Line 25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98" name="Line 26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99" name="Line 27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100" name="Line 28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73085" name="Group 29"/>
          <p:cNvGraphicFramePr>
            <a:graphicFrameLocks noGrp="1"/>
          </p:cNvGraphicFramePr>
          <p:nvPr/>
        </p:nvGraphicFramePr>
        <p:xfrm>
          <a:off x="36449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3093" name="Group 37"/>
          <p:cNvGraphicFramePr>
            <a:graphicFrameLocks noGrp="1"/>
          </p:cNvGraphicFramePr>
          <p:nvPr/>
        </p:nvGraphicFramePr>
        <p:xfrm>
          <a:off x="77597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3101" name="Group 45"/>
          <p:cNvGraphicFramePr>
            <a:graphicFrameLocks noGrp="1"/>
          </p:cNvGraphicFramePr>
          <p:nvPr/>
        </p:nvGraphicFramePr>
        <p:xfrm>
          <a:off x="3873500" y="57277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3112" name="Group 56"/>
          <p:cNvGraphicFramePr>
            <a:graphicFrameLocks noGrp="1"/>
          </p:cNvGraphicFramePr>
          <p:nvPr/>
        </p:nvGraphicFramePr>
        <p:xfrm>
          <a:off x="7912100" y="57277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90" name="Text Box 67"/>
          <p:cNvSpPr txBox="1">
            <a:spLocks noChangeArrowheads="1"/>
          </p:cNvSpPr>
          <p:nvPr/>
        </p:nvSpPr>
        <p:spPr bwMode="auto">
          <a:xfrm>
            <a:off x="9906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A=1</a:t>
            </a:r>
          </a:p>
          <a:p>
            <a:pPr eaLnBrk="1" hangingPunct="1"/>
            <a:r>
              <a:rPr lang="en-US" sz="2000"/>
              <a:t>M=1</a:t>
            </a:r>
          </a:p>
          <a:p>
            <a:pPr eaLnBrk="1" hangingPunct="1"/>
            <a:r>
              <a:rPr lang="en-US" sz="2000"/>
              <a:t>J=1</a:t>
            </a:r>
          </a:p>
        </p:txBody>
      </p:sp>
      <p:sp>
        <p:nvSpPr>
          <p:cNvPr id="44091" name="Text Box 68"/>
          <p:cNvSpPr txBox="1">
            <a:spLocks noChangeArrowheads="1"/>
          </p:cNvSpPr>
          <p:nvPr/>
        </p:nvSpPr>
        <p:spPr bwMode="auto">
          <a:xfrm>
            <a:off x="914400" y="2895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w=0.0028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Likelihood weighting 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Suppose evidence Alarm &amp; MaryCalls</a:t>
            </a:r>
          </a:p>
          <a:p>
            <a:r>
              <a:rPr lang="en-US" smtClean="0"/>
              <a:t>Sample B,E with P=0.5</a:t>
            </a:r>
          </a:p>
        </p:txBody>
      </p:sp>
      <p:graphicFrame>
        <p:nvGraphicFramePr>
          <p:cNvPr id="174085" name="Group 5"/>
          <p:cNvGraphicFramePr>
            <a:graphicFrameLocks noGrp="1"/>
          </p:cNvGraphicFramePr>
          <p:nvPr/>
        </p:nvGraphicFramePr>
        <p:xfrm>
          <a:off x="5626100" y="37465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075" name="Group 19"/>
          <p:cNvGrpSpPr>
            <a:grpSpLocks/>
          </p:cNvGrpSpPr>
          <p:nvPr/>
        </p:nvGrpSpPr>
        <p:grpSpPr bwMode="auto">
          <a:xfrm>
            <a:off x="2197100" y="2679700"/>
            <a:ext cx="5562600" cy="3733800"/>
            <a:chOff x="960" y="1344"/>
            <a:chExt cx="3504" cy="2352"/>
          </a:xfrm>
        </p:grpSpPr>
        <p:sp>
          <p:nvSpPr>
            <p:cNvPr id="45116" name="Oval 20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5117" name="Oval 21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5118" name="Oval 22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5119" name="Oval 23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5120" name="Oval 24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5121" name="Line 25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2" name="Line 26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3" name="Line 27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124" name="Line 28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74109" name="Group 29"/>
          <p:cNvGraphicFramePr>
            <a:graphicFrameLocks noGrp="1"/>
          </p:cNvGraphicFramePr>
          <p:nvPr/>
        </p:nvGraphicFramePr>
        <p:xfrm>
          <a:off x="36449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17" name="Group 37"/>
          <p:cNvGraphicFramePr>
            <a:graphicFrameLocks noGrp="1"/>
          </p:cNvGraphicFramePr>
          <p:nvPr/>
        </p:nvGraphicFramePr>
        <p:xfrm>
          <a:off x="77597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25" name="Group 45"/>
          <p:cNvGraphicFramePr>
            <a:graphicFrameLocks noGrp="1"/>
          </p:cNvGraphicFramePr>
          <p:nvPr/>
        </p:nvGraphicFramePr>
        <p:xfrm>
          <a:off x="3873500" y="57277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36" name="Group 56"/>
          <p:cNvGraphicFramePr>
            <a:graphicFrameLocks noGrp="1"/>
          </p:cNvGraphicFramePr>
          <p:nvPr/>
        </p:nvGraphicFramePr>
        <p:xfrm>
          <a:off x="7912100" y="57277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14" name="Text Box 67"/>
          <p:cNvSpPr txBox="1">
            <a:spLocks noChangeArrowheads="1"/>
          </p:cNvSpPr>
          <p:nvPr/>
        </p:nvSpPr>
        <p:spPr bwMode="auto">
          <a:xfrm>
            <a:off x="990600" y="3429000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B=1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A=1</a:t>
            </a:r>
          </a:p>
        </p:txBody>
      </p:sp>
      <p:sp>
        <p:nvSpPr>
          <p:cNvPr id="45115" name="Text Box 68"/>
          <p:cNvSpPr txBox="1">
            <a:spLocks noChangeArrowheads="1"/>
          </p:cNvSpPr>
          <p:nvPr/>
        </p:nvSpPr>
        <p:spPr bwMode="auto">
          <a:xfrm>
            <a:off x="685800" y="2895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w=0.00375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Likelihood weighting 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Suppose evidence Alarm &amp; MaryCalls</a:t>
            </a:r>
          </a:p>
          <a:p>
            <a:r>
              <a:rPr lang="en-US" smtClean="0"/>
              <a:t>Sample B,E with P=0.5</a:t>
            </a:r>
          </a:p>
        </p:txBody>
      </p:sp>
      <p:graphicFrame>
        <p:nvGraphicFramePr>
          <p:cNvPr id="175109" name="Group 5"/>
          <p:cNvGraphicFramePr>
            <a:graphicFrameLocks noGrp="1"/>
          </p:cNvGraphicFramePr>
          <p:nvPr/>
        </p:nvGraphicFramePr>
        <p:xfrm>
          <a:off x="5626100" y="37465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6099" name="Group 19"/>
          <p:cNvGrpSpPr>
            <a:grpSpLocks/>
          </p:cNvGrpSpPr>
          <p:nvPr/>
        </p:nvGrpSpPr>
        <p:grpSpPr bwMode="auto">
          <a:xfrm>
            <a:off x="2197100" y="2679700"/>
            <a:ext cx="5562600" cy="3733800"/>
            <a:chOff x="960" y="1344"/>
            <a:chExt cx="3504" cy="2352"/>
          </a:xfrm>
        </p:grpSpPr>
        <p:sp>
          <p:nvSpPr>
            <p:cNvPr id="46140" name="Oval 20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6141" name="Oval 21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6142" name="Oval 22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6143" name="Oval 23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6144" name="Oval 24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6145" name="Line 25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6" name="Line 26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7" name="Line 27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8" name="Line 28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75133" name="Group 29"/>
          <p:cNvGraphicFramePr>
            <a:graphicFrameLocks noGrp="1"/>
          </p:cNvGraphicFramePr>
          <p:nvPr/>
        </p:nvGraphicFramePr>
        <p:xfrm>
          <a:off x="36449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141" name="Group 37"/>
          <p:cNvGraphicFramePr>
            <a:graphicFrameLocks noGrp="1"/>
          </p:cNvGraphicFramePr>
          <p:nvPr/>
        </p:nvGraphicFramePr>
        <p:xfrm>
          <a:off x="77597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149" name="Group 45"/>
          <p:cNvGraphicFramePr>
            <a:graphicFrameLocks noGrp="1"/>
          </p:cNvGraphicFramePr>
          <p:nvPr/>
        </p:nvGraphicFramePr>
        <p:xfrm>
          <a:off x="3873500" y="57277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160" name="Group 56"/>
          <p:cNvGraphicFramePr>
            <a:graphicFrameLocks noGrp="1"/>
          </p:cNvGraphicFramePr>
          <p:nvPr/>
        </p:nvGraphicFramePr>
        <p:xfrm>
          <a:off x="7912100" y="57277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38" name="Text Box 67"/>
          <p:cNvSpPr txBox="1">
            <a:spLocks noChangeArrowheads="1"/>
          </p:cNvSpPr>
          <p:nvPr/>
        </p:nvSpPr>
        <p:spPr bwMode="auto">
          <a:xfrm>
            <a:off x="9906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B=1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A=1</a:t>
            </a:r>
          </a:p>
          <a:p>
            <a:pPr eaLnBrk="1" hangingPunct="1"/>
            <a:r>
              <a:rPr lang="en-US" sz="2000"/>
              <a:t>M=1</a:t>
            </a:r>
          </a:p>
          <a:p>
            <a:pPr eaLnBrk="1" hangingPunct="1"/>
            <a:r>
              <a:rPr lang="en-US" sz="2000"/>
              <a:t>J=1</a:t>
            </a:r>
          </a:p>
        </p:txBody>
      </p:sp>
      <p:sp>
        <p:nvSpPr>
          <p:cNvPr id="46139" name="Text Box 68"/>
          <p:cNvSpPr txBox="1">
            <a:spLocks noChangeArrowheads="1"/>
          </p:cNvSpPr>
          <p:nvPr/>
        </p:nvSpPr>
        <p:spPr bwMode="auto">
          <a:xfrm>
            <a:off x="685800" y="2895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w=0.0026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838200" y="3352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Likelihood weighting 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Suppose evidence Alarm &amp; MaryCalls</a:t>
            </a:r>
          </a:p>
          <a:p>
            <a:r>
              <a:rPr lang="en-US" smtClean="0"/>
              <a:t>Sample B,E with P=0.5</a:t>
            </a:r>
          </a:p>
        </p:txBody>
      </p:sp>
      <p:graphicFrame>
        <p:nvGraphicFramePr>
          <p:cNvPr id="176133" name="Group 5"/>
          <p:cNvGraphicFramePr>
            <a:graphicFrameLocks noGrp="1"/>
          </p:cNvGraphicFramePr>
          <p:nvPr/>
        </p:nvGraphicFramePr>
        <p:xfrm>
          <a:off x="5626100" y="3746500"/>
          <a:ext cx="1295400" cy="1249632"/>
        </p:xfrm>
        <a:graphic>
          <a:graphicData uri="http://schemas.openxmlformats.org/drawingml/2006/table">
            <a:tbl>
              <a:tblPr/>
              <a:tblGrid>
                <a:gridCol w="265113"/>
                <a:gridCol w="268287"/>
                <a:gridCol w="762000"/>
              </a:tblGrid>
              <a:tr h="304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P(A|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…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TTFF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TFTF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0.95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0.94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0.29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7123" name="Group 19"/>
          <p:cNvGrpSpPr>
            <a:grpSpLocks/>
          </p:cNvGrpSpPr>
          <p:nvPr/>
        </p:nvGrpSpPr>
        <p:grpSpPr bwMode="auto">
          <a:xfrm>
            <a:off x="2197100" y="2679700"/>
            <a:ext cx="5562600" cy="3733800"/>
            <a:chOff x="960" y="1344"/>
            <a:chExt cx="3504" cy="2352"/>
          </a:xfrm>
        </p:grpSpPr>
        <p:sp>
          <p:nvSpPr>
            <p:cNvPr id="47164" name="Oval 20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47165" name="Oval 21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47166" name="Oval 22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47167" name="Oval 23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47168" name="Oval 24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47169" name="Line 25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70" name="Line 26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71" name="Line 27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72" name="Line 28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76157" name="Group 29"/>
          <p:cNvGraphicFramePr>
            <a:graphicFrameLocks noGrp="1"/>
          </p:cNvGraphicFramePr>
          <p:nvPr/>
        </p:nvGraphicFramePr>
        <p:xfrm>
          <a:off x="36449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5" name="Group 37"/>
          <p:cNvGraphicFramePr>
            <a:graphicFrameLocks noGrp="1"/>
          </p:cNvGraphicFramePr>
          <p:nvPr/>
        </p:nvGraphicFramePr>
        <p:xfrm>
          <a:off x="7759700" y="2603500"/>
          <a:ext cx="685800" cy="6096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73" name="Group 45"/>
          <p:cNvGraphicFramePr>
            <a:graphicFrameLocks noGrp="1"/>
          </p:cNvGraphicFramePr>
          <p:nvPr/>
        </p:nvGraphicFramePr>
        <p:xfrm>
          <a:off x="3873500" y="5727700"/>
          <a:ext cx="1143000" cy="825500"/>
        </p:xfrm>
        <a:graphic>
          <a:graphicData uri="http://schemas.openxmlformats.org/drawingml/2006/table">
            <a:tbl>
              <a:tblPr/>
              <a:tblGrid>
                <a:gridCol w="311150"/>
                <a:gridCol w="8318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P(J|…)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0.90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84" name="Group 56"/>
          <p:cNvGraphicFramePr>
            <a:graphicFrameLocks noGrp="1"/>
          </p:cNvGraphicFramePr>
          <p:nvPr/>
        </p:nvGraphicFramePr>
        <p:xfrm>
          <a:off x="7912100" y="5727700"/>
          <a:ext cx="1079500" cy="825500"/>
        </p:xfrm>
        <a:graphic>
          <a:graphicData uri="http://schemas.openxmlformats.org/drawingml/2006/table">
            <a:tbl>
              <a:tblPr/>
              <a:tblGrid>
                <a:gridCol w="2698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P(M|…)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0.70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2" name="Text Box 67"/>
          <p:cNvSpPr txBox="1">
            <a:spLocks noChangeArrowheads="1"/>
          </p:cNvSpPr>
          <p:nvPr/>
        </p:nvSpPr>
        <p:spPr bwMode="auto">
          <a:xfrm>
            <a:off x="990600" y="3429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B=1</a:t>
            </a:r>
          </a:p>
          <a:p>
            <a:pPr eaLnBrk="1" hangingPunct="1"/>
            <a:r>
              <a:rPr lang="en-US" sz="2000"/>
              <a:t>E=1</a:t>
            </a:r>
          </a:p>
          <a:p>
            <a:pPr eaLnBrk="1" hangingPunct="1"/>
            <a:r>
              <a:rPr lang="en-US" sz="2000"/>
              <a:t>A=1</a:t>
            </a:r>
          </a:p>
          <a:p>
            <a:pPr eaLnBrk="1" hangingPunct="1"/>
            <a:r>
              <a:rPr lang="en-US" sz="2000"/>
              <a:t>M=1</a:t>
            </a:r>
          </a:p>
          <a:p>
            <a:pPr eaLnBrk="1" hangingPunct="1"/>
            <a:r>
              <a:rPr lang="en-US" sz="2000"/>
              <a:t>J=1</a:t>
            </a:r>
          </a:p>
        </p:txBody>
      </p:sp>
      <p:sp>
        <p:nvSpPr>
          <p:cNvPr id="47163" name="Text Box 68"/>
          <p:cNvSpPr txBox="1">
            <a:spLocks noChangeArrowheads="1"/>
          </p:cNvSpPr>
          <p:nvPr/>
        </p:nvSpPr>
        <p:spPr bwMode="auto">
          <a:xfrm>
            <a:off x="685800" y="2895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w=5e-7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BN from Last Lecture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524000" y="2133600"/>
            <a:ext cx="5562600" cy="3733800"/>
            <a:chOff x="960" y="1344"/>
            <a:chExt cx="3504" cy="2352"/>
          </a:xfrm>
        </p:grpSpPr>
        <p:sp>
          <p:nvSpPr>
            <p:cNvPr id="6154" name="Oval 4"/>
            <p:cNvSpPr>
              <a:spLocks noChangeArrowheads="1"/>
            </p:cNvSpPr>
            <p:nvPr/>
          </p:nvSpPr>
          <p:spPr bwMode="auto">
            <a:xfrm>
              <a:off x="960" y="1344"/>
              <a:ext cx="816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Burglary</a:t>
              </a:r>
            </a:p>
          </p:txBody>
        </p:sp>
        <p:sp>
          <p:nvSpPr>
            <p:cNvPr id="6155" name="Oval 5"/>
            <p:cNvSpPr>
              <a:spLocks noChangeArrowheads="1"/>
            </p:cNvSpPr>
            <p:nvPr/>
          </p:nvSpPr>
          <p:spPr bwMode="auto">
            <a:xfrm>
              <a:off x="3264" y="1344"/>
              <a:ext cx="110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Earthquake</a:t>
              </a:r>
            </a:p>
          </p:txBody>
        </p:sp>
        <p:sp>
          <p:nvSpPr>
            <p:cNvPr id="6156" name="Oval 6"/>
            <p:cNvSpPr>
              <a:spLocks noChangeArrowheads="1"/>
            </p:cNvSpPr>
            <p:nvPr/>
          </p:nvSpPr>
          <p:spPr bwMode="auto">
            <a:xfrm>
              <a:off x="2208" y="2256"/>
              <a:ext cx="624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Alarm</a:t>
              </a:r>
            </a:p>
          </p:txBody>
        </p:sp>
        <p:sp>
          <p:nvSpPr>
            <p:cNvPr id="6157" name="Oval 7"/>
            <p:cNvSpPr>
              <a:spLocks noChangeArrowheads="1"/>
            </p:cNvSpPr>
            <p:nvPr/>
          </p:nvSpPr>
          <p:spPr bwMode="auto">
            <a:xfrm>
              <a:off x="3456" y="3312"/>
              <a:ext cx="100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MaryCalls</a:t>
              </a:r>
            </a:p>
          </p:txBody>
        </p:sp>
        <p:sp>
          <p:nvSpPr>
            <p:cNvPr id="6158" name="Oval 8"/>
            <p:cNvSpPr>
              <a:spLocks noChangeArrowheads="1"/>
            </p:cNvSpPr>
            <p:nvPr/>
          </p:nvSpPr>
          <p:spPr bwMode="auto">
            <a:xfrm>
              <a:off x="960" y="3312"/>
              <a:ext cx="960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JohnCalls</a:t>
              </a:r>
            </a:p>
          </p:txBody>
        </p:sp>
        <p:sp>
          <p:nvSpPr>
            <p:cNvPr id="6159" name="Line 9"/>
            <p:cNvSpPr>
              <a:spLocks noChangeShapeType="1"/>
            </p:cNvSpPr>
            <p:nvPr/>
          </p:nvSpPr>
          <p:spPr bwMode="auto">
            <a:xfrm>
              <a:off x="1656" y="1672"/>
              <a:ext cx="624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0" name="Line 10"/>
            <p:cNvSpPr>
              <a:spLocks noChangeShapeType="1"/>
            </p:cNvSpPr>
            <p:nvPr/>
          </p:nvSpPr>
          <p:spPr bwMode="auto">
            <a:xfrm flipH="1">
              <a:off x="2736" y="1656"/>
              <a:ext cx="64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1" name="Line 11"/>
            <p:cNvSpPr>
              <a:spLocks noChangeShapeType="1"/>
            </p:cNvSpPr>
            <p:nvPr/>
          </p:nvSpPr>
          <p:spPr bwMode="auto">
            <a:xfrm flipH="1">
              <a:off x="1728" y="2576"/>
              <a:ext cx="568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2" name="Line 12"/>
            <p:cNvSpPr>
              <a:spLocks noChangeShapeType="1"/>
            </p:cNvSpPr>
            <p:nvPr/>
          </p:nvSpPr>
          <p:spPr bwMode="auto">
            <a:xfrm>
              <a:off x="2768" y="2568"/>
              <a:ext cx="75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148" name="Group 13"/>
          <p:cNvGrpSpPr>
            <a:grpSpLocks/>
          </p:cNvGrpSpPr>
          <p:nvPr/>
        </p:nvGrpSpPr>
        <p:grpSpPr bwMode="auto">
          <a:xfrm>
            <a:off x="7391400" y="2679700"/>
            <a:ext cx="1352550" cy="2438400"/>
            <a:chOff x="4656" y="1688"/>
            <a:chExt cx="852" cy="1536"/>
          </a:xfrm>
        </p:grpSpPr>
        <p:sp>
          <p:nvSpPr>
            <p:cNvPr id="6151" name="Text Box 14"/>
            <p:cNvSpPr txBox="1">
              <a:spLocks noChangeArrowheads="1"/>
            </p:cNvSpPr>
            <p:nvPr/>
          </p:nvSpPr>
          <p:spPr bwMode="auto">
            <a:xfrm>
              <a:off x="4656" y="1688"/>
              <a:ext cx="7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Comic Sans MS" pitchFamily="66" charset="0"/>
                </a:rPr>
                <a:t>causes</a:t>
              </a:r>
            </a:p>
          </p:txBody>
        </p:sp>
        <p:sp>
          <p:nvSpPr>
            <p:cNvPr id="6152" name="Text Box 15"/>
            <p:cNvSpPr txBox="1">
              <a:spLocks noChangeArrowheads="1"/>
            </p:cNvSpPr>
            <p:nvPr/>
          </p:nvSpPr>
          <p:spPr bwMode="auto">
            <a:xfrm>
              <a:off x="4704" y="2936"/>
              <a:ext cx="8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Comic Sans MS" pitchFamily="66" charset="0"/>
                </a:rPr>
                <a:t>effects</a:t>
              </a:r>
            </a:p>
          </p:txBody>
        </p:sp>
        <p:sp>
          <p:nvSpPr>
            <p:cNvPr id="6153" name="Line 16"/>
            <p:cNvSpPr>
              <a:spLocks noChangeShapeType="1"/>
            </p:cNvSpPr>
            <p:nvPr/>
          </p:nvSpPr>
          <p:spPr bwMode="auto">
            <a:xfrm>
              <a:off x="4992" y="201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5375275" y="3565525"/>
            <a:ext cx="1733550" cy="711200"/>
          </a:xfrm>
          <a:prstGeom prst="rect">
            <a:avLst/>
          </a:prstGeom>
          <a:solidFill>
            <a:srgbClr val="E9D3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Directed </a:t>
            </a:r>
            <a:br>
              <a:rPr lang="en-US" sz="2000">
                <a:solidFill>
                  <a:srgbClr val="990000"/>
                </a:solidFill>
                <a:latin typeface="Comic Sans MS" pitchFamily="66" charset="0"/>
              </a:rPr>
            </a:b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acyclic graph</a:t>
            </a:r>
          </a:p>
        </p:txBody>
      </p:sp>
      <p:sp>
        <p:nvSpPr>
          <p:cNvPr id="6150" name="Text Box 18"/>
          <p:cNvSpPr txBox="1">
            <a:spLocks noChangeArrowheads="1"/>
          </p:cNvSpPr>
          <p:nvPr/>
        </p:nvSpPr>
        <p:spPr bwMode="auto">
          <a:xfrm>
            <a:off x="228600" y="3048000"/>
            <a:ext cx="2590800" cy="1320800"/>
          </a:xfrm>
          <a:prstGeom prst="rect">
            <a:avLst/>
          </a:prstGeom>
          <a:solidFill>
            <a:srgbClr val="EAFFD5"/>
          </a:solidFill>
          <a:ln w="952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336600"/>
                </a:solidFill>
                <a:latin typeface="Comic Sans MS" pitchFamily="66" charset="0"/>
              </a:rPr>
              <a:t>Intuitive meaning of arc from x to y: “x has direct influence on y”</a:t>
            </a:r>
          </a:p>
        </p:txBody>
      </p:sp>
    </p:spTree>
    <p:extLst>
      <p:ext uri="{BB962C8B-B14F-4D97-AF65-F5344CB8AC3E}">
        <p14:creationId xmlns:p14="http://schemas.microsoft.com/office/powerpoint/2010/main" val="13919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295400" y="2971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Likelihood weighting 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Suppose evidence Alarm &amp; MaryCalls</a:t>
            </a:r>
          </a:p>
          <a:p>
            <a:r>
              <a:rPr lang="en-US" smtClean="0"/>
              <a:t>Sample B,E with P=0.5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N=4 gives P(B|A,M)~=0.371</a:t>
            </a:r>
          </a:p>
          <a:p>
            <a:r>
              <a:rPr lang="en-US" smtClean="0"/>
              <a:t>Exact inference gives P(B|A,M) = 0.375</a:t>
            </a:r>
          </a:p>
        </p:txBody>
      </p:sp>
      <p:sp>
        <p:nvSpPr>
          <p:cNvPr id="48133" name="Text Box 67"/>
          <p:cNvSpPr txBox="1">
            <a:spLocks noChangeArrowheads="1"/>
          </p:cNvSpPr>
          <p:nvPr/>
        </p:nvSpPr>
        <p:spPr bwMode="auto">
          <a:xfrm>
            <a:off x="1447800" y="3048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E=1</a:t>
            </a:r>
          </a:p>
          <a:p>
            <a:pPr eaLnBrk="1" hangingPunct="1"/>
            <a:r>
              <a:rPr lang="en-US" sz="2000"/>
              <a:t>A=1</a:t>
            </a:r>
          </a:p>
          <a:p>
            <a:pPr eaLnBrk="1" hangingPunct="1"/>
            <a:r>
              <a:rPr lang="en-US" sz="2000"/>
              <a:t>M=1</a:t>
            </a:r>
          </a:p>
          <a:p>
            <a:pPr eaLnBrk="1" hangingPunct="1"/>
            <a:r>
              <a:rPr lang="en-US" sz="2000"/>
              <a:t>J=1</a:t>
            </a:r>
          </a:p>
        </p:txBody>
      </p:sp>
      <p:sp>
        <p:nvSpPr>
          <p:cNvPr id="48134" name="Text Box 68"/>
          <p:cNvSpPr txBox="1">
            <a:spLocks noChangeArrowheads="1"/>
          </p:cNvSpPr>
          <p:nvPr/>
        </p:nvSpPr>
        <p:spPr bwMode="auto">
          <a:xfrm>
            <a:off x="1371600" y="2514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w=0.0016</a:t>
            </a:r>
          </a:p>
        </p:txBody>
      </p:sp>
      <p:sp>
        <p:nvSpPr>
          <p:cNvPr id="48135" name="Rectangle 69"/>
          <p:cNvSpPr>
            <a:spLocks noChangeArrowheads="1"/>
          </p:cNvSpPr>
          <p:nvPr/>
        </p:nvSpPr>
        <p:spPr bwMode="auto">
          <a:xfrm>
            <a:off x="2819400" y="2971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70"/>
          <p:cNvSpPr txBox="1">
            <a:spLocks noChangeArrowheads="1"/>
          </p:cNvSpPr>
          <p:nvPr/>
        </p:nvSpPr>
        <p:spPr bwMode="auto">
          <a:xfrm>
            <a:off x="2971800" y="3048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B=0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A=1</a:t>
            </a:r>
          </a:p>
          <a:p>
            <a:pPr eaLnBrk="1" hangingPunct="1"/>
            <a:r>
              <a:rPr lang="en-US" sz="2000"/>
              <a:t>M=1</a:t>
            </a:r>
          </a:p>
          <a:p>
            <a:pPr eaLnBrk="1" hangingPunct="1"/>
            <a:r>
              <a:rPr lang="en-US" sz="2000"/>
              <a:t>J=1</a:t>
            </a:r>
          </a:p>
        </p:txBody>
      </p:sp>
      <p:sp>
        <p:nvSpPr>
          <p:cNvPr id="48137" name="Text Box 71"/>
          <p:cNvSpPr txBox="1">
            <a:spLocks noChangeArrowheads="1"/>
          </p:cNvSpPr>
          <p:nvPr/>
        </p:nvSpPr>
        <p:spPr bwMode="auto">
          <a:xfrm>
            <a:off x="2895600" y="2514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w=0.0028</a:t>
            </a:r>
          </a:p>
        </p:txBody>
      </p:sp>
      <p:sp>
        <p:nvSpPr>
          <p:cNvPr id="48138" name="Rectangle 72"/>
          <p:cNvSpPr>
            <a:spLocks noChangeArrowheads="1"/>
          </p:cNvSpPr>
          <p:nvPr/>
        </p:nvSpPr>
        <p:spPr bwMode="auto">
          <a:xfrm>
            <a:off x="4343400" y="2971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73"/>
          <p:cNvSpPr txBox="1">
            <a:spLocks noChangeArrowheads="1"/>
          </p:cNvSpPr>
          <p:nvPr/>
        </p:nvSpPr>
        <p:spPr bwMode="auto">
          <a:xfrm>
            <a:off x="4495800" y="3048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B=1</a:t>
            </a:r>
          </a:p>
          <a:p>
            <a:pPr eaLnBrk="1" hangingPunct="1"/>
            <a:r>
              <a:rPr lang="en-US" sz="2000"/>
              <a:t>E=0</a:t>
            </a:r>
          </a:p>
          <a:p>
            <a:pPr eaLnBrk="1" hangingPunct="1"/>
            <a:r>
              <a:rPr lang="en-US" sz="2000"/>
              <a:t>A=1</a:t>
            </a:r>
          </a:p>
          <a:p>
            <a:pPr eaLnBrk="1" hangingPunct="1"/>
            <a:r>
              <a:rPr lang="en-US" sz="2000"/>
              <a:t>M=1</a:t>
            </a:r>
          </a:p>
          <a:p>
            <a:pPr eaLnBrk="1" hangingPunct="1"/>
            <a:r>
              <a:rPr lang="en-US" sz="2000"/>
              <a:t>J=1</a:t>
            </a:r>
          </a:p>
        </p:txBody>
      </p:sp>
      <p:sp>
        <p:nvSpPr>
          <p:cNvPr id="48140" name="Text Box 74"/>
          <p:cNvSpPr txBox="1">
            <a:spLocks noChangeArrowheads="1"/>
          </p:cNvSpPr>
          <p:nvPr/>
        </p:nvSpPr>
        <p:spPr bwMode="auto">
          <a:xfrm>
            <a:off x="4419600" y="2514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w=0.0026</a:t>
            </a:r>
          </a:p>
        </p:txBody>
      </p:sp>
      <p:sp>
        <p:nvSpPr>
          <p:cNvPr id="48141" name="Rectangle 75"/>
          <p:cNvSpPr>
            <a:spLocks noChangeArrowheads="1"/>
          </p:cNvSpPr>
          <p:nvPr/>
        </p:nvSpPr>
        <p:spPr bwMode="auto">
          <a:xfrm>
            <a:off x="5867400" y="2971800"/>
            <a:ext cx="1143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Text Box 76"/>
          <p:cNvSpPr txBox="1">
            <a:spLocks noChangeArrowheads="1"/>
          </p:cNvSpPr>
          <p:nvPr/>
        </p:nvSpPr>
        <p:spPr bwMode="auto">
          <a:xfrm>
            <a:off x="6019800" y="3048000"/>
            <a:ext cx="1066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B=1</a:t>
            </a:r>
          </a:p>
          <a:p>
            <a:pPr eaLnBrk="1" hangingPunct="1"/>
            <a:r>
              <a:rPr lang="en-US" sz="2000"/>
              <a:t>E=1</a:t>
            </a:r>
          </a:p>
          <a:p>
            <a:pPr eaLnBrk="1" hangingPunct="1"/>
            <a:r>
              <a:rPr lang="en-US" sz="2000"/>
              <a:t>A=1</a:t>
            </a:r>
          </a:p>
          <a:p>
            <a:pPr eaLnBrk="1" hangingPunct="1"/>
            <a:r>
              <a:rPr lang="en-US" sz="2000"/>
              <a:t>M=1</a:t>
            </a:r>
          </a:p>
          <a:p>
            <a:pPr eaLnBrk="1" hangingPunct="1"/>
            <a:r>
              <a:rPr lang="en-US" sz="2000"/>
              <a:t>J=1</a:t>
            </a:r>
          </a:p>
        </p:txBody>
      </p:sp>
      <p:sp>
        <p:nvSpPr>
          <p:cNvPr id="48143" name="Text Box 77"/>
          <p:cNvSpPr txBox="1">
            <a:spLocks noChangeArrowheads="1"/>
          </p:cNvSpPr>
          <p:nvPr/>
        </p:nvSpPr>
        <p:spPr bwMode="auto">
          <a:xfrm>
            <a:off x="5943600" y="2514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w~=0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Efficient inference in BNs</a:t>
            </a:r>
          </a:p>
          <a:p>
            <a:r>
              <a:rPr lang="en-US" dirty="0" smtClean="0"/>
              <a:t>Variable elimination</a:t>
            </a:r>
          </a:p>
          <a:p>
            <a:r>
              <a:rPr lang="en-US" dirty="0" smtClean="0"/>
              <a:t>Approximate methods: </a:t>
            </a:r>
            <a:r>
              <a:rPr lang="en-US" smtClean="0"/>
              <a:t>Monte-Carlo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Lecture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Statistical learning: from data to distributions</a:t>
            </a:r>
          </a:p>
          <a:p>
            <a:pPr eaLnBrk="1" hangingPunct="1"/>
            <a:r>
              <a:rPr lang="en-US" dirty="0" smtClean="0"/>
              <a:t>R&amp;N 20.1-2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Arcs do not necessarily encode causality!</a:t>
            </a:r>
          </a:p>
        </p:txBody>
      </p:sp>
      <p:sp>
        <p:nvSpPr>
          <p:cNvPr id="8195" name="Oval 15"/>
          <p:cNvSpPr>
            <a:spLocks noChangeArrowheads="1"/>
          </p:cNvSpPr>
          <p:nvPr/>
        </p:nvSpPr>
        <p:spPr bwMode="auto">
          <a:xfrm>
            <a:off x="1981200" y="18288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A</a:t>
            </a:r>
          </a:p>
        </p:txBody>
      </p:sp>
      <p:sp>
        <p:nvSpPr>
          <p:cNvPr id="8196" name="Line 19"/>
          <p:cNvSpPr>
            <a:spLocks noChangeShapeType="1"/>
          </p:cNvSpPr>
          <p:nvPr/>
        </p:nvSpPr>
        <p:spPr bwMode="auto">
          <a:xfrm flipH="1">
            <a:off x="2667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Oval 25"/>
          <p:cNvSpPr>
            <a:spLocks noChangeArrowheads="1"/>
          </p:cNvSpPr>
          <p:nvPr/>
        </p:nvSpPr>
        <p:spPr bwMode="auto">
          <a:xfrm>
            <a:off x="1981200" y="34290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B</a:t>
            </a:r>
          </a:p>
        </p:txBody>
      </p:sp>
      <p:sp>
        <p:nvSpPr>
          <p:cNvPr id="8198" name="Line 26"/>
          <p:cNvSpPr>
            <a:spLocks noChangeShapeType="1"/>
          </p:cNvSpPr>
          <p:nvPr/>
        </p:nvSpPr>
        <p:spPr bwMode="auto">
          <a:xfrm flipH="1">
            <a:off x="26670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Oval 27"/>
          <p:cNvSpPr>
            <a:spLocks noChangeArrowheads="1"/>
          </p:cNvSpPr>
          <p:nvPr/>
        </p:nvSpPr>
        <p:spPr bwMode="auto">
          <a:xfrm>
            <a:off x="1981200" y="50292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C</a:t>
            </a:r>
          </a:p>
        </p:txBody>
      </p:sp>
      <p:sp>
        <p:nvSpPr>
          <p:cNvPr id="8200" name="Oval 28"/>
          <p:cNvSpPr>
            <a:spLocks noChangeArrowheads="1"/>
          </p:cNvSpPr>
          <p:nvPr/>
        </p:nvSpPr>
        <p:spPr bwMode="auto">
          <a:xfrm>
            <a:off x="5181600" y="18288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C</a:t>
            </a:r>
          </a:p>
        </p:txBody>
      </p:sp>
      <p:sp>
        <p:nvSpPr>
          <p:cNvPr id="8201" name="Line 29"/>
          <p:cNvSpPr>
            <a:spLocks noChangeShapeType="1"/>
          </p:cNvSpPr>
          <p:nvPr/>
        </p:nvSpPr>
        <p:spPr bwMode="auto">
          <a:xfrm flipH="1">
            <a:off x="58674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Oval 30"/>
          <p:cNvSpPr>
            <a:spLocks noChangeArrowheads="1"/>
          </p:cNvSpPr>
          <p:nvPr/>
        </p:nvSpPr>
        <p:spPr bwMode="auto">
          <a:xfrm>
            <a:off x="5181600" y="34290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B</a:t>
            </a:r>
          </a:p>
        </p:txBody>
      </p:sp>
      <p:sp>
        <p:nvSpPr>
          <p:cNvPr id="8203" name="Line 31"/>
          <p:cNvSpPr>
            <a:spLocks noChangeShapeType="1"/>
          </p:cNvSpPr>
          <p:nvPr/>
        </p:nvSpPr>
        <p:spPr bwMode="auto">
          <a:xfrm flipH="1">
            <a:off x="5867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Oval 32"/>
          <p:cNvSpPr>
            <a:spLocks noChangeArrowheads="1"/>
          </p:cNvSpPr>
          <p:nvPr/>
        </p:nvSpPr>
        <p:spPr bwMode="auto">
          <a:xfrm>
            <a:off x="5181600" y="50292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A</a:t>
            </a:r>
          </a:p>
        </p:txBody>
      </p:sp>
      <p:sp>
        <p:nvSpPr>
          <p:cNvPr id="8205" name="Text Box 33"/>
          <p:cNvSpPr txBox="1">
            <a:spLocks noChangeArrowheads="1"/>
          </p:cNvSpPr>
          <p:nvPr/>
        </p:nvSpPr>
        <p:spPr bwMode="auto">
          <a:xfrm>
            <a:off x="228600" y="5791200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2 BN’s that </a:t>
            </a:r>
            <a:r>
              <a:rPr lang="en-US" sz="2400" dirty="0" smtClean="0"/>
              <a:t>can encode </a:t>
            </a:r>
            <a:r>
              <a:rPr lang="en-US" sz="2400" dirty="0"/>
              <a:t>the same joint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853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off independence relationships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14800" y="1524000"/>
            <a:ext cx="36576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Given B, does the value of A affect the probability of C?</a:t>
            </a:r>
          </a:p>
          <a:p>
            <a:pPr lvl="1"/>
            <a:r>
              <a:rPr lang="en-US" dirty="0" smtClean="0"/>
              <a:t>P(C|B,A) = P(C|B)?</a:t>
            </a:r>
          </a:p>
          <a:p>
            <a:r>
              <a:rPr lang="en-US" dirty="0" smtClean="0"/>
              <a:t>No!</a:t>
            </a:r>
          </a:p>
          <a:p>
            <a:r>
              <a:rPr lang="en-US" dirty="0" smtClean="0"/>
              <a:t>C parent’s (B) are given, and so it is independent of its non-</a:t>
            </a:r>
            <a:r>
              <a:rPr lang="en-US" dirty="0" err="1" smtClean="0"/>
              <a:t>descendents</a:t>
            </a:r>
            <a:r>
              <a:rPr lang="en-US" dirty="0" smtClean="0"/>
              <a:t> (A)</a:t>
            </a:r>
          </a:p>
          <a:p>
            <a:r>
              <a:rPr lang="en-US" dirty="0" smtClean="0"/>
              <a:t>Independence is symmetric:</a:t>
            </a:r>
            <a:br>
              <a:rPr lang="en-US" dirty="0" smtClean="0"/>
            </a:br>
            <a:r>
              <a:rPr lang="en-US" dirty="0" smtClean="0"/>
              <a:t>C </a:t>
            </a:r>
            <a:r>
              <a:rPr lang="en-US" dirty="0" smtClean="0">
                <a:sym typeface="Symbol" pitchFamily="18" charset="2"/>
              </a:rPr>
              <a:t> </a:t>
            </a:r>
            <a:r>
              <a:rPr lang="en-US" dirty="0" smtClean="0"/>
              <a:t>A | B =&gt; A </a:t>
            </a:r>
            <a:r>
              <a:rPr lang="en-US" dirty="0" smtClean="0">
                <a:sym typeface="Symbol" pitchFamily="18" charset="2"/>
              </a:rPr>
              <a:t> </a:t>
            </a:r>
            <a:r>
              <a:rPr lang="en-US" dirty="0" smtClean="0"/>
              <a:t>C | B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981200" y="18288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A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2667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981200" y="34290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B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>
            <a:off x="26670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981200" y="5029200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60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2855</TotalTime>
  <Words>3017</Words>
  <Application>Microsoft Office PowerPoint</Application>
  <PresentationFormat>On-screen Show (4:3)</PresentationFormat>
  <Paragraphs>1113</Paragraphs>
  <Slides>72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Oriel</vt:lpstr>
      <vt:lpstr>Inference in Bayesian Networks</vt:lpstr>
      <vt:lpstr>Agenda</vt:lpstr>
      <vt:lpstr>Some Applications of BN</vt:lpstr>
      <vt:lpstr>More Complicated  Singly-Connected Belief Net</vt:lpstr>
      <vt:lpstr>PowerPoint Presentation</vt:lpstr>
      <vt:lpstr>PowerPoint Presentation</vt:lpstr>
      <vt:lpstr>BN from Last Lecture</vt:lpstr>
      <vt:lpstr>Arcs do not necessarily encode causality!</vt:lpstr>
      <vt:lpstr>Reading off independence relationships</vt:lpstr>
      <vt:lpstr>What does the BN encode?</vt:lpstr>
      <vt:lpstr>Reading off independence relationships</vt:lpstr>
      <vt:lpstr>Reading off independence relationships</vt:lpstr>
      <vt:lpstr>Reading off independence relationships</vt:lpstr>
      <vt:lpstr>Independence relationships</vt:lpstr>
      <vt:lpstr>Benefits of Sparse Models</vt:lpstr>
      <vt:lpstr>Top-Down inference</vt:lpstr>
      <vt:lpstr>Top-Down inference</vt:lpstr>
      <vt:lpstr>Top-Down inference</vt:lpstr>
      <vt:lpstr>Top-Down inference</vt:lpstr>
      <vt:lpstr>Top-Down inference</vt:lpstr>
      <vt:lpstr>Top-Down inference</vt:lpstr>
      <vt:lpstr>Top-Down inference</vt:lpstr>
      <vt:lpstr>Top-Down inference with Evidence</vt:lpstr>
      <vt:lpstr>Top-Down inference with Evidence</vt:lpstr>
      <vt:lpstr>Top-Down inference with Evidence</vt:lpstr>
      <vt:lpstr>Top-Down inference</vt:lpstr>
      <vt:lpstr>Querying the BN</vt:lpstr>
      <vt:lpstr>Bayes’ Rule</vt:lpstr>
      <vt:lpstr>Applying Bayes’ Rule</vt:lpstr>
      <vt:lpstr>Applying Bayes’ Rule</vt:lpstr>
      <vt:lpstr>Applying Bayes’ Rule</vt:lpstr>
      <vt:lpstr>Applying Bayes’ Rule</vt:lpstr>
      <vt:lpstr>How do we read this?</vt:lpstr>
      <vt:lpstr>How do we read this?</vt:lpstr>
      <vt:lpstr>How do we read this?</vt:lpstr>
      <vt:lpstr>How do we read this?</vt:lpstr>
      <vt:lpstr>Querying the BN</vt:lpstr>
      <vt:lpstr>Performing Inference</vt:lpstr>
      <vt:lpstr>Inference in the Alarm Example</vt:lpstr>
      <vt:lpstr>Inference in the Alarm Example</vt:lpstr>
      <vt:lpstr>Inference in the Alarm Example</vt:lpstr>
      <vt:lpstr>Inference in the Alarm Example</vt:lpstr>
      <vt:lpstr>How expensive?</vt:lpstr>
      <vt:lpstr>Variable Elimination</vt:lpstr>
      <vt:lpstr>Variable Elimination</vt:lpstr>
      <vt:lpstr>Variable Elimination</vt:lpstr>
      <vt:lpstr>Variable Elimination</vt:lpstr>
      <vt:lpstr>VE in Alarm Example</vt:lpstr>
      <vt:lpstr>VE in Alarm Example</vt:lpstr>
      <vt:lpstr>VE in Alarm Example</vt:lpstr>
      <vt:lpstr>VE in Alarm Example</vt:lpstr>
      <vt:lpstr>What order to perform VE?</vt:lpstr>
      <vt:lpstr>Non-polytree networks</vt:lpstr>
      <vt:lpstr>Approximate Inference Techniques</vt:lpstr>
      <vt:lpstr>Approximate Inference: Monte-Carlo Simulation </vt:lpstr>
      <vt:lpstr>Approximate Inference: Monte-Carlo Simulation </vt:lpstr>
      <vt:lpstr>Approximate Inference: Monte-Carlo Simulation </vt:lpstr>
      <vt:lpstr>How many samples?</vt:lpstr>
      <vt:lpstr>Rare Event Problem:</vt:lpstr>
      <vt:lpstr>Likelihood weighting </vt:lpstr>
      <vt:lpstr>Likelihood weighting </vt:lpstr>
      <vt:lpstr>Likelihood weighting </vt:lpstr>
      <vt:lpstr>Likelihood weighting </vt:lpstr>
      <vt:lpstr>Likelihood weighting </vt:lpstr>
      <vt:lpstr>Likelihood weighting </vt:lpstr>
      <vt:lpstr>Likelihood weighting </vt:lpstr>
      <vt:lpstr>Likelihood weighting </vt:lpstr>
      <vt:lpstr>Likelihood weighting </vt:lpstr>
      <vt:lpstr>Likelihood weighting </vt:lpstr>
      <vt:lpstr>Likelihood weighting </vt:lpstr>
      <vt:lpstr>Recap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Inference</dc:title>
  <dc:creator>Kris Hauser</dc:creator>
  <cp:lastModifiedBy>hauser</cp:lastModifiedBy>
  <cp:revision>176</cp:revision>
  <dcterms:created xsi:type="dcterms:W3CDTF">2009-10-26T16:16:41Z</dcterms:created>
  <dcterms:modified xsi:type="dcterms:W3CDTF">2012-09-27T03:27:40Z</dcterms:modified>
</cp:coreProperties>
</file>