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7"/>
  </p:notesMasterIdLst>
  <p:sldIdLst>
    <p:sldId id="257" r:id="rId2"/>
    <p:sldId id="315" r:id="rId3"/>
    <p:sldId id="447" r:id="rId4"/>
    <p:sldId id="316" r:id="rId5"/>
    <p:sldId id="378" r:id="rId6"/>
    <p:sldId id="446" r:id="rId7"/>
    <p:sldId id="430" r:id="rId8"/>
    <p:sldId id="377" r:id="rId9"/>
    <p:sldId id="379" r:id="rId10"/>
    <p:sldId id="407" r:id="rId11"/>
    <p:sldId id="382" r:id="rId12"/>
    <p:sldId id="440" r:id="rId13"/>
    <p:sldId id="381" r:id="rId14"/>
    <p:sldId id="383" r:id="rId15"/>
    <p:sldId id="385" r:id="rId16"/>
    <p:sldId id="384" r:id="rId17"/>
    <p:sldId id="425" r:id="rId18"/>
    <p:sldId id="386" r:id="rId19"/>
    <p:sldId id="394" r:id="rId20"/>
    <p:sldId id="408" r:id="rId21"/>
    <p:sldId id="396" r:id="rId22"/>
    <p:sldId id="409" r:id="rId23"/>
    <p:sldId id="410" r:id="rId24"/>
    <p:sldId id="411" r:id="rId25"/>
    <p:sldId id="412" r:id="rId26"/>
    <p:sldId id="413" r:id="rId27"/>
    <p:sldId id="414" r:id="rId28"/>
    <p:sldId id="415" r:id="rId29"/>
    <p:sldId id="416" r:id="rId30"/>
    <p:sldId id="397" r:id="rId31"/>
    <p:sldId id="419" r:id="rId32"/>
    <p:sldId id="418" r:id="rId33"/>
    <p:sldId id="420" r:id="rId34"/>
    <p:sldId id="421" r:id="rId35"/>
    <p:sldId id="422" r:id="rId36"/>
    <p:sldId id="423" r:id="rId37"/>
    <p:sldId id="443" r:id="rId38"/>
    <p:sldId id="398" r:id="rId39"/>
    <p:sldId id="448" r:id="rId40"/>
    <p:sldId id="424" r:id="rId41"/>
    <p:sldId id="391" r:id="rId42"/>
    <p:sldId id="402" r:id="rId43"/>
    <p:sldId id="427" r:id="rId44"/>
    <p:sldId id="428" r:id="rId45"/>
    <p:sldId id="388" r:id="rId46"/>
    <p:sldId id="390" r:id="rId47"/>
    <p:sldId id="403" r:id="rId48"/>
    <p:sldId id="404" r:id="rId49"/>
    <p:sldId id="405" r:id="rId50"/>
    <p:sldId id="449" r:id="rId51"/>
    <p:sldId id="429" r:id="rId52"/>
    <p:sldId id="432" r:id="rId53"/>
    <p:sldId id="442" r:id="rId54"/>
    <p:sldId id="444" r:id="rId55"/>
    <p:sldId id="450" r:id="rId56"/>
    <p:sldId id="441" r:id="rId57"/>
    <p:sldId id="433" r:id="rId58"/>
    <p:sldId id="434" r:id="rId59"/>
    <p:sldId id="435" r:id="rId60"/>
    <p:sldId id="436" r:id="rId61"/>
    <p:sldId id="437" r:id="rId62"/>
    <p:sldId id="439" r:id="rId63"/>
    <p:sldId id="438" r:id="rId64"/>
    <p:sldId id="445" r:id="rId65"/>
    <p:sldId id="341" r:id="rId6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00FF00"/>
    <a:srgbClr val="FFFF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8" autoAdjust="0"/>
    <p:restoredTop sz="93128" autoAdjust="0"/>
  </p:normalViewPr>
  <p:slideViewPr>
    <p:cSldViewPr>
      <p:cViewPr varScale="1">
        <p:scale>
          <a:sx n="69" d="100"/>
          <a:sy n="69" d="100"/>
        </p:scale>
        <p:origin x="-11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user\Documents\Teaching\B351_Fall2010\maximumlikelihoo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user\Documents\Teaching\B351_Fall2010\maximumlikelihoo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user\Documents\Teaching\B351_Fall2010\maximumlikelihood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user\Documents\Teaching\B351_Fall2010\maximumlikelihood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user\Documents\Teaching\B351_Fall2010\maximumlikelihood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user\Documents\Teaching\B351_Fall2010\maximumlikelihood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user\Documents\Teaching\B351_Fall2010\maximumlikelihood.xlsx" TargetMode="Externa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hauser\Documents\Teaching\B351_Fall2010\maximumlikelihood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1/1 cherry</c:v>
          </c:tx>
          <c:marker>
            <c:symbol val="none"/>
          </c:marker>
          <c:xVal>
            <c:numRef>
              <c:f>Sheet1!$A$3:$A$102</c:f>
              <c:numCache>
                <c:formatCode>General</c:formatCode>
                <c:ptCount val="100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</c:numCache>
            </c:numRef>
          </c:xVal>
          <c:yVal>
            <c:numRef>
              <c:f>Sheet1!$B$3:$B$102</c:f>
              <c:numCache>
                <c:formatCode>General</c:formatCode>
                <c:ptCount val="100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074560"/>
        <c:axId val="160075136"/>
      </c:scatterChart>
      <c:valAx>
        <c:axId val="160074560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>
                    <a:latin typeface="Symbol" pitchFamily="18" charset="2"/>
                  </a:rPr>
                  <a:t>q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0075136"/>
        <c:crosses val="autoZero"/>
        <c:crossBetween val="midCat"/>
      </c:valAx>
      <c:valAx>
        <c:axId val="16007513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P(data|</a:t>
                </a:r>
                <a:r>
                  <a:rPr lang="en-US">
                    <a:latin typeface="Symbol" pitchFamily="18" charset="2"/>
                  </a:rPr>
                  <a:t>q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007456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2/2 cherry</c:v>
          </c:tx>
          <c:marker>
            <c:symbol val="none"/>
          </c:marker>
          <c:xVal>
            <c:numRef>
              <c:f>Sheet1!$A$3:$A$102</c:f>
              <c:numCache>
                <c:formatCode>General</c:formatCode>
                <c:ptCount val="100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</c:numCache>
            </c:numRef>
          </c:xVal>
          <c:yVal>
            <c:numRef>
              <c:f>Sheet1!$C$3:$C$102</c:f>
              <c:numCache>
                <c:formatCode>General</c:formatCode>
                <c:ptCount val="100"/>
                <c:pt idx="0">
                  <c:v>0</c:v>
                </c:pt>
                <c:pt idx="1">
                  <c:v>1E-4</c:v>
                </c:pt>
                <c:pt idx="2">
                  <c:v>4.0000000000000002E-4</c:v>
                </c:pt>
                <c:pt idx="3">
                  <c:v>8.9999999999999998E-4</c:v>
                </c:pt>
                <c:pt idx="4">
                  <c:v>1.6000000000000001E-3</c:v>
                </c:pt>
                <c:pt idx="5">
                  <c:v>2.5000000000000005E-3</c:v>
                </c:pt>
                <c:pt idx="6">
                  <c:v>3.5999999999999999E-3</c:v>
                </c:pt>
                <c:pt idx="7">
                  <c:v>4.9000000000000007E-3</c:v>
                </c:pt>
                <c:pt idx="8">
                  <c:v>6.4000000000000003E-3</c:v>
                </c:pt>
                <c:pt idx="9">
                  <c:v>8.0999999999999996E-3</c:v>
                </c:pt>
                <c:pt idx="10">
                  <c:v>1.0000000000000002E-2</c:v>
                </c:pt>
                <c:pt idx="11">
                  <c:v>1.21E-2</c:v>
                </c:pt>
                <c:pt idx="12">
                  <c:v>1.44E-2</c:v>
                </c:pt>
                <c:pt idx="13">
                  <c:v>1.6900000000000002E-2</c:v>
                </c:pt>
                <c:pt idx="14">
                  <c:v>1.9600000000000003E-2</c:v>
                </c:pt>
                <c:pt idx="15">
                  <c:v>2.2499999999999999E-2</c:v>
                </c:pt>
                <c:pt idx="16">
                  <c:v>2.5600000000000001E-2</c:v>
                </c:pt>
                <c:pt idx="17">
                  <c:v>2.8900000000000006E-2</c:v>
                </c:pt>
                <c:pt idx="18">
                  <c:v>3.2399999999999998E-2</c:v>
                </c:pt>
                <c:pt idx="19">
                  <c:v>3.61E-2</c:v>
                </c:pt>
                <c:pt idx="20">
                  <c:v>4.0000000000000008E-2</c:v>
                </c:pt>
                <c:pt idx="21">
                  <c:v>4.4099999999999993E-2</c:v>
                </c:pt>
                <c:pt idx="22">
                  <c:v>4.8399999999999999E-2</c:v>
                </c:pt>
                <c:pt idx="23">
                  <c:v>5.2900000000000003E-2</c:v>
                </c:pt>
                <c:pt idx="24">
                  <c:v>5.7599999999999998E-2</c:v>
                </c:pt>
                <c:pt idx="25">
                  <c:v>6.25E-2</c:v>
                </c:pt>
                <c:pt idx="26">
                  <c:v>6.7600000000000007E-2</c:v>
                </c:pt>
                <c:pt idx="27">
                  <c:v>7.2900000000000006E-2</c:v>
                </c:pt>
                <c:pt idx="28">
                  <c:v>7.8400000000000011E-2</c:v>
                </c:pt>
                <c:pt idx="29">
                  <c:v>8.4099999999999994E-2</c:v>
                </c:pt>
                <c:pt idx="30">
                  <c:v>0.09</c:v>
                </c:pt>
                <c:pt idx="31">
                  <c:v>9.6100000000000005E-2</c:v>
                </c:pt>
                <c:pt idx="32">
                  <c:v>0.1024</c:v>
                </c:pt>
                <c:pt idx="33">
                  <c:v>0.10890000000000001</c:v>
                </c:pt>
                <c:pt idx="34">
                  <c:v>0.11560000000000002</c:v>
                </c:pt>
                <c:pt idx="35">
                  <c:v>0.12249999999999998</c:v>
                </c:pt>
                <c:pt idx="36">
                  <c:v>0.12959999999999999</c:v>
                </c:pt>
                <c:pt idx="37">
                  <c:v>0.13689999999999999</c:v>
                </c:pt>
                <c:pt idx="38">
                  <c:v>0.1444</c:v>
                </c:pt>
                <c:pt idx="39">
                  <c:v>0.15210000000000001</c:v>
                </c:pt>
                <c:pt idx="40">
                  <c:v>0.16000000000000003</c:v>
                </c:pt>
                <c:pt idx="41">
                  <c:v>0.16809999999999997</c:v>
                </c:pt>
                <c:pt idx="42">
                  <c:v>0.17639999999999997</c:v>
                </c:pt>
                <c:pt idx="43">
                  <c:v>0.18489999999999998</c:v>
                </c:pt>
                <c:pt idx="44">
                  <c:v>0.19359999999999999</c:v>
                </c:pt>
                <c:pt idx="45">
                  <c:v>0.20250000000000001</c:v>
                </c:pt>
                <c:pt idx="46">
                  <c:v>0.21160000000000001</c:v>
                </c:pt>
                <c:pt idx="47">
                  <c:v>0.22089999999999999</c:v>
                </c:pt>
                <c:pt idx="48">
                  <c:v>0.23039999999999999</c:v>
                </c:pt>
                <c:pt idx="49">
                  <c:v>0.24009999999999998</c:v>
                </c:pt>
                <c:pt idx="50">
                  <c:v>0.25</c:v>
                </c:pt>
                <c:pt idx="51">
                  <c:v>0.2601</c:v>
                </c:pt>
                <c:pt idx="52">
                  <c:v>0.27040000000000003</c:v>
                </c:pt>
                <c:pt idx="53">
                  <c:v>0.28090000000000004</c:v>
                </c:pt>
                <c:pt idx="54">
                  <c:v>0.29160000000000003</c:v>
                </c:pt>
                <c:pt idx="55">
                  <c:v>0.30250000000000005</c:v>
                </c:pt>
                <c:pt idx="56">
                  <c:v>0.31360000000000005</c:v>
                </c:pt>
                <c:pt idx="57">
                  <c:v>0.32489999999999997</c:v>
                </c:pt>
                <c:pt idx="58">
                  <c:v>0.33639999999999998</c:v>
                </c:pt>
                <c:pt idx="59">
                  <c:v>0.34809999999999997</c:v>
                </c:pt>
                <c:pt idx="60">
                  <c:v>0.36</c:v>
                </c:pt>
                <c:pt idx="61">
                  <c:v>0.37209999999999999</c:v>
                </c:pt>
                <c:pt idx="62">
                  <c:v>0.38440000000000002</c:v>
                </c:pt>
                <c:pt idx="63">
                  <c:v>0.39690000000000003</c:v>
                </c:pt>
                <c:pt idx="64">
                  <c:v>0.40960000000000002</c:v>
                </c:pt>
                <c:pt idx="65">
                  <c:v>0.42250000000000004</c:v>
                </c:pt>
                <c:pt idx="66">
                  <c:v>0.43560000000000004</c:v>
                </c:pt>
                <c:pt idx="67">
                  <c:v>0.44890000000000008</c:v>
                </c:pt>
                <c:pt idx="68">
                  <c:v>0.46240000000000009</c:v>
                </c:pt>
                <c:pt idx="69">
                  <c:v>0.47609999999999991</c:v>
                </c:pt>
                <c:pt idx="70">
                  <c:v>0.48999999999999994</c:v>
                </c:pt>
                <c:pt idx="71">
                  <c:v>0.50409999999999999</c:v>
                </c:pt>
                <c:pt idx="72">
                  <c:v>0.51839999999999997</c:v>
                </c:pt>
                <c:pt idx="73">
                  <c:v>0.53289999999999993</c:v>
                </c:pt>
                <c:pt idx="74">
                  <c:v>0.54759999999999998</c:v>
                </c:pt>
                <c:pt idx="75">
                  <c:v>0.5625</c:v>
                </c:pt>
                <c:pt idx="76">
                  <c:v>0.5776</c:v>
                </c:pt>
                <c:pt idx="77">
                  <c:v>0.59289999999999998</c:v>
                </c:pt>
                <c:pt idx="78">
                  <c:v>0.60840000000000005</c:v>
                </c:pt>
                <c:pt idx="79">
                  <c:v>0.6241000000000001</c:v>
                </c:pt>
                <c:pt idx="80">
                  <c:v>0.64000000000000012</c:v>
                </c:pt>
                <c:pt idx="81">
                  <c:v>0.65610000000000013</c:v>
                </c:pt>
                <c:pt idx="82">
                  <c:v>0.67239999999999989</c:v>
                </c:pt>
                <c:pt idx="83">
                  <c:v>0.68889999999999996</c:v>
                </c:pt>
                <c:pt idx="84">
                  <c:v>0.70559999999999989</c:v>
                </c:pt>
                <c:pt idx="85">
                  <c:v>0.72249999999999992</c:v>
                </c:pt>
                <c:pt idx="86">
                  <c:v>0.73959999999999992</c:v>
                </c:pt>
                <c:pt idx="87">
                  <c:v>0.75690000000000002</c:v>
                </c:pt>
                <c:pt idx="88">
                  <c:v>0.77439999999999998</c:v>
                </c:pt>
                <c:pt idx="89">
                  <c:v>0.79210000000000003</c:v>
                </c:pt>
                <c:pt idx="90">
                  <c:v>0.81</c:v>
                </c:pt>
                <c:pt idx="91">
                  <c:v>0.82810000000000006</c:v>
                </c:pt>
                <c:pt idx="92">
                  <c:v>0.84640000000000004</c:v>
                </c:pt>
                <c:pt idx="93">
                  <c:v>0.86490000000000011</c:v>
                </c:pt>
                <c:pt idx="94">
                  <c:v>0.88359999999999994</c:v>
                </c:pt>
                <c:pt idx="95">
                  <c:v>0.90249999999999997</c:v>
                </c:pt>
                <c:pt idx="96">
                  <c:v>0.92159999999999997</c:v>
                </c:pt>
                <c:pt idx="97">
                  <c:v>0.94089999999999996</c:v>
                </c:pt>
                <c:pt idx="98">
                  <c:v>0.96039999999999992</c:v>
                </c:pt>
                <c:pt idx="99">
                  <c:v>0.98009999999999997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030400"/>
        <c:axId val="189030976"/>
      </c:scatterChart>
      <c:valAx>
        <c:axId val="189030400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>
                    <a:latin typeface="Symbol" pitchFamily="18" charset="2"/>
                  </a:rPr>
                  <a:t>q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9030976"/>
        <c:crosses val="autoZero"/>
        <c:crossBetween val="midCat"/>
      </c:valAx>
      <c:valAx>
        <c:axId val="1890309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P(data|</a:t>
                </a:r>
                <a:r>
                  <a:rPr lang="en-US">
                    <a:latin typeface="Symbol" pitchFamily="18" charset="2"/>
                  </a:rPr>
                  <a:t>q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9030400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2/3 cherry</c:v>
          </c:tx>
          <c:marker>
            <c:symbol val="none"/>
          </c:marker>
          <c:xVal>
            <c:numRef>
              <c:f>Sheet1!$A$3:$A$102</c:f>
              <c:numCache>
                <c:formatCode>General</c:formatCode>
                <c:ptCount val="100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</c:numCache>
            </c:numRef>
          </c:xVal>
          <c:yVal>
            <c:numRef>
              <c:f>Sheet1!$D$3:$D$102</c:f>
              <c:numCache>
                <c:formatCode>General</c:formatCode>
                <c:ptCount val="100"/>
                <c:pt idx="0">
                  <c:v>0</c:v>
                </c:pt>
                <c:pt idx="1">
                  <c:v>9.9000000000000008E-5</c:v>
                </c:pt>
                <c:pt idx="2">
                  <c:v>3.9199999999999999E-4</c:v>
                </c:pt>
                <c:pt idx="3">
                  <c:v>8.7299999999999997E-4</c:v>
                </c:pt>
                <c:pt idx="4">
                  <c:v>1.536E-3</c:v>
                </c:pt>
                <c:pt idx="5">
                  <c:v>2.3750000000000004E-3</c:v>
                </c:pt>
                <c:pt idx="6">
                  <c:v>3.3839999999999999E-3</c:v>
                </c:pt>
                <c:pt idx="7">
                  <c:v>4.5570000000000003E-3</c:v>
                </c:pt>
                <c:pt idx="8">
                  <c:v>5.8880000000000009E-3</c:v>
                </c:pt>
                <c:pt idx="9">
                  <c:v>7.3709999999999999E-3</c:v>
                </c:pt>
                <c:pt idx="10">
                  <c:v>9.0000000000000028E-3</c:v>
                </c:pt>
                <c:pt idx="11">
                  <c:v>1.0768999999999999E-2</c:v>
                </c:pt>
                <c:pt idx="12">
                  <c:v>1.2671999999999999E-2</c:v>
                </c:pt>
                <c:pt idx="13">
                  <c:v>1.4703000000000001E-2</c:v>
                </c:pt>
                <c:pt idx="14">
                  <c:v>1.6856000000000003E-2</c:v>
                </c:pt>
                <c:pt idx="15">
                  <c:v>1.9125E-2</c:v>
                </c:pt>
                <c:pt idx="16">
                  <c:v>2.1503999999999999E-2</c:v>
                </c:pt>
                <c:pt idx="17">
                  <c:v>2.3987000000000005E-2</c:v>
                </c:pt>
                <c:pt idx="18">
                  <c:v>2.6568000000000001E-2</c:v>
                </c:pt>
                <c:pt idx="19">
                  <c:v>2.9241000000000003E-2</c:v>
                </c:pt>
                <c:pt idx="20">
                  <c:v>3.2000000000000008E-2</c:v>
                </c:pt>
                <c:pt idx="21">
                  <c:v>3.4838999999999995E-2</c:v>
                </c:pt>
                <c:pt idx="22">
                  <c:v>3.7752000000000001E-2</c:v>
                </c:pt>
                <c:pt idx="23">
                  <c:v>4.0733000000000005E-2</c:v>
                </c:pt>
                <c:pt idx="24">
                  <c:v>4.3776000000000002E-2</c:v>
                </c:pt>
                <c:pt idx="25">
                  <c:v>4.6875E-2</c:v>
                </c:pt>
                <c:pt idx="26">
                  <c:v>5.0024000000000006E-2</c:v>
                </c:pt>
                <c:pt idx="27">
                  <c:v>5.3217E-2</c:v>
                </c:pt>
                <c:pt idx="28">
                  <c:v>5.6448000000000005E-2</c:v>
                </c:pt>
                <c:pt idx="29">
                  <c:v>5.9710999999999993E-2</c:v>
                </c:pt>
                <c:pt idx="30">
                  <c:v>6.3E-2</c:v>
                </c:pt>
                <c:pt idx="31">
                  <c:v>6.6308999999999993E-2</c:v>
                </c:pt>
                <c:pt idx="32">
                  <c:v>6.9631999999999999E-2</c:v>
                </c:pt>
                <c:pt idx="33">
                  <c:v>7.2963E-2</c:v>
                </c:pt>
                <c:pt idx="34">
                  <c:v>7.6296000000000003E-2</c:v>
                </c:pt>
                <c:pt idx="35">
                  <c:v>7.9624999999999987E-2</c:v>
                </c:pt>
                <c:pt idx="36">
                  <c:v>8.2944000000000004E-2</c:v>
                </c:pt>
                <c:pt idx="37">
                  <c:v>8.624699999999999E-2</c:v>
                </c:pt>
                <c:pt idx="38">
                  <c:v>8.9527999999999996E-2</c:v>
                </c:pt>
                <c:pt idx="39">
                  <c:v>9.2781000000000002E-2</c:v>
                </c:pt>
                <c:pt idx="40">
                  <c:v>9.6000000000000016E-2</c:v>
                </c:pt>
                <c:pt idx="41">
                  <c:v>9.9179000000000003E-2</c:v>
                </c:pt>
                <c:pt idx="42">
                  <c:v>0.102312</c:v>
                </c:pt>
                <c:pt idx="43">
                  <c:v>0.105393</c:v>
                </c:pt>
                <c:pt idx="44">
                  <c:v>0.10841600000000001</c:v>
                </c:pt>
                <c:pt idx="45">
                  <c:v>0.11137500000000002</c:v>
                </c:pt>
                <c:pt idx="46">
                  <c:v>0.11426400000000002</c:v>
                </c:pt>
                <c:pt idx="47">
                  <c:v>0.117077</c:v>
                </c:pt>
                <c:pt idx="48">
                  <c:v>0.119808</c:v>
                </c:pt>
                <c:pt idx="49">
                  <c:v>0.12245099999999999</c:v>
                </c:pt>
                <c:pt idx="50">
                  <c:v>0.125</c:v>
                </c:pt>
                <c:pt idx="51">
                  <c:v>0.12744900000000001</c:v>
                </c:pt>
                <c:pt idx="52">
                  <c:v>0.12979200000000002</c:v>
                </c:pt>
                <c:pt idx="53">
                  <c:v>0.132023</c:v>
                </c:pt>
                <c:pt idx="54">
                  <c:v>0.13413600000000001</c:v>
                </c:pt>
                <c:pt idx="55">
                  <c:v>0.136125</c:v>
                </c:pt>
                <c:pt idx="56">
                  <c:v>0.137984</c:v>
                </c:pt>
                <c:pt idx="57">
                  <c:v>0.139707</c:v>
                </c:pt>
                <c:pt idx="58">
                  <c:v>0.141288</c:v>
                </c:pt>
                <c:pt idx="59">
                  <c:v>0.14272099999999999</c:v>
                </c:pt>
                <c:pt idx="60">
                  <c:v>0.14399999999999999</c:v>
                </c:pt>
                <c:pt idx="61">
                  <c:v>0.145119</c:v>
                </c:pt>
                <c:pt idx="62">
                  <c:v>0.14607200000000001</c:v>
                </c:pt>
                <c:pt idx="63">
                  <c:v>0.14685300000000001</c:v>
                </c:pt>
                <c:pt idx="64">
                  <c:v>0.147456</c:v>
                </c:pt>
                <c:pt idx="65">
                  <c:v>0.14787500000000001</c:v>
                </c:pt>
                <c:pt idx="66">
                  <c:v>0.14810400000000001</c:v>
                </c:pt>
                <c:pt idx="67">
                  <c:v>0.14813700000000002</c:v>
                </c:pt>
                <c:pt idx="68">
                  <c:v>0.14796800000000002</c:v>
                </c:pt>
                <c:pt idx="69">
                  <c:v>0.147591</c:v>
                </c:pt>
                <c:pt idx="70">
                  <c:v>0.14699999999999999</c:v>
                </c:pt>
                <c:pt idx="71">
                  <c:v>0.14618900000000001</c:v>
                </c:pt>
                <c:pt idx="72">
                  <c:v>0.145152</c:v>
                </c:pt>
                <c:pt idx="73">
                  <c:v>0.14388299999999998</c:v>
                </c:pt>
                <c:pt idx="74">
                  <c:v>0.142376</c:v>
                </c:pt>
                <c:pt idx="75">
                  <c:v>0.140625</c:v>
                </c:pt>
                <c:pt idx="76">
                  <c:v>0.138624</c:v>
                </c:pt>
                <c:pt idx="77">
                  <c:v>0.13636699999999999</c:v>
                </c:pt>
                <c:pt idx="78">
                  <c:v>0.13384799999999999</c:v>
                </c:pt>
                <c:pt idx="79">
                  <c:v>0.13106100000000001</c:v>
                </c:pt>
                <c:pt idx="80">
                  <c:v>0.128</c:v>
                </c:pt>
                <c:pt idx="81">
                  <c:v>0.12465899999999999</c:v>
                </c:pt>
                <c:pt idx="82">
                  <c:v>0.12103200000000001</c:v>
                </c:pt>
                <c:pt idx="83">
                  <c:v>0.11711300000000002</c:v>
                </c:pt>
                <c:pt idx="84">
                  <c:v>0.11289600000000001</c:v>
                </c:pt>
                <c:pt idx="85">
                  <c:v>0.108375</c:v>
                </c:pt>
                <c:pt idx="86">
                  <c:v>0.103544</c:v>
                </c:pt>
                <c:pt idx="87">
                  <c:v>9.8397000000000012E-2</c:v>
                </c:pt>
                <c:pt idx="88">
                  <c:v>9.2927999999999997E-2</c:v>
                </c:pt>
                <c:pt idx="89">
                  <c:v>8.7130999999999986E-2</c:v>
                </c:pt>
                <c:pt idx="90">
                  <c:v>8.0999999999999989E-2</c:v>
                </c:pt>
                <c:pt idx="91">
                  <c:v>7.4528999999999984E-2</c:v>
                </c:pt>
                <c:pt idx="92">
                  <c:v>6.7711999999999967E-2</c:v>
                </c:pt>
                <c:pt idx="93">
                  <c:v>6.0542999999999965E-2</c:v>
                </c:pt>
                <c:pt idx="94">
                  <c:v>5.3016000000000042E-2</c:v>
                </c:pt>
                <c:pt idx="95">
                  <c:v>4.512500000000004E-2</c:v>
                </c:pt>
                <c:pt idx="96">
                  <c:v>3.6864000000000029E-2</c:v>
                </c:pt>
                <c:pt idx="97">
                  <c:v>2.8227000000000023E-2</c:v>
                </c:pt>
                <c:pt idx="98">
                  <c:v>1.9208000000000017E-2</c:v>
                </c:pt>
                <c:pt idx="99">
                  <c:v>9.8010000000000076E-3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033280"/>
        <c:axId val="189033856"/>
      </c:scatterChart>
      <c:valAx>
        <c:axId val="189033280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>
                    <a:latin typeface="Symbol" pitchFamily="18" charset="2"/>
                  </a:rPr>
                  <a:t>q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9033856"/>
        <c:crosses val="autoZero"/>
        <c:crossBetween val="midCat"/>
      </c:valAx>
      <c:valAx>
        <c:axId val="1890338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P(data|</a:t>
                </a:r>
                <a:r>
                  <a:rPr lang="en-US">
                    <a:latin typeface="Symbol" pitchFamily="18" charset="2"/>
                  </a:rPr>
                  <a:t>q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903328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2/4 cherry</c:v>
          </c:tx>
          <c:marker>
            <c:symbol val="none"/>
          </c:marker>
          <c:xVal>
            <c:numRef>
              <c:f>Sheet1!$A$3:$A$102</c:f>
              <c:numCache>
                <c:formatCode>General</c:formatCode>
                <c:ptCount val="100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</c:numCache>
            </c:numRef>
          </c:xVal>
          <c:yVal>
            <c:numRef>
              <c:f>Sheet1!$E$3:$E$102</c:f>
              <c:numCache>
                <c:formatCode>General</c:formatCode>
                <c:ptCount val="100"/>
                <c:pt idx="0">
                  <c:v>0</c:v>
                </c:pt>
                <c:pt idx="1">
                  <c:v>9.8010000000000005E-5</c:v>
                </c:pt>
                <c:pt idx="2">
                  <c:v>3.8415999999999998E-4</c:v>
                </c:pt>
                <c:pt idx="3">
                  <c:v>8.4680999999999992E-4</c:v>
                </c:pt>
                <c:pt idx="4">
                  <c:v>1.47456E-3</c:v>
                </c:pt>
                <c:pt idx="5">
                  <c:v>2.2562500000000004E-3</c:v>
                </c:pt>
                <c:pt idx="6">
                  <c:v>3.1809599999999996E-3</c:v>
                </c:pt>
                <c:pt idx="7">
                  <c:v>4.2380100000000004E-3</c:v>
                </c:pt>
                <c:pt idx="8">
                  <c:v>5.4169600000000002E-3</c:v>
                </c:pt>
                <c:pt idx="9">
                  <c:v>6.7076100000000001E-3</c:v>
                </c:pt>
                <c:pt idx="10">
                  <c:v>8.1000000000000013E-3</c:v>
                </c:pt>
                <c:pt idx="11">
                  <c:v>9.5844099999999998E-3</c:v>
                </c:pt>
                <c:pt idx="12">
                  <c:v>1.1151359999999999E-2</c:v>
                </c:pt>
                <c:pt idx="13">
                  <c:v>1.2791610000000002E-2</c:v>
                </c:pt>
                <c:pt idx="14">
                  <c:v>1.4496160000000001E-2</c:v>
                </c:pt>
                <c:pt idx="15">
                  <c:v>1.6256249999999996E-2</c:v>
                </c:pt>
                <c:pt idx="16">
                  <c:v>1.8063359999999997E-2</c:v>
                </c:pt>
                <c:pt idx="17">
                  <c:v>1.9909210000000004E-2</c:v>
                </c:pt>
                <c:pt idx="18">
                  <c:v>2.1785760000000001E-2</c:v>
                </c:pt>
                <c:pt idx="19">
                  <c:v>2.3685210000000005E-2</c:v>
                </c:pt>
                <c:pt idx="20">
                  <c:v>2.5600000000000012E-2</c:v>
                </c:pt>
                <c:pt idx="21">
                  <c:v>2.7522810000000002E-2</c:v>
                </c:pt>
                <c:pt idx="22">
                  <c:v>2.944656E-2</c:v>
                </c:pt>
                <c:pt idx="23">
                  <c:v>3.1364410000000002E-2</c:v>
                </c:pt>
                <c:pt idx="24">
                  <c:v>3.3269760000000002E-2</c:v>
                </c:pt>
                <c:pt idx="25">
                  <c:v>3.515625E-2</c:v>
                </c:pt>
                <c:pt idx="26">
                  <c:v>3.7017760000000004E-2</c:v>
                </c:pt>
                <c:pt idx="27">
                  <c:v>3.884841E-2</c:v>
                </c:pt>
                <c:pt idx="28">
                  <c:v>4.0642560000000001E-2</c:v>
                </c:pt>
                <c:pt idx="29">
                  <c:v>4.2394809999999998E-2</c:v>
                </c:pt>
                <c:pt idx="30">
                  <c:v>4.4099999999999993E-2</c:v>
                </c:pt>
                <c:pt idx="31">
                  <c:v>4.5753209999999996E-2</c:v>
                </c:pt>
                <c:pt idx="32">
                  <c:v>4.7349759999999998E-2</c:v>
                </c:pt>
                <c:pt idx="33">
                  <c:v>4.8885209999999998E-2</c:v>
                </c:pt>
                <c:pt idx="34">
                  <c:v>5.0355359999999995E-2</c:v>
                </c:pt>
                <c:pt idx="35">
                  <c:v>5.1756249999999997E-2</c:v>
                </c:pt>
                <c:pt idx="36">
                  <c:v>5.3084159999999998E-2</c:v>
                </c:pt>
                <c:pt idx="37">
                  <c:v>5.4335609999999999E-2</c:v>
                </c:pt>
                <c:pt idx="38">
                  <c:v>5.5507360000000006E-2</c:v>
                </c:pt>
                <c:pt idx="39">
                  <c:v>5.659641E-2</c:v>
                </c:pt>
                <c:pt idx="40">
                  <c:v>5.7600000000000012E-2</c:v>
                </c:pt>
                <c:pt idx="41">
                  <c:v>5.8515610000000003E-2</c:v>
                </c:pt>
                <c:pt idx="42">
                  <c:v>5.9340960000000005E-2</c:v>
                </c:pt>
                <c:pt idx="43">
                  <c:v>6.0074010000000011E-2</c:v>
                </c:pt>
                <c:pt idx="44">
                  <c:v>6.071296000000001E-2</c:v>
                </c:pt>
                <c:pt idx="45">
                  <c:v>6.1256250000000012E-2</c:v>
                </c:pt>
                <c:pt idx="46">
                  <c:v>6.170256000000001E-2</c:v>
                </c:pt>
                <c:pt idx="47">
                  <c:v>6.2050810000000005E-2</c:v>
                </c:pt>
                <c:pt idx="48">
                  <c:v>6.2300160000000007E-2</c:v>
                </c:pt>
                <c:pt idx="49">
                  <c:v>6.2450009999999993E-2</c:v>
                </c:pt>
                <c:pt idx="50">
                  <c:v>6.25E-2</c:v>
                </c:pt>
                <c:pt idx="51">
                  <c:v>6.2450009999999993E-2</c:v>
                </c:pt>
                <c:pt idx="52">
                  <c:v>6.2300160000000007E-2</c:v>
                </c:pt>
                <c:pt idx="53">
                  <c:v>6.2050810000000005E-2</c:v>
                </c:pt>
                <c:pt idx="54">
                  <c:v>6.170255999999999E-2</c:v>
                </c:pt>
                <c:pt idx="55">
                  <c:v>6.1256249999999998E-2</c:v>
                </c:pt>
                <c:pt idx="56">
                  <c:v>6.0712959999999996E-2</c:v>
                </c:pt>
                <c:pt idx="57">
                  <c:v>6.0074010000000004E-2</c:v>
                </c:pt>
                <c:pt idx="58">
                  <c:v>5.9340960000000005E-2</c:v>
                </c:pt>
                <c:pt idx="59">
                  <c:v>5.8515610000000003E-2</c:v>
                </c:pt>
                <c:pt idx="60">
                  <c:v>5.7600000000000012E-2</c:v>
                </c:pt>
                <c:pt idx="61">
                  <c:v>5.659641E-2</c:v>
                </c:pt>
                <c:pt idx="62">
                  <c:v>5.5507360000000006E-2</c:v>
                </c:pt>
                <c:pt idx="63">
                  <c:v>5.4335609999999999E-2</c:v>
                </c:pt>
                <c:pt idx="64">
                  <c:v>5.3084159999999998E-2</c:v>
                </c:pt>
                <c:pt idx="65">
                  <c:v>5.1756249999999997E-2</c:v>
                </c:pt>
                <c:pt idx="66">
                  <c:v>5.0355359999999995E-2</c:v>
                </c:pt>
                <c:pt idx="67">
                  <c:v>4.8885209999999991E-2</c:v>
                </c:pt>
                <c:pt idx="68">
                  <c:v>4.7349759999999991E-2</c:v>
                </c:pt>
                <c:pt idx="69">
                  <c:v>4.5753210000000009E-2</c:v>
                </c:pt>
                <c:pt idx="70">
                  <c:v>4.4100000000000007E-2</c:v>
                </c:pt>
                <c:pt idx="71">
                  <c:v>4.2394810000000012E-2</c:v>
                </c:pt>
                <c:pt idx="72">
                  <c:v>4.0642560000000001E-2</c:v>
                </c:pt>
                <c:pt idx="73">
                  <c:v>3.884841E-2</c:v>
                </c:pt>
                <c:pt idx="74">
                  <c:v>3.7017760000000004E-2</c:v>
                </c:pt>
                <c:pt idx="75">
                  <c:v>3.515625E-2</c:v>
                </c:pt>
                <c:pt idx="76">
                  <c:v>3.3269760000000002E-2</c:v>
                </c:pt>
                <c:pt idx="77">
                  <c:v>3.1364409999999995E-2</c:v>
                </c:pt>
                <c:pt idx="78">
                  <c:v>2.9446559999999997E-2</c:v>
                </c:pt>
                <c:pt idx="79">
                  <c:v>2.7522809999999995E-2</c:v>
                </c:pt>
                <c:pt idx="80">
                  <c:v>2.5599999999999991E-2</c:v>
                </c:pt>
                <c:pt idx="81">
                  <c:v>2.3685209999999991E-2</c:v>
                </c:pt>
                <c:pt idx="82">
                  <c:v>2.1785760000000008E-2</c:v>
                </c:pt>
                <c:pt idx="83">
                  <c:v>1.9909210000000007E-2</c:v>
                </c:pt>
                <c:pt idx="84">
                  <c:v>1.8063360000000004E-2</c:v>
                </c:pt>
                <c:pt idx="85">
                  <c:v>1.6256250000000003E-2</c:v>
                </c:pt>
                <c:pt idx="86">
                  <c:v>1.4496160000000001E-2</c:v>
                </c:pt>
                <c:pt idx="87">
                  <c:v>1.2791610000000002E-2</c:v>
                </c:pt>
                <c:pt idx="88">
                  <c:v>1.1151359999999999E-2</c:v>
                </c:pt>
                <c:pt idx="89">
                  <c:v>9.5844099999999981E-3</c:v>
                </c:pt>
                <c:pt idx="90">
                  <c:v>8.0999999999999961E-3</c:v>
                </c:pt>
                <c:pt idx="91">
                  <c:v>6.7076099999999958E-3</c:v>
                </c:pt>
                <c:pt idx="92">
                  <c:v>5.416959999999995E-3</c:v>
                </c:pt>
                <c:pt idx="93">
                  <c:v>4.2380099999999943E-3</c:v>
                </c:pt>
                <c:pt idx="94">
                  <c:v>3.1809600000000052E-3</c:v>
                </c:pt>
                <c:pt idx="95">
                  <c:v>2.2562500000000039E-3</c:v>
                </c:pt>
                <c:pt idx="96">
                  <c:v>1.4745600000000026E-3</c:v>
                </c:pt>
                <c:pt idx="97">
                  <c:v>8.4681000000000144E-4</c:v>
                </c:pt>
                <c:pt idx="98">
                  <c:v>3.8416000000000069E-4</c:v>
                </c:pt>
                <c:pt idx="99">
                  <c:v>9.8010000000000168E-5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031552"/>
        <c:axId val="189036736"/>
      </c:scatterChart>
      <c:valAx>
        <c:axId val="189031552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>
                    <a:latin typeface="Symbol" pitchFamily="18" charset="2"/>
                  </a:rPr>
                  <a:t>q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9036736"/>
        <c:crosses val="autoZero"/>
        <c:crossBetween val="midCat"/>
      </c:valAx>
      <c:valAx>
        <c:axId val="18903673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P(data|</a:t>
                </a:r>
                <a:r>
                  <a:rPr lang="en-US">
                    <a:latin typeface="Symbol" pitchFamily="18" charset="2"/>
                  </a:rPr>
                  <a:t>q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903155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2/5 cherry</c:v>
          </c:tx>
          <c:marker>
            <c:symbol val="none"/>
          </c:marker>
          <c:xVal>
            <c:numRef>
              <c:f>Sheet1!$A$3:$A$102</c:f>
              <c:numCache>
                <c:formatCode>General</c:formatCode>
                <c:ptCount val="100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</c:numCache>
            </c:numRef>
          </c:xVal>
          <c:yVal>
            <c:numRef>
              <c:f>Sheet1!$F$3:$F$102</c:f>
              <c:numCache>
                <c:formatCode>General</c:formatCode>
                <c:ptCount val="100"/>
                <c:pt idx="0">
                  <c:v>0</c:v>
                </c:pt>
                <c:pt idx="1">
                  <c:v>9.7029899999999991E-5</c:v>
                </c:pt>
                <c:pt idx="2">
                  <c:v>3.7647679999999999E-4</c:v>
                </c:pt>
                <c:pt idx="3">
                  <c:v>8.214056999999999E-4</c:v>
                </c:pt>
                <c:pt idx="4">
                  <c:v>1.4155776000000001E-3</c:v>
                </c:pt>
                <c:pt idx="5">
                  <c:v>2.1434374999999999E-3</c:v>
                </c:pt>
                <c:pt idx="6">
                  <c:v>2.9901023999999994E-3</c:v>
                </c:pt>
                <c:pt idx="7">
                  <c:v>3.9413492999999999E-3</c:v>
                </c:pt>
                <c:pt idx="8">
                  <c:v>4.9836032000000006E-3</c:v>
                </c:pt>
                <c:pt idx="9">
                  <c:v>6.1039251000000001E-3</c:v>
                </c:pt>
                <c:pt idx="10">
                  <c:v>7.2900000000000022E-3</c:v>
                </c:pt>
                <c:pt idx="11">
                  <c:v>8.5301248999999999E-3</c:v>
                </c:pt>
                <c:pt idx="12">
                  <c:v>9.8131968E-3</c:v>
                </c:pt>
                <c:pt idx="13">
                  <c:v>1.1128700700000002E-2</c:v>
                </c:pt>
                <c:pt idx="14">
                  <c:v>1.2466697600000002E-2</c:v>
                </c:pt>
                <c:pt idx="15">
                  <c:v>1.3817812499999998E-2</c:v>
                </c:pt>
                <c:pt idx="16">
                  <c:v>1.5173222399999998E-2</c:v>
                </c:pt>
                <c:pt idx="17">
                  <c:v>1.6524644300000002E-2</c:v>
                </c:pt>
                <c:pt idx="18">
                  <c:v>1.7864323200000001E-2</c:v>
                </c:pt>
                <c:pt idx="19">
                  <c:v>1.9185020100000005E-2</c:v>
                </c:pt>
                <c:pt idx="20">
                  <c:v>2.0480000000000009E-2</c:v>
                </c:pt>
                <c:pt idx="21">
                  <c:v>2.17430199E-2</c:v>
                </c:pt>
                <c:pt idx="22">
                  <c:v>2.2968316799999999E-2</c:v>
                </c:pt>
                <c:pt idx="23">
                  <c:v>2.4150595700000003E-2</c:v>
                </c:pt>
                <c:pt idx="24">
                  <c:v>2.5285017600000001E-2</c:v>
                </c:pt>
                <c:pt idx="25">
                  <c:v>2.63671875E-2</c:v>
                </c:pt>
                <c:pt idx="26">
                  <c:v>2.7393142400000001E-2</c:v>
                </c:pt>
                <c:pt idx="27">
                  <c:v>2.8359339299999998E-2</c:v>
                </c:pt>
                <c:pt idx="28">
                  <c:v>2.9262643200000001E-2</c:v>
                </c:pt>
                <c:pt idx="29">
                  <c:v>3.0100315099999997E-2</c:v>
                </c:pt>
                <c:pt idx="30">
                  <c:v>3.0869999999999991E-2</c:v>
                </c:pt>
                <c:pt idx="31">
                  <c:v>3.1569714899999997E-2</c:v>
                </c:pt>
                <c:pt idx="32">
                  <c:v>3.2197836799999997E-2</c:v>
                </c:pt>
                <c:pt idx="33">
                  <c:v>3.2753090699999994E-2</c:v>
                </c:pt>
                <c:pt idx="34">
                  <c:v>3.3234537599999989E-2</c:v>
                </c:pt>
                <c:pt idx="35">
                  <c:v>3.3641562500000007E-2</c:v>
                </c:pt>
                <c:pt idx="36">
                  <c:v>3.3973862400000006E-2</c:v>
                </c:pt>
                <c:pt idx="37">
                  <c:v>3.4231434300000002E-2</c:v>
                </c:pt>
                <c:pt idx="38">
                  <c:v>3.4414563200000005E-2</c:v>
                </c:pt>
                <c:pt idx="39">
                  <c:v>3.4523810100000003E-2</c:v>
                </c:pt>
                <c:pt idx="40">
                  <c:v>3.4560000000000007E-2</c:v>
                </c:pt>
                <c:pt idx="41">
                  <c:v>3.4524209900000005E-2</c:v>
                </c:pt>
                <c:pt idx="42">
                  <c:v>3.4417756800000004E-2</c:v>
                </c:pt>
                <c:pt idx="43">
                  <c:v>3.4242185700000004E-2</c:v>
                </c:pt>
                <c:pt idx="44">
                  <c:v>3.3999257600000006E-2</c:v>
                </c:pt>
                <c:pt idx="45">
                  <c:v>3.3690937500000011E-2</c:v>
                </c:pt>
                <c:pt idx="46">
                  <c:v>3.3319382400000007E-2</c:v>
                </c:pt>
                <c:pt idx="47">
                  <c:v>3.2886929300000006E-2</c:v>
                </c:pt>
                <c:pt idx="48">
                  <c:v>3.2396083200000002E-2</c:v>
                </c:pt>
                <c:pt idx="49">
                  <c:v>3.1849505099999995E-2</c:v>
                </c:pt>
                <c:pt idx="50">
                  <c:v>3.125E-2</c:v>
                </c:pt>
                <c:pt idx="51">
                  <c:v>3.0600504899999999E-2</c:v>
                </c:pt>
                <c:pt idx="52">
                  <c:v>2.9904076800000002E-2</c:v>
                </c:pt>
                <c:pt idx="53">
                  <c:v>2.9163880699999999E-2</c:v>
                </c:pt>
                <c:pt idx="54">
                  <c:v>2.8383177599999997E-2</c:v>
                </c:pt>
                <c:pt idx="55">
                  <c:v>2.7565312499999994E-2</c:v>
                </c:pt>
                <c:pt idx="56">
                  <c:v>2.6713702399999994E-2</c:v>
                </c:pt>
                <c:pt idx="57">
                  <c:v>2.5831824300000004E-2</c:v>
                </c:pt>
                <c:pt idx="58">
                  <c:v>2.4923203200000004E-2</c:v>
                </c:pt>
                <c:pt idx="59">
                  <c:v>2.3991400100000001E-2</c:v>
                </c:pt>
                <c:pt idx="60">
                  <c:v>2.3040000000000005E-2</c:v>
                </c:pt>
                <c:pt idx="61">
                  <c:v>2.20725999E-2</c:v>
                </c:pt>
                <c:pt idx="62">
                  <c:v>2.1092796800000004E-2</c:v>
                </c:pt>
                <c:pt idx="63">
                  <c:v>2.0104175700000001E-2</c:v>
                </c:pt>
                <c:pt idx="64">
                  <c:v>1.9110297599999999E-2</c:v>
                </c:pt>
                <c:pt idx="65">
                  <c:v>1.8114687499999997E-2</c:v>
                </c:pt>
                <c:pt idx="66">
                  <c:v>1.7120822399999999E-2</c:v>
                </c:pt>
                <c:pt idx="67">
                  <c:v>1.6132119299999994E-2</c:v>
                </c:pt>
                <c:pt idx="68">
                  <c:v>1.5151923199999995E-2</c:v>
                </c:pt>
                <c:pt idx="69">
                  <c:v>1.4183495100000004E-2</c:v>
                </c:pt>
                <c:pt idx="70">
                  <c:v>1.3230000000000004E-2</c:v>
                </c:pt>
                <c:pt idx="71">
                  <c:v>1.2294494900000005E-2</c:v>
                </c:pt>
                <c:pt idx="72">
                  <c:v>1.1379916800000002E-2</c:v>
                </c:pt>
                <c:pt idx="73">
                  <c:v>1.04890707E-2</c:v>
                </c:pt>
                <c:pt idx="74">
                  <c:v>9.6246175999999996E-3</c:v>
                </c:pt>
                <c:pt idx="75">
                  <c:v>8.7890625E-3</c:v>
                </c:pt>
                <c:pt idx="76">
                  <c:v>7.9847423999999997E-3</c:v>
                </c:pt>
                <c:pt idx="77">
                  <c:v>7.2138142999999978E-3</c:v>
                </c:pt>
                <c:pt idx="78">
                  <c:v>6.4782431999999982E-3</c:v>
                </c:pt>
                <c:pt idx="79">
                  <c:v>5.7797900999999978E-3</c:v>
                </c:pt>
                <c:pt idx="80">
                  <c:v>5.1199999999999978E-3</c:v>
                </c:pt>
                <c:pt idx="81">
                  <c:v>4.5001898999999972E-3</c:v>
                </c:pt>
                <c:pt idx="82">
                  <c:v>3.9214368000000024E-3</c:v>
                </c:pt>
                <c:pt idx="83">
                  <c:v>3.3845657000000019E-3</c:v>
                </c:pt>
                <c:pt idx="84">
                  <c:v>2.8901376000000012E-3</c:v>
                </c:pt>
                <c:pt idx="85">
                  <c:v>2.4384375000000005E-3</c:v>
                </c:pt>
                <c:pt idx="86">
                  <c:v>2.0294624000000002E-3</c:v>
                </c:pt>
                <c:pt idx="87">
                  <c:v>1.6629093000000001E-3</c:v>
                </c:pt>
                <c:pt idx="88">
                  <c:v>1.3381631999999999E-3</c:v>
                </c:pt>
                <c:pt idx="89">
                  <c:v>1.0542850999999997E-3</c:v>
                </c:pt>
                <c:pt idx="90">
                  <c:v>8.0999999999999952E-4</c:v>
                </c:pt>
                <c:pt idx="91">
                  <c:v>6.036848999999995E-4</c:v>
                </c:pt>
                <c:pt idx="92">
                  <c:v>4.3335679999999938E-4</c:v>
                </c:pt>
                <c:pt idx="93">
                  <c:v>2.9666069999999939E-4</c:v>
                </c:pt>
                <c:pt idx="94">
                  <c:v>1.9085760000000051E-4</c:v>
                </c:pt>
                <c:pt idx="95">
                  <c:v>1.128125000000003E-4</c:v>
                </c:pt>
                <c:pt idx="96">
                  <c:v>5.8982400000000155E-5</c:v>
                </c:pt>
                <c:pt idx="97">
                  <c:v>2.5404300000000068E-5</c:v>
                </c:pt>
                <c:pt idx="98">
                  <c:v>7.6832000000000199E-6</c:v>
                </c:pt>
                <c:pt idx="99">
                  <c:v>9.8010000000000269E-7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801024"/>
        <c:axId val="189801600"/>
      </c:scatterChart>
      <c:valAx>
        <c:axId val="189801024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>
                    <a:latin typeface="Symbol" pitchFamily="18" charset="2"/>
                  </a:rPr>
                  <a:t>q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9801600"/>
        <c:crosses val="autoZero"/>
        <c:crossBetween val="midCat"/>
      </c:valAx>
      <c:valAx>
        <c:axId val="1898016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P(data|</a:t>
                </a:r>
                <a:r>
                  <a:rPr lang="en-US">
                    <a:latin typeface="Symbol" pitchFamily="18" charset="2"/>
                  </a:rPr>
                  <a:t>q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980102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10/20 cherry</c:v>
          </c:tx>
          <c:marker>
            <c:symbol val="none"/>
          </c:marker>
          <c:xVal>
            <c:numRef>
              <c:f>Sheet1!$A$3:$A$102</c:f>
              <c:numCache>
                <c:formatCode>General</c:formatCode>
                <c:ptCount val="100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</c:numCache>
            </c:numRef>
          </c:xVal>
          <c:yVal>
            <c:numRef>
              <c:f>Sheet1!$G$3:$G$102</c:f>
              <c:numCache>
                <c:formatCode>General</c:formatCode>
                <c:ptCount val="100"/>
                <c:pt idx="0">
                  <c:v>0</c:v>
                </c:pt>
                <c:pt idx="1">
                  <c:v>9.0438207500880446E-21</c:v>
                </c:pt>
                <c:pt idx="2">
                  <c:v>8.3668255425284774E-18</c:v>
                </c:pt>
                <c:pt idx="3">
                  <c:v>4.3544157269018613E-16</c:v>
                </c:pt>
                <c:pt idx="4">
                  <c:v>6.9712754611742423E-15</c:v>
                </c:pt>
                <c:pt idx="5">
                  <c:v>5.8470404222497996E-14</c:v>
                </c:pt>
                <c:pt idx="6">
                  <c:v>3.256799628512228E-13</c:v>
                </c:pt>
                <c:pt idx="7">
                  <c:v>1.3671302273206532E-12</c:v>
                </c:pt>
                <c:pt idx="8">
                  <c:v>4.664210511626235E-12</c:v>
                </c:pt>
                <c:pt idx="9">
                  <c:v>1.3578100461521906E-11</c:v>
                </c:pt>
                <c:pt idx="10">
                  <c:v>3.4867844010000052E-11</c:v>
                </c:pt>
                <c:pt idx="11">
                  <c:v>8.0877350961299707E-11</c:v>
                </c:pt>
                <c:pt idx="12">
                  <c:v>1.7244046368313635E-10</c:v>
                </c:pt>
                <c:pt idx="13">
                  <c:v>3.4247277220410809E-10</c:v>
                </c:pt>
                <c:pt idx="14">
                  <c:v>6.4012511846901371E-10</c:v>
                </c:pt>
                <c:pt idx="15">
                  <c:v>1.1352770216714185E-9</c:v>
                </c:pt>
                <c:pt idx="16">
                  <c:v>1.9230593474050612E-9</c:v>
                </c:pt>
                <c:pt idx="17">
                  <c:v>3.1280244392522478E-9</c:v>
                </c:pt>
                <c:pt idx="18">
                  <c:v>4.9075369124903607E-9</c:v>
                </c:pt>
                <c:pt idx="19">
                  <c:v>7.4539452469656699E-9</c:v>
                </c:pt>
                <c:pt idx="20">
                  <c:v>1.0995116277760024E-8</c:v>
                </c:pt>
                <c:pt idx="21">
                  <c:v>1.5792971812696308E-8</c:v>
                </c:pt>
                <c:pt idx="22">
                  <c:v>2.2139756248425175E-8</c:v>
                </c:pt>
                <c:pt idx="23">
                  <c:v>3.0351881075641542E-8</c:v>
                </c:pt>
                <c:pt idx="24">
                  <c:v>4.076132941612386E-8</c:v>
                </c:pt>
                <c:pt idx="25">
                  <c:v>5.370475264498964E-8</c:v>
                </c:pt>
                <c:pt idx="26">
                  <c:v>6.9510542341984218E-8</c:v>
                </c:pt>
                <c:pt idx="27">
                  <c:v>8.848430473968705E-8</c:v>
                </c:pt>
                <c:pt idx="28">
                  <c:v>1.1089329238761871E-7</c:v>
                </c:pt>
                <c:pt idx="29">
                  <c:v>1.3695045080636881E-7</c:v>
                </c:pt>
                <c:pt idx="30">
                  <c:v>1.6679880978200986E-7</c:v>
                </c:pt>
                <c:pt idx="31">
                  <c:v>2.0049698475570693E-7</c:v>
                </c:pt>
                <c:pt idx="32">
                  <c:v>2.3800655062874986E-7</c:v>
                </c:pt>
                <c:pt idx="33">
                  <c:v>2.791820074997061E-7</c:v>
                </c:pt>
                <c:pt idx="34">
                  <c:v>3.2376397678237411E-7</c:v>
                </c:pt>
                <c:pt idx="35">
                  <c:v>3.7137615024386152E-7</c:v>
                </c:pt>
                <c:pt idx="36">
                  <c:v>4.2152636897984279E-7</c:v>
                </c:pt>
                <c:pt idx="37">
                  <c:v>4.7361204094637303E-7</c:v>
                </c:pt>
                <c:pt idx="38">
                  <c:v>5.2692992228036177E-7</c:v>
                </c:pt>
                <c:pt idx="39">
                  <c:v>5.8069009789288239E-7</c:v>
                </c:pt>
                <c:pt idx="40">
                  <c:v>6.3403380965376059E-7</c:v>
                </c:pt>
                <c:pt idx="41">
                  <c:v>6.8605460472657253E-7</c:v>
                </c:pt>
                <c:pt idx="42">
                  <c:v>7.3582212054941415E-7</c:v>
                </c:pt>
                <c:pt idx="43">
                  <c:v>7.8240769395999842E-7</c:v>
                </c:pt>
                <c:pt idx="44">
                  <c:v>8.2491088615504804E-7</c:v>
                </c:pt>
                <c:pt idx="45">
                  <c:v>8.6248595715408852E-7</c:v>
                </c:pt>
                <c:pt idx="46">
                  <c:v>8.9436730608948316E-7</c:v>
                </c:pt>
                <c:pt idx="47">
                  <c:v>9.1989291801454325E-7</c:v>
                </c:pt>
                <c:pt idx="48">
                  <c:v>9.3852492318498372E-7</c:v>
                </c:pt>
                <c:pt idx="49">
                  <c:v>9.4986647827660851E-7</c:v>
                </c:pt>
                <c:pt idx="50">
                  <c:v>9.5367431640625E-7</c:v>
                </c:pt>
                <c:pt idx="51">
                  <c:v>9.4986647827660851E-7</c:v>
                </c:pt>
                <c:pt idx="52">
                  <c:v>9.3852492318498372E-7</c:v>
                </c:pt>
                <c:pt idx="53">
                  <c:v>9.1989291801454325E-7</c:v>
                </c:pt>
                <c:pt idx="54">
                  <c:v>8.9436730608948189E-7</c:v>
                </c:pt>
                <c:pt idx="55">
                  <c:v>8.6248595715408714E-7</c:v>
                </c:pt>
                <c:pt idx="56">
                  <c:v>8.249108861550474E-7</c:v>
                </c:pt>
                <c:pt idx="57">
                  <c:v>7.8240769395999832E-7</c:v>
                </c:pt>
                <c:pt idx="58">
                  <c:v>7.3582212054941394E-7</c:v>
                </c:pt>
                <c:pt idx="59">
                  <c:v>6.8605460472657243E-7</c:v>
                </c:pt>
                <c:pt idx="60">
                  <c:v>6.3403380965376059E-7</c:v>
                </c:pt>
                <c:pt idx="61">
                  <c:v>5.8069009789288239E-7</c:v>
                </c:pt>
                <c:pt idx="62">
                  <c:v>5.2692992228036177E-7</c:v>
                </c:pt>
                <c:pt idx="63">
                  <c:v>4.7361204094637303E-7</c:v>
                </c:pt>
                <c:pt idx="64">
                  <c:v>4.2152636897984279E-7</c:v>
                </c:pt>
                <c:pt idx="65">
                  <c:v>3.7137615024386152E-7</c:v>
                </c:pt>
                <c:pt idx="66">
                  <c:v>3.2376397678237416E-7</c:v>
                </c:pt>
                <c:pt idx="67">
                  <c:v>2.791820074997061E-7</c:v>
                </c:pt>
                <c:pt idx="68">
                  <c:v>2.3800655062874991E-7</c:v>
                </c:pt>
                <c:pt idx="69">
                  <c:v>2.0049698475570717E-7</c:v>
                </c:pt>
                <c:pt idx="70">
                  <c:v>1.667988097820101E-7</c:v>
                </c:pt>
                <c:pt idx="71">
                  <c:v>1.3695045080636908E-7</c:v>
                </c:pt>
                <c:pt idx="72">
                  <c:v>1.1089329238761871E-7</c:v>
                </c:pt>
                <c:pt idx="73">
                  <c:v>8.848430473968705E-8</c:v>
                </c:pt>
                <c:pt idx="74">
                  <c:v>6.9510542341984218E-8</c:v>
                </c:pt>
                <c:pt idx="75">
                  <c:v>5.370475264498964E-8</c:v>
                </c:pt>
                <c:pt idx="76">
                  <c:v>4.076132941612386E-8</c:v>
                </c:pt>
                <c:pt idx="77">
                  <c:v>3.0351881075641503E-8</c:v>
                </c:pt>
                <c:pt idx="78">
                  <c:v>2.2139756248425158E-8</c:v>
                </c:pt>
                <c:pt idx="79">
                  <c:v>1.5792971812696295E-8</c:v>
                </c:pt>
                <c:pt idx="80">
                  <c:v>1.0995116277759983E-8</c:v>
                </c:pt>
                <c:pt idx="81">
                  <c:v>7.4539452469656501E-9</c:v>
                </c:pt>
                <c:pt idx="82">
                  <c:v>4.9075369124903681E-9</c:v>
                </c:pt>
                <c:pt idx="83">
                  <c:v>3.1280244392522519E-9</c:v>
                </c:pt>
                <c:pt idx="84">
                  <c:v>1.9230593474050653E-9</c:v>
                </c:pt>
                <c:pt idx="85">
                  <c:v>1.1352770216714202E-9</c:v>
                </c:pt>
                <c:pt idx="86">
                  <c:v>6.4012511846901371E-10</c:v>
                </c:pt>
                <c:pt idx="87">
                  <c:v>3.4247277220410809E-10</c:v>
                </c:pt>
                <c:pt idx="88">
                  <c:v>1.7244046368313635E-10</c:v>
                </c:pt>
                <c:pt idx="89">
                  <c:v>8.0877350961299643E-11</c:v>
                </c:pt>
                <c:pt idx="90">
                  <c:v>3.4867844009999923E-11</c:v>
                </c:pt>
                <c:pt idx="91">
                  <c:v>1.3578100461521864E-11</c:v>
                </c:pt>
                <c:pt idx="92">
                  <c:v>4.66421051162621E-12</c:v>
                </c:pt>
                <c:pt idx="93">
                  <c:v>1.3671302273206445E-12</c:v>
                </c:pt>
                <c:pt idx="94">
                  <c:v>3.2567996285122567E-13</c:v>
                </c:pt>
                <c:pt idx="95">
                  <c:v>5.8470404222498463E-14</c:v>
                </c:pt>
                <c:pt idx="96">
                  <c:v>6.9712754611743054E-15</c:v>
                </c:pt>
                <c:pt idx="97">
                  <c:v>4.3544157269018997E-16</c:v>
                </c:pt>
                <c:pt idx="98">
                  <c:v>8.3668255425285529E-18</c:v>
                </c:pt>
                <c:pt idx="99">
                  <c:v>9.0438207500881258E-21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803904"/>
        <c:axId val="189804480"/>
      </c:scatterChart>
      <c:valAx>
        <c:axId val="189803904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>
                    <a:latin typeface="Symbol" pitchFamily="18" charset="2"/>
                  </a:rPr>
                  <a:t>q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9804480"/>
        <c:crosses val="autoZero"/>
        <c:crossBetween val="midCat"/>
      </c:valAx>
      <c:valAx>
        <c:axId val="1898044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P(data|</a:t>
                </a:r>
                <a:r>
                  <a:rPr lang="en-US">
                    <a:latin typeface="Symbol" pitchFamily="18" charset="2"/>
                  </a:rPr>
                  <a:t>q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980390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50/100 cherry</c:v>
          </c:tx>
          <c:marker>
            <c:symbol val="none"/>
          </c:marker>
          <c:xVal>
            <c:numRef>
              <c:f>Sheet1!$A$3:$A$102</c:f>
              <c:numCache>
                <c:formatCode>General</c:formatCode>
                <c:ptCount val="100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</c:numCache>
            </c:numRef>
          </c:xVal>
          <c:yVal>
            <c:numRef>
              <c:f>Sheet1!$H$3:$H$102</c:f>
              <c:numCache>
                <c:formatCode>General</c:formatCode>
                <c:ptCount val="100"/>
                <c:pt idx="0">
                  <c:v>0</c:v>
                </c:pt>
                <c:pt idx="1">
                  <c:v>6.0500606713753644E-101</c:v>
                </c:pt>
                <c:pt idx="2">
                  <c:v>4.1001860888499281E-86</c:v>
                </c:pt>
                <c:pt idx="3">
                  <c:v>1.5654869414717229E-77</c:v>
                </c:pt>
                <c:pt idx="4">
                  <c:v>1.6464980411933216E-71</c:v>
                </c:pt>
                <c:pt idx="5">
                  <c:v>6.8340866545136784E-67</c:v>
                </c:pt>
                <c:pt idx="6">
                  <c:v>3.6639977572912056E-63</c:v>
                </c:pt>
                <c:pt idx="7">
                  <c:v>4.7758362584672932E-60</c:v>
                </c:pt>
                <c:pt idx="8">
                  <c:v>2.2074491945291136E-57</c:v>
                </c:pt>
                <c:pt idx="9">
                  <c:v>4.6152484808828885E-55</c:v>
                </c:pt>
                <c:pt idx="10">
                  <c:v>5.1537752073201518E-53</c:v>
                </c:pt>
                <c:pt idx="11">
                  <c:v>3.4604660288290501E-51</c:v>
                </c:pt>
                <c:pt idx="12">
                  <c:v>1.5247404078508117E-49</c:v>
                </c:pt>
                <c:pt idx="13">
                  <c:v>4.7111859515186858E-48</c:v>
                </c:pt>
                <c:pt idx="14">
                  <c:v>1.074791804247119E-46</c:v>
                </c:pt>
                <c:pt idx="15">
                  <c:v>1.8858590858679461E-45</c:v>
                </c:pt>
                <c:pt idx="16">
                  <c:v>2.6300465537630833E-44</c:v>
                </c:pt>
                <c:pt idx="17">
                  <c:v>2.9946818311205827E-43</c:v>
                </c:pt>
                <c:pt idx="18">
                  <c:v>2.8465438237780319E-42</c:v>
                </c:pt>
                <c:pt idx="19">
                  <c:v>2.3010761524811454E-41</c:v>
                </c:pt>
                <c:pt idx="20">
                  <c:v>1.606938044259007E-40</c:v>
                </c:pt>
                <c:pt idx="21">
                  <c:v>9.8247000740479784E-40</c:v>
                </c:pt>
                <c:pt idx="22">
                  <c:v>5.3194186994033279E-39</c:v>
                </c:pt>
                <c:pt idx="23">
                  <c:v>2.5758944270295245E-38</c:v>
                </c:pt>
                <c:pt idx="24">
                  <c:v>1.1252310290002125E-37</c:v>
                </c:pt>
                <c:pt idx="25">
                  <c:v>4.4674901453521685E-37</c:v>
                </c:pt>
                <c:pt idx="26">
                  <c:v>1.6227566035148935E-36</c:v>
                </c:pt>
                <c:pt idx="27">
                  <c:v>5.4241440415178394E-36</c:v>
                </c:pt>
                <c:pt idx="28">
                  <c:v>1.6769742292432141E-35</c:v>
                </c:pt>
                <c:pt idx="29">
                  <c:v>4.817451276367168E-35</c:v>
                </c:pt>
                <c:pt idx="30">
                  <c:v>1.2911144350507127E-34</c:v>
                </c:pt>
                <c:pt idx="31">
                  <c:v>3.2399568671535467E-34</c:v>
                </c:pt>
                <c:pt idx="32">
                  <c:v>7.6373826681453036E-34</c:v>
                </c:pt>
                <c:pt idx="33">
                  <c:v>1.6960440550150373E-33</c:v>
                </c:pt>
                <c:pt idx="34">
                  <c:v>3.5574813272361145E-33</c:v>
                </c:pt>
                <c:pt idx="35">
                  <c:v>7.0643148914954856E-33</c:v>
                </c:pt>
                <c:pt idx="36">
                  <c:v>1.3308335400789669E-32</c:v>
                </c:pt>
                <c:pt idx="37">
                  <c:v>2.3829431200692141E-32</c:v>
                </c:pt>
                <c:pt idx="38">
                  <c:v>4.0622280975178392E-32</c:v>
                </c:pt>
                <c:pt idx="39">
                  <c:v>6.6027081600284914E-32</c:v>
                </c:pt>
                <c:pt idx="40">
                  <c:v>1.0246182465314524E-31</c:v>
                </c:pt>
                <c:pt idx="41">
                  <c:v>1.51982441920895E-31</c:v>
                </c:pt>
                <c:pt idx="42">
                  <c:v>2.1570697975264612E-31</c:v>
                </c:pt>
                <c:pt idx="43">
                  <c:v>2.9320107791879831E-31</c:v>
                </c:pt>
                <c:pt idx="44">
                  <c:v>3.8197520673490171E-31</c:v>
                </c:pt>
                <c:pt idx="45">
                  <c:v>4.7726563378632406E-31</c:v>
                </c:pt>
                <c:pt idx="46">
                  <c:v>5.7224179618561953E-31</c:v>
                </c:pt>
                <c:pt idx="47">
                  <c:v>6.5869804857564939E-31</c:v>
                </c:pt>
                <c:pt idx="48">
                  <c:v>7.2816374289179363E-31</c:v>
                </c:pt>
                <c:pt idx="49">
                  <c:v>7.7323731894070141E-31</c:v>
                </c:pt>
                <c:pt idx="50">
                  <c:v>7.8886090522101181E-31</c:v>
                </c:pt>
                <c:pt idx="51">
                  <c:v>7.7323731894070141E-31</c:v>
                </c:pt>
                <c:pt idx="52">
                  <c:v>7.2816374289179363E-31</c:v>
                </c:pt>
                <c:pt idx="53">
                  <c:v>6.5869804857564939E-31</c:v>
                </c:pt>
                <c:pt idx="54">
                  <c:v>5.7224179618561576E-31</c:v>
                </c:pt>
                <c:pt idx="55">
                  <c:v>4.7726563378632003E-31</c:v>
                </c:pt>
                <c:pt idx="56">
                  <c:v>3.8197520673489988E-31</c:v>
                </c:pt>
                <c:pt idx="57">
                  <c:v>2.9320107791879805E-31</c:v>
                </c:pt>
                <c:pt idx="58">
                  <c:v>2.1570697975264568E-31</c:v>
                </c:pt>
                <c:pt idx="59">
                  <c:v>1.5198244192089495E-31</c:v>
                </c:pt>
                <c:pt idx="60">
                  <c:v>1.0246182465314524E-31</c:v>
                </c:pt>
                <c:pt idx="61">
                  <c:v>6.6027081600284914E-32</c:v>
                </c:pt>
                <c:pt idx="62">
                  <c:v>4.0622280975178392E-32</c:v>
                </c:pt>
                <c:pt idx="63">
                  <c:v>2.3829431200692141E-32</c:v>
                </c:pt>
                <c:pt idx="64">
                  <c:v>1.3308335400789669E-32</c:v>
                </c:pt>
                <c:pt idx="65">
                  <c:v>7.0643148914954856E-33</c:v>
                </c:pt>
                <c:pt idx="66">
                  <c:v>3.5574813272361193E-33</c:v>
                </c:pt>
                <c:pt idx="67">
                  <c:v>1.6960440550150363E-33</c:v>
                </c:pt>
                <c:pt idx="68">
                  <c:v>7.6373826681453045E-34</c:v>
                </c:pt>
                <c:pt idx="69">
                  <c:v>3.2399568671535698E-34</c:v>
                </c:pt>
                <c:pt idx="70">
                  <c:v>1.2911144350507227E-34</c:v>
                </c:pt>
                <c:pt idx="71">
                  <c:v>4.8174512763672118E-35</c:v>
                </c:pt>
                <c:pt idx="72">
                  <c:v>1.6769742292432141E-35</c:v>
                </c:pt>
                <c:pt idx="73">
                  <c:v>5.4241440415178394E-36</c:v>
                </c:pt>
                <c:pt idx="74">
                  <c:v>1.6227566035148935E-36</c:v>
                </c:pt>
                <c:pt idx="75">
                  <c:v>4.4674901453521685E-37</c:v>
                </c:pt>
                <c:pt idx="76">
                  <c:v>1.1252310290002125E-37</c:v>
                </c:pt>
                <c:pt idx="77">
                  <c:v>2.5758944270295078E-38</c:v>
                </c:pt>
                <c:pt idx="78">
                  <c:v>5.3194186994033024E-39</c:v>
                </c:pt>
                <c:pt idx="79">
                  <c:v>9.8247000740479376E-40</c:v>
                </c:pt>
                <c:pt idx="80">
                  <c:v>1.6069380442589775E-40</c:v>
                </c:pt>
                <c:pt idx="81">
                  <c:v>2.3010761524811112E-41</c:v>
                </c:pt>
                <c:pt idx="82">
                  <c:v>2.8465438237780536E-42</c:v>
                </c:pt>
                <c:pt idx="83">
                  <c:v>2.9946818311206038E-43</c:v>
                </c:pt>
                <c:pt idx="84">
                  <c:v>2.6300465537631102E-44</c:v>
                </c:pt>
                <c:pt idx="85">
                  <c:v>1.885859085867961E-45</c:v>
                </c:pt>
                <c:pt idx="86">
                  <c:v>1.074791804247119E-46</c:v>
                </c:pt>
                <c:pt idx="87">
                  <c:v>4.7111859515186858E-48</c:v>
                </c:pt>
                <c:pt idx="88">
                  <c:v>1.5247404078508117E-49</c:v>
                </c:pt>
                <c:pt idx="89">
                  <c:v>3.4604660288290335E-51</c:v>
                </c:pt>
                <c:pt idx="90">
                  <c:v>5.1537752073200572E-53</c:v>
                </c:pt>
                <c:pt idx="91">
                  <c:v>4.6152484808828161E-55</c:v>
                </c:pt>
                <c:pt idx="92">
                  <c:v>2.2074491945290541E-57</c:v>
                </c:pt>
                <c:pt idx="93">
                  <c:v>4.7758362584671373E-60</c:v>
                </c:pt>
                <c:pt idx="94">
                  <c:v>3.6639977572913648E-63</c:v>
                </c:pt>
                <c:pt idx="95">
                  <c:v>6.8340866545139472E-67</c:v>
                </c:pt>
                <c:pt idx="96">
                  <c:v>1.6464980411933962E-71</c:v>
                </c:pt>
                <c:pt idx="97">
                  <c:v>1.5654869414717907E-77</c:v>
                </c:pt>
                <c:pt idx="98">
                  <c:v>4.1001860888501138E-86</c:v>
                </c:pt>
                <c:pt idx="99">
                  <c:v>6.0500606713756385E-101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806784"/>
        <c:axId val="189807360"/>
      </c:scatterChart>
      <c:valAx>
        <c:axId val="189806784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>
                    <a:latin typeface="Symbol" pitchFamily="18" charset="2"/>
                  </a:rPr>
                  <a:t>q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9807360"/>
        <c:crosses val="autoZero"/>
        <c:crossBetween val="midCat"/>
      </c:valAx>
      <c:valAx>
        <c:axId val="1898073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P(data|</a:t>
                </a:r>
                <a:r>
                  <a:rPr lang="en-US">
                    <a:latin typeface="Symbol" pitchFamily="18" charset="2"/>
                  </a:rPr>
                  <a:t>q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980678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50/100 cherry</c:v>
          </c:tx>
          <c:marker>
            <c:symbol val="none"/>
          </c:marker>
          <c:xVal>
            <c:numRef>
              <c:f>Sheet1!$A$3:$A$102</c:f>
              <c:numCache>
                <c:formatCode>General</c:formatCode>
                <c:ptCount val="100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</c:numCache>
            </c:numRef>
          </c:xVal>
          <c:yVal>
            <c:numRef>
              <c:f>Sheet1!$H$3:$H$102</c:f>
              <c:numCache>
                <c:formatCode>General</c:formatCode>
                <c:ptCount val="100"/>
                <c:pt idx="0">
                  <c:v>0</c:v>
                </c:pt>
                <c:pt idx="1">
                  <c:v>6.0500606713753644E-101</c:v>
                </c:pt>
                <c:pt idx="2">
                  <c:v>4.1001860888499281E-86</c:v>
                </c:pt>
                <c:pt idx="3">
                  <c:v>1.5654869414717229E-77</c:v>
                </c:pt>
                <c:pt idx="4">
                  <c:v>1.6464980411933216E-71</c:v>
                </c:pt>
                <c:pt idx="5">
                  <c:v>6.8340866545136784E-67</c:v>
                </c:pt>
                <c:pt idx="6">
                  <c:v>3.6639977572912056E-63</c:v>
                </c:pt>
                <c:pt idx="7">
                  <c:v>4.7758362584672932E-60</c:v>
                </c:pt>
                <c:pt idx="8">
                  <c:v>2.2074491945291136E-57</c:v>
                </c:pt>
                <c:pt idx="9">
                  <c:v>4.6152484808828885E-55</c:v>
                </c:pt>
                <c:pt idx="10">
                  <c:v>5.1537752073201518E-53</c:v>
                </c:pt>
                <c:pt idx="11">
                  <c:v>3.4604660288290501E-51</c:v>
                </c:pt>
                <c:pt idx="12">
                  <c:v>1.5247404078508117E-49</c:v>
                </c:pt>
                <c:pt idx="13">
                  <c:v>4.7111859515186858E-48</c:v>
                </c:pt>
                <c:pt idx="14">
                  <c:v>1.074791804247119E-46</c:v>
                </c:pt>
                <c:pt idx="15">
                  <c:v>1.8858590858679461E-45</c:v>
                </c:pt>
                <c:pt idx="16">
                  <c:v>2.6300465537630833E-44</c:v>
                </c:pt>
                <c:pt idx="17">
                  <c:v>2.9946818311205827E-43</c:v>
                </c:pt>
                <c:pt idx="18">
                  <c:v>2.8465438237780319E-42</c:v>
                </c:pt>
                <c:pt idx="19">
                  <c:v>2.3010761524811454E-41</c:v>
                </c:pt>
                <c:pt idx="20">
                  <c:v>1.606938044259007E-40</c:v>
                </c:pt>
                <c:pt idx="21">
                  <c:v>9.8247000740479784E-40</c:v>
                </c:pt>
                <c:pt idx="22">
                  <c:v>5.3194186994033279E-39</c:v>
                </c:pt>
                <c:pt idx="23">
                  <c:v>2.5758944270295245E-38</c:v>
                </c:pt>
                <c:pt idx="24">
                  <c:v>1.1252310290002125E-37</c:v>
                </c:pt>
                <c:pt idx="25">
                  <c:v>4.4674901453521685E-37</c:v>
                </c:pt>
                <c:pt idx="26">
                  <c:v>1.6227566035148935E-36</c:v>
                </c:pt>
                <c:pt idx="27">
                  <c:v>5.4241440415178394E-36</c:v>
                </c:pt>
                <c:pt idx="28">
                  <c:v>1.6769742292432141E-35</c:v>
                </c:pt>
                <c:pt idx="29">
                  <c:v>4.817451276367168E-35</c:v>
                </c:pt>
                <c:pt idx="30">
                  <c:v>1.2911144350507127E-34</c:v>
                </c:pt>
                <c:pt idx="31">
                  <c:v>3.2399568671535467E-34</c:v>
                </c:pt>
                <c:pt idx="32">
                  <c:v>7.6373826681453036E-34</c:v>
                </c:pt>
                <c:pt idx="33">
                  <c:v>1.6960440550150373E-33</c:v>
                </c:pt>
                <c:pt idx="34">
                  <c:v>3.5574813272361145E-33</c:v>
                </c:pt>
                <c:pt idx="35">
                  <c:v>7.0643148914954856E-33</c:v>
                </c:pt>
                <c:pt idx="36">
                  <c:v>1.3308335400789669E-32</c:v>
                </c:pt>
                <c:pt idx="37">
                  <c:v>2.3829431200692141E-32</c:v>
                </c:pt>
                <c:pt idx="38">
                  <c:v>4.0622280975178392E-32</c:v>
                </c:pt>
                <c:pt idx="39">
                  <c:v>6.6027081600284914E-32</c:v>
                </c:pt>
                <c:pt idx="40">
                  <c:v>1.0246182465314524E-31</c:v>
                </c:pt>
                <c:pt idx="41">
                  <c:v>1.51982441920895E-31</c:v>
                </c:pt>
                <c:pt idx="42">
                  <c:v>2.1570697975264612E-31</c:v>
                </c:pt>
                <c:pt idx="43">
                  <c:v>2.9320107791879831E-31</c:v>
                </c:pt>
                <c:pt idx="44">
                  <c:v>3.8197520673490171E-31</c:v>
                </c:pt>
                <c:pt idx="45">
                  <c:v>4.7726563378632406E-31</c:v>
                </c:pt>
                <c:pt idx="46">
                  <c:v>5.7224179618561953E-31</c:v>
                </c:pt>
                <c:pt idx="47">
                  <c:v>6.5869804857564939E-31</c:v>
                </c:pt>
                <c:pt idx="48">
                  <c:v>7.2816374289179363E-31</c:v>
                </c:pt>
                <c:pt idx="49">
                  <c:v>7.7323731894070141E-31</c:v>
                </c:pt>
                <c:pt idx="50">
                  <c:v>7.8886090522101181E-31</c:v>
                </c:pt>
                <c:pt idx="51">
                  <c:v>7.7323731894070141E-31</c:v>
                </c:pt>
                <c:pt idx="52">
                  <c:v>7.2816374289179363E-31</c:v>
                </c:pt>
                <c:pt idx="53">
                  <c:v>6.5869804857564939E-31</c:v>
                </c:pt>
                <c:pt idx="54">
                  <c:v>5.7224179618561576E-31</c:v>
                </c:pt>
                <c:pt idx="55">
                  <c:v>4.7726563378632003E-31</c:v>
                </c:pt>
                <c:pt idx="56">
                  <c:v>3.8197520673489988E-31</c:v>
                </c:pt>
                <c:pt idx="57">
                  <c:v>2.9320107791879805E-31</c:v>
                </c:pt>
                <c:pt idx="58">
                  <c:v>2.1570697975264568E-31</c:v>
                </c:pt>
                <c:pt idx="59">
                  <c:v>1.5198244192089495E-31</c:v>
                </c:pt>
                <c:pt idx="60">
                  <c:v>1.0246182465314524E-31</c:v>
                </c:pt>
                <c:pt idx="61">
                  <c:v>6.6027081600284914E-32</c:v>
                </c:pt>
                <c:pt idx="62">
                  <c:v>4.0622280975178392E-32</c:v>
                </c:pt>
                <c:pt idx="63">
                  <c:v>2.3829431200692141E-32</c:v>
                </c:pt>
                <c:pt idx="64">
                  <c:v>1.3308335400789669E-32</c:v>
                </c:pt>
                <c:pt idx="65">
                  <c:v>7.0643148914954856E-33</c:v>
                </c:pt>
                <c:pt idx="66">
                  <c:v>3.5574813272361193E-33</c:v>
                </c:pt>
                <c:pt idx="67">
                  <c:v>1.6960440550150363E-33</c:v>
                </c:pt>
                <c:pt idx="68">
                  <c:v>7.6373826681453045E-34</c:v>
                </c:pt>
                <c:pt idx="69">
                  <c:v>3.2399568671535698E-34</c:v>
                </c:pt>
                <c:pt idx="70">
                  <c:v>1.2911144350507227E-34</c:v>
                </c:pt>
                <c:pt idx="71">
                  <c:v>4.8174512763672118E-35</c:v>
                </c:pt>
                <c:pt idx="72">
                  <c:v>1.6769742292432141E-35</c:v>
                </c:pt>
                <c:pt idx="73">
                  <c:v>5.4241440415178394E-36</c:v>
                </c:pt>
                <c:pt idx="74">
                  <c:v>1.6227566035148935E-36</c:v>
                </c:pt>
                <c:pt idx="75">
                  <c:v>4.4674901453521685E-37</c:v>
                </c:pt>
                <c:pt idx="76">
                  <c:v>1.1252310290002125E-37</c:v>
                </c:pt>
                <c:pt idx="77">
                  <c:v>2.5758944270295078E-38</c:v>
                </c:pt>
                <c:pt idx="78">
                  <c:v>5.3194186994033024E-39</c:v>
                </c:pt>
                <c:pt idx="79">
                  <c:v>9.8247000740479376E-40</c:v>
                </c:pt>
                <c:pt idx="80">
                  <c:v>1.6069380442589775E-40</c:v>
                </c:pt>
                <c:pt idx="81">
                  <c:v>2.3010761524811112E-41</c:v>
                </c:pt>
                <c:pt idx="82">
                  <c:v>2.8465438237780536E-42</c:v>
                </c:pt>
                <c:pt idx="83">
                  <c:v>2.9946818311206038E-43</c:v>
                </c:pt>
                <c:pt idx="84">
                  <c:v>2.6300465537631102E-44</c:v>
                </c:pt>
                <c:pt idx="85">
                  <c:v>1.885859085867961E-45</c:v>
                </c:pt>
                <c:pt idx="86">
                  <c:v>1.074791804247119E-46</c:v>
                </c:pt>
                <c:pt idx="87">
                  <c:v>4.7111859515186858E-48</c:v>
                </c:pt>
                <c:pt idx="88">
                  <c:v>1.5247404078508117E-49</c:v>
                </c:pt>
                <c:pt idx="89">
                  <c:v>3.4604660288290335E-51</c:v>
                </c:pt>
                <c:pt idx="90">
                  <c:v>5.1537752073200572E-53</c:v>
                </c:pt>
                <c:pt idx="91">
                  <c:v>4.6152484808828161E-55</c:v>
                </c:pt>
                <c:pt idx="92">
                  <c:v>2.2074491945290541E-57</c:v>
                </c:pt>
                <c:pt idx="93">
                  <c:v>4.7758362584671373E-60</c:v>
                </c:pt>
                <c:pt idx="94">
                  <c:v>3.6639977572913648E-63</c:v>
                </c:pt>
                <c:pt idx="95">
                  <c:v>6.8340866545139472E-67</c:v>
                </c:pt>
                <c:pt idx="96">
                  <c:v>1.6464980411933962E-71</c:v>
                </c:pt>
                <c:pt idx="97">
                  <c:v>1.5654869414717907E-77</c:v>
                </c:pt>
                <c:pt idx="98">
                  <c:v>4.1001860888501138E-86</c:v>
                </c:pt>
                <c:pt idx="99">
                  <c:v>6.0500606713756385E-101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835520"/>
        <c:axId val="189836096"/>
      </c:scatterChart>
      <c:valAx>
        <c:axId val="189835520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>
                    <a:latin typeface="Symbol" pitchFamily="18" charset="2"/>
                  </a:rPr>
                  <a:t>q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9836096"/>
        <c:crosses val="autoZero"/>
        <c:crossBetween val="midCat"/>
      </c:valAx>
      <c:valAx>
        <c:axId val="1898360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P(data|</a:t>
                </a:r>
                <a:r>
                  <a:rPr lang="en-US">
                    <a:latin typeface="Symbol" pitchFamily="18" charset="2"/>
                  </a:rPr>
                  <a:t>q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983552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fld id="{065920ED-FB9C-4296-BDB0-8C7E08C9E9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724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81E1854-FED5-4C4D-ACD5-9BF72CC0B3EC}" type="slidenum">
              <a:rPr lang="en-US" b="0"/>
              <a:pPr eaLnBrk="1" hangingPunct="1"/>
              <a:t>1</a:t>
            </a:fld>
            <a:endParaRPr lang="en-US" b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7B890AAA-F448-4380-B532-0EDA397DBC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4F170-0118-439D-B8A9-BB9844290A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3153FC-0FB4-4102-82C5-AF414068FD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BE26BA46-8290-4BE7-B4AE-519628E04A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D74B4112-7CC5-43C4-A22A-50C1046B47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4940EA-507C-4355-97F7-CDEE42B559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4D3799-D9CD-4761-8586-040D2EB9A5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9B063639-E49A-4992-8B07-2F36696F97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E9187C-9763-483F-B105-903B2A581A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76DBA32E-239B-44CD-B7A5-433E9489FD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D4A4D10C-B7A2-4673-BFDA-F78936AC81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C224335-AFC9-4F18-915F-044DD0BACA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Statistical Learning</a:t>
            </a:r>
            <a:br>
              <a:rPr lang="en-US" smtClean="0"/>
            </a:br>
            <a:r>
              <a:rPr lang="en-US" smtClean="0"/>
              <a:t>(From data to distributions) 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Learning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Main idea: Compute the probability of </a:t>
            </a:r>
            <a:r>
              <a:rPr lang="en-US" dirty="0" smtClean="0">
                <a:solidFill>
                  <a:srgbClr val="C00000"/>
                </a:solidFill>
              </a:rPr>
              <a:t>each</a:t>
            </a:r>
            <a:r>
              <a:rPr lang="en-US" dirty="0" smtClean="0"/>
              <a:t> hypothesis, given the data</a:t>
            </a:r>
          </a:p>
          <a:p>
            <a:r>
              <a:rPr lang="en-US" dirty="0" smtClean="0"/>
              <a:t>Data </a:t>
            </a:r>
            <a:r>
              <a:rPr lang="en-US" b="1" dirty="0" smtClean="0"/>
              <a:t>d</a:t>
            </a:r>
            <a:r>
              <a:rPr lang="en-US" dirty="0" smtClean="0"/>
              <a:t>:</a:t>
            </a:r>
          </a:p>
          <a:p>
            <a:r>
              <a:rPr lang="en-US" dirty="0" smtClean="0"/>
              <a:t>Hypotheses: h</a:t>
            </a:r>
            <a:r>
              <a:rPr lang="en-US" baseline="-25000" dirty="0" smtClean="0"/>
              <a:t>1</a:t>
            </a:r>
            <a:r>
              <a:rPr lang="en-US" dirty="0" smtClean="0"/>
              <a:t>,…,h</a:t>
            </a:r>
            <a:r>
              <a:rPr lang="en-US" baseline="-25000" dirty="0" smtClean="0"/>
              <a:t>5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267200"/>
            <a:ext cx="63246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447800" y="5638800"/>
            <a:ext cx="1447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h1</a:t>
            </a:r>
            <a:r>
              <a:rPr lang="en-US" b="0"/>
              <a:t/>
            </a:r>
            <a:br>
              <a:rPr lang="en-US" b="0"/>
            </a:br>
            <a:r>
              <a:rPr lang="en-US" b="0"/>
              <a:t>C: 100%</a:t>
            </a:r>
            <a:br>
              <a:rPr lang="en-US" b="0"/>
            </a:br>
            <a:r>
              <a:rPr lang="en-US" b="0"/>
              <a:t>L: 0%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2819400" y="5638800"/>
            <a:ext cx="1447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h2</a:t>
            </a:r>
            <a:r>
              <a:rPr lang="en-US" b="0"/>
              <a:t/>
            </a:r>
            <a:br>
              <a:rPr lang="en-US" b="0"/>
            </a:br>
            <a:r>
              <a:rPr lang="en-US" b="0"/>
              <a:t>C: 75%</a:t>
            </a:r>
            <a:br>
              <a:rPr lang="en-US" b="0"/>
            </a:br>
            <a:r>
              <a:rPr lang="en-US" b="0"/>
              <a:t>L: 25%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4114800" y="5638800"/>
            <a:ext cx="1447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h3</a:t>
            </a:r>
            <a:br>
              <a:rPr lang="en-US"/>
            </a:br>
            <a:r>
              <a:rPr lang="en-US" b="0"/>
              <a:t>C: 50%</a:t>
            </a:r>
            <a:br>
              <a:rPr lang="en-US" b="0"/>
            </a:br>
            <a:r>
              <a:rPr lang="en-US" b="0"/>
              <a:t>L: 50%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5334000" y="5638800"/>
            <a:ext cx="1447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h4</a:t>
            </a:r>
            <a:r>
              <a:rPr lang="en-US" b="0"/>
              <a:t/>
            </a:r>
            <a:br>
              <a:rPr lang="en-US" b="0"/>
            </a:br>
            <a:r>
              <a:rPr lang="en-US" b="0"/>
              <a:t>C: 25%</a:t>
            </a:r>
            <a:br>
              <a:rPr lang="en-US" b="0"/>
            </a:br>
            <a:r>
              <a:rPr lang="en-US" b="0"/>
              <a:t>L: 75%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6553200" y="5638800"/>
            <a:ext cx="1447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h5</a:t>
            </a:r>
            <a:br>
              <a:rPr lang="en-US"/>
            </a:br>
            <a:r>
              <a:rPr lang="en-US" b="0"/>
              <a:t>C: 0%</a:t>
            </a:r>
            <a:br>
              <a:rPr lang="en-US" b="0"/>
            </a:br>
            <a:r>
              <a:rPr lang="en-US" b="0"/>
              <a:t>L: 100%</a:t>
            </a:r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2438400" y="25146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2819400" y="25146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3200400" y="25146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Oval 13"/>
          <p:cNvSpPr>
            <a:spLocks noChangeArrowheads="1"/>
          </p:cNvSpPr>
          <p:nvPr/>
        </p:nvSpPr>
        <p:spPr bwMode="auto">
          <a:xfrm>
            <a:off x="3581400" y="25146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Oval 14"/>
          <p:cNvSpPr>
            <a:spLocks noChangeArrowheads="1"/>
          </p:cNvSpPr>
          <p:nvPr/>
        </p:nvSpPr>
        <p:spPr bwMode="auto">
          <a:xfrm>
            <a:off x="3962400" y="25146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5177246" y="2133600"/>
            <a:ext cx="16002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P(</a:t>
            </a:r>
            <a:r>
              <a:rPr lang="en-US" sz="2800" dirty="0" err="1" smtClean="0"/>
              <a:t>h</a:t>
            </a:r>
            <a:r>
              <a:rPr lang="en-US" sz="2800" baseline="-25000" dirty="0" err="1" smtClean="0"/>
              <a:t>i</a:t>
            </a:r>
            <a:r>
              <a:rPr lang="en-US" sz="2800" dirty="0" err="1" smtClean="0"/>
              <a:t>|d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6" name="Rounded Rectangle 15"/>
          <p:cNvSpPr/>
          <p:nvPr/>
        </p:nvSpPr>
        <p:spPr>
          <a:xfrm>
            <a:off x="5177246" y="3276600"/>
            <a:ext cx="1600200" cy="762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P(</a:t>
            </a:r>
            <a:r>
              <a:rPr lang="en-US" sz="2800" dirty="0" err="1" smtClean="0"/>
              <a:t>d|h</a:t>
            </a:r>
            <a:r>
              <a:rPr lang="en-US" sz="2800" baseline="-25000" dirty="0" err="1" smtClean="0"/>
              <a:t>i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934200" y="22595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want this…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34200" y="33528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all we have is this!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8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Bayes’ Rule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P(</a:t>
            </a:r>
            <a:r>
              <a:rPr lang="en-US" dirty="0" err="1" smtClean="0"/>
              <a:t>h</a:t>
            </a:r>
            <a:r>
              <a:rPr lang="en-US" baseline="-25000" dirty="0" err="1" smtClean="0"/>
              <a:t>i</a:t>
            </a:r>
            <a:r>
              <a:rPr lang="en-US" dirty="0" err="1" smtClean="0"/>
              <a:t>|</a:t>
            </a:r>
            <a:r>
              <a:rPr lang="en-US" b="1" dirty="0" err="1" smtClean="0"/>
              <a:t>d</a:t>
            </a:r>
            <a:r>
              <a:rPr lang="en-US" dirty="0" smtClean="0"/>
              <a:t>) = </a:t>
            </a:r>
            <a:r>
              <a:rPr lang="en-US" dirty="0" smtClean="0">
                <a:latin typeface="Symbol" pitchFamily="18" charset="2"/>
              </a:rPr>
              <a:t>a </a:t>
            </a:r>
            <a:r>
              <a:rPr lang="en-US" dirty="0" smtClean="0"/>
              <a:t>P(</a:t>
            </a:r>
            <a:r>
              <a:rPr lang="en-US" b="1" dirty="0" err="1" smtClean="0"/>
              <a:t>d</a:t>
            </a:r>
            <a:r>
              <a:rPr lang="en-US" dirty="0" err="1" smtClean="0"/>
              <a:t>|h</a:t>
            </a:r>
            <a:r>
              <a:rPr lang="en-US" baseline="-25000" dirty="0" err="1" smtClean="0"/>
              <a:t>i</a:t>
            </a:r>
            <a:r>
              <a:rPr lang="en-US" dirty="0" smtClean="0"/>
              <a:t>) P(h</a:t>
            </a:r>
            <a:r>
              <a:rPr lang="en-US" baseline="-25000" dirty="0" smtClean="0"/>
              <a:t>i</a:t>
            </a:r>
            <a:r>
              <a:rPr lang="en-US" dirty="0" smtClean="0"/>
              <a:t>) is the </a:t>
            </a:r>
            <a:r>
              <a:rPr lang="en-US" b="1" dirty="0" smtClean="0">
                <a:solidFill>
                  <a:schemeClr val="folHlink"/>
                </a:solidFill>
              </a:rPr>
              <a:t>posterior</a:t>
            </a:r>
          </a:p>
          <a:p>
            <a:pPr lvl="1"/>
            <a:r>
              <a:rPr lang="en-US" dirty="0" smtClean="0"/>
              <a:t>(Recall, 1/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 = </a:t>
            </a:r>
            <a:r>
              <a:rPr lang="en-US" dirty="0"/>
              <a:t>P(</a:t>
            </a:r>
            <a:r>
              <a:rPr lang="en-US" b="1" dirty="0"/>
              <a:t>d</a:t>
            </a:r>
            <a:r>
              <a:rPr lang="en-US" dirty="0" smtClean="0"/>
              <a:t>) = </a:t>
            </a:r>
            <a:r>
              <a:rPr lang="en-US" sz="3600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i</a:t>
            </a:r>
            <a:r>
              <a:rPr lang="en-US" dirty="0" smtClean="0"/>
              <a:t> P(</a:t>
            </a:r>
            <a:r>
              <a:rPr lang="en-US" b="1" dirty="0" err="1" smtClean="0"/>
              <a:t>d</a:t>
            </a:r>
            <a:r>
              <a:rPr lang="en-US" dirty="0" err="1" smtClean="0"/>
              <a:t>|h</a:t>
            </a:r>
            <a:r>
              <a:rPr lang="en-US" baseline="-25000" dirty="0" err="1" smtClean="0"/>
              <a:t>i</a:t>
            </a:r>
            <a:r>
              <a:rPr lang="en-US" dirty="0" smtClean="0"/>
              <a:t>) P(h</a:t>
            </a:r>
            <a:r>
              <a:rPr lang="en-US" baseline="-25000" dirty="0" smtClean="0"/>
              <a:t>i</a:t>
            </a:r>
            <a:r>
              <a:rPr lang="en-US" dirty="0" smtClean="0"/>
              <a:t>))</a:t>
            </a:r>
          </a:p>
          <a:p>
            <a:pPr eaLnBrk="1" hangingPunct="1"/>
            <a:r>
              <a:rPr lang="en-US" dirty="0" smtClean="0"/>
              <a:t>P(</a:t>
            </a:r>
            <a:r>
              <a:rPr lang="en-US" b="1" dirty="0" err="1" smtClean="0"/>
              <a:t>d</a:t>
            </a:r>
            <a:r>
              <a:rPr lang="en-US" dirty="0" err="1" smtClean="0"/>
              <a:t>|h</a:t>
            </a:r>
            <a:r>
              <a:rPr lang="en-US" baseline="-25000" dirty="0" err="1" smtClean="0"/>
              <a:t>i</a:t>
            </a:r>
            <a:r>
              <a:rPr lang="en-US" dirty="0" smtClean="0"/>
              <a:t>) is the </a:t>
            </a:r>
            <a:r>
              <a:rPr lang="en-US" b="1" dirty="0" smtClean="0">
                <a:solidFill>
                  <a:schemeClr val="accent2"/>
                </a:solidFill>
              </a:rPr>
              <a:t>likelihood</a:t>
            </a:r>
            <a:endParaRPr lang="en-US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dirty="0" smtClean="0"/>
              <a:t>P(h</a:t>
            </a:r>
            <a:r>
              <a:rPr lang="en-US" baseline="-25000" dirty="0" smtClean="0"/>
              <a:t>i</a:t>
            </a:r>
            <a:r>
              <a:rPr lang="en-US" dirty="0" smtClean="0"/>
              <a:t>) is the </a:t>
            </a:r>
            <a:r>
              <a:rPr lang="en-US" b="1" dirty="0" smtClean="0">
                <a:solidFill>
                  <a:schemeClr val="hlink"/>
                </a:solidFill>
              </a:rPr>
              <a:t>hypothesis prior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267200"/>
            <a:ext cx="63246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447800" y="5638800"/>
            <a:ext cx="1447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h1</a:t>
            </a:r>
            <a:r>
              <a:rPr lang="en-US" b="0"/>
              <a:t/>
            </a:r>
            <a:br>
              <a:rPr lang="en-US" b="0"/>
            </a:br>
            <a:r>
              <a:rPr lang="en-US" b="0"/>
              <a:t>C: 100%</a:t>
            </a:r>
            <a:br>
              <a:rPr lang="en-US" b="0"/>
            </a:br>
            <a:r>
              <a:rPr lang="en-US" b="0"/>
              <a:t>L: 0%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819400" y="5638800"/>
            <a:ext cx="1447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h2</a:t>
            </a:r>
            <a:r>
              <a:rPr lang="en-US" b="0"/>
              <a:t/>
            </a:r>
            <a:br>
              <a:rPr lang="en-US" b="0"/>
            </a:br>
            <a:r>
              <a:rPr lang="en-US" b="0"/>
              <a:t>C: 75%</a:t>
            </a:r>
            <a:br>
              <a:rPr lang="en-US" b="0"/>
            </a:br>
            <a:r>
              <a:rPr lang="en-US" b="0"/>
              <a:t>L: 25%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114800" y="5638800"/>
            <a:ext cx="1447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h3</a:t>
            </a:r>
            <a:br>
              <a:rPr lang="en-US"/>
            </a:br>
            <a:r>
              <a:rPr lang="en-US" b="0"/>
              <a:t>C: 50%</a:t>
            </a:r>
            <a:br>
              <a:rPr lang="en-US" b="0"/>
            </a:br>
            <a:r>
              <a:rPr lang="en-US" b="0"/>
              <a:t>L: 50%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5334000" y="5638800"/>
            <a:ext cx="1447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h4</a:t>
            </a:r>
            <a:r>
              <a:rPr lang="en-US" b="0"/>
              <a:t/>
            </a:r>
            <a:br>
              <a:rPr lang="en-US" b="0"/>
            </a:br>
            <a:r>
              <a:rPr lang="en-US" b="0"/>
              <a:t>C: 25%</a:t>
            </a:r>
            <a:br>
              <a:rPr lang="en-US" b="0"/>
            </a:br>
            <a:r>
              <a:rPr lang="en-US" b="0"/>
              <a:t>L: 75%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6553200" y="5638800"/>
            <a:ext cx="1447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h5</a:t>
            </a:r>
            <a:br>
              <a:rPr lang="en-US"/>
            </a:br>
            <a:r>
              <a:rPr lang="en-US" b="0"/>
              <a:t>C: 0%</a:t>
            </a:r>
            <a:br>
              <a:rPr lang="en-US" b="0"/>
            </a:br>
            <a:r>
              <a:rPr lang="en-US" b="0"/>
              <a:t>L: 100%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and prior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Likelihood is the </a:t>
            </a:r>
            <a:r>
              <a:rPr lang="en-US" i="1" dirty="0" smtClean="0"/>
              <a:t>probability of observing the data, given the hypothesis model</a:t>
            </a:r>
            <a:endParaRPr lang="en-US" u="sng" dirty="0" smtClean="0"/>
          </a:p>
          <a:p>
            <a:endParaRPr lang="en-US" dirty="0" smtClean="0"/>
          </a:p>
          <a:p>
            <a:r>
              <a:rPr lang="en-US" dirty="0" smtClean="0"/>
              <a:t>Hypothesis prior is the probability of a hypothesis, </a:t>
            </a:r>
            <a:r>
              <a:rPr lang="en-US" i="1" dirty="0" smtClean="0"/>
              <a:t>before having observed any data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462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Computing the Posterior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Assume draws are independent</a:t>
            </a:r>
          </a:p>
          <a:p>
            <a:pPr eaLnBrk="1" hangingPunct="1"/>
            <a:r>
              <a:rPr lang="en-US" dirty="0" smtClean="0"/>
              <a:t>Let P(h</a:t>
            </a:r>
            <a:r>
              <a:rPr lang="en-US" baseline="-25000" dirty="0" smtClean="0"/>
              <a:t>1</a:t>
            </a:r>
            <a:r>
              <a:rPr lang="en-US" dirty="0" smtClean="0"/>
              <a:t>),…,P(h</a:t>
            </a:r>
            <a:r>
              <a:rPr lang="en-US" baseline="-25000" dirty="0" smtClean="0"/>
              <a:t>5</a:t>
            </a:r>
            <a:r>
              <a:rPr lang="en-US" dirty="0" smtClean="0"/>
              <a:t>) = (0.1, 0.2, 0.4, 0.2, 0.1)</a:t>
            </a:r>
          </a:p>
          <a:p>
            <a:pPr eaLnBrk="1" hangingPunct="1"/>
            <a:r>
              <a:rPr lang="en-US" b="1" dirty="0" smtClean="0"/>
              <a:t>d</a:t>
            </a:r>
            <a:r>
              <a:rPr lang="en-US" dirty="0" smtClean="0"/>
              <a:t> = { 10 x    }</a:t>
            </a:r>
          </a:p>
        </p:txBody>
      </p:sp>
      <p:sp>
        <p:nvSpPr>
          <p:cNvPr id="10244" name="Oval 16"/>
          <p:cNvSpPr>
            <a:spLocks noChangeArrowheads="1"/>
          </p:cNvSpPr>
          <p:nvPr/>
        </p:nvSpPr>
        <p:spPr bwMode="auto">
          <a:xfrm>
            <a:off x="2194560" y="260604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17"/>
          <p:cNvSpPr>
            <a:spLocks noChangeArrowheads="1"/>
          </p:cNvSpPr>
          <p:nvPr/>
        </p:nvSpPr>
        <p:spPr bwMode="auto">
          <a:xfrm>
            <a:off x="609600" y="3505200"/>
            <a:ext cx="7848600" cy="2514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500" b="0"/>
              <a:t>P(</a:t>
            </a:r>
            <a:r>
              <a:rPr lang="en-US" sz="2500"/>
              <a:t>d</a:t>
            </a:r>
            <a:r>
              <a:rPr lang="en-US" sz="2500" b="0"/>
              <a:t>|h</a:t>
            </a:r>
            <a:r>
              <a:rPr lang="en-US" sz="2500" b="0" baseline="-25000"/>
              <a:t>1</a:t>
            </a:r>
            <a:r>
              <a:rPr lang="en-US" sz="2500" b="0"/>
              <a:t>) = 0</a:t>
            </a:r>
          </a:p>
          <a:p>
            <a:r>
              <a:rPr lang="en-US" sz="2500" b="0"/>
              <a:t>P(</a:t>
            </a:r>
            <a:r>
              <a:rPr lang="en-US" sz="2500"/>
              <a:t>d</a:t>
            </a:r>
            <a:r>
              <a:rPr lang="en-US" sz="2500" b="0"/>
              <a:t>|h</a:t>
            </a:r>
            <a:r>
              <a:rPr lang="en-US" sz="2500" b="0" baseline="-25000"/>
              <a:t>2</a:t>
            </a:r>
            <a:r>
              <a:rPr lang="en-US" sz="2500" b="0"/>
              <a:t>) = 0.25</a:t>
            </a:r>
            <a:r>
              <a:rPr lang="en-US" sz="2500" b="0" baseline="30000"/>
              <a:t>10</a:t>
            </a:r>
          </a:p>
          <a:p>
            <a:r>
              <a:rPr lang="en-US" sz="2500" b="0"/>
              <a:t>P(</a:t>
            </a:r>
            <a:r>
              <a:rPr lang="en-US" sz="2500"/>
              <a:t>d</a:t>
            </a:r>
            <a:r>
              <a:rPr lang="en-US" sz="2500" b="0"/>
              <a:t>|h</a:t>
            </a:r>
            <a:r>
              <a:rPr lang="en-US" sz="2500" b="0" baseline="-25000"/>
              <a:t>3</a:t>
            </a:r>
            <a:r>
              <a:rPr lang="en-US" sz="2500" b="0"/>
              <a:t>) = 0.5</a:t>
            </a:r>
            <a:r>
              <a:rPr lang="en-US" sz="2500" b="0" baseline="30000"/>
              <a:t>10</a:t>
            </a:r>
          </a:p>
          <a:p>
            <a:r>
              <a:rPr lang="en-US" sz="2500" b="0"/>
              <a:t>P(</a:t>
            </a:r>
            <a:r>
              <a:rPr lang="en-US" sz="2500"/>
              <a:t>d</a:t>
            </a:r>
            <a:r>
              <a:rPr lang="en-US" sz="2500" b="0"/>
              <a:t>|h</a:t>
            </a:r>
            <a:r>
              <a:rPr lang="en-US" sz="2500" b="0" baseline="-25000"/>
              <a:t>4</a:t>
            </a:r>
            <a:r>
              <a:rPr lang="en-US" sz="2500" b="0"/>
              <a:t>) = 0.75</a:t>
            </a:r>
            <a:r>
              <a:rPr lang="en-US" sz="2500" b="0" baseline="30000"/>
              <a:t>10</a:t>
            </a:r>
            <a:br>
              <a:rPr lang="en-US" sz="2500" b="0" baseline="30000"/>
            </a:br>
            <a:r>
              <a:rPr lang="en-US" sz="2500" b="0" baseline="30000"/>
              <a:t> </a:t>
            </a:r>
            <a:r>
              <a:rPr lang="en-US" sz="2500" b="0"/>
              <a:t>P(</a:t>
            </a:r>
            <a:r>
              <a:rPr lang="en-US" sz="2500"/>
              <a:t>d</a:t>
            </a:r>
            <a:r>
              <a:rPr lang="en-US" sz="2500" b="0"/>
              <a:t>|h</a:t>
            </a:r>
            <a:r>
              <a:rPr lang="en-US" sz="2500" b="0" baseline="-25000"/>
              <a:t>5</a:t>
            </a:r>
            <a:r>
              <a:rPr lang="en-US" sz="2500" b="0"/>
              <a:t>) = 1</a:t>
            </a:r>
            <a:r>
              <a:rPr lang="en-US" sz="2500" b="0" baseline="30000"/>
              <a:t>10</a:t>
            </a:r>
          </a:p>
        </p:txBody>
      </p:sp>
      <p:grpSp>
        <p:nvGrpSpPr>
          <p:cNvPr id="10246" name="Group 24"/>
          <p:cNvGrpSpPr>
            <a:grpSpLocks/>
          </p:cNvGrpSpPr>
          <p:nvPr/>
        </p:nvGrpSpPr>
        <p:grpSpPr bwMode="auto">
          <a:xfrm>
            <a:off x="2819400" y="3797300"/>
            <a:ext cx="4038600" cy="2070100"/>
            <a:chOff x="1776" y="2392"/>
            <a:chExt cx="2544" cy="1304"/>
          </a:xfrm>
        </p:grpSpPr>
        <p:sp>
          <p:nvSpPr>
            <p:cNvPr id="10251" name="AutoShape 18"/>
            <p:cNvSpPr>
              <a:spLocks/>
            </p:cNvSpPr>
            <p:nvPr/>
          </p:nvSpPr>
          <p:spPr bwMode="auto">
            <a:xfrm>
              <a:off x="1776" y="2400"/>
              <a:ext cx="240" cy="1296"/>
            </a:xfrm>
            <a:prstGeom prst="rightBrace">
              <a:avLst>
                <a:gd name="adj1" fmla="val 4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Text Box 19"/>
            <p:cNvSpPr txBox="1">
              <a:spLocks noChangeArrowheads="1"/>
            </p:cNvSpPr>
            <p:nvPr/>
          </p:nvSpPr>
          <p:spPr bwMode="auto">
            <a:xfrm>
              <a:off x="2064" y="2392"/>
              <a:ext cx="2256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b="0" dirty="0"/>
                <a:t>P(</a:t>
              </a:r>
              <a:r>
                <a:rPr lang="en-US" sz="2400" dirty="0"/>
                <a:t>d</a:t>
              </a:r>
              <a:r>
                <a:rPr lang="en-US" sz="2400" b="0" dirty="0"/>
                <a:t>|h</a:t>
              </a:r>
              <a:r>
                <a:rPr lang="en-US" sz="2400" b="0" baseline="-25000" dirty="0"/>
                <a:t>1</a:t>
              </a:r>
              <a:r>
                <a:rPr lang="en-US" sz="2400" b="0" dirty="0"/>
                <a:t>)P(h</a:t>
              </a:r>
              <a:r>
                <a:rPr lang="en-US" sz="2400" b="0" baseline="-25000" dirty="0"/>
                <a:t>1</a:t>
              </a:r>
              <a:r>
                <a:rPr lang="en-US" sz="2400" b="0" dirty="0"/>
                <a:t>)=0</a:t>
              </a:r>
              <a:br>
                <a:rPr lang="en-US" sz="2400" b="0" dirty="0"/>
              </a:br>
              <a:r>
                <a:rPr lang="en-US" sz="2400" b="0" dirty="0"/>
                <a:t>P(</a:t>
              </a:r>
              <a:r>
                <a:rPr lang="en-US" sz="2400" dirty="0"/>
                <a:t>d</a:t>
              </a:r>
              <a:r>
                <a:rPr lang="en-US" sz="2400" b="0" dirty="0"/>
                <a:t>|h</a:t>
              </a:r>
              <a:r>
                <a:rPr lang="en-US" sz="2400" b="0" baseline="-25000" dirty="0"/>
                <a:t>2</a:t>
              </a:r>
              <a:r>
                <a:rPr lang="en-US" sz="2400" b="0" dirty="0"/>
                <a:t>)P(h</a:t>
              </a:r>
              <a:r>
                <a:rPr lang="en-US" sz="2400" b="0" baseline="-25000" dirty="0"/>
                <a:t>2</a:t>
              </a:r>
              <a:r>
                <a:rPr lang="en-US" sz="2400" b="0" dirty="0"/>
                <a:t>)=9e-8</a:t>
              </a:r>
              <a:br>
                <a:rPr lang="en-US" sz="2400" b="0" dirty="0"/>
              </a:br>
              <a:r>
                <a:rPr lang="en-US" sz="2400" b="0" dirty="0"/>
                <a:t>P(</a:t>
              </a:r>
              <a:r>
                <a:rPr lang="en-US" sz="2400" dirty="0"/>
                <a:t>d</a:t>
              </a:r>
              <a:r>
                <a:rPr lang="en-US" sz="2400" b="0" dirty="0"/>
                <a:t>|h</a:t>
              </a:r>
              <a:r>
                <a:rPr lang="en-US" sz="2400" b="0" baseline="-25000" dirty="0"/>
                <a:t>3</a:t>
              </a:r>
              <a:r>
                <a:rPr lang="en-US" sz="2400" b="0" dirty="0"/>
                <a:t>)P(h</a:t>
              </a:r>
              <a:r>
                <a:rPr lang="en-US" sz="2400" b="0" baseline="-25000" dirty="0"/>
                <a:t>3</a:t>
              </a:r>
              <a:r>
                <a:rPr lang="en-US" sz="2400" b="0" dirty="0"/>
                <a:t>)=4e-4</a:t>
              </a:r>
              <a:br>
                <a:rPr lang="en-US" sz="2400" b="0" dirty="0"/>
              </a:br>
              <a:r>
                <a:rPr lang="en-US" sz="2400" b="0" dirty="0"/>
                <a:t>P(</a:t>
              </a:r>
              <a:r>
                <a:rPr lang="en-US" sz="2400" dirty="0"/>
                <a:t>d</a:t>
              </a:r>
              <a:r>
                <a:rPr lang="en-US" sz="2400" b="0" dirty="0"/>
                <a:t>|h</a:t>
              </a:r>
              <a:r>
                <a:rPr lang="en-US" sz="2400" b="0" baseline="-25000" dirty="0"/>
                <a:t>4</a:t>
              </a:r>
              <a:r>
                <a:rPr lang="en-US" sz="2400" b="0" dirty="0"/>
                <a:t>)P(h</a:t>
              </a:r>
              <a:r>
                <a:rPr lang="en-US" sz="2400" b="0" baseline="-25000" dirty="0"/>
                <a:t>4</a:t>
              </a:r>
              <a:r>
                <a:rPr lang="en-US" sz="2400" b="0" dirty="0"/>
                <a:t>)=0.011</a:t>
              </a:r>
              <a:br>
                <a:rPr lang="en-US" sz="2400" b="0" dirty="0"/>
              </a:br>
              <a:r>
                <a:rPr lang="en-US" sz="2400" b="0" dirty="0"/>
                <a:t>P(</a:t>
              </a:r>
              <a:r>
                <a:rPr lang="en-US" sz="2400" dirty="0"/>
                <a:t>d</a:t>
              </a:r>
              <a:r>
                <a:rPr lang="en-US" sz="2400" b="0" dirty="0"/>
                <a:t>|h</a:t>
              </a:r>
              <a:r>
                <a:rPr lang="en-US" sz="2400" b="0" baseline="-25000" dirty="0"/>
                <a:t>5</a:t>
              </a:r>
              <a:r>
                <a:rPr lang="en-US" sz="2400" b="0" dirty="0"/>
                <a:t>)P(h</a:t>
              </a:r>
              <a:r>
                <a:rPr lang="en-US" sz="2400" b="0" baseline="-25000" dirty="0"/>
                <a:t>5</a:t>
              </a:r>
              <a:r>
                <a:rPr lang="en-US" sz="2400" b="0" dirty="0"/>
                <a:t>)=0.1</a:t>
              </a:r>
            </a:p>
          </p:txBody>
        </p:sp>
      </p:grpSp>
      <p:grpSp>
        <p:nvGrpSpPr>
          <p:cNvPr id="287769" name="Group 25"/>
          <p:cNvGrpSpPr>
            <a:grpSpLocks/>
          </p:cNvGrpSpPr>
          <p:nvPr/>
        </p:nvGrpSpPr>
        <p:grpSpPr bwMode="auto">
          <a:xfrm>
            <a:off x="2971800" y="3797300"/>
            <a:ext cx="6477000" cy="2755900"/>
            <a:chOff x="1872" y="2392"/>
            <a:chExt cx="4080" cy="1736"/>
          </a:xfrm>
        </p:grpSpPr>
        <p:sp>
          <p:nvSpPr>
            <p:cNvPr id="10248" name="AutoShape 21"/>
            <p:cNvSpPr>
              <a:spLocks/>
            </p:cNvSpPr>
            <p:nvPr/>
          </p:nvSpPr>
          <p:spPr bwMode="auto">
            <a:xfrm>
              <a:off x="3696" y="2400"/>
              <a:ext cx="240" cy="1296"/>
            </a:xfrm>
            <a:prstGeom prst="rightBrace">
              <a:avLst>
                <a:gd name="adj1" fmla="val 4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249" name="Text Box 22"/>
            <p:cNvSpPr txBox="1">
              <a:spLocks noChangeArrowheads="1"/>
            </p:cNvSpPr>
            <p:nvPr/>
          </p:nvSpPr>
          <p:spPr bwMode="auto">
            <a:xfrm>
              <a:off x="3936" y="2392"/>
              <a:ext cx="2016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b="0"/>
                <a:t>P(h</a:t>
              </a:r>
              <a:r>
                <a:rPr lang="en-US" sz="2400" b="0" baseline="-25000"/>
                <a:t>1</a:t>
              </a:r>
              <a:r>
                <a:rPr lang="en-US" sz="2400" b="0"/>
                <a:t>|</a:t>
              </a:r>
              <a:r>
                <a:rPr lang="en-US" sz="2400"/>
                <a:t>d</a:t>
              </a:r>
              <a:r>
                <a:rPr lang="en-US" sz="2400" b="0"/>
                <a:t>) =0</a:t>
              </a:r>
              <a:br>
                <a:rPr lang="en-US" sz="2400" b="0"/>
              </a:br>
              <a:r>
                <a:rPr lang="en-US" sz="2400" b="0"/>
                <a:t>P(h</a:t>
              </a:r>
              <a:r>
                <a:rPr lang="en-US" sz="2400" b="0" baseline="-25000"/>
                <a:t>2</a:t>
              </a:r>
              <a:r>
                <a:rPr lang="en-US" sz="2400" b="0"/>
                <a:t>|</a:t>
              </a:r>
              <a:r>
                <a:rPr lang="en-US" sz="2400"/>
                <a:t>d</a:t>
              </a:r>
              <a:r>
                <a:rPr lang="en-US" sz="2400" b="0"/>
                <a:t>) =0.00</a:t>
              </a:r>
              <a:br>
                <a:rPr lang="en-US" sz="2400" b="0"/>
              </a:br>
              <a:r>
                <a:rPr lang="en-US" sz="2400" b="0"/>
                <a:t>P(h</a:t>
              </a:r>
              <a:r>
                <a:rPr lang="en-US" sz="2400" b="0" baseline="-25000"/>
                <a:t>3</a:t>
              </a:r>
              <a:r>
                <a:rPr lang="en-US" sz="2400" b="0"/>
                <a:t>|</a:t>
              </a:r>
              <a:r>
                <a:rPr lang="en-US" sz="2400"/>
                <a:t>d</a:t>
              </a:r>
              <a:r>
                <a:rPr lang="en-US" sz="2400" b="0"/>
                <a:t>) =0.00</a:t>
              </a:r>
              <a:br>
                <a:rPr lang="en-US" sz="2400" b="0"/>
              </a:br>
              <a:r>
                <a:rPr lang="en-US" sz="2400" b="0"/>
                <a:t>P(h</a:t>
              </a:r>
              <a:r>
                <a:rPr lang="en-US" sz="2400" b="0" baseline="-25000"/>
                <a:t>4</a:t>
              </a:r>
              <a:r>
                <a:rPr lang="en-US" sz="2400" b="0"/>
                <a:t>|</a:t>
              </a:r>
              <a:r>
                <a:rPr lang="en-US" sz="2400"/>
                <a:t>d</a:t>
              </a:r>
              <a:r>
                <a:rPr lang="en-US" sz="2400" b="0"/>
                <a:t>) =0.10</a:t>
              </a:r>
              <a:br>
                <a:rPr lang="en-US" sz="2400" b="0"/>
              </a:br>
              <a:r>
                <a:rPr lang="en-US" sz="2400" b="0"/>
                <a:t>P(h</a:t>
              </a:r>
              <a:r>
                <a:rPr lang="en-US" sz="2400" b="0" baseline="-25000"/>
                <a:t>5</a:t>
              </a:r>
              <a:r>
                <a:rPr lang="en-US" sz="2400" b="0"/>
                <a:t>|</a:t>
              </a:r>
              <a:r>
                <a:rPr lang="en-US" sz="2400"/>
                <a:t>d</a:t>
              </a:r>
              <a:r>
                <a:rPr lang="en-US" sz="2400" b="0"/>
                <a:t>) =0.90</a:t>
              </a:r>
            </a:p>
          </p:txBody>
        </p:sp>
        <p:sp>
          <p:nvSpPr>
            <p:cNvPr id="10250" name="Text Box 23"/>
            <p:cNvSpPr txBox="1">
              <a:spLocks noChangeArrowheads="1"/>
            </p:cNvSpPr>
            <p:nvPr/>
          </p:nvSpPr>
          <p:spPr bwMode="auto">
            <a:xfrm>
              <a:off x="1872" y="3840"/>
              <a:ext cx="18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b="0"/>
                <a:t>Sum = 1/</a:t>
              </a:r>
              <a:r>
                <a:rPr lang="en-US" sz="2400" b="0">
                  <a:latin typeface="Symbol" pitchFamily="18" charset="2"/>
                </a:rPr>
                <a:t>a</a:t>
              </a:r>
              <a:r>
                <a:rPr lang="en-US" sz="2400" b="0"/>
                <a:t> = 0.1114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Posterior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60500"/>
            <a:ext cx="6781800" cy="494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Predicting the Next Draw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P(X|</a:t>
            </a:r>
            <a:r>
              <a:rPr lang="en-US" b="1" smtClean="0"/>
              <a:t>d</a:t>
            </a:r>
            <a:r>
              <a:rPr lang="en-US" smtClean="0"/>
              <a:t>) = </a:t>
            </a:r>
            <a:r>
              <a:rPr lang="en-US" sz="3600" smtClean="0">
                <a:latin typeface="Symbol" pitchFamily="18" charset="2"/>
              </a:rPr>
              <a:t>S</a:t>
            </a:r>
            <a:r>
              <a:rPr lang="en-US" baseline="-25000" smtClean="0"/>
              <a:t>i</a:t>
            </a:r>
            <a:r>
              <a:rPr lang="en-US" smtClean="0"/>
              <a:t> P(X|h</a:t>
            </a:r>
            <a:r>
              <a:rPr lang="en-US" baseline="-25000" smtClean="0"/>
              <a:t>i</a:t>
            </a:r>
            <a:r>
              <a:rPr lang="en-US" smtClean="0"/>
              <a:t>,</a:t>
            </a:r>
            <a:r>
              <a:rPr lang="en-US" b="1" smtClean="0"/>
              <a:t>d</a:t>
            </a:r>
            <a:r>
              <a:rPr lang="en-US" smtClean="0"/>
              <a:t>)P(h</a:t>
            </a:r>
            <a:r>
              <a:rPr lang="en-US" baseline="-25000" smtClean="0"/>
              <a:t>i</a:t>
            </a:r>
            <a:r>
              <a:rPr lang="en-US" smtClean="0"/>
              <a:t>|</a:t>
            </a:r>
            <a:r>
              <a:rPr lang="en-US" b="1" smtClean="0"/>
              <a:t>d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>		= </a:t>
            </a:r>
            <a:r>
              <a:rPr lang="en-US" sz="3600" smtClean="0">
                <a:latin typeface="Symbol" pitchFamily="18" charset="2"/>
              </a:rPr>
              <a:t>S</a:t>
            </a:r>
            <a:r>
              <a:rPr lang="en-US" baseline="-25000" smtClean="0"/>
              <a:t>i</a:t>
            </a:r>
            <a:r>
              <a:rPr lang="en-US" smtClean="0"/>
              <a:t> P(X|h</a:t>
            </a:r>
            <a:r>
              <a:rPr lang="en-US" baseline="-25000" smtClean="0"/>
              <a:t>i</a:t>
            </a:r>
            <a:r>
              <a:rPr lang="en-US" smtClean="0"/>
              <a:t>)P(h</a:t>
            </a:r>
            <a:r>
              <a:rPr lang="en-US" baseline="-25000" smtClean="0"/>
              <a:t>i</a:t>
            </a:r>
            <a:r>
              <a:rPr lang="en-US" smtClean="0"/>
              <a:t>|</a:t>
            </a:r>
            <a:r>
              <a:rPr lang="en-US" b="1" smtClean="0"/>
              <a:t>d</a:t>
            </a:r>
            <a:r>
              <a:rPr lang="en-US" smtClean="0"/>
              <a:t>)</a:t>
            </a:r>
          </a:p>
        </p:txBody>
      </p:sp>
      <p:sp>
        <p:nvSpPr>
          <p:cNvPr id="12292" name="Text Box 11"/>
          <p:cNvSpPr txBox="1">
            <a:spLocks noChangeArrowheads="1"/>
          </p:cNvSpPr>
          <p:nvPr/>
        </p:nvSpPr>
        <p:spPr bwMode="auto">
          <a:xfrm>
            <a:off x="762000" y="4178300"/>
            <a:ext cx="3200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0"/>
              <a:t>P(h</a:t>
            </a:r>
            <a:r>
              <a:rPr lang="en-US" sz="2400" b="0" baseline="-25000"/>
              <a:t>1</a:t>
            </a:r>
            <a:r>
              <a:rPr lang="en-US" sz="2400" b="0"/>
              <a:t>|</a:t>
            </a:r>
            <a:r>
              <a:rPr lang="en-US" sz="2400"/>
              <a:t>d</a:t>
            </a:r>
            <a:r>
              <a:rPr lang="en-US" sz="2400" b="0"/>
              <a:t>) =0</a:t>
            </a:r>
            <a:br>
              <a:rPr lang="en-US" sz="2400" b="0"/>
            </a:br>
            <a:r>
              <a:rPr lang="en-US" sz="2400" b="0"/>
              <a:t>P(h</a:t>
            </a:r>
            <a:r>
              <a:rPr lang="en-US" sz="2400" b="0" baseline="-25000"/>
              <a:t>2</a:t>
            </a:r>
            <a:r>
              <a:rPr lang="en-US" sz="2400" b="0"/>
              <a:t>|</a:t>
            </a:r>
            <a:r>
              <a:rPr lang="en-US" sz="2400"/>
              <a:t>d</a:t>
            </a:r>
            <a:r>
              <a:rPr lang="en-US" sz="2400" b="0"/>
              <a:t>) =0.00</a:t>
            </a:r>
            <a:br>
              <a:rPr lang="en-US" sz="2400" b="0"/>
            </a:br>
            <a:r>
              <a:rPr lang="en-US" sz="2400" b="0"/>
              <a:t>P(h</a:t>
            </a:r>
            <a:r>
              <a:rPr lang="en-US" sz="2400" b="0" baseline="-25000"/>
              <a:t>3</a:t>
            </a:r>
            <a:r>
              <a:rPr lang="en-US" sz="2400" b="0"/>
              <a:t>|</a:t>
            </a:r>
            <a:r>
              <a:rPr lang="en-US" sz="2400"/>
              <a:t>d</a:t>
            </a:r>
            <a:r>
              <a:rPr lang="en-US" sz="2400" b="0"/>
              <a:t>) =0.00</a:t>
            </a:r>
            <a:br>
              <a:rPr lang="en-US" sz="2400" b="0"/>
            </a:br>
            <a:r>
              <a:rPr lang="en-US" sz="2400" b="0"/>
              <a:t>P(h</a:t>
            </a:r>
            <a:r>
              <a:rPr lang="en-US" sz="2400" b="0" baseline="-25000"/>
              <a:t>4</a:t>
            </a:r>
            <a:r>
              <a:rPr lang="en-US" sz="2400" b="0"/>
              <a:t>|</a:t>
            </a:r>
            <a:r>
              <a:rPr lang="en-US" sz="2400"/>
              <a:t>d</a:t>
            </a:r>
            <a:r>
              <a:rPr lang="en-US" sz="2400" b="0"/>
              <a:t>) =0.10</a:t>
            </a:r>
            <a:br>
              <a:rPr lang="en-US" sz="2400" b="0"/>
            </a:br>
            <a:r>
              <a:rPr lang="en-US" sz="2400" b="0"/>
              <a:t>P(h</a:t>
            </a:r>
            <a:r>
              <a:rPr lang="en-US" sz="2400" b="0" baseline="-25000"/>
              <a:t>5</a:t>
            </a:r>
            <a:r>
              <a:rPr lang="en-US" sz="2400" b="0"/>
              <a:t>|</a:t>
            </a:r>
            <a:r>
              <a:rPr lang="en-US" sz="2400"/>
              <a:t>d</a:t>
            </a:r>
            <a:r>
              <a:rPr lang="en-US" sz="2400" b="0"/>
              <a:t>) =0.90</a:t>
            </a:r>
          </a:p>
        </p:txBody>
      </p:sp>
      <p:sp>
        <p:nvSpPr>
          <p:cNvPr id="12293" name="Oval 13"/>
          <p:cNvSpPr>
            <a:spLocks noChangeArrowheads="1"/>
          </p:cNvSpPr>
          <p:nvPr/>
        </p:nvSpPr>
        <p:spPr bwMode="auto">
          <a:xfrm>
            <a:off x="6934200" y="1447800"/>
            <a:ext cx="685800" cy="685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0"/>
              <a:t>H</a:t>
            </a:r>
          </a:p>
        </p:txBody>
      </p:sp>
      <p:sp>
        <p:nvSpPr>
          <p:cNvPr id="12294" name="Oval 14"/>
          <p:cNvSpPr>
            <a:spLocks noChangeArrowheads="1"/>
          </p:cNvSpPr>
          <p:nvPr/>
        </p:nvSpPr>
        <p:spPr bwMode="auto">
          <a:xfrm>
            <a:off x="6400800" y="2590800"/>
            <a:ext cx="685800" cy="685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D</a:t>
            </a:r>
          </a:p>
        </p:txBody>
      </p:sp>
      <p:sp>
        <p:nvSpPr>
          <p:cNvPr id="12295" name="Oval 15"/>
          <p:cNvSpPr>
            <a:spLocks noChangeArrowheads="1"/>
          </p:cNvSpPr>
          <p:nvPr/>
        </p:nvSpPr>
        <p:spPr bwMode="auto">
          <a:xfrm>
            <a:off x="7391400" y="2590800"/>
            <a:ext cx="685800" cy="685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0"/>
              <a:t>X</a:t>
            </a:r>
          </a:p>
        </p:txBody>
      </p:sp>
      <p:sp>
        <p:nvSpPr>
          <p:cNvPr id="12296" name="Line 16"/>
          <p:cNvSpPr>
            <a:spLocks noChangeShapeType="1"/>
          </p:cNvSpPr>
          <p:nvPr/>
        </p:nvSpPr>
        <p:spPr bwMode="auto">
          <a:xfrm flipH="1">
            <a:off x="6858000" y="20574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17"/>
          <p:cNvSpPr>
            <a:spLocks noChangeShapeType="1"/>
          </p:cNvSpPr>
          <p:nvPr/>
        </p:nvSpPr>
        <p:spPr bwMode="auto">
          <a:xfrm>
            <a:off x="7467600" y="20574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Text Box 18"/>
          <p:cNvSpPr txBox="1">
            <a:spLocks noChangeArrowheads="1"/>
          </p:cNvSpPr>
          <p:nvPr/>
        </p:nvSpPr>
        <p:spPr bwMode="auto">
          <a:xfrm>
            <a:off x="3124200" y="4178300"/>
            <a:ext cx="3200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0"/>
              <a:t>P(X|h</a:t>
            </a:r>
            <a:r>
              <a:rPr lang="en-US" sz="2400" b="0" baseline="-25000"/>
              <a:t>1</a:t>
            </a:r>
            <a:r>
              <a:rPr lang="en-US" sz="2400" b="0"/>
              <a:t>) =0</a:t>
            </a:r>
            <a:br>
              <a:rPr lang="en-US" sz="2400" b="0"/>
            </a:br>
            <a:r>
              <a:rPr lang="en-US" sz="2400" b="0"/>
              <a:t>P(X|h</a:t>
            </a:r>
            <a:r>
              <a:rPr lang="en-US" sz="2400" b="0" baseline="-25000"/>
              <a:t>2</a:t>
            </a:r>
            <a:r>
              <a:rPr lang="en-US" sz="2400" b="0"/>
              <a:t>) =0.25</a:t>
            </a:r>
            <a:br>
              <a:rPr lang="en-US" sz="2400" b="0"/>
            </a:br>
            <a:r>
              <a:rPr lang="en-US" sz="2400" b="0"/>
              <a:t>P(X|h</a:t>
            </a:r>
            <a:r>
              <a:rPr lang="en-US" sz="2400" b="0" baseline="-25000"/>
              <a:t>3</a:t>
            </a:r>
            <a:r>
              <a:rPr lang="en-US" sz="2400" b="0"/>
              <a:t>) =0.5</a:t>
            </a:r>
            <a:br>
              <a:rPr lang="en-US" sz="2400" b="0"/>
            </a:br>
            <a:r>
              <a:rPr lang="en-US" sz="2400" b="0"/>
              <a:t>P(X|h</a:t>
            </a:r>
            <a:r>
              <a:rPr lang="en-US" sz="2400" b="0" baseline="-25000"/>
              <a:t>4</a:t>
            </a:r>
            <a:r>
              <a:rPr lang="en-US" sz="2400" b="0"/>
              <a:t>) =0.75</a:t>
            </a:r>
            <a:br>
              <a:rPr lang="en-US" sz="2400" b="0"/>
            </a:br>
            <a:r>
              <a:rPr lang="en-US" sz="2400" b="0"/>
              <a:t>P(X|h</a:t>
            </a:r>
            <a:r>
              <a:rPr lang="en-US" sz="2400" b="0" baseline="-25000"/>
              <a:t>5</a:t>
            </a:r>
            <a:r>
              <a:rPr lang="en-US" sz="2400" b="0"/>
              <a:t>) =1</a:t>
            </a:r>
          </a:p>
        </p:txBody>
      </p:sp>
      <p:sp>
        <p:nvSpPr>
          <p:cNvPr id="12299" name="Text Box 19"/>
          <p:cNvSpPr txBox="1">
            <a:spLocks noChangeArrowheads="1"/>
          </p:cNvSpPr>
          <p:nvPr/>
        </p:nvSpPr>
        <p:spPr bwMode="auto">
          <a:xfrm>
            <a:off x="1143000" y="35814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Probability that next candy drawn is a lime</a:t>
            </a:r>
          </a:p>
        </p:txBody>
      </p:sp>
      <p:sp>
        <p:nvSpPr>
          <p:cNvPr id="12300" name="Text Box 20"/>
          <p:cNvSpPr txBox="1">
            <a:spLocks noChangeArrowheads="1"/>
          </p:cNvSpPr>
          <p:nvPr/>
        </p:nvSpPr>
        <p:spPr bwMode="auto">
          <a:xfrm>
            <a:off x="5715000" y="48768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0"/>
              <a:t>P(X|</a:t>
            </a:r>
            <a:r>
              <a:rPr lang="en-US" sz="2400"/>
              <a:t>d</a:t>
            </a:r>
            <a:r>
              <a:rPr lang="en-US" sz="2400" b="0"/>
              <a:t>) = 0.975</a:t>
            </a:r>
          </a:p>
        </p:txBody>
      </p:sp>
      <p:sp>
        <p:nvSpPr>
          <p:cNvPr id="12301" name="AutoShape 21"/>
          <p:cNvSpPr>
            <a:spLocks/>
          </p:cNvSpPr>
          <p:nvPr/>
        </p:nvSpPr>
        <p:spPr bwMode="auto">
          <a:xfrm flipH="1">
            <a:off x="5105400" y="4267200"/>
            <a:ext cx="381000" cy="1828800"/>
          </a:xfrm>
          <a:prstGeom prst="leftBrace">
            <a:avLst>
              <a:gd name="adj1" fmla="val 4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P(Next Candy is Lime | 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7105650" cy="463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Bayesian Learning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exactly one hypothesis is correct, then the posterior probability of the correct hypothesis will tend toward 1 as </a:t>
            </a:r>
            <a:r>
              <a:rPr lang="en-US" dirty="0"/>
              <a:t>more data is </a:t>
            </a:r>
            <a:r>
              <a:rPr lang="en-US" dirty="0" smtClean="0"/>
              <a:t>observed</a:t>
            </a:r>
          </a:p>
          <a:p>
            <a:r>
              <a:rPr lang="en-US" dirty="0" smtClean="0"/>
              <a:t>The effect of the prior distribution decreases as more data is observed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49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Hypothesis Spaces often Intractable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To learn a probability distribution, a hypothesis would have to be a joint probability table over state variables</a:t>
            </a:r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2</a:t>
            </a:r>
            <a:r>
              <a:rPr lang="en-US" baseline="30000" dirty="0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 entries =&gt; hypothesis space is 2</a:t>
            </a:r>
            <a:r>
              <a:rPr lang="en-US" baseline="30000" dirty="0" smtClean="0">
                <a:sym typeface="Symbol" pitchFamily="18" charset="2"/>
              </a:rPr>
              <a:t>n-1</a:t>
            </a:r>
            <a:r>
              <a:rPr lang="en-US" dirty="0" smtClean="0">
                <a:sym typeface="Symbol" pitchFamily="18" charset="2"/>
              </a:rPr>
              <a:t>-dimensional!</a:t>
            </a:r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2^(2</a:t>
            </a:r>
            <a:r>
              <a:rPr lang="en-US" baseline="30000" dirty="0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) deterministic hypotheses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6 </a:t>
            </a:r>
            <a:r>
              <a:rPr lang="en-US" dirty="0" err="1" smtClean="0">
                <a:sym typeface="Symbol" pitchFamily="18" charset="2"/>
              </a:rPr>
              <a:t>boolean</a:t>
            </a:r>
            <a:r>
              <a:rPr lang="en-US" dirty="0" smtClean="0">
                <a:sym typeface="Symbol" pitchFamily="18" charset="2"/>
              </a:rPr>
              <a:t> variables =&gt; over 10</a:t>
            </a:r>
            <a:r>
              <a:rPr lang="en-US" baseline="30000" dirty="0" smtClean="0">
                <a:sym typeface="Symbol" pitchFamily="18" charset="2"/>
              </a:rPr>
              <a:t>22</a:t>
            </a:r>
            <a:r>
              <a:rPr lang="en-US" dirty="0" smtClean="0">
                <a:sym typeface="Symbol" pitchFamily="18" charset="2"/>
              </a:rPr>
              <a:t> hypotheses</a:t>
            </a:r>
          </a:p>
          <a:p>
            <a:r>
              <a:rPr lang="en-US" dirty="0" smtClean="0">
                <a:sym typeface="Symbol" pitchFamily="18" charset="2"/>
              </a:rPr>
              <a:t>And what the heck would a prior be?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Learning Coin Flips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Let the unknown fraction of cherries be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q </a:t>
            </a:r>
            <a:r>
              <a:rPr lang="en-US" dirty="0" smtClean="0">
                <a:latin typeface="+mj-lt"/>
                <a:sym typeface="Symbol" pitchFamily="18" charset="2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+mj-lt"/>
                <a:sym typeface="Symbol" pitchFamily="18" charset="2"/>
              </a:rPr>
              <a:t>hypothesis</a:t>
            </a:r>
            <a:r>
              <a:rPr lang="en-US" dirty="0" smtClean="0">
                <a:latin typeface="+mj-lt"/>
                <a:sym typeface="Symbol" pitchFamily="18" charset="2"/>
              </a:rPr>
              <a:t>)</a:t>
            </a:r>
          </a:p>
          <a:p>
            <a:r>
              <a:rPr lang="en-US" dirty="0" smtClean="0">
                <a:latin typeface="+mj-lt"/>
                <a:sym typeface="Symbol" pitchFamily="18" charset="2"/>
              </a:rPr>
              <a:t>Probability of drawing a cherry is </a:t>
            </a:r>
            <a:r>
              <a:rPr lang="en-US" dirty="0">
                <a:latin typeface="Symbol" pitchFamily="18" charset="2"/>
                <a:sym typeface="Symbol" pitchFamily="18" charset="2"/>
              </a:rPr>
              <a:t>q </a:t>
            </a:r>
            <a:endParaRPr lang="en-US" dirty="0" smtClean="0">
              <a:latin typeface="+mj-lt"/>
              <a:sym typeface="Symbol" pitchFamily="18" charset="2"/>
            </a:endParaRPr>
          </a:p>
          <a:p>
            <a:pPr eaLnBrk="1" hangingPunct="1"/>
            <a:r>
              <a:rPr lang="en-US" dirty="0" smtClean="0">
                <a:sym typeface="Symbol" pitchFamily="18" charset="2"/>
              </a:rPr>
              <a:t>Suppose draws are independent and identically distributed (</a:t>
            </a:r>
            <a:r>
              <a:rPr lang="en-US" dirty="0" err="1" smtClean="0">
                <a:sym typeface="Symbol" pitchFamily="18" charset="2"/>
              </a:rPr>
              <a:t>i.i.d</a:t>
            </a:r>
            <a:r>
              <a:rPr lang="en-US" dirty="0" smtClean="0">
                <a:sym typeface="Symbol" pitchFamily="18" charset="2"/>
              </a:rPr>
              <a:t>)</a:t>
            </a:r>
          </a:p>
          <a:p>
            <a:pPr eaLnBrk="1" hangingPunct="1"/>
            <a:r>
              <a:rPr lang="en-US" dirty="0" smtClean="0">
                <a:sym typeface="Symbol" pitchFamily="18" charset="2"/>
              </a:rPr>
              <a:t>Observe that c out of N draws are cherries (</a:t>
            </a: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data</a:t>
            </a:r>
            <a:r>
              <a:rPr lang="en-US" dirty="0" smtClean="0">
                <a:sym typeface="Symbol" pitchFamily="18" charset="2"/>
              </a:rPr>
              <a:t>)</a:t>
            </a:r>
          </a:p>
          <a:p>
            <a:pPr eaLnBrk="1" hangingPunct="1">
              <a:buFontTx/>
              <a:buNone/>
            </a:pPr>
            <a:endParaRPr lang="en-US" dirty="0" smtClean="0">
              <a:sym typeface="Symbol" pitchFamily="18" charset="2"/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572000"/>
            <a:ext cx="1462088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Learning</a:t>
            </a:r>
            <a:r>
              <a:rPr lang="en-US" dirty="0" smtClean="0"/>
              <a:t> a discrete probability distribution from data</a:t>
            </a:r>
          </a:p>
          <a:p>
            <a:r>
              <a:rPr lang="en-US" dirty="0" smtClean="0"/>
              <a:t>Maximum likelihood estimation (MLE)</a:t>
            </a:r>
          </a:p>
          <a:p>
            <a:r>
              <a:rPr lang="en-US" dirty="0" smtClean="0"/>
              <a:t>Maximum a posteriori (MAP) estimation</a:t>
            </a:r>
          </a:p>
        </p:txBody>
      </p:sp>
      <p:pic>
        <p:nvPicPr>
          <p:cNvPr id="4100" name="Picture 5" descr="climate-change-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3932237"/>
            <a:ext cx="33337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6" descr="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86200"/>
            <a:ext cx="3181350" cy="248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Learning Coin Flips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Let the unknown fraction of cherries be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q </a:t>
            </a:r>
            <a:r>
              <a:rPr lang="en-US" dirty="0" smtClean="0">
                <a:latin typeface="+mj-lt"/>
                <a:sym typeface="Symbol" pitchFamily="18" charset="2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+mj-lt"/>
                <a:sym typeface="Symbol" pitchFamily="18" charset="2"/>
              </a:rPr>
              <a:t>hypothesis</a:t>
            </a:r>
            <a:r>
              <a:rPr lang="en-US" dirty="0" smtClean="0">
                <a:latin typeface="+mj-lt"/>
                <a:sym typeface="Symbol" pitchFamily="18" charset="2"/>
              </a:rPr>
              <a:t>)</a:t>
            </a:r>
          </a:p>
          <a:p>
            <a:pPr eaLnBrk="1" hangingPunct="1"/>
            <a:r>
              <a:rPr lang="en-US" dirty="0" smtClean="0">
                <a:sym typeface="Symbol" pitchFamily="18" charset="2"/>
              </a:rPr>
              <a:t>Intuition: </a:t>
            </a:r>
            <a:r>
              <a:rPr lang="en-US" dirty="0" err="1" smtClean="0">
                <a:sym typeface="Symbol" pitchFamily="18" charset="2"/>
              </a:rPr>
              <a:t>c/N</a:t>
            </a:r>
            <a:r>
              <a:rPr lang="en-US" dirty="0" smtClean="0">
                <a:sym typeface="Symbol" pitchFamily="18" charset="2"/>
              </a:rPr>
              <a:t> might be a good hypothesis</a:t>
            </a:r>
          </a:p>
          <a:p>
            <a:pPr eaLnBrk="1" hangingPunct="1"/>
            <a:r>
              <a:rPr lang="en-US" dirty="0" smtClean="0">
                <a:sym typeface="Symbol" pitchFamily="18" charset="2"/>
              </a:rPr>
              <a:t>(or it might not, depending on the draw!)</a:t>
            </a:r>
          </a:p>
          <a:p>
            <a:pPr eaLnBrk="1" hangingPunct="1">
              <a:buFontTx/>
              <a:buNone/>
            </a:pPr>
            <a:endParaRPr lang="en-US" dirty="0" smtClean="0">
              <a:sym typeface="Symbol" pitchFamily="18" charset="2"/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572000"/>
            <a:ext cx="1462088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504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Maximum Likelihood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Likelihood of data </a:t>
            </a:r>
            <a:r>
              <a:rPr lang="en-US" b="1" dirty="0" smtClean="0">
                <a:sym typeface="Symbol" pitchFamily="18" charset="2"/>
              </a:rPr>
              <a:t>d</a:t>
            </a:r>
            <a:r>
              <a:rPr lang="en-US" dirty="0" smtClean="0">
                <a:sym typeface="Symbol" pitchFamily="18" charset="2"/>
              </a:rPr>
              <a:t>={d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,…,</a:t>
            </a:r>
            <a:r>
              <a:rPr lang="en-US" dirty="0" err="1" smtClean="0">
                <a:sym typeface="Symbol" pitchFamily="18" charset="2"/>
              </a:rPr>
              <a:t>d</a:t>
            </a:r>
            <a:r>
              <a:rPr lang="en-US" baseline="-25000" dirty="0" err="1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} given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q</a:t>
            </a:r>
            <a:endParaRPr lang="en-US" dirty="0" smtClean="0">
              <a:sym typeface="Symbol" pitchFamily="18" charset="2"/>
            </a:endParaRPr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P(</a:t>
            </a:r>
            <a:r>
              <a:rPr lang="en-US" b="1" dirty="0" err="1" smtClean="0">
                <a:sym typeface="Symbol" pitchFamily="18" charset="2"/>
              </a:rPr>
              <a:t>d</a:t>
            </a:r>
            <a:r>
              <a:rPr lang="en-US" dirty="0" err="1" smtClean="0">
                <a:sym typeface="Symbol" pitchFamily="18" charset="2"/>
              </a:rPr>
              <a:t>|</a:t>
            </a:r>
            <a:r>
              <a:rPr lang="en-US" dirty="0" err="1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) = </a:t>
            </a:r>
            <a:r>
              <a:rPr lang="en-US" sz="3600" dirty="0" err="1" smtClean="0">
                <a:latin typeface="Symbol" pitchFamily="18" charset="2"/>
                <a:sym typeface="Symbol" pitchFamily="18" charset="2"/>
              </a:rPr>
              <a:t>P</a:t>
            </a:r>
            <a:r>
              <a:rPr lang="en-US" sz="3600" baseline="-25000" dirty="0" err="1" smtClean="0">
                <a:sym typeface="Symbol" pitchFamily="18" charset="2"/>
              </a:rPr>
              <a:t>j</a:t>
            </a:r>
            <a:r>
              <a:rPr lang="en-US" dirty="0" smtClean="0">
                <a:sym typeface="Symbol" pitchFamily="18" charset="2"/>
              </a:rPr>
              <a:t> P(</a:t>
            </a:r>
            <a:r>
              <a:rPr lang="en-US" dirty="0" err="1" smtClean="0">
                <a:sym typeface="Symbol" pitchFamily="18" charset="2"/>
              </a:rPr>
              <a:t>d</a:t>
            </a:r>
            <a:r>
              <a:rPr lang="en-US" baseline="-25000" dirty="0" err="1" smtClean="0">
                <a:sym typeface="Symbol" pitchFamily="18" charset="2"/>
              </a:rPr>
              <a:t>j</a:t>
            </a:r>
            <a:r>
              <a:rPr lang="en-US" dirty="0" err="1" smtClean="0">
                <a:sym typeface="Symbol" pitchFamily="18" charset="2"/>
              </a:rPr>
              <a:t>|</a:t>
            </a:r>
            <a:r>
              <a:rPr lang="en-US" dirty="0" err="1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) =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baseline="30000" dirty="0" smtClean="0">
                <a:sym typeface="Symbol" pitchFamily="18" charset="2"/>
              </a:rPr>
              <a:t>c</a:t>
            </a:r>
            <a:r>
              <a:rPr lang="en-US" dirty="0" smtClean="0">
                <a:sym typeface="Symbol" pitchFamily="18" charset="2"/>
              </a:rPr>
              <a:t> (1-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)</a:t>
            </a:r>
            <a:r>
              <a:rPr lang="en-US" baseline="30000" dirty="0" smtClean="0">
                <a:sym typeface="Symbol" pitchFamily="18" charset="2"/>
              </a:rPr>
              <a:t>N-c</a:t>
            </a:r>
          </a:p>
          <a:p>
            <a:pPr eaLnBrk="1" hangingPunct="1">
              <a:buFontTx/>
              <a:buNone/>
            </a:pPr>
            <a:endParaRPr lang="en-US" dirty="0" smtClean="0">
              <a:sym typeface="Symbol" pitchFamily="18" charset="2"/>
            </a:endParaRP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572000"/>
            <a:ext cx="1462088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2209800" y="3048000"/>
            <a:ext cx="609600" cy="5334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4114800" y="3048000"/>
            <a:ext cx="609600" cy="5334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752600" y="365760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/>
              <a:t>i.i.d assumption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3733800" y="3657600"/>
            <a:ext cx="312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 dirty="0"/>
              <a:t>Gather c </a:t>
            </a:r>
            <a:r>
              <a:rPr lang="en-US" b="0" dirty="0" smtClean="0"/>
              <a:t>cherry terms </a:t>
            </a:r>
            <a:r>
              <a:rPr lang="en-US" b="0" dirty="0"/>
              <a:t>together, then N-c </a:t>
            </a:r>
            <a:r>
              <a:rPr lang="en-US" b="0" dirty="0" smtClean="0"/>
              <a:t>lime terms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Maximum Likelihood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Likelihood of data </a:t>
            </a:r>
            <a:r>
              <a:rPr lang="en-US" b="1" dirty="0" smtClean="0">
                <a:sym typeface="Symbol" pitchFamily="18" charset="2"/>
              </a:rPr>
              <a:t>d</a:t>
            </a:r>
            <a:r>
              <a:rPr lang="en-US" dirty="0" smtClean="0">
                <a:sym typeface="Symbol" pitchFamily="18" charset="2"/>
              </a:rPr>
              <a:t>={d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,…,</a:t>
            </a:r>
            <a:r>
              <a:rPr lang="en-US" dirty="0" err="1" smtClean="0">
                <a:sym typeface="Symbol" pitchFamily="18" charset="2"/>
              </a:rPr>
              <a:t>d</a:t>
            </a:r>
            <a:r>
              <a:rPr lang="en-US" baseline="-25000" dirty="0" err="1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} given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q</a:t>
            </a:r>
            <a:endParaRPr lang="en-US" dirty="0" smtClean="0">
              <a:sym typeface="Symbol" pitchFamily="18" charset="2"/>
            </a:endParaRPr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P(</a:t>
            </a:r>
            <a:r>
              <a:rPr lang="en-US" b="1" dirty="0" err="1" smtClean="0">
                <a:sym typeface="Symbol" pitchFamily="18" charset="2"/>
              </a:rPr>
              <a:t>d</a:t>
            </a:r>
            <a:r>
              <a:rPr lang="en-US" dirty="0" err="1" smtClean="0">
                <a:sym typeface="Symbol" pitchFamily="18" charset="2"/>
              </a:rPr>
              <a:t>|</a:t>
            </a:r>
            <a:r>
              <a:rPr lang="en-US" dirty="0" err="1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) =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baseline="30000" dirty="0" smtClean="0">
                <a:sym typeface="Symbol" pitchFamily="18" charset="2"/>
              </a:rPr>
              <a:t>c</a:t>
            </a:r>
            <a:r>
              <a:rPr lang="en-US" dirty="0" smtClean="0">
                <a:sym typeface="Symbol" pitchFamily="18" charset="2"/>
              </a:rPr>
              <a:t> (1-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)</a:t>
            </a:r>
            <a:r>
              <a:rPr lang="en-US" baseline="30000" dirty="0" smtClean="0">
                <a:sym typeface="Symbol" pitchFamily="18" charset="2"/>
              </a:rPr>
              <a:t>N-c</a:t>
            </a:r>
          </a:p>
          <a:p>
            <a:pPr eaLnBrk="1" hangingPunct="1">
              <a:buFontTx/>
              <a:buNone/>
            </a:pPr>
            <a:endParaRPr lang="en-US" dirty="0" smtClean="0">
              <a:sym typeface="Symbol" pitchFamily="18" charset="2"/>
            </a:endParaRPr>
          </a:p>
        </p:txBody>
      </p:sp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6404773"/>
              </p:ext>
            </p:extLst>
          </p:nvPr>
        </p:nvGraphicFramePr>
        <p:xfrm>
          <a:off x="990600" y="3200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536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Maximum Likelihood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Likelihood of data </a:t>
            </a:r>
            <a:r>
              <a:rPr lang="en-US" b="1" dirty="0" smtClean="0">
                <a:sym typeface="Symbol" pitchFamily="18" charset="2"/>
              </a:rPr>
              <a:t>d</a:t>
            </a:r>
            <a:r>
              <a:rPr lang="en-US" dirty="0" smtClean="0">
                <a:sym typeface="Symbol" pitchFamily="18" charset="2"/>
              </a:rPr>
              <a:t>={d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,…,</a:t>
            </a:r>
            <a:r>
              <a:rPr lang="en-US" dirty="0" err="1" smtClean="0">
                <a:sym typeface="Symbol" pitchFamily="18" charset="2"/>
              </a:rPr>
              <a:t>d</a:t>
            </a:r>
            <a:r>
              <a:rPr lang="en-US" baseline="-25000" dirty="0" err="1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} given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q</a:t>
            </a:r>
            <a:endParaRPr lang="en-US" dirty="0" smtClean="0">
              <a:sym typeface="Symbol" pitchFamily="18" charset="2"/>
            </a:endParaRPr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P(</a:t>
            </a:r>
            <a:r>
              <a:rPr lang="en-US" b="1" dirty="0" err="1" smtClean="0">
                <a:sym typeface="Symbol" pitchFamily="18" charset="2"/>
              </a:rPr>
              <a:t>d</a:t>
            </a:r>
            <a:r>
              <a:rPr lang="en-US" dirty="0" err="1" smtClean="0">
                <a:sym typeface="Symbol" pitchFamily="18" charset="2"/>
              </a:rPr>
              <a:t>|</a:t>
            </a:r>
            <a:r>
              <a:rPr lang="en-US" dirty="0" err="1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) =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baseline="30000" dirty="0" smtClean="0">
                <a:sym typeface="Symbol" pitchFamily="18" charset="2"/>
              </a:rPr>
              <a:t>c</a:t>
            </a:r>
            <a:r>
              <a:rPr lang="en-US" dirty="0" smtClean="0">
                <a:sym typeface="Symbol" pitchFamily="18" charset="2"/>
              </a:rPr>
              <a:t> (1-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)</a:t>
            </a:r>
            <a:r>
              <a:rPr lang="en-US" baseline="30000" dirty="0" smtClean="0">
                <a:sym typeface="Symbol" pitchFamily="18" charset="2"/>
              </a:rPr>
              <a:t>N-c</a:t>
            </a:r>
          </a:p>
          <a:p>
            <a:pPr eaLnBrk="1" hangingPunct="1">
              <a:buFontTx/>
              <a:buNone/>
            </a:pPr>
            <a:endParaRPr lang="en-US" dirty="0" smtClean="0">
              <a:sym typeface="Symbol" pitchFamily="18" charset="2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0078999"/>
              </p:ext>
            </p:extLst>
          </p:nvPr>
        </p:nvGraphicFramePr>
        <p:xfrm>
          <a:off x="990600" y="3200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391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Maximum Likelihood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Likelihood of data </a:t>
            </a:r>
            <a:r>
              <a:rPr lang="en-US" b="1" dirty="0" smtClean="0">
                <a:sym typeface="Symbol" pitchFamily="18" charset="2"/>
              </a:rPr>
              <a:t>d</a:t>
            </a:r>
            <a:r>
              <a:rPr lang="en-US" dirty="0" smtClean="0">
                <a:sym typeface="Symbol" pitchFamily="18" charset="2"/>
              </a:rPr>
              <a:t>={d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,…,</a:t>
            </a:r>
            <a:r>
              <a:rPr lang="en-US" dirty="0" err="1" smtClean="0">
                <a:sym typeface="Symbol" pitchFamily="18" charset="2"/>
              </a:rPr>
              <a:t>d</a:t>
            </a:r>
            <a:r>
              <a:rPr lang="en-US" baseline="-25000" dirty="0" err="1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} given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q</a:t>
            </a:r>
            <a:endParaRPr lang="en-US" dirty="0" smtClean="0">
              <a:sym typeface="Symbol" pitchFamily="18" charset="2"/>
            </a:endParaRPr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P(</a:t>
            </a:r>
            <a:r>
              <a:rPr lang="en-US" b="1" dirty="0" err="1" smtClean="0">
                <a:sym typeface="Symbol" pitchFamily="18" charset="2"/>
              </a:rPr>
              <a:t>d</a:t>
            </a:r>
            <a:r>
              <a:rPr lang="en-US" dirty="0" err="1" smtClean="0">
                <a:sym typeface="Symbol" pitchFamily="18" charset="2"/>
              </a:rPr>
              <a:t>|</a:t>
            </a:r>
            <a:r>
              <a:rPr lang="en-US" dirty="0" err="1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) =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baseline="30000" dirty="0" smtClean="0">
                <a:sym typeface="Symbol" pitchFamily="18" charset="2"/>
              </a:rPr>
              <a:t>c</a:t>
            </a:r>
            <a:r>
              <a:rPr lang="en-US" dirty="0" smtClean="0">
                <a:sym typeface="Symbol" pitchFamily="18" charset="2"/>
              </a:rPr>
              <a:t> (1-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)</a:t>
            </a:r>
            <a:r>
              <a:rPr lang="en-US" baseline="30000" dirty="0" smtClean="0">
                <a:sym typeface="Symbol" pitchFamily="18" charset="2"/>
              </a:rPr>
              <a:t>N-c</a:t>
            </a:r>
          </a:p>
          <a:p>
            <a:pPr eaLnBrk="1" hangingPunct="1">
              <a:buFontTx/>
              <a:buNone/>
            </a:pPr>
            <a:endParaRPr lang="en-US" dirty="0" smtClean="0">
              <a:sym typeface="Symbol" pitchFamily="18" charset="2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9000790"/>
              </p:ext>
            </p:extLst>
          </p:nvPr>
        </p:nvGraphicFramePr>
        <p:xfrm>
          <a:off x="990600" y="3200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288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Maximum Likelihood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Likelihood of data </a:t>
            </a:r>
            <a:r>
              <a:rPr lang="en-US" b="1" dirty="0" smtClean="0">
                <a:sym typeface="Symbol" pitchFamily="18" charset="2"/>
              </a:rPr>
              <a:t>d</a:t>
            </a:r>
            <a:r>
              <a:rPr lang="en-US" dirty="0" smtClean="0">
                <a:sym typeface="Symbol" pitchFamily="18" charset="2"/>
              </a:rPr>
              <a:t>={d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,…,</a:t>
            </a:r>
            <a:r>
              <a:rPr lang="en-US" dirty="0" err="1" smtClean="0">
                <a:sym typeface="Symbol" pitchFamily="18" charset="2"/>
              </a:rPr>
              <a:t>d</a:t>
            </a:r>
            <a:r>
              <a:rPr lang="en-US" baseline="-25000" dirty="0" err="1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} given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q</a:t>
            </a:r>
            <a:endParaRPr lang="en-US" dirty="0" smtClean="0">
              <a:sym typeface="Symbol" pitchFamily="18" charset="2"/>
            </a:endParaRPr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P(</a:t>
            </a:r>
            <a:r>
              <a:rPr lang="en-US" b="1" dirty="0" err="1" smtClean="0">
                <a:sym typeface="Symbol" pitchFamily="18" charset="2"/>
              </a:rPr>
              <a:t>d</a:t>
            </a:r>
            <a:r>
              <a:rPr lang="en-US" dirty="0" err="1" smtClean="0">
                <a:sym typeface="Symbol" pitchFamily="18" charset="2"/>
              </a:rPr>
              <a:t>|</a:t>
            </a:r>
            <a:r>
              <a:rPr lang="en-US" dirty="0" err="1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) =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baseline="30000" dirty="0" smtClean="0">
                <a:sym typeface="Symbol" pitchFamily="18" charset="2"/>
              </a:rPr>
              <a:t>c</a:t>
            </a:r>
            <a:r>
              <a:rPr lang="en-US" dirty="0" smtClean="0">
                <a:sym typeface="Symbol" pitchFamily="18" charset="2"/>
              </a:rPr>
              <a:t> (1-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)</a:t>
            </a:r>
            <a:r>
              <a:rPr lang="en-US" baseline="30000" dirty="0" smtClean="0">
                <a:sym typeface="Symbol" pitchFamily="18" charset="2"/>
              </a:rPr>
              <a:t>N-c</a:t>
            </a:r>
          </a:p>
          <a:p>
            <a:pPr eaLnBrk="1" hangingPunct="1">
              <a:buFontTx/>
              <a:buNone/>
            </a:pPr>
            <a:endParaRPr lang="en-US" dirty="0" smtClean="0">
              <a:sym typeface="Symbol" pitchFamily="18" charset="2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0075325"/>
              </p:ext>
            </p:extLst>
          </p:nvPr>
        </p:nvGraphicFramePr>
        <p:xfrm>
          <a:off x="990600" y="3200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253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Maximum Likelihood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Likelihood of data </a:t>
            </a:r>
            <a:r>
              <a:rPr lang="en-US" b="1" dirty="0" smtClean="0">
                <a:sym typeface="Symbol" pitchFamily="18" charset="2"/>
              </a:rPr>
              <a:t>d</a:t>
            </a:r>
            <a:r>
              <a:rPr lang="en-US" dirty="0" smtClean="0">
                <a:sym typeface="Symbol" pitchFamily="18" charset="2"/>
              </a:rPr>
              <a:t>={d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,…,</a:t>
            </a:r>
            <a:r>
              <a:rPr lang="en-US" dirty="0" err="1" smtClean="0">
                <a:sym typeface="Symbol" pitchFamily="18" charset="2"/>
              </a:rPr>
              <a:t>d</a:t>
            </a:r>
            <a:r>
              <a:rPr lang="en-US" baseline="-25000" dirty="0" err="1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} given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q</a:t>
            </a:r>
            <a:endParaRPr lang="en-US" dirty="0" smtClean="0">
              <a:sym typeface="Symbol" pitchFamily="18" charset="2"/>
            </a:endParaRPr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P(</a:t>
            </a:r>
            <a:r>
              <a:rPr lang="en-US" b="1" dirty="0" err="1" smtClean="0">
                <a:sym typeface="Symbol" pitchFamily="18" charset="2"/>
              </a:rPr>
              <a:t>d</a:t>
            </a:r>
            <a:r>
              <a:rPr lang="en-US" dirty="0" err="1" smtClean="0">
                <a:sym typeface="Symbol" pitchFamily="18" charset="2"/>
              </a:rPr>
              <a:t>|</a:t>
            </a:r>
            <a:r>
              <a:rPr lang="en-US" dirty="0" err="1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) =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baseline="30000" dirty="0" smtClean="0">
                <a:sym typeface="Symbol" pitchFamily="18" charset="2"/>
              </a:rPr>
              <a:t>c</a:t>
            </a:r>
            <a:r>
              <a:rPr lang="en-US" dirty="0" smtClean="0">
                <a:sym typeface="Symbol" pitchFamily="18" charset="2"/>
              </a:rPr>
              <a:t> (1-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)</a:t>
            </a:r>
            <a:r>
              <a:rPr lang="en-US" baseline="30000" dirty="0" smtClean="0">
                <a:sym typeface="Symbol" pitchFamily="18" charset="2"/>
              </a:rPr>
              <a:t>N-c</a:t>
            </a:r>
          </a:p>
          <a:p>
            <a:pPr eaLnBrk="1" hangingPunct="1">
              <a:buFontTx/>
              <a:buNone/>
            </a:pPr>
            <a:endParaRPr lang="en-US" dirty="0" smtClean="0">
              <a:sym typeface="Symbol" pitchFamily="18" charset="2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3650327"/>
              </p:ext>
            </p:extLst>
          </p:nvPr>
        </p:nvGraphicFramePr>
        <p:xfrm>
          <a:off x="990600" y="3200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030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Maximum Likelihood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Likelihood of data </a:t>
            </a:r>
            <a:r>
              <a:rPr lang="en-US" b="1" dirty="0" smtClean="0">
                <a:sym typeface="Symbol" pitchFamily="18" charset="2"/>
              </a:rPr>
              <a:t>d</a:t>
            </a:r>
            <a:r>
              <a:rPr lang="en-US" dirty="0" smtClean="0">
                <a:sym typeface="Symbol" pitchFamily="18" charset="2"/>
              </a:rPr>
              <a:t>={d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,…,</a:t>
            </a:r>
            <a:r>
              <a:rPr lang="en-US" dirty="0" err="1" smtClean="0">
                <a:sym typeface="Symbol" pitchFamily="18" charset="2"/>
              </a:rPr>
              <a:t>d</a:t>
            </a:r>
            <a:r>
              <a:rPr lang="en-US" baseline="-25000" dirty="0" err="1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} given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q</a:t>
            </a:r>
            <a:endParaRPr lang="en-US" dirty="0" smtClean="0">
              <a:sym typeface="Symbol" pitchFamily="18" charset="2"/>
            </a:endParaRPr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P(</a:t>
            </a:r>
            <a:r>
              <a:rPr lang="en-US" b="1" dirty="0" err="1" smtClean="0">
                <a:sym typeface="Symbol" pitchFamily="18" charset="2"/>
              </a:rPr>
              <a:t>d</a:t>
            </a:r>
            <a:r>
              <a:rPr lang="en-US" dirty="0" err="1" smtClean="0">
                <a:sym typeface="Symbol" pitchFamily="18" charset="2"/>
              </a:rPr>
              <a:t>|</a:t>
            </a:r>
            <a:r>
              <a:rPr lang="en-US" dirty="0" err="1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) =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baseline="30000" dirty="0" smtClean="0">
                <a:sym typeface="Symbol" pitchFamily="18" charset="2"/>
              </a:rPr>
              <a:t>c</a:t>
            </a:r>
            <a:r>
              <a:rPr lang="en-US" dirty="0" smtClean="0">
                <a:sym typeface="Symbol" pitchFamily="18" charset="2"/>
              </a:rPr>
              <a:t> (1-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)</a:t>
            </a:r>
            <a:r>
              <a:rPr lang="en-US" baseline="30000" dirty="0" smtClean="0">
                <a:sym typeface="Symbol" pitchFamily="18" charset="2"/>
              </a:rPr>
              <a:t>N-c</a:t>
            </a:r>
          </a:p>
          <a:p>
            <a:pPr eaLnBrk="1" hangingPunct="1">
              <a:buFontTx/>
              <a:buNone/>
            </a:pPr>
            <a:endParaRPr lang="en-US" dirty="0" smtClean="0">
              <a:sym typeface="Symbol" pitchFamily="18" charset="2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6760616"/>
              </p:ext>
            </p:extLst>
          </p:nvPr>
        </p:nvGraphicFramePr>
        <p:xfrm>
          <a:off x="914400" y="3200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41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Maximum Likelihood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Likelihood of data </a:t>
            </a:r>
            <a:r>
              <a:rPr lang="en-US" b="1" dirty="0" smtClean="0">
                <a:sym typeface="Symbol" pitchFamily="18" charset="2"/>
              </a:rPr>
              <a:t>d</a:t>
            </a:r>
            <a:r>
              <a:rPr lang="en-US" dirty="0" smtClean="0">
                <a:sym typeface="Symbol" pitchFamily="18" charset="2"/>
              </a:rPr>
              <a:t>={d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,…,</a:t>
            </a:r>
            <a:r>
              <a:rPr lang="en-US" dirty="0" err="1" smtClean="0">
                <a:sym typeface="Symbol" pitchFamily="18" charset="2"/>
              </a:rPr>
              <a:t>d</a:t>
            </a:r>
            <a:r>
              <a:rPr lang="en-US" baseline="-25000" dirty="0" err="1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} given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q</a:t>
            </a:r>
            <a:endParaRPr lang="en-US" dirty="0" smtClean="0">
              <a:sym typeface="Symbol" pitchFamily="18" charset="2"/>
            </a:endParaRPr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P(</a:t>
            </a:r>
            <a:r>
              <a:rPr lang="en-US" b="1" dirty="0" err="1" smtClean="0">
                <a:sym typeface="Symbol" pitchFamily="18" charset="2"/>
              </a:rPr>
              <a:t>d</a:t>
            </a:r>
            <a:r>
              <a:rPr lang="en-US" dirty="0" err="1" smtClean="0">
                <a:sym typeface="Symbol" pitchFamily="18" charset="2"/>
              </a:rPr>
              <a:t>|</a:t>
            </a:r>
            <a:r>
              <a:rPr lang="en-US" dirty="0" err="1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) =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baseline="30000" dirty="0" smtClean="0">
                <a:sym typeface="Symbol" pitchFamily="18" charset="2"/>
              </a:rPr>
              <a:t>c</a:t>
            </a:r>
            <a:r>
              <a:rPr lang="en-US" dirty="0" smtClean="0">
                <a:sym typeface="Symbol" pitchFamily="18" charset="2"/>
              </a:rPr>
              <a:t> (1-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)</a:t>
            </a:r>
            <a:r>
              <a:rPr lang="en-US" baseline="30000" dirty="0" smtClean="0">
                <a:sym typeface="Symbol" pitchFamily="18" charset="2"/>
              </a:rPr>
              <a:t>N-c</a:t>
            </a:r>
          </a:p>
          <a:p>
            <a:pPr eaLnBrk="1" hangingPunct="1">
              <a:buFontTx/>
              <a:buNone/>
            </a:pPr>
            <a:endParaRPr lang="en-US" dirty="0" smtClean="0">
              <a:sym typeface="Symbol" pitchFamily="18" charset="2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0599852"/>
              </p:ext>
            </p:extLst>
          </p:nvPr>
        </p:nvGraphicFramePr>
        <p:xfrm>
          <a:off x="1066800" y="3200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66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Maximum Likelihood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Peaks of likelihood function seem to hover around the fraction of cherries…</a:t>
            </a:r>
          </a:p>
          <a:p>
            <a:pPr eaLnBrk="1" hangingPunct="1"/>
            <a:r>
              <a:rPr lang="en-US" dirty="0" smtClean="0">
                <a:sym typeface="Symbol" pitchFamily="18" charset="2"/>
              </a:rPr>
              <a:t>Sharpness indicates some notion of certainty…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6766311"/>
              </p:ext>
            </p:extLst>
          </p:nvPr>
        </p:nvGraphicFramePr>
        <p:xfrm>
          <a:off x="1066800" y="3200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981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Previously studied </a:t>
            </a:r>
            <a:r>
              <a:rPr lang="en-US" dirty="0" smtClean="0"/>
              <a:t>how to infer characteristics of a distribution, given a fully-specified Bayes net</a:t>
            </a:r>
          </a:p>
          <a:p>
            <a:r>
              <a:rPr lang="en-US" dirty="0" smtClean="0"/>
              <a:t>This lecture: </a:t>
            </a:r>
            <a:r>
              <a:rPr lang="en-US" i="1" dirty="0" smtClean="0"/>
              <a:t>where </a:t>
            </a:r>
            <a:r>
              <a:rPr lang="en-US" i="1" dirty="0" smtClean="0"/>
              <a:t>does the specification of the Bayes </a:t>
            </a:r>
            <a:r>
              <a:rPr lang="en-US" i="1" dirty="0" smtClean="0"/>
              <a:t>net come from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Specifically: estimating the parameters of the CPTs from fully-specified 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076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Maximum Likelihood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P(</a:t>
            </a:r>
            <a:r>
              <a:rPr lang="en-US" b="1" dirty="0" err="1" smtClean="0">
                <a:sym typeface="Symbol" pitchFamily="18" charset="2"/>
              </a:rPr>
              <a:t>d</a:t>
            </a:r>
            <a:r>
              <a:rPr lang="en-US" dirty="0" err="1" smtClean="0">
                <a:sym typeface="Symbol" pitchFamily="18" charset="2"/>
              </a:rPr>
              <a:t>|</a:t>
            </a:r>
            <a:r>
              <a:rPr lang="en-US" dirty="0" err="1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) be the likelihood function</a:t>
            </a:r>
          </a:p>
          <a:p>
            <a:r>
              <a:rPr lang="en-US" dirty="0" smtClean="0">
                <a:sym typeface="Symbol" pitchFamily="18" charset="2"/>
              </a:rPr>
              <a:t>The quantity </a:t>
            </a:r>
            <a:r>
              <a:rPr lang="en-US" dirty="0" err="1" smtClean="0">
                <a:sym typeface="Symbol" pitchFamily="18" charset="2"/>
              </a:rPr>
              <a:t>argmax</a:t>
            </a:r>
            <a:r>
              <a:rPr lang="en-US" baseline="-25000" dirty="0" err="1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 P(</a:t>
            </a:r>
            <a:r>
              <a:rPr lang="en-US" b="1" dirty="0" err="1" smtClean="0">
                <a:sym typeface="Symbol" pitchFamily="18" charset="2"/>
              </a:rPr>
              <a:t>d</a:t>
            </a:r>
            <a:r>
              <a:rPr lang="en-US" dirty="0" err="1" smtClean="0">
                <a:sym typeface="Symbol" pitchFamily="18" charset="2"/>
              </a:rPr>
              <a:t>|</a:t>
            </a:r>
            <a:r>
              <a:rPr lang="en-US" dirty="0" err="1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) is known as the </a:t>
            </a:r>
            <a:r>
              <a:rPr lang="en-US" b="1" dirty="0" smtClean="0">
                <a:sym typeface="Symbol" pitchFamily="18" charset="2"/>
              </a:rPr>
              <a:t>maximum likelihood estimate </a:t>
            </a:r>
            <a:r>
              <a:rPr lang="en-US" dirty="0" smtClean="0">
                <a:sym typeface="Symbol" pitchFamily="18" charset="2"/>
              </a:rPr>
              <a:t>(MLE)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419600"/>
            <a:ext cx="1462088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Maximum Likelihood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The maximum of P(</a:t>
            </a:r>
            <a:r>
              <a:rPr lang="en-US" b="1" dirty="0" err="1" smtClean="0">
                <a:sym typeface="Symbol" pitchFamily="18" charset="2"/>
              </a:rPr>
              <a:t>d</a:t>
            </a:r>
            <a:r>
              <a:rPr lang="en-US" dirty="0" err="1" smtClean="0">
                <a:sym typeface="Symbol" pitchFamily="18" charset="2"/>
              </a:rPr>
              <a:t>|</a:t>
            </a:r>
            <a:r>
              <a:rPr lang="en-US" dirty="0" err="1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) is obtained at the same place that the maximum of log P(</a:t>
            </a:r>
            <a:r>
              <a:rPr lang="en-US" b="1" dirty="0" err="1" smtClean="0">
                <a:sym typeface="Symbol" pitchFamily="18" charset="2"/>
              </a:rPr>
              <a:t>d</a:t>
            </a:r>
            <a:r>
              <a:rPr lang="en-US" dirty="0" err="1" smtClean="0">
                <a:sym typeface="Symbol" pitchFamily="18" charset="2"/>
              </a:rPr>
              <a:t>|</a:t>
            </a:r>
            <a:r>
              <a:rPr lang="en-US" dirty="0" err="1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latin typeface="+mj-lt"/>
                <a:sym typeface="Symbol" pitchFamily="18" charset="2"/>
              </a:rPr>
              <a:t>) is obtained</a:t>
            </a:r>
          </a:p>
          <a:p>
            <a:pPr lvl="1"/>
            <a:r>
              <a:rPr lang="en-US" dirty="0" smtClean="0">
                <a:latin typeface="+mj-lt"/>
                <a:sym typeface="Symbol" pitchFamily="18" charset="2"/>
              </a:rPr>
              <a:t>Log is a monotonically increasing function</a:t>
            </a:r>
          </a:p>
          <a:p>
            <a:r>
              <a:rPr lang="en-US" dirty="0" smtClean="0">
                <a:sym typeface="Symbol" pitchFamily="18" charset="2"/>
              </a:rPr>
              <a:t>So the MLE is the same as maximizing log likelihood… but:</a:t>
            </a:r>
          </a:p>
          <a:p>
            <a:pPr lvl="1"/>
            <a:r>
              <a:rPr lang="en-US" dirty="0" smtClean="0">
                <a:sym typeface="Symbol" pitchFamily="18" charset="2"/>
              </a:rPr>
              <a:t>Multiplications turn into additions</a:t>
            </a:r>
          </a:p>
          <a:p>
            <a:pPr lvl="1"/>
            <a:r>
              <a:rPr lang="en-US" dirty="0" smtClean="0">
                <a:sym typeface="Symbol" pitchFamily="18" charset="2"/>
              </a:rPr>
              <a:t>We don’t have to deal with such tiny numbers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419600"/>
            <a:ext cx="1462088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5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Maximum Likelihood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The maximum of P(</a:t>
            </a:r>
            <a:r>
              <a:rPr lang="en-US" b="1" dirty="0" err="1" smtClean="0">
                <a:sym typeface="Symbol" pitchFamily="18" charset="2"/>
              </a:rPr>
              <a:t>d</a:t>
            </a:r>
            <a:r>
              <a:rPr lang="en-US" dirty="0" err="1" smtClean="0">
                <a:sym typeface="Symbol" pitchFamily="18" charset="2"/>
              </a:rPr>
              <a:t>|</a:t>
            </a:r>
            <a:r>
              <a:rPr lang="en-US" dirty="0" err="1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) is obtained at the same place that the maximum of log P(</a:t>
            </a:r>
            <a:r>
              <a:rPr lang="en-US" b="1" dirty="0" err="1" smtClean="0">
                <a:sym typeface="Symbol" pitchFamily="18" charset="2"/>
              </a:rPr>
              <a:t>d</a:t>
            </a:r>
            <a:r>
              <a:rPr lang="en-US" dirty="0" err="1" smtClean="0">
                <a:sym typeface="Symbol" pitchFamily="18" charset="2"/>
              </a:rPr>
              <a:t>|</a:t>
            </a:r>
            <a:r>
              <a:rPr lang="en-US" dirty="0" err="1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latin typeface="+mj-lt"/>
                <a:sym typeface="Symbol" pitchFamily="18" charset="2"/>
              </a:rPr>
              <a:t>) is obtained</a:t>
            </a:r>
          </a:p>
          <a:p>
            <a:pPr lvl="1"/>
            <a:r>
              <a:rPr lang="en-US" dirty="0" smtClean="0">
                <a:latin typeface="+mj-lt"/>
                <a:sym typeface="Symbol" pitchFamily="18" charset="2"/>
              </a:rPr>
              <a:t>Log is a monotonically increasing function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400" dirty="0">
                <a:sym typeface="Symbol" pitchFamily="18" charset="2"/>
              </a:rPr>
              <a:t>l(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q</a:t>
            </a:r>
            <a:r>
              <a:rPr lang="en-US" sz="2400" dirty="0">
                <a:sym typeface="Symbol" pitchFamily="18" charset="2"/>
              </a:rPr>
              <a:t>) = </a:t>
            </a:r>
            <a:r>
              <a:rPr lang="en-US" sz="2400" dirty="0" smtClean="0">
                <a:sym typeface="Symbol" pitchFamily="18" charset="2"/>
              </a:rPr>
              <a:t>log P(</a:t>
            </a:r>
            <a:r>
              <a:rPr lang="en-US" sz="2400" b="1" dirty="0" err="1" smtClean="0">
                <a:sym typeface="Symbol" pitchFamily="18" charset="2"/>
              </a:rPr>
              <a:t>d</a:t>
            </a:r>
            <a:r>
              <a:rPr lang="en-US" sz="2400" dirty="0" err="1" smtClean="0">
                <a:sym typeface="Symbol" pitchFamily="18" charset="2"/>
              </a:rPr>
              <a:t>|</a:t>
            </a:r>
            <a:r>
              <a:rPr lang="en-US" sz="2400" dirty="0" err="1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sz="2400" dirty="0" smtClean="0">
                <a:sym typeface="Symbol" pitchFamily="18" charset="2"/>
              </a:rPr>
              <a:t>) = log [ </a:t>
            </a:r>
            <a:r>
              <a:rPr lang="en-US" sz="2400" dirty="0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sz="2400" baseline="30000" dirty="0" smtClean="0">
                <a:sym typeface="Symbol" pitchFamily="18" charset="2"/>
              </a:rPr>
              <a:t>c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dirty="0" smtClean="0">
                <a:sym typeface="Symbol" pitchFamily="18" charset="2"/>
              </a:rPr>
              <a:t>1-</a:t>
            </a:r>
            <a:r>
              <a:rPr lang="en-US" sz="2400" dirty="0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sz="2400" dirty="0" smtClean="0">
                <a:sym typeface="Symbol" pitchFamily="18" charset="2"/>
              </a:rPr>
              <a:t>)</a:t>
            </a:r>
            <a:r>
              <a:rPr lang="en-US" sz="2400" baseline="30000" dirty="0" smtClean="0">
                <a:sym typeface="Symbol" pitchFamily="18" charset="2"/>
              </a:rPr>
              <a:t>N-c</a:t>
            </a:r>
            <a:r>
              <a:rPr lang="en-US" sz="2400" dirty="0">
                <a:sym typeface="Symbol" pitchFamily="18" charset="2"/>
              </a:rPr>
              <a:t>]</a:t>
            </a:r>
            <a:endParaRPr lang="en-US" sz="2400" baseline="30000" dirty="0">
              <a:sym typeface="Symbol" pitchFamily="18" charset="2"/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419600"/>
            <a:ext cx="1462088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31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Maximum Likelihood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The maximum of P(</a:t>
            </a:r>
            <a:r>
              <a:rPr lang="en-US" b="1" dirty="0" err="1" smtClean="0">
                <a:sym typeface="Symbol" pitchFamily="18" charset="2"/>
              </a:rPr>
              <a:t>d</a:t>
            </a:r>
            <a:r>
              <a:rPr lang="en-US" dirty="0" err="1" smtClean="0">
                <a:sym typeface="Symbol" pitchFamily="18" charset="2"/>
              </a:rPr>
              <a:t>|</a:t>
            </a:r>
            <a:r>
              <a:rPr lang="en-US" dirty="0" err="1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) is obtained at the same place that the maximum of log P(</a:t>
            </a:r>
            <a:r>
              <a:rPr lang="en-US" b="1" dirty="0" err="1" smtClean="0">
                <a:sym typeface="Symbol" pitchFamily="18" charset="2"/>
              </a:rPr>
              <a:t>d</a:t>
            </a:r>
            <a:r>
              <a:rPr lang="en-US" dirty="0" err="1" smtClean="0">
                <a:sym typeface="Symbol" pitchFamily="18" charset="2"/>
              </a:rPr>
              <a:t>|</a:t>
            </a:r>
            <a:r>
              <a:rPr lang="en-US" dirty="0" err="1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latin typeface="+mj-lt"/>
                <a:sym typeface="Symbol" pitchFamily="18" charset="2"/>
              </a:rPr>
              <a:t>) is obtained</a:t>
            </a:r>
          </a:p>
          <a:p>
            <a:pPr lvl="1"/>
            <a:r>
              <a:rPr lang="en-US" dirty="0" smtClean="0">
                <a:latin typeface="+mj-lt"/>
                <a:sym typeface="Symbol" pitchFamily="18" charset="2"/>
              </a:rPr>
              <a:t>Log is a monotonically increasing function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400" dirty="0">
                <a:sym typeface="Symbol" pitchFamily="18" charset="2"/>
              </a:rPr>
              <a:t>l(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q</a:t>
            </a:r>
            <a:r>
              <a:rPr lang="en-US" sz="2400" dirty="0">
                <a:sym typeface="Symbol" pitchFamily="18" charset="2"/>
              </a:rPr>
              <a:t>) = </a:t>
            </a:r>
            <a:r>
              <a:rPr lang="en-US" sz="2400" dirty="0" smtClean="0">
                <a:sym typeface="Symbol" pitchFamily="18" charset="2"/>
              </a:rPr>
              <a:t>log P(</a:t>
            </a:r>
            <a:r>
              <a:rPr lang="en-US" sz="2400" b="1" dirty="0" err="1" smtClean="0">
                <a:sym typeface="Symbol" pitchFamily="18" charset="2"/>
              </a:rPr>
              <a:t>d</a:t>
            </a:r>
            <a:r>
              <a:rPr lang="en-US" sz="2400" dirty="0" err="1" smtClean="0">
                <a:sym typeface="Symbol" pitchFamily="18" charset="2"/>
              </a:rPr>
              <a:t>|</a:t>
            </a:r>
            <a:r>
              <a:rPr lang="en-US" sz="2400" dirty="0" err="1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sz="2400" dirty="0" smtClean="0">
                <a:sym typeface="Symbol" pitchFamily="18" charset="2"/>
              </a:rPr>
              <a:t>) = log [ </a:t>
            </a:r>
            <a:r>
              <a:rPr lang="en-US" sz="2400" dirty="0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sz="2400" baseline="30000" dirty="0" smtClean="0">
                <a:sym typeface="Symbol" pitchFamily="18" charset="2"/>
              </a:rPr>
              <a:t>c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dirty="0" smtClean="0">
                <a:sym typeface="Symbol" pitchFamily="18" charset="2"/>
              </a:rPr>
              <a:t>1-</a:t>
            </a:r>
            <a:r>
              <a:rPr lang="en-US" sz="2400" dirty="0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sz="2400" dirty="0" smtClean="0">
                <a:sym typeface="Symbol" pitchFamily="18" charset="2"/>
              </a:rPr>
              <a:t>)</a:t>
            </a:r>
            <a:r>
              <a:rPr lang="en-US" sz="2400" baseline="30000" dirty="0" smtClean="0">
                <a:sym typeface="Symbol" pitchFamily="18" charset="2"/>
              </a:rPr>
              <a:t>N-c</a:t>
            </a:r>
            <a:r>
              <a:rPr lang="en-US" sz="2400" dirty="0" smtClean="0">
                <a:sym typeface="Symbol" pitchFamily="18" charset="2"/>
              </a:rPr>
              <a:t>]</a:t>
            </a:r>
            <a:br>
              <a:rPr lang="en-US" sz="2400" dirty="0" smtClean="0">
                <a:sym typeface="Symbol" pitchFamily="18" charset="2"/>
              </a:rPr>
            </a:br>
            <a:r>
              <a:rPr lang="en-US" sz="2400" dirty="0" smtClean="0">
                <a:sym typeface="Symbol" pitchFamily="18" charset="2"/>
              </a:rPr>
              <a:t>= </a:t>
            </a:r>
            <a:r>
              <a:rPr lang="en-US" sz="2400" dirty="0">
                <a:sym typeface="Symbol" pitchFamily="18" charset="2"/>
              </a:rPr>
              <a:t>log [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q</a:t>
            </a:r>
            <a:r>
              <a:rPr lang="en-US" sz="2400" baseline="30000" dirty="0">
                <a:sym typeface="Symbol" pitchFamily="18" charset="2"/>
              </a:rPr>
              <a:t>c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] + log [(1-</a:t>
            </a:r>
            <a:r>
              <a:rPr lang="en-US" sz="2400" dirty="0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sz="2400" dirty="0" smtClean="0">
                <a:sym typeface="Symbol" pitchFamily="18" charset="2"/>
              </a:rPr>
              <a:t>)</a:t>
            </a:r>
            <a:r>
              <a:rPr lang="en-US" sz="2400" baseline="30000" dirty="0" smtClean="0">
                <a:sym typeface="Symbol" pitchFamily="18" charset="2"/>
              </a:rPr>
              <a:t>N-c</a:t>
            </a:r>
            <a:r>
              <a:rPr lang="en-US" sz="2400" dirty="0">
                <a:sym typeface="Symbol" pitchFamily="18" charset="2"/>
              </a:rPr>
              <a:t>]</a:t>
            </a:r>
            <a:endParaRPr lang="en-US" sz="2400" baseline="30000" dirty="0">
              <a:sym typeface="Symbol" pitchFamily="18" charset="2"/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419600"/>
            <a:ext cx="1462088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Maximum Likelihood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The maximum of P(</a:t>
            </a:r>
            <a:r>
              <a:rPr lang="en-US" b="1" dirty="0" err="1" smtClean="0">
                <a:sym typeface="Symbol" pitchFamily="18" charset="2"/>
              </a:rPr>
              <a:t>d</a:t>
            </a:r>
            <a:r>
              <a:rPr lang="en-US" dirty="0" err="1" smtClean="0">
                <a:sym typeface="Symbol" pitchFamily="18" charset="2"/>
              </a:rPr>
              <a:t>|</a:t>
            </a:r>
            <a:r>
              <a:rPr lang="en-US" dirty="0" err="1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) is obtained at the same place that the maximum of log P(</a:t>
            </a:r>
            <a:r>
              <a:rPr lang="en-US" b="1" dirty="0" err="1" smtClean="0">
                <a:sym typeface="Symbol" pitchFamily="18" charset="2"/>
              </a:rPr>
              <a:t>d</a:t>
            </a:r>
            <a:r>
              <a:rPr lang="en-US" dirty="0" err="1" smtClean="0">
                <a:sym typeface="Symbol" pitchFamily="18" charset="2"/>
              </a:rPr>
              <a:t>|</a:t>
            </a:r>
            <a:r>
              <a:rPr lang="en-US" dirty="0" err="1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latin typeface="+mj-lt"/>
                <a:sym typeface="Symbol" pitchFamily="18" charset="2"/>
              </a:rPr>
              <a:t>) is obtained</a:t>
            </a:r>
          </a:p>
          <a:p>
            <a:pPr lvl="1"/>
            <a:r>
              <a:rPr lang="en-US" dirty="0" smtClean="0">
                <a:latin typeface="+mj-lt"/>
                <a:sym typeface="Symbol" pitchFamily="18" charset="2"/>
              </a:rPr>
              <a:t>Log is a monotonically increasing function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400" dirty="0">
                <a:sym typeface="Symbol" pitchFamily="18" charset="2"/>
              </a:rPr>
              <a:t>l(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q</a:t>
            </a:r>
            <a:r>
              <a:rPr lang="en-US" sz="2400" dirty="0">
                <a:sym typeface="Symbol" pitchFamily="18" charset="2"/>
              </a:rPr>
              <a:t>) = </a:t>
            </a:r>
            <a:r>
              <a:rPr lang="en-US" sz="2400" dirty="0" smtClean="0">
                <a:sym typeface="Symbol" pitchFamily="18" charset="2"/>
              </a:rPr>
              <a:t>log P(</a:t>
            </a:r>
            <a:r>
              <a:rPr lang="en-US" sz="2400" b="1" dirty="0" err="1" smtClean="0">
                <a:sym typeface="Symbol" pitchFamily="18" charset="2"/>
              </a:rPr>
              <a:t>d</a:t>
            </a:r>
            <a:r>
              <a:rPr lang="en-US" sz="2400" dirty="0" err="1" smtClean="0">
                <a:sym typeface="Symbol" pitchFamily="18" charset="2"/>
              </a:rPr>
              <a:t>|</a:t>
            </a:r>
            <a:r>
              <a:rPr lang="en-US" sz="2400" dirty="0" err="1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sz="2400" dirty="0" smtClean="0">
                <a:sym typeface="Symbol" pitchFamily="18" charset="2"/>
              </a:rPr>
              <a:t>) = log [ </a:t>
            </a:r>
            <a:r>
              <a:rPr lang="en-US" sz="2400" dirty="0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sz="2400" baseline="30000" dirty="0" smtClean="0">
                <a:sym typeface="Symbol" pitchFamily="18" charset="2"/>
              </a:rPr>
              <a:t>c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dirty="0" smtClean="0">
                <a:sym typeface="Symbol" pitchFamily="18" charset="2"/>
              </a:rPr>
              <a:t>1-</a:t>
            </a:r>
            <a:r>
              <a:rPr lang="en-US" sz="2400" dirty="0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sz="2400" dirty="0" smtClean="0">
                <a:sym typeface="Symbol" pitchFamily="18" charset="2"/>
              </a:rPr>
              <a:t>)</a:t>
            </a:r>
            <a:r>
              <a:rPr lang="en-US" sz="2400" baseline="30000" dirty="0" smtClean="0">
                <a:sym typeface="Symbol" pitchFamily="18" charset="2"/>
              </a:rPr>
              <a:t>N-c</a:t>
            </a:r>
            <a:r>
              <a:rPr lang="en-US" sz="2400" dirty="0" smtClean="0">
                <a:sym typeface="Symbol" pitchFamily="18" charset="2"/>
              </a:rPr>
              <a:t>]</a:t>
            </a:r>
            <a:br>
              <a:rPr lang="en-US" sz="2400" dirty="0" smtClean="0">
                <a:sym typeface="Symbol" pitchFamily="18" charset="2"/>
              </a:rPr>
            </a:br>
            <a:r>
              <a:rPr lang="en-US" sz="2400" dirty="0" smtClean="0">
                <a:sym typeface="Symbol" pitchFamily="18" charset="2"/>
              </a:rPr>
              <a:t>= </a:t>
            </a:r>
            <a:r>
              <a:rPr lang="en-US" sz="2400" dirty="0">
                <a:sym typeface="Symbol" pitchFamily="18" charset="2"/>
              </a:rPr>
              <a:t>log [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q</a:t>
            </a:r>
            <a:r>
              <a:rPr lang="en-US" sz="2400" baseline="30000" dirty="0">
                <a:sym typeface="Symbol" pitchFamily="18" charset="2"/>
              </a:rPr>
              <a:t>c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] + log [(1-</a:t>
            </a:r>
            <a:r>
              <a:rPr lang="en-US" sz="2400" dirty="0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sz="2400" dirty="0" smtClean="0">
                <a:sym typeface="Symbol" pitchFamily="18" charset="2"/>
              </a:rPr>
              <a:t>)</a:t>
            </a:r>
            <a:r>
              <a:rPr lang="en-US" sz="2400" baseline="30000" dirty="0" smtClean="0">
                <a:sym typeface="Symbol" pitchFamily="18" charset="2"/>
              </a:rPr>
              <a:t>N-c</a:t>
            </a:r>
            <a:r>
              <a:rPr lang="en-US" sz="2400" dirty="0" smtClean="0">
                <a:sym typeface="Symbol" pitchFamily="18" charset="2"/>
              </a:rPr>
              <a:t>]</a:t>
            </a:r>
            <a:br>
              <a:rPr lang="en-US" sz="2400" dirty="0" smtClean="0">
                <a:sym typeface="Symbol" pitchFamily="18" charset="2"/>
              </a:rPr>
            </a:br>
            <a:r>
              <a:rPr lang="en-US" sz="2400" dirty="0" smtClean="0">
                <a:sym typeface="Symbol" pitchFamily="18" charset="2"/>
              </a:rPr>
              <a:t>= </a:t>
            </a:r>
            <a:r>
              <a:rPr lang="en-US" sz="2400" dirty="0" smtClean="0">
                <a:solidFill>
                  <a:srgbClr val="00B050"/>
                </a:solidFill>
                <a:sym typeface="Symbol" pitchFamily="18" charset="2"/>
              </a:rPr>
              <a:t>c log </a:t>
            </a:r>
            <a:r>
              <a:rPr lang="en-US" sz="2400" dirty="0" smtClean="0">
                <a:solidFill>
                  <a:srgbClr val="00B050"/>
                </a:solidFill>
                <a:latin typeface="Symbol" pitchFamily="18" charset="2"/>
                <a:sym typeface="Symbol" pitchFamily="18" charset="2"/>
              </a:rPr>
              <a:t>q </a:t>
            </a:r>
            <a:r>
              <a:rPr lang="en-US" sz="2400" dirty="0" smtClean="0">
                <a:solidFill>
                  <a:srgbClr val="00B050"/>
                </a:solidFill>
                <a:latin typeface="+mj-lt"/>
                <a:sym typeface="Symbol" pitchFamily="18" charset="2"/>
              </a:rPr>
              <a:t>+ (N-c) log (1-</a:t>
            </a:r>
            <a:r>
              <a:rPr lang="en-US" sz="2400" dirty="0" smtClean="0">
                <a:solidFill>
                  <a:srgbClr val="00B050"/>
                </a:solidFill>
                <a:latin typeface="Symbol" pitchFamily="18" charset="2"/>
                <a:sym typeface="Symbol" pitchFamily="18" charset="2"/>
              </a:rPr>
              <a:t>q</a:t>
            </a:r>
            <a:r>
              <a:rPr lang="en-US" sz="2400" dirty="0" smtClean="0">
                <a:solidFill>
                  <a:srgbClr val="00B050"/>
                </a:solidFill>
                <a:latin typeface="+mj-lt"/>
                <a:sym typeface="Symbol" pitchFamily="18" charset="2"/>
              </a:rPr>
              <a:t>)</a:t>
            </a:r>
            <a:endParaRPr lang="en-US" sz="2400" baseline="30000" dirty="0">
              <a:solidFill>
                <a:srgbClr val="00B050"/>
              </a:solidFill>
              <a:latin typeface="+mj-lt"/>
              <a:sym typeface="Symbol" pitchFamily="18" charset="2"/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419600"/>
            <a:ext cx="1462088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660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Maximum Likelihood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The maximum of P(</a:t>
            </a:r>
            <a:r>
              <a:rPr lang="en-US" b="1" dirty="0" err="1" smtClean="0">
                <a:sym typeface="Symbol" pitchFamily="18" charset="2"/>
              </a:rPr>
              <a:t>d</a:t>
            </a:r>
            <a:r>
              <a:rPr lang="en-US" dirty="0" err="1" smtClean="0">
                <a:sym typeface="Symbol" pitchFamily="18" charset="2"/>
              </a:rPr>
              <a:t>|</a:t>
            </a:r>
            <a:r>
              <a:rPr lang="en-US" dirty="0" err="1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) is obtained at the same place that the maximum of log P(</a:t>
            </a:r>
            <a:r>
              <a:rPr lang="en-US" b="1" dirty="0" err="1" smtClean="0">
                <a:sym typeface="Symbol" pitchFamily="18" charset="2"/>
              </a:rPr>
              <a:t>d</a:t>
            </a:r>
            <a:r>
              <a:rPr lang="en-US" dirty="0" err="1" smtClean="0">
                <a:sym typeface="Symbol" pitchFamily="18" charset="2"/>
              </a:rPr>
              <a:t>|</a:t>
            </a:r>
            <a:r>
              <a:rPr lang="en-US" dirty="0" err="1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latin typeface="+mj-lt"/>
                <a:sym typeface="Symbol" pitchFamily="18" charset="2"/>
              </a:rPr>
              <a:t>) is obtained</a:t>
            </a:r>
          </a:p>
          <a:p>
            <a:pPr lvl="1"/>
            <a:r>
              <a:rPr lang="en-US" dirty="0" smtClean="0">
                <a:latin typeface="+mj-lt"/>
                <a:sym typeface="Symbol" pitchFamily="18" charset="2"/>
              </a:rPr>
              <a:t>Log is a monotonically increasing function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400" dirty="0" smtClean="0">
                <a:sym typeface="Symbol" pitchFamily="18" charset="2"/>
              </a:rPr>
              <a:t>l(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q</a:t>
            </a:r>
            <a:r>
              <a:rPr lang="en-US" sz="2400" dirty="0" smtClean="0">
                <a:sym typeface="Symbol" pitchFamily="18" charset="2"/>
              </a:rPr>
              <a:t>) = log P(</a:t>
            </a:r>
            <a:r>
              <a:rPr lang="en-US" sz="2400" b="1" dirty="0" err="1" smtClean="0">
                <a:sym typeface="Symbol" pitchFamily="18" charset="2"/>
              </a:rPr>
              <a:t>d</a:t>
            </a:r>
            <a:r>
              <a:rPr lang="en-US" sz="2400" dirty="0" err="1" smtClean="0">
                <a:sym typeface="Symbol" pitchFamily="18" charset="2"/>
              </a:rPr>
              <a:t>|</a:t>
            </a:r>
            <a:r>
              <a:rPr lang="en-US" sz="2400" dirty="0" err="1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sz="2400" dirty="0" smtClean="0">
                <a:sym typeface="Symbol" pitchFamily="18" charset="2"/>
              </a:rPr>
              <a:t>) = </a:t>
            </a:r>
            <a:r>
              <a:rPr lang="en-US" sz="2400" dirty="0" smtClean="0">
                <a:solidFill>
                  <a:srgbClr val="00B050"/>
                </a:solidFill>
                <a:sym typeface="Symbol" pitchFamily="18" charset="2"/>
              </a:rPr>
              <a:t>c log </a:t>
            </a:r>
            <a:r>
              <a:rPr lang="en-US" sz="2400" dirty="0" smtClean="0">
                <a:solidFill>
                  <a:srgbClr val="00B050"/>
                </a:solidFill>
                <a:latin typeface="Symbol" pitchFamily="18" charset="2"/>
                <a:sym typeface="Symbol" pitchFamily="18" charset="2"/>
              </a:rPr>
              <a:t>q </a:t>
            </a:r>
            <a:r>
              <a:rPr lang="en-US" sz="2400" dirty="0" smtClean="0">
                <a:solidFill>
                  <a:srgbClr val="00B050"/>
                </a:solidFill>
                <a:latin typeface="+mj-lt"/>
                <a:sym typeface="Symbol" pitchFamily="18" charset="2"/>
              </a:rPr>
              <a:t>+ (N-c) log (1-</a:t>
            </a:r>
            <a:r>
              <a:rPr lang="en-US" sz="2400" dirty="0" smtClean="0">
                <a:solidFill>
                  <a:srgbClr val="00B050"/>
                </a:solidFill>
                <a:latin typeface="Symbol" pitchFamily="18" charset="2"/>
                <a:sym typeface="Symbol" pitchFamily="18" charset="2"/>
              </a:rPr>
              <a:t>q</a:t>
            </a:r>
            <a:r>
              <a:rPr lang="en-US" sz="2400" dirty="0" smtClean="0">
                <a:solidFill>
                  <a:srgbClr val="00B050"/>
                </a:solidFill>
                <a:latin typeface="+mj-lt"/>
                <a:sym typeface="Symbol" pitchFamily="18" charset="2"/>
              </a:rPr>
              <a:t>)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>
                <a:sym typeface="Symbol" pitchFamily="18" charset="2"/>
              </a:rPr>
              <a:t>At a maximum of a function, its derivative is 0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>
                <a:sym typeface="Symbol" pitchFamily="18" charset="2"/>
              </a:rPr>
              <a:t>So, dl/</a:t>
            </a:r>
            <a:r>
              <a:rPr lang="en-US" dirty="0" err="1" smtClean="0">
                <a:sym typeface="Symbol" pitchFamily="18" charset="2"/>
              </a:rPr>
              <a:t>d</a:t>
            </a:r>
            <a:r>
              <a:rPr lang="en-US" dirty="0" err="1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q)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= </a:t>
            </a:r>
            <a:r>
              <a:rPr lang="en-US" dirty="0" smtClean="0">
                <a:sym typeface="Symbol" pitchFamily="18" charset="2"/>
              </a:rPr>
              <a:t>0 at the maximum likelihood estimate</a:t>
            </a:r>
            <a:r>
              <a:rPr lang="en-US" dirty="0">
                <a:sym typeface="Symbol" pitchFamily="18" charset="2"/>
              </a:rPr>
              <a:t/>
            </a:r>
            <a:br>
              <a:rPr lang="en-US" dirty="0">
                <a:sym typeface="Symbol" pitchFamily="18" charset="2"/>
              </a:rPr>
            </a:br>
            <a:endParaRPr lang="en-US" dirty="0">
              <a:sym typeface="Symbol" pitchFamily="18" charset="2"/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419600"/>
            <a:ext cx="1462088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641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Maximum Likelihood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The maximum of P(</a:t>
            </a:r>
            <a:r>
              <a:rPr lang="en-US" b="1" dirty="0" err="1" smtClean="0">
                <a:sym typeface="Symbol" pitchFamily="18" charset="2"/>
              </a:rPr>
              <a:t>d</a:t>
            </a:r>
            <a:r>
              <a:rPr lang="en-US" dirty="0" err="1" smtClean="0">
                <a:sym typeface="Symbol" pitchFamily="18" charset="2"/>
              </a:rPr>
              <a:t>|</a:t>
            </a:r>
            <a:r>
              <a:rPr lang="en-US" dirty="0" err="1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) is obtained at the same place that the maximum of log P(</a:t>
            </a:r>
            <a:r>
              <a:rPr lang="en-US" b="1" dirty="0" err="1" smtClean="0">
                <a:sym typeface="Symbol" pitchFamily="18" charset="2"/>
              </a:rPr>
              <a:t>d</a:t>
            </a:r>
            <a:r>
              <a:rPr lang="en-US" dirty="0" err="1" smtClean="0">
                <a:sym typeface="Symbol" pitchFamily="18" charset="2"/>
              </a:rPr>
              <a:t>|</a:t>
            </a:r>
            <a:r>
              <a:rPr lang="en-US" dirty="0" err="1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latin typeface="+mj-lt"/>
                <a:sym typeface="Symbol" pitchFamily="18" charset="2"/>
              </a:rPr>
              <a:t>) is obtained</a:t>
            </a:r>
          </a:p>
          <a:p>
            <a:pPr lvl="1"/>
            <a:r>
              <a:rPr lang="en-US" dirty="0" smtClean="0">
                <a:latin typeface="+mj-lt"/>
                <a:sym typeface="Symbol" pitchFamily="18" charset="2"/>
              </a:rPr>
              <a:t>Log is a monotonically increasing function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400" dirty="0" smtClean="0">
                <a:sym typeface="Symbol" pitchFamily="18" charset="2"/>
              </a:rPr>
              <a:t>l(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q</a:t>
            </a:r>
            <a:r>
              <a:rPr lang="en-US" sz="2400" dirty="0" smtClean="0">
                <a:sym typeface="Symbol" pitchFamily="18" charset="2"/>
              </a:rPr>
              <a:t>) = log P(</a:t>
            </a:r>
            <a:r>
              <a:rPr lang="en-US" sz="2400" b="1" dirty="0" err="1" smtClean="0">
                <a:sym typeface="Symbol" pitchFamily="18" charset="2"/>
              </a:rPr>
              <a:t>d</a:t>
            </a:r>
            <a:r>
              <a:rPr lang="en-US" sz="2400" dirty="0" err="1" smtClean="0">
                <a:sym typeface="Symbol" pitchFamily="18" charset="2"/>
              </a:rPr>
              <a:t>|</a:t>
            </a:r>
            <a:r>
              <a:rPr lang="en-US" sz="2400" dirty="0" err="1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sz="2400" dirty="0" smtClean="0">
                <a:sym typeface="Symbol" pitchFamily="18" charset="2"/>
              </a:rPr>
              <a:t>) = c log </a:t>
            </a:r>
            <a:r>
              <a:rPr lang="en-US" sz="2400" dirty="0" smtClean="0">
                <a:latin typeface="Symbol" pitchFamily="18" charset="2"/>
                <a:sym typeface="Symbol" pitchFamily="18" charset="2"/>
              </a:rPr>
              <a:t>q </a:t>
            </a:r>
            <a:r>
              <a:rPr lang="en-US" sz="2400" dirty="0" smtClean="0">
                <a:latin typeface="+mj-lt"/>
                <a:sym typeface="Symbol" pitchFamily="18" charset="2"/>
              </a:rPr>
              <a:t>+ (N-c) log (1-</a:t>
            </a:r>
            <a:r>
              <a:rPr lang="en-US" sz="2400" dirty="0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sz="2400" dirty="0" smtClean="0">
                <a:latin typeface="+mj-lt"/>
                <a:sym typeface="Symbol" pitchFamily="18" charset="2"/>
              </a:rPr>
              <a:t>)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>
                <a:sym typeface="Symbol" pitchFamily="18" charset="2"/>
              </a:rPr>
              <a:t>At a maximum of a function, its derivative is 0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>
                <a:sym typeface="Symbol" pitchFamily="18" charset="2"/>
              </a:rPr>
              <a:t>So, dl/</a:t>
            </a:r>
            <a:r>
              <a:rPr lang="en-US" dirty="0" err="1" smtClean="0">
                <a:sym typeface="Symbol" pitchFamily="18" charset="2"/>
              </a:rPr>
              <a:t>d</a:t>
            </a:r>
            <a:r>
              <a:rPr lang="en-US" dirty="0" err="1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dirty="0">
                <a:latin typeface="Symbol" pitchFamily="18" charset="2"/>
                <a:sym typeface="Symbol" pitchFamily="18" charset="2"/>
              </a:rPr>
              <a:t>q)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= </a:t>
            </a:r>
            <a:r>
              <a:rPr lang="en-US" dirty="0" smtClean="0">
                <a:sym typeface="Symbol" pitchFamily="18" charset="2"/>
              </a:rPr>
              <a:t>0 at the maximum likelihood estimate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>
                <a:sym typeface="Symbol" pitchFamily="18" charset="2"/>
              </a:rPr>
              <a:t>=&gt; 0 = c/</a:t>
            </a:r>
            <a:r>
              <a:rPr lang="en-US" dirty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>
                <a:sym typeface="Symbol" pitchFamily="18" charset="2"/>
              </a:rPr>
              <a:t> – (N-c)/(1-</a:t>
            </a:r>
            <a:r>
              <a:rPr lang="en-US" dirty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>
                <a:sym typeface="Symbol" pitchFamily="18" charset="2"/>
              </a:rPr>
              <a:t>)</a:t>
            </a:r>
            <a:br>
              <a:rPr lang="en-US" dirty="0">
                <a:sym typeface="Symbol" pitchFamily="18" charset="2"/>
              </a:rPr>
            </a:br>
            <a:r>
              <a:rPr lang="en-US" b="1" dirty="0">
                <a:sym typeface="Symbol" pitchFamily="18" charset="2"/>
              </a:rPr>
              <a:t>=&gt; </a:t>
            </a:r>
            <a:r>
              <a:rPr lang="en-US" b="1" dirty="0">
                <a:latin typeface="Symbol" pitchFamily="18" charset="2"/>
                <a:sym typeface="Symbol" pitchFamily="18" charset="2"/>
              </a:rPr>
              <a:t>q</a:t>
            </a:r>
            <a:r>
              <a:rPr lang="en-US" b="1" dirty="0">
                <a:sym typeface="Symbol" pitchFamily="18" charset="2"/>
              </a:rPr>
              <a:t> = </a:t>
            </a:r>
            <a:r>
              <a:rPr lang="en-US" b="1" dirty="0" err="1" smtClean="0">
                <a:sym typeface="Symbol" pitchFamily="18" charset="2"/>
              </a:rPr>
              <a:t>c/N</a:t>
            </a:r>
            <a:r>
              <a:rPr lang="en-US" dirty="0">
                <a:sym typeface="Symbol" pitchFamily="18" charset="2"/>
              </a:rPr>
              <a:t/>
            </a:r>
            <a:br>
              <a:rPr lang="en-US" dirty="0">
                <a:sym typeface="Symbol" pitchFamily="18" charset="2"/>
              </a:rPr>
            </a:br>
            <a:endParaRPr lang="en-US" dirty="0">
              <a:sym typeface="Symbol" pitchFamily="18" charset="2"/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419600"/>
            <a:ext cx="1462088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078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smtClean="0"/>
              <a:t>Closed-Form MLE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Multi-valued variables: take fraction of counts for each value</a:t>
            </a:r>
          </a:p>
          <a:p>
            <a:r>
              <a:rPr lang="en-US" dirty="0" smtClean="0"/>
              <a:t>Continuous Gaussian distributions: take average value as mean, standard deviation of data as standard deviation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7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Maximum Likelihood for BN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For any BN, the ML parameters of any CPT can be derived by the fraction of observed values in the data, conditioned on matched parent values</a:t>
            </a:r>
            <a:endParaRPr lang="en-US" dirty="0" smtClean="0">
              <a:latin typeface="Symbol" pitchFamily="18" charset="2"/>
              <a:sym typeface="Symbol" pitchFamily="18" charset="2"/>
            </a:endParaRPr>
          </a:p>
        </p:txBody>
      </p:sp>
      <p:sp>
        <p:nvSpPr>
          <p:cNvPr id="25604" name="Oval 7"/>
          <p:cNvSpPr>
            <a:spLocks noChangeArrowheads="1"/>
          </p:cNvSpPr>
          <p:nvPr/>
        </p:nvSpPr>
        <p:spPr bwMode="auto">
          <a:xfrm>
            <a:off x="2819400" y="5943600"/>
            <a:ext cx="14478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Alarm</a:t>
            </a:r>
          </a:p>
        </p:txBody>
      </p:sp>
      <p:sp>
        <p:nvSpPr>
          <p:cNvPr id="25605" name="Line 8"/>
          <p:cNvSpPr>
            <a:spLocks noChangeShapeType="1"/>
          </p:cNvSpPr>
          <p:nvPr/>
        </p:nvSpPr>
        <p:spPr bwMode="auto">
          <a:xfrm>
            <a:off x="2286000" y="5029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Line 9"/>
          <p:cNvSpPr>
            <a:spLocks noChangeShapeType="1"/>
          </p:cNvSpPr>
          <p:nvPr/>
        </p:nvSpPr>
        <p:spPr bwMode="auto">
          <a:xfrm flipH="1">
            <a:off x="4038600" y="50292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Oval 5"/>
          <p:cNvSpPr>
            <a:spLocks noChangeArrowheads="1"/>
          </p:cNvSpPr>
          <p:nvPr/>
        </p:nvSpPr>
        <p:spPr bwMode="auto">
          <a:xfrm>
            <a:off x="1219200" y="4495800"/>
            <a:ext cx="14478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Earthquake</a:t>
            </a:r>
          </a:p>
        </p:txBody>
      </p:sp>
      <p:sp>
        <p:nvSpPr>
          <p:cNvPr id="25608" name="Oval 6"/>
          <p:cNvSpPr>
            <a:spLocks noChangeArrowheads="1"/>
          </p:cNvSpPr>
          <p:nvPr/>
        </p:nvSpPr>
        <p:spPr bwMode="auto">
          <a:xfrm>
            <a:off x="4343400" y="4495800"/>
            <a:ext cx="15240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Burglar</a:t>
            </a:r>
          </a:p>
        </p:txBody>
      </p:sp>
      <p:sp>
        <p:nvSpPr>
          <p:cNvPr id="25609" name="Text Box 10"/>
          <p:cNvSpPr txBox="1">
            <a:spLocks noChangeArrowheads="1"/>
          </p:cNvSpPr>
          <p:nvPr/>
        </p:nvSpPr>
        <p:spPr bwMode="auto">
          <a:xfrm>
            <a:off x="1295400" y="3519488"/>
            <a:ext cx="190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 dirty="0" smtClean="0"/>
              <a:t>E: </a:t>
            </a:r>
            <a:r>
              <a:rPr lang="en-US" b="0" dirty="0"/>
              <a:t>500</a:t>
            </a:r>
          </a:p>
        </p:txBody>
      </p:sp>
      <p:sp>
        <p:nvSpPr>
          <p:cNvPr id="25610" name="Text Box 11"/>
          <p:cNvSpPr txBox="1">
            <a:spLocks noChangeArrowheads="1"/>
          </p:cNvSpPr>
          <p:nvPr/>
        </p:nvSpPr>
        <p:spPr bwMode="auto">
          <a:xfrm>
            <a:off x="4267200" y="35052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/>
              <a:t>B: 200</a:t>
            </a:r>
          </a:p>
        </p:txBody>
      </p:sp>
      <p:sp>
        <p:nvSpPr>
          <p:cNvPr id="25611" name="Text Box 12"/>
          <p:cNvSpPr txBox="1">
            <a:spLocks noChangeArrowheads="1"/>
          </p:cNvSpPr>
          <p:nvPr/>
        </p:nvSpPr>
        <p:spPr bwMode="auto">
          <a:xfrm>
            <a:off x="703217" y="2850150"/>
            <a:ext cx="1600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0" dirty="0"/>
              <a:t>N=1000</a:t>
            </a:r>
          </a:p>
        </p:txBody>
      </p:sp>
      <p:sp>
        <p:nvSpPr>
          <p:cNvPr id="307213" name="Text Box 13"/>
          <p:cNvSpPr txBox="1">
            <a:spLocks noChangeArrowheads="1"/>
          </p:cNvSpPr>
          <p:nvPr/>
        </p:nvSpPr>
        <p:spPr bwMode="auto">
          <a:xfrm>
            <a:off x="1295400" y="39624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P(E)</a:t>
            </a:r>
            <a:r>
              <a:rPr lang="en-US" b="0"/>
              <a:t> = 0.5</a:t>
            </a:r>
          </a:p>
        </p:txBody>
      </p:sp>
      <p:sp>
        <p:nvSpPr>
          <p:cNvPr id="307216" name="Text Box 16"/>
          <p:cNvSpPr txBox="1">
            <a:spLocks noChangeArrowheads="1"/>
          </p:cNvSpPr>
          <p:nvPr/>
        </p:nvSpPr>
        <p:spPr bwMode="auto">
          <a:xfrm>
            <a:off x="4267200" y="39624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P(B)</a:t>
            </a:r>
            <a:r>
              <a:rPr lang="en-US" b="0"/>
              <a:t> = 0.2</a:t>
            </a:r>
          </a:p>
        </p:txBody>
      </p:sp>
      <p:sp>
        <p:nvSpPr>
          <p:cNvPr id="25614" name="Text Box 20"/>
          <p:cNvSpPr txBox="1">
            <a:spLocks noChangeArrowheads="1"/>
          </p:cNvSpPr>
          <p:nvPr/>
        </p:nvSpPr>
        <p:spPr bwMode="auto">
          <a:xfrm>
            <a:off x="4724400" y="5334000"/>
            <a:ext cx="2667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/>
              <a:t>A|E,B: 19/20</a:t>
            </a:r>
            <a:br>
              <a:rPr lang="en-US" b="0"/>
            </a:br>
            <a:r>
              <a:rPr lang="en-US" b="0"/>
              <a:t>A|B: 188/200</a:t>
            </a:r>
            <a:br>
              <a:rPr lang="en-US" b="0"/>
            </a:br>
            <a:r>
              <a:rPr lang="en-US" b="0"/>
              <a:t>A|E: 170/500</a:t>
            </a:r>
            <a:br>
              <a:rPr lang="en-US" b="0"/>
            </a:br>
            <a:r>
              <a:rPr lang="en-US" b="0"/>
              <a:t>A|   : 1/380</a:t>
            </a:r>
          </a:p>
        </p:txBody>
      </p:sp>
      <p:graphicFrame>
        <p:nvGraphicFramePr>
          <p:cNvPr id="307259" name="Group 59"/>
          <p:cNvGraphicFramePr>
            <a:graphicFrameLocks noGrp="1"/>
          </p:cNvGraphicFramePr>
          <p:nvPr/>
        </p:nvGraphicFramePr>
        <p:xfrm>
          <a:off x="6324600" y="4572000"/>
          <a:ext cx="2286000" cy="18288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1219200"/>
              </a:tblGrid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P(A|E,B)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13" grpId="0"/>
      <p:bldP spid="3072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Net ML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Input: Bayes net with nodes X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, dataset </a:t>
            </a:r>
            <a:r>
              <a:rPr lang="en-US" b="1" dirty="0" smtClean="0"/>
              <a:t>D</a:t>
            </a:r>
            <a:r>
              <a:rPr lang="en-US" dirty="0" smtClean="0"/>
              <a:t>=(</a:t>
            </a:r>
            <a:r>
              <a:rPr lang="en-US" b="1" dirty="0" smtClean="0"/>
              <a:t>d</a:t>
            </a:r>
            <a:r>
              <a:rPr lang="en-US" dirty="0" smtClean="0"/>
              <a:t>[1],…,</a:t>
            </a:r>
            <a:r>
              <a:rPr lang="en-US" b="1" dirty="0" smtClean="0"/>
              <a:t>d</a:t>
            </a:r>
            <a:r>
              <a:rPr lang="en-US" dirty="0" smtClean="0"/>
              <a:t>[N])</a:t>
            </a:r>
            <a:endParaRPr lang="en-US" dirty="0"/>
          </a:p>
          <a:p>
            <a:pPr lvl="1"/>
            <a:r>
              <a:rPr lang="en-US" dirty="0" smtClean="0"/>
              <a:t>Each </a:t>
            </a:r>
            <a:r>
              <a:rPr lang="en-US" b="1" dirty="0" smtClean="0"/>
              <a:t>d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(x</a:t>
            </a:r>
            <a:r>
              <a:rPr lang="en-US" baseline="-25000" dirty="0" smtClean="0"/>
              <a:t>1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],…,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 is a sample of the </a:t>
            </a:r>
            <a:r>
              <a:rPr lang="en-US" i="1" dirty="0" smtClean="0"/>
              <a:t>full state </a:t>
            </a:r>
            <a:r>
              <a:rPr lang="en-US" dirty="0" smtClean="0"/>
              <a:t>of the world</a:t>
            </a:r>
          </a:p>
          <a:p>
            <a:r>
              <a:rPr lang="en-US" dirty="0" smtClean="0"/>
              <a:t>For each node X with parents Y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Y</a:t>
            </a:r>
            <a:r>
              <a:rPr lang="en-US" baseline="-25000" dirty="0" err="1" smtClean="0"/>
              <a:t>k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For all y</a:t>
            </a:r>
            <a:r>
              <a:rPr lang="en-US" baseline="-25000" dirty="0" smtClean="0"/>
              <a:t>1</a:t>
            </a:r>
            <a:r>
              <a:rPr lang="en-US" dirty="0" smtClean="0">
                <a:sym typeface="Symbol"/>
              </a:rPr>
              <a:t>Val(</a:t>
            </a:r>
            <a:r>
              <a:rPr lang="en-US" dirty="0" smtClean="0"/>
              <a:t>Y</a:t>
            </a:r>
            <a:r>
              <a:rPr lang="en-US" baseline="-25000" dirty="0" smtClean="0"/>
              <a:t>1</a:t>
            </a:r>
            <a:r>
              <a:rPr lang="en-US" dirty="0" smtClean="0"/>
              <a:t>),…,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k</a:t>
            </a:r>
            <a:r>
              <a:rPr lang="en-US" dirty="0" err="1">
                <a:sym typeface="Symbol"/>
              </a:rPr>
              <a:t></a:t>
            </a:r>
            <a:r>
              <a:rPr lang="en-US" dirty="0" err="1" smtClean="0">
                <a:sym typeface="Symbol"/>
              </a:rPr>
              <a:t>Val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k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all </a:t>
            </a:r>
            <a:r>
              <a:rPr lang="en-US" dirty="0" err="1" smtClean="0"/>
              <a:t>x</a:t>
            </a:r>
            <a:r>
              <a:rPr lang="en-US" dirty="0" err="1">
                <a:sym typeface="Symbol"/>
              </a:rPr>
              <a:t></a:t>
            </a:r>
            <a:r>
              <a:rPr lang="en-US" dirty="0" err="1" smtClean="0">
                <a:sym typeface="Symbol"/>
              </a:rPr>
              <a:t>Val</a:t>
            </a:r>
            <a:r>
              <a:rPr lang="en-US" dirty="0" smtClean="0">
                <a:sym typeface="Symbol"/>
              </a:rPr>
              <a:t>(</a:t>
            </a:r>
            <a:r>
              <a:rPr lang="en-US" dirty="0">
                <a:sym typeface="Symbol"/>
              </a:rPr>
              <a:t>X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Count the number of times (X=x, Y</a:t>
            </a:r>
            <a:r>
              <a:rPr lang="en-US" baseline="-25000" dirty="0" smtClean="0"/>
              <a:t>1</a:t>
            </a:r>
            <a:r>
              <a:rPr lang="en-US" dirty="0" smtClean="0"/>
              <a:t>=y</a:t>
            </a:r>
            <a:r>
              <a:rPr lang="en-US" baseline="-25000" dirty="0" smtClean="0"/>
              <a:t>1</a:t>
            </a:r>
            <a:r>
              <a:rPr lang="en-US" dirty="0" smtClean="0"/>
              <a:t>,…,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k</a:t>
            </a:r>
            <a:r>
              <a:rPr lang="en-US" dirty="0" smtClean="0"/>
              <a:t>=</a:t>
            </a:r>
            <a:r>
              <a:rPr lang="en-US" dirty="0" err="1" smtClean="0"/>
              <a:t>y</a:t>
            </a:r>
            <a:r>
              <a:rPr lang="en-US" baseline="-25000" dirty="0" err="1" smtClean="0"/>
              <a:t>k</a:t>
            </a:r>
            <a:r>
              <a:rPr lang="en-US" dirty="0" smtClean="0"/>
              <a:t>) is observed in </a:t>
            </a:r>
            <a:r>
              <a:rPr lang="en-US" b="1" dirty="0" smtClean="0"/>
              <a:t>D</a:t>
            </a:r>
            <a:r>
              <a:rPr lang="en-US" dirty="0" smtClean="0"/>
              <a:t>.  Let this be</a:t>
            </a:r>
            <a:r>
              <a:rPr lang="en-US" b="1" dirty="0" smtClean="0"/>
              <a:t> </a:t>
            </a:r>
            <a:r>
              <a:rPr lang="en-US" dirty="0" smtClean="0"/>
              <a:t>m</a:t>
            </a:r>
            <a:r>
              <a:rPr lang="en-US" baseline="-25000" dirty="0" smtClean="0"/>
              <a:t>x</a:t>
            </a:r>
          </a:p>
          <a:p>
            <a:pPr lvl="2"/>
            <a:r>
              <a:rPr lang="en-US" dirty="0"/>
              <a:t>Count the number of times </a:t>
            </a:r>
            <a:r>
              <a:rPr lang="en-US" dirty="0" smtClean="0"/>
              <a:t>(Y</a:t>
            </a:r>
            <a:r>
              <a:rPr lang="en-US" baseline="-25000" dirty="0" smtClean="0"/>
              <a:t>1</a:t>
            </a:r>
            <a:r>
              <a:rPr lang="en-US" dirty="0" smtClean="0"/>
              <a:t>=y</a:t>
            </a:r>
            <a:r>
              <a:rPr lang="en-US" baseline="-25000" dirty="0" smtClean="0"/>
              <a:t>1</a:t>
            </a:r>
            <a:r>
              <a:rPr lang="en-US" dirty="0"/>
              <a:t>,…,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=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) is observed in </a:t>
            </a:r>
            <a:r>
              <a:rPr lang="en-US" b="1" dirty="0"/>
              <a:t>D</a:t>
            </a:r>
            <a:r>
              <a:rPr lang="en-US" dirty="0"/>
              <a:t>.  Let this be</a:t>
            </a:r>
            <a:r>
              <a:rPr lang="en-US" b="1" dirty="0"/>
              <a:t> </a:t>
            </a:r>
            <a:r>
              <a:rPr lang="en-US" dirty="0" smtClean="0"/>
              <a:t>m.  (note m=</a:t>
            </a:r>
            <a:r>
              <a:rPr lang="en-US" dirty="0" smtClean="0">
                <a:sym typeface="Symbol"/>
              </a:rPr>
              <a:t></a:t>
            </a:r>
            <a:r>
              <a:rPr lang="en-US" baseline="-25000" dirty="0" err="1" smtClean="0">
                <a:sym typeface="Symbol"/>
              </a:rPr>
              <a:t>x</a:t>
            </a:r>
            <a:r>
              <a:rPr lang="en-US" dirty="0" err="1" smtClean="0">
                <a:sym typeface="Symbol"/>
              </a:rPr>
              <a:t>m</a:t>
            </a:r>
            <a:r>
              <a:rPr lang="en-US" baseline="-25000" dirty="0" err="1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</a:t>
            </a:r>
          </a:p>
          <a:p>
            <a:pPr lvl="2"/>
            <a:r>
              <a:rPr lang="en-US" dirty="0" smtClean="0">
                <a:sym typeface="Symbol"/>
              </a:rPr>
              <a:t>Set P(x|y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,…,</a:t>
            </a:r>
            <a:r>
              <a:rPr lang="en-US" dirty="0" err="1" smtClean="0">
                <a:sym typeface="Symbol"/>
              </a:rPr>
              <a:t>y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) = m</a:t>
            </a:r>
            <a:r>
              <a:rPr lang="en-US" baseline="-25000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/ m for all </a:t>
            </a:r>
            <a:r>
              <a:rPr lang="en-US" dirty="0" err="1" smtClean="0">
                <a:sym typeface="Symbol"/>
              </a:rPr>
              <a:t>xVal</a:t>
            </a:r>
            <a:r>
              <a:rPr lang="en-US" dirty="0" smtClean="0">
                <a:sym typeface="Symbol"/>
              </a:rPr>
              <a:t>(X</a:t>
            </a:r>
            <a:r>
              <a:rPr lang="en-US" dirty="0" smtClean="0"/>
              <a:t>)</a:t>
            </a:r>
          </a:p>
          <a:p>
            <a:pPr marL="731520" lvl="2" indent="0">
              <a:buNone/>
            </a:pPr>
            <a:endParaRPr lang="en-US" baseline="-25000" dirty="0" smtClean="0"/>
          </a:p>
          <a:p>
            <a:pPr lvl="1"/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14433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in General</a:t>
            </a:r>
            <a:endParaRPr 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Agent has made observations (</a:t>
            </a:r>
            <a:r>
              <a:rPr lang="en-US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Now must make sense of it (</a:t>
            </a:r>
            <a:r>
              <a:rPr lang="en-US" dirty="0" smtClean="0">
                <a:solidFill>
                  <a:srgbClr val="00B050"/>
                </a:solidFill>
              </a:rPr>
              <a:t>hypotheses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Why</a:t>
            </a:r>
            <a:r>
              <a:rPr lang="en-US" dirty="0" smtClean="0"/>
              <a:t>?</a:t>
            </a:r>
            <a:endParaRPr lang="en-US" dirty="0" smtClean="0"/>
          </a:p>
          <a:p>
            <a:pPr lvl="1"/>
            <a:r>
              <a:rPr lang="en-US" dirty="0" smtClean="0"/>
              <a:t>Hypotheses alone may be important (e.g., in basic science)</a:t>
            </a:r>
          </a:p>
          <a:p>
            <a:pPr lvl="1"/>
            <a:r>
              <a:rPr lang="en-US" dirty="0" smtClean="0"/>
              <a:t>For inference (e.g., forecasting)</a:t>
            </a:r>
          </a:p>
          <a:p>
            <a:pPr lvl="1"/>
            <a:r>
              <a:rPr lang="en-US" dirty="0" smtClean="0"/>
              <a:t>To take sensible actions (decision making)</a:t>
            </a:r>
          </a:p>
          <a:p>
            <a:r>
              <a:rPr lang="en-US" dirty="0" smtClean="0"/>
              <a:t>A basic component of economics, social and hard sciences, engineering, …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2"/>
                </a:solidFill>
              </a:rPr>
              <a:t>Maximum Likelihood Properties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As the number of data points approaches infinity, the MLE approaches the true estimate</a:t>
            </a:r>
          </a:p>
          <a:p>
            <a:r>
              <a:rPr lang="en-US" dirty="0" smtClean="0">
                <a:sym typeface="Symbol" pitchFamily="18" charset="2"/>
              </a:rPr>
              <a:t>With little data, MLEs can vary wildly </a:t>
            </a:r>
            <a:r>
              <a:rPr lang="en-US" dirty="0">
                <a:sym typeface="Symbol" pitchFamily="18" charset="2"/>
              </a:rPr>
              <a:t/>
            </a:r>
            <a:br>
              <a:rPr lang="en-US" dirty="0">
                <a:sym typeface="Symbol" pitchFamily="18" charset="2"/>
              </a:rPr>
            </a:br>
            <a:endParaRPr lang="en-US" dirty="0">
              <a:sym typeface="Symbol" pitchFamily="18" charset="2"/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419600"/>
            <a:ext cx="1462088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031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009900"/>
            <a:ext cx="42672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2"/>
                </a:solidFill>
              </a:rPr>
              <a:t>Maximum Likelihood in candy bag example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h</a:t>
            </a:r>
            <a:r>
              <a:rPr lang="en-US" baseline="-25000" dirty="0" err="1" smtClean="0"/>
              <a:t>ML</a:t>
            </a:r>
            <a:r>
              <a:rPr lang="en-US" dirty="0" smtClean="0"/>
              <a:t> = </a:t>
            </a:r>
            <a:r>
              <a:rPr lang="en-US" dirty="0" err="1" smtClean="0"/>
              <a:t>argmax</a:t>
            </a:r>
            <a:r>
              <a:rPr lang="en-US" baseline="-25000" dirty="0" err="1" smtClean="0"/>
              <a:t>hi</a:t>
            </a:r>
            <a:r>
              <a:rPr lang="en-US" dirty="0" smtClean="0"/>
              <a:t> P(</a:t>
            </a:r>
            <a:r>
              <a:rPr lang="en-US" b="1" dirty="0" err="1" smtClean="0"/>
              <a:t>d</a:t>
            </a:r>
            <a:r>
              <a:rPr lang="en-US" dirty="0" err="1" smtClean="0"/>
              <a:t>|h</a:t>
            </a:r>
            <a:r>
              <a:rPr lang="en-US" baseline="-25000" dirty="0" err="1" smtClean="0"/>
              <a:t>i</a:t>
            </a:r>
            <a:r>
              <a:rPr lang="en-US" dirty="0" smtClean="0"/>
              <a:t>) </a:t>
            </a:r>
            <a:endParaRPr lang="en-US" baseline="-25000" dirty="0" smtClean="0"/>
          </a:p>
          <a:p>
            <a:pPr eaLnBrk="1" hangingPunct="1"/>
            <a:r>
              <a:rPr lang="en-US" dirty="0" smtClean="0"/>
              <a:t>P(</a:t>
            </a:r>
            <a:r>
              <a:rPr lang="en-US" dirty="0" err="1" smtClean="0"/>
              <a:t>X|</a:t>
            </a:r>
            <a:r>
              <a:rPr lang="en-US" b="1" dirty="0" err="1" smtClean="0"/>
              <a:t>d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18" charset="2"/>
              </a:rPr>
              <a:t> P(</a:t>
            </a:r>
            <a:r>
              <a:rPr lang="en-US" dirty="0" err="1" smtClean="0">
                <a:sym typeface="Symbol" pitchFamily="18" charset="2"/>
              </a:rPr>
              <a:t>X|h</a:t>
            </a:r>
            <a:r>
              <a:rPr lang="en-US" baseline="-25000" dirty="0" err="1" smtClean="0">
                <a:sym typeface="Symbol" pitchFamily="18" charset="2"/>
              </a:rPr>
              <a:t>ML</a:t>
            </a:r>
            <a:r>
              <a:rPr lang="en-US" dirty="0" smtClean="0">
                <a:sym typeface="Symbol" pitchFamily="18" charset="2"/>
              </a:rPr>
              <a:t>)</a:t>
            </a: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0"/>
            <a:ext cx="4114800" cy="299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52400" y="6110288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h</a:t>
            </a:r>
            <a:r>
              <a:rPr lang="en-US" sz="2000" baseline="-25000"/>
              <a:t>ML </a:t>
            </a:r>
            <a:r>
              <a:rPr lang="en-US" sz="2000"/>
              <a:t>= </a:t>
            </a:r>
          </a:p>
        </p:txBody>
      </p:sp>
      <p:sp>
        <p:nvSpPr>
          <p:cNvPr id="19463" name="AutoShape 9"/>
          <p:cNvSpPr>
            <a:spLocks/>
          </p:cNvSpPr>
          <p:nvPr/>
        </p:nvSpPr>
        <p:spPr bwMode="auto">
          <a:xfrm rot="-5400000">
            <a:off x="2971800" y="4419600"/>
            <a:ext cx="76200" cy="3124200"/>
          </a:xfrm>
          <a:prstGeom prst="leftBrace">
            <a:avLst>
              <a:gd name="adj1" fmla="val 3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Text Box 10"/>
          <p:cNvSpPr txBox="1">
            <a:spLocks noChangeArrowheads="1"/>
          </p:cNvSpPr>
          <p:nvPr/>
        </p:nvSpPr>
        <p:spPr bwMode="auto">
          <a:xfrm>
            <a:off x="990600" y="60960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0">
                <a:solidFill>
                  <a:schemeClr val="accent2"/>
                </a:solidFill>
              </a:rPr>
              <a:t>undefined</a:t>
            </a:r>
            <a:endParaRPr lang="en-US" sz="2000" b="0" baseline="-25000">
              <a:solidFill>
                <a:schemeClr val="accent2"/>
              </a:solidFill>
            </a:endParaRPr>
          </a:p>
        </p:txBody>
      </p:sp>
      <p:sp>
        <p:nvSpPr>
          <p:cNvPr id="19465" name="Text Box 12"/>
          <p:cNvSpPr txBox="1">
            <a:spLocks noChangeArrowheads="1"/>
          </p:cNvSpPr>
          <p:nvPr/>
        </p:nvSpPr>
        <p:spPr bwMode="auto">
          <a:xfrm>
            <a:off x="2895600" y="60960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0">
                <a:solidFill>
                  <a:schemeClr val="hlink"/>
                </a:solidFill>
              </a:rPr>
              <a:t>h</a:t>
            </a:r>
            <a:r>
              <a:rPr lang="en-US" sz="2000" b="0" baseline="-25000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19466" name="Line 14"/>
          <p:cNvSpPr>
            <a:spLocks noChangeShapeType="1"/>
          </p:cNvSpPr>
          <p:nvPr/>
        </p:nvSpPr>
        <p:spPr bwMode="auto">
          <a:xfrm>
            <a:off x="5638800" y="3124200"/>
            <a:ext cx="3200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Text Box 16"/>
          <p:cNvSpPr txBox="1">
            <a:spLocks noChangeArrowheads="1"/>
          </p:cNvSpPr>
          <p:nvPr/>
        </p:nvSpPr>
        <p:spPr bwMode="auto">
          <a:xfrm>
            <a:off x="7086600" y="2605088"/>
            <a:ext cx="175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P(X|h</a:t>
            </a:r>
            <a:r>
              <a:rPr lang="en-US" baseline="-25000">
                <a:solidFill>
                  <a:schemeClr val="accent2"/>
                </a:solidFill>
              </a:rPr>
              <a:t>ML</a:t>
            </a:r>
            <a:r>
              <a:rPr lang="en-US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9468" name="Text Box 17"/>
          <p:cNvSpPr txBox="1">
            <a:spLocks noChangeArrowheads="1"/>
          </p:cNvSpPr>
          <p:nvPr/>
        </p:nvSpPr>
        <p:spPr bwMode="auto">
          <a:xfrm>
            <a:off x="6934200" y="38100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P(X|</a:t>
            </a:r>
            <a:r>
              <a:rPr lang="en-US" b="0">
                <a:solidFill>
                  <a:srgbClr val="FF3300"/>
                </a:solidFill>
              </a:rPr>
              <a:t>d</a:t>
            </a:r>
            <a:r>
              <a:rPr lang="en-US">
                <a:solidFill>
                  <a:srgbClr val="FF3300"/>
                </a:solidFill>
              </a:rPr>
              <a:t>)</a:t>
            </a:r>
          </a:p>
        </p:txBody>
      </p:sp>
      <p:sp>
        <p:nvSpPr>
          <p:cNvPr id="19469" name="Line 18"/>
          <p:cNvSpPr>
            <a:spLocks noChangeShapeType="1"/>
          </p:cNvSpPr>
          <p:nvPr/>
        </p:nvSpPr>
        <p:spPr bwMode="auto">
          <a:xfrm flipH="1" flipV="1">
            <a:off x="1143000" y="57150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Oval 19"/>
          <p:cNvSpPr>
            <a:spLocks noChangeArrowheads="1"/>
          </p:cNvSpPr>
          <p:nvPr/>
        </p:nvSpPr>
        <p:spPr bwMode="auto">
          <a:xfrm>
            <a:off x="5257800" y="5410200"/>
            <a:ext cx="152400" cy="1524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71" name="Oval 20"/>
          <p:cNvSpPr>
            <a:spLocks noChangeArrowheads="1"/>
          </p:cNvSpPr>
          <p:nvPr/>
        </p:nvSpPr>
        <p:spPr bwMode="auto">
          <a:xfrm>
            <a:off x="5562600" y="30480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83" y="1371600"/>
            <a:ext cx="4191000" cy="1026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Back to Coin Flips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The MLE is easy to compute… but what about those small sample sizes?</a:t>
            </a:r>
          </a:p>
          <a:p>
            <a:pPr eaLnBrk="1" hangingPunct="1"/>
            <a:r>
              <a:rPr lang="en-US" dirty="0" smtClean="0">
                <a:sym typeface="Symbol" pitchFamily="18" charset="2"/>
              </a:rPr>
              <a:t>Motivation</a:t>
            </a:r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You hand me a coin from your pocket</a:t>
            </a:r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1 flip, turns up tails</a:t>
            </a:r>
          </a:p>
          <a:p>
            <a:pPr lvl="1" eaLnBrk="1" hangingPunct="1"/>
            <a:r>
              <a:rPr lang="en-US" dirty="0" err="1" smtClean="0">
                <a:sym typeface="Symbol" pitchFamily="18" charset="2"/>
              </a:rPr>
              <a:t>Whats</a:t>
            </a:r>
            <a:r>
              <a:rPr lang="en-US" dirty="0" smtClean="0">
                <a:sym typeface="Symbol" pitchFamily="18" charset="2"/>
              </a:rPr>
              <a:t> the MLE?</a:t>
            </a:r>
          </a:p>
          <a:p>
            <a:pPr eaLnBrk="1" hangingPunct="1">
              <a:buFontTx/>
              <a:buNone/>
            </a:pPr>
            <a:endParaRPr lang="en-US" dirty="0" smtClean="0">
              <a:sym typeface="Symbol" pitchFamily="18" charset="2"/>
            </a:endParaRP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572000"/>
            <a:ext cx="1462088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066800" y="4495800"/>
            <a:ext cx="65532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dirty="0" smtClean="0">
                <a:solidFill>
                  <a:schemeClr val="tx1"/>
                </a:solidFill>
              </a:rPr>
              <a:t>A particularly acute problem for BN nodes with many parents!</a:t>
            </a:r>
            <a:br>
              <a:rPr lang="en-US" sz="2400" b="0" dirty="0" smtClean="0">
                <a:solidFill>
                  <a:schemeClr val="tx1"/>
                </a:solidFill>
              </a:rPr>
            </a:br>
            <a:r>
              <a:rPr lang="en-US" sz="2400" b="0" dirty="0" smtClean="0">
                <a:solidFill>
                  <a:schemeClr val="tx1"/>
                </a:solidFill>
              </a:rPr>
              <a:t>(the </a:t>
            </a:r>
            <a:r>
              <a:rPr lang="en-US" sz="2400" dirty="0" smtClean="0">
                <a:solidFill>
                  <a:schemeClr val="bg2"/>
                </a:solidFill>
              </a:rPr>
              <a:t>data fragmentation </a:t>
            </a:r>
            <a:r>
              <a:rPr lang="en-US" sz="2400" b="0" dirty="0" smtClean="0">
                <a:solidFill>
                  <a:schemeClr val="tx1"/>
                </a:solidFill>
              </a:rPr>
              <a:t>problem)</a:t>
            </a:r>
            <a:endParaRPr lang="en-US" sz="2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2"/>
                </a:solidFill>
              </a:rPr>
              <a:t>Maximum A Posteriori Estimation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accent3"/>
                </a:solidFill>
                <a:sym typeface="Symbol" pitchFamily="18" charset="2"/>
              </a:rPr>
              <a:t>Maximum a posteriori </a:t>
            </a:r>
            <a:r>
              <a:rPr lang="en-US" dirty="0" smtClean="0">
                <a:sym typeface="Symbol" pitchFamily="18" charset="2"/>
              </a:rPr>
              <a:t>(MAP) estimation</a:t>
            </a:r>
          </a:p>
          <a:p>
            <a:pPr eaLnBrk="1" hangingPunct="1"/>
            <a:r>
              <a:rPr lang="en-US" dirty="0" smtClean="0">
                <a:sym typeface="Symbol" pitchFamily="18" charset="2"/>
              </a:rPr>
              <a:t>Idea: use the hypothesis prior to get a better initial estimate than ML, without resorting to full Bayesian estimation</a:t>
            </a:r>
          </a:p>
          <a:p>
            <a:pPr lvl="1"/>
            <a:r>
              <a:rPr lang="en-US" dirty="0" smtClean="0">
                <a:sym typeface="Symbol" pitchFamily="18" charset="2"/>
              </a:rPr>
              <a:t>“Most coins I’ve seen have been fair coins, so I won’t let the first few tails sway my estimate much”</a:t>
            </a:r>
          </a:p>
          <a:p>
            <a:pPr lvl="1"/>
            <a:r>
              <a:rPr lang="en-US" dirty="0" smtClean="0">
                <a:sym typeface="Symbol" pitchFamily="18" charset="2"/>
              </a:rPr>
              <a:t>“Now that I’ve seen 100 tails in a row, I’m pretty sure it’s not a fair coin anymore”</a:t>
            </a:r>
          </a:p>
          <a:p>
            <a:pPr eaLnBrk="1" hangingPunct="1">
              <a:buFontTx/>
              <a:buNone/>
            </a:pPr>
            <a:endParaRPr lang="en-US" dirty="0" smtClean="0">
              <a:sym typeface="Symbol" pitchFamily="18" charset="2"/>
            </a:endParaRP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572000"/>
            <a:ext cx="1462088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489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2"/>
                </a:solidFill>
              </a:rPr>
              <a:t>Maximum A Posteriori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P(</a:t>
            </a:r>
            <a:r>
              <a:rPr lang="en-US" dirty="0" err="1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err="1">
                <a:sym typeface="Symbol" pitchFamily="18" charset="2"/>
              </a:rPr>
              <a:t>|</a:t>
            </a:r>
            <a:r>
              <a:rPr lang="en-US" b="1" dirty="0" err="1">
                <a:sym typeface="Symbol" pitchFamily="18" charset="2"/>
              </a:rPr>
              <a:t>d</a:t>
            </a:r>
            <a:r>
              <a:rPr lang="en-US" dirty="0">
                <a:sym typeface="Symbol" pitchFamily="18" charset="2"/>
              </a:rPr>
              <a:t>) </a:t>
            </a:r>
            <a:r>
              <a:rPr lang="en-US" dirty="0" smtClean="0">
                <a:sym typeface="Symbol" pitchFamily="18" charset="2"/>
              </a:rPr>
              <a:t>is the posterior probability of the hypothesis, given the data</a:t>
            </a:r>
          </a:p>
          <a:p>
            <a:r>
              <a:rPr lang="en-US" dirty="0" err="1" smtClean="0">
                <a:sym typeface="Symbol" pitchFamily="18" charset="2"/>
              </a:rPr>
              <a:t>argmax</a:t>
            </a:r>
            <a:r>
              <a:rPr lang="en-US" baseline="-25000" dirty="0" err="1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P(</a:t>
            </a:r>
            <a:r>
              <a:rPr lang="en-US" dirty="0" err="1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err="1">
                <a:sym typeface="Symbol" pitchFamily="18" charset="2"/>
              </a:rPr>
              <a:t>|</a:t>
            </a:r>
            <a:r>
              <a:rPr lang="en-US" b="1" dirty="0" err="1">
                <a:sym typeface="Symbol" pitchFamily="18" charset="2"/>
              </a:rPr>
              <a:t>d</a:t>
            </a:r>
            <a:r>
              <a:rPr lang="en-US" dirty="0" smtClean="0">
                <a:sym typeface="Symbol" pitchFamily="18" charset="2"/>
              </a:rPr>
              <a:t>) is known as the </a:t>
            </a:r>
            <a:r>
              <a:rPr lang="en-US" b="1" dirty="0" smtClean="0">
                <a:sym typeface="Symbol" pitchFamily="18" charset="2"/>
              </a:rPr>
              <a:t>maximum a posteriori </a:t>
            </a:r>
            <a:r>
              <a:rPr lang="en-US" dirty="0">
                <a:sym typeface="Symbol" pitchFamily="18" charset="2"/>
              </a:rPr>
              <a:t>(MAP) </a:t>
            </a:r>
            <a:r>
              <a:rPr lang="en-US" dirty="0" smtClean="0">
                <a:sym typeface="Symbol" pitchFamily="18" charset="2"/>
              </a:rPr>
              <a:t>estimate</a:t>
            </a:r>
          </a:p>
          <a:p>
            <a:r>
              <a:rPr lang="en-US" dirty="0" smtClean="0">
                <a:sym typeface="Symbol" pitchFamily="18" charset="2"/>
              </a:rPr>
              <a:t>Posterior of hypothesis </a:t>
            </a:r>
            <a:r>
              <a:rPr lang="en-US" dirty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>
                <a:sym typeface="Symbol" pitchFamily="18" charset="2"/>
              </a:rPr>
              <a:t> given data </a:t>
            </a:r>
            <a:r>
              <a:rPr lang="en-US" b="1" dirty="0">
                <a:sym typeface="Symbol" pitchFamily="18" charset="2"/>
              </a:rPr>
              <a:t>d</a:t>
            </a:r>
            <a:r>
              <a:rPr lang="en-US" dirty="0">
                <a:sym typeface="Symbol" pitchFamily="18" charset="2"/>
              </a:rPr>
              <a:t>={d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,…,</a:t>
            </a:r>
            <a:r>
              <a:rPr lang="en-US" dirty="0" err="1">
                <a:sym typeface="Symbol" pitchFamily="18" charset="2"/>
              </a:rPr>
              <a:t>d</a:t>
            </a:r>
            <a:r>
              <a:rPr lang="en-US" baseline="-25000" dirty="0" err="1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} </a:t>
            </a:r>
          </a:p>
          <a:p>
            <a:pPr lvl="1"/>
            <a:r>
              <a:rPr lang="en-US" dirty="0">
                <a:sym typeface="Symbol" pitchFamily="18" charset="2"/>
              </a:rPr>
              <a:t>P(</a:t>
            </a:r>
            <a:r>
              <a:rPr lang="en-US" dirty="0" err="1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err="1">
                <a:sym typeface="Symbol" pitchFamily="18" charset="2"/>
              </a:rPr>
              <a:t>|</a:t>
            </a:r>
            <a:r>
              <a:rPr lang="en-US" b="1" dirty="0" err="1">
                <a:sym typeface="Symbol" pitchFamily="18" charset="2"/>
              </a:rPr>
              <a:t>d</a:t>
            </a:r>
            <a:r>
              <a:rPr lang="en-US" dirty="0">
                <a:sym typeface="Symbol" pitchFamily="18" charset="2"/>
              </a:rPr>
              <a:t>) = 1/</a:t>
            </a:r>
            <a:r>
              <a:rPr lang="en-US" dirty="0">
                <a:latin typeface="Symbol" pitchFamily="18" charset="2"/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 P(</a:t>
            </a:r>
            <a:r>
              <a:rPr lang="en-US" dirty="0" err="1">
                <a:sym typeface="Symbol" pitchFamily="18" charset="2"/>
              </a:rPr>
              <a:t>d|</a:t>
            </a:r>
            <a:r>
              <a:rPr lang="en-US" dirty="0" err="1">
                <a:latin typeface="Symbol" pitchFamily="18" charset="2"/>
                <a:sym typeface="Symbol" pitchFamily="18" charset="2"/>
              </a:rPr>
              <a:t>q</a:t>
            </a:r>
            <a:r>
              <a:rPr lang="en-US" dirty="0">
                <a:sym typeface="Symbol" pitchFamily="18" charset="2"/>
              </a:rPr>
              <a:t>) </a:t>
            </a:r>
            <a:r>
              <a:rPr lang="en-US" dirty="0">
                <a:solidFill>
                  <a:schemeClr val="accent3"/>
                </a:solidFill>
                <a:sym typeface="Symbol" pitchFamily="18" charset="2"/>
              </a:rPr>
              <a:t>P(</a:t>
            </a:r>
            <a:r>
              <a:rPr lang="en-US" dirty="0">
                <a:solidFill>
                  <a:schemeClr val="accent3"/>
                </a:solidFill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solidFill>
                  <a:schemeClr val="accent3"/>
                </a:solidFill>
                <a:sym typeface="Symbol" pitchFamily="18" charset="2"/>
              </a:rPr>
              <a:t>)</a:t>
            </a:r>
          </a:p>
          <a:p>
            <a:pPr lvl="1"/>
            <a:r>
              <a:rPr lang="en-US" dirty="0" smtClean="0">
                <a:sym typeface="Symbol" pitchFamily="18" charset="2"/>
              </a:rPr>
              <a:t>Max over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 doesn’t affect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a</a:t>
            </a:r>
          </a:p>
          <a:p>
            <a:pPr lvl="1"/>
            <a:r>
              <a:rPr lang="en-US" dirty="0" smtClean="0">
                <a:latin typeface="+mj-lt"/>
                <a:sym typeface="Symbol" pitchFamily="18" charset="2"/>
              </a:rPr>
              <a:t>So MAP estimate is </a:t>
            </a:r>
            <a:r>
              <a:rPr lang="en-US" dirty="0" err="1" smtClean="0">
                <a:latin typeface="+mj-lt"/>
                <a:sym typeface="Symbol" pitchFamily="18" charset="2"/>
              </a:rPr>
              <a:t>argmax</a:t>
            </a:r>
            <a:r>
              <a:rPr lang="en-US" baseline="-25000" dirty="0" err="1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latin typeface="+mj-lt"/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P(</a:t>
            </a:r>
            <a:r>
              <a:rPr lang="en-US" dirty="0" err="1" smtClean="0">
                <a:sym typeface="Symbol" pitchFamily="18" charset="2"/>
              </a:rPr>
              <a:t>d|</a:t>
            </a:r>
            <a:r>
              <a:rPr lang="en-US" dirty="0" err="1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>
                <a:sym typeface="Symbol" pitchFamily="18" charset="2"/>
              </a:rPr>
              <a:t>) </a:t>
            </a:r>
            <a:r>
              <a:rPr lang="en-US" dirty="0">
                <a:solidFill>
                  <a:schemeClr val="accent3"/>
                </a:solidFill>
                <a:sym typeface="Symbol" pitchFamily="18" charset="2"/>
              </a:rPr>
              <a:t>P(</a:t>
            </a:r>
            <a:r>
              <a:rPr lang="en-US" dirty="0">
                <a:solidFill>
                  <a:schemeClr val="accent3"/>
                </a:solidFill>
                <a:latin typeface="Symbol" pitchFamily="18" charset="2"/>
                <a:sym typeface="Symbol" pitchFamily="18" charset="2"/>
              </a:rPr>
              <a:t>q</a:t>
            </a:r>
            <a:r>
              <a:rPr lang="en-US" dirty="0">
                <a:solidFill>
                  <a:schemeClr val="accent3"/>
                </a:solidFill>
                <a:sym typeface="Symbol" pitchFamily="18" charset="2"/>
              </a:rPr>
              <a:t>)</a:t>
            </a:r>
          </a:p>
          <a:p>
            <a:pPr lvl="1"/>
            <a:endParaRPr lang="en-US" dirty="0" smtClean="0">
              <a:latin typeface="+mj-lt"/>
              <a:sym typeface="Symbol" pitchFamily="18" charset="2"/>
            </a:endParaRP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876800"/>
            <a:ext cx="1462088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954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009900"/>
            <a:ext cx="42672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Maximum a Posteriori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</a:t>
            </a:r>
            <a:r>
              <a:rPr lang="en-US" baseline="-25000" smtClean="0"/>
              <a:t>MAP</a:t>
            </a:r>
            <a:r>
              <a:rPr lang="en-US" smtClean="0"/>
              <a:t> = argmax</a:t>
            </a:r>
            <a:r>
              <a:rPr lang="en-US" baseline="-25000" smtClean="0"/>
              <a:t>hi</a:t>
            </a:r>
            <a:r>
              <a:rPr lang="en-US" smtClean="0"/>
              <a:t> P(h</a:t>
            </a:r>
            <a:r>
              <a:rPr lang="en-US" baseline="-25000" smtClean="0"/>
              <a:t>i</a:t>
            </a:r>
            <a:r>
              <a:rPr lang="en-US" smtClean="0"/>
              <a:t>|</a:t>
            </a:r>
            <a:r>
              <a:rPr lang="en-US" b="1" smtClean="0"/>
              <a:t>d</a:t>
            </a:r>
            <a:r>
              <a:rPr lang="en-US" smtClean="0"/>
              <a:t>)</a:t>
            </a:r>
            <a:endParaRPr lang="en-US" baseline="-25000" smtClean="0"/>
          </a:p>
          <a:p>
            <a:pPr eaLnBrk="1" hangingPunct="1"/>
            <a:r>
              <a:rPr lang="en-US" smtClean="0"/>
              <a:t>P(X|</a:t>
            </a:r>
            <a:r>
              <a:rPr lang="en-US" b="1" smtClean="0"/>
              <a:t>d</a:t>
            </a:r>
            <a:r>
              <a:rPr lang="en-US" smtClean="0"/>
              <a:t>) </a:t>
            </a:r>
            <a:r>
              <a:rPr lang="en-US" smtClean="0">
                <a:sym typeface="Symbol" pitchFamily="18" charset="2"/>
              </a:rPr>
              <a:t> P(X|h</a:t>
            </a:r>
            <a:r>
              <a:rPr lang="en-US" baseline="-25000" smtClean="0">
                <a:sym typeface="Symbol" pitchFamily="18" charset="2"/>
              </a:rPr>
              <a:t>MAP</a:t>
            </a:r>
            <a:r>
              <a:rPr lang="en-US" smtClean="0">
                <a:sym typeface="Symbol" pitchFamily="18" charset="2"/>
              </a:rPr>
              <a:t>)</a:t>
            </a: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0"/>
            <a:ext cx="4114800" cy="299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152400" y="6110288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h</a:t>
            </a:r>
            <a:r>
              <a:rPr lang="en-US" sz="2000" baseline="-25000"/>
              <a:t>MAP </a:t>
            </a:r>
            <a:r>
              <a:rPr lang="en-US" sz="2000"/>
              <a:t>= </a:t>
            </a:r>
          </a:p>
        </p:txBody>
      </p:sp>
      <p:sp>
        <p:nvSpPr>
          <p:cNvPr id="17415" name="AutoShape 6"/>
          <p:cNvSpPr>
            <a:spLocks/>
          </p:cNvSpPr>
          <p:nvPr/>
        </p:nvSpPr>
        <p:spPr bwMode="auto">
          <a:xfrm rot="-5400000">
            <a:off x="1181100" y="5753100"/>
            <a:ext cx="228600" cy="457200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AutoShape 7"/>
          <p:cNvSpPr>
            <a:spLocks/>
          </p:cNvSpPr>
          <p:nvPr/>
        </p:nvSpPr>
        <p:spPr bwMode="auto">
          <a:xfrm rot="-5400000">
            <a:off x="1562100" y="5829300"/>
            <a:ext cx="228600" cy="304800"/>
          </a:xfrm>
          <a:prstGeom prst="lef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AutoShape 8"/>
          <p:cNvSpPr>
            <a:spLocks/>
          </p:cNvSpPr>
          <p:nvPr/>
        </p:nvSpPr>
        <p:spPr bwMode="auto">
          <a:xfrm rot="-5400000">
            <a:off x="3086100" y="4610100"/>
            <a:ext cx="228600" cy="27432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1143000" y="60960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0">
                <a:solidFill>
                  <a:schemeClr val="accent2"/>
                </a:solidFill>
              </a:rPr>
              <a:t>h</a:t>
            </a:r>
            <a:r>
              <a:rPr lang="en-US" sz="2000" b="0" baseline="-2500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1524000" y="60960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0">
                <a:solidFill>
                  <a:srgbClr val="CC00CC"/>
                </a:solidFill>
              </a:rPr>
              <a:t>h</a:t>
            </a:r>
            <a:r>
              <a:rPr lang="en-US" sz="2000" b="0" baseline="-25000">
                <a:solidFill>
                  <a:srgbClr val="CC00CC"/>
                </a:solidFill>
              </a:rPr>
              <a:t>4</a:t>
            </a:r>
          </a:p>
        </p:txBody>
      </p:sp>
      <p:sp>
        <p:nvSpPr>
          <p:cNvPr id="17420" name="Text Box 11"/>
          <p:cNvSpPr txBox="1">
            <a:spLocks noChangeArrowheads="1"/>
          </p:cNvSpPr>
          <p:nvPr/>
        </p:nvSpPr>
        <p:spPr bwMode="auto">
          <a:xfrm>
            <a:off x="2971800" y="60960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0">
                <a:solidFill>
                  <a:schemeClr val="hlink"/>
                </a:solidFill>
              </a:rPr>
              <a:t>h</a:t>
            </a:r>
            <a:r>
              <a:rPr lang="en-US" sz="2000" b="0" baseline="-25000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17421" name="Line 14"/>
          <p:cNvSpPr>
            <a:spLocks noChangeShapeType="1"/>
          </p:cNvSpPr>
          <p:nvPr/>
        </p:nvSpPr>
        <p:spPr bwMode="auto">
          <a:xfrm>
            <a:off x="5334000" y="5105400"/>
            <a:ext cx="533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Line 15"/>
          <p:cNvSpPr>
            <a:spLocks noChangeShapeType="1"/>
          </p:cNvSpPr>
          <p:nvPr/>
        </p:nvSpPr>
        <p:spPr bwMode="auto">
          <a:xfrm>
            <a:off x="6172200" y="3124200"/>
            <a:ext cx="2667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Line 16"/>
          <p:cNvSpPr>
            <a:spLocks noChangeShapeType="1"/>
          </p:cNvSpPr>
          <p:nvPr/>
        </p:nvSpPr>
        <p:spPr bwMode="auto">
          <a:xfrm>
            <a:off x="5867400" y="41148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Text Box 18"/>
          <p:cNvSpPr txBox="1">
            <a:spLocks noChangeArrowheads="1"/>
          </p:cNvSpPr>
          <p:nvPr/>
        </p:nvSpPr>
        <p:spPr bwMode="auto">
          <a:xfrm>
            <a:off x="7086600" y="2605088"/>
            <a:ext cx="175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P(X|h</a:t>
            </a:r>
            <a:r>
              <a:rPr lang="en-US" baseline="-25000">
                <a:solidFill>
                  <a:schemeClr val="accent2"/>
                </a:solidFill>
              </a:rPr>
              <a:t>MAP</a:t>
            </a:r>
            <a:r>
              <a:rPr lang="en-US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7425" name="Text Box 19"/>
          <p:cNvSpPr txBox="1">
            <a:spLocks noChangeArrowheads="1"/>
          </p:cNvSpPr>
          <p:nvPr/>
        </p:nvSpPr>
        <p:spPr bwMode="auto">
          <a:xfrm>
            <a:off x="6934200" y="38100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P(X|</a:t>
            </a:r>
            <a:r>
              <a:rPr lang="en-US" b="0">
                <a:solidFill>
                  <a:srgbClr val="FF3300"/>
                </a:solidFill>
              </a:rPr>
              <a:t>d</a:t>
            </a:r>
            <a:r>
              <a:rPr lang="en-US">
                <a:solidFill>
                  <a:srgbClr val="FF33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>
                <a:solidFill>
                  <a:schemeClr val="accent2"/>
                </a:solidFill>
              </a:rPr>
              <a:t>Advantages of MAP and MLE over Bayesian estimation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Involves an </a:t>
            </a:r>
            <a:r>
              <a:rPr lang="en-US" i="1" dirty="0" smtClean="0"/>
              <a:t>optimization</a:t>
            </a:r>
            <a:r>
              <a:rPr lang="en-US" dirty="0" smtClean="0"/>
              <a:t> rather than a large summation</a:t>
            </a:r>
          </a:p>
          <a:p>
            <a:pPr lvl="1" eaLnBrk="1" hangingPunct="1"/>
            <a:r>
              <a:rPr lang="en-US" dirty="0" smtClean="0"/>
              <a:t>Local search techniques</a:t>
            </a:r>
          </a:p>
          <a:p>
            <a:pPr eaLnBrk="1" hangingPunct="1"/>
            <a:r>
              <a:rPr lang="en-US" dirty="0" smtClean="0"/>
              <a:t>For some types of distributions, there are </a:t>
            </a:r>
            <a:r>
              <a:rPr lang="en-US" i="1" dirty="0" smtClean="0"/>
              <a:t>closed-form</a:t>
            </a:r>
            <a:r>
              <a:rPr lang="en-US" dirty="0" smtClean="0"/>
              <a:t> solutions that are easily computed</a:t>
            </a:r>
            <a:endParaRPr lang="en-US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Back to Coin Flips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Need some prior distribution P(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)</a:t>
            </a:r>
          </a:p>
          <a:p>
            <a:pPr eaLnBrk="1" hangingPunct="1"/>
            <a:r>
              <a:rPr lang="en-US" dirty="0" smtClean="0">
                <a:sym typeface="Symbol" pitchFamily="18" charset="2"/>
              </a:rPr>
              <a:t>P(</a:t>
            </a:r>
            <a:r>
              <a:rPr lang="en-US" dirty="0" err="1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err="1" smtClean="0">
                <a:sym typeface="Symbol" pitchFamily="18" charset="2"/>
              </a:rPr>
              <a:t>|</a:t>
            </a:r>
            <a:r>
              <a:rPr lang="en-US" b="1" dirty="0" err="1" smtClean="0">
                <a:sym typeface="Symbol" pitchFamily="18" charset="2"/>
              </a:rPr>
              <a:t>d</a:t>
            </a:r>
            <a:r>
              <a:rPr lang="en-US" dirty="0" smtClean="0">
                <a:sym typeface="Symbol" pitchFamily="18" charset="2"/>
              </a:rPr>
              <a:t>) </a:t>
            </a:r>
            <a:r>
              <a:rPr lang="en-US" dirty="0" smtClean="0">
                <a:sym typeface="Symbol"/>
              </a:rPr>
              <a:t></a:t>
            </a:r>
            <a:r>
              <a:rPr lang="en-US" dirty="0" smtClean="0">
                <a:sym typeface="Symbol" pitchFamily="18" charset="2"/>
              </a:rPr>
              <a:t> P(</a:t>
            </a:r>
            <a:r>
              <a:rPr lang="en-US" b="1" dirty="0" err="1" smtClean="0">
                <a:sym typeface="Symbol" pitchFamily="18" charset="2"/>
              </a:rPr>
              <a:t>d</a:t>
            </a:r>
            <a:r>
              <a:rPr lang="en-US" dirty="0" err="1" smtClean="0">
                <a:sym typeface="Symbol" pitchFamily="18" charset="2"/>
              </a:rPr>
              <a:t>|</a:t>
            </a:r>
            <a:r>
              <a:rPr lang="en-US" dirty="0" err="1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)P(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) =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baseline="30000" dirty="0" smtClean="0">
                <a:sym typeface="Symbol" pitchFamily="18" charset="2"/>
              </a:rPr>
              <a:t>c</a:t>
            </a:r>
            <a:r>
              <a:rPr lang="en-US" dirty="0" smtClean="0">
                <a:sym typeface="Symbol" pitchFamily="18" charset="2"/>
              </a:rPr>
              <a:t> (1-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)</a:t>
            </a:r>
            <a:r>
              <a:rPr lang="en-US" baseline="30000" dirty="0" smtClean="0">
                <a:sym typeface="Symbol" pitchFamily="18" charset="2"/>
              </a:rPr>
              <a:t>N-c </a:t>
            </a:r>
            <a:r>
              <a:rPr lang="en-US" dirty="0" smtClean="0">
                <a:sym typeface="Symbol" pitchFamily="18" charset="2"/>
              </a:rPr>
              <a:t>P(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)</a:t>
            </a:r>
          </a:p>
          <a:p>
            <a:pPr eaLnBrk="1" hangingPunct="1"/>
            <a:endParaRPr lang="en-US" baseline="30000" dirty="0" smtClean="0">
              <a:sym typeface="Symbol" pitchFamily="18" charset="2"/>
            </a:endParaRPr>
          </a:p>
          <a:p>
            <a:pPr eaLnBrk="1" hangingPunct="1"/>
            <a:endParaRPr lang="en-US" dirty="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US" dirty="0" smtClean="0">
              <a:sym typeface="Symbol" pitchFamily="18" charset="2"/>
            </a:endParaRP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038600"/>
            <a:ext cx="1462088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219200" y="3063875"/>
            <a:ext cx="434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0">
                <a:solidFill>
                  <a:schemeClr val="accent2"/>
                </a:solidFill>
              </a:rPr>
              <a:t>Define, for all </a:t>
            </a:r>
            <a:r>
              <a:rPr lang="en-US" sz="2400" b="0">
                <a:solidFill>
                  <a:schemeClr val="accent2"/>
                </a:solidFill>
                <a:latin typeface="Symbol" pitchFamily="18" charset="2"/>
              </a:rPr>
              <a:t>q</a:t>
            </a:r>
            <a:r>
              <a:rPr lang="en-US" sz="2400" b="0">
                <a:solidFill>
                  <a:schemeClr val="accent2"/>
                </a:solidFill>
              </a:rPr>
              <a:t>, the probability that I believe in </a:t>
            </a:r>
            <a:r>
              <a:rPr lang="en-US" sz="2400" b="0">
                <a:solidFill>
                  <a:schemeClr val="accent2"/>
                </a:solidFill>
                <a:latin typeface="Symbol" pitchFamily="18" charset="2"/>
              </a:rPr>
              <a:t>q</a:t>
            </a:r>
          </a:p>
        </p:txBody>
      </p:sp>
      <p:sp>
        <p:nvSpPr>
          <p:cNvPr id="27654" name="Line 7"/>
          <p:cNvSpPr>
            <a:spLocks noChangeShapeType="1"/>
          </p:cNvSpPr>
          <p:nvPr/>
        </p:nvSpPr>
        <p:spPr bwMode="auto">
          <a:xfrm>
            <a:off x="4419600" y="56388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Line 8"/>
          <p:cNvSpPr>
            <a:spLocks noChangeShapeType="1"/>
          </p:cNvSpPr>
          <p:nvPr/>
        </p:nvSpPr>
        <p:spPr bwMode="auto">
          <a:xfrm flipV="1">
            <a:off x="5410200" y="38862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" name="Freeform 9"/>
          <p:cNvSpPr>
            <a:spLocks/>
          </p:cNvSpPr>
          <p:nvPr/>
        </p:nvSpPr>
        <p:spPr bwMode="auto">
          <a:xfrm>
            <a:off x="5410200" y="3924300"/>
            <a:ext cx="2438400" cy="1130300"/>
          </a:xfrm>
          <a:custGeom>
            <a:avLst/>
            <a:gdLst>
              <a:gd name="T0" fmla="*/ 0 w 1536"/>
              <a:gd name="T1" fmla="*/ 723900 h 712"/>
              <a:gd name="T2" fmla="*/ 228600 w 1536"/>
              <a:gd name="T3" fmla="*/ 342900 h 712"/>
              <a:gd name="T4" fmla="*/ 609600 w 1536"/>
              <a:gd name="T5" fmla="*/ 1104900 h 712"/>
              <a:gd name="T6" fmla="*/ 1219200 w 1536"/>
              <a:gd name="T7" fmla="*/ 495300 h 712"/>
              <a:gd name="T8" fmla="*/ 1828800 w 1536"/>
              <a:gd name="T9" fmla="*/ 38100 h 712"/>
              <a:gd name="T10" fmla="*/ 2209800 w 1536"/>
              <a:gd name="T11" fmla="*/ 723900 h 712"/>
              <a:gd name="T12" fmla="*/ 2438400 w 1536"/>
              <a:gd name="T13" fmla="*/ 419100 h 7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536" h="712">
                <a:moveTo>
                  <a:pt x="0" y="456"/>
                </a:moveTo>
                <a:cubicBezTo>
                  <a:pt x="40" y="316"/>
                  <a:pt x="80" y="176"/>
                  <a:pt x="144" y="216"/>
                </a:cubicBezTo>
                <a:cubicBezTo>
                  <a:pt x="208" y="256"/>
                  <a:pt x="280" y="680"/>
                  <a:pt x="384" y="696"/>
                </a:cubicBezTo>
                <a:cubicBezTo>
                  <a:pt x="488" y="712"/>
                  <a:pt x="640" y="424"/>
                  <a:pt x="768" y="312"/>
                </a:cubicBezTo>
                <a:cubicBezTo>
                  <a:pt x="896" y="200"/>
                  <a:pt x="1048" y="0"/>
                  <a:pt x="1152" y="24"/>
                </a:cubicBezTo>
                <a:cubicBezTo>
                  <a:pt x="1256" y="48"/>
                  <a:pt x="1328" y="416"/>
                  <a:pt x="1392" y="456"/>
                </a:cubicBezTo>
                <a:cubicBezTo>
                  <a:pt x="1456" y="496"/>
                  <a:pt x="1496" y="380"/>
                  <a:pt x="1536" y="264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" name="Line 10"/>
          <p:cNvSpPr>
            <a:spLocks noChangeShapeType="1"/>
          </p:cNvSpPr>
          <p:nvPr/>
        </p:nvSpPr>
        <p:spPr bwMode="auto">
          <a:xfrm>
            <a:off x="7848600" y="3962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Text Box 11"/>
          <p:cNvSpPr txBox="1">
            <a:spLocks noChangeArrowheads="1"/>
          </p:cNvSpPr>
          <p:nvPr/>
        </p:nvSpPr>
        <p:spPr bwMode="auto">
          <a:xfrm>
            <a:off x="7696200" y="57150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7659" name="Text Box 12"/>
          <p:cNvSpPr txBox="1">
            <a:spLocks noChangeArrowheads="1"/>
          </p:cNvSpPr>
          <p:nvPr/>
        </p:nvSpPr>
        <p:spPr bwMode="auto">
          <a:xfrm>
            <a:off x="5257800" y="57150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27660" name="Text Box 13"/>
          <p:cNvSpPr txBox="1">
            <a:spLocks noChangeArrowheads="1"/>
          </p:cNvSpPr>
          <p:nvPr/>
        </p:nvSpPr>
        <p:spPr bwMode="auto">
          <a:xfrm>
            <a:off x="8382000" y="56388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>
                <a:latin typeface="Symbol" pitchFamily="18" charset="2"/>
              </a:rPr>
              <a:t>q</a:t>
            </a:r>
          </a:p>
        </p:txBody>
      </p:sp>
      <p:sp>
        <p:nvSpPr>
          <p:cNvPr id="27661" name="Text Box 14"/>
          <p:cNvSpPr txBox="1">
            <a:spLocks noChangeArrowheads="1"/>
          </p:cNvSpPr>
          <p:nvPr/>
        </p:nvSpPr>
        <p:spPr bwMode="auto">
          <a:xfrm>
            <a:off x="6108700" y="3733800"/>
            <a:ext cx="74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0">
                <a:sym typeface="Symbol" pitchFamily="18" charset="2"/>
              </a:rPr>
              <a:t>P(</a:t>
            </a:r>
            <a:r>
              <a:rPr lang="en-US" sz="2400" b="0">
                <a:latin typeface="Symbol" pitchFamily="18" charset="2"/>
                <a:sym typeface="Symbol" pitchFamily="18" charset="2"/>
              </a:rPr>
              <a:t>q</a:t>
            </a:r>
            <a:r>
              <a:rPr lang="en-US" sz="2400" b="0"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MAP estimate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Could maximize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baseline="30000" dirty="0" smtClean="0">
                <a:sym typeface="Symbol" pitchFamily="18" charset="2"/>
              </a:rPr>
              <a:t>c</a:t>
            </a:r>
            <a:r>
              <a:rPr lang="en-US" dirty="0" smtClean="0">
                <a:sym typeface="Symbol" pitchFamily="18" charset="2"/>
              </a:rPr>
              <a:t> (1-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)</a:t>
            </a:r>
            <a:r>
              <a:rPr lang="en-US" baseline="30000" dirty="0" smtClean="0">
                <a:sym typeface="Symbol" pitchFamily="18" charset="2"/>
              </a:rPr>
              <a:t>N-c </a:t>
            </a:r>
            <a:r>
              <a:rPr lang="en-US" dirty="0" smtClean="0">
                <a:sym typeface="Symbol" pitchFamily="18" charset="2"/>
              </a:rPr>
              <a:t>P(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) using some optimization</a:t>
            </a:r>
          </a:p>
          <a:p>
            <a:pPr eaLnBrk="1" hangingPunct="1"/>
            <a:r>
              <a:rPr lang="en-US" dirty="0" smtClean="0">
                <a:sym typeface="Symbol" pitchFamily="18" charset="2"/>
              </a:rPr>
              <a:t>Turns out for some families of P(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), the MAP estimate is easy to compute</a:t>
            </a:r>
          </a:p>
          <a:p>
            <a:pPr eaLnBrk="1" hangingPunct="1"/>
            <a:endParaRPr lang="en-US" baseline="30000" dirty="0" smtClean="0">
              <a:sym typeface="Symbol" pitchFamily="18" charset="2"/>
            </a:endParaRPr>
          </a:p>
          <a:p>
            <a:pPr eaLnBrk="1" hangingPunct="1"/>
            <a:endParaRPr lang="en-US" dirty="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US" dirty="0" smtClean="0">
              <a:sym typeface="Symbol" pitchFamily="18" charset="2"/>
            </a:endParaRP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191000"/>
            <a:ext cx="1462088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7" name="Line 6"/>
          <p:cNvSpPr>
            <a:spLocks noChangeShapeType="1"/>
          </p:cNvSpPr>
          <p:nvPr/>
        </p:nvSpPr>
        <p:spPr bwMode="auto">
          <a:xfrm>
            <a:off x="4419600" y="5881688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" name="Line 7"/>
          <p:cNvSpPr>
            <a:spLocks noChangeShapeType="1"/>
          </p:cNvSpPr>
          <p:nvPr/>
        </p:nvSpPr>
        <p:spPr bwMode="auto">
          <a:xfrm flipV="1">
            <a:off x="5410200" y="4129088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Line 9"/>
          <p:cNvSpPr>
            <a:spLocks noChangeShapeType="1"/>
          </p:cNvSpPr>
          <p:nvPr/>
        </p:nvSpPr>
        <p:spPr bwMode="auto">
          <a:xfrm>
            <a:off x="7848600" y="4205288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Text Box 10"/>
          <p:cNvSpPr txBox="1">
            <a:spLocks noChangeArrowheads="1"/>
          </p:cNvSpPr>
          <p:nvPr/>
        </p:nvSpPr>
        <p:spPr bwMode="auto">
          <a:xfrm>
            <a:off x="7696200" y="5957888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8681" name="Text Box 11"/>
          <p:cNvSpPr txBox="1">
            <a:spLocks noChangeArrowheads="1"/>
          </p:cNvSpPr>
          <p:nvPr/>
        </p:nvSpPr>
        <p:spPr bwMode="auto">
          <a:xfrm>
            <a:off x="5257800" y="5957888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28682" name="Text Box 12"/>
          <p:cNvSpPr txBox="1">
            <a:spLocks noChangeArrowheads="1"/>
          </p:cNvSpPr>
          <p:nvPr/>
        </p:nvSpPr>
        <p:spPr bwMode="auto">
          <a:xfrm>
            <a:off x="8382000" y="5881688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>
                <a:latin typeface="Symbol" pitchFamily="18" charset="2"/>
              </a:rPr>
              <a:t>q</a:t>
            </a:r>
          </a:p>
        </p:txBody>
      </p:sp>
      <p:sp>
        <p:nvSpPr>
          <p:cNvPr id="28683" name="Text Box 13"/>
          <p:cNvSpPr txBox="1">
            <a:spLocks noChangeArrowheads="1"/>
          </p:cNvSpPr>
          <p:nvPr/>
        </p:nvSpPr>
        <p:spPr bwMode="auto">
          <a:xfrm>
            <a:off x="6934200" y="3733800"/>
            <a:ext cx="74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0">
                <a:sym typeface="Symbol" pitchFamily="18" charset="2"/>
              </a:rPr>
              <a:t>P(</a:t>
            </a:r>
            <a:r>
              <a:rPr lang="en-US" sz="2400" b="0">
                <a:latin typeface="Symbol" pitchFamily="18" charset="2"/>
                <a:sym typeface="Symbol" pitchFamily="18" charset="2"/>
              </a:rPr>
              <a:t>q</a:t>
            </a:r>
            <a:r>
              <a:rPr lang="en-US" sz="2400" b="0">
                <a:sym typeface="Symbol" pitchFamily="18" charset="2"/>
              </a:rPr>
              <a:t>)</a:t>
            </a:r>
          </a:p>
        </p:txBody>
      </p:sp>
      <p:sp>
        <p:nvSpPr>
          <p:cNvPr id="28684" name="Line 14"/>
          <p:cNvSpPr>
            <a:spLocks noChangeShapeType="1"/>
          </p:cNvSpPr>
          <p:nvPr/>
        </p:nvSpPr>
        <p:spPr bwMode="auto">
          <a:xfrm>
            <a:off x="5410200" y="5029200"/>
            <a:ext cx="243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Freeform 15"/>
          <p:cNvSpPr>
            <a:spLocks/>
          </p:cNvSpPr>
          <p:nvPr/>
        </p:nvSpPr>
        <p:spPr bwMode="auto">
          <a:xfrm>
            <a:off x="5410200" y="4084638"/>
            <a:ext cx="2438400" cy="1782762"/>
          </a:xfrm>
          <a:custGeom>
            <a:avLst/>
            <a:gdLst>
              <a:gd name="T0" fmla="*/ 0 w 1536"/>
              <a:gd name="T1" fmla="*/ 1782762 h 1123"/>
              <a:gd name="T2" fmla="*/ 304800 w 1536"/>
              <a:gd name="T3" fmla="*/ 1706562 h 1123"/>
              <a:gd name="T4" fmla="*/ 533400 w 1536"/>
              <a:gd name="T5" fmla="*/ 1477962 h 1123"/>
              <a:gd name="T6" fmla="*/ 854075 w 1536"/>
              <a:gd name="T7" fmla="*/ 517525 h 1123"/>
              <a:gd name="T8" fmla="*/ 1203325 w 1536"/>
              <a:gd name="T9" fmla="*/ 0 h 1123"/>
              <a:gd name="T10" fmla="*/ 1539875 w 1536"/>
              <a:gd name="T11" fmla="*/ 517525 h 1123"/>
              <a:gd name="T12" fmla="*/ 1828800 w 1536"/>
              <a:gd name="T13" fmla="*/ 1477962 h 1123"/>
              <a:gd name="T14" fmla="*/ 2133600 w 1536"/>
              <a:gd name="T15" fmla="*/ 1706562 h 1123"/>
              <a:gd name="T16" fmla="*/ 2438400 w 1536"/>
              <a:gd name="T17" fmla="*/ 1782762 h 11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6" h="1123">
                <a:moveTo>
                  <a:pt x="0" y="1123"/>
                </a:moveTo>
                <a:cubicBezTo>
                  <a:pt x="68" y="1115"/>
                  <a:pt x="136" y="1107"/>
                  <a:pt x="192" y="1075"/>
                </a:cubicBezTo>
                <a:cubicBezTo>
                  <a:pt x="248" y="1043"/>
                  <a:pt x="278" y="1056"/>
                  <a:pt x="336" y="931"/>
                </a:cubicBezTo>
                <a:cubicBezTo>
                  <a:pt x="394" y="806"/>
                  <a:pt x="468" y="481"/>
                  <a:pt x="538" y="326"/>
                </a:cubicBezTo>
                <a:cubicBezTo>
                  <a:pt x="608" y="171"/>
                  <a:pt x="686" y="0"/>
                  <a:pt x="758" y="0"/>
                </a:cubicBezTo>
                <a:cubicBezTo>
                  <a:pt x="830" y="0"/>
                  <a:pt x="904" y="171"/>
                  <a:pt x="970" y="326"/>
                </a:cubicBezTo>
                <a:cubicBezTo>
                  <a:pt x="1036" y="481"/>
                  <a:pt x="1090" y="806"/>
                  <a:pt x="1152" y="931"/>
                </a:cubicBezTo>
                <a:cubicBezTo>
                  <a:pt x="1214" y="1056"/>
                  <a:pt x="1280" y="1043"/>
                  <a:pt x="1344" y="1075"/>
                </a:cubicBezTo>
                <a:cubicBezTo>
                  <a:pt x="1408" y="1107"/>
                  <a:pt x="1472" y="1115"/>
                  <a:pt x="1536" y="1123"/>
                </a:cubicBez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Freeform 16"/>
          <p:cNvSpPr>
            <a:spLocks/>
          </p:cNvSpPr>
          <p:nvPr/>
        </p:nvSpPr>
        <p:spPr bwMode="auto">
          <a:xfrm>
            <a:off x="5410200" y="4648200"/>
            <a:ext cx="2438400" cy="1231900"/>
          </a:xfrm>
          <a:custGeom>
            <a:avLst/>
            <a:gdLst>
              <a:gd name="T0" fmla="*/ 0 w 1536"/>
              <a:gd name="T1" fmla="*/ 1219200 h 776"/>
              <a:gd name="T2" fmla="*/ 609600 w 1536"/>
              <a:gd name="T3" fmla="*/ 1143000 h 776"/>
              <a:gd name="T4" fmla="*/ 1295400 w 1536"/>
              <a:gd name="T5" fmla="*/ 685800 h 776"/>
              <a:gd name="T6" fmla="*/ 1752600 w 1536"/>
              <a:gd name="T7" fmla="*/ 76200 h 776"/>
              <a:gd name="T8" fmla="*/ 2209800 w 1536"/>
              <a:gd name="T9" fmla="*/ 228600 h 776"/>
              <a:gd name="T10" fmla="*/ 2438400 w 1536"/>
              <a:gd name="T11" fmla="*/ 1219200 h 7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36" h="776">
                <a:moveTo>
                  <a:pt x="0" y="768"/>
                </a:moveTo>
                <a:cubicBezTo>
                  <a:pt x="124" y="772"/>
                  <a:pt x="248" y="776"/>
                  <a:pt x="384" y="720"/>
                </a:cubicBezTo>
                <a:cubicBezTo>
                  <a:pt x="520" y="664"/>
                  <a:pt x="696" y="544"/>
                  <a:pt x="816" y="432"/>
                </a:cubicBezTo>
                <a:cubicBezTo>
                  <a:pt x="936" y="320"/>
                  <a:pt x="1008" y="96"/>
                  <a:pt x="1104" y="48"/>
                </a:cubicBezTo>
                <a:cubicBezTo>
                  <a:pt x="1200" y="0"/>
                  <a:pt x="1320" y="24"/>
                  <a:pt x="1392" y="144"/>
                </a:cubicBezTo>
                <a:cubicBezTo>
                  <a:pt x="1464" y="264"/>
                  <a:pt x="1500" y="516"/>
                  <a:pt x="1536" y="768"/>
                </a:cubicBezTo>
              </a:path>
            </a:pathLst>
          </a:cu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Text Box 17"/>
          <p:cNvSpPr txBox="1">
            <a:spLocks noChangeArrowheads="1"/>
          </p:cNvSpPr>
          <p:nvPr/>
        </p:nvSpPr>
        <p:spPr bwMode="auto">
          <a:xfrm>
            <a:off x="2743200" y="45720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0">
                <a:solidFill>
                  <a:schemeClr val="accent2"/>
                </a:solidFill>
              </a:rPr>
              <a:t>Beta distributions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Beta Distribution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ym typeface="Symbol" pitchFamily="18" charset="2"/>
              </a:rPr>
              <a:t>Beta</a:t>
            </a:r>
            <a:r>
              <a:rPr lang="en-US" baseline="-25000" dirty="0" err="1" smtClean="0">
                <a:latin typeface="Symbol" pitchFamily="18" charset="2"/>
                <a:sym typeface="Symbol" pitchFamily="18" charset="2"/>
              </a:rPr>
              <a:t>a</a:t>
            </a:r>
            <a:r>
              <a:rPr lang="en-US" baseline="-25000" dirty="0" err="1" smtClean="0">
                <a:sym typeface="Symbol" pitchFamily="18" charset="2"/>
              </a:rPr>
              <a:t>,</a:t>
            </a:r>
            <a:r>
              <a:rPr lang="en-US" baseline="-25000" dirty="0" err="1" smtClean="0">
                <a:latin typeface="Symbol" pitchFamily="18" charset="2"/>
                <a:sym typeface="Symbol" pitchFamily="18" charset="2"/>
              </a:rPr>
              <a:t>b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) =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g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baseline="30000" dirty="0" smtClean="0">
                <a:latin typeface="Symbol" pitchFamily="18" charset="2"/>
                <a:sym typeface="Symbol" pitchFamily="18" charset="2"/>
              </a:rPr>
              <a:t>a</a:t>
            </a:r>
            <a:r>
              <a:rPr lang="en-US" baseline="30000" dirty="0" smtClean="0">
                <a:sym typeface="Symbol" pitchFamily="18" charset="2"/>
              </a:rPr>
              <a:t>-1</a:t>
            </a:r>
            <a:r>
              <a:rPr lang="en-US" dirty="0" smtClean="0">
                <a:sym typeface="Symbol" pitchFamily="18" charset="2"/>
              </a:rPr>
              <a:t> (1-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)</a:t>
            </a:r>
            <a:r>
              <a:rPr lang="en-US" baseline="30000" dirty="0" smtClean="0">
                <a:latin typeface="Symbol" pitchFamily="18" charset="2"/>
                <a:sym typeface="Symbol" pitchFamily="18" charset="2"/>
              </a:rPr>
              <a:t>b</a:t>
            </a:r>
            <a:r>
              <a:rPr lang="en-US" baseline="30000" dirty="0" smtClean="0">
                <a:sym typeface="Symbol" pitchFamily="18" charset="2"/>
              </a:rPr>
              <a:t>-1</a:t>
            </a:r>
          </a:p>
          <a:p>
            <a:pPr lvl="1" eaLnBrk="1" hangingPunct="1"/>
            <a:r>
              <a:rPr lang="en-US" dirty="0" smtClean="0">
                <a:latin typeface="Symbol" pitchFamily="18" charset="2"/>
                <a:sym typeface="Symbol" pitchFamily="18" charset="2"/>
              </a:rPr>
              <a:t>a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b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hyperparameters</a:t>
            </a:r>
            <a:r>
              <a:rPr lang="en-US" dirty="0" smtClean="0">
                <a:sym typeface="Symbol" pitchFamily="18" charset="2"/>
              </a:rPr>
              <a:t> &gt; 0</a:t>
            </a:r>
          </a:p>
          <a:p>
            <a:pPr lvl="1" eaLnBrk="1" hangingPunct="1"/>
            <a:r>
              <a:rPr lang="en-US" dirty="0" smtClean="0">
                <a:latin typeface="Symbol" pitchFamily="18" charset="2"/>
                <a:sym typeface="Symbol" pitchFamily="18" charset="2"/>
              </a:rPr>
              <a:t>g</a:t>
            </a:r>
            <a:r>
              <a:rPr lang="en-US" dirty="0" smtClean="0">
                <a:sym typeface="Symbol" pitchFamily="18" charset="2"/>
              </a:rPr>
              <a:t> is a normalization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constant</a:t>
            </a:r>
          </a:p>
          <a:p>
            <a:pPr lvl="1" eaLnBrk="1" hangingPunct="1"/>
            <a:r>
              <a:rPr lang="en-US" dirty="0" smtClean="0">
                <a:latin typeface="Symbol" pitchFamily="18" charset="2"/>
                <a:sym typeface="Symbol" pitchFamily="18" charset="2"/>
              </a:rPr>
              <a:t>a</a:t>
            </a:r>
            <a:r>
              <a:rPr lang="en-US" dirty="0" smtClean="0">
                <a:sym typeface="Symbol" pitchFamily="18" charset="2"/>
              </a:rPr>
              <a:t>=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b</a:t>
            </a:r>
            <a:r>
              <a:rPr lang="en-US" dirty="0" smtClean="0">
                <a:sym typeface="Symbol" pitchFamily="18" charset="2"/>
              </a:rPr>
              <a:t>=1 is uniform 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distribution</a:t>
            </a:r>
          </a:p>
          <a:p>
            <a:pPr eaLnBrk="1" hangingPunct="1"/>
            <a:endParaRPr lang="en-US" dirty="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US" dirty="0" smtClean="0">
              <a:sym typeface="Symbol" pitchFamily="18" charset="2"/>
            </a:endParaRPr>
          </a:p>
        </p:txBody>
      </p:sp>
      <p:pic>
        <p:nvPicPr>
          <p:cNvPr id="29700" name="Picture 19" descr="325px-Beta_distribution_p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438400"/>
            <a:ext cx="3962400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Machine Learning vs. Statistics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Machine Learning </a:t>
            </a:r>
            <a:r>
              <a:rPr lang="en-US" dirty="0" smtClean="0">
                <a:sym typeface="Symbol" pitchFamily="18" charset="2"/>
              </a:rPr>
              <a:t>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automated statistics</a:t>
            </a:r>
          </a:p>
          <a:p>
            <a:r>
              <a:rPr lang="en-US" dirty="0" smtClean="0"/>
              <a:t>This lecture</a:t>
            </a:r>
          </a:p>
          <a:p>
            <a:pPr lvl="1"/>
            <a:r>
              <a:rPr lang="en-US" dirty="0" smtClean="0"/>
              <a:t>Statistical learning (aka Bayesian learning)</a:t>
            </a:r>
            <a:endParaRPr lang="en-US" dirty="0" smtClean="0"/>
          </a:p>
          <a:p>
            <a:pPr lvl="1"/>
            <a:r>
              <a:rPr lang="en-US" dirty="0" smtClean="0"/>
              <a:t>Maximum likelihood (ML) learning</a:t>
            </a:r>
          </a:p>
          <a:p>
            <a:pPr lvl="1"/>
            <a:r>
              <a:rPr lang="en-US" dirty="0" smtClean="0"/>
              <a:t>Maximum a posteriori (MAP) learning</a:t>
            </a:r>
          </a:p>
          <a:p>
            <a:pPr lvl="1"/>
            <a:r>
              <a:rPr lang="en-US" dirty="0" smtClean="0"/>
              <a:t>Learning Bayes Nets </a:t>
            </a:r>
            <a:r>
              <a:rPr lang="en-US" dirty="0"/>
              <a:t>(R&amp;N 20.1-3)</a:t>
            </a:r>
          </a:p>
          <a:p>
            <a:r>
              <a:rPr lang="en-US" dirty="0" smtClean="0"/>
              <a:t>Future lectures try to do more with even less data</a:t>
            </a:r>
          </a:p>
          <a:p>
            <a:pPr lvl="1"/>
            <a:r>
              <a:rPr lang="en-US" dirty="0" smtClean="0"/>
              <a:t>Decision tree learning</a:t>
            </a:r>
          </a:p>
          <a:p>
            <a:pPr lvl="1"/>
            <a:r>
              <a:rPr lang="en-US" dirty="0" smtClean="0"/>
              <a:t>Neural nets</a:t>
            </a:r>
          </a:p>
          <a:p>
            <a:pPr lvl="1"/>
            <a:r>
              <a:rPr lang="en-US" dirty="0" smtClean="0"/>
              <a:t>Support vector machines</a:t>
            </a:r>
          </a:p>
          <a:p>
            <a:pPr lvl="1"/>
            <a:r>
              <a:rPr lang="en-US" dirty="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2"/>
                </a:solidFill>
              </a:rPr>
              <a:t>Posterior with Beta Prior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sym typeface="Symbol" pitchFamily="18" charset="2"/>
              </a:rPr>
              <a:t>Posterior </a:t>
            </a:r>
            <a:r>
              <a:rPr lang="en-US" sz="2800" dirty="0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sz="2800" baseline="30000" dirty="0" smtClean="0">
                <a:sym typeface="Symbol" pitchFamily="18" charset="2"/>
              </a:rPr>
              <a:t>c</a:t>
            </a:r>
            <a:r>
              <a:rPr lang="en-US" sz="2800" dirty="0" smtClean="0">
                <a:sym typeface="Symbol" pitchFamily="18" charset="2"/>
              </a:rPr>
              <a:t> (1-</a:t>
            </a:r>
            <a:r>
              <a:rPr lang="en-US" sz="2800" dirty="0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sz="2800" dirty="0" smtClean="0">
                <a:sym typeface="Symbol" pitchFamily="18" charset="2"/>
              </a:rPr>
              <a:t>)</a:t>
            </a:r>
            <a:r>
              <a:rPr lang="en-US" sz="2800" baseline="30000" dirty="0" smtClean="0">
                <a:sym typeface="Symbol" pitchFamily="18" charset="2"/>
              </a:rPr>
              <a:t>N-c</a:t>
            </a:r>
            <a:r>
              <a:rPr lang="en-US" sz="2800" dirty="0" smtClean="0">
                <a:sym typeface="Symbol" pitchFamily="18" charset="2"/>
              </a:rPr>
              <a:t> P(</a:t>
            </a:r>
            <a:r>
              <a:rPr lang="en-US" sz="2800" dirty="0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sz="2800" dirty="0" smtClean="0">
                <a:sym typeface="Symbol" pitchFamily="18" charset="2"/>
              </a:rPr>
              <a:t>)</a:t>
            </a:r>
            <a:br>
              <a:rPr lang="en-US" sz="2800" dirty="0" smtClean="0">
                <a:sym typeface="Symbol" pitchFamily="18" charset="2"/>
              </a:rPr>
            </a:br>
            <a:r>
              <a:rPr lang="en-US" sz="2800" dirty="0" smtClean="0">
                <a:sym typeface="Symbol" pitchFamily="18" charset="2"/>
              </a:rPr>
              <a:t>= </a:t>
            </a:r>
            <a:r>
              <a:rPr lang="en-US" sz="2800" dirty="0" smtClean="0">
                <a:latin typeface="Symbol" pitchFamily="18" charset="2"/>
                <a:sym typeface="Symbol" pitchFamily="18" charset="2"/>
              </a:rPr>
              <a:t>g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sz="2800" baseline="30000" dirty="0" smtClean="0">
                <a:sym typeface="Symbol" pitchFamily="18" charset="2"/>
              </a:rPr>
              <a:t>c+</a:t>
            </a:r>
            <a:r>
              <a:rPr lang="en-US" sz="2800" baseline="30000" dirty="0" smtClean="0">
                <a:latin typeface="Symbol" pitchFamily="18" charset="2"/>
                <a:sym typeface="Symbol" pitchFamily="18" charset="2"/>
              </a:rPr>
              <a:t>a</a:t>
            </a:r>
            <a:r>
              <a:rPr lang="en-US" sz="2800" baseline="30000" dirty="0" smtClean="0">
                <a:sym typeface="Symbol" pitchFamily="18" charset="2"/>
              </a:rPr>
              <a:t>-1</a:t>
            </a:r>
            <a:r>
              <a:rPr lang="en-US" sz="2800" dirty="0" smtClean="0">
                <a:sym typeface="Symbol" pitchFamily="18" charset="2"/>
              </a:rPr>
              <a:t> (1-</a:t>
            </a:r>
            <a:r>
              <a:rPr lang="en-US" sz="2800" dirty="0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sz="2800" dirty="0" smtClean="0">
                <a:sym typeface="Symbol" pitchFamily="18" charset="2"/>
              </a:rPr>
              <a:t>)</a:t>
            </a:r>
            <a:r>
              <a:rPr lang="en-US" sz="2800" baseline="30000" dirty="0" smtClean="0">
                <a:sym typeface="Symbol" pitchFamily="18" charset="2"/>
              </a:rPr>
              <a:t>N-c+</a:t>
            </a:r>
            <a:r>
              <a:rPr lang="en-US" sz="2800" baseline="30000" dirty="0" smtClean="0">
                <a:latin typeface="Symbol" pitchFamily="18" charset="2"/>
                <a:sym typeface="Symbol" pitchFamily="18" charset="2"/>
              </a:rPr>
              <a:t>b</a:t>
            </a:r>
            <a:r>
              <a:rPr lang="en-US" sz="2800" baseline="30000" dirty="0" smtClean="0">
                <a:sym typeface="Symbol" pitchFamily="18" charset="2"/>
              </a:rPr>
              <a:t>-1</a:t>
            </a:r>
            <a:br>
              <a:rPr lang="en-US" sz="2800" baseline="30000" dirty="0" smtClean="0">
                <a:sym typeface="Symbol" pitchFamily="18" charset="2"/>
              </a:rPr>
            </a:br>
            <a:r>
              <a:rPr lang="en-US" sz="2800" dirty="0" smtClean="0">
                <a:sym typeface="Symbol" pitchFamily="18" charset="2"/>
              </a:rPr>
              <a:t>= </a:t>
            </a:r>
            <a:r>
              <a:rPr lang="en-US" sz="2500" dirty="0" err="1" smtClean="0">
                <a:sym typeface="Symbol" pitchFamily="18" charset="2"/>
              </a:rPr>
              <a:t>Beta</a:t>
            </a:r>
            <a:r>
              <a:rPr lang="en-US" sz="2800" baseline="-25000" dirty="0" err="1" smtClean="0">
                <a:latin typeface="Symbol" pitchFamily="18" charset="2"/>
                <a:sym typeface="Symbol" pitchFamily="18" charset="2"/>
              </a:rPr>
              <a:t>a</a:t>
            </a:r>
            <a:r>
              <a:rPr lang="en-US" sz="2800" baseline="-25000" dirty="0" err="1" smtClean="0">
                <a:latin typeface="+mj-lt"/>
                <a:sym typeface="Symbol" pitchFamily="18" charset="2"/>
              </a:rPr>
              <a:t>+c</a:t>
            </a:r>
            <a:r>
              <a:rPr lang="en-US" sz="2800" baseline="-25000" dirty="0" err="1" smtClean="0">
                <a:sym typeface="Symbol" pitchFamily="18" charset="2"/>
              </a:rPr>
              <a:t>,</a:t>
            </a:r>
            <a:r>
              <a:rPr lang="en-US" sz="2800" baseline="-25000" dirty="0" err="1" smtClean="0">
                <a:latin typeface="Symbol" pitchFamily="18" charset="2"/>
                <a:sym typeface="Symbol" pitchFamily="18" charset="2"/>
              </a:rPr>
              <a:t>b</a:t>
            </a:r>
            <a:r>
              <a:rPr lang="en-US" sz="2800" baseline="-25000" dirty="0" err="1" smtClean="0">
                <a:latin typeface="+mj-lt"/>
                <a:sym typeface="Symbol" pitchFamily="18" charset="2"/>
              </a:rPr>
              <a:t>+N-c</a:t>
            </a:r>
            <a:r>
              <a:rPr lang="en-US" sz="2800" dirty="0" smtClean="0">
                <a:sym typeface="Symbol" pitchFamily="18" charset="2"/>
              </a:rPr>
              <a:t>(</a:t>
            </a:r>
            <a:r>
              <a:rPr lang="en-US" sz="2800" dirty="0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sz="2800" dirty="0" smtClean="0">
                <a:sym typeface="Symbol" pitchFamily="18" charset="2"/>
              </a:rPr>
              <a:t>)</a:t>
            </a:r>
            <a:br>
              <a:rPr lang="en-US" sz="2800" dirty="0" smtClean="0">
                <a:sym typeface="Symbol" pitchFamily="18" charset="2"/>
              </a:rPr>
            </a:br>
            <a:r>
              <a:rPr lang="en-US" sz="2800" dirty="0" smtClean="0">
                <a:sym typeface="Symbol" pitchFamily="18" charset="2"/>
              </a:rPr>
              <a:t/>
            </a:r>
            <a:br>
              <a:rPr lang="en-US" sz="2800" dirty="0" smtClean="0">
                <a:sym typeface="Symbol" pitchFamily="18" charset="2"/>
              </a:rPr>
            </a:br>
            <a:endParaRPr lang="en-US" sz="2500" dirty="0" smtClean="0">
              <a:sym typeface="Symbol" pitchFamily="18" charset="2"/>
            </a:endParaRPr>
          </a:p>
          <a:p>
            <a:r>
              <a:rPr lang="en-US" sz="2800" dirty="0" smtClean="0">
                <a:sym typeface="Symbol" pitchFamily="18" charset="2"/>
              </a:rPr>
              <a:t>Prediction = mean</a:t>
            </a:r>
            <a:br>
              <a:rPr lang="en-US" sz="2800" dirty="0" smtClean="0">
                <a:sym typeface="Symbol" pitchFamily="18" charset="2"/>
              </a:rPr>
            </a:br>
            <a:r>
              <a:rPr lang="en-US" sz="2800" dirty="0" smtClean="0">
                <a:sym typeface="Symbol" pitchFamily="18" charset="2"/>
              </a:rPr>
              <a:t>E[</a:t>
            </a:r>
            <a:r>
              <a:rPr lang="en-US" sz="2800" dirty="0" smtClean="0">
                <a:latin typeface="Symbol" pitchFamily="18" charset="2"/>
                <a:sym typeface="Symbol" pitchFamily="18" charset="2"/>
              </a:rPr>
              <a:t>q]</a:t>
            </a:r>
            <a:r>
              <a:rPr lang="en-US" sz="2800" dirty="0" smtClean="0">
                <a:sym typeface="Symbol" pitchFamily="18" charset="2"/>
              </a:rPr>
              <a:t>=(</a:t>
            </a:r>
            <a:r>
              <a:rPr lang="en-US" sz="2800" dirty="0" err="1" smtClean="0">
                <a:sym typeface="Symbol" pitchFamily="18" charset="2"/>
              </a:rPr>
              <a:t>c+</a:t>
            </a:r>
            <a:r>
              <a:rPr lang="en-US" sz="2800" dirty="0" err="1" smtClean="0">
                <a:latin typeface="Symbol" pitchFamily="18" charset="2"/>
                <a:sym typeface="Symbol" pitchFamily="18" charset="2"/>
              </a:rPr>
              <a:t>a</a:t>
            </a:r>
            <a:r>
              <a:rPr lang="en-US" sz="2800" dirty="0" smtClean="0">
                <a:sym typeface="Symbol" pitchFamily="18" charset="2"/>
              </a:rPr>
              <a:t>)/(</a:t>
            </a:r>
            <a:r>
              <a:rPr lang="en-US" sz="2800" dirty="0" err="1" smtClean="0">
                <a:sym typeface="Symbol" pitchFamily="18" charset="2"/>
              </a:rPr>
              <a:t>N+</a:t>
            </a:r>
            <a:r>
              <a:rPr lang="en-US" sz="2800" dirty="0" err="1" smtClean="0">
                <a:latin typeface="Symbol" pitchFamily="18" charset="2"/>
                <a:sym typeface="Symbol" pitchFamily="18" charset="2"/>
              </a:rPr>
              <a:t>a</a:t>
            </a:r>
            <a:r>
              <a:rPr lang="en-US" sz="2800" dirty="0" err="1" smtClean="0">
                <a:sym typeface="Symbol" pitchFamily="18" charset="2"/>
              </a:rPr>
              <a:t>+</a:t>
            </a:r>
            <a:r>
              <a:rPr lang="en-US" sz="2800" dirty="0" err="1" smtClean="0">
                <a:latin typeface="Symbol" pitchFamily="18" charset="2"/>
                <a:sym typeface="Symbol" pitchFamily="18" charset="2"/>
              </a:rPr>
              <a:t>b</a:t>
            </a:r>
            <a:r>
              <a:rPr lang="en-US" sz="2800" dirty="0" smtClean="0">
                <a:sym typeface="Symbol" pitchFamily="18" charset="2"/>
              </a:rPr>
              <a:t>)</a:t>
            </a:r>
          </a:p>
          <a:p>
            <a:pPr eaLnBrk="1" hangingPunct="1">
              <a:buFontTx/>
              <a:buNone/>
            </a:pPr>
            <a:endParaRPr lang="en-US" sz="2800" dirty="0" smtClean="0">
              <a:sym typeface="Symbol" pitchFamily="18" charset="2"/>
            </a:endParaRPr>
          </a:p>
        </p:txBody>
      </p:sp>
      <p:pic>
        <p:nvPicPr>
          <p:cNvPr id="30724" name="Picture 4" descr="325px-Beta_distribution_p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133600"/>
            <a:ext cx="3352800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94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Posterior with Beta Prior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4953000" cy="487375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sym typeface="Symbol" pitchFamily="18" charset="2"/>
              </a:rPr>
              <a:t>What does this mean?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400" dirty="0">
                <a:sym typeface="Symbol" pitchFamily="18" charset="2"/>
              </a:rPr>
              <a:t>Prior specifies a “virtual count” of </a:t>
            </a:r>
            <a:r>
              <a:rPr lang="en-US" sz="2400" dirty="0" smtClean="0">
                <a:sym typeface="Symbol" pitchFamily="18" charset="2"/>
              </a:rPr>
              <a:t>a=</a:t>
            </a:r>
            <a:r>
              <a:rPr lang="en-US" sz="2400" dirty="0" smtClean="0">
                <a:latin typeface="Symbol" pitchFamily="18" charset="2"/>
                <a:sym typeface="Symbol" pitchFamily="18" charset="2"/>
              </a:rPr>
              <a:t>a</a:t>
            </a:r>
            <a:r>
              <a:rPr lang="en-US" sz="2400" dirty="0" smtClean="0">
                <a:sym typeface="Symbol" pitchFamily="18" charset="2"/>
              </a:rPr>
              <a:t>-1 </a:t>
            </a:r>
            <a:r>
              <a:rPr lang="en-US" sz="2400" dirty="0">
                <a:sym typeface="Symbol" pitchFamily="18" charset="2"/>
              </a:rPr>
              <a:t>heads, </a:t>
            </a:r>
            <a:r>
              <a:rPr lang="en-US" sz="2400" dirty="0" smtClean="0">
                <a:sym typeface="Symbol" pitchFamily="18" charset="2"/>
              </a:rPr>
              <a:t>b=</a:t>
            </a:r>
            <a:r>
              <a:rPr lang="en-US" sz="2400" dirty="0" smtClean="0">
                <a:latin typeface="Symbol" pitchFamily="18" charset="2"/>
                <a:sym typeface="Symbol" pitchFamily="18" charset="2"/>
              </a:rPr>
              <a:t>b</a:t>
            </a:r>
            <a:r>
              <a:rPr lang="en-US" sz="2400" dirty="0" smtClean="0">
                <a:sym typeface="Symbol" pitchFamily="18" charset="2"/>
              </a:rPr>
              <a:t>-1 tails</a:t>
            </a:r>
            <a:endParaRPr lang="en-US" sz="2800" dirty="0" smtClean="0">
              <a:sym typeface="Symbol" pitchFamily="18" charset="2"/>
            </a:endParaRPr>
          </a:p>
          <a:p>
            <a:pPr lvl="1"/>
            <a:r>
              <a:rPr lang="en-US" sz="2400" dirty="0">
                <a:sym typeface="Symbol" pitchFamily="18" charset="2"/>
              </a:rPr>
              <a:t>See heads, increment a</a:t>
            </a:r>
          </a:p>
          <a:p>
            <a:pPr lvl="1"/>
            <a:r>
              <a:rPr lang="en-US" sz="2400" dirty="0">
                <a:sym typeface="Symbol" pitchFamily="18" charset="2"/>
              </a:rPr>
              <a:t>See tails, increment b</a:t>
            </a:r>
          </a:p>
          <a:p>
            <a:pPr eaLnBrk="1" hangingPunct="1"/>
            <a:r>
              <a:rPr lang="en-US" sz="2800" dirty="0" smtClean="0">
                <a:sym typeface="Symbol" pitchFamily="18" charset="2"/>
              </a:rPr>
              <a:t>MAP estimate is a/(</a:t>
            </a:r>
            <a:r>
              <a:rPr lang="en-US" sz="2800" dirty="0" err="1" smtClean="0">
                <a:sym typeface="Symbol" pitchFamily="18" charset="2"/>
              </a:rPr>
              <a:t>a+b</a:t>
            </a:r>
            <a:r>
              <a:rPr lang="en-US" sz="2800" dirty="0" smtClean="0">
                <a:sym typeface="Symbol" pitchFamily="18" charset="2"/>
              </a:rPr>
              <a:t>)</a:t>
            </a:r>
          </a:p>
          <a:p>
            <a:pPr eaLnBrk="1" hangingPunct="1"/>
            <a:r>
              <a:rPr lang="en-US" sz="2800" dirty="0" smtClean="0">
                <a:sym typeface="Symbol" pitchFamily="18" charset="2"/>
              </a:rPr>
              <a:t>Effect of prior diminishes with more data</a:t>
            </a:r>
          </a:p>
          <a:p>
            <a:pPr eaLnBrk="1" hangingPunct="1">
              <a:buFontTx/>
              <a:buNone/>
            </a:pPr>
            <a:endParaRPr lang="en-US" sz="2800" dirty="0" smtClean="0">
              <a:sym typeface="Symbol" pitchFamily="18" charset="2"/>
            </a:endParaRPr>
          </a:p>
        </p:txBody>
      </p:sp>
      <p:pic>
        <p:nvPicPr>
          <p:cNvPr id="30724" name="Picture 4" descr="325px-Beta_distribution_p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133600"/>
            <a:ext cx="3352800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35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2"/>
                </a:solidFill>
              </a:rPr>
              <a:t>MAP for BN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For any BN, the </a:t>
            </a:r>
            <a:r>
              <a:rPr lang="en-US" dirty="0" smtClean="0">
                <a:solidFill>
                  <a:srgbClr val="00B050"/>
                </a:solidFill>
                <a:sym typeface="Symbol" pitchFamily="18" charset="2"/>
              </a:rPr>
              <a:t>MAP</a:t>
            </a:r>
            <a:r>
              <a:rPr lang="en-US" dirty="0" smtClean="0">
                <a:sym typeface="Symbol" pitchFamily="18" charset="2"/>
              </a:rPr>
              <a:t> parameters of any CPT can be derived by the fraction of observed values in the data</a:t>
            </a:r>
            <a:r>
              <a:rPr lang="en-US" dirty="0" smtClean="0">
                <a:solidFill>
                  <a:srgbClr val="00B050"/>
                </a:solidFill>
                <a:sym typeface="Symbol" pitchFamily="18" charset="2"/>
              </a:rPr>
              <a:t> + the prior virtual counts</a:t>
            </a:r>
            <a:endParaRPr lang="en-US" dirty="0" smtClean="0">
              <a:latin typeface="Symbol" pitchFamily="18" charset="2"/>
              <a:sym typeface="Symbol" pitchFamily="18" charset="2"/>
            </a:endParaRPr>
          </a:p>
        </p:txBody>
      </p:sp>
      <p:sp>
        <p:nvSpPr>
          <p:cNvPr id="25604" name="Oval 7"/>
          <p:cNvSpPr>
            <a:spLocks noChangeArrowheads="1"/>
          </p:cNvSpPr>
          <p:nvPr/>
        </p:nvSpPr>
        <p:spPr bwMode="auto">
          <a:xfrm>
            <a:off x="2819400" y="5943600"/>
            <a:ext cx="14478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Alarm</a:t>
            </a:r>
          </a:p>
        </p:txBody>
      </p:sp>
      <p:sp>
        <p:nvSpPr>
          <p:cNvPr id="25605" name="Line 8"/>
          <p:cNvSpPr>
            <a:spLocks noChangeShapeType="1"/>
          </p:cNvSpPr>
          <p:nvPr/>
        </p:nvSpPr>
        <p:spPr bwMode="auto">
          <a:xfrm>
            <a:off x="2286000" y="5029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Line 9"/>
          <p:cNvSpPr>
            <a:spLocks noChangeShapeType="1"/>
          </p:cNvSpPr>
          <p:nvPr/>
        </p:nvSpPr>
        <p:spPr bwMode="auto">
          <a:xfrm flipH="1">
            <a:off x="4038600" y="50292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Oval 5"/>
          <p:cNvSpPr>
            <a:spLocks noChangeArrowheads="1"/>
          </p:cNvSpPr>
          <p:nvPr/>
        </p:nvSpPr>
        <p:spPr bwMode="auto">
          <a:xfrm>
            <a:off x="1219200" y="4495800"/>
            <a:ext cx="14478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Earthquake</a:t>
            </a:r>
          </a:p>
        </p:txBody>
      </p:sp>
      <p:sp>
        <p:nvSpPr>
          <p:cNvPr id="25608" name="Oval 6"/>
          <p:cNvSpPr>
            <a:spLocks noChangeArrowheads="1"/>
          </p:cNvSpPr>
          <p:nvPr/>
        </p:nvSpPr>
        <p:spPr bwMode="auto">
          <a:xfrm>
            <a:off x="4343400" y="4495800"/>
            <a:ext cx="15240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Burglar</a:t>
            </a:r>
          </a:p>
        </p:txBody>
      </p:sp>
      <p:sp>
        <p:nvSpPr>
          <p:cNvPr id="25609" name="Text Box 10"/>
          <p:cNvSpPr txBox="1">
            <a:spLocks noChangeArrowheads="1"/>
          </p:cNvSpPr>
          <p:nvPr/>
        </p:nvSpPr>
        <p:spPr bwMode="auto">
          <a:xfrm>
            <a:off x="1295400" y="3519488"/>
            <a:ext cx="190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 dirty="0" smtClean="0"/>
              <a:t>E: 500</a:t>
            </a:r>
            <a:r>
              <a:rPr lang="en-US" b="0" dirty="0" smtClean="0">
                <a:solidFill>
                  <a:srgbClr val="00B050"/>
                </a:solidFill>
              </a:rPr>
              <a:t>+100</a:t>
            </a:r>
            <a:endParaRPr lang="en-US" b="0" dirty="0">
              <a:solidFill>
                <a:srgbClr val="00B050"/>
              </a:solidFill>
            </a:endParaRPr>
          </a:p>
        </p:txBody>
      </p:sp>
      <p:sp>
        <p:nvSpPr>
          <p:cNvPr id="25610" name="Text Box 11"/>
          <p:cNvSpPr txBox="1">
            <a:spLocks noChangeArrowheads="1"/>
          </p:cNvSpPr>
          <p:nvPr/>
        </p:nvSpPr>
        <p:spPr bwMode="auto">
          <a:xfrm>
            <a:off x="4267200" y="35052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 dirty="0"/>
              <a:t>B: </a:t>
            </a:r>
            <a:r>
              <a:rPr lang="en-US" b="0" dirty="0" smtClean="0"/>
              <a:t>200</a:t>
            </a:r>
            <a:r>
              <a:rPr lang="en-US" b="0" dirty="0" smtClean="0">
                <a:solidFill>
                  <a:srgbClr val="00B050"/>
                </a:solidFill>
              </a:rPr>
              <a:t>+200</a:t>
            </a:r>
            <a:endParaRPr lang="en-US" b="0" dirty="0">
              <a:solidFill>
                <a:srgbClr val="00B050"/>
              </a:solidFill>
            </a:endParaRPr>
          </a:p>
        </p:txBody>
      </p:sp>
      <p:sp>
        <p:nvSpPr>
          <p:cNvPr id="25611" name="Text Box 12"/>
          <p:cNvSpPr txBox="1">
            <a:spLocks noChangeArrowheads="1"/>
          </p:cNvSpPr>
          <p:nvPr/>
        </p:nvSpPr>
        <p:spPr bwMode="auto">
          <a:xfrm>
            <a:off x="703216" y="2850150"/>
            <a:ext cx="23447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0" dirty="0" smtClean="0"/>
              <a:t>N=1000</a:t>
            </a:r>
            <a:r>
              <a:rPr lang="en-US" sz="2400" b="0" dirty="0" smtClean="0">
                <a:solidFill>
                  <a:srgbClr val="00B050"/>
                </a:solidFill>
              </a:rPr>
              <a:t>+1000</a:t>
            </a: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307213" name="Text Box 13"/>
          <p:cNvSpPr txBox="1">
            <a:spLocks noChangeArrowheads="1"/>
          </p:cNvSpPr>
          <p:nvPr/>
        </p:nvSpPr>
        <p:spPr bwMode="auto">
          <a:xfrm>
            <a:off x="1295400" y="39624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P(E)</a:t>
            </a:r>
            <a:r>
              <a:rPr lang="en-US" b="0" dirty="0"/>
              <a:t> = </a:t>
            </a:r>
            <a:r>
              <a:rPr lang="en-US" b="0" strike="sngStrike" dirty="0" smtClean="0"/>
              <a:t>0.5</a:t>
            </a:r>
            <a:r>
              <a:rPr lang="en-US" b="0" dirty="0" smtClean="0"/>
              <a:t> </a:t>
            </a:r>
            <a:r>
              <a:rPr lang="en-US" b="0" dirty="0" smtClean="0">
                <a:solidFill>
                  <a:srgbClr val="00B050"/>
                </a:solidFill>
              </a:rPr>
              <a:t>0.3</a:t>
            </a:r>
            <a:endParaRPr lang="en-US" b="0" dirty="0">
              <a:solidFill>
                <a:srgbClr val="00B050"/>
              </a:solidFill>
            </a:endParaRPr>
          </a:p>
        </p:txBody>
      </p:sp>
      <p:sp>
        <p:nvSpPr>
          <p:cNvPr id="307216" name="Text Box 16"/>
          <p:cNvSpPr txBox="1">
            <a:spLocks noChangeArrowheads="1"/>
          </p:cNvSpPr>
          <p:nvPr/>
        </p:nvSpPr>
        <p:spPr bwMode="auto">
          <a:xfrm>
            <a:off x="4267200" y="39624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P(B)</a:t>
            </a:r>
            <a:r>
              <a:rPr lang="en-US" b="0" dirty="0"/>
              <a:t> = </a:t>
            </a:r>
            <a:r>
              <a:rPr lang="en-US" b="0" strike="sngStrike" dirty="0" smtClean="0"/>
              <a:t>0.2</a:t>
            </a:r>
            <a:r>
              <a:rPr lang="en-US" b="0" dirty="0" smtClean="0"/>
              <a:t> </a:t>
            </a:r>
            <a:r>
              <a:rPr lang="en-US" b="0" dirty="0" smtClean="0">
                <a:solidFill>
                  <a:srgbClr val="00B050"/>
                </a:solidFill>
              </a:rPr>
              <a:t>0.2</a:t>
            </a:r>
            <a:endParaRPr lang="en-US" b="0" dirty="0">
              <a:solidFill>
                <a:srgbClr val="00B050"/>
              </a:solidFill>
            </a:endParaRPr>
          </a:p>
        </p:txBody>
      </p:sp>
      <p:sp>
        <p:nvSpPr>
          <p:cNvPr id="25614" name="Text Box 20"/>
          <p:cNvSpPr txBox="1">
            <a:spLocks noChangeArrowheads="1"/>
          </p:cNvSpPr>
          <p:nvPr/>
        </p:nvSpPr>
        <p:spPr bwMode="auto">
          <a:xfrm>
            <a:off x="4724400" y="5334000"/>
            <a:ext cx="3200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 dirty="0"/>
              <a:t>A|E,B: </a:t>
            </a:r>
            <a:r>
              <a:rPr lang="en-US" b="0" dirty="0" smtClean="0"/>
              <a:t>(19</a:t>
            </a:r>
            <a:r>
              <a:rPr lang="en-US" b="0" dirty="0" smtClean="0">
                <a:solidFill>
                  <a:srgbClr val="00B050"/>
                </a:solidFill>
              </a:rPr>
              <a:t>+100</a:t>
            </a:r>
            <a:r>
              <a:rPr lang="en-US" b="0" dirty="0" smtClean="0"/>
              <a:t>)/(20</a:t>
            </a:r>
            <a:r>
              <a:rPr lang="en-US" b="0" dirty="0" smtClean="0">
                <a:solidFill>
                  <a:srgbClr val="00B050"/>
                </a:solidFill>
              </a:rPr>
              <a:t>+100</a:t>
            </a:r>
            <a:r>
              <a:rPr lang="en-US" b="0" dirty="0" smtClean="0"/>
              <a:t>)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A|B: </a:t>
            </a:r>
            <a:r>
              <a:rPr lang="en-US" b="0" dirty="0" smtClean="0"/>
              <a:t>(188</a:t>
            </a:r>
            <a:r>
              <a:rPr lang="en-US" b="0" dirty="0" smtClean="0">
                <a:solidFill>
                  <a:srgbClr val="00B050"/>
                </a:solidFill>
              </a:rPr>
              <a:t>+180</a:t>
            </a:r>
            <a:r>
              <a:rPr lang="en-US" b="0" dirty="0" smtClean="0"/>
              <a:t>)/(200</a:t>
            </a:r>
            <a:r>
              <a:rPr lang="en-US" b="0" dirty="0" smtClean="0">
                <a:solidFill>
                  <a:srgbClr val="00B050"/>
                </a:solidFill>
              </a:rPr>
              <a:t>+200</a:t>
            </a:r>
            <a:r>
              <a:rPr lang="en-US" b="0" dirty="0" smtClean="0"/>
              <a:t>)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A|E: </a:t>
            </a:r>
            <a:r>
              <a:rPr lang="en-US" b="0" dirty="0" smtClean="0"/>
              <a:t>(170</a:t>
            </a:r>
            <a:r>
              <a:rPr lang="en-US" b="0" dirty="0" smtClean="0">
                <a:solidFill>
                  <a:srgbClr val="00B050"/>
                </a:solidFill>
              </a:rPr>
              <a:t>+100</a:t>
            </a:r>
            <a:r>
              <a:rPr lang="en-US" b="0" dirty="0" smtClean="0"/>
              <a:t>)/(500</a:t>
            </a:r>
            <a:r>
              <a:rPr lang="en-US" b="0" dirty="0" smtClean="0">
                <a:solidFill>
                  <a:srgbClr val="00B050"/>
                </a:solidFill>
              </a:rPr>
              <a:t>+400</a:t>
            </a:r>
            <a:r>
              <a:rPr lang="en-US" b="0" dirty="0" smtClean="0"/>
              <a:t>)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A|   : </a:t>
            </a:r>
            <a:r>
              <a:rPr lang="en-US" b="0" dirty="0" smtClean="0"/>
              <a:t>(1</a:t>
            </a:r>
            <a:r>
              <a:rPr lang="en-US" b="0" dirty="0" smtClean="0">
                <a:solidFill>
                  <a:srgbClr val="00B050"/>
                </a:solidFill>
              </a:rPr>
              <a:t>+3)</a:t>
            </a:r>
            <a:r>
              <a:rPr lang="en-US" b="0" dirty="0" smtClean="0"/>
              <a:t>/(380 </a:t>
            </a:r>
            <a:r>
              <a:rPr lang="en-US" b="0" dirty="0" smtClean="0">
                <a:solidFill>
                  <a:srgbClr val="00B050"/>
                </a:solidFill>
              </a:rPr>
              <a:t>+ 300</a:t>
            </a:r>
            <a:r>
              <a:rPr lang="en-US" b="0" dirty="0" smtClean="0"/>
              <a:t>)</a:t>
            </a:r>
            <a:endParaRPr lang="en-US" b="0" dirty="0"/>
          </a:p>
        </p:txBody>
      </p:sp>
      <p:graphicFrame>
        <p:nvGraphicFramePr>
          <p:cNvPr id="307259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8084"/>
              </p:ext>
            </p:extLst>
          </p:nvPr>
        </p:nvGraphicFramePr>
        <p:xfrm>
          <a:off x="6189617" y="3048000"/>
          <a:ext cx="2286000" cy="210312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1219200"/>
              </a:tblGrid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P(A|E,B)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0.95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0.94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0.34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0.003</a:t>
                      </a:r>
                      <a:b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6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13" grpId="0"/>
      <p:bldP spid="30721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of Beta Priors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Multiple discrete values: </a:t>
            </a:r>
            <a:r>
              <a:rPr lang="en-US" dirty="0" err="1" smtClean="0"/>
              <a:t>Dirichlet</a:t>
            </a:r>
            <a:r>
              <a:rPr lang="en-US" dirty="0" smtClean="0"/>
              <a:t> prior</a:t>
            </a:r>
          </a:p>
          <a:p>
            <a:pPr lvl="1"/>
            <a:r>
              <a:rPr lang="en-US" dirty="0" smtClean="0"/>
              <a:t>Mathematical expression more complex, but in practice still takes the form of “virtual counts”</a:t>
            </a:r>
          </a:p>
          <a:p>
            <a:r>
              <a:rPr lang="en-US" dirty="0" smtClean="0"/>
              <a:t>Mean, standard deviation for Gaussian distributions: Gamma prior</a:t>
            </a:r>
          </a:p>
          <a:p>
            <a:r>
              <a:rPr lang="en-US" i="1" dirty="0" smtClean="0"/>
              <a:t>Conjugate priors</a:t>
            </a:r>
            <a:r>
              <a:rPr lang="en-US" dirty="0" smtClean="0"/>
              <a:t> preserve the representation of prior and posterior distributions, but do not necessary exist for general distributions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0328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Bayesian learning: infer the entire distribution over hypotheses</a:t>
            </a:r>
          </a:p>
          <a:p>
            <a:pPr lvl="1"/>
            <a:r>
              <a:rPr lang="en-US" dirty="0" smtClean="0"/>
              <a:t>Robust but expensive for large problems</a:t>
            </a:r>
          </a:p>
          <a:p>
            <a:r>
              <a:rPr lang="en-US" dirty="0" smtClean="0"/>
              <a:t>Maximum Likelihood (ML): optimize likelihood</a:t>
            </a:r>
          </a:p>
          <a:p>
            <a:pPr lvl="1"/>
            <a:r>
              <a:rPr lang="en-US" dirty="0" smtClean="0"/>
              <a:t>Good for large datasets, not robust for small ones</a:t>
            </a:r>
          </a:p>
          <a:p>
            <a:r>
              <a:rPr lang="en-US" dirty="0" smtClean="0"/>
              <a:t>Maximum A Posteriori (MAP): weight likelihood by a hypothesis prior during optimization</a:t>
            </a:r>
          </a:p>
          <a:p>
            <a:pPr lvl="1"/>
            <a:r>
              <a:rPr lang="en-US" dirty="0" smtClean="0"/>
              <a:t>A compromise solution for small datasets</a:t>
            </a:r>
          </a:p>
          <a:p>
            <a:pPr lvl="1"/>
            <a:r>
              <a:rPr lang="en-US" dirty="0" smtClean="0"/>
              <a:t>Like Bayesian learning, how to specify the prior?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4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Read R&amp;N </a:t>
            </a:r>
            <a:r>
              <a:rPr lang="en-US" dirty="0" smtClean="0"/>
              <a:t>18.1-3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0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to Structure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 far we’ve assumed a BN structure, which assumes we have enough domain knowledge to declare strict independence relationships</a:t>
            </a:r>
          </a:p>
          <a:p>
            <a:r>
              <a:rPr lang="en-US" b="1" dirty="0" smtClean="0"/>
              <a:t>Problem</a:t>
            </a:r>
            <a:r>
              <a:rPr lang="en-US" dirty="0" smtClean="0"/>
              <a:t>: how to learn a sparse probabilistic model whose structure is unknown?</a:t>
            </a:r>
          </a:p>
        </p:txBody>
      </p:sp>
    </p:spTree>
    <p:extLst>
      <p:ext uri="{BB962C8B-B14F-4D97-AF65-F5344CB8AC3E}">
        <p14:creationId xmlns:p14="http://schemas.microsoft.com/office/powerpoint/2010/main" val="326833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2"/>
                </a:solidFill>
              </a:rPr>
              <a:t>Bayesian Structure Learning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+mj-lt"/>
                <a:sym typeface="Symbol" pitchFamily="18" charset="2"/>
              </a:rPr>
              <a:t>But what if the Bayesian network has unknown structure?</a:t>
            </a:r>
          </a:p>
          <a:p>
            <a:pPr eaLnBrk="1" hangingPunct="1"/>
            <a:r>
              <a:rPr lang="en-US" dirty="0" smtClean="0">
                <a:latin typeface="+mj-lt"/>
                <a:sym typeface="Symbol" pitchFamily="18" charset="2"/>
              </a:rPr>
              <a:t>Are Earthquake and Burglar independent?</a:t>
            </a:r>
          </a:p>
          <a:p>
            <a:pPr lvl="1"/>
            <a:r>
              <a:rPr lang="en-US" dirty="0" smtClean="0">
                <a:latin typeface="+mj-lt"/>
                <a:sym typeface="Symbol" pitchFamily="18" charset="2"/>
              </a:rPr>
              <a:t>P(E,B) = P(E)P(B)?</a:t>
            </a:r>
          </a:p>
        </p:txBody>
      </p:sp>
      <p:sp>
        <p:nvSpPr>
          <p:cNvPr id="25607" name="Oval 5"/>
          <p:cNvSpPr>
            <a:spLocks noChangeArrowheads="1"/>
          </p:cNvSpPr>
          <p:nvPr/>
        </p:nvSpPr>
        <p:spPr bwMode="auto">
          <a:xfrm>
            <a:off x="1219200" y="4495800"/>
            <a:ext cx="14478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Earthquake</a:t>
            </a:r>
          </a:p>
        </p:txBody>
      </p:sp>
      <p:sp>
        <p:nvSpPr>
          <p:cNvPr id="25608" name="Oval 6"/>
          <p:cNvSpPr>
            <a:spLocks noChangeArrowheads="1"/>
          </p:cNvSpPr>
          <p:nvPr/>
        </p:nvSpPr>
        <p:spPr bwMode="auto">
          <a:xfrm>
            <a:off x="4343400" y="4495800"/>
            <a:ext cx="15240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Burglar</a:t>
            </a:r>
          </a:p>
        </p:txBody>
      </p:sp>
      <p:cxnSp>
        <p:nvCxnSpPr>
          <p:cNvPr id="4" name="Straight Arrow Connector 3"/>
          <p:cNvCxnSpPr>
            <a:stCxn id="25607" idx="6"/>
            <a:endCxn id="25608" idx="2"/>
          </p:cNvCxnSpPr>
          <p:nvPr/>
        </p:nvCxnSpPr>
        <p:spPr>
          <a:xfrm>
            <a:off x="2667000" y="48006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76600" y="415477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713684"/>
              </p:ext>
            </p:extLst>
          </p:nvPr>
        </p:nvGraphicFramePr>
        <p:xfrm>
          <a:off x="6481354" y="3962400"/>
          <a:ext cx="1291046" cy="223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523"/>
                <a:gridCol w="645523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01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2"/>
                </a:solidFill>
              </a:rPr>
              <a:t>Bayesian Structure Learning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Hypothesis 1: dependent</a:t>
            </a:r>
          </a:p>
          <a:p>
            <a:pPr lvl="1"/>
            <a:r>
              <a:rPr lang="en-US" dirty="0" smtClean="0">
                <a:sym typeface="Symbol" pitchFamily="18" charset="2"/>
              </a:rPr>
              <a:t>P(E,B) as </a:t>
            </a:r>
            <a:r>
              <a:rPr lang="en-US" dirty="0">
                <a:sym typeface="Symbol" pitchFamily="18" charset="2"/>
              </a:rPr>
              <a:t>a probability table has 3 free parameters</a:t>
            </a:r>
          </a:p>
          <a:p>
            <a:r>
              <a:rPr lang="en-US" dirty="0" smtClean="0">
                <a:sym typeface="Symbol" pitchFamily="18" charset="2"/>
              </a:rPr>
              <a:t>Hypothesis 2: independent</a:t>
            </a:r>
          </a:p>
          <a:p>
            <a:pPr lvl="1"/>
            <a:r>
              <a:rPr lang="en-US" dirty="0" smtClean="0">
                <a:sym typeface="Symbol" pitchFamily="18" charset="2"/>
              </a:rPr>
              <a:t>Individual </a:t>
            </a:r>
            <a:r>
              <a:rPr lang="en-US" dirty="0">
                <a:sym typeface="Symbol" pitchFamily="18" charset="2"/>
              </a:rPr>
              <a:t>tables P(E),P(B) </a:t>
            </a:r>
            <a:r>
              <a:rPr lang="en-US" dirty="0" smtClean="0">
                <a:sym typeface="Symbol" pitchFamily="18" charset="2"/>
              </a:rPr>
              <a:t>have 2 total free parameters</a:t>
            </a:r>
          </a:p>
          <a:p>
            <a:r>
              <a:rPr lang="en-US" b="1" dirty="0" smtClean="0">
                <a:sym typeface="Symbol" pitchFamily="18" charset="2"/>
              </a:rPr>
              <a:t>Maximum likelihood will always prefer hypothesis 1!</a:t>
            </a:r>
            <a:endParaRPr lang="en-US" b="1" dirty="0">
              <a:sym typeface="Symbol" pitchFamily="18" charset="2"/>
            </a:endParaRPr>
          </a:p>
        </p:txBody>
      </p:sp>
      <p:sp>
        <p:nvSpPr>
          <p:cNvPr id="25607" name="Oval 5"/>
          <p:cNvSpPr>
            <a:spLocks noChangeArrowheads="1"/>
          </p:cNvSpPr>
          <p:nvPr/>
        </p:nvSpPr>
        <p:spPr bwMode="auto">
          <a:xfrm>
            <a:off x="1219200" y="4495800"/>
            <a:ext cx="14478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Earthquake</a:t>
            </a:r>
          </a:p>
        </p:txBody>
      </p:sp>
      <p:sp>
        <p:nvSpPr>
          <p:cNvPr id="25608" name="Oval 6"/>
          <p:cNvSpPr>
            <a:spLocks noChangeArrowheads="1"/>
          </p:cNvSpPr>
          <p:nvPr/>
        </p:nvSpPr>
        <p:spPr bwMode="auto">
          <a:xfrm>
            <a:off x="4343400" y="4495800"/>
            <a:ext cx="15240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Burglar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793081"/>
              </p:ext>
            </p:extLst>
          </p:nvPr>
        </p:nvGraphicFramePr>
        <p:xfrm>
          <a:off x="6477000" y="3992880"/>
          <a:ext cx="129104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523"/>
                <a:gridCol w="6455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43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2"/>
                </a:solidFill>
              </a:rPr>
              <a:t>Bayesian Structure Learning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Occam’s razor: Prefer simpler explanations over complex ones</a:t>
            </a:r>
          </a:p>
          <a:p>
            <a:r>
              <a:rPr lang="en-US" b="1" dirty="0" smtClean="0">
                <a:sym typeface="Symbol" pitchFamily="18" charset="2"/>
              </a:rPr>
              <a:t>Penalize</a:t>
            </a:r>
            <a:r>
              <a:rPr lang="en-US" dirty="0" smtClean="0">
                <a:sym typeface="Symbol" pitchFamily="18" charset="2"/>
              </a:rPr>
              <a:t> free parameters in probability tables</a:t>
            </a:r>
          </a:p>
        </p:txBody>
      </p:sp>
      <p:sp>
        <p:nvSpPr>
          <p:cNvPr id="25607" name="Oval 5"/>
          <p:cNvSpPr>
            <a:spLocks noChangeArrowheads="1"/>
          </p:cNvSpPr>
          <p:nvPr/>
        </p:nvSpPr>
        <p:spPr bwMode="auto">
          <a:xfrm>
            <a:off x="1219200" y="4495800"/>
            <a:ext cx="14478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Earthquake</a:t>
            </a:r>
          </a:p>
        </p:txBody>
      </p:sp>
      <p:sp>
        <p:nvSpPr>
          <p:cNvPr id="25608" name="Oval 6"/>
          <p:cNvSpPr>
            <a:spLocks noChangeArrowheads="1"/>
          </p:cNvSpPr>
          <p:nvPr/>
        </p:nvSpPr>
        <p:spPr bwMode="auto">
          <a:xfrm>
            <a:off x="4343400" y="4495800"/>
            <a:ext cx="15240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Burglar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957362"/>
              </p:ext>
            </p:extLst>
          </p:nvPr>
        </p:nvGraphicFramePr>
        <p:xfrm>
          <a:off x="6477000" y="3992880"/>
          <a:ext cx="129104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523"/>
                <a:gridCol w="6455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51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General Principles to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Note: this lecture will cover general principles of statistical learning on toy problems</a:t>
            </a:r>
          </a:p>
          <a:p>
            <a:r>
              <a:rPr lang="en-US" dirty="0" smtClean="0"/>
              <a:t>Grounded in some of the </a:t>
            </a:r>
            <a:r>
              <a:rPr lang="en-US" dirty="0"/>
              <a:t>most </a:t>
            </a:r>
            <a:r>
              <a:rPr lang="en-US" b="1" dirty="0" smtClean="0"/>
              <a:t>theoretically principled</a:t>
            </a:r>
            <a:r>
              <a:rPr lang="en-US" dirty="0" smtClean="0"/>
              <a:t> </a:t>
            </a:r>
            <a:r>
              <a:rPr lang="en-US" dirty="0"/>
              <a:t>approaches to </a:t>
            </a:r>
            <a:r>
              <a:rPr lang="en-US" dirty="0" smtClean="0"/>
              <a:t>learning</a:t>
            </a:r>
          </a:p>
          <a:p>
            <a:pPr lvl="1"/>
            <a:r>
              <a:rPr lang="en-US" dirty="0" smtClean="0"/>
              <a:t>But the techniques are far more general</a:t>
            </a:r>
          </a:p>
          <a:p>
            <a:pPr lvl="1"/>
            <a:r>
              <a:rPr lang="en-US" smtClean="0">
                <a:solidFill>
                  <a:schemeClr val="accent3"/>
                </a:solidFill>
              </a:rPr>
              <a:t>Practical applications </a:t>
            </a:r>
            <a:r>
              <a:rPr lang="en-US" dirty="0" smtClean="0">
                <a:solidFill>
                  <a:schemeClr val="accent3"/>
                </a:solidFill>
              </a:rPr>
              <a:t>to larger problems requires a bit of mathematical savvy and “elbow grease”</a:t>
            </a:r>
          </a:p>
        </p:txBody>
      </p:sp>
    </p:spTree>
    <p:extLst>
      <p:ext uri="{BB962C8B-B14F-4D97-AF65-F5344CB8AC3E}">
        <p14:creationId xmlns:p14="http://schemas.microsoft.com/office/powerpoint/2010/main" val="40572791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2"/>
                </a:solidFill>
              </a:rPr>
              <a:t>Iterative Greedy Algorithm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Fit a simple model (ML), compute likelihood</a:t>
            </a:r>
          </a:p>
          <a:p>
            <a:r>
              <a:rPr lang="en-US" dirty="0">
                <a:sym typeface="Symbol" pitchFamily="18" charset="2"/>
              </a:rPr>
              <a:t>Repeat:</a:t>
            </a:r>
          </a:p>
          <a:p>
            <a:endParaRPr lang="en-US" dirty="0" smtClean="0">
              <a:sym typeface="Symbol" pitchFamily="18" charset="2"/>
            </a:endParaRPr>
          </a:p>
        </p:txBody>
      </p:sp>
      <p:sp>
        <p:nvSpPr>
          <p:cNvPr id="25607" name="Oval 5"/>
          <p:cNvSpPr>
            <a:spLocks noChangeArrowheads="1"/>
          </p:cNvSpPr>
          <p:nvPr/>
        </p:nvSpPr>
        <p:spPr bwMode="auto">
          <a:xfrm>
            <a:off x="1219200" y="4495800"/>
            <a:ext cx="14478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Earthquake</a:t>
            </a:r>
          </a:p>
        </p:txBody>
      </p:sp>
      <p:sp>
        <p:nvSpPr>
          <p:cNvPr id="25608" name="Oval 6"/>
          <p:cNvSpPr>
            <a:spLocks noChangeArrowheads="1"/>
          </p:cNvSpPr>
          <p:nvPr/>
        </p:nvSpPr>
        <p:spPr bwMode="auto">
          <a:xfrm>
            <a:off x="4343400" y="4495800"/>
            <a:ext cx="15240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Burglar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903575"/>
              </p:ext>
            </p:extLst>
          </p:nvPr>
        </p:nvGraphicFramePr>
        <p:xfrm>
          <a:off x="6477000" y="3992880"/>
          <a:ext cx="129104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523"/>
                <a:gridCol w="6455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8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2"/>
                </a:solidFill>
              </a:rPr>
              <a:t>Iterative Greedy Algorithm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Fit a simple model</a:t>
            </a:r>
            <a:r>
              <a:rPr lang="en-US" dirty="0">
                <a:sym typeface="Symbol" pitchFamily="18" charset="2"/>
              </a:rPr>
              <a:t> (ML)</a:t>
            </a:r>
            <a:r>
              <a:rPr lang="en-US" dirty="0" smtClean="0">
                <a:sym typeface="Symbol" pitchFamily="18" charset="2"/>
              </a:rPr>
              <a:t>, compute likelihood</a:t>
            </a:r>
          </a:p>
          <a:p>
            <a:r>
              <a:rPr lang="en-US" dirty="0" smtClean="0">
                <a:sym typeface="Symbol" pitchFamily="18" charset="2"/>
              </a:rPr>
              <a:t>Repeat:</a:t>
            </a:r>
          </a:p>
          <a:p>
            <a:pPr lvl="1"/>
            <a:r>
              <a:rPr lang="en-US" dirty="0" smtClean="0">
                <a:sym typeface="Symbol" pitchFamily="18" charset="2"/>
              </a:rPr>
              <a:t>Pick a candidate edge to add to the BN</a:t>
            </a:r>
          </a:p>
        </p:txBody>
      </p:sp>
      <p:sp>
        <p:nvSpPr>
          <p:cNvPr id="25607" name="Oval 5"/>
          <p:cNvSpPr>
            <a:spLocks noChangeArrowheads="1"/>
          </p:cNvSpPr>
          <p:nvPr/>
        </p:nvSpPr>
        <p:spPr bwMode="auto">
          <a:xfrm>
            <a:off x="1219200" y="4495800"/>
            <a:ext cx="14478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Earthquake</a:t>
            </a:r>
          </a:p>
        </p:txBody>
      </p:sp>
      <p:sp>
        <p:nvSpPr>
          <p:cNvPr id="25608" name="Oval 6"/>
          <p:cNvSpPr>
            <a:spLocks noChangeArrowheads="1"/>
          </p:cNvSpPr>
          <p:nvPr/>
        </p:nvSpPr>
        <p:spPr bwMode="auto">
          <a:xfrm>
            <a:off x="4343400" y="4495800"/>
            <a:ext cx="15240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Burglar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15260"/>
              </p:ext>
            </p:extLst>
          </p:nvPr>
        </p:nvGraphicFramePr>
        <p:xfrm>
          <a:off x="6477000" y="3992880"/>
          <a:ext cx="129104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523"/>
                <a:gridCol w="6455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stCxn id="25607" idx="6"/>
            <a:endCxn id="25608" idx="2"/>
          </p:cNvCxnSpPr>
          <p:nvPr/>
        </p:nvCxnSpPr>
        <p:spPr>
          <a:xfrm>
            <a:off x="2667000" y="48006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4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2"/>
                </a:solidFill>
              </a:rPr>
              <a:t>Iterative Greedy Algorithm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Fit a simple model</a:t>
            </a:r>
            <a:r>
              <a:rPr lang="en-US" dirty="0">
                <a:sym typeface="Symbol" pitchFamily="18" charset="2"/>
              </a:rPr>
              <a:t> (ML)</a:t>
            </a:r>
            <a:r>
              <a:rPr lang="en-US" dirty="0" smtClean="0">
                <a:sym typeface="Symbol" pitchFamily="18" charset="2"/>
              </a:rPr>
              <a:t>, compute likelihood</a:t>
            </a:r>
          </a:p>
          <a:p>
            <a:r>
              <a:rPr lang="en-US" dirty="0" smtClean="0">
                <a:sym typeface="Symbol" pitchFamily="18" charset="2"/>
              </a:rPr>
              <a:t>Repeat:</a:t>
            </a:r>
          </a:p>
          <a:p>
            <a:pPr lvl="1"/>
            <a:r>
              <a:rPr lang="en-US" dirty="0" smtClean="0">
                <a:sym typeface="Symbol" pitchFamily="18" charset="2"/>
              </a:rPr>
              <a:t>Pick a candidate edge to add to the BN</a:t>
            </a:r>
          </a:p>
          <a:p>
            <a:pPr lvl="1"/>
            <a:r>
              <a:rPr lang="en-US" dirty="0" smtClean="0">
                <a:sym typeface="Symbol" pitchFamily="18" charset="2"/>
              </a:rPr>
              <a:t>Compute new ML probabilities</a:t>
            </a:r>
          </a:p>
        </p:txBody>
      </p:sp>
      <p:sp>
        <p:nvSpPr>
          <p:cNvPr id="25607" name="Oval 5"/>
          <p:cNvSpPr>
            <a:spLocks noChangeArrowheads="1"/>
          </p:cNvSpPr>
          <p:nvPr/>
        </p:nvSpPr>
        <p:spPr bwMode="auto">
          <a:xfrm>
            <a:off x="1219200" y="4495800"/>
            <a:ext cx="14478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Earthquake</a:t>
            </a:r>
          </a:p>
        </p:txBody>
      </p:sp>
      <p:sp>
        <p:nvSpPr>
          <p:cNvPr id="25608" name="Oval 6"/>
          <p:cNvSpPr>
            <a:spLocks noChangeArrowheads="1"/>
          </p:cNvSpPr>
          <p:nvPr/>
        </p:nvSpPr>
        <p:spPr bwMode="auto">
          <a:xfrm>
            <a:off x="4343400" y="4495800"/>
            <a:ext cx="15240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Burglar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176031"/>
              </p:ext>
            </p:extLst>
          </p:nvPr>
        </p:nvGraphicFramePr>
        <p:xfrm>
          <a:off x="6477000" y="3992880"/>
          <a:ext cx="129104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523"/>
                <a:gridCol w="6455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stCxn id="25607" idx="6"/>
            <a:endCxn id="25608" idx="2"/>
          </p:cNvCxnSpPr>
          <p:nvPr/>
        </p:nvCxnSpPr>
        <p:spPr>
          <a:xfrm>
            <a:off x="2667000" y="48006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65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838200" y="3276600"/>
            <a:ext cx="6858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2"/>
                </a:solidFill>
              </a:rPr>
              <a:t>Iterative Greedy Algorithm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Fit a simple model</a:t>
            </a:r>
            <a:r>
              <a:rPr lang="en-US" dirty="0">
                <a:sym typeface="Symbol" pitchFamily="18" charset="2"/>
              </a:rPr>
              <a:t> (ML)</a:t>
            </a:r>
            <a:r>
              <a:rPr lang="en-US" dirty="0" smtClean="0">
                <a:sym typeface="Symbol" pitchFamily="18" charset="2"/>
              </a:rPr>
              <a:t>, compute likelihood</a:t>
            </a:r>
          </a:p>
          <a:p>
            <a:r>
              <a:rPr lang="en-US" dirty="0" smtClean="0">
                <a:sym typeface="Symbol" pitchFamily="18" charset="2"/>
              </a:rPr>
              <a:t>Repeat:</a:t>
            </a:r>
          </a:p>
          <a:p>
            <a:pPr lvl="1"/>
            <a:r>
              <a:rPr lang="en-US" dirty="0" smtClean="0">
                <a:sym typeface="Symbol" pitchFamily="18" charset="2"/>
              </a:rPr>
              <a:t>Pick a candidate edge to add to the BN</a:t>
            </a:r>
          </a:p>
          <a:p>
            <a:pPr lvl="1"/>
            <a:r>
              <a:rPr lang="en-US" dirty="0" smtClean="0">
                <a:sym typeface="Symbol" pitchFamily="18" charset="2"/>
              </a:rPr>
              <a:t>Compute new ML probabilities</a:t>
            </a:r>
          </a:p>
          <a:p>
            <a:pPr lvl="1"/>
            <a:r>
              <a:rPr lang="en-US" dirty="0" smtClean="0">
                <a:sym typeface="Symbol" pitchFamily="18" charset="2"/>
              </a:rPr>
              <a:t>If new likelihood exceeds old likelihood + threshold,</a:t>
            </a:r>
          </a:p>
          <a:p>
            <a:pPr lvl="2"/>
            <a:r>
              <a:rPr lang="en-US" dirty="0" smtClean="0">
                <a:sym typeface="Symbol" pitchFamily="18" charset="2"/>
              </a:rPr>
              <a:t>Add the edge</a:t>
            </a:r>
          </a:p>
          <a:p>
            <a:pPr lvl="1"/>
            <a:r>
              <a:rPr lang="en-US" dirty="0" smtClean="0">
                <a:sym typeface="Symbol" pitchFamily="18" charset="2"/>
              </a:rPr>
              <a:t>Otherwise, repeat with a different edge </a:t>
            </a:r>
          </a:p>
        </p:txBody>
      </p:sp>
      <p:sp>
        <p:nvSpPr>
          <p:cNvPr id="25607" name="Oval 5"/>
          <p:cNvSpPr>
            <a:spLocks noChangeArrowheads="1"/>
          </p:cNvSpPr>
          <p:nvPr/>
        </p:nvSpPr>
        <p:spPr bwMode="auto">
          <a:xfrm>
            <a:off x="1219200" y="4495800"/>
            <a:ext cx="14478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Earthquake</a:t>
            </a:r>
          </a:p>
        </p:txBody>
      </p:sp>
      <p:sp>
        <p:nvSpPr>
          <p:cNvPr id="25608" name="Oval 6"/>
          <p:cNvSpPr>
            <a:spLocks noChangeArrowheads="1"/>
          </p:cNvSpPr>
          <p:nvPr/>
        </p:nvSpPr>
        <p:spPr bwMode="auto">
          <a:xfrm>
            <a:off x="4343400" y="4495800"/>
            <a:ext cx="15240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Burglar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403099"/>
              </p:ext>
            </p:extLst>
          </p:nvPr>
        </p:nvGraphicFramePr>
        <p:xfrm>
          <a:off x="6477000" y="3992880"/>
          <a:ext cx="129104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523"/>
                <a:gridCol w="6455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stCxn id="25607" idx="6"/>
            <a:endCxn id="25608" idx="2"/>
          </p:cNvCxnSpPr>
          <p:nvPr/>
        </p:nvCxnSpPr>
        <p:spPr>
          <a:xfrm>
            <a:off x="2667000" y="48006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00800" y="29072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(Usually log likelihood)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58525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Topics in Learning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Learning continuous distributions using kernel density estimation / nearest neighbor smoothing</a:t>
            </a:r>
          </a:p>
          <a:p>
            <a:r>
              <a:rPr lang="en-US" dirty="0" smtClean="0"/>
              <a:t>Expectation Maximization for hidden variables</a:t>
            </a:r>
          </a:p>
          <a:p>
            <a:pPr lvl="1"/>
            <a:r>
              <a:rPr lang="en-US" dirty="0"/>
              <a:t>Learning Bayes nets with hidden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Learning HMMs from observations</a:t>
            </a:r>
          </a:p>
          <a:p>
            <a:pPr lvl="1"/>
            <a:r>
              <a:rPr lang="en-US" dirty="0" smtClean="0"/>
              <a:t>Learning Gaussian Mixture Models of continuous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02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Next Time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Introduction to machine learning</a:t>
            </a:r>
          </a:p>
          <a:p>
            <a:pPr eaLnBrk="1" hangingPunct="1"/>
            <a:r>
              <a:rPr lang="en-US" dirty="0" smtClean="0"/>
              <a:t>R&amp;N 18.1-2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Beautiful results </a:t>
            </a:r>
            <a:r>
              <a:rPr lang="en-US" dirty="0"/>
              <a:t>in </a:t>
            </a:r>
            <a:r>
              <a:rPr lang="en-US" dirty="0" smtClean="0"/>
              <a:t>math give rise to simple ideas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or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to jump through hoops in order to justify simple ideas …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16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Candy Example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95600"/>
            <a:ext cx="63246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0" dirty="0"/>
              <a:t>Candy comes in 2 flavors, cherry and lime, with identical wrappers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0" dirty="0"/>
              <a:t>Manufacturer makes 5 </a:t>
            </a:r>
            <a:r>
              <a:rPr lang="en-US" sz="2400" b="0" dirty="0" smtClean="0"/>
              <a:t>indistinguishable </a:t>
            </a:r>
            <a:r>
              <a:rPr lang="en-US" sz="2400" b="0" dirty="0"/>
              <a:t>bags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b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b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b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b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b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0" dirty="0"/>
              <a:t>Suppose we draw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0" dirty="0"/>
              <a:t>What bag are we holding? What flavor will we draw next?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600200" y="4267200"/>
            <a:ext cx="1447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/>
              <a:t>h1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C: 100%</a:t>
            </a:r>
            <a:br>
              <a:rPr lang="en-US" b="0" dirty="0"/>
            </a:br>
            <a:r>
              <a:rPr lang="en-US" b="0" dirty="0"/>
              <a:t>L: 0%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2971800" y="4267200"/>
            <a:ext cx="1447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/>
              <a:t>h2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C: 75%</a:t>
            </a:r>
            <a:br>
              <a:rPr lang="en-US" b="0" dirty="0"/>
            </a:br>
            <a:r>
              <a:rPr lang="en-US" b="0" dirty="0"/>
              <a:t>L: 25%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4267200" y="4267200"/>
            <a:ext cx="1447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/>
              <a:t>h3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C: 50%</a:t>
            </a:r>
            <a:br>
              <a:rPr lang="en-US" b="0" dirty="0"/>
            </a:br>
            <a:r>
              <a:rPr lang="en-US" b="0" dirty="0"/>
              <a:t>L: 50%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5486400" y="4267200"/>
            <a:ext cx="1447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/>
              <a:t>h4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C: 25%</a:t>
            </a:r>
            <a:br>
              <a:rPr lang="en-US" b="0" dirty="0"/>
            </a:br>
            <a:r>
              <a:rPr lang="en-US" b="0" dirty="0"/>
              <a:t>L: 75%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6705600" y="4267200"/>
            <a:ext cx="1447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/>
              <a:t>h5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C: 0%</a:t>
            </a:r>
            <a:br>
              <a:rPr lang="en-US" b="0" dirty="0"/>
            </a:br>
            <a:r>
              <a:rPr lang="en-US" b="0" dirty="0"/>
              <a:t>L: 100%</a:t>
            </a:r>
          </a:p>
        </p:txBody>
      </p:sp>
      <p:sp>
        <p:nvSpPr>
          <p:cNvPr id="6155" name="Oval 11"/>
          <p:cNvSpPr>
            <a:spLocks noChangeArrowheads="1"/>
          </p:cNvSpPr>
          <p:nvPr/>
        </p:nvSpPr>
        <p:spPr bwMode="auto">
          <a:xfrm>
            <a:off x="3886200" y="53340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Oval 12"/>
          <p:cNvSpPr>
            <a:spLocks noChangeArrowheads="1"/>
          </p:cNvSpPr>
          <p:nvPr/>
        </p:nvSpPr>
        <p:spPr bwMode="auto">
          <a:xfrm>
            <a:off x="4267200" y="53340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Oval 13"/>
          <p:cNvSpPr>
            <a:spLocks noChangeArrowheads="1"/>
          </p:cNvSpPr>
          <p:nvPr/>
        </p:nvSpPr>
        <p:spPr bwMode="auto">
          <a:xfrm>
            <a:off x="4648200" y="53340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Oval 14"/>
          <p:cNvSpPr>
            <a:spLocks noChangeArrowheads="1"/>
          </p:cNvSpPr>
          <p:nvPr/>
        </p:nvSpPr>
        <p:spPr bwMode="auto">
          <a:xfrm>
            <a:off x="5029200" y="53340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Oval 15"/>
          <p:cNvSpPr>
            <a:spLocks noChangeArrowheads="1"/>
          </p:cNvSpPr>
          <p:nvPr/>
        </p:nvSpPr>
        <p:spPr bwMode="auto">
          <a:xfrm>
            <a:off x="5410200" y="53340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Learning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Main idea: Compute the probability of </a:t>
            </a:r>
            <a:r>
              <a:rPr lang="en-US" dirty="0" smtClean="0">
                <a:solidFill>
                  <a:srgbClr val="C00000"/>
                </a:solidFill>
              </a:rPr>
              <a:t>each</a:t>
            </a:r>
            <a:r>
              <a:rPr lang="en-US" dirty="0" smtClean="0"/>
              <a:t> hypothesis, given the data</a:t>
            </a:r>
          </a:p>
          <a:p>
            <a:r>
              <a:rPr lang="en-US" dirty="0" smtClean="0"/>
              <a:t>Data </a:t>
            </a:r>
            <a:r>
              <a:rPr lang="en-US" b="1" dirty="0" smtClean="0"/>
              <a:t>d</a:t>
            </a:r>
            <a:r>
              <a:rPr lang="en-US" dirty="0" smtClean="0"/>
              <a:t>:</a:t>
            </a:r>
          </a:p>
          <a:p>
            <a:r>
              <a:rPr lang="en-US" dirty="0" smtClean="0"/>
              <a:t>Hypotheses: h</a:t>
            </a:r>
            <a:r>
              <a:rPr lang="en-US" baseline="-25000" dirty="0" smtClean="0"/>
              <a:t>1</a:t>
            </a:r>
            <a:r>
              <a:rPr lang="en-US" dirty="0" smtClean="0"/>
              <a:t>,…,h</a:t>
            </a:r>
            <a:r>
              <a:rPr lang="en-US" baseline="-25000" dirty="0" smtClean="0"/>
              <a:t>5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267200"/>
            <a:ext cx="63246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447800" y="5638800"/>
            <a:ext cx="1447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h1</a:t>
            </a:r>
            <a:r>
              <a:rPr lang="en-US" b="0"/>
              <a:t/>
            </a:r>
            <a:br>
              <a:rPr lang="en-US" b="0"/>
            </a:br>
            <a:r>
              <a:rPr lang="en-US" b="0"/>
              <a:t>C: 100%</a:t>
            </a:r>
            <a:br>
              <a:rPr lang="en-US" b="0"/>
            </a:br>
            <a:r>
              <a:rPr lang="en-US" b="0"/>
              <a:t>L: 0%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2819400" y="5638800"/>
            <a:ext cx="1447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h2</a:t>
            </a:r>
            <a:r>
              <a:rPr lang="en-US" b="0"/>
              <a:t/>
            </a:r>
            <a:br>
              <a:rPr lang="en-US" b="0"/>
            </a:br>
            <a:r>
              <a:rPr lang="en-US" b="0"/>
              <a:t>C: 75%</a:t>
            </a:r>
            <a:br>
              <a:rPr lang="en-US" b="0"/>
            </a:br>
            <a:r>
              <a:rPr lang="en-US" b="0"/>
              <a:t>L: 25%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4114800" y="5638800"/>
            <a:ext cx="1447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h3</a:t>
            </a:r>
            <a:br>
              <a:rPr lang="en-US"/>
            </a:br>
            <a:r>
              <a:rPr lang="en-US" b="0"/>
              <a:t>C: 50%</a:t>
            </a:r>
            <a:br>
              <a:rPr lang="en-US" b="0"/>
            </a:br>
            <a:r>
              <a:rPr lang="en-US" b="0"/>
              <a:t>L: 50%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5334000" y="5638800"/>
            <a:ext cx="1447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h4</a:t>
            </a:r>
            <a:r>
              <a:rPr lang="en-US" b="0"/>
              <a:t/>
            </a:r>
            <a:br>
              <a:rPr lang="en-US" b="0"/>
            </a:br>
            <a:r>
              <a:rPr lang="en-US" b="0"/>
              <a:t>C: 25%</a:t>
            </a:r>
            <a:br>
              <a:rPr lang="en-US" b="0"/>
            </a:br>
            <a:r>
              <a:rPr lang="en-US" b="0"/>
              <a:t>L: 75%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6553200" y="5638800"/>
            <a:ext cx="1447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h5</a:t>
            </a:r>
            <a:br>
              <a:rPr lang="en-US"/>
            </a:br>
            <a:r>
              <a:rPr lang="en-US" b="0"/>
              <a:t>C: 0%</a:t>
            </a:r>
            <a:br>
              <a:rPr lang="en-US" b="0"/>
            </a:br>
            <a:r>
              <a:rPr lang="en-US" b="0"/>
              <a:t>L: 100%</a:t>
            </a:r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2438400" y="25146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2819400" y="25146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3200400" y="25146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Oval 13"/>
          <p:cNvSpPr>
            <a:spLocks noChangeArrowheads="1"/>
          </p:cNvSpPr>
          <p:nvPr/>
        </p:nvSpPr>
        <p:spPr bwMode="auto">
          <a:xfrm>
            <a:off x="3581400" y="25146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Oval 14"/>
          <p:cNvSpPr>
            <a:spLocks noChangeArrowheads="1"/>
          </p:cNvSpPr>
          <p:nvPr/>
        </p:nvSpPr>
        <p:spPr bwMode="auto">
          <a:xfrm>
            <a:off x="3962400" y="25146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  <a:fontScheme name="Oriel">
    <a:majorFont>
      <a:latin typeface="Century Schoolbook"/>
      <a:ea typeface=""/>
      <a:cs typeface=""/>
      <a:font script="Jpan" typeface="ＭＳ Ｐ明朝"/>
      <a:font script="Hang" typeface="휴먼매직체"/>
      <a:font script="Hans" typeface="华文楷体"/>
      <a:font script="Hant" typeface="新細明體"/>
      <a:font script="Arab" typeface="Times New Roman"/>
      <a:font script="Hebr" typeface="Times New Roman"/>
      <a:font script="Thai" typeface="KodchiangUPC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entury Schoolbook"/>
      <a:ea typeface=""/>
      <a:cs typeface=""/>
      <a:font script="Jpan" typeface="ＭＳ Ｐ明朝"/>
      <a:font script="Hang" typeface="휴먼매직체"/>
      <a:font script="Hans" typeface="宋体"/>
      <a:font script="Hant" typeface="新細明體"/>
      <a:font script="Arab" typeface="Times New Roman"/>
      <a:font script="Hebr" typeface="Times New Roman"/>
      <a:font script="Thai" typeface="KodchiangUPC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inorFont>
  </a:fontScheme>
  <a:fmtScheme name="Oriel">
    <a:fillStyleLst>
      <a:solidFill>
        <a:schemeClr val="phClr"/>
      </a:solidFill>
      <a:gradFill rotWithShape="1">
        <a:gsLst>
          <a:gs pos="0">
            <a:schemeClr val="phClr">
              <a:tint val="35000"/>
              <a:satMod val="260000"/>
            </a:schemeClr>
          </a:gs>
          <a:gs pos="30000">
            <a:schemeClr val="phClr">
              <a:tint val="38000"/>
              <a:satMod val="260000"/>
            </a:schemeClr>
          </a:gs>
          <a:gs pos="75000">
            <a:schemeClr val="phClr">
              <a:tint val="55000"/>
              <a:satMod val="255000"/>
            </a:schemeClr>
          </a:gs>
          <a:gs pos="100000">
            <a:schemeClr val="phClr">
              <a:tint val="70000"/>
              <a:satMod val="255000"/>
            </a:schemeClr>
          </a:gs>
        </a:gsLst>
        <a:path path="circle">
          <a:fillToRect l="5000" t="100000" r="120000" b="10000"/>
        </a:path>
      </a:gradFill>
      <a:gradFill rotWithShape="1">
        <a:gsLst>
          <a:gs pos="0">
            <a:schemeClr val="phClr">
              <a:shade val="63000"/>
              <a:satMod val="165000"/>
            </a:schemeClr>
          </a:gs>
          <a:gs pos="30000">
            <a:schemeClr val="phClr">
              <a:shade val="58000"/>
              <a:satMod val="165000"/>
            </a:schemeClr>
          </a:gs>
          <a:gs pos="75000">
            <a:schemeClr val="phClr">
              <a:shade val="30000"/>
              <a:satMod val="175000"/>
            </a:schemeClr>
          </a:gs>
          <a:gs pos="100000">
            <a:schemeClr val="phClr">
              <a:shade val="15000"/>
              <a:satMod val="175000"/>
            </a:schemeClr>
          </a:gs>
        </a:gsLst>
        <a:path path="circle">
          <a:fillToRect l="5000" t="100000" r="120000" b="10000"/>
        </a:path>
      </a:gradFill>
    </a:fillStyleLst>
    <a:lnStyleLst>
      <a:ln w="12700" cap="flat" cmpd="sng" algn="ctr">
        <a:solidFill>
          <a:schemeClr val="phClr">
            <a:shade val="70000"/>
            <a:satMod val="150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4925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50800" dist="25000" dir="5400000" rotWithShape="0">
            <a:srgbClr val="000000">
              <a:alpha val="40000"/>
            </a:srgbClr>
          </a:outerShdw>
        </a:effectLst>
      </a:effectStyle>
      <a:effectStyle>
        <a:effectLst>
          <a:outerShdw blurRad="50800" dist="20000" dir="5400000" rotWithShape="0">
            <a:srgbClr val="000000">
              <a:alpha val="42000"/>
            </a:srgbClr>
          </a:outerShdw>
        </a:effectLst>
      </a:effectStyle>
      <a:effectStyle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58000"/>
              <a:satMod val="125000"/>
            </a:schemeClr>
          </a:gs>
          <a:gs pos="40000">
            <a:schemeClr val="phClr">
              <a:tint val="90000"/>
              <a:shade val="90000"/>
              <a:satMod val="120000"/>
            </a:schemeClr>
          </a:gs>
          <a:gs pos="100000">
            <a:schemeClr val="phClr">
              <a:tint val="50000"/>
            </a:schemeClr>
          </a:gs>
        </a:gsLst>
        <a:lin ang="16200000" scaled="1"/>
      </a:gradFill>
      <a:blipFill>
        <a:blip xmlns:r="http://schemas.openxmlformats.org/officeDocument/2006/relationships" r:embed="rId1">
          <a:duotone>
            <a:schemeClr val="phClr">
              <a:shade val="80000"/>
            </a:schemeClr>
            <a:schemeClr val="phClr">
              <a:tint val="91000"/>
            </a:schemeClr>
          </a:duotone>
        </a:blip>
        <a:tile tx="0" ty="0" sx="40000" sy="50000" flip="y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3863</TotalTime>
  <Words>2497</Words>
  <Application>Microsoft Office PowerPoint</Application>
  <PresentationFormat>On-screen Show (4:3)</PresentationFormat>
  <Paragraphs>505</Paragraphs>
  <Slides>65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Oriel</vt:lpstr>
      <vt:lpstr>Statistical Learning (From data to distributions) </vt:lpstr>
      <vt:lpstr>Agenda</vt:lpstr>
      <vt:lpstr>Motivation</vt:lpstr>
      <vt:lpstr>Learning in General</vt:lpstr>
      <vt:lpstr>Machine Learning vs. Statistics</vt:lpstr>
      <vt:lpstr>Putting General Principles to Practice</vt:lpstr>
      <vt:lpstr>Beautiful results in math give rise to simple ideas    or  How to jump through hoops in order to justify simple ideas …</vt:lpstr>
      <vt:lpstr>Candy Example</vt:lpstr>
      <vt:lpstr>Bayesian Learning</vt:lpstr>
      <vt:lpstr>Bayesian Learning</vt:lpstr>
      <vt:lpstr>Using Bayes’ Rule</vt:lpstr>
      <vt:lpstr>Likelihood and prior</vt:lpstr>
      <vt:lpstr>Computing the Posterior</vt:lpstr>
      <vt:lpstr>Posterior Hypotheses</vt:lpstr>
      <vt:lpstr>Predicting the Next Draw</vt:lpstr>
      <vt:lpstr>P(Next Candy is Lime | d)</vt:lpstr>
      <vt:lpstr>Properties of Bayesian Learning </vt:lpstr>
      <vt:lpstr>Hypothesis Spaces often Intractable</vt:lpstr>
      <vt:lpstr>Learning Coin Flips</vt:lpstr>
      <vt:lpstr>Learning Coin Flips</vt:lpstr>
      <vt:lpstr>Maximum Likelihood</vt:lpstr>
      <vt:lpstr>Maximum Likelihood</vt:lpstr>
      <vt:lpstr>Maximum Likelihood</vt:lpstr>
      <vt:lpstr>Maximum Likelihood</vt:lpstr>
      <vt:lpstr>Maximum Likelihood</vt:lpstr>
      <vt:lpstr>Maximum Likelihood</vt:lpstr>
      <vt:lpstr>Maximum Likelihood</vt:lpstr>
      <vt:lpstr>Maximum Likelihood</vt:lpstr>
      <vt:lpstr>Maximum Likelihood</vt:lpstr>
      <vt:lpstr>Maximum Likelihood</vt:lpstr>
      <vt:lpstr>Maximum Likelihood</vt:lpstr>
      <vt:lpstr>Maximum Likelihood</vt:lpstr>
      <vt:lpstr>Maximum Likelihood</vt:lpstr>
      <vt:lpstr>Maximum Likelihood</vt:lpstr>
      <vt:lpstr>Maximum Likelihood</vt:lpstr>
      <vt:lpstr>Maximum Likelihood</vt:lpstr>
      <vt:lpstr>Other Closed-Form MLE results</vt:lpstr>
      <vt:lpstr>Maximum Likelihood for BN</vt:lpstr>
      <vt:lpstr>Bayes Net ML Algorithm</vt:lpstr>
      <vt:lpstr>Maximum Likelihood Properties</vt:lpstr>
      <vt:lpstr>Maximum Likelihood in candy bag example</vt:lpstr>
      <vt:lpstr>Back to Coin Flips</vt:lpstr>
      <vt:lpstr>Maximum A Posteriori Estimation</vt:lpstr>
      <vt:lpstr>Maximum A Posteriori</vt:lpstr>
      <vt:lpstr>Maximum a Posteriori</vt:lpstr>
      <vt:lpstr>Advantages of MAP and MLE over Bayesian estimation</vt:lpstr>
      <vt:lpstr>Back to Coin Flips</vt:lpstr>
      <vt:lpstr>MAP estimate</vt:lpstr>
      <vt:lpstr>Beta Distribution</vt:lpstr>
      <vt:lpstr>Posterior with Beta Prior</vt:lpstr>
      <vt:lpstr>Posterior with Beta Prior</vt:lpstr>
      <vt:lpstr>MAP for BN</vt:lpstr>
      <vt:lpstr>Extensions of Beta Priors</vt:lpstr>
      <vt:lpstr>Recap</vt:lpstr>
      <vt:lpstr>Homework</vt:lpstr>
      <vt:lpstr>Application to Structure Learning</vt:lpstr>
      <vt:lpstr>Bayesian Structure Learning</vt:lpstr>
      <vt:lpstr>Bayesian Structure Learning</vt:lpstr>
      <vt:lpstr>Bayesian Structure Learning</vt:lpstr>
      <vt:lpstr>Iterative Greedy Algorithm</vt:lpstr>
      <vt:lpstr>Iterative Greedy Algorithm</vt:lpstr>
      <vt:lpstr>Iterative Greedy Algorithm</vt:lpstr>
      <vt:lpstr>Iterative Greedy Algorithm</vt:lpstr>
      <vt:lpstr>Other Topics in Learning Distributions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Inference</dc:title>
  <dc:creator>Kris Hauser</dc:creator>
  <cp:lastModifiedBy>hauser</cp:lastModifiedBy>
  <cp:revision>308</cp:revision>
  <dcterms:created xsi:type="dcterms:W3CDTF">2009-10-26T16:16:41Z</dcterms:created>
  <dcterms:modified xsi:type="dcterms:W3CDTF">2012-10-02T14:48:56Z</dcterms:modified>
</cp:coreProperties>
</file>