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7" r:id="rId2"/>
    <p:sldId id="316" r:id="rId3"/>
    <p:sldId id="431" r:id="rId4"/>
    <p:sldId id="315" r:id="rId5"/>
    <p:sldId id="506" r:id="rId6"/>
    <p:sldId id="505" r:id="rId7"/>
    <p:sldId id="508" r:id="rId8"/>
    <p:sldId id="507" r:id="rId9"/>
    <p:sldId id="509" r:id="rId10"/>
    <p:sldId id="424" r:id="rId11"/>
    <p:sldId id="426" r:id="rId12"/>
    <p:sldId id="427" r:id="rId13"/>
    <p:sldId id="428" r:id="rId14"/>
    <p:sldId id="429" r:id="rId15"/>
    <p:sldId id="430" r:id="rId16"/>
    <p:sldId id="432" r:id="rId17"/>
    <p:sldId id="442" r:id="rId18"/>
    <p:sldId id="435" r:id="rId19"/>
    <p:sldId id="436" r:id="rId20"/>
    <p:sldId id="437" r:id="rId21"/>
    <p:sldId id="438" r:id="rId22"/>
    <p:sldId id="440" r:id="rId23"/>
    <p:sldId id="441" r:id="rId24"/>
    <p:sldId id="443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74" r:id="rId34"/>
    <p:sldId id="475" r:id="rId35"/>
    <p:sldId id="476" r:id="rId36"/>
    <p:sldId id="477" r:id="rId37"/>
    <p:sldId id="478" r:id="rId38"/>
    <p:sldId id="479" r:id="rId39"/>
    <p:sldId id="480" r:id="rId40"/>
    <p:sldId id="481" r:id="rId41"/>
    <p:sldId id="482" r:id="rId42"/>
    <p:sldId id="483" r:id="rId43"/>
    <p:sldId id="484" r:id="rId44"/>
    <p:sldId id="485" r:id="rId45"/>
    <p:sldId id="486" r:id="rId46"/>
    <p:sldId id="487" r:id="rId47"/>
    <p:sldId id="488" r:id="rId48"/>
    <p:sldId id="489" r:id="rId49"/>
    <p:sldId id="490" r:id="rId50"/>
    <p:sldId id="491" r:id="rId51"/>
    <p:sldId id="492" r:id="rId52"/>
    <p:sldId id="493" r:id="rId53"/>
    <p:sldId id="501" r:id="rId54"/>
    <p:sldId id="502" r:id="rId55"/>
    <p:sldId id="503" r:id="rId56"/>
    <p:sldId id="454" r:id="rId57"/>
    <p:sldId id="455" r:id="rId58"/>
    <p:sldId id="444" r:id="rId59"/>
    <p:sldId id="445" r:id="rId60"/>
    <p:sldId id="458" r:id="rId61"/>
    <p:sldId id="457" r:id="rId62"/>
    <p:sldId id="460" r:id="rId63"/>
    <p:sldId id="464" r:id="rId64"/>
    <p:sldId id="465" r:id="rId65"/>
    <p:sldId id="466" r:id="rId66"/>
    <p:sldId id="467" r:id="rId67"/>
    <p:sldId id="456" r:id="rId68"/>
    <p:sldId id="433" r:id="rId69"/>
    <p:sldId id="510" r:id="rId70"/>
    <p:sldId id="504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FF00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8" autoAdjust="0"/>
    <p:restoredTop sz="93128" autoAdjust="0"/>
  </p:normalViewPr>
  <p:slideViewPr>
    <p:cSldViewPr>
      <p:cViewPr varScale="1">
        <p:scale>
          <a:sx n="69" d="100"/>
          <a:sy n="69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9379775-D102-4424-92C6-AF63E06E0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01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41DCA5-4504-4A74-BEF5-D4F4522F1F00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2521D8-60F6-4B22-8DD0-D1F09305FF57}" type="slidenum">
              <a:rPr lang="en-US"/>
              <a:pPr/>
              <a:t>27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09089-2738-4DEC-8606-E4F2D44DDC5D}" type="slidenum">
              <a:rPr lang="en-US"/>
              <a:pPr/>
              <a:t>28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A1B1C-7A98-483A-AB26-A57A1D886747}" type="slidenum">
              <a:rPr lang="en-US"/>
              <a:pPr/>
              <a:t>29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6FD56D-95E9-489A-93FA-41983E93C11F}" type="slidenum">
              <a:rPr lang="en-US"/>
              <a:pPr/>
              <a:t>30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91188-20B6-4487-B596-B4AA95781CB1}" type="slidenum">
              <a:rPr lang="en-US"/>
              <a:pPr/>
              <a:t>31</a:t>
            </a:fld>
            <a:endParaRPr 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9C70B-4CAA-439C-BA6A-2C7075A5E846}" type="slidenum">
              <a:rPr lang="en-US"/>
              <a:pPr/>
              <a:t>32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696A7-C876-4801-A4A1-4E446DA2A6C6}" type="slidenum">
              <a:rPr lang="en-US"/>
              <a:pPr/>
              <a:t>33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2FE1D-0BCE-40C6-B22B-C3EAE83B4911}" type="slidenum">
              <a:rPr lang="en-US"/>
              <a:pPr/>
              <a:t>34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C506F-42B4-40F9-94BF-434F102658D8}" type="slidenum">
              <a:rPr lang="en-US"/>
              <a:pPr/>
              <a:t>35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ACFE47-DFC7-4754-BAE1-7C641F46096A}" type="slidenum">
              <a:rPr lang="en-US"/>
              <a:pPr/>
              <a:t>36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8AFE8-54A5-433C-82C4-939343E08C45}" type="slidenum">
              <a:rPr lang="en-US"/>
              <a:pPr/>
              <a:t>17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A2252-7C17-45CF-93F9-22341148451C}" type="slidenum">
              <a:rPr lang="en-US"/>
              <a:pPr/>
              <a:t>37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53874-658D-462D-9725-BD061F46B86B}" type="slidenum">
              <a:rPr lang="en-US"/>
              <a:pPr/>
              <a:t>38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52FA0-C802-4FE9-A49C-02C6ECA284BC}" type="slidenum">
              <a:rPr lang="en-US"/>
              <a:pPr/>
              <a:t>39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19C76D-CE18-4B11-A393-741E0D2A76F4}" type="slidenum">
              <a:rPr lang="en-US"/>
              <a:pPr/>
              <a:t>40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B489D-27A5-4075-8F64-2E14AF0F493F}" type="slidenum">
              <a:rPr lang="en-US"/>
              <a:pPr/>
              <a:t>41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240F77-E9BF-4B5F-AF49-F9C73CCCBCFC}" type="slidenum">
              <a:rPr lang="en-US"/>
              <a:pPr/>
              <a:t>42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77ACAD-3317-4342-8EE8-47CB762CFD6A}" type="slidenum">
              <a:rPr lang="en-US"/>
              <a:pPr/>
              <a:t>43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005EAE-3BB9-45A0-B968-609DE6C82961}" type="slidenum">
              <a:rPr lang="en-US"/>
              <a:pPr/>
              <a:t>44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887C65-FF02-4F5E-ACE3-66EEC58260CD}" type="slidenum">
              <a:rPr lang="en-US"/>
              <a:pPr/>
              <a:t>45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E17CD-BBAE-406E-B305-52CB7C84FE34}" type="slidenum">
              <a:rPr lang="en-US"/>
              <a:pPr/>
              <a:t>46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443BE-52EE-4270-923E-66CF5A242F30}" type="slidenum">
              <a:rPr lang="en-US"/>
              <a:pPr/>
              <a:t>20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63059-ACBE-40B2-99C7-75F4BD2AC3A7}" type="slidenum">
              <a:rPr lang="en-US"/>
              <a:pPr/>
              <a:t>47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8ABAB-3AD0-48A7-BCA3-4EAFBE29CAE3}" type="slidenum">
              <a:rPr lang="en-US"/>
              <a:pPr/>
              <a:t>48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7ACDA0-09D5-4F7D-937A-0419264AAAB2}" type="slidenum">
              <a:rPr lang="en-US"/>
              <a:pPr/>
              <a:t>49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2C133-7A7F-4A24-9F3D-DEDB77E80B24}" type="slidenum">
              <a:rPr lang="en-US"/>
              <a:pPr/>
              <a:t>50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A1A2BF-EB42-4586-821B-4DB95053B5D9}" type="slidenum">
              <a:rPr lang="en-US"/>
              <a:pPr/>
              <a:t>51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24B20-6163-4D13-A1A8-004C253B38D6}" type="slidenum">
              <a:rPr lang="en-US"/>
              <a:pPr/>
              <a:t>52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3C9A5E-0131-4D33-AFBB-BE5AFFF641EA}" type="slidenum">
              <a:rPr lang="en-US"/>
              <a:pPr/>
              <a:t>54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90CE4-9B7F-4BD1-8F66-1AB499965AF7}" type="slidenum">
              <a:rPr lang="en-US"/>
              <a:pPr/>
              <a:t>21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48EA1-E5D9-4012-AF16-8B68798853B1}" type="slidenum">
              <a:rPr lang="en-US"/>
              <a:pPr/>
              <a:t>22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84E75-619D-4E0E-AD23-B741158F5E4E}" type="slidenum">
              <a:rPr lang="en-US"/>
              <a:pPr/>
              <a:t>23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996BE-71C9-429D-80BD-BDF6D9DB4683}" type="slidenum">
              <a:rPr lang="en-US"/>
              <a:pPr/>
              <a:t>24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9D7C1-55FA-47E1-B54F-2E5D254901BE}" type="slidenum">
              <a:rPr lang="en-US"/>
              <a:pPr/>
              <a:t>25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E1BD9-A125-44F1-A3A4-4956069D7678}" type="slidenum">
              <a:rPr lang="en-US"/>
              <a:pPr/>
              <a:t>26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87A85F0-3B9E-4628-B534-373152B16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EDBC-9409-4CE5-84BE-991D0ECF3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ED3-774F-4E5B-B0AD-D0645965D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C8D730B-8750-4F87-9CE1-C2448443A6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63C1B19-F72D-44F2-8322-0F2052BF9B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7706BEE-E00C-45F6-B839-87DCF79A4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39E7-59A7-45E4-B445-203C3548D8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78B4-AA52-4251-9693-349DE28F7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E54D49A-B5CD-484D-95C5-FF6B64F198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09CD-A085-4F5C-A1FB-82534C97C7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F64A803-4BCC-42E8-A5E7-83591760C1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2B595F-AEA6-4721-8F6F-F2793DD54B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08D557F-0FF3-4E80-A445-CD9780DED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Machine Learning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</a:t>
            </a:r>
          </a:p>
        </p:txBody>
      </p:sp>
      <p:sp>
        <p:nvSpPr>
          <p:cNvPr id="335876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Basic form: learn a </a:t>
            </a:r>
            <a:r>
              <a:rPr lang="en-US" sz="2800" dirty="0">
                <a:solidFill>
                  <a:srgbClr val="FF0000"/>
                </a:solidFill>
              </a:rPr>
              <a:t>function</a:t>
            </a:r>
            <a:r>
              <a:rPr lang="en-US" sz="2800" dirty="0"/>
              <a:t> </a:t>
            </a:r>
            <a:r>
              <a:rPr lang="en-US" sz="2800" dirty="0" smtClean="0"/>
              <a:t>from </a:t>
            </a:r>
            <a:r>
              <a:rPr lang="en-US" sz="2800" dirty="0" smtClean="0">
                <a:solidFill>
                  <a:srgbClr val="00B050"/>
                </a:solidFill>
              </a:rPr>
              <a:t>examples</a:t>
            </a:r>
            <a:endParaRPr lang="en-US" sz="2800" i="1" dirty="0"/>
          </a:p>
          <a:p>
            <a:pPr>
              <a:lnSpc>
                <a:spcPct val="80000"/>
              </a:lnSpc>
            </a:pPr>
            <a:r>
              <a:rPr lang="en-US" sz="2800" i="1" dirty="0"/>
              <a:t>f</a:t>
            </a:r>
            <a:r>
              <a:rPr lang="en-US" sz="2800" dirty="0"/>
              <a:t> is the unknown </a:t>
            </a:r>
            <a:r>
              <a:rPr lang="en-US" sz="2800" dirty="0">
                <a:solidFill>
                  <a:srgbClr val="FF0000"/>
                </a:solidFill>
              </a:rPr>
              <a:t>target function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An </a:t>
            </a:r>
            <a:r>
              <a:rPr lang="en-US" sz="2800" dirty="0">
                <a:solidFill>
                  <a:srgbClr val="00B050"/>
                </a:solidFill>
              </a:rPr>
              <a:t>example </a:t>
            </a:r>
            <a:r>
              <a:rPr lang="en-US" sz="2800" dirty="0"/>
              <a:t>is a pair (</a:t>
            </a:r>
            <a:r>
              <a:rPr lang="en-US" sz="2800" i="1" dirty="0"/>
              <a:t>x</a:t>
            </a:r>
            <a:r>
              <a:rPr lang="en-US" sz="2800" dirty="0"/>
              <a:t>, </a:t>
            </a:r>
            <a:r>
              <a:rPr lang="en-US" sz="2800" i="1" dirty="0"/>
              <a:t>f(x</a:t>
            </a:r>
            <a:r>
              <a:rPr lang="en-US" sz="2800" i="1" dirty="0" smtClean="0"/>
              <a:t>)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Problem: find a hypothesis </a:t>
            </a:r>
            <a:r>
              <a:rPr lang="en-US" sz="2800" i="1" dirty="0"/>
              <a:t>h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such that </a:t>
            </a:r>
            <a:r>
              <a:rPr lang="en-US" sz="2400" i="1" dirty="0"/>
              <a:t>h ≈ f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given a </a:t>
            </a:r>
            <a:r>
              <a:rPr lang="en-US" sz="2400" i="1" dirty="0">
                <a:solidFill>
                  <a:srgbClr val="C00000"/>
                </a:solidFill>
              </a:rPr>
              <a:t>training set</a:t>
            </a:r>
            <a:r>
              <a:rPr lang="en-US" sz="2400" dirty="0"/>
              <a:t> of examples </a:t>
            </a:r>
            <a:r>
              <a:rPr lang="en-US" sz="2400" dirty="0" smtClean="0"/>
              <a:t>D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Instance of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supervised learning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/>
              <a:t>Classification task: f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{0,1,…,C</a:t>
            </a:r>
            <a:r>
              <a:rPr lang="en-US" sz="2400" dirty="0" smtClean="0"/>
              <a:t>} (usually C=1)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Regression task: f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dirty="0" err="1"/>
              <a:t>reals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Construct/adjust </a:t>
            </a:r>
            <a:r>
              <a:rPr lang="en-US" sz="2400" i="1" dirty="0"/>
              <a:t>h </a:t>
            </a:r>
            <a:r>
              <a:rPr lang="en-US" sz="2400" dirty="0"/>
              <a:t>to agree with </a:t>
            </a:r>
            <a:r>
              <a:rPr lang="en-US" sz="2400" i="1" dirty="0"/>
              <a:t>f</a:t>
            </a:r>
            <a:r>
              <a:rPr lang="en-US" sz="2400" dirty="0"/>
              <a:t> on training set</a:t>
            </a:r>
          </a:p>
          <a:p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dirty="0"/>
              <a:t> is </a:t>
            </a:r>
            <a:r>
              <a:rPr lang="en-US" sz="2400" dirty="0">
                <a:solidFill>
                  <a:schemeClr val="accent2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/>
              <a:t>f</a:t>
            </a:r>
            <a:r>
              <a:rPr lang="en-US" sz="2400" dirty="0"/>
              <a:t> on all examples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E.g., curve fitting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pic>
        <p:nvPicPr>
          <p:cNvPr id="337924" name="Picture 4" descr="curve-fitting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3810000" cy="293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Construct/adjust </a:t>
            </a:r>
            <a:r>
              <a:rPr lang="en-US" sz="2400" i="1" dirty="0"/>
              <a:t>h </a:t>
            </a:r>
            <a:r>
              <a:rPr lang="en-US" sz="2400" dirty="0"/>
              <a:t>to agree with </a:t>
            </a:r>
            <a:r>
              <a:rPr lang="en-US" sz="2400" i="1" dirty="0"/>
              <a:t>f</a:t>
            </a:r>
            <a:r>
              <a:rPr lang="en-US" sz="2400" dirty="0"/>
              <a:t> on training set</a:t>
            </a:r>
          </a:p>
          <a:p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dirty="0"/>
              <a:t> is </a:t>
            </a:r>
            <a:r>
              <a:rPr lang="en-US" sz="2400" dirty="0">
                <a:solidFill>
                  <a:schemeClr val="accent2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/>
              <a:t>f</a:t>
            </a:r>
            <a:r>
              <a:rPr lang="en-US" sz="2400" dirty="0"/>
              <a:t> on all examples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E.g., curve fitting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pic>
        <p:nvPicPr>
          <p:cNvPr id="338948" name="Picture 4" descr="curve-fitting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3810000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Construct/adjust </a:t>
            </a:r>
            <a:r>
              <a:rPr lang="en-US" sz="2400" i="1" dirty="0"/>
              <a:t>h </a:t>
            </a:r>
            <a:r>
              <a:rPr lang="en-US" sz="2400" dirty="0"/>
              <a:t>to agree with </a:t>
            </a:r>
            <a:r>
              <a:rPr lang="en-US" sz="2400" i="1" dirty="0"/>
              <a:t>f</a:t>
            </a:r>
            <a:r>
              <a:rPr lang="en-US" sz="2400" dirty="0"/>
              <a:t> on training set</a:t>
            </a:r>
          </a:p>
          <a:p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dirty="0"/>
              <a:t> is </a:t>
            </a:r>
            <a:r>
              <a:rPr lang="en-US" sz="2400" dirty="0">
                <a:solidFill>
                  <a:schemeClr val="accent2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/>
              <a:t>f</a:t>
            </a:r>
            <a:r>
              <a:rPr lang="en-US" sz="2400" dirty="0"/>
              <a:t> on all examples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E.g., curve fitting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pic>
        <p:nvPicPr>
          <p:cNvPr id="339972" name="Picture 4" descr="curve-fitting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3810000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Construct/adjust </a:t>
            </a:r>
            <a:r>
              <a:rPr lang="en-US" sz="2400" i="1" dirty="0"/>
              <a:t>h </a:t>
            </a:r>
            <a:r>
              <a:rPr lang="en-US" sz="2400" dirty="0"/>
              <a:t>to agree with </a:t>
            </a:r>
            <a:r>
              <a:rPr lang="en-US" sz="2400" i="1" dirty="0"/>
              <a:t>f</a:t>
            </a:r>
            <a:r>
              <a:rPr lang="en-US" sz="2400" dirty="0"/>
              <a:t> on training set</a:t>
            </a:r>
          </a:p>
          <a:p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dirty="0"/>
              <a:t> is </a:t>
            </a:r>
            <a:r>
              <a:rPr lang="en-US" sz="2400" dirty="0">
                <a:solidFill>
                  <a:schemeClr val="accent2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/>
              <a:t>f</a:t>
            </a:r>
            <a:r>
              <a:rPr lang="en-US" sz="2400" dirty="0"/>
              <a:t> on all examples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E.g., curve fitting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pic>
        <p:nvPicPr>
          <p:cNvPr id="340996" name="Picture 4" descr="curve-fitting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3810000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018" name="Picture 2" descr="curve-fitting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17850"/>
            <a:ext cx="3886200" cy="334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34202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400" dirty="0"/>
              <a:t>Construct/adjust </a:t>
            </a:r>
            <a:r>
              <a:rPr lang="en-US" sz="2400" i="1" dirty="0"/>
              <a:t>h </a:t>
            </a:r>
            <a:r>
              <a:rPr lang="en-US" sz="2400" dirty="0"/>
              <a:t>to agree with </a:t>
            </a:r>
            <a:r>
              <a:rPr lang="en-US" sz="2400" i="1" dirty="0"/>
              <a:t>f</a:t>
            </a:r>
            <a:r>
              <a:rPr lang="en-US" sz="2400" dirty="0"/>
              <a:t> on training set</a:t>
            </a:r>
          </a:p>
          <a:p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dirty="0"/>
              <a:t> is </a:t>
            </a:r>
            <a:r>
              <a:rPr lang="en-US" sz="2400" dirty="0">
                <a:solidFill>
                  <a:schemeClr val="accent2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/>
              <a:t>f</a:t>
            </a:r>
            <a:r>
              <a:rPr lang="en-US" sz="2400" dirty="0"/>
              <a:t> on all </a:t>
            </a:r>
            <a:r>
              <a:rPr lang="en-US" sz="2400" dirty="0" smtClean="0"/>
              <a:t>examples</a:t>
            </a:r>
            <a:r>
              <a:rPr lang="en-US" dirty="0"/>
              <a:t>)</a:t>
            </a:r>
            <a:endParaRPr lang="en-US" sz="2400" dirty="0"/>
          </a:p>
          <a:p>
            <a:r>
              <a:rPr lang="en-US" sz="2400" dirty="0"/>
              <a:t>E.g., curve fitting: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Construct/adjust </a:t>
            </a:r>
            <a:r>
              <a:rPr lang="en-US" sz="2400" i="1" dirty="0"/>
              <a:t>h </a:t>
            </a:r>
            <a:r>
              <a:rPr lang="en-US" sz="2400" dirty="0"/>
              <a:t>to agree with </a:t>
            </a:r>
            <a:r>
              <a:rPr lang="en-US" sz="2400" i="1" dirty="0"/>
              <a:t>f</a:t>
            </a:r>
            <a:r>
              <a:rPr lang="en-US" sz="2400" dirty="0"/>
              <a:t> on training set</a:t>
            </a:r>
          </a:p>
          <a:p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dirty="0"/>
              <a:t> is </a:t>
            </a:r>
            <a:r>
              <a:rPr lang="en-US" sz="2400" dirty="0">
                <a:solidFill>
                  <a:schemeClr val="accent2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/>
              <a:t>f</a:t>
            </a:r>
            <a:r>
              <a:rPr lang="en-US" sz="2400" dirty="0"/>
              <a:t> on all examples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E.g., curve fitting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pic>
        <p:nvPicPr>
          <p:cNvPr id="344068" name="Picture 4" descr="curve-fitting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3810000" cy="293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069" name="Oval 5"/>
          <p:cNvSpPr>
            <a:spLocks noChangeArrowheads="1"/>
          </p:cNvSpPr>
          <p:nvPr/>
        </p:nvSpPr>
        <p:spPr bwMode="auto">
          <a:xfrm>
            <a:off x="2743200" y="5638800"/>
            <a:ext cx="152400" cy="1524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1" name="Oval 7"/>
          <p:cNvSpPr>
            <a:spLocks noChangeArrowheads="1"/>
          </p:cNvSpPr>
          <p:nvPr/>
        </p:nvSpPr>
        <p:spPr bwMode="auto">
          <a:xfrm>
            <a:off x="3200400" y="5486400"/>
            <a:ext cx="152400" cy="1524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2" name="Oval 8"/>
          <p:cNvSpPr>
            <a:spLocks noChangeArrowheads="1"/>
          </p:cNvSpPr>
          <p:nvPr/>
        </p:nvSpPr>
        <p:spPr bwMode="auto">
          <a:xfrm>
            <a:off x="3733800" y="5257800"/>
            <a:ext cx="152400" cy="1524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3" name="Oval 9"/>
          <p:cNvSpPr>
            <a:spLocks noChangeArrowheads="1"/>
          </p:cNvSpPr>
          <p:nvPr/>
        </p:nvSpPr>
        <p:spPr bwMode="auto">
          <a:xfrm>
            <a:off x="4191000" y="4876800"/>
            <a:ext cx="152400" cy="1524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4" name="Oval 10"/>
          <p:cNvSpPr>
            <a:spLocks noChangeArrowheads="1"/>
          </p:cNvSpPr>
          <p:nvPr/>
        </p:nvSpPr>
        <p:spPr bwMode="auto">
          <a:xfrm>
            <a:off x="4724400" y="5638800"/>
            <a:ext cx="152400" cy="1524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5" name="Oval 11"/>
          <p:cNvSpPr>
            <a:spLocks noChangeArrowheads="1"/>
          </p:cNvSpPr>
          <p:nvPr/>
        </p:nvSpPr>
        <p:spPr bwMode="auto">
          <a:xfrm>
            <a:off x="5181600" y="3886200"/>
            <a:ext cx="152400" cy="1524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6" name="Text Box 12"/>
          <p:cNvSpPr txBox="1">
            <a:spLocks noChangeArrowheads="1"/>
          </p:cNvSpPr>
          <p:nvPr/>
        </p:nvSpPr>
        <p:spPr bwMode="auto">
          <a:xfrm>
            <a:off x="5943600" y="3429000"/>
            <a:ext cx="2895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h=D is a trivial, but perhaps uninteresting solution (caching)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>
                <a:solidFill>
                  <a:schemeClr val="accent2"/>
                </a:solidFill>
              </a:rPr>
              <a:t>Classification Task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3594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i="1" dirty="0" smtClean="0">
                <a:solidFill>
                  <a:schemeClr val="accent2"/>
                </a:solidFill>
              </a:rPr>
              <a:t>target function </a:t>
            </a:r>
            <a:r>
              <a:rPr lang="en-US" sz="2800" dirty="0" smtClean="0"/>
              <a:t>f(x) takes on values True and False</a:t>
            </a:r>
          </a:p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/>
              <a:t>A example is </a:t>
            </a:r>
            <a:r>
              <a:rPr lang="en-US" sz="2800" dirty="0" smtClean="0">
                <a:solidFill>
                  <a:srgbClr val="990000"/>
                </a:solidFill>
              </a:rPr>
              <a:t>positive</a:t>
            </a:r>
            <a:r>
              <a:rPr lang="en-US" sz="2800" dirty="0" smtClean="0"/>
              <a:t> if </a:t>
            </a:r>
            <a:r>
              <a:rPr lang="en-US" sz="2400" dirty="0" smtClean="0"/>
              <a:t>f</a:t>
            </a:r>
            <a:r>
              <a:rPr lang="en-US" sz="2800" dirty="0" smtClean="0"/>
              <a:t> is True, else it is </a:t>
            </a:r>
            <a:r>
              <a:rPr lang="en-US" sz="2800" dirty="0" smtClean="0">
                <a:solidFill>
                  <a:srgbClr val="990000"/>
                </a:solidFill>
              </a:rPr>
              <a:t>negative</a:t>
            </a:r>
          </a:p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/>
              <a:t>The set X of all examples is the </a:t>
            </a:r>
            <a:r>
              <a:rPr lang="en-US" sz="2800" dirty="0" smtClean="0">
                <a:solidFill>
                  <a:srgbClr val="990000"/>
                </a:solidFill>
              </a:rPr>
              <a:t>example set</a:t>
            </a:r>
          </a:p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990000"/>
                </a:solidFill>
              </a:rPr>
              <a:t>training set</a:t>
            </a:r>
            <a:r>
              <a:rPr lang="en-US" sz="2800" dirty="0" smtClean="0"/>
              <a:t> is a subset of X</a:t>
            </a:r>
            <a:endParaRPr lang="en-US" sz="2800" dirty="0"/>
          </a:p>
        </p:txBody>
      </p:sp>
      <p:grpSp>
        <p:nvGrpSpPr>
          <p:cNvPr id="359428" name="Group 4"/>
          <p:cNvGrpSpPr>
            <a:grpSpLocks/>
          </p:cNvGrpSpPr>
          <p:nvPr/>
        </p:nvGrpSpPr>
        <p:grpSpPr bwMode="auto">
          <a:xfrm>
            <a:off x="4267200" y="4419600"/>
            <a:ext cx="3429000" cy="1546225"/>
            <a:chOff x="2880" y="2976"/>
            <a:chExt cx="2160" cy="974"/>
          </a:xfrm>
        </p:grpSpPr>
        <p:sp>
          <p:nvSpPr>
            <p:cNvPr id="359429" name="Oval 5"/>
            <p:cNvSpPr>
              <a:spLocks noChangeArrowheads="1"/>
            </p:cNvSpPr>
            <p:nvPr/>
          </p:nvSpPr>
          <p:spPr bwMode="auto">
            <a:xfrm>
              <a:off x="2880" y="2976"/>
              <a:ext cx="720" cy="336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0" name="Text Box 6"/>
            <p:cNvSpPr txBox="1">
              <a:spLocks noChangeArrowheads="1"/>
            </p:cNvSpPr>
            <p:nvPr/>
          </p:nvSpPr>
          <p:spPr bwMode="auto">
            <a:xfrm>
              <a:off x="3696" y="3605"/>
              <a:ext cx="1344" cy="345"/>
            </a:xfrm>
            <a:prstGeom prst="rect">
              <a:avLst/>
            </a:prstGeom>
            <a:solidFill>
              <a:srgbClr val="D1FFD1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/>
                <a:t>a small one!</a:t>
              </a:r>
            </a:p>
          </p:txBody>
        </p:sp>
        <p:sp>
          <p:nvSpPr>
            <p:cNvPr id="359431" name="Line 7"/>
            <p:cNvSpPr>
              <a:spLocks noChangeShapeType="1"/>
            </p:cNvSpPr>
            <p:nvPr/>
          </p:nvSpPr>
          <p:spPr bwMode="auto">
            <a:xfrm>
              <a:off x="3480" y="3280"/>
              <a:ext cx="888" cy="31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148" name="Picture 12" descr="ch3mitchell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76"/>
          <a:stretch>
            <a:fillRect/>
          </a:stretch>
        </p:blipFill>
        <p:spPr bwMode="auto">
          <a:xfrm>
            <a:off x="1676400" y="1522413"/>
            <a:ext cx="5562600" cy="533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7149" name="Rectangle 13"/>
          <p:cNvSpPr>
            <a:spLocks noChangeArrowheads="1"/>
          </p:cNvSpPr>
          <p:nvPr/>
        </p:nvSpPr>
        <p:spPr bwMode="auto">
          <a:xfrm>
            <a:off x="1371600" y="381000"/>
            <a:ext cx="65532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Logic-Based Inductive Learning</a:t>
            </a:r>
            <a:endParaRPr lang="en-US"/>
          </a:p>
        </p:txBody>
      </p:sp>
      <p:sp>
        <p:nvSpPr>
          <p:cNvPr id="3471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Here, examples (x, f(x)) take on discrete values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62" name="Picture 2" descr="ch3mitchell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76"/>
          <a:stretch>
            <a:fillRect/>
          </a:stretch>
        </p:blipFill>
        <p:spPr bwMode="auto">
          <a:xfrm>
            <a:off x="1676400" y="1522413"/>
            <a:ext cx="5562600" cy="533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1371600" y="381000"/>
            <a:ext cx="65532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Logic-Based Inductive Learning</a:t>
            </a:r>
            <a:endParaRPr lang="en-US"/>
          </a:p>
        </p:txBody>
      </p:sp>
      <p:sp>
        <p:nvSpPr>
          <p:cNvPr id="34816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Here, examples (x, f(x)) take on discrete values</a:t>
            </a:r>
            <a:endParaRPr lang="en-US" dirty="0"/>
          </a:p>
        </p:txBody>
      </p:sp>
      <p:sp>
        <p:nvSpPr>
          <p:cNvPr id="348166" name="Oval 6"/>
          <p:cNvSpPr>
            <a:spLocks noChangeArrowheads="1"/>
          </p:cNvSpPr>
          <p:nvPr/>
        </p:nvSpPr>
        <p:spPr bwMode="auto">
          <a:xfrm>
            <a:off x="6096000" y="2438400"/>
            <a:ext cx="1295400" cy="6096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7" name="Text Box 7"/>
          <p:cNvSpPr txBox="1">
            <a:spLocks noChangeArrowheads="1"/>
          </p:cNvSpPr>
          <p:nvPr/>
        </p:nvSpPr>
        <p:spPr bwMode="auto">
          <a:xfrm>
            <a:off x="7467600" y="25288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Concept</a:t>
            </a:r>
          </a:p>
        </p:txBody>
      </p:sp>
      <p:sp>
        <p:nvSpPr>
          <p:cNvPr id="348168" name="Text Box 8"/>
          <p:cNvSpPr txBox="1">
            <a:spLocks noChangeArrowheads="1"/>
          </p:cNvSpPr>
          <p:nvPr/>
        </p:nvSpPr>
        <p:spPr bwMode="auto">
          <a:xfrm>
            <a:off x="381000" y="5562600"/>
            <a:ext cx="8328025" cy="955675"/>
          </a:xfrm>
          <a:prstGeom prst="rect">
            <a:avLst/>
          </a:prstGeom>
          <a:solidFill>
            <a:srgbClr val="F8F0D0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>
                <a:solidFill>
                  <a:srgbClr val="990000"/>
                </a:solidFill>
                <a:latin typeface="Comic Sans MS" pitchFamily="66" charset="0"/>
              </a:rPr>
              <a:t>Note that the training set does not say whether </a:t>
            </a:r>
          </a:p>
          <a:p>
            <a:pPr algn="ctr"/>
            <a:r>
              <a:rPr lang="en-US" sz="2800" b="0">
                <a:solidFill>
                  <a:srgbClr val="990000"/>
                </a:solidFill>
                <a:latin typeface="Comic Sans MS" pitchFamily="66" charset="0"/>
              </a:rPr>
              <a:t>an observable predicate is pertinent or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Learning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Agent has made observations (</a:t>
            </a:r>
            <a:r>
              <a:rPr lang="en-US">
                <a:solidFill>
                  <a:schemeClr val="accent2"/>
                </a:solidFill>
              </a:rPr>
              <a:t>data</a:t>
            </a:r>
            <a:r>
              <a:rPr lang="en-US"/>
              <a:t>)</a:t>
            </a:r>
          </a:p>
          <a:p>
            <a:r>
              <a:rPr lang="en-US"/>
              <a:t>Now must make sense of it (</a:t>
            </a:r>
            <a:r>
              <a:rPr lang="en-US">
                <a:solidFill>
                  <a:schemeClr val="hlink"/>
                </a:solidFill>
              </a:rPr>
              <a:t>hypotheses</a:t>
            </a:r>
            <a:r>
              <a:rPr lang="en-US"/>
              <a:t>)</a:t>
            </a:r>
          </a:p>
          <a:p>
            <a:pPr lvl="1"/>
            <a:r>
              <a:rPr lang="en-US"/>
              <a:t>Hypotheses alone may be important (e.g., in basic science)</a:t>
            </a:r>
          </a:p>
          <a:p>
            <a:pPr lvl="1"/>
            <a:r>
              <a:rPr lang="en-US"/>
              <a:t>For inference (e.g., forecasting)</a:t>
            </a:r>
          </a:p>
          <a:p>
            <a:pPr lvl="1"/>
            <a:r>
              <a:rPr lang="en-US"/>
              <a:t>To take sensible actions (decision making)</a:t>
            </a:r>
          </a:p>
          <a:p>
            <a:r>
              <a:rPr lang="en-US"/>
              <a:t>A basic component of economics, social and hard sciences, engineering, …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chemeClr val="accent2"/>
                </a:solidFill>
              </a:rPr>
              <a:t>Rewarded Card Example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/>
              <a:t>Deck of cards, with each card designated by [r,s], its rank and suit, and some cards “rewarded”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>
                <a:solidFill>
                  <a:srgbClr val="800000"/>
                </a:solidFill>
              </a:rPr>
              <a:t>Background knowledge KB:</a:t>
            </a:r>
            <a:r>
              <a:rPr lang="en-US" sz="2400"/>
              <a:t> </a:t>
            </a:r>
            <a:br>
              <a:rPr lang="en-US" sz="2400"/>
            </a:br>
            <a:r>
              <a:rPr lang="en-US" sz="2000"/>
              <a:t>((r=1) v … v (r=10)) </a:t>
            </a:r>
            <a:r>
              <a:rPr lang="en-US" sz="2400" b="1">
                <a:sym typeface="Symbol" pitchFamily="18" charset="2"/>
              </a:rPr>
              <a:t></a:t>
            </a:r>
            <a:r>
              <a:rPr lang="en-US" sz="2000"/>
              <a:t> NUM(r)</a:t>
            </a:r>
            <a:br>
              <a:rPr lang="en-US" sz="2000"/>
            </a:br>
            <a:r>
              <a:rPr lang="en-US" sz="2000"/>
              <a:t>((r=J) v (r=Q) v (r=K)) </a:t>
            </a:r>
            <a:r>
              <a:rPr lang="en-US" sz="2400" b="1">
                <a:sym typeface="Symbol" pitchFamily="18" charset="2"/>
              </a:rPr>
              <a:t></a:t>
            </a:r>
            <a:r>
              <a:rPr lang="en-US" sz="2000"/>
              <a:t> FACE(r)</a:t>
            </a:r>
            <a:br>
              <a:rPr lang="en-US" sz="2000"/>
            </a:br>
            <a:r>
              <a:rPr lang="en-US" sz="2000"/>
              <a:t>((s=S) v (s=C)) </a:t>
            </a:r>
            <a:r>
              <a:rPr lang="en-US" sz="2400" b="1">
                <a:sym typeface="Symbol" pitchFamily="18" charset="2"/>
              </a:rPr>
              <a:t></a:t>
            </a:r>
            <a:r>
              <a:rPr lang="en-US" sz="2000"/>
              <a:t> BLACK(s)</a:t>
            </a:r>
            <a:br>
              <a:rPr lang="en-US" sz="2000"/>
            </a:br>
            <a:r>
              <a:rPr lang="en-US" sz="2000"/>
              <a:t>((s=D) v (s=H)) </a:t>
            </a:r>
            <a:r>
              <a:rPr lang="en-US" sz="2400" b="1">
                <a:sym typeface="Symbol" pitchFamily="18" charset="2"/>
              </a:rPr>
              <a:t></a:t>
            </a:r>
            <a:r>
              <a:rPr lang="en-US" sz="2000"/>
              <a:t> RED(s)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>
                <a:solidFill>
                  <a:srgbClr val="800000"/>
                </a:solidFill>
              </a:rPr>
              <a:t>Training set D:</a:t>
            </a:r>
            <a:r>
              <a:rPr lang="en-US" sz="2400"/>
              <a:t/>
            </a:r>
            <a:br>
              <a:rPr lang="en-US" sz="2400"/>
            </a:br>
            <a:r>
              <a:rPr lang="en-US" sz="2000"/>
              <a:t>REWARD([4,C]) </a:t>
            </a:r>
            <a:r>
              <a:rPr lang="en-US" sz="2400" b="1">
                <a:sym typeface="Symbol" pitchFamily="18" charset="2"/>
              </a:rPr>
              <a:t> </a:t>
            </a:r>
            <a:r>
              <a:rPr lang="en-US" sz="2000"/>
              <a:t>REWARD([7,C]) </a:t>
            </a:r>
            <a:r>
              <a:rPr lang="en-US" sz="2400" b="1">
                <a:sym typeface="Symbol" pitchFamily="18" charset="2"/>
              </a:rPr>
              <a:t> </a:t>
            </a:r>
            <a:r>
              <a:rPr lang="en-US" sz="2000"/>
              <a:t>REWARD([2,S]) </a:t>
            </a:r>
            <a:r>
              <a:rPr lang="en-US" sz="2400" b="1">
                <a:sym typeface="Symbol" pitchFamily="18" charset="2"/>
              </a:rPr>
              <a:t> </a:t>
            </a:r>
            <a:br>
              <a:rPr lang="en-US" sz="2400" b="1">
                <a:sym typeface="Symbol" pitchFamily="18" charset="2"/>
              </a:rPr>
            </a:br>
            <a:r>
              <a:rPr lang="en-US" sz="2400" b="1">
                <a:sym typeface="Symbol" pitchFamily="18" charset="2"/>
              </a:rPr>
              <a:t>                      </a:t>
            </a:r>
            <a:r>
              <a:rPr lang="en-US" sz="2000"/>
              <a:t>REWARD([5,H]) </a:t>
            </a:r>
            <a:r>
              <a:rPr lang="en-US" sz="2400" b="1">
                <a:sym typeface="Symbol" pitchFamily="18" charset="2"/>
              </a:rPr>
              <a:t> </a:t>
            </a:r>
            <a:r>
              <a:rPr lang="en-US" sz="2000"/>
              <a:t>REWARD([J,S]) 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chemeClr val="accent2"/>
                </a:solidFill>
              </a:rPr>
              <a:t>Rewarded Card Example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275138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/>
              <a:t>Deck of cards, with each card designated by [r,s], its rank and suit, and some cards “rewarded”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>
                <a:solidFill>
                  <a:srgbClr val="800000"/>
                </a:solidFill>
              </a:rPr>
              <a:t>Background knowledge KB:</a:t>
            </a:r>
            <a:r>
              <a:rPr lang="en-US" sz="2400"/>
              <a:t> </a:t>
            </a:r>
            <a:br>
              <a:rPr lang="en-US" sz="2400"/>
            </a:br>
            <a:r>
              <a:rPr lang="en-US" sz="2000"/>
              <a:t>((r=1) v … v (r=10)) </a:t>
            </a:r>
            <a:r>
              <a:rPr lang="en-US" sz="2400" b="1">
                <a:sym typeface="Symbol" pitchFamily="18" charset="2"/>
              </a:rPr>
              <a:t></a:t>
            </a:r>
            <a:r>
              <a:rPr lang="en-US" sz="2000"/>
              <a:t> NUM(r)</a:t>
            </a:r>
            <a:br>
              <a:rPr lang="en-US" sz="2000"/>
            </a:br>
            <a:r>
              <a:rPr lang="en-US" sz="2000"/>
              <a:t>((r=J) v (r=Q) v (r=K)) </a:t>
            </a:r>
            <a:r>
              <a:rPr lang="en-US" sz="2400" b="1">
                <a:sym typeface="Symbol" pitchFamily="18" charset="2"/>
              </a:rPr>
              <a:t></a:t>
            </a:r>
            <a:r>
              <a:rPr lang="en-US" sz="2000"/>
              <a:t> FACE(r)</a:t>
            </a:r>
            <a:br>
              <a:rPr lang="en-US" sz="2000"/>
            </a:br>
            <a:r>
              <a:rPr lang="en-US" sz="2000"/>
              <a:t>((s=S) v (s=C)) </a:t>
            </a:r>
            <a:r>
              <a:rPr lang="en-US" sz="2400" b="1">
                <a:sym typeface="Symbol" pitchFamily="18" charset="2"/>
              </a:rPr>
              <a:t></a:t>
            </a:r>
            <a:r>
              <a:rPr lang="en-US" sz="2000"/>
              <a:t> BLACK(s)</a:t>
            </a:r>
            <a:br>
              <a:rPr lang="en-US" sz="2000"/>
            </a:br>
            <a:r>
              <a:rPr lang="en-US" sz="2000"/>
              <a:t>((s=D) v (s=H)) </a:t>
            </a:r>
            <a:r>
              <a:rPr lang="en-US" sz="2400" b="1">
                <a:sym typeface="Symbol" pitchFamily="18" charset="2"/>
              </a:rPr>
              <a:t></a:t>
            </a:r>
            <a:r>
              <a:rPr lang="en-US" sz="2000"/>
              <a:t> RED(s)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>
                <a:solidFill>
                  <a:srgbClr val="800000"/>
                </a:solidFill>
              </a:rPr>
              <a:t>Training set D:</a:t>
            </a:r>
            <a:r>
              <a:rPr lang="en-US" sz="2400"/>
              <a:t/>
            </a:r>
            <a:br>
              <a:rPr lang="en-US" sz="2400"/>
            </a:br>
            <a:r>
              <a:rPr lang="en-US" sz="2000"/>
              <a:t>REWARD([4,C]) </a:t>
            </a:r>
            <a:r>
              <a:rPr lang="en-US" sz="2400" b="1">
                <a:sym typeface="Symbol" pitchFamily="18" charset="2"/>
              </a:rPr>
              <a:t> </a:t>
            </a:r>
            <a:r>
              <a:rPr lang="en-US" sz="2000"/>
              <a:t>REWARD([7,C]) </a:t>
            </a:r>
            <a:r>
              <a:rPr lang="en-US" sz="2400" b="1">
                <a:sym typeface="Symbol" pitchFamily="18" charset="2"/>
              </a:rPr>
              <a:t> </a:t>
            </a:r>
            <a:r>
              <a:rPr lang="en-US" sz="2000"/>
              <a:t>REWARD([2,S]) </a:t>
            </a:r>
            <a:r>
              <a:rPr lang="en-US" sz="2400" b="1">
                <a:sym typeface="Symbol" pitchFamily="18" charset="2"/>
              </a:rPr>
              <a:t> </a:t>
            </a:r>
            <a:br>
              <a:rPr lang="en-US" sz="2400" b="1">
                <a:sym typeface="Symbol" pitchFamily="18" charset="2"/>
              </a:rPr>
            </a:br>
            <a:r>
              <a:rPr lang="en-US" sz="2400" b="1">
                <a:sym typeface="Symbol" pitchFamily="18" charset="2"/>
              </a:rPr>
              <a:t>                      </a:t>
            </a:r>
            <a:r>
              <a:rPr lang="en-US" sz="2000"/>
              <a:t>REWARD([5,H]) </a:t>
            </a:r>
            <a:r>
              <a:rPr lang="en-US" sz="2400" b="1">
                <a:sym typeface="Symbol" pitchFamily="18" charset="2"/>
              </a:rPr>
              <a:t> </a:t>
            </a:r>
            <a:r>
              <a:rPr lang="en-US" sz="2000"/>
              <a:t>REWARD([J,S])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>
                <a:solidFill>
                  <a:srgbClr val="800000"/>
                </a:solidFill>
              </a:rPr>
              <a:t>Possible inductive hypothesis: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h </a:t>
            </a:r>
            <a:r>
              <a:rPr lang="en-US" sz="2400">
                <a:sym typeface="Symbol" pitchFamily="18" charset="2"/>
              </a:rPr>
              <a:t></a:t>
            </a:r>
            <a:r>
              <a:rPr lang="en-US" sz="2400"/>
              <a:t> (NUM(r) </a:t>
            </a:r>
            <a:r>
              <a:rPr lang="en-US" sz="2400" b="1">
                <a:sym typeface="Symbol" pitchFamily="18" charset="2"/>
              </a:rPr>
              <a:t></a:t>
            </a:r>
            <a:r>
              <a:rPr lang="en-US" sz="2400"/>
              <a:t> BLACK(s) </a:t>
            </a:r>
            <a:r>
              <a:rPr lang="en-US" sz="2400" b="1">
                <a:sym typeface="Symbol" pitchFamily="18" charset="2"/>
              </a:rPr>
              <a:t></a:t>
            </a:r>
            <a:r>
              <a:rPr lang="en-US" sz="2400"/>
              <a:t> REWARD([r,s]))</a:t>
            </a:r>
            <a:r>
              <a:rPr lang="en-US" sz="1800"/>
              <a:t> 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4959350" y="3422650"/>
            <a:ext cx="3892550" cy="850900"/>
          </a:xfrm>
          <a:prstGeom prst="rect">
            <a:avLst/>
          </a:prstGeom>
          <a:solidFill>
            <a:srgbClr val="E7FFE7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8000"/>
                </a:solidFill>
              </a:rPr>
              <a:t>There are several possible </a:t>
            </a:r>
          </a:p>
          <a:p>
            <a:pPr algn="ctr"/>
            <a:r>
              <a:rPr lang="en-US" sz="2400" b="0">
                <a:solidFill>
                  <a:srgbClr val="008000"/>
                </a:solidFill>
              </a:rPr>
              <a:t>inductive hypotheses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Learning a Logical </a:t>
            </a:r>
            <a:r>
              <a:rPr lang="en-US" sz="4000" b="1" dirty="0" smtClean="0">
                <a:solidFill>
                  <a:schemeClr val="accent2"/>
                </a:solidFill>
              </a:rPr>
              <a:t>Predicate </a:t>
            </a:r>
            <a:r>
              <a:rPr lang="en-US" sz="3200" b="1" dirty="0" smtClean="0">
                <a:solidFill>
                  <a:schemeClr val="accent2"/>
                </a:solidFill>
              </a:rPr>
              <a:t>(Concept </a:t>
            </a:r>
            <a:r>
              <a:rPr lang="en-US" sz="3200" b="1" dirty="0">
                <a:solidFill>
                  <a:schemeClr val="accent2"/>
                </a:solidFill>
              </a:rPr>
              <a:t>Classifier)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382000" cy="121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5F5F5F"/>
                </a:solidFill>
              </a:rPr>
              <a:t>Set E of objects (e.g., cards)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5F5F5F"/>
                </a:solidFill>
              </a:rPr>
              <a:t>Goal predicate CONCEPT(x), where x is an object in E, that takes the value True or False (e.g., REWARD)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990000"/>
                </a:solidFill>
              </a:rPr>
              <a:t>Observable</a:t>
            </a:r>
            <a:r>
              <a:rPr lang="en-US" dirty="0"/>
              <a:t> predicates A(x), B(X), … (e.g., NUM, RED)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990000"/>
                </a:solidFill>
              </a:rPr>
              <a:t>Training set</a:t>
            </a:r>
            <a:r>
              <a:rPr lang="en-US" dirty="0"/>
              <a:t>: values of CONCEPT for some combinations of values of the observable predicates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Learning a Logical </a:t>
            </a:r>
            <a:r>
              <a:rPr lang="en-US" sz="4000" b="1" dirty="0" smtClean="0">
                <a:solidFill>
                  <a:schemeClr val="accent2"/>
                </a:solidFill>
              </a:rPr>
              <a:t>Predicate </a:t>
            </a:r>
            <a:r>
              <a:rPr lang="en-US" sz="3200" b="1" dirty="0" smtClean="0">
                <a:solidFill>
                  <a:schemeClr val="accent2"/>
                </a:solidFill>
              </a:rPr>
              <a:t>(Concept </a:t>
            </a:r>
            <a:r>
              <a:rPr lang="en-US" sz="3200" b="1" dirty="0">
                <a:solidFill>
                  <a:schemeClr val="accent2"/>
                </a:solidFill>
              </a:rPr>
              <a:t>Classifier)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382000" cy="121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5F5F5F"/>
                </a:solidFill>
              </a:rPr>
              <a:t>Set E of objects (e.g., cards)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5F5F5F"/>
                </a:solidFill>
              </a:rPr>
              <a:t>Goal predicate CONCEPT(x), where x is an object in E, that takes the value True or False (e.g., REWARD)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5F5F5F"/>
                </a:solidFill>
              </a:rPr>
              <a:t>Observable predicates A(x), B(X), … (e.g., NUM, RED)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5F5F5F"/>
                </a:solidFill>
              </a:rPr>
              <a:t>Training set: values of CONCEPT for some combinations of values of the observable predicates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/>
              <a:t>Find a representation of CONCEPT in the form:</a:t>
            </a:r>
            <a:br>
              <a:rPr lang="en-US" dirty="0"/>
            </a:br>
            <a:r>
              <a:rPr lang="en-US" dirty="0"/>
              <a:t>                 CONCEPT(x) </a:t>
            </a:r>
            <a:r>
              <a:rPr lang="en-US" b="1" dirty="0">
                <a:sym typeface="Symbol" pitchFamily="18" charset="2"/>
              </a:rPr>
              <a:t> </a:t>
            </a:r>
            <a:r>
              <a:rPr lang="en-US" dirty="0">
                <a:sym typeface="Symbol" pitchFamily="18" charset="2"/>
              </a:rPr>
              <a:t>S(A,B, …)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where S(A,B,…) is a sentence built with the observable predicates, e.g.: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CONCEPT(x) </a:t>
            </a:r>
            <a:r>
              <a:rPr lang="en-US" b="1" dirty="0">
                <a:sym typeface="Symbol" pitchFamily="18" charset="2"/>
              </a:rPr>
              <a:t></a:t>
            </a:r>
            <a:r>
              <a:rPr lang="en-US" dirty="0"/>
              <a:t> A(x)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(</a:t>
            </a:r>
            <a:r>
              <a:rPr lang="en-US" b="1" dirty="0">
                <a:sym typeface="Symbol" pitchFamily="18" charset="2"/>
              </a:rPr>
              <a:t></a:t>
            </a:r>
            <a:r>
              <a:rPr lang="en-US" dirty="0"/>
              <a:t>B(x) v C(x))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endParaRPr lang="en-US" dirty="0"/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chemeClr val="accent2"/>
                </a:solidFill>
              </a:rPr>
              <a:t>Hypothesis Space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/>
              <a:t>An </a:t>
            </a:r>
            <a:r>
              <a:rPr lang="en-US" dirty="0">
                <a:solidFill>
                  <a:srgbClr val="990000"/>
                </a:solidFill>
              </a:rPr>
              <a:t>hypothesis</a:t>
            </a:r>
            <a:r>
              <a:rPr lang="en-US" dirty="0"/>
              <a:t> is any sentence of the form:</a:t>
            </a:r>
            <a:br>
              <a:rPr lang="en-US" dirty="0"/>
            </a:br>
            <a:r>
              <a:rPr lang="en-US" dirty="0"/>
              <a:t>             CONCEPT(x) </a:t>
            </a:r>
            <a:r>
              <a:rPr lang="en-US" b="1" dirty="0">
                <a:sym typeface="Symbol" pitchFamily="18" charset="2"/>
              </a:rPr>
              <a:t></a:t>
            </a:r>
            <a:r>
              <a:rPr lang="en-US" sz="3600" b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S(A,B, …)</a:t>
            </a:r>
            <a:r>
              <a:rPr lang="en-US" sz="4000" dirty="0">
                <a:sym typeface="Symbol" pitchFamily="18" charset="2"/>
              </a:rPr>
              <a:t/>
            </a:r>
            <a:br>
              <a:rPr lang="en-US" sz="4000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where S(A,B,…) is a sentence built using the observable predicates</a:t>
            </a:r>
          </a:p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ym typeface="Symbol" pitchFamily="18" charset="2"/>
              </a:rPr>
              <a:t>The set of all hypotheses is called the </a:t>
            </a:r>
            <a:r>
              <a:rPr lang="en-US" dirty="0">
                <a:solidFill>
                  <a:srgbClr val="990000"/>
                </a:solidFill>
                <a:sym typeface="Symbol" pitchFamily="18" charset="2"/>
              </a:rPr>
              <a:t>hypothesis space</a:t>
            </a:r>
            <a:r>
              <a:rPr lang="en-US" dirty="0">
                <a:sym typeface="Symbol" pitchFamily="18" charset="2"/>
              </a:rPr>
              <a:t> H</a:t>
            </a:r>
          </a:p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ym typeface="Symbol" pitchFamily="18" charset="2"/>
              </a:rPr>
              <a:t>An hypothesis h </a:t>
            </a:r>
            <a:r>
              <a:rPr lang="en-US" dirty="0">
                <a:solidFill>
                  <a:srgbClr val="990000"/>
                </a:solidFill>
                <a:sym typeface="Symbol" pitchFamily="18" charset="2"/>
              </a:rPr>
              <a:t>agrees</a:t>
            </a:r>
            <a:r>
              <a:rPr lang="en-US" dirty="0">
                <a:sym typeface="Symbol" pitchFamily="18" charset="2"/>
              </a:rPr>
              <a:t> with an example if it gives the correct value of 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570" name="Group 2"/>
          <p:cNvGrpSpPr>
            <a:grpSpLocks/>
          </p:cNvGrpSpPr>
          <p:nvPr/>
        </p:nvGrpSpPr>
        <p:grpSpPr bwMode="auto">
          <a:xfrm>
            <a:off x="1066800" y="2514600"/>
            <a:ext cx="3605213" cy="3952875"/>
            <a:chOff x="840" y="1576"/>
            <a:chExt cx="2271" cy="2490"/>
          </a:xfrm>
        </p:grpSpPr>
        <p:grpSp>
          <p:nvGrpSpPr>
            <p:cNvPr id="365571" name="Group 3"/>
            <p:cNvGrpSpPr>
              <a:grpSpLocks/>
            </p:cNvGrpSpPr>
            <p:nvPr/>
          </p:nvGrpSpPr>
          <p:grpSpPr bwMode="auto">
            <a:xfrm>
              <a:off x="840" y="1576"/>
              <a:ext cx="2096" cy="1936"/>
              <a:chOff x="840" y="1576"/>
              <a:chExt cx="2096" cy="1936"/>
            </a:xfrm>
          </p:grpSpPr>
          <p:sp>
            <p:nvSpPr>
              <p:cNvPr id="365572" name="Freeform 4"/>
              <p:cNvSpPr>
                <a:spLocks/>
              </p:cNvSpPr>
              <p:nvPr/>
            </p:nvSpPr>
            <p:spPr bwMode="auto">
              <a:xfrm>
                <a:off x="840" y="1576"/>
                <a:ext cx="2096" cy="1936"/>
              </a:xfrm>
              <a:custGeom>
                <a:avLst/>
                <a:gdLst>
                  <a:gd name="T0" fmla="*/ 696 w 2096"/>
                  <a:gd name="T1" fmla="*/ 1880 h 1936"/>
                  <a:gd name="T2" fmla="*/ 216 w 2096"/>
                  <a:gd name="T3" fmla="*/ 1592 h 1936"/>
                  <a:gd name="T4" fmla="*/ 24 w 2096"/>
                  <a:gd name="T5" fmla="*/ 776 h 1936"/>
                  <a:gd name="T6" fmla="*/ 360 w 2096"/>
                  <a:gd name="T7" fmla="*/ 104 h 1936"/>
                  <a:gd name="T8" fmla="*/ 1512 w 2096"/>
                  <a:gd name="T9" fmla="*/ 152 h 1936"/>
                  <a:gd name="T10" fmla="*/ 2088 w 2096"/>
                  <a:gd name="T11" fmla="*/ 968 h 1936"/>
                  <a:gd name="T12" fmla="*/ 1560 w 2096"/>
                  <a:gd name="T13" fmla="*/ 1784 h 1936"/>
                  <a:gd name="T14" fmla="*/ 696 w 2096"/>
                  <a:gd name="T15" fmla="*/ 1880 h 1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96" h="1936">
                    <a:moveTo>
                      <a:pt x="696" y="1880"/>
                    </a:moveTo>
                    <a:cubicBezTo>
                      <a:pt x="472" y="1848"/>
                      <a:pt x="328" y="1776"/>
                      <a:pt x="216" y="1592"/>
                    </a:cubicBezTo>
                    <a:cubicBezTo>
                      <a:pt x="104" y="1408"/>
                      <a:pt x="0" y="1024"/>
                      <a:pt x="24" y="776"/>
                    </a:cubicBezTo>
                    <a:cubicBezTo>
                      <a:pt x="48" y="528"/>
                      <a:pt x="112" y="208"/>
                      <a:pt x="360" y="104"/>
                    </a:cubicBezTo>
                    <a:cubicBezTo>
                      <a:pt x="608" y="0"/>
                      <a:pt x="1224" y="8"/>
                      <a:pt x="1512" y="152"/>
                    </a:cubicBezTo>
                    <a:cubicBezTo>
                      <a:pt x="1800" y="296"/>
                      <a:pt x="2080" y="696"/>
                      <a:pt x="2088" y="968"/>
                    </a:cubicBezTo>
                    <a:cubicBezTo>
                      <a:pt x="2096" y="1240"/>
                      <a:pt x="1792" y="1632"/>
                      <a:pt x="1560" y="1784"/>
                    </a:cubicBezTo>
                    <a:cubicBezTo>
                      <a:pt x="1328" y="1936"/>
                      <a:pt x="920" y="1912"/>
                      <a:pt x="696" y="1880"/>
                    </a:cubicBezTo>
                    <a:close/>
                  </a:path>
                </a:pathLst>
              </a:custGeom>
              <a:solidFill>
                <a:srgbClr val="F8F0D0"/>
              </a:solidFill>
              <a:ln w="28575" cmpd="sng">
                <a:solidFill>
                  <a:srgbClr val="99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5573" name="Text Box 5"/>
              <p:cNvSpPr txBox="1">
                <a:spLocks noChangeArrowheads="1"/>
              </p:cNvSpPr>
              <p:nvPr/>
            </p:nvSpPr>
            <p:spPr bwMode="auto">
              <a:xfrm>
                <a:off x="1536" y="2403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74" name="Text Box 6"/>
              <p:cNvSpPr txBox="1">
                <a:spLocks noChangeArrowheads="1"/>
              </p:cNvSpPr>
              <p:nvPr/>
            </p:nvSpPr>
            <p:spPr bwMode="auto">
              <a:xfrm>
                <a:off x="1968" y="2739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75" name="Text Box 7"/>
              <p:cNvSpPr txBox="1">
                <a:spLocks noChangeArrowheads="1"/>
              </p:cNvSpPr>
              <p:nvPr/>
            </p:nvSpPr>
            <p:spPr bwMode="auto">
              <a:xfrm>
                <a:off x="1536" y="2691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76" name="Text Box 8"/>
              <p:cNvSpPr txBox="1">
                <a:spLocks noChangeArrowheads="1"/>
              </p:cNvSpPr>
              <p:nvPr/>
            </p:nvSpPr>
            <p:spPr bwMode="auto">
              <a:xfrm>
                <a:off x="1056" y="2403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77" name="Text Box 9"/>
              <p:cNvSpPr txBox="1">
                <a:spLocks noChangeArrowheads="1"/>
              </p:cNvSpPr>
              <p:nvPr/>
            </p:nvSpPr>
            <p:spPr bwMode="auto">
              <a:xfrm>
                <a:off x="1584" y="3219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78" name="Text Box 10"/>
              <p:cNvSpPr txBox="1">
                <a:spLocks noChangeArrowheads="1"/>
              </p:cNvSpPr>
              <p:nvPr/>
            </p:nvSpPr>
            <p:spPr bwMode="auto">
              <a:xfrm>
                <a:off x="1776" y="1875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79" name="Text Box 11"/>
              <p:cNvSpPr txBox="1">
                <a:spLocks noChangeArrowheads="1"/>
              </p:cNvSpPr>
              <p:nvPr/>
            </p:nvSpPr>
            <p:spPr bwMode="auto">
              <a:xfrm>
                <a:off x="2256" y="2403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80" name="Text Box 12"/>
              <p:cNvSpPr txBox="1">
                <a:spLocks noChangeArrowheads="1"/>
              </p:cNvSpPr>
              <p:nvPr/>
            </p:nvSpPr>
            <p:spPr bwMode="auto">
              <a:xfrm>
                <a:off x="2400" y="2787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81" name="Text Box 13"/>
              <p:cNvSpPr txBox="1">
                <a:spLocks noChangeArrowheads="1"/>
              </p:cNvSpPr>
              <p:nvPr/>
            </p:nvSpPr>
            <p:spPr bwMode="auto">
              <a:xfrm>
                <a:off x="1200" y="2883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82" name="Text Box 14"/>
              <p:cNvSpPr txBox="1">
                <a:spLocks noChangeArrowheads="1"/>
              </p:cNvSpPr>
              <p:nvPr/>
            </p:nvSpPr>
            <p:spPr bwMode="auto">
              <a:xfrm>
                <a:off x="1920" y="2355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83" name="Text Box 15"/>
              <p:cNvSpPr txBox="1">
                <a:spLocks noChangeArrowheads="1"/>
              </p:cNvSpPr>
              <p:nvPr/>
            </p:nvSpPr>
            <p:spPr bwMode="auto">
              <a:xfrm>
                <a:off x="1296" y="1971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84" name="Text Box 16"/>
              <p:cNvSpPr txBox="1">
                <a:spLocks noChangeArrowheads="1"/>
              </p:cNvSpPr>
              <p:nvPr/>
            </p:nvSpPr>
            <p:spPr bwMode="auto">
              <a:xfrm>
                <a:off x="1968" y="3075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85" name="Text Box 17"/>
              <p:cNvSpPr txBox="1">
                <a:spLocks noChangeArrowheads="1"/>
              </p:cNvSpPr>
              <p:nvPr/>
            </p:nvSpPr>
            <p:spPr bwMode="auto">
              <a:xfrm>
                <a:off x="2256" y="2933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86" name="Text Box 18"/>
              <p:cNvSpPr txBox="1">
                <a:spLocks noChangeArrowheads="1"/>
              </p:cNvSpPr>
              <p:nvPr/>
            </p:nvSpPr>
            <p:spPr bwMode="auto">
              <a:xfrm>
                <a:off x="1152" y="2597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87" name="Text Box 19"/>
              <p:cNvSpPr txBox="1">
                <a:spLocks noChangeArrowheads="1"/>
              </p:cNvSpPr>
              <p:nvPr/>
            </p:nvSpPr>
            <p:spPr bwMode="auto">
              <a:xfrm>
                <a:off x="1056" y="1925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88" name="Text Box 20"/>
              <p:cNvSpPr txBox="1">
                <a:spLocks noChangeArrowheads="1"/>
              </p:cNvSpPr>
              <p:nvPr/>
            </p:nvSpPr>
            <p:spPr bwMode="auto">
              <a:xfrm>
                <a:off x="1440" y="2981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89" name="Text Box 21"/>
              <p:cNvSpPr txBox="1">
                <a:spLocks noChangeArrowheads="1"/>
              </p:cNvSpPr>
              <p:nvPr/>
            </p:nvSpPr>
            <p:spPr bwMode="auto">
              <a:xfrm>
                <a:off x="1056" y="2213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90" name="Text Box 22"/>
              <p:cNvSpPr txBox="1">
                <a:spLocks noChangeArrowheads="1"/>
              </p:cNvSpPr>
              <p:nvPr/>
            </p:nvSpPr>
            <p:spPr bwMode="auto">
              <a:xfrm>
                <a:off x="1824" y="2597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91" name="Text Box 23"/>
              <p:cNvSpPr txBox="1">
                <a:spLocks noChangeArrowheads="1"/>
              </p:cNvSpPr>
              <p:nvPr/>
            </p:nvSpPr>
            <p:spPr bwMode="auto">
              <a:xfrm>
                <a:off x="2064" y="1829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92" name="Text Box 24"/>
              <p:cNvSpPr txBox="1">
                <a:spLocks noChangeArrowheads="1"/>
              </p:cNvSpPr>
              <p:nvPr/>
            </p:nvSpPr>
            <p:spPr bwMode="auto">
              <a:xfrm>
                <a:off x="1440" y="2165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93" name="Text Box 25"/>
              <p:cNvSpPr txBox="1">
                <a:spLocks noChangeArrowheads="1"/>
              </p:cNvSpPr>
              <p:nvPr/>
            </p:nvSpPr>
            <p:spPr bwMode="auto">
              <a:xfrm>
                <a:off x="2064" y="2069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94" name="Text Box 26"/>
              <p:cNvSpPr txBox="1">
                <a:spLocks noChangeArrowheads="1"/>
              </p:cNvSpPr>
              <p:nvPr/>
            </p:nvSpPr>
            <p:spPr bwMode="auto">
              <a:xfrm>
                <a:off x="2544" y="2213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95" name="Text Box 27"/>
              <p:cNvSpPr txBox="1">
                <a:spLocks noChangeArrowheads="1"/>
              </p:cNvSpPr>
              <p:nvPr/>
            </p:nvSpPr>
            <p:spPr bwMode="auto">
              <a:xfrm>
                <a:off x="1488" y="1781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96" name="Text Box 28"/>
              <p:cNvSpPr txBox="1">
                <a:spLocks noChangeArrowheads="1"/>
              </p:cNvSpPr>
              <p:nvPr/>
            </p:nvSpPr>
            <p:spPr bwMode="auto">
              <a:xfrm>
                <a:off x="1728" y="2933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</p:grpSp>
        <p:sp>
          <p:nvSpPr>
            <p:cNvPr id="365597" name="Text Box 29"/>
            <p:cNvSpPr txBox="1">
              <a:spLocks noChangeArrowheads="1"/>
            </p:cNvSpPr>
            <p:nvPr/>
          </p:nvSpPr>
          <p:spPr bwMode="auto">
            <a:xfrm>
              <a:off x="1056" y="3509"/>
              <a:ext cx="2055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990000"/>
                  </a:solidFill>
                </a:rPr>
                <a:t>Example set X</a:t>
              </a:r>
            </a:p>
            <a:p>
              <a:r>
                <a:rPr lang="en-US" sz="2400" b="0">
                  <a:solidFill>
                    <a:srgbClr val="990000"/>
                  </a:solidFill>
                </a:rPr>
                <a:t>{[A, B, …, CONCEPT]}</a:t>
              </a:r>
            </a:p>
          </p:txBody>
        </p:sp>
      </p:grpSp>
      <p:sp>
        <p:nvSpPr>
          <p:cNvPr id="365598" name="Rectangle 3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>
                <a:solidFill>
                  <a:schemeClr val="accent2"/>
                </a:solidFill>
              </a:rPr>
              <a:t>Inductive Learning Scheme</a:t>
            </a:r>
          </a:p>
        </p:txBody>
      </p:sp>
      <p:grpSp>
        <p:nvGrpSpPr>
          <p:cNvPr id="365599" name="Group 31"/>
          <p:cNvGrpSpPr>
            <a:grpSpLocks/>
          </p:cNvGrpSpPr>
          <p:nvPr/>
        </p:nvGrpSpPr>
        <p:grpSpPr bwMode="auto">
          <a:xfrm>
            <a:off x="4762500" y="2679700"/>
            <a:ext cx="4257675" cy="3711575"/>
            <a:chOff x="3168" y="1680"/>
            <a:chExt cx="2682" cy="2338"/>
          </a:xfrm>
        </p:grpSpPr>
        <p:sp>
          <p:nvSpPr>
            <p:cNvPr id="365600" name="Rectangle 32"/>
            <p:cNvSpPr>
              <a:spLocks noChangeArrowheads="1"/>
            </p:cNvSpPr>
            <p:nvPr/>
          </p:nvSpPr>
          <p:spPr bwMode="auto">
            <a:xfrm>
              <a:off x="3648" y="1680"/>
              <a:ext cx="1152" cy="172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1" name="Oval 33"/>
            <p:cNvSpPr>
              <a:spLocks noChangeArrowheads="1"/>
            </p:cNvSpPr>
            <p:nvPr/>
          </p:nvSpPr>
          <p:spPr bwMode="auto">
            <a:xfrm>
              <a:off x="4128" y="268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2" name="Oval 34"/>
            <p:cNvSpPr>
              <a:spLocks noChangeArrowheads="1"/>
            </p:cNvSpPr>
            <p:nvPr/>
          </p:nvSpPr>
          <p:spPr bwMode="auto">
            <a:xfrm>
              <a:off x="3984" y="206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3" name="Oval 35"/>
            <p:cNvSpPr>
              <a:spLocks noChangeArrowheads="1"/>
            </p:cNvSpPr>
            <p:nvPr/>
          </p:nvSpPr>
          <p:spPr bwMode="auto">
            <a:xfrm>
              <a:off x="3888" y="182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4" name="Oval 36"/>
            <p:cNvSpPr>
              <a:spLocks noChangeArrowheads="1"/>
            </p:cNvSpPr>
            <p:nvPr/>
          </p:nvSpPr>
          <p:spPr bwMode="auto">
            <a:xfrm>
              <a:off x="4320" y="220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5" name="Oval 37"/>
            <p:cNvSpPr>
              <a:spLocks noChangeArrowheads="1"/>
            </p:cNvSpPr>
            <p:nvPr/>
          </p:nvSpPr>
          <p:spPr bwMode="auto">
            <a:xfrm>
              <a:off x="4704" y="230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6" name="Oval 38"/>
            <p:cNvSpPr>
              <a:spLocks noChangeArrowheads="1"/>
            </p:cNvSpPr>
            <p:nvPr/>
          </p:nvSpPr>
          <p:spPr bwMode="auto">
            <a:xfrm>
              <a:off x="3744" y="244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7" name="Oval 39"/>
            <p:cNvSpPr>
              <a:spLocks noChangeArrowheads="1"/>
            </p:cNvSpPr>
            <p:nvPr/>
          </p:nvSpPr>
          <p:spPr bwMode="auto">
            <a:xfrm>
              <a:off x="4320" y="288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8" name="Oval 40"/>
            <p:cNvSpPr>
              <a:spLocks noChangeArrowheads="1"/>
            </p:cNvSpPr>
            <p:nvPr/>
          </p:nvSpPr>
          <p:spPr bwMode="auto">
            <a:xfrm>
              <a:off x="3792" y="278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9" name="Oval 41"/>
            <p:cNvSpPr>
              <a:spLocks noChangeArrowheads="1"/>
            </p:cNvSpPr>
            <p:nvPr/>
          </p:nvSpPr>
          <p:spPr bwMode="auto">
            <a:xfrm>
              <a:off x="4176" y="244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10" name="Oval 42"/>
            <p:cNvSpPr>
              <a:spLocks noChangeArrowheads="1"/>
            </p:cNvSpPr>
            <p:nvPr/>
          </p:nvSpPr>
          <p:spPr bwMode="auto">
            <a:xfrm>
              <a:off x="4560" y="268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11" name="Oval 43"/>
            <p:cNvSpPr>
              <a:spLocks noChangeArrowheads="1"/>
            </p:cNvSpPr>
            <p:nvPr/>
          </p:nvSpPr>
          <p:spPr bwMode="auto">
            <a:xfrm>
              <a:off x="4128" y="292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12" name="Oval 44"/>
            <p:cNvSpPr>
              <a:spLocks noChangeArrowheads="1"/>
            </p:cNvSpPr>
            <p:nvPr/>
          </p:nvSpPr>
          <p:spPr bwMode="auto">
            <a:xfrm>
              <a:off x="4464" y="196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13" name="Oval 45"/>
            <p:cNvSpPr>
              <a:spLocks noChangeArrowheads="1"/>
            </p:cNvSpPr>
            <p:nvPr/>
          </p:nvSpPr>
          <p:spPr bwMode="auto">
            <a:xfrm>
              <a:off x="4608" y="302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14" name="Oval 46"/>
            <p:cNvSpPr>
              <a:spLocks noChangeArrowheads="1"/>
            </p:cNvSpPr>
            <p:nvPr/>
          </p:nvSpPr>
          <p:spPr bwMode="auto">
            <a:xfrm>
              <a:off x="3984" y="321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15" name="Text Box 47"/>
            <p:cNvSpPr txBox="1">
              <a:spLocks noChangeArrowheads="1"/>
            </p:cNvSpPr>
            <p:nvPr/>
          </p:nvSpPr>
          <p:spPr bwMode="auto">
            <a:xfrm>
              <a:off x="3168" y="3461"/>
              <a:ext cx="2682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chemeClr val="tx2"/>
                  </a:solidFill>
                </a:rPr>
                <a:t>Hypothesis space H</a:t>
              </a:r>
            </a:p>
            <a:p>
              <a:r>
                <a:rPr lang="en-US" sz="2400" b="0">
                  <a:solidFill>
                    <a:schemeClr val="tx2"/>
                  </a:solidFill>
                </a:rPr>
                <a:t>{[CONCEPT(x) </a:t>
              </a:r>
              <a:r>
                <a:rPr lang="en-US" sz="2400">
                  <a:solidFill>
                    <a:schemeClr val="tx2"/>
                  </a:solidFill>
                  <a:sym typeface="Symbol" pitchFamily="18" charset="2"/>
                </a:rPr>
                <a:t> </a:t>
              </a:r>
              <a:r>
                <a:rPr lang="en-US" sz="2400" b="0">
                  <a:solidFill>
                    <a:schemeClr val="tx2"/>
                  </a:solidFill>
                  <a:sym typeface="Symbol" pitchFamily="18" charset="2"/>
                </a:rPr>
                <a:t>S(A,B, …)]}</a:t>
              </a:r>
            </a:p>
          </p:txBody>
        </p:sp>
      </p:grpSp>
      <p:grpSp>
        <p:nvGrpSpPr>
          <p:cNvPr id="365616" name="Group 48"/>
          <p:cNvGrpSpPr>
            <a:grpSpLocks/>
          </p:cNvGrpSpPr>
          <p:nvPr/>
        </p:nvGrpSpPr>
        <p:grpSpPr bwMode="auto">
          <a:xfrm>
            <a:off x="3162300" y="3822700"/>
            <a:ext cx="3124200" cy="1295400"/>
            <a:chOff x="2160" y="2400"/>
            <a:chExt cx="1968" cy="816"/>
          </a:xfrm>
        </p:grpSpPr>
        <p:sp>
          <p:nvSpPr>
            <p:cNvPr id="365617" name="Line 49"/>
            <p:cNvSpPr>
              <a:spLocks noChangeShapeType="1"/>
            </p:cNvSpPr>
            <p:nvPr/>
          </p:nvSpPr>
          <p:spPr bwMode="auto">
            <a:xfrm flipH="1">
              <a:off x="2160" y="2736"/>
              <a:ext cx="1968" cy="48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618" name="Line 50"/>
            <p:cNvSpPr>
              <a:spLocks noChangeShapeType="1"/>
            </p:cNvSpPr>
            <p:nvPr/>
          </p:nvSpPr>
          <p:spPr bwMode="auto">
            <a:xfrm flipH="1" flipV="1">
              <a:off x="2688" y="2400"/>
              <a:ext cx="1440" cy="2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5619" name="Group 51"/>
          <p:cNvGrpSpPr>
            <a:grpSpLocks/>
          </p:cNvGrpSpPr>
          <p:nvPr/>
        </p:nvGrpSpPr>
        <p:grpSpPr bwMode="auto">
          <a:xfrm>
            <a:off x="1485900" y="1998663"/>
            <a:ext cx="3163888" cy="2814637"/>
            <a:chOff x="1056" y="963"/>
            <a:chExt cx="1993" cy="1773"/>
          </a:xfrm>
        </p:grpSpPr>
        <p:sp>
          <p:nvSpPr>
            <p:cNvPr id="365620" name="Freeform 52"/>
            <p:cNvSpPr>
              <a:spLocks/>
            </p:cNvSpPr>
            <p:nvPr/>
          </p:nvSpPr>
          <p:spPr bwMode="auto">
            <a:xfrm>
              <a:off x="1056" y="1536"/>
              <a:ext cx="1008" cy="1200"/>
            </a:xfrm>
            <a:custGeom>
              <a:avLst/>
              <a:gdLst>
                <a:gd name="T0" fmla="*/ 144 w 1008"/>
                <a:gd name="T1" fmla="*/ 400 h 1200"/>
                <a:gd name="T2" fmla="*/ 432 w 1008"/>
                <a:gd name="T3" fmla="*/ 736 h 1200"/>
                <a:gd name="T4" fmla="*/ 48 w 1008"/>
                <a:gd name="T5" fmla="*/ 928 h 1200"/>
                <a:gd name="T6" fmla="*/ 720 w 1008"/>
                <a:gd name="T7" fmla="*/ 1120 h 1200"/>
                <a:gd name="T8" fmla="*/ 1008 w 1008"/>
                <a:gd name="T9" fmla="*/ 448 h 1200"/>
                <a:gd name="T10" fmla="*/ 720 w 1008"/>
                <a:gd name="T11" fmla="*/ 64 h 1200"/>
                <a:gd name="T12" fmla="*/ 432 w 1008"/>
                <a:gd name="T13" fmla="*/ 64 h 1200"/>
                <a:gd name="T14" fmla="*/ 144 w 1008"/>
                <a:gd name="T15" fmla="*/ 160 h 1200"/>
                <a:gd name="T16" fmla="*/ 144 w 1008"/>
                <a:gd name="T17" fmla="*/ 4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1200">
                  <a:moveTo>
                    <a:pt x="144" y="400"/>
                  </a:moveTo>
                  <a:cubicBezTo>
                    <a:pt x="192" y="496"/>
                    <a:pt x="448" y="648"/>
                    <a:pt x="432" y="736"/>
                  </a:cubicBezTo>
                  <a:cubicBezTo>
                    <a:pt x="416" y="824"/>
                    <a:pt x="0" y="864"/>
                    <a:pt x="48" y="928"/>
                  </a:cubicBezTo>
                  <a:cubicBezTo>
                    <a:pt x="96" y="992"/>
                    <a:pt x="560" y="1200"/>
                    <a:pt x="720" y="1120"/>
                  </a:cubicBezTo>
                  <a:cubicBezTo>
                    <a:pt x="880" y="1040"/>
                    <a:pt x="1008" y="624"/>
                    <a:pt x="1008" y="448"/>
                  </a:cubicBezTo>
                  <a:cubicBezTo>
                    <a:pt x="1008" y="272"/>
                    <a:pt x="816" y="128"/>
                    <a:pt x="720" y="64"/>
                  </a:cubicBezTo>
                  <a:cubicBezTo>
                    <a:pt x="624" y="0"/>
                    <a:pt x="528" y="48"/>
                    <a:pt x="432" y="64"/>
                  </a:cubicBezTo>
                  <a:cubicBezTo>
                    <a:pt x="336" y="80"/>
                    <a:pt x="192" y="104"/>
                    <a:pt x="144" y="160"/>
                  </a:cubicBezTo>
                  <a:cubicBezTo>
                    <a:pt x="96" y="216"/>
                    <a:pt x="96" y="304"/>
                    <a:pt x="144" y="400"/>
                  </a:cubicBezTo>
                  <a:close/>
                </a:path>
              </a:pathLst>
            </a:custGeom>
            <a:noFill/>
            <a:ln w="28575" cmpd="sng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621" name="Text Box 53"/>
            <p:cNvSpPr txBox="1">
              <a:spLocks noChangeArrowheads="1"/>
            </p:cNvSpPr>
            <p:nvPr/>
          </p:nvSpPr>
          <p:spPr bwMode="auto">
            <a:xfrm>
              <a:off x="1536" y="963"/>
              <a:ext cx="15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6600FF"/>
                  </a:solidFill>
                </a:rPr>
                <a:t>Training set D</a:t>
              </a:r>
            </a:p>
          </p:txBody>
        </p:sp>
        <p:sp>
          <p:nvSpPr>
            <p:cNvPr id="365622" name="Line 54"/>
            <p:cNvSpPr>
              <a:spLocks noChangeShapeType="1"/>
            </p:cNvSpPr>
            <p:nvPr/>
          </p:nvSpPr>
          <p:spPr bwMode="auto">
            <a:xfrm flipV="1">
              <a:off x="1776" y="1248"/>
              <a:ext cx="288" cy="336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5623" name="Group 55"/>
          <p:cNvGrpSpPr>
            <a:grpSpLocks/>
          </p:cNvGrpSpPr>
          <p:nvPr/>
        </p:nvGrpSpPr>
        <p:grpSpPr bwMode="auto">
          <a:xfrm>
            <a:off x="3009900" y="1544638"/>
            <a:ext cx="4554538" cy="2887662"/>
            <a:chOff x="2016" y="677"/>
            <a:chExt cx="2869" cy="1819"/>
          </a:xfrm>
        </p:grpSpPr>
        <p:grpSp>
          <p:nvGrpSpPr>
            <p:cNvPr id="365624" name="Group 56"/>
            <p:cNvGrpSpPr>
              <a:grpSpLocks/>
            </p:cNvGrpSpPr>
            <p:nvPr/>
          </p:nvGrpSpPr>
          <p:grpSpPr bwMode="auto">
            <a:xfrm>
              <a:off x="2016" y="2304"/>
              <a:ext cx="2160" cy="192"/>
              <a:chOff x="2064" y="2592"/>
              <a:chExt cx="2160" cy="192"/>
            </a:xfrm>
          </p:grpSpPr>
          <p:sp>
            <p:nvSpPr>
              <p:cNvPr id="365625" name="Line 57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2064" cy="112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5626" name="Oval 58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144" cy="144"/>
              </a:xfrm>
              <a:prstGeom prst="ellips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5627" name="Text Box 59"/>
            <p:cNvSpPr txBox="1">
              <a:spLocks noChangeArrowheads="1"/>
            </p:cNvSpPr>
            <p:nvPr/>
          </p:nvSpPr>
          <p:spPr bwMode="auto">
            <a:xfrm>
              <a:off x="3509" y="677"/>
              <a:ext cx="137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b="0">
                  <a:solidFill>
                    <a:schemeClr val="tx2"/>
                  </a:solidFill>
                </a:rPr>
                <a:t>Inductive</a:t>
              </a:r>
              <a:br>
                <a:rPr lang="en-US" sz="2800" b="0">
                  <a:solidFill>
                    <a:schemeClr val="tx2"/>
                  </a:solidFill>
                </a:rPr>
              </a:br>
              <a:r>
                <a:rPr lang="en-US" sz="2800" b="0">
                  <a:solidFill>
                    <a:schemeClr val="tx2"/>
                  </a:solidFill>
                </a:rPr>
                <a:t>hypothesis h</a:t>
              </a:r>
            </a:p>
          </p:txBody>
        </p:sp>
        <p:sp>
          <p:nvSpPr>
            <p:cNvPr id="365628" name="Line 60"/>
            <p:cNvSpPr>
              <a:spLocks noChangeShapeType="1"/>
            </p:cNvSpPr>
            <p:nvPr/>
          </p:nvSpPr>
          <p:spPr bwMode="auto">
            <a:xfrm flipH="1">
              <a:off x="4096" y="1240"/>
              <a:ext cx="0" cy="1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Size of Hypothesis Space</a:t>
            </a:r>
            <a:endParaRPr lang="en-US"/>
          </a:p>
        </p:txBody>
      </p:sp>
      <p:sp>
        <p:nvSpPr>
          <p:cNvPr id="367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n observable predicates</a:t>
            </a:r>
          </a:p>
          <a:p>
            <a:r>
              <a:rPr lang="en-US" dirty="0" smtClean="0"/>
              <a:t> 2</a:t>
            </a:r>
            <a:r>
              <a:rPr lang="en-US" baseline="30000" dirty="0" smtClean="0"/>
              <a:t>n</a:t>
            </a:r>
            <a:r>
              <a:rPr lang="en-US" dirty="0" smtClean="0"/>
              <a:t> entries in truth table defining </a:t>
            </a:r>
            <a:br>
              <a:rPr lang="en-US" dirty="0" smtClean="0"/>
            </a:br>
            <a:r>
              <a:rPr lang="en-US" dirty="0" smtClean="0"/>
              <a:t>CONCEPT and each entry can be filled with True or False</a:t>
            </a:r>
          </a:p>
          <a:p>
            <a:r>
              <a:rPr lang="en-US" dirty="0" smtClean="0"/>
              <a:t> In the absence of any restriction (bias), there are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hypotheses to choose from</a:t>
            </a:r>
          </a:p>
          <a:p>
            <a:r>
              <a:rPr lang="en-US" dirty="0" smtClean="0"/>
              <a:t> n = 6 </a:t>
            </a:r>
            <a:r>
              <a:rPr lang="en-US" dirty="0" smtClean="0">
                <a:sym typeface="Wingdings" pitchFamily="2" charset="2"/>
              </a:rPr>
              <a:t> 2x10</a:t>
            </a:r>
            <a:r>
              <a:rPr lang="en-US" baseline="30000" dirty="0" smtClean="0"/>
              <a:t>19</a:t>
            </a:r>
            <a:r>
              <a:rPr lang="en-US" dirty="0" smtClean="0">
                <a:sym typeface="Wingdings" pitchFamily="2" charset="2"/>
              </a:rPr>
              <a:t> hypotheses! </a:t>
            </a:r>
            <a:endParaRPr lang="en-US" dirty="0">
              <a:sym typeface="Wingdings" pitchFamily="2" charset="2"/>
            </a:endParaRPr>
          </a:p>
        </p:txBody>
      </p:sp>
      <p:grpSp>
        <p:nvGrpSpPr>
          <p:cNvPr id="367620" name="Group 4"/>
          <p:cNvGrpSpPr>
            <a:grpSpLocks/>
          </p:cNvGrpSpPr>
          <p:nvPr/>
        </p:nvGrpSpPr>
        <p:grpSpPr bwMode="auto">
          <a:xfrm>
            <a:off x="2933700" y="3657600"/>
            <a:ext cx="647700" cy="581025"/>
            <a:chOff x="1526" y="2983"/>
            <a:chExt cx="408" cy="366"/>
          </a:xfrm>
        </p:grpSpPr>
        <p:sp>
          <p:nvSpPr>
            <p:cNvPr id="367621" name="Text Box 5"/>
            <p:cNvSpPr txBox="1">
              <a:spLocks noChangeArrowheads="1"/>
            </p:cNvSpPr>
            <p:nvPr/>
          </p:nvSpPr>
          <p:spPr bwMode="auto">
            <a:xfrm>
              <a:off x="1526" y="3022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367622" name="Text Box 6"/>
            <p:cNvSpPr txBox="1">
              <a:spLocks noChangeArrowheads="1"/>
            </p:cNvSpPr>
            <p:nvPr/>
          </p:nvSpPr>
          <p:spPr bwMode="auto">
            <a:xfrm>
              <a:off x="1632" y="2983"/>
              <a:ext cx="302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Comic Sans MS" pitchFamily="66" charset="0"/>
                </a:rPr>
                <a:t>2</a:t>
              </a:r>
              <a:r>
                <a:rPr lang="en-US" sz="3200" b="0" baseline="30000" dirty="0">
                  <a:solidFill>
                    <a:srgbClr val="FF0000"/>
                  </a:solidFill>
                  <a:latin typeface="Comic Sans MS" pitchFamily="66" charset="0"/>
                  <a:cs typeface="Times New Roman" pitchFamily="18" charset="0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/>
          <p:cNvSpPr txBox="1">
            <a:spLocks noChangeArrowheads="1"/>
          </p:cNvSpPr>
          <p:nvPr/>
        </p:nvSpPr>
        <p:spPr bwMode="auto">
          <a:xfrm>
            <a:off x="762000" y="3784600"/>
            <a:ext cx="7223125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0"/>
              <a:t>h</a:t>
            </a:r>
            <a:r>
              <a:rPr lang="en-US" sz="2400" b="0" baseline="-25000"/>
              <a:t>1</a:t>
            </a:r>
            <a:r>
              <a:rPr lang="en-US" sz="2400" b="0"/>
              <a:t> </a:t>
            </a:r>
            <a:r>
              <a:rPr lang="en-US" sz="2400" b="0">
                <a:sym typeface="Symbol" pitchFamily="18" charset="2"/>
              </a:rPr>
              <a:t></a:t>
            </a:r>
            <a:r>
              <a:rPr lang="en-US" sz="2400" b="0"/>
              <a:t> NUM(r) </a:t>
            </a:r>
            <a:r>
              <a:rPr lang="en-US" sz="2400">
                <a:sym typeface="Symbol" pitchFamily="18" charset="2"/>
              </a:rPr>
              <a:t></a:t>
            </a:r>
            <a:r>
              <a:rPr lang="en-US" sz="2400" b="0"/>
              <a:t> BLACK(s) </a:t>
            </a:r>
            <a:r>
              <a:rPr lang="en-US" sz="2400">
                <a:sym typeface="Symbol" pitchFamily="18" charset="2"/>
              </a:rPr>
              <a:t></a:t>
            </a:r>
            <a:r>
              <a:rPr lang="en-US" sz="2400" b="0"/>
              <a:t> REWARD([r,s])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0"/>
              <a:t>h</a:t>
            </a:r>
            <a:r>
              <a:rPr lang="en-US" sz="2400" b="0" baseline="-25000"/>
              <a:t>2</a:t>
            </a:r>
            <a:r>
              <a:rPr lang="en-US" sz="2400" b="0"/>
              <a:t> </a:t>
            </a:r>
            <a:r>
              <a:rPr lang="en-US" sz="2400" b="0">
                <a:sym typeface="Symbol" pitchFamily="18" charset="2"/>
              </a:rPr>
              <a:t></a:t>
            </a:r>
            <a:r>
              <a:rPr lang="en-US" sz="2400" b="0"/>
              <a:t> BLACK(s) </a:t>
            </a:r>
            <a:r>
              <a:rPr lang="en-US" sz="2400">
                <a:sym typeface="Symbol" pitchFamily="18" charset="2"/>
              </a:rPr>
              <a:t></a:t>
            </a:r>
            <a:r>
              <a:rPr lang="en-US" sz="2400" b="0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</a:t>
            </a:r>
            <a:r>
              <a:rPr lang="en-US" sz="2400" b="0">
                <a:sym typeface="Symbol" pitchFamily="18" charset="2"/>
              </a:rPr>
              <a:t>(r=J) </a:t>
            </a:r>
            <a:r>
              <a:rPr lang="en-US" sz="2400">
                <a:sym typeface="Symbol" pitchFamily="18" charset="2"/>
              </a:rPr>
              <a:t></a:t>
            </a:r>
            <a:r>
              <a:rPr lang="en-US" sz="2400" b="0"/>
              <a:t> REWARD([r,s])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0"/>
              <a:t>h</a:t>
            </a:r>
            <a:r>
              <a:rPr lang="en-US" sz="2400" b="0" baseline="-25000"/>
              <a:t>3</a:t>
            </a:r>
            <a:r>
              <a:rPr lang="en-US" sz="2400" b="0"/>
              <a:t> </a:t>
            </a:r>
            <a:r>
              <a:rPr lang="en-US" sz="2400" b="0">
                <a:sym typeface="Symbol" pitchFamily="18" charset="2"/>
              </a:rPr>
              <a:t> </a:t>
            </a:r>
            <a:r>
              <a:rPr lang="en-US" sz="2400" b="0"/>
              <a:t>([r,s]=[4,C]) </a:t>
            </a:r>
            <a:r>
              <a:rPr lang="en-US" sz="2400">
                <a:sym typeface="Symbol" pitchFamily="18" charset="2"/>
              </a:rPr>
              <a:t> </a:t>
            </a:r>
            <a:r>
              <a:rPr lang="en-US" sz="2400" b="0"/>
              <a:t>([r,s]=[7,C]) </a:t>
            </a:r>
            <a:r>
              <a:rPr lang="en-US" sz="2400">
                <a:sym typeface="Symbol" pitchFamily="18" charset="2"/>
              </a:rPr>
              <a:t> </a:t>
            </a:r>
            <a:r>
              <a:rPr lang="en-US" sz="2400" b="0"/>
              <a:t>[r,s]=[2,S]) </a:t>
            </a:r>
            <a:br>
              <a:rPr lang="en-US" sz="2400" b="0"/>
            </a:br>
            <a:r>
              <a:rPr lang="en-US" sz="2400" b="0"/>
              <a:t>					</a:t>
            </a:r>
            <a:r>
              <a:rPr lang="en-US" sz="2400">
                <a:sym typeface="Symbol" pitchFamily="18" charset="2"/>
              </a:rPr>
              <a:t></a:t>
            </a:r>
            <a:r>
              <a:rPr lang="en-US" sz="2400" b="0"/>
              <a:t> REWARD([r,s])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0"/>
              <a:t>h</a:t>
            </a:r>
            <a:r>
              <a:rPr lang="en-US" sz="2400" b="0" baseline="-25000"/>
              <a:t>4</a:t>
            </a:r>
            <a:r>
              <a:rPr lang="en-US" sz="2400" b="0"/>
              <a:t> </a:t>
            </a:r>
            <a:r>
              <a:rPr lang="en-US" sz="2400" b="0">
                <a:sym typeface="Symbol" pitchFamily="18" charset="2"/>
              </a:rPr>
              <a:t> </a:t>
            </a:r>
            <a:r>
              <a:rPr lang="en-US" sz="2400">
                <a:sym typeface="Symbol" pitchFamily="18" charset="2"/>
              </a:rPr>
              <a:t></a:t>
            </a:r>
            <a:r>
              <a:rPr lang="en-US" sz="2400" b="0"/>
              <a:t>([r,s]=[5,H]) </a:t>
            </a:r>
            <a:r>
              <a:rPr lang="en-US" sz="2400">
                <a:sym typeface="Symbol" pitchFamily="18" charset="2"/>
              </a:rPr>
              <a:t> </a:t>
            </a:r>
            <a:r>
              <a:rPr lang="en-US" sz="2400" b="0"/>
              <a:t>([r,s]=[J,S]) </a:t>
            </a:r>
            <a:r>
              <a:rPr lang="en-US" sz="2400">
                <a:sym typeface="Symbol" pitchFamily="18" charset="2"/>
              </a:rPr>
              <a:t></a:t>
            </a:r>
            <a:r>
              <a:rPr lang="en-US" sz="2400" b="0"/>
              <a:t> REWARD([r,s])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0"/>
              <a:t>agree with all the examples in the training set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Inductive Hypotheses</a:t>
            </a:r>
            <a:endParaRPr lang="en-US"/>
          </a:p>
        </p:txBody>
      </p:sp>
      <p:pic>
        <p:nvPicPr>
          <p:cNvPr id="369668" name="Picture 4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400"/>
            <a:ext cx="533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762000" y="3784600"/>
            <a:ext cx="7223125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0"/>
              <a:t>h</a:t>
            </a:r>
            <a:r>
              <a:rPr lang="en-US" sz="2400" b="0" baseline="-25000"/>
              <a:t>1</a:t>
            </a:r>
            <a:r>
              <a:rPr lang="en-US" sz="2400" b="0"/>
              <a:t> </a:t>
            </a:r>
            <a:r>
              <a:rPr lang="en-US" sz="2400" b="0">
                <a:sym typeface="Symbol" pitchFamily="18" charset="2"/>
              </a:rPr>
              <a:t></a:t>
            </a:r>
            <a:r>
              <a:rPr lang="en-US" sz="2400" b="0"/>
              <a:t> NUM(r) </a:t>
            </a:r>
            <a:r>
              <a:rPr lang="en-US" sz="2400">
                <a:sym typeface="Symbol" pitchFamily="18" charset="2"/>
              </a:rPr>
              <a:t></a:t>
            </a:r>
            <a:r>
              <a:rPr lang="en-US" sz="2400" b="0"/>
              <a:t> BLACK(s) </a:t>
            </a:r>
            <a:r>
              <a:rPr lang="en-US" sz="2400">
                <a:sym typeface="Symbol" pitchFamily="18" charset="2"/>
              </a:rPr>
              <a:t></a:t>
            </a:r>
            <a:r>
              <a:rPr lang="en-US" sz="2400" b="0"/>
              <a:t> REWARD([r,s])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0"/>
              <a:t>h</a:t>
            </a:r>
            <a:r>
              <a:rPr lang="en-US" sz="2400" b="0" baseline="-25000"/>
              <a:t>2</a:t>
            </a:r>
            <a:r>
              <a:rPr lang="en-US" sz="2400" b="0"/>
              <a:t> </a:t>
            </a:r>
            <a:r>
              <a:rPr lang="en-US" sz="2400" b="0">
                <a:sym typeface="Symbol" pitchFamily="18" charset="2"/>
              </a:rPr>
              <a:t></a:t>
            </a:r>
            <a:r>
              <a:rPr lang="en-US" sz="2400" b="0"/>
              <a:t> BLACK(s) </a:t>
            </a:r>
            <a:r>
              <a:rPr lang="en-US" sz="2400">
                <a:sym typeface="Symbol" pitchFamily="18" charset="2"/>
              </a:rPr>
              <a:t></a:t>
            </a:r>
            <a:r>
              <a:rPr lang="en-US" sz="2400" b="0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</a:t>
            </a:r>
            <a:r>
              <a:rPr lang="en-US" sz="2400" b="0">
                <a:sym typeface="Symbol" pitchFamily="18" charset="2"/>
              </a:rPr>
              <a:t>(r=J) </a:t>
            </a:r>
            <a:r>
              <a:rPr lang="en-US" sz="2400">
                <a:sym typeface="Symbol" pitchFamily="18" charset="2"/>
              </a:rPr>
              <a:t></a:t>
            </a:r>
            <a:r>
              <a:rPr lang="en-US" sz="2400" b="0"/>
              <a:t> REWARD([r,s])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0"/>
              <a:t>h</a:t>
            </a:r>
            <a:r>
              <a:rPr lang="en-US" sz="2400" b="0" baseline="-25000"/>
              <a:t>3</a:t>
            </a:r>
            <a:r>
              <a:rPr lang="en-US" sz="2400" b="0"/>
              <a:t> </a:t>
            </a:r>
            <a:r>
              <a:rPr lang="en-US" sz="2400" b="0">
                <a:sym typeface="Symbol" pitchFamily="18" charset="2"/>
              </a:rPr>
              <a:t> </a:t>
            </a:r>
            <a:r>
              <a:rPr lang="en-US" sz="2400" b="0"/>
              <a:t>([r,s]=[4,C]) </a:t>
            </a:r>
            <a:r>
              <a:rPr lang="en-US" sz="2400">
                <a:sym typeface="Symbol" pitchFamily="18" charset="2"/>
              </a:rPr>
              <a:t> </a:t>
            </a:r>
            <a:r>
              <a:rPr lang="en-US" sz="2400" b="0"/>
              <a:t>([r,s]=[7,C]) </a:t>
            </a:r>
            <a:r>
              <a:rPr lang="en-US" sz="2400">
                <a:sym typeface="Symbol" pitchFamily="18" charset="2"/>
              </a:rPr>
              <a:t> </a:t>
            </a:r>
            <a:r>
              <a:rPr lang="en-US" sz="2400" b="0"/>
              <a:t>[r,s]=[2,S]) </a:t>
            </a:r>
            <a:br>
              <a:rPr lang="en-US" sz="2400" b="0"/>
            </a:br>
            <a:r>
              <a:rPr lang="en-US" sz="2400" b="0"/>
              <a:t>					</a:t>
            </a:r>
            <a:r>
              <a:rPr lang="en-US" sz="2400">
                <a:sym typeface="Symbol" pitchFamily="18" charset="2"/>
              </a:rPr>
              <a:t></a:t>
            </a:r>
            <a:r>
              <a:rPr lang="en-US" sz="2400" b="0"/>
              <a:t> REWARD([r,s])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0"/>
              <a:t>h</a:t>
            </a:r>
            <a:r>
              <a:rPr lang="en-US" sz="2400" b="0" baseline="-25000"/>
              <a:t>4</a:t>
            </a:r>
            <a:r>
              <a:rPr lang="en-US" sz="2400" b="0"/>
              <a:t> </a:t>
            </a:r>
            <a:r>
              <a:rPr lang="en-US" sz="2400" b="0">
                <a:sym typeface="Symbol" pitchFamily="18" charset="2"/>
              </a:rPr>
              <a:t> </a:t>
            </a:r>
            <a:r>
              <a:rPr lang="en-US" sz="2400">
                <a:sym typeface="Symbol" pitchFamily="18" charset="2"/>
              </a:rPr>
              <a:t></a:t>
            </a:r>
            <a:r>
              <a:rPr lang="en-US" sz="2400" b="0"/>
              <a:t>([r,s]=[5,H]) </a:t>
            </a:r>
            <a:r>
              <a:rPr lang="en-US" sz="2400">
                <a:sym typeface="Symbol" pitchFamily="18" charset="2"/>
              </a:rPr>
              <a:t> </a:t>
            </a:r>
            <a:r>
              <a:rPr lang="en-US" sz="2400" b="0"/>
              <a:t>([r,s]=[J,S]) </a:t>
            </a:r>
            <a:r>
              <a:rPr lang="en-US" sz="2400">
                <a:sym typeface="Symbol" pitchFamily="18" charset="2"/>
              </a:rPr>
              <a:t></a:t>
            </a:r>
            <a:r>
              <a:rPr lang="en-US" sz="2400" b="0"/>
              <a:t> REWARD([r,s])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0"/>
              <a:t>agree with all the examples in the training set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Inductive Hypotheses</a:t>
            </a:r>
            <a:endParaRPr lang="en-US"/>
          </a:p>
        </p:txBody>
      </p:sp>
      <p:pic>
        <p:nvPicPr>
          <p:cNvPr id="371716" name="Picture 4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400"/>
            <a:ext cx="533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1717" name="Text Box 5"/>
          <p:cNvSpPr txBox="1">
            <a:spLocks noChangeArrowheads="1"/>
          </p:cNvSpPr>
          <p:nvPr/>
        </p:nvSpPr>
        <p:spPr bwMode="auto">
          <a:xfrm>
            <a:off x="304800" y="1820863"/>
            <a:ext cx="8588375" cy="974725"/>
          </a:xfrm>
          <a:prstGeom prst="rect">
            <a:avLst/>
          </a:prstGeom>
          <a:solidFill>
            <a:srgbClr val="F8F0D0"/>
          </a:solidFill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990000"/>
                </a:solidFill>
              </a:rPr>
              <a:t>Need for a system of preferences – called </a:t>
            </a:r>
            <a:br>
              <a:rPr lang="en-US" sz="2800" b="0">
                <a:solidFill>
                  <a:srgbClr val="990000"/>
                </a:solidFill>
              </a:rPr>
            </a:br>
            <a:r>
              <a:rPr lang="en-US" sz="2800" b="0">
                <a:solidFill>
                  <a:srgbClr val="990000"/>
                </a:solidFill>
              </a:rPr>
              <a:t>an </a:t>
            </a:r>
            <a:r>
              <a:rPr lang="en-US" sz="2800">
                <a:solidFill>
                  <a:srgbClr val="990000"/>
                </a:solidFill>
              </a:rPr>
              <a:t>inductive bias</a:t>
            </a:r>
            <a:r>
              <a:rPr lang="en-US" sz="2800" b="0">
                <a:solidFill>
                  <a:srgbClr val="990000"/>
                </a:solidFill>
              </a:rPr>
              <a:t> – to compare possible hypotheses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chemeClr val="accent2"/>
                </a:solidFill>
              </a:rPr>
              <a:t>Notion of Capacity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lnSpc>
                <a:spcPct val="95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/>
              <a:t>It refers to the ability of a machine to learn any training set without error</a:t>
            </a:r>
          </a:p>
          <a:p>
            <a:pPr>
              <a:lnSpc>
                <a:spcPct val="95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/>
              <a:t>A machine with too much capacity is like a botanist with photographic memory who, when presented with a new tree, concludes that it is not a tree because it has a different number of leaves from anything he has seen before</a:t>
            </a:r>
          </a:p>
          <a:p>
            <a:pPr>
              <a:lnSpc>
                <a:spcPct val="95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/>
              <a:t>A machine with too little capacity is like the botanist’s lazy brother, who declares that if it’s green, it’s a tree</a:t>
            </a:r>
          </a:p>
          <a:p>
            <a:pPr>
              <a:lnSpc>
                <a:spcPct val="95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/>
              <a:t>Good generalization can only be achieved when the right balance is struck between the accuracy attained on the training set and the capacity of the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What is Learning?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/>
              <a:t>Mostly generalization from experience:</a:t>
            </a:r>
          </a:p>
          <a:p>
            <a:pPr>
              <a:buClr>
                <a:srgbClr val="0000FF"/>
              </a:buClr>
              <a:buFont typeface="Wingdings" pitchFamily="2" charset="2"/>
              <a:buNone/>
            </a:pPr>
            <a:r>
              <a:rPr lang="en-US">
                <a:solidFill>
                  <a:srgbClr val="990000"/>
                </a:solidFill>
              </a:rPr>
              <a:t>		</a:t>
            </a:r>
            <a:r>
              <a:rPr lang="en-US" sz="2400">
                <a:solidFill>
                  <a:srgbClr val="990000"/>
                </a:solidFill>
              </a:rPr>
              <a:t>“Our experience of the world is specific, </a:t>
            </a:r>
            <a:br>
              <a:rPr lang="en-US" sz="2400">
                <a:solidFill>
                  <a:srgbClr val="990000"/>
                </a:solidFill>
              </a:rPr>
            </a:br>
            <a:r>
              <a:rPr lang="en-US" sz="2400">
                <a:solidFill>
                  <a:srgbClr val="990000"/>
                </a:solidFill>
              </a:rPr>
              <a:t>	yet we are able to formulate general </a:t>
            </a:r>
            <a:br>
              <a:rPr lang="en-US" sz="2400">
                <a:solidFill>
                  <a:srgbClr val="990000"/>
                </a:solidFill>
              </a:rPr>
            </a:br>
            <a:r>
              <a:rPr lang="en-US" sz="2400">
                <a:solidFill>
                  <a:srgbClr val="990000"/>
                </a:solidFill>
              </a:rPr>
              <a:t>	theories that account for the past and </a:t>
            </a:r>
            <a:br>
              <a:rPr lang="en-US" sz="2400">
                <a:solidFill>
                  <a:srgbClr val="990000"/>
                </a:solidFill>
              </a:rPr>
            </a:br>
            <a:r>
              <a:rPr lang="en-US" sz="2400">
                <a:solidFill>
                  <a:srgbClr val="990000"/>
                </a:solidFill>
              </a:rPr>
              <a:t>	predict the future”</a:t>
            </a:r>
            <a:br>
              <a:rPr lang="en-US" sz="2400">
                <a:solidFill>
                  <a:srgbClr val="990000"/>
                </a:solidFill>
              </a:rPr>
            </a:br>
            <a:r>
              <a:rPr lang="en-US" sz="2400">
                <a:solidFill>
                  <a:srgbClr val="990000"/>
                </a:solidFill>
              </a:rPr>
              <a:t>	</a:t>
            </a:r>
            <a:r>
              <a:rPr lang="en-US" sz="2400"/>
              <a:t>M.R.</a:t>
            </a:r>
            <a:r>
              <a:rPr lang="en-US" sz="2400">
                <a:solidFill>
                  <a:srgbClr val="990000"/>
                </a:solidFill>
              </a:rPr>
              <a:t> </a:t>
            </a:r>
            <a:r>
              <a:rPr lang="en-US" sz="2400"/>
              <a:t>Genesereth and N.J. Nilsson, </a:t>
            </a:r>
            <a:br>
              <a:rPr lang="en-US" sz="2400"/>
            </a:br>
            <a:r>
              <a:rPr lang="en-US" sz="2400"/>
              <a:t>	in </a:t>
            </a:r>
            <a:r>
              <a:rPr lang="en-US" sz="2400" i="1"/>
              <a:t>Logical Foundations of AI</a:t>
            </a:r>
            <a:r>
              <a:rPr lang="en-US" sz="2400"/>
              <a:t>, 1987</a:t>
            </a:r>
            <a:endParaRPr lang="en-US"/>
          </a:p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>
                <a:sym typeface="Wingdings" pitchFamily="2" charset="2"/>
              </a:rPr>
              <a:t> </a:t>
            </a:r>
            <a:r>
              <a:rPr lang="en-US"/>
              <a:t>Concepts, heuristics, policies</a:t>
            </a:r>
          </a:p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/>
              <a:t>Supervised vs. un-supervised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sz="4000" b="1">
                <a:solidFill>
                  <a:schemeClr val="accent2"/>
                </a:solidFill>
              </a:rPr>
              <a:t>Keep-It-Simple (KIS) Bias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76400"/>
            <a:ext cx="8610600" cy="4953000"/>
          </a:xfrm>
        </p:spPr>
        <p:txBody>
          <a:bodyPr/>
          <a:lstStyle/>
          <a:p>
            <a:pPr>
              <a:lnSpc>
                <a:spcPct val="95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b="1">
                <a:solidFill>
                  <a:srgbClr val="0000FF"/>
                </a:solidFill>
              </a:rPr>
              <a:t>Examples</a:t>
            </a:r>
          </a:p>
          <a:p>
            <a:pPr lvl="1">
              <a:lnSpc>
                <a:spcPct val="95000"/>
              </a:lnSpc>
              <a:buClr>
                <a:srgbClr val="0000FF"/>
              </a:buClr>
              <a:buFontTx/>
              <a:buChar char="•"/>
            </a:pPr>
            <a:r>
              <a:rPr lang="en-US" sz="2400"/>
              <a:t>Use much fewer observable predicates than the training set</a:t>
            </a:r>
          </a:p>
          <a:p>
            <a:pPr lvl="1">
              <a:lnSpc>
                <a:spcPct val="95000"/>
              </a:lnSpc>
              <a:buClr>
                <a:srgbClr val="0000FF"/>
              </a:buClr>
              <a:buFontTx/>
              <a:buChar char="•"/>
            </a:pPr>
            <a:r>
              <a:rPr lang="en-US" sz="2400"/>
              <a:t>Constrain the learnt predicate, e.g., to use only “high-level” observable predicates such as NUM, FACE, BLACK, and RED and/or to have simple syntax</a:t>
            </a:r>
            <a:r>
              <a:rPr lang="en-US" sz="2000"/>
              <a:t/>
            </a:r>
            <a:br>
              <a:rPr lang="en-US" sz="2000"/>
            </a:br>
            <a:endParaRPr lang="en-US" sz="2400"/>
          </a:p>
          <a:p>
            <a:pPr>
              <a:lnSpc>
                <a:spcPct val="95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b="1">
                <a:solidFill>
                  <a:srgbClr val="0000FF"/>
                </a:solidFill>
              </a:rPr>
              <a:t>Motivation</a:t>
            </a:r>
          </a:p>
          <a:p>
            <a:pPr lvl="1">
              <a:lnSpc>
                <a:spcPct val="95000"/>
              </a:lnSpc>
              <a:buClr>
                <a:srgbClr val="0000FF"/>
              </a:buClr>
              <a:buFontTx/>
              <a:buChar char="•"/>
            </a:pPr>
            <a:r>
              <a:rPr lang="en-US" sz="2400"/>
              <a:t>If an hypothesis is too complex it is not worth learning  it (data caching does the job as well)</a:t>
            </a:r>
          </a:p>
          <a:p>
            <a:pPr lvl="1">
              <a:lnSpc>
                <a:spcPct val="95000"/>
              </a:lnSpc>
              <a:buClr>
                <a:srgbClr val="0000FF"/>
              </a:buClr>
              <a:buFontTx/>
              <a:buChar char="•"/>
            </a:pPr>
            <a:r>
              <a:rPr lang="en-US" sz="2400"/>
              <a:t>There are much fewer simple hypotheses than complex ones, hence the hypothesis space is smaller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sz="4000" b="1">
                <a:solidFill>
                  <a:schemeClr val="accent2"/>
                </a:solidFill>
              </a:rPr>
              <a:t>Keep-It-Simple (KIS) Bias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76400"/>
            <a:ext cx="8610600" cy="4953000"/>
          </a:xfrm>
        </p:spPr>
        <p:txBody>
          <a:bodyPr/>
          <a:lstStyle/>
          <a:p>
            <a:pPr>
              <a:lnSpc>
                <a:spcPct val="95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b="1">
                <a:solidFill>
                  <a:srgbClr val="0000FF"/>
                </a:solidFill>
              </a:rPr>
              <a:t>Examples</a:t>
            </a:r>
          </a:p>
          <a:p>
            <a:pPr lvl="1">
              <a:lnSpc>
                <a:spcPct val="95000"/>
              </a:lnSpc>
              <a:buClr>
                <a:srgbClr val="0000FF"/>
              </a:buClr>
              <a:buFontTx/>
              <a:buChar char="•"/>
            </a:pPr>
            <a:r>
              <a:rPr lang="en-US" sz="2400"/>
              <a:t>Use much fewer observable predicates than the training set</a:t>
            </a:r>
          </a:p>
          <a:p>
            <a:pPr lvl="1">
              <a:lnSpc>
                <a:spcPct val="95000"/>
              </a:lnSpc>
              <a:buClr>
                <a:srgbClr val="0000FF"/>
              </a:buClr>
              <a:buFontTx/>
              <a:buChar char="•"/>
            </a:pPr>
            <a:r>
              <a:rPr lang="en-US" sz="2400"/>
              <a:t>Constrain the learnt predicate, e.g., to use only “high-level” observable predicates such as NUM, FACE, BLACK, and RED and/or to have simple syntax</a:t>
            </a:r>
            <a:r>
              <a:rPr lang="en-US" sz="2000"/>
              <a:t/>
            </a:r>
            <a:br>
              <a:rPr lang="en-US" sz="2000"/>
            </a:br>
            <a:endParaRPr lang="en-US" sz="2400"/>
          </a:p>
          <a:p>
            <a:pPr>
              <a:lnSpc>
                <a:spcPct val="95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b="1">
                <a:solidFill>
                  <a:srgbClr val="0000FF"/>
                </a:solidFill>
              </a:rPr>
              <a:t>Motivation</a:t>
            </a:r>
          </a:p>
          <a:p>
            <a:pPr lvl="1">
              <a:lnSpc>
                <a:spcPct val="95000"/>
              </a:lnSpc>
              <a:buClr>
                <a:srgbClr val="0000FF"/>
              </a:buClr>
              <a:buFontTx/>
              <a:buChar char="•"/>
            </a:pPr>
            <a:r>
              <a:rPr lang="en-US" sz="2400"/>
              <a:t>If an hypothesis is too complex it is not worth learning  it (data caching does the job as well)</a:t>
            </a:r>
          </a:p>
          <a:p>
            <a:pPr lvl="1">
              <a:lnSpc>
                <a:spcPct val="95000"/>
              </a:lnSpc>
              <a:buClr>
                <a:srgbClr val="0000FF"/>
              </a:buClr>
              <a:buFontTx/>
              <a:buChar char="•"/>
            </a:pPr>
            <a:r>
              <a:rPr lang="en-US" sz="2400"/>
              <a:t>There are much fewer simple hypotheses than complex ones, hence the hypothesis space is smaller</a:t>
            </a:r>
            <a:endParaRPr lang="en-US"/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914400" y="4184650"/>
            <a:ext cx="7005638" cy="796925"/>
          </a:xfrm>
          <a:prstGeom prst="rect">
            <a:avLst/>
          </a:prstGeom>
          <a:solidFill>
            <a:srgbClr val="EDFFBB"/>
          </a:solidFill>
          <a:ln w="9525">
            <a:solidFill>
              <a:srgbClr val="004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sz="2400" b="0">
                <a:solidFill>
                  <a:srgbClr val="004C00"/>
                </a:solidFill>
              </a:rPr>
              <a:t>Einstein: “A theory must be as simple as possible, </a:t>
            </a:r>
            <a:br>
              <a:rPr lang="en-US" sz="2400" b="0">
                <a:solidFill>
                  <a:srgbClr val="004C00"/>
                </a:solidFill>
              </a:rPr>
            </a:br>
            <a:r>
              <a:rPr lang="en-US" sz="2400" b="0">
                <a:solidFill>
                  <a:srgbClr val="004C00"/>
                </a:solidFill>
              </a:rPr>
              <a:t>but not simpler than this”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sz="4000" b="1">
                <a:solidFill>
                  <a:schemeClr val="accent2"/>
                </a:solidFill>
              </a:rPr>
              <a:t>Keep-It-Simple (KIS) Bias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76400"/>
            <a:ext cx="8610600" cy="4953000"/>
          </a:xfrm>
        </p:spPr>
        <p:txBody>
          <a:bodyPr/>
          <a:lstStyle/>
          <a:p>
            <a:pPr>
              <a:lnSpc>
                <a:spcPct val="95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b="1">
                <a:solidFill>
                  <a:srgbClr val="0000FF"/>
                </a:solidFill>
              </a:rPr>
              <a:t>Examples</a:t>
            </a:r>
          </a:p>
          <a:p>
            <a:pPr lvl="1">
              <a:lnSpc>
                <a:spcPct val="95000"/>
              </a:lnSpc>
              <a:buClr>
                <a:srgbClr val="0000FF"/>
              </a:buClr>
              <a:buFontTx/>
              <a:buChar char="•"/>
            </a:pPr>
            <a:r>
              <a:rPr lang="en-US" sz="2400"/>
              <a:t>Use much fewer observable predicates than the training set</a:t>
            </a:r>
          </a:p>
          <a:p>
            <a:pPr lvl="1">
              <a:lnSpc>
                <a:spcPct val="95000"/>
              </a:lnSpc>
              <a:buClr>
                <a:srgbClr val="0000FF"/>
              </a:buClr>
              <a:buFontTx/>
              <a:buChar char="•"/>
            </a:pPr>
            <a:r>
              <a:rPr lang="en-US" sz="2400"/>
              <a:t>Constrain the learnt predicate, e.g., to use only “high-level” observable predicates such as NUM, FACE, BLACK, and RED and/or to have simple syntax</a:t>
            </a:r>
            <a:r>
              <a:rPr lang="en-US" sz="2000"/>
              <a:t/>
            </a:r>
            <a:br>
              <a:rPr lang="en-US" sz="2000"/>
            </a:br>
            <a:endParaRPr lang="en-US" sz="2400"/>
          </a:p>
          <a:p>
            <a:pPr>
              <a:lnSpc>
                <a:spcPct val="95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b="1">
                <a:solidFill>
                  <a:srgbClr val="0000FF"/>
                </a:solidFill>
              </a:rPr>
              <a:t>Motivation</a:t>
            </a:r>
          </a:p>
          <a:p>
            <a:pPr lvl="1">
              <a:lnSpc>
                <a:spcPct val="95000"/>
              </a:lnSpc>
              <a:buClr>
                <a:srgbClr val="0000FF"/>
              </a:buClr>
              <a:buFontTx/>
              <a:buChar char="•"/>
            </a:pPr>
            <a:r>
              <a:rPr lang="en-US" sz="2400"/>
              <a:t>If an hypothesis is too complex it is not worth learning  it (data caching does the job as well)</a:t>
            </a:r>
          </a:p>
          <a:p>
            <a:pPr lvl="1">
              <a:lnSpc>
                <a:spcPct val="95000"/>
              </a:lnSpc>
              <a:buClr>
                <a:srgbClr val="0000FF"/>
              </a:buClr>
              <a:buFontTx/>
              <a:buChar char="•"/>
            </a:pPr>
            <a:r>
              <a:rPr lang="en-US" sz="2400"/>
              <a:t>There are much fewer simple hypotheses than complex ones, hence the hypothesis space is smaller</a:t>
            </a:r>
            <a:endParaRPr lang="en-US"/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685800" y="2354263"/>
            <a:ext cx="7369175" cy="1838325"/>
          </a:xfrm>
          <a:prstGeom prst="rect">
            <a:avLst/>
          </a:prstGeom>
          <a:solidFill>
            <a:srgbClr val="F8F0D0"/>
          </a:solidFill>
          <a:ln w="38100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990000"/>
                </a:solidFill>
              </a:rPr>
              <a:t>If the bias allows only sentences S that are</a:t>
            </a:r>
          </a:p>
          <a:p>
            <a:r>
              <a:rPr lang="en-US" sz="2800" b="0">
                <a:solidFill>
                  <a:srgbClr val="990000"/>
                </a:solidFill>
              </a:rPr>
              <a:t>conjunctions of k &lt;&lt; n predicates picked from</a:t>
            </a:r>
            <a:br>
              <a:rPr lang="en-US" sz="2800" b="0">
                <a:solidFill>
                  <a:srgbClr val="990000"/>
                </a:solidFill>
              </a:rPr>
            </a:br>
            <a:r>
              <a:rPr lang="en-US" sz="2800" b="0">
                <a:solidFill>
                  <a:srgbClr val="990000"/>
                </a:solidFill>
              </a:rPr>
              <a:t>the n observable predicates, then the size of </a:t>
            </a:r>
          </a:p>
          <a:p>
            <a:r>
              <a:rPr lang="en-US" sz="2800" b="0">
                <a:solidFill>
                  <a:srgbClr val="990000"/>
                </a:solidFill>
              </a:rPr>
              <a:t>H is O(n</a:t>
            </a:r>
            <a:r>
              <a:rPr lang="en-US" sz="2800" b="0" baseline="30000">
                <a:solidFill>
                  <a:srgbClr val="990000"/>
                </a:solidFill>
              </a:rPr>
              <a:t>k</a:t>
            </a:r>
            <a:r>
              <a:rPr lang="en-US" sz="2800" b="0">
                <a:solidFill>
                  <a:srgbClr val="99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17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Predicate as a Decision Tree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838200" y="1658938"/>
            <a:ext cx="7780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The predicate CONCEPT(x) </a:t>
            </a:r>
            <a:r>
              <a:rPr lang="en-US" sz="2000" b="1">
                <a:sym typeface="Symbol" pitchFamily="18" charset="2"/>
              </a:rPr>
              <a:t></a:t>
            </a:r>
            <a:r>
              <a:rPr lang="en-US" sz="2400"/>
              <a:t> A(x) </a:t>
            </a:r>
            <a:r>
              <a:rPr lang="en-US" sz="2000" b="1">
                <a:sym typeface="Symbol" pitchFamily="18" charset="2"/>
              </a:rPr>
              <a:t></a:t>
            </a:r>
            <a:r>
              <a:rPr lang="en-US" sz="2000"/>
              <a:t> </a:t>
            </a:r>
            <a:r>
              <a:rPr lang="en-US" sz="2400"/>
              <a:t>(</a:t>
            </a:r>
            <a:r>
              <a:rPr lang="en-US" sz="2000" b="1">
                <a:sym typeface="Symbol" pitchFamily="18" charset="2"/>
              </a:rPr>
              <a:t></a:t>
            </a:r>
            <a:r>
              <a:rPr lang="en-US" sz="2400"/>
              <a:t>B(x) v C(x)) can </a:t>
            </a:r>
          </a:p>
          <a:p>
            <a:r>
              <a:rPr lang="en-US" sz="2400"/>
              <a:t>be represented by the following decision tree:</a:t>
            </a:r>
          </a:p>
        </p:txBody>
      </p:sp>
      <p:grpSp>
        <p:nvGrpSpPr>
          <p:cNvPr id="315396" name="Group 4"/>
          <p:cNvGrpSpPr>
            <a:grpSpLocks/>
          </p:cNvGrpSpPr>
          <p:nvPr/>
        </p:nvGrpSpPr>
        <p:grpSpPr bwMode="auto">
          <a:xfrm>
            <a:off x="3048000" y="2743200"/>
            <a:ext cx="5543550" cy="3419475"/>
            <a:chOff x="816" y="1728"/>
            <a:chExt cx="3492" cy="2154"/>
          </a:xfrm>
        </p:grpSpPr>
        <p:sp>
          <p:nvSpPr>
            <p:cNvPr id="315397" name="Rectangle 5"/>
            <p:cNvSpPr>
              <a:spLocks noChangeArrowheads="1"/>
            </p:cNvSpPr>
            <p:nvPr/>
          </p:nvSpPr>
          <p:spPr bwMode="auto">
            <a:xfrm>
              <a:off x="3072" y="172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A?</a:t>
              </a:r>
            </a:p>
          </p:txBody>
        </p:sp>
        <p:sp>
          <p:nvSpPr>
            <p:cNvPr id="315398" name="Rectangle 6"/>
            <p:cNvSpPr>
              <a:spLocks noChangeArrowheads="1"/>
            </p:cNvSpPr>
            <p:nvPr/>
          </p:nvSpPr>
          <p:spPr bwMode="auto">
            <a:xfrm>
              <a:off x="2304" y="2400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B?</a:t>
              </a:r>
            </a:p>
          </p:txBody>
        </p:sp>
        <p:sp>
          <p:nvSpPr>
            <p:cNvPr id="315399" name="Rectangle 7"/>
            <p:cNvSpPr>
              <a:spLocks noChangeArrowheads="1"/>
            </p:cNvSpPr>
            <p:nvPr/>
          </p:nvSpPr>
          <p:spPr bwMode="auto">
            <a:xfrm>
              <a:off x="1536" y="3024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C?</a:t>
              </a:r>
            </a:p>
          </p:txBody>
        </p:sp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 flipH="1">
              <a:off x="2496" y="2016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 flipH="1">
              <a:off x="1728" y="268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5402" name="Line 10"/>
            <p:cNvSpPr>
              <a:spLocks noChangeShapeType="1"/>
            </p:cNvSpPr>
            <p:nvPr/>
          </p:nvSpPr>
          <p:spPr bwMode="auto">
            <a:xfrm>
              <a:off x="2448" y="268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5403" name="Line 11"/>
            <p:cNvSpPr>
              <a:spLocks noChangeShapeType="1"/>
            </p:cNvSpPr>
            <p:nvPr/>
          </p:nvSpPr>
          <p:spPr bwMode="auto">
            <a:xfrm>
              <a:off x="3264" y="2016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5404" name="Line 12"/>
            <p:cNvSpPr>
              <a:spLocks noChangeShapeType="1"/>
            </p:cNvSpPr>
            <p:nvPr/>
          </p:nvSpPr>
          <p:spPr bwMode="auto">
            <a:xfrm flipH="1">
              <a:off x="1008" y="3312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5405" name="Line 13"/>
            <p:cNvSpPr>
              <a:spLocks noChangeShapeType="1"/>
            </p:cNvSpPr>
            <p:nvPr/>
          </p:nvSpPr>
          <p:spPr bwMode="auto">
            <a:xfrm>
              <a:off x="1728" y="3312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5406" name="Text Box 14"/>
            <p:cNvSpPr txBox="1">
              <a:spLocks noChangeArrowheads="1"/>
            </p:cNvSpPr>
            <p:nvPr/>
          </p:nvSpPr>
          <p:spPr bwMode="auto">
            <a:xfrm>
              <a:off x="1056" y="3267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True</a:t>
              </a:r>
            </a:p>
          </p:txBody>
        </p:sp>
        <p:sp>
          <p:nvSpPr>
            <p:cNvPr id="315407" name="Text Box 15"/>
            <p:cNvSpPr txBox="1">
              <a:spLocks noChangeArrowheads="1"/>
            </p:cNvSpPr>
            <p:nvPr/>
          </p:nvSpPr>
          <p:spPr bwMode="auto">
            <a:xfrm>
              <a:off x="1776" y="2643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True</a:t>
              </a:r>
            </a:p>
          </p:txBody>
        </p:sp>
        <p:sp>
          <p:nvSpPr>
            <p:cNvPr id="315408" name="Text Box 16"/>
            <p:cNvSpPr txBox="1">
              <a:spLocks noChangeArrowheads="1"/>
            </p:cNvSpPr>
            <p:nvPr/>
          </p:nvSpPr>
          <p:spPr bwMode="auto">
            <a:xfrm>
              <a:off x="2544" y="2019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True</a:t>
              </a:r>
            </a:p>
          </p:txBody>
        </p:sp>
        <p:sp>
          <p:nvSpPr>
            <p:cNvPr id="315409" name="Text Box 17"/>
            <p:cNvSpPr txBox="1">
              <a:spLocks noChangeArrowheads="1"/>
            </p:cNvSpPr>
            <p:nvPr/>
          </p:nvSpPr>
          <p:spPr bwMode="auto">
            <a:xfrm>
              <a:off x="3024" y="3027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True</a:t>
              </a:r>
            </a:p>
          </p:txBody>
        </p:sp>
        <p:sp>
          <p:nvSpPr>
            <p:cNvPr id="315410" name="Text Box 18"/>
            <p:cNvSpPr txBox="1">
              <a:spLocks noChangeArrowheads="1"/>
            </p:cNvSpPr>
            <p:nvPr/>
          </p:nvSpPr>
          <p:spPr bwMode="auto">
            <a:xfrm>
              <a:off x="2304" y="3651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False</a:t>
              </a:r>
            </a:p>
          </p:txBody>
        </p:sp>
        <p:sp>
          <p:nvSpPr>
            <p:cNvPr id="315411" name="Text Box 19"/>
            <p:cNvSpPr txBox="1">
              <a:spLocks noChangeArrowheads="1"/>
            </p:cNvSpPr>
            <p:nvPr/>
          </p:nvSpPr>
          <p:spPr bwMode="auto">
            <a:xfrm>
              <a:off x="816" y="3651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True</a:t>
              </a:r>
            </a:p>
          </p:txBody>
        </p:sp>
        <p:sp>
          <p:nvSpPr>
            <p:cNvPr id="315412" name="Text Box 20"/>
            <p:cNvSpPr txBox="1">
              <a:spLocks noChangeArrowheads="1"/>
            </p:cNvSpPr>
            <p:nvPr/>
          </p:nvSpPr>
          <p:spPr bwMode="auto">
            <a:xfrm>
              <a:off x="1968" y="3267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False</a:t>
              </a:r>
            </a:p>
          </p:txBody>
        </p: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2736" y="2595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False</a:t>
              </a:r>
            </a:p>
          </p:txBody>
        </p:sp>
        <p:sp>
          <p:nvSpPr>
            <p:cNvPr id="315414" name="Text Box 22"/>
            <p:cNvSpPr txBox="1">
              <a:spLocks noChangeArrowheads="1"/>
            </p:cNvSpPr>
            <p:nvPr/>
          </p:nvSpPr>
          <p:spPr bwMode="auto">
            <a:xfrm>
              <a:off x="3840" y="2403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False</a:t>
              </a:r>
            </a:p>
          </p:txBody>
        </p:sp>
        <p:sp>
          <p:nvSpPr>
            <p:cNvPr id="315415" name="Text Box 23"/>
            <p:cNvSpPr txBox="1">
              <a:spLocks noChangeArrowheads="1"/>
            </p:cNvSpPr>
            <p:nvPr/>
          </p:nvSpPr>
          <p:spPr bwMode="auto">
            <a:xfrm>
              <a:off x="3600" y="2019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False</a:t>
              </a:r>
            </a:p>
          </p:txBody>
        </p:sp>
      </p:grpSp>
      <p:sp>
        <p:nvSpPr>
          <p:cNvPr id="315416" name="Text Box 24"/>
          <p:cNvSpPr txBox="1">
            <a:spLocks noChangeArrowheads="1"/>
          </p:cNvSpPr>
          <p:nvPr/>
        </p:nvSpPr>
        <p:spPr bwMode="auto">
          <a:xfrm>
            <a:off x="914400" y="2671763"/>
            <a:ext cx="3783013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5F5F5F"/>
                </a:solidFill>
              </a:rPr>
              <a:t>Example:</a:t>
            </a:r>
            <a:br>
              <a:rPr lang="en-US" sz="2000">
                <a:solidFill>
                  <a:srgbClr val="5F5F5F"/>
                </a:solidFill>
              </a:rPr>
            </a:br>
            <a:r>
              <a:rPr lang="en-US" sz="2000">
                <a:solidFill>
                  <a:srgbClr val="5F5F5F"/>
                </a:solidFill>
              </a:rPr>
              <a:t>A mushroom is poisonous iff</a:t>
            </a:r>
            <a:br>
              <a:rPr lang="en-US" sz="2000">
                <a:solidFill>
                  <a:srgbClr val="5F5F5F"/>
                </a:solidFill>
              </a:rPr>
            </a:br>
            <a:r>
              <a:rPr lang="en-US" sz="2000">
                <a:solidFill>
                  <a:srgbClr val="5F5F5F"/>
                </a:solidFill>
              </a:rPr>
              <a:t>it is yellow and small, or yellow, </a:t>
            </a:r>
          </a:p>
          <a:p>
            <a:r>
              <a:rPr lang="en-US" sz="2000">
                <a:solidFill>
                  <a:srgbClr val="5F5F5F"/>
                </a:solidFill>
              </a:rPr>
              <a:t>big and spotted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x is a mushroom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CONCEPT = POISONOUS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A = YELLOW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B = BIG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C = SPOTTED</a:t>
            </a:r>
          </a:p>
        </p:txBody>
      </p:sp>
    </p:spTree>
    <p:extLst>
      <p:ext uri="{BB962C8B-B14F-4D97-AF65-F5344CB8AC3E}">
        <p14:creationId xmlns:p14="http://schemas.microsoft.com/office/powerpoint/2010/main" val="29759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1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Predicate as a Decision Tree</a:t>
            </a: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838200" y="1658938"/>
            <a:ext cx="7780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The predicate CONCEPT(x) </a:t>
            </a:r>
            <a:r>
              <a:rPr lang="en-US" sz="2000" b="1">
                <a:sym typeface="Symbol" pitchFamily="18" charset="2"/>
              </a:rPr>
              <a:t></a:t>
            </a:r>
            <a:r>
              <a:rPr lang="en-US" sz="2400"/>
              <a:t> A(x) </a:t>
            </a:r>
            <a:r>
              <a:rPr lang="en-US" sz="2000" b="1">
                <a:sym typeface="Symbol" pitchFamily="18" charset="2"/>
              </a:rPr>
              <a:t></a:t>
            </a:r>
            <a:r>
              <a:rPr lang="en-US" sz="2000"/>
              <a:t> </a:t>
            </a:r>
            <a:r>
              <a:rPr lang="en-US" sz="2400"/>
              <a:t>(</a:t>
            </a:r>
            <a:r>
              <a:rPr lang="en-US" sz="2000" b="1">
                <a:sym typeface="Symbol" pitchFamily="18" charset="2"/>
              </a:rPr>
              <a:t></a:t>
            </a:r>
            <a:r>
              <a:rPr lang="en-US" sz="2400"/>
              <a:t>B(x) v C(x)) can </a:t>
            </a:r>
          </a:p>
          <a:p>
            <a:r>
              <a:rPr lang="en-US" sz="2400"/>
              <a:t>be represented by the following decision tree:</a:t>
            </a:r>
          </a:p>
        </p:txBody>
      </p:sp>
      <p:grpSp>
        <p:nvGrpSpPr>
          <p:cNvPr id="349188" name="Group 4"/>
          <p:cNvGrpSpPr>
            <a:grpSpLocks/>
          </p:cNvGrpSpPr>
          <p:nvPr/>
        </p:nvGrpSpPr>
        <p:grpSpPr bwMode="auto">
          <a:xfrm>
            <a:off x="3048000" y="2743200"/>
            <a:ext cx="5543550" cy="3419475"/>
            <a:chOff x="816" y="1728"/>
            <a:chExt cx="3492" cy="2154"/>
          </a:xfrm>
        </p:grpSpPr>
        <p:sp>
          <p:nvSpPr>
            <p:cNvPr id="349189" name="Rectangle 5"/>
            <p:cNvSpPr>
              <a:spLocks noChangeArrowheads="1"/>
            </p:cNvSpPr>
            <p:nvPr/>
          </p:nvSpPr>
          <p:spPr bwMode="auto">
            <a:xfrm>
              <a:off x="3072" y="172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A?</a:t>
              </a:r>
            </a:p>
          </p:txBody>
        </p:sp>
        <p:sp>
          <p:nvSpPr>
            <p:cNvPr id="349190" name="Rectangle 6"/>
            <p:cNvSpPr>
              <a:spLocks noChangeArrowheads="1"/>
            </p:cNvSpPr>
            <p:nvPr/>
          </p:nvSpPr>
          <p:spPr bwMode="auto">
            <a:xfrm>
              <a:off x="2304" y="2400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B?</a:t>
              </a:r>
            </a:p>
          </p:txBody>
        </p:sp>
        <p:sp>
          <p:nvSpPr>
            <p:cNvPr id="349191" name="Rectangle 7"/>
            <p:cNvSpPr>
              <a:spLocks noChangeArrowheads="1"/>
            </p:cNvSpPr>
            <p:nvPr/>
          </p:nvSpPr>
          <p:spPr bwMode="auto">
            <a:xfrm>
              <a:off x="1536" y="3024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C?</a:t>
              </a:r>
            </a:p>
          </p:txBody>
        </p:sp>
        <p:sp>
          <p:nvSpPr>
            <p:cNvPr id="349192" name="Line 8"/>
            <p:cNvSpPr>
              <a:spLocks noChangeShapeType="1"/>
            </p:cNvSpPr>
            <p:nvPr/>
          </p:nvSpPr>
          <p:spPr bwMode="auto">
            <a:xfrm flipH="1">
              <a:off x="2496" y="2016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9193" name="Line 9"/>
            <p:cNvSpPr>
              <a:spLocks noChangeShapeType="1"/>
            </p:cNvSpPr>
            <p:nvPr/>
          </p:nvSpPr>
          <p:spPr bwMode="auto">
            <a:xfrm flipH="1">
              <a:off x="1728" y="268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9194" name="Line 10"/>
            <p:cNvSpPr>
              <a:spLocks noChangeShapeType="1"/>
            </p:cNvSpPr>
            <p:nvPr/>
          </p:nvSpPr>
          <p:spPr bwMode="auto">
            <a:xfrm>
              <a:off x="2448" y="268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9195" name="Line 11"/>
            <p:cNvSpPr>
              <a:spLocks noChangeShapeType="1"/>
            </p:cNvSpPr>
            <p:nvPr/>
          </p:nvSpPr>
          <p:spPr bwMode="auto">
            <a:xfrm>
              <a:off x="3264" y="2016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9196" name="Line 12"/>
            <p:cNvSpPr>
              <a:spLocks noChangeShapeType="1"/>
            </p:cNvSpPr>
            <p:nvPr/>
          </p:nvSpPr>
          <p:spPr bwMode="auto">
            <a:xfrm flipH="1">
              <a:off x="1008" y="3312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9197" name="Line 13"/>
            <p:cNvSpPr>
              <a:spLocks noChangeShapeType="1"/>
            </p:cNvSpPr>
            <p:nvPr/>
          </p:nvSpPr>
          <p:spPr bwMode="auto">
            <a:xfrm>
              <a:off x="1728" y="3312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9198" name="Text Box 14"/>
            <p:cNvSpPr txBox="1">
              <a:spLocks noChangeArrowheads="1"/>
            </p:cNvSpPr>
            <p:nvPr/>
          </p:nvSpPr>
          <p:spPr bwMode="auto">
            <a:xfrm>
              <a:off x="1056" y="3267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True</a:t>
              </a:r>
            </a:p>
          </p:txBody>
        </p:sp>
        <p:sp>
          <p:nvSpPr>
            <p:cNvPr id="349199" name="Text Box 15"/>
            <p:cNvSpPr txBox="1">
              <a:spLocks noChangeArrowheads="1"/>
            </p:cNvSpPr>
            <p:nvPr/>
          </p:nvSpPr>
          <p:spPr bwMode="auto">
            <a:xfrm>
              <a:off x="1776" y="2643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True</a:t>
              </a:r>
            </a:p>
          </p:txBody>
        </p:sp>
        <p:sp>
          <p:nvSpPr>
            <p:cNvPr id="349200" name="Text Box 16"/>
            <p:cNvSpPr txBox="1">
              <a:spLocks noChangeArrowheads="1"/>
            </p:cNvSpPr>
            <p:nvPr/>
          </p:nvSpPr>
          <p:spPr bwMode="auto">
            <a:xfrm>
              <a:off x="2544" y="2019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True</a:t>
              </a:r>
            </a:p>
          </p:txBody>
        </p:sp>
        <p:sp>
          <p:nvSpPr>
            <p:cNvPr id="349201" name="Text Box 17"/>
            <p:cNvSpPr txBox="1">
              <a:spLocks noChangeArrowheads="1"/>
            </p:cNvSpPr>
            <p:nvPr/>
          </p:nvSpPr>
          <p:spPr bwMode="auto">
            <a:xfrm>
              <a:off x="3024" y="3027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True</a:t>
              </a:r>
            </a:p>
          </p:txBody>
        </p:sp>
        <p:sp>
          <p:nvSpPr>
            <p:cNvPr id="349202" name="Text Box 18"/>
            <p:cNvSpPr txBox="1">
              <a:spLocks noChangeArrowheads="1"/>
            </p:cNvSpPr>
            <p:nvPr/>
          </p:nvSpPr>
          <p:spPr bwMode="auto">
            <a:xfrm>
              <a:off x="2304" y="3651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False</a:t>
              </a:r>
            </a:p>
          </p:txBody>
        </p:sp>
        <p:sp>
          <p:nvSpPr>
            <p:cNvPr id="349203" name="Text Box 19"/>
            <p:cNvSpPr txBox="1">
              <a:spLocks noChangeArrowheads="1"/>
            </p:cNvSpPr>
            <p:nvPr/>
          </p:nvSpPr>
          <p:spPr bwMode="auto">
            <a:xfrm>
              <a:off x="816" y="3651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True</a:t>
              </a:r>
            </a:p>
          </p:txBody>
        </p:sp>
        <p:sp>
          <p:nvSpPr>
            <p:cNvPr id="349204" name="Text Box 20"/>
            <p:cNvSpPr txBox="1">
              <a:spLocks noChangeArrowheads="1"/>
            </p:cNvSpPr>
            <p:nvPr/>
          </p:nvSpPr>
          <p:spPr bwMode="auto">
            <a:xfrm>
              <a:off x="1968" y="3267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False</a:t>
              </a:r>
            </a:p>
          </p:txBody>
        </p:sp>
        <p:sp>
          <p:nvSpPr>
            <p:cNvPr id="349205" name="Text Box 21"/>
            <p:cNvSpPr txBox="1">
              <a:spLocks noChangeArrowheads="1"/>
            </p:cNvSpPr>
            <p:nvPr/>
          </p:nvSpPr>
          <p:spPr bwMode="auto">
            <a:xfrm>
              <a:off x="2736" y="2595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False</a:t>
              </a:r>
            </a:p>
          </p:txBody>
        </p:sp>
        <p:sp>
          <p:nvSpPr>
            <p:cNvPr id="349206" name="Text Box 22"/>
            <p:cNvSpPr txBox="1">
              <a:spLocks noChangeArrowheads="1"/>
            </p:cNvSpPr>
            <p:nvPr/>
          </p:nvSpPr>
          <p:spPr bwMode="auto">
            <a:xfrm>
              <a:off x="3840" y="2403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False</a:t>
              </a:r>
            </a:p>
          </p:txBody>
        </p:sp>
        <p:sp>
          <p:nvSpPr>
            <p:cNvPr id="349207" name="Text Box 23"/>
            <p:cNvSpPr txBox="1">
              <a:spLocks noChangeArrowheads="1"/>
            </p:cNvSpPr>
            <p:nvPr/>
          </p:nvSpPr>
          <p:spPr bwMode="auto">
            <a:xfrm>
              <a:off x="3600" y="2019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False</a:t>
              </a:r>
            </a:p>
          </p:txBody>
        </p:sp>
      </p:grpSp>
      <p:sp>
        <p:nvSpPr>
          <p:cNvPr id="349208" name="Text Box 24"/>
          <p:cNvSpPr txBox="1">
            <a:spLocks noChangeArrowheads="1"/>
          </p:cNvSpPr>
          <p:nvPr/>
        </p:nvSpPr>
        <p:spPr bwMode="auto">
          <a:xfrm>
            <a:off x="914400" y="2671763"/>
            <a:ext cx="3783013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5F5F5F"/>
                </a:solidFill>
              </a:rPr>
              <a:t>Example:</a:t>
            </a:r>
            <a:br>
              <a:rPr lang="en-US" sz="2000">
                <a:solidFill>
                  <a:srgbClr val="5F5F5F"/>
                </a:solidFill>
              </a:rPr>
            </a:br>
            <a:r>
              <a:rPr lang="en-US" sz="2000">
                <a:solidFill>
                  <a:srgbClr val="5F5F5F"/>
                </a:solidFill>
              </a:rPr>
              <a:t>A mushroom is poisonous iff</a:t>
            </a:r>
            <a:br>
              <a:rPr lang="en-US" sz="2000">
                <a:solidFill>
                  <a:srgbClr val="5F5F5F"/>
                </a:solidFill>
              </a:rPr>
            </a:br>
            <a:r>
              <a:rPr lang="en-US" sz="2000">
                <a:solidFill>
                  <a:srgbClr val="5F5F5F"/>
                </a:solidFill>
              </a:rPr>
              <a:t>it is yellow and small, or yellow, </a:t>
            </a:r>
          </a:p>
          <a:p>
            <a:r>
              <a:rPr lang="en-US" sz="2000">
                <a:solidFill>
                  <a:srgbClr val="5F5F5F"/>
                </a:solidFill>
              </a:rPr>
              <a:t>big and spotted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x is a mushroom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CONCEPT = POISONOUS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A = YELLOW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B = BIG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C = SPOTTED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D = FUNNEL-CAP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E </a:t>
            </a:r>
            <a:r>
              <a:rPr lang="en-US" sz="1000">
                <a:solidFill>
                  <a:srgbClr val="5F5F5F"/>
                </a:solidFill>
              </a:rPr>
              <a:t> </a:t>
            </a:r>
            <a:r>
              <a:rPr lang="en-US" sz="2000">
                <a:solidFill>
                  <a:srgbClr val="5F5F5F"/>
                </a:solidFill>
              </a:rPr>
              <a:t>= BULKY</a:t>
            </a:r>
          </a:p>
        </p:txBody>
      </p:sp>
    </p:spTree>
    <p:extLst>
      <p:ext uri="{BB962C8B-B14F-4D97-AF65-F5344CB8AC3E}">
        <p14:creationId xmlns:p14="http://schemas.microsoft.com/office/powerpoint/2010/main" val="1231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1" name="Rectangle 1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Set</a:t>
            </a:r>
          </a:p>
        </p:txBody>
      </p:sp>
      <p:graphicFrame>
        <p:nvGraphicFramePr>
          <p:cNvPr id="235660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51499"/>
              </p:ext>
            </p:extLst>
          </p:nvPr>
        </p:nvGraphicFramePr>
        <p:xfrm>
          <a:off x="1295400" y="1676400"/>
          <a:ext cx="6553200" cy="4663440"/>
        </p:xfrm>
        <a:graphic>
          <a:graphicData uri="http://schemas.openxmlformats.org/drawingml/2006/table">
            <a:tbl>
              <a:tblPr/>
              <a:tblGrid>
                <a:gridCol w="925513"/>
                <a:gridCol w="923925"/>
                <a:gridCol w="923925"/>
                <a:gridCol w="923925"/>
                <a:gridCol w="925512"/>
                <a:gridCol w="925513"/>
                <a:gridCol w="1004887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Ex.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CONCEPT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5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648" name="Object 72"/>
          <p:cNvGraphicFramePr>
            <a:graphicFrameLocks noChangeAspect="1"/>
          </p:cNvGraphicFramePr>
          <p:nvPr/>
        </p:nvGraphicFramePr>
        <p:xfrm>
          <a:off x="228600" y="2743200"/>
          <a:ext cx="5257800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Slide" r:id="rId4" imgW="4572000" imgH="3429000" progId="PowerPoint.Slide.8">
                  <p:embed/>
                </p:oleObj>
              </mc:Choice>
              <mc:Fallback>
                <p:oleObj name="Slide" r:id="rId4" imgW="4572000" imgH="3429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43200"/>
                        <a:ext cx="5257800" cy="394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773" name="Rectangle 1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Decision Tree</a:t>
            </a:r>
          </a:p>
        </p:txBody>
      </p:sp>
      <p:grpSp>
        <p:nvGrpSpPr>
          <p:cNvPr id="280647" name="Group 71"/>
          <p:cNvGrpSpPr>
            <a:grpSpLocks/>
          </p:cNvGrpSpPr>
          <p:nvPr/>
        </p:nvGrpSpPr>
        <p:grpSpPr bwMode="auto">
          <a:xfrm>
            <a:off x="4648200" y="1524000"/>
            <a:ext cx="4073525" cy="4897438"/>
            <a:chOff x="1200" y="960"/>
            <a:chExt cx="2566" cy="3085"/>
          </a:xfrm>
        </p:grpSpPr>
        <p:sp>
          <p:nvSpPr>
            <p:cNvPr id="280595" name="Rectangle 19"/>
            <p:cNvSpPr>
              <a:spLocks noChangeArrowheads="1"/>
            </p:cNvSpPr>
            <p:nvPr/>
          </p:nvSpPr>
          <p:spPr bwMode="auto">
            <a:xfrm>
              <a:off x="1824" y="1653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800"/>
            </a:p>
          </p:txBody>
        </p:sp>
        <p:sp>
          <p:nvSpPr>
            <p:cNvPr id="280579" name="Rectangle 3"/>
            <p:cNvSpPr>
              <a:spLocks noChangeArrowheads="1"/>
            </p:cNvSpPr>
            <p:nvPr/>
          </p:nvSpPr>
          <p:spPr bwMode="auto">
            <a:xfrm>
              <a:off x="2592" y="960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D</a:t>
              </a:r>
            </a:p>
          </p:txBody>
        </p:sp>
        <p:sp>
          <p:nvSpPr>
            <p:cNvPr id="280596" name="Line 20"/>
            <p:cNvSpPr>
              <a:spLocks noChangeShapeType="1"/>
            </p:cNvSpPr>
            <p:nvPr/>
          </p:nvSpPr>
          <p:spPr bwMode="auto">
            <a:xfrm flipH="1">
              <a:off x="1776" y="1248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97" name="Line 21"/>
            <p:cNvSpPr>
              <a:spLocks noChangeShapeType="1"/>
            </p:cNvSpPr>
            <p:nvPr/>
          </p:nvSpPr>
          <p:spPr bwMode="auto">
            <a:xfrm>
              <a:off x="2736" y="12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05" name="Rectangle 29"/>
            <p:cNvSpPr>
              <a:spLocks noChangeArrowheads="1"/>
            </p:cNvSpPr>
            <p:nvPr/>
          </p:nvSpPr>
          <p:spPr bwMode="auto">
            <a:xfrm>
              <a:off x="2832" y="1536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C</a:t>
              </a:r>
            </a:p>
          </p:txBody>
        </p:sp>
        <p:sp>
          <p:nvSpPr>
            <p:cNvPr id="280606" name="Line 30"/>
            <p:cNvSpPr>
              <a:spLocks noChangeShapeType="1"/>
            </p:cNvSpPr>
            <p:nvPr/>
          </p:nvSpPr>
          <p:spPr bwMode="auto">
            <a:xfrm flipH="1">
              <a:off x="2736" y="182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07" name="Line 31"/>
            <p:cNvSpPr>
              <a:spLocks noChangeShapeType="1"/>
            </p:cNvSpPr>
            <p:nvPr/>
          </p:nvSpPr>
          <p:spPr bwMode="auto">
            <a:xfrm>
              <a:off x="2976" y="182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80608" name="Group 32"/>
            <p:cNvGrpSpPr>
              <a:grpSpLocks/>
            </p:cNvGrpSpPr>
            <p:nvPr/>
          </p:nvGrpSpPr>
          <p:grpSpPr bwMode="auto">
            <a:xfrm>
              <a:off x="1536" y="1536"/>
              <a:ext cx="480" cy="576"/>
              <a:chOff x="2496" y="960"/>
              <a:chExt cx="480" cy="576"/>
            </a:xfrm>
          </p:grpSpPr>
          <p:sp>
            <p:nvSpPr>
              <p:cNvPr id="280609" name="Rectangle 33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E</a:t>
                </a:r>
              </a:p>
            </p:txBody>
          </p:sp>
          <p:sp>
            <p:nvSpPr>
              <p:cNvPr id="280610" name="Line 34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11" name="Line 35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0612" name="Group 36"/>
            <p:cNvGrpSpPr>
              <a:grpSpLocks/>
            </p:cNvGrpSpPr>
            <p:nvPr/>
          </p:nvGrpSpPr>
          <p:grpSpPr bwMode="auto">
            <a:xfrm>
              <a:off x="2496" y="2112"/>
              <a:ext cx="480" cy="576"/>
              <a:chOff x="2496" y="960"/>
              <a:chExt cx="480" cy="576"/>
            </a:xfrm>
          </p:grpSpPr>
          <p:sp>
            <p:nvSpPr>
              <p:cNvPr id="280613" name="Rectangle 37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B</a:t>
                </a:r>
              </a:p>
            </p:txBody>
          </p:sp>
          <p:sp>
            <p:nvSpPr>
              <p:cNvPr id="280614" name="Line 38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15" name="Line 39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80617" name="Rectangle 41"/>
            <p:cNvSpPr>
              <a:spLocks noChangeArrowheads="1"/>
            </p:cNvSpPr>
            <p:nvPr/>
          </p:nvSpPr>
          <p:spPr bwMode="auto">
            <a:xfrm>
              <a:off x="2832" y="2688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E</a:t>
              </a:r>
            </a:p>
          </p:txBody>
        </p:sp>
        <p:sp>
          <p:nvSpPr>
            <p:cNvPr id="280618" name="Line 42"/>
            <p:cNvSpPr>
              <a:spLocks noChangeShapeType="1"/>
            </p:cNvSpPr>
            <p:nvPr/>
          </p:nvSpPr>
          <p:spPr bwMode="auto">
            <a:xfrm flipH="1">
              <a:off x="2544" y="2976"/>
              <a:ext cx="4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19" name="Line 43"/>
            <p:cNvSpPr>
              <a:spLocks noChangeShapeType="1"/>
            </p:cNvSpPr>
            <p:nvPr/>
          </p:nvSpPr>
          <p:spPr bwMode="auto">
            <a:xfrm>
              <a:off x="2976" y="29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21" name="Rectangle 45"/>
            <p:cNvSpPr>
              <a:spLocks noChangeArrowheads="1"/>
            </p:cNvSpPr>
            <p:nvPr/>
          </p:nvSpPr>
          <p:spPr bwMode="auto">
            <a:xfrm>
              <a:off x="3264" y="3264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A</a:t>
              </a:r>
            </a:p>
          </p:txBody>
        </p:sp>
        <p:sp>
          <p:nvSpPr>
            <p:cNvPr id="280622" name="Line 46"/>
            <p:cNvSpPr>
              <a:spLocks noChangeShapeType="1"/>
            </p:cNvSpPr>
            <p:nvPr/>
          </p:nvSpPr>
          <p:spPr bwMode="auto">
            <a:xfrm flipH="1">
              <a:off x="3168" y="35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23" name="Line 47"/>
            <p:cNvSpPr>
              <a:spLocks noChangeShapeType="1"/>
            </p:cNvSpPr>
            <p:nvPr/>
          </p:nvSpPr>
          <p:spPr bwMode="auto">
            <a:xfrm>
              <a:off x="3408" y="35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80624" name="Group 48"/>
            <p:cNvGrpSpPr>
              <a:grpSpLocks/>
            </p:cNvGrpSpPr>
            <p:nvPr/>
          </p:nvGrpSpPr>
          <p:grpSpPr bwMode="auto">
            <a:xfrm>
              <a:off x="2304" y="3264"/>
              <a:ext cx="480" cy="576"/>
              <a:chOff x="2496" y="960"/>
              <a:chExt cx="480" cy="576"/>
            </a:xfrm>
          </p:grpSpPr>
          <p:sp>
            <p:nvSpPr>
              <p:cNvPr id="280625" name="Rectangle 49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A</a:t>
                </a:r>
              </a:p>
            </p:txBody>
          </p:sp>
          <p:sp>
            <p:nvSpPr>
              <p:cNvPr id="280626" name="Line 50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27" name="Line 51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0628" name="Group 52"/>
            <p:cNvGrpSpPr>
              <a:grpSpLocks/>
            </p:cNvGrpSpPr>
            <p:nvPr/>
          </p:nvGrpSpPr>
          <p:grpSpPr bwMode="auto">
            <a:xfrm>
              <a:off x="1296" y="2112"/>
              <a:ext cx="480" cy="576"/>
              <a:chOff x="2496" y="960"/>
              <a:chExt cx="480" cy="576"/>
            </a:xfrm>
          </p:grpSpPr>
          <p:sp>
            <p:nvSpPr>
              <p:cNvPr id="280629" name="Rectangle 53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A</a:t>
                </a:r>
              </a:p>
            </p:txBody>
          </p:sp>
          <p:sp>
            <p:nvSpPr>
              <p:cNvPr id="280630" name="Line 54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31" name="Line 55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80632" name="Text Box 56"/>
            <p:cNvSpPr txBox="1">
              <a:spLocks noChangeArrowheads="1"/>
            </p:cNvSpPr>
            <p:nvPr/>
          </p:nvSpPr>
          <p:spPr bwMode="auto">
            <a:xfrm>
              <a:off x="2112" y="120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</a:t>
              </a:r>
            </a:p>
          </p:txBody>
        </p:sp>
        <p:sp>
          <p:nvSpPr>
            <p:cNvPr id="280633" name="Text Box 57"/>
            <p:cNvSpPr txBox="1">
              <a:spLocks noChangeArrowheads="1"/>
            </p:cNvSpPr>
            <p:nvPr/>
          </p:nvSpPr>
          <p:spPr bwMode="auto">
            <a:xfrm>
              <a:off x="1680" y="264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280634" name="Text Box 58"/>
            <p:cNvSpPr txBox="1">
              <a:spLocks noChangeArrowheads="1"/>
            </p:cNvSpPr>
            <p:nvPr/>
          </p:nvSpPr>
          <p:spPr bwMode="auto">
            <a:xfrm>
              <a:off x="2880" y="120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F</a:t>
              </a:r>
            </a:p>
          </p:txBody>
        </p:sp>
        <p:sp>
          <p:nvSpPr>
            <p:cNvPr id="280635" name="Text Box 59"/>
            <p:cNvSpPr txBox="1">
              <a:spLocks noChangeArrowheads="1"/>
            </p:cNvSpPr>
            <p:nvPr/>
          </p:nvSpPr>
          <p:spPr bwMode="auto">
            <a:xfrm>
              <a:off x="3552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280636" name="Text Box 60"/>
            <p:cNvSpPr txBox="1">
              <a:spLocks noChangeArrowheads="1"/>
            </p:cNvSpPr>
            <p:nvPr/>
          </p:nvSpPr>
          <p:spPr bwMode="auto">
            <a:xfrm>
              <a:off x="2256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280637" name="Text Box 61"/>
            <p:cNvSpPr txBox="1">
              <a:spLocks noChangeArrowheads="1"/>
            </p:cNvSpPr>
            <p:nvPr/>
          </p:nvSpPr>
          <p:spPr bwMode="auto">
            <a:xfrm>
              <a:off x="3120" y="206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280641" name="Text Box 65"/>
            <p:cNvSpPr txBox="1">
              <a:spLocks noChangeArrowheads="1"/>
            </p:cNvSpPr>
            <p:nvPr/>
          </p:nvSpPr>
          <p:spPr bwMode="auto">
            <a:xfrm>
              <a:off x="1200" y="264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280642" name="Text Box 66"/>
            <p:cNvSpPr txBox="1">
              <a:spLocks noChangeArrowheads="1"/>
            </p:cNvSpPr>
            <p:nvPr/>
          </p:nvSpPr>
          <p:spPr bwMode="auto">
            <a:xfrm>
              <a:off x="1920" y="206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280643" name="Text Box 67"/>
            <p:cNvSpPr txBox="1">
              <a:spLocks noChangeArrowheads="1"/>
            </p:cNvSpPr>
            <p:nvPr/>
          </p:nvSpPr>
          <p:spPr bwMode="auto">
            <a:xfrm>
              <a:off x="2400" y="264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280644" name="Text Box 68"/>
            <p:cNvSpPr txBox="1">
              <a:spLocks noChangeArrowheads="1"/>
            </p:cNvSpPr>
            <p:nvPr/>
          </p:nvSpPr>
          <p:spPr bwMode="auto">
            <a:xfrm>
              <a:off x="3072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280645" name="Text Box 69"/>
            <p:cNvSpPr txBox="1">
              <a:spLocks noChangeArrowheads="1"/>
            </p:cNvSpPr>
            <p:nvPr/>
          </p:nvSpPr>
          <p:spPr bwMode="auto">
            <a:xfrm>
              <a:off x="2688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5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07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Decision Tree</a:t>
            </a:r>
          </a:p>
        </p:txBody>
      </p:sp>
      <p:grpSp>
        <p:nvGrpSpPr>
          <p:cNvPr id="321539" name="Group 3"/>
          <p:cNvGrpSpPr>
            <a:grpSpLocks/>
          </p:cNvGrpSpPr>
          <p:nvPr/>
        </p:nvGrpSpPr>
        <p:grpSpPr bwMode="auto">
          <a:xfrm>
            <a:off x="4648200" y="1524000"/>
            <a:ext cx="4073525" cy="4897438"/>
            <a:chOff x="1200" y="960"/>
            <a:chExt cx="2566" cy="3085"/>
          </a:xfrm>
        </p:grpSpPr>
        <p:sp>
          <p:nvSpPr>
            <p:cNvPr id="321540" name="Rectangle 4"/>
            <p:cNvSpPr>
              <a:spLocks noChangeArrowheads="1"/>
            </p:cNvSpPr>
            <p:nvPr/>
          </p:nvSpPr>
          <p:spPr bwMode="auto">
            <a:xfrm>
              <a:off x="1824" y="1653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800"/>
            </a:p>
          </p:txBody>
        </p:sp>
        <p:sp>
          <p:nvSpPr>
            <p:cNvPr id="321541" name="Rectangle 5"/>
            <p:cNvSpPr>
              <a:spLocks noChangeArrowheads="1"/>
            </p:cNvSpPr>
            <p:nvPr/>
          </p:nvSpPr>
          <p:spPr bwMode="auto">
            <a:xfrm>
              <a:off x="2592" y="960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D</a:t>
              </a:r>
            </a:p>
          </p:txBody>
        </p:sp>
        <p:sp>
          <p:nvSpPr>
            <p:cNvPr id="321542" name="Line 6"/>
            <p:cNvSpPr>
              <a:spLocks noChangeShapeType="1"/>
            </p:cNvSpPr>
            <p:nvPr/>
          </p:nvSpPr>
          <p:spPr bwMode="auto">
            <a:xfrm flipH="1">
              <a:off x="1776" y="1248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1543" name="Line 7"/>
            <p:cNvSpPr>
              <a:spLocks noChangeShapeType="1"/>
            </p:cNvSpPr>
            <p:nvPr/>
          </p:nvSpPr>
          <p:spPr bwMode="auto">
            <a:xfrm>
              <a:off x="2736" y="12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1544" name="Rectangle 8"/>
            <p:cNvSpPr>
              <a:spLocks noChangeArrowheads="1"/>
            </p:cNvSpPr>
            <p:nvPr/>
          </p:nvSpPr>
          <p:spPr bwMode="auto">
            <a:xfrm>
              <a:off x="2832" y="1536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C</a:t>
              </a:r>
            </a:p>
          </p:txBody>
        </p:sp>
        <p:sp>
          <p:nvSpPr>
            <p:cNvPr id="321545" name="Line 9"/>
            <p:cNvSpPr>
              <a:spLocks noChangeShapeType="1"/>
            </p:cNvSpPr>
            <p:nvPr/>
          </p:nvSpPr>
          <p:spPr bwMode="auto">
            <a:xfrm flipH="1">
              <a:off x="2736" y="182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1546" name="Line 10"/>
            <p:cNvSpPr>
              <a:spLocks noChangeShapeType="1"/>
            </p:cNvSpPr>
            <p:nvPr/>
          </p:nvSpPr>
          <p:spPr bwMode="auto">
            <a:xfrm>
              <a:off x="2976" y="182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21547" name="Group 11"/>
            <p:cNvGrpSpPr>
              <a:grpSpLocks/>
            </p:cNvGrpSpPr>
            <p:nvPr/>
          </p:nvGrpSpPr>
          <p:grpSpPr bwMode="auto">
            <a:xfrm>
              <a:off x="1536" y="1536"/>
              <a:ext cx="480" cy="576"/>
              <a:chOff x="2496" y="960"/>
              <a:chExt cx="480" cy="576"/>
            </a:xfrm>
          </p:grpSpPr>
          <p:sp>
            <p:nvSpPr>
              <p:cNvPr id="321548" name="Rectangle 12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E</a:t>
                </a:r>
              </a:p>
            </p:txBody>
          </p:sp>
          <p:sp>
            <p:nvSpPr>
              <p:cNvPr id="321549" name="Line 13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550" name="Line 14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21551" name="Group 15"/>
            <p:cNvGrpSpPr>
              <a:grpSpLocks/>
            </p:cNvGrpSpPr>
            <p:nvPr/>
          </p:nvGrpSpPr>
          <p:grpSpPr bwMode="auto">
            <a:xfrm>
              <a:off x="2496" y="2112"/>
              <a:ext cx="480" cy="576"/>
              <a:chOff x="2496" y="960"/>
              <a:chExt cx="480" cy="576"/>
            </a:xfrm>
          </p:grpSpPr>
          <p:sp>
            <p:nvSpPr>
              <p:cNvPr id="321552" name="Rectangle 16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B</a:t>
                </a:r>
              </a:p>
            </p:txBody>
          </p:sp>
          <p:sp>
            <p:nvSpPr>
              <p:cNvPr id="321553" name="Line 17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554" name="Line 18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21555" name="Rectangle 19"/>
            <p:cNvSpPr>
              <a:spLocks noChangeArrowheads="1"/>
            </p:cNvSpPr>
            <p:nvPr/>
          </p:nvSpPr>
          <p:spPr bwMode="auto">
            <a:xfrm>
              <a:off x="2832" y="2688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E</a:t>
              </a:r>
            </a:p>
          </p:txBody>
        </p:sp>
        <p:sp>
          <p:nvSpPr>
            <p:cNvPr id="321556" name="Line 20"/>
            <p:cNvSpPr>
              <a:spLocks noChangeShapeType="1"/>
            </p:cNvSpPr>
            <p:nvPr/>
          </p:nvSpPr>
          <p:spPr bwMode="auto">
            <a:xfrm flipH="1">
              <a:off x="2544" y="2976"/>
              <a:ext cx="4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1557" name="Line 21"/>
            <p:cNvSpPr>
              <a:spLocks noChangeShapeType="1"/>
            </p:cNvSpPr>
            <p:nvPr/>
          </p:nvSpPr>
          <p:spPr bwMode="auto">
            <a:xfrm>
              <a:off x="2976" y="29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1558" name="Rectangle 22"/>
            <p:cNvSpPr>
              <a:spLocks noChangeArrowheads="1"/>
            </p:cNvSpPr>
            <p:nvPr/>
          </p:nvSpPr>
          <p:spPr bwMode="auto">
            <a:xfrm>
              <a:off x="3264" y="3264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A</a:t>
              </a:r>
            </a:p>
          </p:txBody>
        </p:sp>
        <p:sp>
          <p:nvSpPr>
            <p:cNvPr id="321559" name="Line 23"/>
            <p:cNvSpPr>
              <a:spLocks noChangeShapeType="1"/>
            </p:cNvSpPr>
            <p:nvPr/>
          </p:nvSpPr>
          <p:spPr bwMode="auto">
            <a:xfrm flipH="1">
              <a:off x="3168" y="35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1560" name="Line 24"/>
            <p:cNvSpPr>
              <a:spLocks noChangeShapeType="1"/>
            </p:cNvSpPr>
            <p:nvPr/>
          </p:nvSpPr>
          <p:spPr bwMode="auto">
            <a:xfrm>
              <a:off x="3408" y="35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21561" name="Group 25"/>
            <p:cNvGrpSpPr>
              <a:grpSpLocks/>
            </p:cNvGrpSpPr>
            <p:nvPr/>
          </p:nvGrpSpPr>
          <p:grpSpPr bwMode="auto">
            <a:xfrm>
              <a:off x="2304" y="3264"/>
              <a:ext cx="480" cy="576"/>
              <a:chOff x="2496" y="960"/>
              <a:chExt cx="480" cy="576"/>
            </a:xfrm>
          </p:grpSpPr>
          <p:sp>
            <p:nvSpPr>
              <p:cNvPr id="321562" name="Rectangle 26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A</a:t>
                </a:r>
              </a:p>
            </p:txBody>
          </p:sp>
          <p:sp>
            <p:nvSpPr>
              <p:cNvPr id="321563" name="Line 27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564" name="Line 28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21565" name="Group 29"/>
            <p:cNvGrpSpPr>
              <a:grpSpLocks/>
            </p:cNvGrpSpPr>
            <p:nvPr/>
          </p:nvGrpSpPr>
          <p:grpSpPr bwMode="auto">
            <a:xfrm>
              <a:off x="1296" y="2112"/>
              <a:ext cx="480" cy="576"/>
              <a:chOff x="2496" y="960"/>
              <a:chExt cx="480" cy="576"/>
            </a:xfrm>
          </p:grpSpPr>
          <p:sp>
            <p:nvSpPr>
              <p:cNvPr id="321566" name="Rectangle 30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A</a:t>
                </a:r>
              </a:p>
            </p:txBody>
          </p:sp>
          <p:sp>
            <p:nvSpPr>
              <p:cNvPr id="321567" name="Line 31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568" name="Line 32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21569" name="Text Box 33"/>
            <p:cNvSpPr txBox="1">
              <a:spLocks noChangeArrowheads="1"/>
            </p:cNvSpPr>
            <p:nvPr/>
          </p:nvSpPr>
          <p:spPr bwMode="auto">
            <a:xfrm>
              <a:off x="2112" y="120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</a:t>
              </a:r>
            </a:p>
          </p:txBody>
        </p:sp>
        <p:sp>
          <p:nvSpPr>
            <p:cNvPr id="321570" name="Text Box 34"/>
            <p:cNvSpPr txBox="1">
              <a:spLocks noChangeArrowheads="1"/>
            </p:cNvSpPr>
            <p:nvPr/>
          </p:nvSpPr>
          <p:spPr bwMode="auto">
            <a:xfrm>
              <a:off x="1680" y="264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21571" name="Text Box 35"/>
            <p:cNvSpPr txBox="1">
              <a:spLocks noChangeArrowheads="1"/>
            </p:cNvSpPr>
            <p:nvPr/>
          </p:nvSpPr>
          <p:spPr bwMode="auto">
            <a:xfrm>
              <a:off x="2880" y="120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F</a:t>
              </a:r>
            </a:p>
          </p:txBody>
        </p:sp>
        <p:sp>
          <p:nvSpPr>
            <p:cNvPr id="321572" name="Text Box 36"/>
            <p:cNvSpPr txBox="1">
              <a:spLocks noChangeArrowheads="1"/>
            </p:cNvSpPr>
            <p:nvPr/>
          </p:nvSpPr>
          <p:spPr bwMode="auto">
            <a:xfrm>
              <a:off x="3552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21573" name="Text Box 37"/>
            <p:cNvSpPr txBox="1">
              <a:spLocks noChangeArrowheads="1"/>
            </p:cNvSpPr>
            <p:nvPr/>
          </p:nvSpPr>
          <p:spPr bwMode="auto">
            <a:xfrm>
              <a:off x="2256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21574" name="Text Box 38"/>
            <p:cNvSpPr txBox="1">
              <a:spLocks noChangeArrowheads="1"/>
            </p:cNvSpPr>
            <p:nvPr/>
          </p:nvSpPr>
          <p:spPr bwMode="auto">
            <a:xfrm>
              <a:off x="3120" y="206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21575" name="Text Box 39"/>
            <p:cNvSpPr txBox="1">
              <a:spLocks noChangeArrowheads="1"/>
            </p:cNvSpPr>
            <p:nvPr/>
          </p:nvSpPr>
          <p:spPr bwMode="auto">
            <a:xfrm>
              <a:off x="1200" y="264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321576" name="Text Box 40"/>
            <p:cNvSpPr txBox="1">
              <a:spLocks noChangeArrowheads="1"/>
            </p:cNvSpPr>
            <p:nvPr/>
          </p:nvSpPr>
          <p:spPr bwMode="auto">
            <a:xfrm>
              <a:off x="1920" y="206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321577" name="Text Box 41"/>
            <p:cNvSpPr txBox="1">
              <a:spLocks noChangeArrowheads="1"/>
            </p:cNvSpPr>
            <p:nvPr/>
          </p:nvSpPr>
          <p:spPr bwMode="auto">
            <a:xfrm>
              <a:off x="2400" y="264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321578" name="Text Box 42"/>
            <p:cNvSpPr txBox="1">
              <a:spLocks noChangeArrowheads="1"/>
            </p:cNvSpPr>
            <p:nvPr/>
          </p:nvSpPr>
          <p:spPr bwMode="auto">
            <a:xfrm>
              <a:off x="3072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321579" name="Text Box 43"/>
            <p:cNvSpPr txBox="1">
              <a:spLocks noChangeArrowheads="1"/>
            </p:cNvSpPr>
            <p:nvPr/>
          </p:nvSpPr>
          <p:spPr bwMode="auto">
            <a:xfrm>
              <a:off x="2688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</p:grpSp>
      <p:sp>
        <p:nvSpPr>
          <p:cNvPr id="321580" name="Text Box 44"/>
          <p:cNvSpPr txBox="1">
            <a:spLocks noChangeArrowheads="1"/>
          </p:cNvSpPr>
          <p:nvPr/>
        </p:nvSpPr>
        <p:spPr bwMode="auto">
          <a:xfrm>
            <a:off x="152400" y="1438275"/>
            <a:ext cx="5861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CONCEPT 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6600"/>
                </a:solidFill>
              </a:rPr>
              <a:t> </a:t>
            </a:r>
          </a:p>
          <a:p>
            <a:r>
              <a:rPr lang="en-US">
                <a:solidFill>
                  <a:srgbClr val="006600"/>
                </a:solidFill>
              </a:rPr>
              <a:t>   (D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</a:rPr>
              <a:t>(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</a:t>
            </a:r>
            <a:r>
              <a:rPr lang="en-US">
                <a:solidFill>
                  <a:srgbClr val="006600"/>
                </a:solidFill>
              </a:rPr>
              <a:t>E</a:t>
            </a:r>
            <a:r>
              <a:rPr lang="en-US" sz="2000">
                <a:solidFill>
                  <a:srgbClr val="006600"/>
                </a:solidFill>
              </a:rPr>
              <a:t>v</a:t>
            </a:r>
            <a:r>
              <a:rPr lang="en-US">
                <a:solidFill>
                  <a:srgbClr val="006600"/>
                </a:solidFill>
              </a:rPr>
              <a:t>A))</a:t>
            </a:r>
            <a:r>
              <a:rPr lang="en-US" sz="2000">
                <a:solidFill>
                  <a:srgbClr val="006600"/>
                </a:solidFill>
              </a:rPr>
              <a:t>v</a:t>
            </a:r>
            <a:r>
              <a:rPr lang="en-US">
                <a:solidFill>
                  <a:srgbClr val="006600"/>
                </a:solidFill>
              </a:rPr>
              <a:t>(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</a:t>
            </a:r>
            <a:r>
              <a:rPr lang="en-US">
                <a:solidFill>
                  <a:srgbClr val="006600"/>
                </a:solidFill>
              </a:rPr>
              <a:t>D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</a:rPr>
              <a:t>(C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</a:rPr>
              <a:t>(B</a:t>
            </a:r>
            <a:r>
              <a:rPr lang="en-US" sz="2000">
                <a:solidFill>
                  <a:srgbClr val="006600"/>
                </a:solidFill>
              </a:rPr>
              <a:t>v</a:t>
            </a:r>
            <a:r>
              <a:rPr lang="en-US">
                <a:solidFill>
                  <a:srgbClr val="006600"/>
                </a:solidFill>
              </a:rPr>
              <a:t>(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</a:t>
            </a:r>
            <a:r>
              <a:rPr lang="en-US">
                <a:solidFill>
                  <a:srgbClr val="006600"/>
                </a:solidFill>
              </a:rPr>
              <a:t>B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(</a:t>
            </a:r>
            <a:r>
              <a:rPr lang="en-US">
                <a:solidFill>
                  <a:srgbClr val="006600"/>
                </a:solidFill>
              </a:rPr>
              <a:t>(E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</a:t>
            </a:r>
            <a:r>
              <a:rPr lang="en-US">
                <a:solidFill>
                  <a:srgbClr val="006600"/>
                </a:solidFill>
              </a:rPr>
              <a:t>A)</a:t>
            </a:r>
            <a:r>
              <a:rPr lang="en-US" sz="2000">
                <a:solidFill>
                  <a:srgbClr val="006600"/>
                </a:solidFill>
              </a:rPr>
              <a:t>v</a:t>
            </a:r>
            <a:r>
              <a:rPr lang="en-US">
                <a:solidFill>
                  <a:srgbClr val="006600"/>
                </a:solidFill>
              </a:rPr>
              <a:t>(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</a:t>
            </a:r>
            <a:r>
              <a:rPr lang="en-US">
                <a:solidFill>
                  <a:srgbClr val="006600"/>
                </a:solidFill>
              </a:rPr>
              <a:t>E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</a:rPr>
              <a:t>A))))))</a:t>
            </a:r>
            <a:r>
              <a:rPr lang="en-US">
                <a:solidFill>
                  <a:srgbClr val="33CC33"/>
                </a:solidFill>
              </a:rPr>
              <a:t> </a:t>
            </a:r>
          </a:p>
        </p:txBody>
      </p:sp>
      <p:grpSp>
        <p:nvGrpSpPr>
          <p:cNvPr id="321581" name="Group 45"/>
          <p:cNvGrpSpPr>
            <a:grpSpLocks/>
          </p:cNvGrpSpPr>
          <p:nvPr/>
        </p:nvGrpSpPr>
        <p:grpSpPr bwMode="auto">
          <a:xfrm>
            <a:off x="762000" y="3178175"/>
            <a:ext cx="3832225" cy="3222625"/>
            <a:chOff x="480" y="2002"/>
            <a:chExt cx="2414" cy="2030"/>
          </a:xfrm>
        </p:grpSpPr>
        <p:grpSp>
          <p:nvGrpSpPr>
            <p:cNvPr id="321582" name="Group 46"/>
            <p:cNvGrpSpPr>
              <a:grpSpLocks/>
            </p:cNvGrpSpPr>
            <p:nvPr/>
          </p:nvGrpSpPr>
          <p:grpSpPr bwMode="auto">
            <a:xfrm>
              <a:off x="480" y="2208"/>
              <a:ext cx="2414" cy="1824"/>
              <a:chOff x="480" y="2208"/>
              <a:chExt cx="2414" cy="1824"/>
            </a:xfrm>
          </p:grpSpPr>
          <p:sp>
            <p:nvSpPr>
              <p:cNvPr id="321583" name="Rectangle 47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400" cy="1824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1584" name="Group 48"/>
              <p:cNvGrpSpPr>
                <a:grpSpLocks/>
              </p:cNvGrpSpPr>
              <p:nvPr/>
            </p:nvGrpSpPr>
            <p:grpSpPr bwMode="auto">
              <a:xfrm>
                <a:off x="480" y="2304"/>
                <a:ext cx="2414" cy="1644"/>
                <a:chOff x="816" y="1728"/>
                <a:chExt cx="3751" cy="2239"/>
              </a:xfrm>
            </p:grpSpPr>
            <p:sp>
              <p:nvSpPr>
                <p:cNvPr id="321585" name="Rectangle 49"/>
                <p:cNvSpPr>
                  <a:spLocks noChangeArrowheads="1"/>
                </p:cNvSpPr>
                <p:nvPr/>
              </p:nvSpPr>
              <p:spPr bwMode="auto">
                <a:xfrm>
                  <a:off x="3072" y="1728"/>
                  <a:ext cx="384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2400"/>
                    <a:t>A?</a:t>
                  </a:r>
                </a:p>
              </p:txBody>
            </p:sp>
            <p:sp>
              <p:nvSpPr>
                <p:cNvPr id="321586" name="Rectangle 50"/>
                <p:cNvSpPr>
                  <a:spLocks noChangeArrowheads="1"/>
                </p:cNvSpPr>
                <p:nvPr/>
              </p:nvSpPr>
              <p:spPr bwMode="auto">
                <a:xfrm>
                  <a:off x="2304" y="2400"/>
                  <a:ext cx="384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2400"/>
                    <a:t>B?</a:t>
                  </a:r>
                </a:p>
              </p:txBody>
            </p:sp>
            <p:sp>
              <p:nvSpPr>
                <p:cNvPr id="321587" name="Rectangle 51"/>
                <p:cNvSpPr>
                  <a:spLocks noChangeArrowheads="1"/>
                </p:cNvSpPr>
                <p:nvPr/>
              </p:nvSpPr>
              <p:spPr bwMode="auto">
                <a:xfrm>
                  <a:off x="1536" y="3024"/>
                  <a:ext cx="384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2400"/>
                    <a:t>C?</a:t>
                  </a:r>
                </a:p>
              </p:txBody>
            </p:sp>
            <p:sp>
              <p:nvSpPr>
                <p:cNvPr id="321588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2496" y="2016"/>
                  <a:ext cx="76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1589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728" y="2688"/>
                  <a:ext cx="76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1590" name="Line 54"/>
                <p:cNvSpPr>
                  <a:spLocks noChangeShapeType="1"/>
                </p:cNvSpPr>
                <p:nvPr/>
              </p:nvSpPr>
              <p:spPr bwMode="auto">
                <a:xfrm>
                  <a:off x="2448" y="2688"/>
                  <a:ext cx="76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1591" name="Line 55"/>
                <p:cNvSpPr>
                  <a:spLocks noChangeShapeType="1"/>
                </p:cNvSpPr>
                <p:nvPr/>
              </p:nvSpPr>
              <p:spPr bwMode="auto">
                <a:xfrm>
                  <a:off x="3264" y="2016"/>
                  <a:ext cx="76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1592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008" y="3312"/>
                  <a:ext cx="76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1593" name="Line 57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76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159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055" y="3270"/>
                  <a:ext cx="640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True</a:t>
                  </a:r>
                </a:p>
              </p:txBody>
            </p:sp>
            <p:sp>
              <p:nvSpPr>
                <p:cNvPr id="32159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775" y="2645"/>
                  <a:ext cx="640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True</a:t>
                  </a:r>
                </a:p>
              </p:txBody>
            </p:sp>
            <p:sp>
              <p:nvSpPr>
                <p:cNvPr id="32159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544" y="2022"/>
                  <a:ext cx="640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True</a:t>
                  </a:r>
                </a:p>
              </p:txBody>
            </p:sp>
            <p:sp>
              <p:nvSpPr>
                <p:cNvPr id="32159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024" y="3029"/>
                  <a:ext cx="640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800000"/>
                      </a:solidFill>
                    </a:rPr>
                    <a:t>True</a:t>
                  </a:r>
                </a:p>
              </p:txBody>
            </p:sp>
            <p:sp>
              <p:nvSpPr>
                <p:cNvPr id="32159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304" y="3652"/>
                  <a:ext cx="728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800000"/>
                      </a:solidFill>
                    </a:rPr>
                    <a:t>False</a:t>
                  </a:r>
                </a:p>
              </p:txBody>
            </p:sp>
            <p:sp>
              <p:nvSpPr>
                <p:cNvPr id="32159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816" y="3652"/>
                  <a:ext cx="640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800000"/>
                      </a:solidFill>
                    </a:rPr>
                    <a:t>True</a:t>
                  </a:r>
                </a:p>
              </p:txBody>
            </p:sp>
            <p:sp>
              <p:nvSpPr>
                <p:cNvPr id="32160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969" y="3267"/>
                  <a:ext cx="727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False</a:t>
                  </a:r>
                </a:p>
              </p:txBody>
            </p:sp>
            <p:sp>
              <p:nvSpPr>
                <p:cNvPr id="32160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36" y="2596"/>
                  <a:ext cx="728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False</a:t>
                  </a:r>
                </a:p>
              </p:txBody>
            </p:sp>
            <p:sp>
              <p:nvSpPr>
                <p:cNvPr id="32160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840" y="2404"/>
                  <a:ext cx="727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800000"/>
                      </a:solidFill>
                    </a:rPr>
                    <a:t>False</a:t>
                  </a:r>
                </a:p>
              </p:txBody>
            </p:sp>
            <p:sp>
              <p:nvSpPr>
                <p:cNvPr id="32160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602" y="2022"/>
                  <a:ext cx="727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False</a:t>
                  </a:r>
                </a:p>
              </p:txBody>
            </p:sp>
          </p:grpSp>
        </p:grpSp>
        <p:sp>
          <p:nvSpPr>
            <p:cNvPr id="321604" name="Text Box 68"/>
            <p:cNvSpPr txBox="1">
              <a:spLocks noChangeArrowheads="1"/>
            </p:cNvSpPr>
            <p:nvPr/>
          </p:nvSpPr>
          <p:spPr bwMode="auto">
            <a:xfrm>
              <a:off x="480" y="2002"/>
              <a:ext cx="1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CONCEPT </a:t>
              </a:r>
              <a:r>
                <a:rPr lang="en-US" sz="1400" b="1">
                  <a:sym typeface="Symbol" pitchFamily="18" charset="2"/>
                </a:rPr>
                <a:t></a:t>
              </a:r>
              <a:r>
                <a:rPr lang="en-US" sz="1600" b="1"/>
                <a:t> A </a:t>
              </a:r>
              <a:r>
                <a:rPr lang="en-US" sz="1400" b="1">
                  <a:sym typeface="Symbol" pitchFamily="18" charset="2"/>
                </a:rPr>
                <a:t></a:t>
              </a:r>
              <a:r>
                <a:rPr lang="en-US" sz="1400" b="1"/>
                <a:t> </a:t>
              </a:r>
              <a:r>
                <a:rPr lang="en-US" sz="1600" b="1"/>
                <a:t>(</a:t>
              </a:r>
              <a:r>
                <a:rPr lang="en-US" sz="1400" b="1">
                  <a:sym typeface="Symbol" pitchFamily="18" charset="2"/>
                </a:rPr>
                <a:t></a:t>
              </a:r>
              <a:r>
                <a:rPr lang="en-US" sz="1600" b="1"/>
                <a:t>B v 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3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80" name="Rectangle 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Decision Tree</a:t>
            </a:r>
          </a:p>
        </p:txBody>
      </p:sp>
      <p:grpSp>
        <p:nvGrpSpPr>
          <p:cNvPr id="350211" name="Group 3"/>
          <p:cNvGrpSpPr>
            <a:grpSpLocks/>
          </p:cNvGrpSpPr>
          <p:nvPr/>
        </p:nvGrpSpPr>
        <p:grpSpPr bwMode="auto">
          <a:xfrm>
            <a:off x="4648200" y="1524000"/>
            <a:ext cx="4073525" cy="4897438"/>
            <a:chOff x="1200" y="960"/>
            <a:chExt cx="2566" cy="3085"/>
          </a:xfrm>
        </p:grpSpPr>
        <p:sp>
          <p:nvSpPr>
            <p:cNvPr id="350212" name="Rectangle 4"/>
            <p:cNvSpPr>
              <a:spLocks noChangeArrowheads="1"/>
            </p:cNvSpPr>
            <p:nvPr/>
          </p:nvSpPr>
          <p:spPr bwMode="auto">
            <a:xfrm>
              <a:off x="1824" y="1653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800"/>
            </a:p>
          </p:txBody>
        </p:sp>
        <p:sp>
          <p:nvSpPr>
            <p:cNvPr id="350213" name="Rectangle 5"/>
            <p:cNvSpPr>
              <a:spLocks noChangeArrowheads="1"/>
            </p:cNvSpPr>
            <p:nvPr/>
          </p:nvSpPr>
          <p:spPr bwMode="auto">
            <a:xfrm>
              <a:off x="2592" y="960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D</a:t>
              </a:r>
            </a:p>
          </p:txBody>
        </p:sp>
        <p:sp>
          <p:nvSpPr>
            <p:cNvPr id="350214" name="Line 6"/>
            <p:cNvSpPr>
              <a:spLocks noChangeShapeType="1"/>
            </p:cNvSpPr>
            <p:nvPr/>
          </p:nvSpPr>
          <p:spPr bwMode="auto">
            <a:xfrm flipH="1">
              <a:off x="1776" y="1248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0215" name="Line 7"/>
            <p:cNvSpPr>
              <a:spLocks noChangeShapeType="1"/>
            </p:cNvSpPr>
            <p:nvPr/>
          </p:nvSpPr>
          <p:spPr bwMode="auto">
            <a:xfrm>
              <a:off x="2736" y="12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0216" name="Rectangle 8"/>
            <p:cNvSpPr>
              <a:spLocks noChangeArrowheads="1"/>
            </p:cNvSpPr>
            <p:nvPr/>
          </p:nvSpPr>
          <p:spPr bwMode="auto">
            <a:xfrm>
              <a:off x="2832" y="1536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C</a:t>
              </a:r>
            </a:p>
          </p:txBody>
        </p:sp>
        <p:sp>
          <p:nvSpPr>
            <p:cNvPr id="350217" name="Line 9"/>
            <p:cNvSpPr>
              <a:spLocks noChangeShapeType="1"/>
            </p:cNvSpPr>
            <p:nvPr/>
          </p:nvSpPr>
          <p:spPr bwMode="auto">
            <a:xfrm flipH="1">
              <a:off x="2736" y="182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0218" name="Line 10"/>
            <p:cNvSpPr>
              <a:spLocks noChangeShapeType="1"/>
            </p:cNvSpPr>
            <p:nvPr/>
          </p:nvSpPr>
          <p:spPr bwMode="auto">
            <a:xfrm>
              <a:off x="2976" y="182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50219" name="Group 11"/>
            <p:cNvGrpSpPr>
              <a:grpSpLocks/>
            </p:cNvGrpSpPr>
            <p:nvPr/>
          </p:nvGrpSpPr>
          <p:grpSpPr bwMode="auto">
            <a:xfrm>
              <a:off x="1536" y="1536"/>
              <a:ext cx="480" cy="576"/>
              <a:chOff x="2496" y="960"/>
              <a:chExt cx="480" cy="576"/>
            </a:xfrm>
          </p:grpSpPr>
          <p:sp>
            <p:nvSpPr>
              <p:cNvPr id="350220" name="Rectangle 12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E</a:t>
                </a:r>
              </a:p>
            </p:txBody>
          </p:sp>
          <p:sp>
            <p:nvSpPr>
              <p:cNvPr id="350221" name="Line 13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0222" name="Line 14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50223" name="Group 15"/>
            <p:cNvGrpSpPr>
              <a:grpSpLocks/>
            </p:cNvGrpSpPr>
            <p:nvPr/>
          </p:nvGrpSpPr>
          <p:grpSpPr bwMode="auto">
            <a:xfrm>
              <a:off x="2496" y="2112"/>
              <a:ext cx="480" cy="576"/>
              <a:chOff x="2496" y="960"/>
              <a:chExt cx="480" cy="576"/>
            </a:xfrm>
          </p:grpSpPr>
          <p:sp>
            <p:nvSpPr>
              <p:cNvPr id="350224" name="Rectangle 16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B</a:t>
                </a:r>
              </a:p>
            </p:txBody>
          </p:sp>
          <p:sp>
            <p:nvSpPr>
              <p:cNvPr id="350225" name="Line 17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0226" name="Line 18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0227" name="Rectangle 19"/>
            <p:cNvSpPr>
              <a:spLocks noChangeArrowheads="1"/>
            </p:cNvSpPr>
            <p:nvPr/>
          </p:nvSpPr>
          <p:spPr bwMode="auto">
            <a:xfrm>
              <a:off x="2832" y="2688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E</a:t>
              </a:r>
            </a:p>
          </p:txBody>
        </p:sp>
        <p:sp>
          <p:nvSpPr>
            <p:cNvPr id="350228" name="Line 20"/>
            <p:cNvSpPr>
              <a:spLocks noChangeShapeType="1"/>
            </p:cNvSpPr>
            <p:nvPr/>
          </p:nvSpPr>
          <p:spPr bwMode="auto">
            <a:xfrm flipH="1">
              <a:off x="2544" y="2976"/>
              <a:ext cx="4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0229" name="Line 21"/>
            <p:cNvSpPr>
              <a:spLocks noChangeShapeType="1"/>
            </p:cNvSpPr>
            <p:nvPr/>
          </p:nvSpPr>
          <p:spPr bwMode="auto">
            <a:xfrm>
              <a:off x="2976" y="29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0230" name="Rectangle 22"/>
            <p:cNvSpPr>
              <a:spLocks noChangeArrowheads="1"/>
            </p:cNvSpPr>
            <p:nvPr/>
          </p:nvSpPr>
          <p:spPr bwMode="auto">
            <a:xfrm>
              <a:off x="3264" y="3264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A</a:t>
              </a:r>
            </a:p>
          </p:txBody>
        </p:sp>
        <p:sp>
          <p:nvSpPr>
            <p:cNvPr id="350231" name="Line 23"/>
            <p:cNvSpPr>
              <a:spLocks noChangeShapeType="1"/>
            </p:cNvSpPr>
            <p:nvPr/>
          </p:nvSpPr>
          <p:spPr bwMode="auto">
            <a:xfrm flipH="1">
              <a:off x="3168" y="35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0232" name="Line 24"/>
            <p:cNvSpPr>
              <a:spLocks noChangeShapeType="1"/>
            </p:cNvSpPr>
            <p:nvPr/>
          </p:nvSpPr>
          <p:spPr bwMode="auto">
            <a:xfrm>
              <a:off x="3408" y="35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50233" name="Group 25"/>
            <p:cNvGrpSpPr>
              <a:grpSpLocks/>
            </p:cNvGrpSpPr>
            <p:nvPr/>
          </p:nvGrpSpPr>
          <p:grpSpPr bwMode="auto">
            <a:xfrm>
              <a:off x="2304" y="3264"/>
              <a:ext cx="480" cy="576"/>
              <a:chOff x="2496" y="960"/>
              <a:chExt cx="480" cy="576"/>
            </a:xfrm>
          </p:grpSpPr>
          <p:sp>
            <p:nvSpPr>
              <p:cNvPr id="350234" name="Rectangle 26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A</a:t>
                </a:r>
              </a:p>
            </p:txBody>
          </p:sp>
          <p:sp>
            <p:nvSpPr>
              <p:cNvPr id="350235" name="Line 27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0236" name="Line 28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50237" name="Group 29"/>
            <p:cNvGrpSpPr>
              <a:grpSpLocks/>
            </p:cNvGrpSpPr>
            <p:nvPr/>
          </p:nvGrpSpPr>
          <p:grpSpPr bwMode="auto">
            <a:xfrm>
              <a:off x="1296" y="2112"/>
              <a:ext cx="480" cy="576"/>
              <a:chOff x="2496" y="960"/>
              <a:chExt cx="480" cy="576"/>
            </a:xfrm>
          </p:grpSpPr>
          <p:sp>
            <p:nvSpPr>
              <p:cNvPr id="350238" name="Rectangle 30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A</a:t>
                </a:r>
              </a:p>
            </p:txBody>
          </p:sp>
          <p:sp>
            <p:nvSpPr>
              <p:cNvPr id="350239" name="Line 31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0240" name="Line 32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0241" name="Text Box 33"/>
            <p:cNvSpPr txBox="1">
              <a:spLocks noChangeArrowheads="1"/>
            </p:cNvSpPr>
            <p:nvPr/>
          </p:nvSpPr>
          <p:spPr bwMode="auto">
            <a:xfrm>
              <a:off x="2112" y="120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</a:t>
              </a:r>
            </a:p>
          </p:txBody>
        </p:sp>
        <p:sp>
          <p:nvSpPr>
            <p:cNvPr id="350242" name="Text Box 34"/>
            <p:cNvSpPr txBox="1">
              <a:spLocks noChangeArrowheads="1"/>
            </p:cNvSpPr>
            <p:nvPr/>
          </p:nvSpPr>
          <p:spPr bwMode="auto">
            <a:xfrm>
              <a:off x="1680" y="264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50243" name="Text Box 35"/>
            <p:cNvSpPr txBox="1">
              <a:spLocks noChangeArrowheads="1"/>
            </p:cNvSpPr>
            <p:nvPr/>
          </p:nvSpPr>
          <p:spPr bwMode="auto">
            <a:xfrm>
              <a:off x="2880" y="120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F</a:t>
              </a:r>
            </a:p>
          </p:txBody>
        </p:sp>
        <p:sp>
          <p:nvSpPr>
            <p:cNvPr id="350244" name="Text Box 36"/>
            <p:cNvSpPr txBox="1">
              <a:spLocks noChangeArrowheads="1"/>
            </p:cNvSpPr>
            <p:nvPr/>
          </p:nvSpPr>
          <p:spPr bwMode="auto">
            <a:xfrm>
              <a:off x="3552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50245" name="Text Box 37"/>
            <p:cNvSpPr txBox="1">
              <a:spLocks noChangeArrowheads="1"/>
            </p:cNvSpPr>
            <p:nvPr/>
          </p:nvSpPr>
          <p:spPr bwMode="auto">
            <a:xfrm>
              <a:off x="2256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50246" name="Text Box 38"/>
            <p:cNvSpPr txBox="1">
              <a:spLocks noChangeArrowheads="1"/>
            </p:cNvSpPr>
            <p:nvPr/>
          </p:nvSpPr>
          <p:spPr bwMode="auto">
            <a:xfrm>
              <a:off x="3120" y="206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50247" name="Text Box 39"/>
            <p:cNvSpPr txBox="1">
              <a:spLocks noChangeArrowheads="1"/>
            </p:cNvSpPr>
            <p:nvPr/>
          </p:nvSpPr>
          <p:spPr bwMode="auto">
            <a:xfrm>
              <a:off x="1200" y="264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350248" name="Text Box 40"/>
            <p:cNvSpPr txBox="1">
              <a:spLocks noChangeArrowheads="1"/>
            </p:cNvSpPr>
            <p:nvPr/>
          </p:nvSpPr>
          <p:spPr bwMode="auto">
            <a:xfrm>
              <a:off x="1920" y="206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350249" name="Text Box 41"/>
            <p:cNvSpPr txBox="1">
              <a:spLocks noChangeArrowheads="1"/>
            </p:cNvSpPr>
            <p:nvPr/>
          </p:nvSpPr>
          <p:spPr bwMode="auto">
            <a:xfrm>
              <a:off x="2400" y="264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350250" name="Text Box 42"/>
            <p:cNvSpPr txBox="1">
              <a:spLocks noChangeArrowheads="1"/>
            </p:cNvSpPr>
            <p:nvPr/>
          </p:nvSpPr>
          <p:spPr bwMode="auto">
            <a:xfrm>
              <a:off x="3072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350251" name="Text Box 43"/>
            <p:cNvSpPr txBox="1">
              <a:spLocks noChangeArrowheads="1"/>
            </p:cNvSpPr>
            <p:nvPr/>
          </p:nvSpPr>
          <p:spPr bwMode="auto">
            <a:xfrm>
              <a:off x="2688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</p:grpSp>
      <p:grpSp>
        <p:nvGrpSpPr>
          <p:cNvPr id="350253" name="Group 45"/>
          <p:cNvGrpSpPr>
            <a:grpSpLocks/>
          </p:cNvGrpSpPr>
          <p:nvPr/>
        </p:nvGrpSpPr>
        <p:grpSpPr bwMode="auto">
          <a:xfrm>
            <a:off x="762000" y="3178175"/>
            <a:ext cx="3832225" cy="3222625"/>
            <a:chOff x="480" y="2002"/>
            <a:chExt cx="2414" cy="2030"/>
          </a:xfrm>
        </p:grpSpPr>
        <p:grpSp>
          <p:nvGrpSpPr>
            <p:cNvPr id="350254" name="Group 46"/>
            <p:cNvGrpSpPr>
              <a:grpSpLocks/>
            </p:cNvGrpSpPr>
            <p:nvPr/>
          </p:nvGrpSpPr>
          <p:grpSpPr bwMode="auto">
            <a:xfrm>
              <a:off x="480" y="2208"/>
              <a:ext cx="2414" cy="1824"/>
              <a:chOff x="480" y="2208"/>
              <a:chExt cx="2414" cy="1824"/>
            </a:xfrm>
          </p:grpSpPr>
          <p:sp>
            <p:nvSpPr>
              <p:cNvPr id="350255" name="Rectangle 47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400" cy="1824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256" name="Group 48"/>
              <p:cNvGrpSpPr>
                <a:grpSpLocks/>
              </p:cNvGrpSpPr>
              <p:nvPr/>
            </p:nvGrpSpPr>
            <p:grpSpPr bwMode="auto">
              <a:xfrm>
                <a:off x="480" y="2304"/>
                <a:ext cx="2414" cy="1644"/>
                <a:chOff x="816" y="1728"/>
                <a:chExt cx="3751" cy="2239"/>
              </a:xfrm>
            </p:grpSpPr>
            <p:sp>
              <p:nvSpPr>
                <p:cNvPr id="350257" name="Rectangle 49"/>
                <p:cNvSpPr>
                  <a:spLocks noChangeArrowheads="1"/>
                </p:cNvSpPr>
                <p:nvPr/>
              </p:nvSpPr>
              <p:spPr bwMode="auto">
                <a:xfrm>
                  <a:off x="3072" y="1728"/>
                  <a:ext cx="384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2400"/>
                    <a:t>A?</a:t>
                  </a:r>
                </a:p>
              </p:txBody>
            </p:sp>
            <p:sp>
              <p:nvSpPr>
                <p:cNvPr id="350258" name="Rectangle 50"/>
                <p:cNvSpPr>
                  <a:spLocks noChangeArrowheads="1"/>
                </p:cNvSpPr>
                <p:nvPr/>
              </p:nvSpPr>
              <p:spPr bwMode="auto">
                <a:xfrm>
                  <a:off x="2304" y="2400"/>
                  <a:ext cx="384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2400"/>
                    <a:t>B?</a:t>
                  </a:r>
                </a:p>
              </p:txBody>
            </p:sp>
            <p:sp>
              <p:nvSpPr>
                <p:cNvPr id="350259" name="Rectangle 51"/>
                <p:cNvSpPr>
                  <a:spLocks noChangeArrowheads="1"/>
                </p:cNvSpPr>
                <p:nvPr/>
              </p:nvSpPr>
              <p:spPr bwMode="auto">
                <a:xfrm>
                  <a:off x="1536" y="3024"/>
                  <a:ext cx="384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2400"/>
                    <a:t>C?</a:t>
                  </a:r>
                </a:p>
              </p:txBody>
            </p:sp>
            <p:sp>
              <p:nvSpPr>
                <p:cNvPr id="35026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2496" y="2016"/>
                  <a:ext cx="76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0261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728" y="2688"/>
                  <a:ext cx="76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0262" name="Line 54"/>
                <p:cNvSpPr>
                  <a:spLocks noChangeShapeType="1"/>
                </p:cNvSpPr>
                <p:nvPr/>
              </p:nvSpPr>
              <p:spPr bwMode="auto">
                <a:xfrm>
                  <a:off x="2448" y="2688"/>
                  <a:ext cx="76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0263" name="Line 55"/>
                <p:cNvSpPr>
                  <a:spLocks noChangeShapeType="1"/>
                </p:cNvSpPr>
                <p:nvPr/>
              </p:nvSpPr>
              <p:spPr bwMode="auto">
                <a:xfrm>
                  <a:off x="3264" y="2016"/>
                  <a:ext cx="76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0264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008" y="3312"/>
                  <a:ext cx="76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0265" name="Line 57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76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026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055" y="3270"/>
                  <a:ext cx="640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True</a:t>
                  </a:r>
                </a:p>
              </p:txBody>
            </p:sp>
            <p:sp>
              <p:nvSpPr>
                <p:cNvPr id="35026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775" y="2645"/>
                  <a:ext cx="640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True</a:t>
                  </a:r>
                </a:p>
              </p:txBody>
            </p:sp>
            <p:sp>
              <p:nvSpPr>
                <p:cNvPr id="35026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544" y="2022"/>
                  <a:ext cx="640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True</a:t>
                  </a:r>
                </a:p>
              </p:txBody>
            </p:sp>
            <p:sp>
              <p:nvSpPr>
                <p:cNvPr id="35026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024" y="3029"/>
                  <a:ext cx="640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800000"/>
                      </a:solidFill>
                    </a:rPr>
                    <a:t>True</a:t>
                  </a:r>
                </a:p>
              </p:txBody>
            </p:sp>
            <p:sp>
              <p:nvSpPr>
                <p:cNvPr id="35027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304" y="3652"/>
                  <a:ext cx="728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800000"/>
                      </a:solidFill>
                    </a:rPr>
                    <a:t>False</a:t>
                  </a:r>
                </a:p>
              </p:txBody>
            </p:sp>
            <p:sp>
              <p:nvSpPr>
                <p:cNvPr id="35027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816" y="3652"/>
                  <a:ext cx="640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800000"/>
                      </a:solidFill>
                    </a:rPr>
                    <a:t>True</a:t>
                  </a:r>
                </a:p>
              </p:txBody>
            </p:sp>
            <p:sp>
              <p:nvSpPr>
                <p:cNvPr id="35027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969" y="3267"/>
                  <a:ext cx="727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False</a:t>
                  </a:r>
                </a:p>
              </p:txBody>
            </p:sp>
            <p:sp>
              <p:nvSpPr>
                <p:cNvPr id="35027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36" y="2596"/>
                  <a:ext cx="728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False</a:t>
                  </a:r>
                </a:p>
              </p:txBody>
            </p:sp>
            <p:sp>
              <p:nvSpPr>
                <p:cNvPr id="35027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840" y="2404"/>
                  <a:ext cx="727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800000"/>
                      </a:solidFill>
                    </a:rPr>
                    <a:t>False</a:t>
                  </a:r>
                </a:p>
              </p:txBody>
            </p:sp>
            <p:sp>
              <p:nvSpPr>
                <p:cNvPr id="35027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602" y="2022"/>
                  <a:ext cx="727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False</a:t>
                  </a:r>
                </a:p>
              </p:txBody>
            </p:sp>
          </p:grpSp>
        </p:grpSp>
        <p:sp>
          <p:nvSpPr>
            <p:cNvPr id="350276" name="Text Box 68"/>
            <p:cNvSpPr txBox="1">
              <a:spLocks noChangeArrowheads="1"/>
            </p:cNvSpPr>
            <p:nvPr/>
          </p:nvSpPr>
          <p:spPr bwMode="auto">
            <a:xfrm>
              <a:off x="480" y="2002"/>
              <a:ext cx="1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CONCEPT </a:t>
              </a:r>
              <a:r>
                <a:rPr lang="en-US" sz="1400" b="1">
                  <a:sym typeface="Symbol" pitchFamily="18" charset="2"/>
                </a:rPr>
                <a:t></a:t>
              </a:r>
              <a:r>
                <a:rPr lang="en-US" sz="1600" b="1"/>
                <a:t> A </a:t>
              </a:r>
              <a:r>
                <a:rPr lang="en-US" sz="1400" b="1">
                  <a:sym typeface="Symbol" pitchFamily="18" charset="2"/>
                </a:rPr>
                <a:t></a:t>
              </a:r>
              <a:r>
                <a:rPr lang="en-US" sz="1400" b="1"/>
                <a:t> </a:t>
              </a:r>
              <a:r>
                <a:rPr lang="en-US" sz="1600" b="1"/>
                <a:t>(</a:t>
              </a:r>
              <a:r>
                <a:rPr lang="en-US" sz="1400" b="1">
                  <a:sym typeface="Symbol" pitchFamily="18" charset="2"/>
                </a:rPr>
                <a:t></a:t>
              </a:r>
              <a:r>
                <a:rPr lang="en-US" sz="1600" b="1"/>
                <a:t>B v C)</a:t>
              </a:r>
            </a:p>
          </p:txBody>
        </p:sp>
      </p:grpSp>
      <p:sp>
        <p:nvSpPr>
          <p:cNvPr id="350277" name="Text Box 69"/>
          <p:cNvSpPr txBox="1">
            <a:spLocks noChangeArrowheads="1"/>
          </p:cNvSpPr>
          <p:nvPr/>
        </p:nvSpPr>
        <p:spPr bwMode="auto">
          <a:xfrm>
            <a:off x="1066800" y="4121150"/>
            <a:ext cx="6397625" cy="547688"/>
          </a:xfrm>
          <a:prstGeom prst="rect">
            <a:avLst/>
          </a:prstGeom>
          <a:solidFill>
            <a:srgbClr val="F7EFCD"/>
          </a:solidFill>
          <a:ln w="2857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3300"/>
                </a:solidFill>
              </a:rPr>
              <a:t>KIS bias </a:t>
            </a:r>
            <a:r>
              <a:rPr lang="en-US" sz="2800">
                <a:solidFill>
                  <a:srgbClr val="993300"/>
                </a:solidFill>
                <a:sym typeface="Wingdings" pitchFamily="2" charset="2"/>
              </a:rPr>
              <a:t> Build smallest decision tree</a:t>
            </a:r>
            <a:endParaRPr lang="en-US" sz="2800">
              <a:solidFill>
                <a:srgbClr val="993300"/>
              </a:solidFill>
            </a:endParaRPr>
          </a:p>
        </p:txBody>
      </p:sp>
      <p:sp>
        <p:nvSpPr>
          <p:cNvPr id="350278" name="Text Box 70"/>
          <p:cNvSpPr txBox="1">
            <a:spLocks noChangeArrowheads="1"/>
          </p:cNvSpPr>
          <p:nvPr/>
        </p:nvSpPr>
        <p:spPr bwMode="auto">
          <a:xfrm>
            <a:off x="1497591" y="5189538"/>
            <a:ext cx="6465309" cy="954107"/>
          </a:xfrm>
          <a:prstGeom prst="rect">
            <a:avLst/>
          </a:prstGeom>
          <a:solidFill>
            <a:srgbClr val="E1F7E1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9900"/>
                </a:solidFill>
              </a:rPr>
              <a:t>Computationally intractable problem</a:t>
            </a:r>
            <a:br>
              <a:rPr lang="en-US" sz="2800" dirty="0">
                <a:solidFill>
                  <a:srgbClr val="009900"/>
                </a:solidFill>
              </a:rPr>
            </a:br>
            <a:r>
              <a:rPr lang="en-US" sz="2800" dirty="0">
                <a:solidFill>
                  <a:srgbClr val="009900"/>
                </a:solidFill>
                <a:sym typeface="Wingdings" pitchFamily="2" charset="2"/>
              </a:rPr>
              <a:t> greedy algorithm</a:t>
            </a:r>
            <a:endParaRPr lang="en-US" sz="2800" dirty="0">
              <a:solidFill>
                <a:srgbClr val="009900"/>
              </a:solidFill>
            </a:endParaRPr>
          </a:p>
        </p:txBody>
      </p:sp>
      <p:sp>
        <p:nvSpPr>
          <p:cNvPr id="350279" name="Text Box 71"/>
          <p:cNvSpPr txBox="1">
            <a:spLocks noChangeArrowheads="1"/>
          </p:cNvSpPr>
          <p:nvPr/>
        </p:nvSpPr>
        <p:spPr bwMode="auto">
          <a:xfrm>
            <a:off x="152400" y="1438275"/>
            <a:ext cx="5861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CONCEPT 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6600"/>
                </a:solidFill>
              </a:rPr>
              <a:t> </a:t>
            </a:r>
          </a:p>
          <a:p>
            <a:r>
              <a:rPr lang="en-US">
                <a:solidFill>
                  <a:srgbClr val="006600"/>
                </a:solidFill>
              </a:rPr>
              <a:t>   (D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</a:rPr>
              <a:t>(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</a:t>
            </a:r>
            <a:r>
              <a:rPr lang="en-US">
                <a:solidFill>
                  <a:srgbClr val="006600"/>
                </a:solidFill>
              </a:rPr>
              <a:t>E</a:t>
            </a:r>
            <a:r>
              <a:rPr lang="en-US" sz="2000">
                <a:solidFill>
                  <a:srgbClr val="006600"/>
                </a:solidFill>
              </a:rPr>
              <a:t>v</a:t>
            </a:r>
            <a:r>
              <a:rPr lang="en-US">
                <a:solidFill>
                  <a:srgbClr val="006600"/>
                </a:solidFill>
              </a:rPr>
              <a:t>A))</a:t>
            </a:r>
            <a:r>
              <a:rPr lang="en-US" sz="2000">
                <a:solidFill>
                  <a:srgbClr val="006600"/>
                </a:solidFill>
              </a:rPr>
              <a:t>v</a:t>
            </a:r>
            <a:r>
              <a:rPr lang="en-US">
                <a:solidFill>
                  <a:srgbClr val="006600"/>
                </a:solidFill>
              </a:rPr>
              <a:t>(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</a:t>
            </a:r>
            <a:r>
              <a:rPr lang="en-US">
                <a:solidFill>
                  <a:srgbClr val="006600"/>
                </a:solidFill>
              </a:rPr>
              <a:t>D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</a:rPr>
              <a:t>(C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</a:rPr>
              <a:t>(B</a:t>
            </a:r>
            <a:r>
              <a:rPr lang="en-US" sz="2000">
                <a:solidFill>
                  <a:srgbClr val="006600"/>
                </a:solidFill>
              </a:rPr>
              <a:t>v</a:t>
            </a:r>
            <a:r>
              <a:rPr lang="en-US">
                <a:solidFill>
                  <a:srgbClr val="006600"/>
                </a:solidFill>
              </a:rPr>
              <a:t>(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</a:t>
            </a:r>
            <a:r>
              <a:rPr lang="en-US">
                <a:solidFill>
                  <a:srgbClr val="006600"/>
                </a:solidFill>
              </a:rPr>
              <a:t>B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(</a:t>
            </a:r>
            <a:r>
              <a:rPr lang="en-US">
                <a:solidFill>
                  <a:srgbClr val="006600"/>
                </a:solidFill>
              </a:rPr>
              <a:t>(E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</a:t>
            </a:r>
            <a:r>
              <a:rPr lang="en-US">
                <a:solidFill>
                  <a:srgbClr val="006600"/>
                </a:solidFill>
              </a:rPr>
              <a:t>A)</a:t>
            </a:r>
            <a:r>
              <a:rPr lang="en-US" sz="2000">
                <a:solidFill>
                  <a:srgbClr val="006600"/>
                </a:solidFill>
              </a:rPr>
              <a:t>v</a:t>
            </a:r>
            <a:r>
              <a:rPr lang="en-US">
                <a:solidFill>
                  <a:srgbClr val="006600"/>
                </a:solidFill>
              </a:rPr>
              <a:t>(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</a:t>
            </a:r>
            <a:r>
              <a:rPr lang="en-US">
                <a:solidFill>
                  <a:srgbClr val="006600"/>
                </a:solidFill>
              </a:rPr>
              <a:t>E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</a:rPr>
              <a:t>A))))))</a:t>
            </a:r>
            <a:r>
              <a:rPr lang="en-US">
                <a:solidFill>
                  <a:srgbClr val="33CC3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96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78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09" name="Rectangle 14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/>
              <a:t>Getting Started:</a:t>
            </a:r>
            <a:br>
              <a:rPr lang="en-US" sz="4000" b="0"/>
            </a:br>
            <a:r>
              <a:rPr lang="en-US" sz="3200" b="0"/>
              <a:t>Top-Down Induction of Decision Tree</a:t>
            </a:r>
          </a:p>
        </p:txBody>
      </p:sp>
      <p:graphicFrame>
        <p:nvGraphicFramePr>
          <p:cNvPr id="237705" name="Group 13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34365367"/>
              </p:ext>
            </p:extLst>
          </p:nvPr>
        </p:nvGraphicFramePr>
        <p:xfrm>
          <a:off x="1066800" y="3184525"/>
          <a:ext cx="6934200" cy="3398520"/>
        </p:xfrm>
        <a:graphic>
          <a:graphicData uri="http://schemas.openxmlformats.org/drawingml/2006/table">
            <a:tbl>
              <a:tblPr/>
              <a:tblGrid>
                <a:gridCol w="977900"/>
                <a:gridCol w="979488"/>
                <a:gridCol w="977900"/>
                <a:gridCol w="976312"/>
                <a:gridCol w="981075"/>
                <a:gridCol w="977900"/>
                <a:gridCol w="1063625"/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Ex.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1371600" y="2225675"/>
            <a:ext cx="3697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9900"/>
                </a:solidFill>
              </a:rPr>
              <a:t>True: 6, 7, 8, 9, 10,13</a:t>
            </a:r>
          </a:p>
          <a:p>
            <a:r>
              <a:rPr lang="en-US" sz="2400">
                <a:solidFill>
                  <a:srgbClr val="FF0000"/>
                </a:solidFill>
              </a:rPr>
              <a:t>False: 1, 2, 3, 4, 5, 11, 12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685800" y="1774825"/>
            <a:ext cx="4573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The distribution of training set is:</a:t>
            </a:r>
          </a:p>
        </p:txBody>
      </p:sp>
    </p:spTree>
    <p:extLst>
      <p:ext uri="{BB962C8B-B14F-4D97-AF65-F5344CB8AC3E}">
        <p14:creationId xmlns:p14="http://schemas.microsoft.com/office/powerpoint/2010/main" val="30845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Topics in Machine Learning</a:t>
            </a: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4419600" y="4267200"/>
            <a:ext cx="3733800" cy="2308324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/>
              <a:t>Applications</a:t>
            </a:r>
          </a:p>
          <a:p>
            <a:r>
              <a:rPr lang="en-US" b="0" dirty="0" smtClean="0"/>
              <a:t>Document retrieval</a:t>
            </a:r>
          </a:p>
          <a:p>
            <a:r>
              <a:rPr lang="en-US" b="0" dirty="0" smtClean="0"/>
              <a:t>Document classification</a:t>
            </a:r>
          </a:p>
          <a:p>
            <a:r>
              <a:rPr lang="en-US" b="0" dirty="0" smtClean="0"/>
              <a:t>Data mining</a:t>
            </a:r>
          </a:p>
          <a:p>
            <a:r>
              <a:rPr lang="en-US" b="0" dirty="0" smtClean="0"/>
              <a:t>Computer vision</a:t>
            </a:r>
          </a:p>
          <a:p>
            <a:r>
              <a:rPr lang="en-US" b="0" dirty="0" smtClean="0"/>
              <a:t>Scientific </a:t>
            </a:r>
            <a:r>
              <a:rPr lang="en-US" b="0" dirty="0"/>
              <a:t>discovery</a:t>
            </a:r>
            <a:br>
              <a:rPr lang="en-US" b="0" dirty="0"/>
            </a:br>
            <a:r>
              <a:rPr lang="en-US" b="0" dirty="0"/>
              <a:t>Robotics</a:t>
            </a:r>
            <a:br>
              <a:rPr lang="en-US" b="0" dirty="0"/>
            </a:br>
            <a:r>
              <a:rPr lang="en-US" b="0" dirty="0"/>
              <a:t>…</a:t>
            </a:r>
            <a:endParaRPr lang="en-US" dirty="0"/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762000" y="2286000"/>
            <a:ext cx="2514600" cy="36718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Tasks &amp; settings</a:t>
            </a:r>
            <a:br>
              <a:rPr lang="en-US" dirty="0"/>
            </a:br>
            <a:r>
              <a:rPr lang="en-US" b="0" dirty="0"/>
              <a:t>Classification</a:t>
            </a:r>
            <a:br>
              <a:rPr lang="en-US" b="0" dirty="0"/>
            </a:br>
            <a:r>
              <a:rPr lang="en-US" b="0" dirty="0"/>
              <a:t>Ranking</a:t>
            </a:r>
            <a:br>
              <a:rPr lang="en-US" b="0" dirty="0"/>
            </a:br>
            <a:r>
              <a:rPr lang="en-US" b="0" dirty="0"/>
              <a:t>Clustering</a:t>
            </a:r>
            <a:br>
              <a:rPr lang="en-US" b="0" dirty="0"/>
            </a:br>
            <a:r>
              <a:rPr lang="en-US" b="0" dirty="0"/>
              <a:t>Regression</a:t>
            </a:r>
            <a:br>
              <a:rPr lang="en-US" b="0" dirty="0"/>
            </a:br>
            <a:r>
              <a:rPr lang="en-US" b="0" dirty="0"/>
              <a:t>Decision-making</a:t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Supervised</a:t>
            </a:r>
            <a:br>
              <a:rPr lang="en-US" b="0" dirty="0"/>
            </a:br>
            <a:r>
              <a:rPr lang="en-US" b="0" dirty="0"/>
              <a:t>Unsupervised</a:t>
            </a:r>
            <a:br>
              <a:rPr lang="en-US" b="0" dirty="0"/>
            </a:br>
            <a:r>
              <a:rPr lang="en-US" b="0" dirty="0"/>
              <a:t>Semi-supervised</a:t>
            </a:r>
            <a:br>
              <a:rPr lang="en-US" b="0" dirty="0"/>
            </a:br>
            <a:r>
              <a:rPr lang="en-US" b="0" dirty="0"/>
              <a:t>Active</a:t>
            </a:r>
            <a:br>
              <a:rPr lang="en-US" b="0" dirty="0"/>
            </a:br>
            <a:r>
              <a:rPr lang="en-US" b="0" dirty="0"/>
              <a:t>Reinforcement learning</a:t>
            </a: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4495800" y="1371600"/>
            <a:ext cx="3124200" cy="25733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Techniques</a:t>
            </a:r>
            <a:br>
              <a:rPr lang="en-US"/>
            </a:br>
            <a:r>
              <a:rPr lang="en-US" b="0"/>
              <a:t>Bayesian learning</a:t>
            </a:r>
            <a:br>
              <a:rPr lang="en-US" b="0"/>
            </a:br>
            <a:r>
              <a:rPr lang="en-US" b="0"/>
              <a:t>Decision trees</a:t>
            </a:r>
            <a:br>
              <a:rPr lang="en-US" b="0"/>
            </a:br>
            <a:r>
              <a:rPr lang="en-US" b="0"/>
              <a:t>Neural networks</a:t>
            </a:r>
            <a:br>
              <a:rPr lang="en-US" b="0"/>
            </a:br>
            <a:r>
              <a:rPr lang="en-US" b="0"/>
              <a:t>Support vector machines</a:t>
            </a:r>
            <a:br>
              <a:rPr lang="en-US" b="0"/>
            </a:br>
            <a:r>
              <a:rPr lang="en-US" b="0"/>
              <a:t>Boosting</a:t>
            </a:r>
            <a:br>
              <a:rPr lang="en-US" b="0"/>
            </a:br>
            <a:r>
              <a:rPr lang="en-US" b="0"/>
              <a:t>Case-based reasoning</a:t>
            </a:r>
            <a:r>
              <a:rPr lang="en-US"/>
              <a:t> </a:t>
            </a:r>
            <a:br>
              <a:rPr lang="en-US"/>
            </a:br>
            <a:r>
              <a:rPr lang="en-US" b="0"/>
              <a:t>Dimensionality reduction</a:t>
            </a:r>
            <a:br>
              <a:rPr lang="en-US" b="0"/>
            </a:br>
            <a:r>
              <a:rPr lang="en-US" b="0"/>
              <a:t>…</a:t>
            </a:r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 flipH="1" flipV="1">
            <a:off x="3276600" y="4724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 flipV="1">
            <a:off x="3276600" y="25908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59436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0858" name="Group 26"/>
          <p:cNvGrpSpPr>
            <a:grpSpLocks/>
          </p:cNvGrpSpPr>
          <p:nvPr/>
        </p:nvGrpSpPr>
        <p:grpSpPr bwMode="auto">
          <a:xfrm>
            <a:off x="762000" y="1676400"/>
            <a:ext cx="6553200" cy="4648200"/>
            <a:chOff x="480" y="1056"/>
            <a:chExt cx="4128" cy="2928"/>
          </a:xfrm>
        </p:grpSpPr>
        <p:sp>
          <p:nvSpPr>
            <p:cNvPr id="120849" name="AutoShape 17"/>
            <p:cNvSpPr>
              <a:spLocks noChangeArrowheads="1"/>
            </p:cNvSpPr>
            <p:nvPr/>
          </p:nvSpPr>
          <p:spPr bwMode="auto">
            <a:xfrm>
              <a:off x="480" y="1632"/>
              <a:ext cx="105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0" name="AutoShape 18"/>
            <p:cNvSpPr>
              <a:spLocks noChangeArrowheads="1"/>
            </p:cNvSpPr>
            <p:nvPr/>
          </p:nvSpPr>
          <p:spPr bwMode="auto">
            <a:xfrm>
              <a:off x="480" y="2160"/>
              <a:ext cx="105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1" name="AutoShape 19"/>
            <p:cNvSpPr>
              <a:spLocks noChangeArrowheads="1"/>
            </p:cNvSpPr>
            <p:nvPr/>
          </p:nvSpPr>
          <p:spPr bwMode="auto">
            <a:xfrm>
              <a:off x="480" y="2688"/>
              <a:ext cx="105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4" name="AutoShape 22"/>
            <p:cNvSpPr>
              <a:spLocks noChangeArrowheads="1"/>
            </p:cNvSpPr>
            <p:nvPr/>
          </p:nvSpPr>
          <p:spPr bwMode="auto">
            <a:xfrm>
              <a:off x="2832" y="1056"/>
              <a:ext cx="1776" cy="86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7" name="AutoShape 25"/>
            <p:cNvSpPr>
              <a:spLocks noChangeArrowheads="1"/>
            </p:cNvSpPr>
            <p:nvPr/>
          </p:nvSpPr>
          <p:spPr bwMode="auto">
            <a:xfrm>
              <a:off x="2784" y="2880"/>
              <a:ext cx="1728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4000" b="0"/>
              <a:t>Getting Started:</a:t>
            </a:r>
            <a:br>
              <a:rPr lang="en-US" sz="4000" b="0"/>
            </a:br>
            <a:r>
              <a:rPr lang="en-US" sz="4000" b="0"/>
              <a:t> </a:t>
            </a:r>
            <a:r>
              <a:rPr lang="en-US" sz="3200" b="0"/>
              <a:t>Top-Down Induction of Decision Tree</a:t>
            </a: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1584325" y="2279650"/>
            <a:ext cx="3697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9900"/>
                </a:solidFill>
              </a:rPr>
              <a:t>True: 6, 7, 8, 9, 10,13</a:t>
            </a:r>
          </a:p>
          <a:p>
            <a:r>
              <a:rPr lang="en-US" sz="2400">
                <a:solidFill>
                  <a:srgbClr val="FF0000"/>
                </a:solidFill>
              </a:rPr>
              <a:t>False: 1, 2, 3, 4, 5, 11, 12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4573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The distribution of training set is:</a:t>
            </a:r>
          </a:p>
        </p:txBody>
      </p:sp>
      <p:sp>
        <p:nvSpPr>
          <p:cNvPr id="351360" name="Text Box 128"/>
          <p:cNvSpPr txBox="1">
            <a:spLocks noChangeArrowheads="1"/>
          </p:cNvSpPr>
          <p:nvPr/>
        </p:nvSpPr>
        <p:spPr bwMode="auto">
          <a:xfrm>
            <a:off x="593725" y="3309938"/>
            <a:ext cx="72977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993300"/>
                </a:solidFill>
              </a:rPr>
              <a:t>Without testing any observable predicate, we</a:t>
            </a:r>
          </a:p>
          <a:p>
            <a:r>
              <a:rPr lang="en-US" sz="2400">
                <a:solidFill>
                  <a:srgbClr val="993300"/>
                </a:solidFill>
              </a:rPr>
              <a:t>could report that CONCEPT is False (</a:t>
            </a:r>
            <a:r>
              <a:rPr lang="en-US" sz="2400" b="1">
                <a:solidFill>
                  <a:srgbClr val="993300"/>
                </a:solidFill>
              </a:rPr>
              <a:t>majority rule</a:t>
            </a:r>
            <a:r>
              <a:rPr lang="en-US" sz="2400">
                <a:solidFill>
                  <a:srgbClr val="993300"/>
                </a:solidFill>
              </a:rPr>
              <a:t>) </a:t>
            </a:r>
            <a:br>
              <a:rPr lang="en-US" sz="2400">
                <a:solidFill>
                  <a:srgbClr val="993300"/>
                </a:solidFill>
              </a:rPr>
            </a:br>
            <a:r>
              <a:rPr lang="en-US" sz="2400">
                <a:solidFill>
                  <a:srgbClr val="993300"/>
                </a:solidFill>
              </a:rPr>
              <a:t>with an estimated probability of error P(E) = 6/13</a:t>
            </a:r>
          </a:p>
        </p:txBody>
      </p:sp>
      <p:sp>
        <p:nvSpPr>
          <p:cNvPr id="351361" name="Text Box 129"/>
          <p:cNvSpPr txBox="1">
            <a:spLocks noChangeArrowheads="1"/>
          </p:cNvSpPr>
          <p:nvPr/>
        </p:nvSpPr>
        <p:spPr bwMode="auto">
          <a:xfrm>
            <a:off x="533400" y="4641850"/>
            <a:ext cx="7543800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6600FF"/>
                </a:solidFill>
              </a:rPr>
              <a:t>Assuming that we will only include one observable </a:t>
            </a:r>
          </a:p>
          <a:p>
            <a:r>
              <a:rPr lang="en-US" sz="2400">
                <a:solidFill>
                  <a:srgbClr val="6600FF"/>
                </a:solidFill>
              </a:rPr>
              <a:t>predicate in the decision tree, </a:t>
            </a:r>
            <a:r>
              <a:rPr lang="en-US" sz="2400" b="1">
                <a:solidFill>
                  <a:srgbClr val="6600FF"/>
                </a:solidFill>
              </a:rPr>
              <a:t>which predicate</a:t>
            </a:r>
            <a:br>
              <a:rPr lang="en-US" sz="2400" b="1">
                <a:solidFill>
                  <a:srgbClr val="6600FF"/>
                </a:solidFill>
              </a:rPr>
            </a:br>
            <a:r>
              <a:rPr lang="en-US" sz="2400" b="1">
                <a:solidFill>
                  <a:srgbClr val="6600FF"/>
                </a:solidFill>
              </a:rPr>
              <a:t>should we test to minimize the probability of error (i.e., the # of misclassified examples in the training set)</a:t>
            </a:r>
            <a:r>
              <a:rPr lang="en-US" sz="2400">
                <a:solidFill>
                  <a:srgbClr val="6600FF"/>
                </a:solidFill>
              </a:rPr>
              <a:t>? </a:t>
            </a:r>
            <a:r>
              <a:rPr lang="en-US" sz="2800">
                <a:solidFill>
                  <a:srgbClr val="6600FF"/>
                </a:solidFill>
                <a:sym typeface="Wingdings" pitchFamily="2" charset="2"/>
              </a:rPr>
              <a:t> 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14773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/>
              <a:t>Suppose we pick </a:t>
            </a:r>
            <a:r>
              <a:rPr lang="en-US" sz="4000" b="0" dirty="0"/>
              <a:t>A</a:t>
            </a:r>
          </a:p>
        </p:txBody>
      </p:sp>
      <p:grpSp>
        <p:nvGrpSpPr>
          <p:cNvPr id="239634" name="Group 18"/>
          <p:cNvGrpSpPr>
            <a:grpSpLocks/>
          </p:cNvGrpSpPr>
          <p:nvPr/>
        </p:nvGrpSpPr>
        <p:grpSpPr bwMode="auto">
          <a:xfrm>
            <a:off x="838200" y="1835150"/>
            <a:ext cx="7481888" cy="4279900"/>
            <a:chOff x="518" y="1924"/>
            <a:chExt cx="4713" cy="2696"/>
          </a:xfrm>
        </p:grpSpPr>
        <p:grpSp>
          <p:nvGrpSpPr>
            <p:cNvPr id="239632" name="Group 16"/>
            <p:cNvGrpSpPr>
              <a:grpSpLocks/>
            </p:cNvGrpSpPr>
            <p:nvPr/>
          </p:nvGrpSpPr>
          <p:grpSpPr bwMode="auto">
            <a:xfrm>
              <a:off x="518" y="1924"/>
              <a:ext cx="4618" cy="1403"/>
              <a:chOff x="518" y="1924"/>
              <a:chExt cx="4618" cy="1403"/>
            </a:xfrm>
          </p:grpSpPr>
          <p:sp>
            <p:nvSpPr>
              <p:cNvPr id="239621" name="Text Box 5"/>
              <p:cNvSpPr txBox="1">
                <a:spLocks noChangeArrowheads="1"/>
              </p:cNvSpPr>
              <p:nvPr/>
            </p:nvSpPr>
            <p:spPr bwMode="auto">
              <a:xfrm>
                <a:off x="2832" y="192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A</a:t>
                </a:r>
              </a:p>
            </p:txBody>
          </p:sp>
          <p:sp>
            <p:nvSpPr>
              <p:cNvPr id="239624" name="Line 8"/>
              <p:cNvSpPr>
                <a:spLocks noChangeShapeType="1"/>
              </p:cNvSpPr>
              <p:nvPr/>
            </p:nvSpPr>
            <p:spPr bwMode="auto">
              <a:xfrm flipH="1">
                <a:off x="1728" y="2256"/>
                <a:ext cx="120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9625" name="Line 9"/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13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9626" name="Text Box 10"/>
              <p:cNvSpPr txBox="1">
                <a:spLocks noChangeArrowheads="1"/>
              </p:cNvSpPr>
              <p:nvPr/>
            </p:nvSpPr>
            <p:spPr bwMode="auto">
              <a:xfrm>
                <a:off x="518" y="2809"/>
                <a:ext cx="639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True:</a:t>
                </a:r>
              </a:p>
              <a:p>
                <a:r>
                  <a:rPr lang="en-US" sz="2400"/>
                  <a:t>False:</a:t>
                </a:r>
              </a:p>
            </p:txBody>
          </p:sp>
          <p:sp>
            <p:nvSpPr>
              <p:cNvPr id="239627" name="Line 11"/>
              <p:cNvSpPr>
                <a:spLocks noChangeShapeType="1"/>
              </p:cNvSpPr>
              <p:nvPr/>
            </p:nvSpPr>
            <p:spPr bwMode="auto">
              <a:xfrm>
                <a:off x="528" y="307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9628" name="Text Box 12"/>
              <p:cNvSpPr txBox="1">
                <a:spLocks noChangeArrowheads="1"/>
              </p:cNvSpPr>
              <p:nvPr/>
            </p:nvSpPr>
            <p:spPr bwMode="auto">
              <a:xfrm>
                <a:off x="1248" y="2805"/>
                <a:ext cx="150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6, 7, 8, 9, 10, 13</a:t>
                </a:r>
              </a:p>
              <a:p>
                <a:r>
                  <a:rPr lang="en-US" sz="2400"/>
                  <a:t>11, 12</a:t>
                </a:r>
              </a:p>
            </p:txBody>
          </p:sp>
          <p:sp>
            <p:nvSpPr>
              <p:cNvPr id="239629" name="Text Box 13"/>
              <p:cNvSpPr txBox="1">
                <a:spLocks noChangeArrowheads="1"/>
              </p:cNvSpPr>
              <p:nvPr/>
            </p:nvSpPr>
            <p:spPr bwMode="auto">
              <a:xfrm>
                <a:off x="3792" y="3028"/>
                <a:ext cx="107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1, 2, 3, 4, 5</a:t>
                </a:r>
              </a:p>
            </p:txBody>
          </p:sp>
          <p:sp>
            <p:nvSpPr>
              <p:cNvPr id="239630" name="Text Box 14"/>
              <p:cNvSpPr txBox="1">
                <a:spLocks noChangeArrowheads="1"/>
              </p:cNvSpPr>
              <p:nvPr/>
            </p:nvSpPr>
            <p:spPr bwMode="auto">
              <a:xfrm>
                <a:off x="2150" y="223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T</a:t>
                </a:r>
              </a:p>
            </p:txBody>
          </p:sp>
          <p:sp>
            <p:nvSpPr>
              <p:cNvPr id="239631" name="Text Box 15"/>
              <p:cNvSpPr txBox="1">
                <a:spLocks noChangeArrowheads="1"/>
              </p:cNvSpPr>
              <p:nvPr/>
            </p:nvSpPr>
            <p:spPr bwMode="auto">
              <a:xfrm>
                <a:off x="3600" y="2212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F</a:t>
                </a:r>
              </a:p>
            </p:txBody>
          </p:sp>
        </p:grpSp>
        <p:sp>
          <p:nvSpPr>
            <p:cNvPr id="239633" name="Text Box 17"/>
            <p:cNvSpPr txBox="1">
              <a:spLocks noChangeArrowheads="1"/>
            </p:cNvSpPr>
            <p:nvPr/>
          </p:nvSpPr>
          <p:spPr bwMode="auto">
            <a:xfrm>
              <a:off x="528" y="3412"/>
              <a:ext cx="4703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If we test only A, we will report that CONCEPT is True</a:t>
              </a:r>
              <a:br>
                <a:rPr lang="en-US" sz="2400"/>
              </a:br>
              <a:r>
                <a:rPr lang="en-US" sz="2400"/>
                <a:t>if A is True (majority rule) and False otherwise</a:t>
              </a:r>
            </a:p>
            <a:p>
              <a:endParaRPr lang="en-US" sz="2400"/>
            </a:p>
            <a:p>
              <a:r>
                <a:rPr lang="en-US" sz="2400">
                  <a:solidFill>
                    <a:srgbClr val="993300"/>
                  </a:solidFill>
                  <a:sym typeface="Wingdings" pitchFamily="2" charset="2"/>
                </a:rPr>
                <a:t> </a:t>
              </a:r>
              <a:r>
                <a:rPr lang="en-US" sz="2400">
                  <a:solidFill>
                    <a:srgbClr val="993300"/>
                  </a:solidFill>
                </a:rPr>
                <a:t>The number of misclassified examples from the </a:t>
              </a:r>
              <a:br>
                <a:rPr lang="en-US" sz="2400">
                  <a:solidFill>
                    <a:srgbClr val="993300"/>
                  </a:solidFill>
                </a:rPr>
              </a:br>
              <a:r>
                <a:rPr lang="en-US" sz="2400">
                  <a:solidFill>
                    <a:srgbClr val="993300"/>
                  </a:solidFill>
                </a:rPr>
                <a:t>     training set is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5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Suppose we pick B</a:t>
            </a:r>
            <a:endParaRPr lang="en-US" sz="4000" b="0" dirty="0"/>
          </a:p>
        </p:txBody>
      </p:sp>
      <p:grpSp>
        <p:nvGrpSpPr>
          <p:cNvPr id="240659" name="Group 19"/>
          <p:cNvGrpSpPr>
            <a:grpSpLocks/>
          </p:cNvGrpSpPr>
          <p:nvPr/>
        </p:nvGrpSpPr>
        <p:grpSpPr bwMode="auto">
          <a:xfrm>
            <a:off x="838200" y="1835150"/>
            <a:ext cx="7600950" cy="4279900"/>
            <a:chOff x="518" y="1924"/>
            <a:chExt cx="4788" cy="2696"/>
          </a:xfrm>
        </p:grpSpPr>
        <p:grpSp>
          <p:nvGrpSpPr>
            <p:cNvPr id="240645" name="Group 5"/>
            <p:cNvGrpSpPr>
              <a:grpSpLocks/>
            </p:cNvGrpSpPr>
            <p:nvPr/>
          </p:nvGrpSpPr>
          <p:grpSpPr bwMode="auto">
            <a:xfrm>
              <a:off x="518" y="1924"/>
              <a:ext cx="4788" cy="2696"/>
              <a:chOff x="518" y="1924"/>
              <a:chExt cx="4788" cy="2696"/>
            </a:xfrm>
          </p:grpSpPr>
          <p:grpSp>
            <p:nvGrpSpPr>
              <p:cNvPr id="240646" name="Group 6"/>
              <p:cNvGrpSpPr>
                <a:grpSpLocks/>
              </p:cNvGrpSpPr>
              <p:nvPr/>
            </p:nvGrpSpPr>
            <p:grpSpPr bwMode="auto">
              <a:xfrm>
                <a:off x="518" y="1924"/>
                <a:ext cx="4618" cy="1403"/>
                <a:chOff x="518" y="1924"/>
                <a:chExt cx="4618" cy="1403"/>
              </a:xfrm>
            </p:grpSpPr>
            <p:sp>
              <p:nvSpPr>
                <p:cNvPr id="24064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832" y="1924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B</a:t>
                  </a:r>
                </a:p>
              </p:txBody>
            </p:sp>
            <p:sp>
              <p:nvSpPr>
                <p:cNvPr id="240648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728" y="2256"/>
                  <a:ext cx="120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0649" name="Line 9"/>
                <p:cNvSpPr>
                  <a:spLocks noChangeShapeType="1"/>
                </p:cNvSpPr>
                <p:nvPr/>
              </p:nvSpPr>
              <p:spPr bwMode="auto">
                <a:xfrm>
                  <a:off x="2928" y="2256"/>
                  <a:ext cx="139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065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18" y="2809"/>
                  <a:ext cx="639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True:</a:t>
                  </a:r>
                </a:p>
                <a:p>
                  <a:r>
                    <a:rPr lang="en-US" sz="2400"/>
                    <a:t>False:</a:t>
                  </a:r>
                </a:p>
              </p:txBody>
            </p:sp>
            <p:sp>
              <p:nvSpPr>
                <p:cNvPr id="240651" name="Line 11"/>
                <p:cNvSpPr>
                  <a:spLocks noChangeShapeType="1"/>
                </p:cNvSpPr>
                <p:nvPr/>
              </p:nvSpPr>
              <p:spPr bwMode="auto">
                <a:xfrm>
                  <a:off x="528" y="3072"/>
                  <a:ext cx="46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065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48" y="2805"/>
                  <a:ext cx="107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9, 10</a:t>
                  </a:r>
                </a:p>
                <a:p>
                  <a:r>
                    <a:rPr lang="en-US" sz="2400"/>
                    <a:t>2, 3, 11, 12</a:t>
                  </a:r>
                </a:p>
              </p:txBody>
            </p:sp>
            <p:sp>
              <p:nvSpPr>
                <p:cNvPr id="2406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792" y="3028"/>
                  <a:ext cx="64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1, 4, 5</a:t>
                  </a:r>
                </a:p>
              </p:txBody>
            </p:sp>
            <p:sp>
              <p:nvSpPr>
                <p:cNvPr id="24065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50" y="2233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T</a:t>
                  </a:r>
                </a:p>
              </p:txBody>
            </p:sp>
            <p:sp>
              <p:nvSpPr>
                <p:cNvPr id="24065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600" y="2212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F</a:t>
                  </a:r>
                </a:p>
              </p:txBody>
            </p:sp>
          </p:grpSp>
          <p:sp>
            <p:nvSpPr>
              <p:cNvPr id="240656" name="Text Box 16"/>
              <p:cNvSpPr txBox="1">
                <a:spLocks noChangeArrowheads="1"/>
              </p:cNvSpPr>
              <p:nvPr/>
            </p:nvSpPr>
            <p:spPr bwMode="auto">
              <a:xfrm>
                <a:off x="528" y="3412"/>
                <a:ext cx="4778" cy="1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If we test only B, we will report that CONCEPT is False</a:t>
                </a:r>
                <a:br>
                  <a:rPr lang="en-US" sz="2400"/>
                </a:br>
                <a:r>
                  <a:rPr lang="en-US" sz="2400"/>
                  <a:t>if B is True and True otherwise</a:t>
                </a:r>
              </a:p>
              <a:p>
                <a:endParaRPr lang="en-US" sz="2400"/>
              </a:p>
              <a:p>
                <a:r>
                  <a:rPr lang="en-US" sz="2400">
                    <a:solidFill>
                      <a:srgbClr val="993300"/>
                    </a:solidFill>
                    <a:sym typeface="Wingdings" pitchFamily="2" charset="2"/>
                  </a:rPr>
                  <a:t> </a:t>
                </a:r>
                <a:r>
                  <a:rPr lang="en-US" sz="2400">
                    <a:solidFill>
                      <a:srgbClr val="993300"/>
                    </a:solidFill>
                  </a:rPr>
                  <a:t>The number of misclassified examples from the </a:t>
                </a:r>
                <a:br>
                  <a:rPr lang="en-US" sz="2400">
                    <a:solidFill>
                      <a:srgbClr val="993300"/>
                    </a:solidFill>
                  </a:rPr>
                </a:br>
                <a:r>
                  <a:rPr lang="en-US" sz="2400">
                    <a:solidFill>
                      <a:srgbClr val="993300"/>
                    </a:solidFill>
                  </a:rPr>
                  <a:t>     training set is 5</a:t>
                </a:r>
              </a:p>
            </p:txBody>
          </p:sp>
        </p:grpSp>
        <p:sp>
          <p:nvSpPr>
            <p:cNvPr id="240658" name="Text Box 18"/>
            <p:cNvSpPr txBox="1">
              <a:spLocks noChangeArrowheads="1"/>
            </p:cNvSpPr>
            <p:nvPr/>
          </p:nvSpPr>
          <p:spPr bwMode="auto">
            <a:xfrm>
              <a:off x="3792" y="2836"/>
              <a:ext cx="9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6, 7, 8, 13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15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Suppose we pick C</a:t>
            </a:r>
            <a:endParaRPr lang="en-US" sz="4000" b="0" dirty="0"/>
          </a:p>
        </p:txBody>
      </p:sp>
      <p:grpSp>
        <p:nvGrpSpPr>
          <p:cNvPr id="242693" name="Group 5"/>
          <p:cNvGrpSpPr>
            <a:grpSpLocks/>
          </p:cNvGrpSpPr>
          <p:nvPr/>
        </p:nvGrpSpPr>
        <p:grpSpPr bwMode="auto">
          <a:xfrm>
            <a:off x="838200" y="1835150"/>
            <a:ext cx="7499350" cy="4279900"/>
            <a:chOff x="518" y="1924"/>
            <a:chExt cx="4724" cy="2696"/>
          </a:xfrm>
        </p:grpSpPr>
        <p:grpSp>
          <p:nvGrpSpPr>
            <p:cNvPr id="242694" name="Group 6"/>
            <p:cNvGrpSpPr>
              <a:grpSpLocks/>
            </p:cNvGrpSpPr>
            <p:nvPr/>
          </p:nvGrpSpPr>
          <p:grpSpPr bwMode="auto">
            <a:xfrm>
              <a:off x="518" y="1924"/>
              <a:ext cx="4724" cy="2696"/>
              <a:chOff x="518" y="1924"/>
              <a:chExt cx="4724" cy="2696"/>
            </a:xfrm>
          </p:grpSpPr>
          <p:grpSp>
            <p:nvGrpSpPr>
              <p:cNvPr id="242695" name="Group 7"/>
              <p:cNvGrpSpPr>
                <a:grpSpLocks/>
              </p:cNvGrpSpPr>
              <p:nvPr/>
            </p:nvGrpSpPr>
            <p:grpSpPr bwMode="auto">
              <a:xfrm>
                <a:off x="518" y="1924"/>
                <a:ext cx="4618" cy="1403"/>
                <a:chOff x="518" y="1924"/>
                <a:chExt cx="4618" cy="1403"/>
              </a:xfrm>
            </p:grpSpPr>
            <p:sp>
              <p:nvSpPr>
                <p:cNvPr id="24269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32" y="1924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C</a:t>
                  </a:r>
                </a:p>
              </p:txBody>
            </p:sp>
            <p:sp>
              <p:nvSpPr>
                <p:cNvPr id="24269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728" y="2256"/>
                  <a:ext cx="120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2698" name="Line 10"/>
                <p:cNvSpPr>
                  <a:spLocks noChangeShapeType="1"/>
                </p:cNvSpPr>
                <p:nvPr/>
              </p:nvSpPr>
              <p:spPr bwMode="auto">
                <a:xfrm>
                  <a:off x="2928" y="2256"/>
                  <a:ext cx="139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269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18" y="2809"/>
                  <a:ext cx="639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True:</a:t>
                  </a:r>
                </a:p>
                <a:p>
                  <a:r>
                    <a:rPr lang="en-US" sz="2400"/>
                    <a:t>False:</a:t>
                  </a:r>
                </a:p>
              </p:txBody>
            </p:sp>
            <p:sp>
              <p:nvSpPr>
                <p:cNvPr id="242700" name="Line 12"/>
                <p:cNvSpPr>
                  <a:spLocks noChangeShapeType="1"/>
                </p:cNvSpPr>
                <p:nvPr/>
              </p:nvSpPr>
              <p:spPr bwMode="auto">
                <a:xfrm>
                  <a:off x="528" y="3072"/>
                  <a:ext cx="46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270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48" y="2805"/>
                  <a:ext cx="1289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6, 8, 9, 10, 13</a:t>
                  </a:r>
                </a:p>
                <a:p>
                  <a:r>
                    <a:rPr lang="en-US" sz="2400"/>
                    <a:t>1, 3, 4</a:t>
                  </a:r>
                </a:p>
              </p:txBody>
            </p:sp>
            <p:sp>
              <p:nvSpPr>
                <p:cNvPr id="24270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792" y="3028"/>
                  <a:ext cx="10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1, 5, 11, 12</a:t>
                  </a:r>
                </a:p>
              </p:txBody>
            </p:sp>
            <p:sp>
              <p:nvSpPr>
                <p:cNvPr id="24270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150" y="2233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T</a:t>
                  </a:r>
                </a:p>
              </p:txBody>
            </p:sp>
            <p:sp>
              <p:nvSpPr>
                <p:cNvPr id="24270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600" y="2212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F</a:t>
                  </a:r>
                </a:p>
              </p:txBody>
            </p:sp>
          </p:grpSp>
          <p:sp>
            <p:nvSpPr>
              <p:cNvPr id="242705" name="Text Box 17"/>
              <p:cNvSpPr txBox="1">
                <a:spLocks noChangeArrowheads="1"/>
              </p:cNvSpPr>
              <p:nvPr/>
            </p:nvSpPr>
            <p:spPr bwMode="auto">
              <a:xfrm>
                <a:off x="528" y="3412"/>
                <a:ext cx="4714" cy="1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If we test only C, we will report that CONCEPT is True</a:t>
                </a:r>
                <a:br>
                  <a:rPr lang="en-US" sz="2400"/>
                </a:br>
                <a:r>
                  <a:rPr lang="en-US" sz="2400"/>
                  <a:t>if C is True and False otherwise</a:t>
                </a:r>
              </a:p>
              <a:p>
                <a:endParaRPr lang="en-US" sz="2400"/>
              </a:p>
              <a:p>
                <a:r>
                  <a:rPr lang="en-US" sz="2400">
                    <a:solidFill>
                      <a:srgbClr val="993300"/>
                    </a:solidFill>
                    <a:sym typeface="Wingdings" pitchFamily="2" charset="2"/>
                  </a:rPr>
                  <a:t> </a:t>
                </a:r>
                <a:r>
                  <a:rPr lang="en-US" sz="2400">
                    <a:solidFill>
                      <a:srgbClr val="993300"/>
                    </a:solidFill>
                  </a:rPr>
                  <a:t>The number of misclassified examples from the </a:t>
                </a:r>
                <a:br>
                  <a:rPr lang="en-US" sz="2400">
                    <a:solidFill>
                      <a:srgbClr val="993300"/>
                    </a:solidFill>
                  </a:rPr>
                </a:br>
                <a:r>
                  <a:rPr lang="en-US" sz="2400">
                    <a:solidFill>
                      <a:srgbClr val="993300"/>
                    </a:solidFill>
                  </a:rPr>
                  <a:t>     training set is 4</a:t>
                </a:r>
              </a:p>
            </p:txBody>
          </p:sp>
        </p:grpSp>
        <p:sp>
          <p:nvSpPr>
            <p:cNvPr id="242706" name="Text Box 18"/>
            <p:cNvSpPr txBox="1">
              <a:spLocks noChangeArrowheads="1"/>
            </p:cNvSpPr>
            <p:nvPr/>
          </p:nvSpPr>
          <p:spPr bwMode="auto">
            <a:xfrm>
              <a:off x="3792" y="283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5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8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Suppose we pick D</a:t>
            </a:r>
            <a:endParaRPr lang="en-US" sz="4000" b="0" dirty="0"/>
          </a:p>
        </p:txBody>
      </p:sp>
      <p:grpSp>
        <p:nvGrpSpPr>
          <p:cNvPr id="241684" name="Group 20"/>
          <p:cNvGrpSpPr>
            <a:grpSpLocks/>
          </p:cNvGrpSpPr>
          <p:nvPr/>
        </p:nvGrpSpPr>
        <p:grpSpPr bwMode="auto">
          <a:xfrm>
            <a:off x="838200" y="1835150"/>
            <a:ext cx="7499350" cy="4279900"/>
            <a:chOff x="518" y="1924"/>
            <a:chExt cx="4724" cy="2696"/>
          </a:xfrm>
        </p:grpSpPr>
        <p:sp>
          <p:nvSpPr>
            <p:cNvPr id="241672" name="Text Box 8"/>
            <p:cNvSpPr txBox="1">
              <a:spLocks noChangeArrowheads="1"/>
            </p:cNvSpPr>
            <p:nvPr/>
          </p:nvSpPr>
          <p:spPr bwMode="auto">
            <a:xfrm>
              <a:off x="2832" y="192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D</a:t>
              </a:r>
            </a:p>
          </p:txBody>
        </p:sp>
        <p:sp>
          <p:nvSpPr>
            <p:cNvPr id="241673" name="Line 9"/>
            <p:cNvSpPr>
              <a:spLocks noChangeShapeType="1"/>
            </p:cNvSpPr>
            <p:nvPr/>
          </p:nvSpPr>
          <p:spPr bwMode="auto">
            <a:xfrm flipH="1">
              <a:off x="1728" y="2256"/>
              <a:ext cx="120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1674" name="Line 10"/>
            <p:cNvSpPr>
              <a:spLocks noChangeShapeType="1"/>
            </p:cNvSpPr>
            <p:nvPr/>
          </p:nvSpPr>
          <p:spPr bwMode="auto">
            <a:xfrm>
              <a:off x="2928" y="2256"/>
              <a:ext cx="13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1679" name="Text Box 15"/>
            <p:cNvSpPr txBox="1">
              <a:spLocks noChangeArrowheads="1"/>
            </p:cNvSpPr>
            <p:nvPr/>
          </p:nvSpPr>
          <p:spPr bwMode="auto">
            <a:xfrm>
              <a:off x="2150" y="223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T</a:t>
              </a:r>
            </a:p>
          </p:txBody>
        </p:sp>
        <p:sp>
          <p:nvSpPr>
            <p:cNvPr id="241680" name="Text Box 16"/>
            <p:cNvSpPr txBox="1">
              <a:spLocks noChangeArrowheads="1"/>
            </p:cNvSpPr>
            <p:nvPr/>
          </p:nvSpPr>
          <p:spPr bwMode="auto">
            <a:xfrm>
              <a:off x="3600" y="221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F</a:t>
              </a:r>
            </a:p>
          </p:txBody>
        </p:sp>
        <p:sp>
          <p:nvSpPr>
            <p:cNvPr id="241681" name="Text Box 17"/>
            <p:cNvSpPr txBox="1">
              <a:spLocks noChangeArrowheads="1"/>
            </p:cNvSpPr>
            <p:nvPr/>
          </p:nvSpPr>
          <p:spPr bwMode="auto">
            <a:xfrm>
              <a:off x="528" y="3412"/>
              <a:ext cx="4714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If we test only D, we will report that CONCEPT is True</a:t>
              </a:r>
              <a:br>
                <a:rPr lang="en-US" sz="2400"/>
              </a:br>
              <a:r>
                <a:rPr lang="en-US" sz="2400"/>
                <a:t>if D is True and False otherwise</a:t>
              </a:r>
            </a:p>
            <a:p>
              <a:endParaRPr lang="en-US" sz="2400"/>
            </a:p>
            <a:p>
              <a:r>
                <a:rPr lang="en-US" sz="2400">
                  <a:solidFill>
                    <a:srgbClr val="993300"/>
                  </a:solidFill>
                  <a:sym typeface="Wingdings" pitchFamily="2" charset="2"/>
                </a:rPr>
                <a:t> </a:t>
              </a:r>
              <a:r>
                <a:rPr lang="en-US" sz="2400">
                  <a:solidFill>
                    <a:srgbClr val="993300"/>
                  </a:solidFill>
                </a:rPr>
                <a:t>The number of misclassified examples from the </a:t>
              </a:r>
              <a:br>
                <a:rPr lang="en-US" sz="2400">
                  <a:solidFill>
                    <a:srgbClr val="993300"/>
                  </a:solidFill>
                </a:rPr>
              </a:br>
              <a:r>
                <a:rPr lang="en-US" sz="2400">
                  <a:solidFill>
                    <a:srgbClr val="993300"/>
                  </a:solidFill>
                </a:rPr>
                <a:t>     training set is 5</a:t>
              </a:r>
            </a:p>
          </p:txBody>
        </p:sp>
        <p:grpSp>
          <p:nvGrpSpPr>
            <p:cNvPr id="241683" name="Group 19"/>
            <p:cNvGrpSpPr>
              <a:grpSpLocks/>
            </p:cNvGrpSpPr>
            <p:nvPr/>
          </p:nvGrpSpPr>
          <p:grpSpPr bwMode="auto">
            <a:xfrm>
              <a:off x="518" y="2805"/>
              <a:ext cx="4618" cy="522"/>
              <a:chOff x="518" y="2805"/>
              <a:chExt cx="4618" cy="522"/>
            </a:xfrm>
          </p:grpSpPr>
          <p:sp>
            <p:nvSpPr>
              <p:cNvPr id="241675" name="Text Box 11"/>
              <p:cNvSpPr txBox="1">
                <a:spLocks noChangeArrowheads="1"/>
              </p:cNvSpPr>
              <p:nvPr/>
            </p:nvSpPr>
            <p:spPr bwMode="auto">
              <a:xfrm>
                <a:off x="518" y="2809"/>
                <a:ext cx="639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True:</a:t>
                </a:r>
              </a:p>
              <a:p>
                <a:r>
                  <a:rPr lang="en-US" sz="2400"/>
                  <a:t>False:</a:t>
                </a:r>
              </a:p>
            </p:txBody>
          </p:sp>
          <p:sp>
            <p:nvSpPr>
              <p:cNvPr id="241676" name="Line 12"/>
              <p:cNvSpPr>
                <a:spLocks noChangeShapeType="1"/>
              </p:cNvSpPr>
              <p:nvPr/>
            </p:nvSpPr>
            <p:spPr bwMode="auto">
              <a:xfrm>
                <a:off x="528" y="307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1677" name="Text Box 13"/>
              <p:cNvSpPr txBox="1">
                <a:spLocks noChangeArrowheads="1"/>
              </p:cNvSpPr>
              <p:nvPr/>
            </p:nvSpPr>
            <p:spPr bwMode="auto">
              <a:xfrm>
                <a:off x="1248" y="2805"/>
                <a:ext cx="863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7, 10, 13</a:t>
                </a:r>
              </a:p>
              <a:p>
                <a:r>
                  <a:rPr lang="en-US" sz="2400"/>
                  <a:t>3, 5</a:t>
                </a:r>
              </a:p>
            </p:txBody>
          </p:sp>
          <p:sp>
            <p:nvSpPr>
              <p:cNvPr id="241678" name="Text Box 14"/>
              <p:cNvSpPr txBox="1">
                <a:spLocks noChangeArrowheads="1"/>
              </p:cNvSpPr>
              <p:nvPr/>
            </p:nvSpPr>
            <p:spPr bwMode="auto">
              <a:xfrm>
                <a:off x="3792" y="3028"/>
                <a:ext cx="12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1, 2, 4, 11, 12</a:t>
                </a:r>
              </a:p>
            </p:txBody>
          </p:sp>
          <p:sp>
            <p:nvSpPr>
              <p:cNvPr id="241682" name="Text Box 18"/>
              <p:cNvSpPr txBox="1">
                <a:spLocks noChangeArrowheads="1"/>
              </p:cNvSpPr>
              <p:nvPr/>
            </p:nvSpPr>
            <p:spPr bwMode="auto">
              <a:xfrm>
                <a:off x="3792" y="2836"/>
                <a:ext cx="6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6, 8, 9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1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Suppose we pick E</a:t>
            </a:r>
            <a:endParaRPr lang="en-US" sz="4000" b="0" dirty="0"/>
          </a:p>
        </p:txBody>
      </p:sp>
      <p:grpSp>
        <p:nvGrpSpPr>
          <p:cNvPr id="243717" name="Group 5"/>
          <p:cNvGrpSpPr>
            <a:grpSpLocks/>
          </p:cNvGrpSpPr>
          <p:nvPr/>
        </p:nvGrpSpPr>
        <p:grpSpPr bwMode="auto">
          <a:xfrm>
            <a:off x="838200" y="1835150"/>
            <a:ext cx="7600950" cy="4279900"/>
            <a:chOff x="518" y="1924"/>
            <a:chExt cx="4788" cy="2696"/>
          </a:xfrm>
        </p:grpSpPr>
        <p:grpSp>
          <p:nvGrpSpPr>
            <p:cNvPr id="243718" name="Group 6"/>
            <p:cNvGrpSpPr>
              <a:grpSpLocks/>
            </p:cNvGrpSpPr>
            <p:nvPr/>
          </p:nvGrpSpPr>
          <p:grpSpPr bwMode="auto">
            <a:xfrm>
              <a:off x="518" y="1924"/>
              <a:ext cx="4788" cy="2696"/>
              <a:chOff x="518" y="1924"/>
              <a:chExt cx="4788" cy="2696"/>
            </a:xfrm>
          </p:grpSpPr>
          <p:grpSp>
            <p:nvGrpSpPr>
              <p:cNvPr id="243719" name="Group 7"/>
              <p:cNvGrpSpPr>
                <a:grpSpLocks/>
              </p:cNvGrpSpPr>
              <p:nvPr/>
            </p:nvGrpSpPr>
            <p:grpSpPr bwMode="auto">
              <a:xfrm>
                <a:off x="518" y="1924"/>
                <a:ext cx="4618" cy="1403"/>
                <a:chOff x="518" y="1924"/>
                <a:chExt cx="4618" cy="1403"/>
              </a:xfrm>
            </p:grpSpPr>
            <p:sp>
              <p:nvSpPr>
                <p:cNvPr id="24372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32" y="1924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E</a:t>
                  </a:r>
                </a:p>
              </p:txBody>
            </p:sp>
            <p:sp>
              <p:nvSpPr>
                <p:cNvPr id="243721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728" y="2256"/>
                  <a:ext cx="120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3722" name="Line 10"/>
                <p:cNvSpPr>
                  <a:spLocks noChangeShapeType="1"/>
                </p:cNvSpPr>
                <p:nvPr/>
              </p:nvSpPr>
              <p:spPr bwMode="auto">
                <a:xfrm>
                  <a:off x="2928" y="2256"/>
                  <a:ext cx="139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372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18" y="2809"/>
                  <a:ext cx="639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True:</a:t>
                  </a:r>
                </a:p>
                <a:p>
                  <a:r>
                    <a:rPr lang="en-US" sz="2400"/>
                    <a:t>False:</a:t>
                  </a:r>
                </a:p>
              </p:txBody>
            </p:sp>
            <p:sp>
              <p:nvSpPr>
                <p:cNvPr id="243724" name="Line 12"/>
                <p:cNvSpPr>
                  <a:spLocks noChangeShapeType="1"/>
                </p:cNvSpPr>
                <p:nvPr/>
              </p:nvSpPr>
              <p:spPr bwMode="auto">
                <a:xfrm>
                  <a:off x="528" y="3072"/>
                  <a:ext cx="46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372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48" y="2805"/>
                  <a:ext cx="107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8, 9, 10, 13</a:t>
                  </a:r>
                </a:p>
                <a:p>
                  <a:r>
                    <a:rPr lang="en-US" sz="2400"/>
                    <a:t>1, 3, 5, 12</a:t>
                  </a:r>
                </a:p>
              </p:txBody>
            </p:sp>
            <p:sp>
              <p:nvSpPr>
                <p:cNvPr id="2437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792" y="3028"/>
                  <a:ext cx="75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2, 4, 11</a:t>
                  </a:r>
                </a:p>
              </p:txBody>
            </p:sp>
            <p:sp>
              <p:nvSpPr>
                <p:cNvPr id="24372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150" y="2233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T</a:t>
                  </a:r>
                </a:p>
              </p:txBody>
            </p:sp>
            <p:sp>
              <p:nvSpPr>
                <p:cNvPr id="24372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600" y="2212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F</a:t>
                  </a:r>
                </a:p>
              </p:txBody>
            </p:sp>
          </p:grpSp>
          <p:sp>
            <p:nvSpPr>
              <p:cNvPr id="243729" name="Text Box 17"/>
              <p:cNvSpPr txBox="1">
                <a:spLocks noChangeArrowheads="1"/>
              </p:cNvSpPr>
              <p:nvPr/>
            </p:nvSpPr>
            <p:spPr bwMode="auto">
              <a:xfrm>
                <a:off x="528" y="3412"/>
                <a:ext cx="4778" cy="1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If we test only E we will report that CONCEPT is False,</a:t>
                </a:r>
              </a:p>
              <a:p>
                <a:r>
                  <a:rPr lang="en-US" sz="2400"/>
                  <a:t>independent of the outcome</a:t>
                </a:r>
              </a:p>
              <a:p>
                <a:endParaRPr lang="en-US" sz="2400"/>
              </a:p>
              <a:p>
                <a:r>
                  <a:rPr lang="en-US" sz="2400">
                    <a:solidFill>
                      <a:srgbClr val="993300"/>
                    </a:solidFill>
                    <a:sym typeface="Wingdings" pitchFamily="2" charset="2"/>
                  </a:rPr>
                  <a:t> </a:t>
                </a:r>
                <a:r>
                  <a:rPr lang="en-US" sz="2400">
                    <a:solidFill>
                      <a:srgbClr val="993300"/>
                    </a:solidFill>
                  </a:rPr>
                  <a:t>The number of misclassified examples from the </a:t>
                </a:r>
                <a:br>
                  <a:rPr lang="en-US" sz="2400">
                    <a:solidFill>
                      <a:srgbClr val="993300"/>
                    </a:solidFill>
                  </a:rPr>
                </a:br>
                <a:r>
                  <a:rPr lang="en-US" sz="2400">
                    <a:solidFill>
                      <a:srgbClr val="993300"/>
                    </a:solidFill>
                  </a:rPr>
                  <a:t>     training set is 6</a:t>
                </a:r>
              </a:p>
            </p:txBody>
          </p:sp>
        </p:grpSp>
        <p:sp>
          <p:nvSpPr>
            <p:cNvPr id="243730" name="Text Box 18"/>
            <p:cNvSpPr txBox="1">
              <a:spLocks noChangeArrowheads="1"/>
            </p:cNvSpPr>
            <p:nvPr/>
          </p:nvSpPr>
          <p:spPr bwMode="auto">
            <a:xfrm>
              <a:off x="3792" y="283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6, 7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Suppose we pick E</a:t>
            </a:r>
            <a:endParaRPr lang="en-US" sz="4000" b="0" dirty="0"/>
          </a:p>
        </p:txBody>
      </p:sp>
      <p:grpSp>
        <p:nvGrpSpPr>
          <p:cNvPr id="353283" name="Group 3"/>
          <p:cNvGrpSpPr>
            <a:grpSpLocks/>
          </p:cNvGrpSpPr>
          <p:nvPr/>
        </p:nvGrpSpPr>
        <p:grpSpPr bwMode="auto">
          <a:xfrm>
            <a:off x="838200" y="1835150"/>
            <a:ext cx="7600950" cy="4279900"/>
            <a:chOff x="518" y="1924"/>
            <a:chExt cx="4788" cy="2696"/>
          </a:xfrm>
        </p:grpSpPr>
        <p:grpSp>
          <p:nvGrpSpPr>
            <p:cNvPr id="353284" name="Group 4"/>
            <p:cNvGrpSpPr>
              <a:grpSpLocks/>
            </p:cNvGrpSpPr>
            <p:nvPr/>
          </p:nvGrpSpPr>
          <p:grpSpPr bwMode="auto">
            <a:xfrm>
              <a:off x="518" y="1924"/>
              <a:ext cx="4788" cy="2696"/>
              <a:chOff x="518" y="1924"/>
              <a:chExt cx="4788" cy="2696"/>
            </a:xfrm>
          </p:grpSpPr>
          <p:grpSp>
            <p:nvGrpSpPr>
              <p:cNvPr id="353285" name="Group 5"/>
              <p:cNvGrpSpPr>
                <a:grpSpLocks/>
              </p:cNvGrpSpPr>
              <p:nvPr/>
            </p:nvGrpSpPr>
            <p:grpSpPr bwMode="auto">
              <a:xfrm>
                <a:off x="518" y="1924"/>
                <a:ext cx="4618" cy="1403"/>
                <a:chOff x="518" y="1924"/>
                <a:chExt cx="4618" cy="1403"/>
              </a:xfrm>
            </p:grpSpPr>
            <p:sp>
              <p:nvSpPr>
                <p:cNvPr id="35328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832" y="1924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E</a:t>
                  </a:r>
                </a:p>
              </p:txBody>
            </p:sp>
            <p:sp>
              <p:nvSpPr>
                <p:cNvPr id="353287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728" y="2256"/>
                  <a:ext cx="120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288" name="Line 8"/>
                <p:cNvSpPr>
                  <a:spLocks noChangeShapeType="1"/>
                </p:cNvSpPr>
                <p:nvPr/>
              </p:nvSpPr>
              <p:spPr bwMode="auto">
                <a:xfrm>
                  <a:off x="2928" y="2256"/>
                  <a:ext cx="139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28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18" y="2809"/>
                  <a:ext cx="639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True:</a:t>
                  </a:r>
                </a:p>
                <a:p>
                  <a:r>
                    <a:rPr lang="en-US" sz="2400"/>
                    <a:t>False:</a:t>
                  </a:r>
                </a:p>
              </p:txBody>
            </p:sp>
            <p:sp>
              <p:nvSpPr>
                <p:cNvPr id="353290" name="Line 10"/>
                <p:cNvSpPr>
                  <a:spLocks noChangeShapeType="1"/>
                </p:cNvSpPr>
                <p:nvPr/>
              </p:nvSpPr>
              <p:spPr bwMode="auto">
                <a:xfrm>
                  <a:off x="528" y="3072"/>
                  <a:ext cx="46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329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248" y="2805"/>
                  <a:ext cx="107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8, 9, 10, 13</a:t>
                  </a:r>
                </a:p>
                <a:p>
                  <a:r>
                    <a:rPr lang="en-US" sz="2400"/>
                    <a:t>1, 3, 5, 12</a:t>
                  </a:r>
                </a:p>
              </p:txBody>
            </p:sp>
            <p:sp>
              <p:nvSpPr>
                <p:cNvPr id="35329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792" y="3028"/>
                  <a:ext cx="75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2, 4, 11</a:t>
                  </a:r>
                </a:p>
              </p:txBody>
            </p:sp>
            <p:sp>
              <p:nvSpPr>
                <p:cNvPr id="35329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50" y="2233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T</a:t>
                  </a:r>
                </a:p>
              </p:txBody>
            </p:sp>
            <p:sp>
              <p:nvSpPr>
                <p:cNvPr id="35329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600" y="2212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F</a:t>
                  </a:r>
                </a:p>
              </p:txBody>
            </p:sp>
          </p:grpSp>
          <p:sp>
            <p:nvSpPr>
              <p:cNvPr id="353295" name="Text Box 15"/>
              <p:cNvSpPr txBox="1">
                <a:spLocks noChangeArrowheads="1"/>
              </p:cNvSpPr>
              <p:nvPr/>
            </p:nvSpPr>
            <p:spPr bwMode="auto">
              <a:xfrm>
                <a:off x="528" y="3412"/>
                <a:ext cx="4778" cy="1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If we test only E we will report that CONCEPT is False,</a:t>
                </a:r>
              </a:p>
              <a:p>
                <a:r>
                  <a:rPr lang="en-US" sz="2400"/>
                  <a:t>independent of the outcome</a:t>
                </a:r>
              </a:p>
              <a:p>
                <a:endParaRPr lang="en-US" sz="2400"/>
              </a:p>
              <a:p>
                <a:r>
                  <a:rPr lang="en-US" sz="2400">
                    <a:solidFill>
                      <a:srgbClr val="993300"/>
                    </a:solidFill>
                    <a:sym typeface="Wingdings" pitchFamily="2" charset="2"/>
                  </a:rPr>
                  <a:t> </a:t>
                </a:r>
                <a:r>
                  <a:rPr lang="en-US" sz="2400">
                    <a:solidFill>
                      <a:srgbClr val="993300"/>
                    </a:solidFill>
                  </a:rPr>
                  <a:t>The number of misclassified examples from the </a:t>
                </a:r>
                <a:br>
                  <a:rPr lang="en-US" sz="2400">
                    <a:solidFill>
                      <a:srgbClr val="993300"/>
                    </a:solidFill>
                  </a:rPr>
                </a:br>
                <a:r>
                  <a:rPr lang="en-US" sz="2400">
                    <a:solidFill>
                      <a:srgbClr val="993300"/>
                    </a:solidFill>
                  </a:rPr>
                  <a:t>     training set is 6</a:t>
                </a:r>
              </a:p>
            </p:txBody>
          </p:sp>
        </p:grpSp>
        <p:sp>
          <p:nvSpPr>
            <p:cNvPr id="353296" name="Text Box 16"/>
            <p:cNvSpPr txBox="1">
              <a:spLocks noChangeArrowheads="1"/>
            </p:cNvSpPr>
            <p:nvPr/>
          </p:nvSpPr>
          <p:spPr bwMode="auto">
            <a:xfrm>
              <a:off x="3792" y="283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6, 7</a:t>
              </a:r>
            </a:p>
          </p:txBody>
        </p:sp>
      </p:grpSp>
      <p:sp>
        <p:nvSpPr>
          <p:cNvPr id="353297" name="Text Box 17"/>
          <p:cNvSpPr txBox="1">
            <a:spLocks noChangeArrowheads="1"/>
          </p:cNvSpPr>
          <p:nvPr/>
        </p:nvSpPr>
        <p:spPr bwMode="auto">
          <a:xfrm>
            <a:off x="914400" y="4029075"/>
            <a:ext cx="7524750" cy="646331"/>
          </a:xfrm>
          <a:prstGeom prst="rect">
            <a:avLst/>
          </a:prstGeom>
          <a:solidFill>
            <a:srgbClr val="D1FFD1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So, the best predicate to test is A</a:t>
            </a:r>
          </a:p>
        </p:txBody>
      </p:sp>
    </p:spTree>
    <p:extLst>
      <p:ext uri="{BB962C8B-B14F-4D97-AF65-F5344CB8AC3E}">
        <p14:creationId xmlns:p14="http://schemas.microsoft.com/office/powerpoint/2010/main" val="18304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/>
              <a:t>Choice of Second Predicate</a:t>
            </a: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4495800" y="179705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244742" name="Line 6"/>
          <p:cNvSpPr>
            <a:spLocks noChangeShapeType="1"/>
          </p:cNvSpPr>
          <p:nvPr/>
        </p:nvSpPr>
        <p:spPr bwMode="auto">
          <a:xfrm flipH="1">
            <a:off x="2759075" y="2286000"/>
            <a:ext cx="1905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4743" name="Line 7"/>
          <p:cNvSpPr>
            <a:spLocks noChangeShapeType="1"/>
          </p:cNvSpPr>
          <p:nvPr/>
        </p:nvSpPr>
        <p:spPr bwMode="auto">
          <a:xfrm>
            <a:off x="4664075" y="22860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3429000" y="224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</a:t>
            </a: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5730875" y="22161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F</a:t>
            </a:r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2574925" y="3054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244752" name="Line 16"/>
          <p:cNvSpPr>
            <a:spLocks noChangeShapeType="1"/>
          </p:cNvSpPr>
          <p:nvPr/>
        </p:nvSpPr>
        <p:spPr bwMode="auto">
          <a:xfrm>
            <a:off x="2743200" y="3548063"/>
            <a:ext cx="388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>
            <a:off x="2743200" y="35480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44754" name="Group 18"/>
          <p:cNvGrpSpPr>
            <a:grpSpLocks/>
          </p:cNvGrpSpPr>
          <p:nvPr/>
        </p:nvGrpSpPr>
        <p:grpSpPr bwMode="auto">
          <a:xfrm>
            <a:off x="1143000" y="4087813"/>
            <a:ext cx="7331075" cy="828675"/>
            <a:chOff x="518" y="2805"/>
            <a:chExt cx="4618" cy="522"/>
          </a:xfrm>
        </p:grpSpPr>
        <p:sp>
          <p:nvSpPr>
            <p:cNvPr id="244755" name="Text Box 19"/>
            <p:cNvSpPr txBox="1">
              <a:spLocks noChangeArrowheads="1"/>
            </p:cNvSpPr>
            <p:nvPr/>
          </p:nvSpPr>
          <p:spPr bwMode="auto">
            <a:xfrm>
              <a:off x="518" y="2809"/>
              <a:ext cx="63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True:</a:t>
              </a:r>
            </a:p>
            <a:p>
              <a:r>
                <a:rPr lang="en-US" sz="2400"/>
                <a:t>False:</a:t>
              </a:r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528" y="307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4757" name="Text Box 21"/>
            <p:cNvSpPr txBox="1">
              <a:spLocks noChangeArrowheads="1"/>
            </p:cNvSpPr>
            <p:nvPr/>
          </p:nvSpPr>
          <p:spPr bwMode="auto">
            <a:xfrm>
              <a:off x="1248" y="2805"/>
              <a:ext cx="128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6, 8, 9, 10, 13</a:t>
              </a:r>
            </a:p>
            <a:p>
              <a:endParaRPr lang="en-US" sz="2400"/>
            </a:p>
          </p:txBody>
        </p:sp>
        <p:sp>
          <p:nvSpPr>
            <p:cNvPr id="244758" name="Text Box 22"/>
            <p:cNvSpPr txBox="1">
              <a:spLocks noChangeArrowheads="1"/>
            </p:cNvSpPr>
            <p:nvPr/>
          </p:nvSpPr>
          <p:spPr bwMode="auto">
            <a:xfrm>
              <a:off x="3792" y="3028"/>
              <a:ext cx="6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11, 12</a:t>
              </a:r>
            </a:p>
          </p:txBody>
        </p:sp>
        <p:sp>
          <p:nvSpPr>
            <p:cNvPr id="244759" name="Text Box 23"/>
            <p:cNvSpPr txBox="1">
              <a:spLocks noChangeArrowheads="1"/>
            </p:cNvSpPr>
            <p:nvPr/>
          </p:nvSpPr>
          <p:spPr bwMode="auto">
            <a:xfrm>
              <a:off x="3792" y="283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</p:grpSp>
      <p:sp>
        <p:nvSpPr>
          <p:cNvPr id="244761" name="Text Box 25"/>
          <p:cNvSpPr txBox="1">
            <a:spLocks noChangeArrowheads="1"/>
          </p:cNvSpPr>
          <p:nvPr/>
        </p:nvSpPr>
        <p:spPr bwMode="auto">
          <a:xfrm>
            <a:off x="2362200" y="35544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</a:t>
            </a:r>
          </a:p>
        </p:txBody>
      </p:sp>
      <p:sp>
        <p:nvSpPr>
          <p:cNvPr id="244762" name="Text Box 26"/>
          <p:cNvSpPr txBox="1">
            <a:spLocks noChangeArrowheads="1"/>
          </p:cNvSpPr>
          <p:nvPr/>
        </p:nvSpPr>
        <p:spPr bwMode="auto">
          <a:xfrm>
            <a:off x="4419600" y="34020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F</a:t>
            </a:r>
          </a:p>
        </p:txBody>
      </p:sp>
      <p:sp>
        <p:nvSpPr>
          <p:cNvPr id="244765" name="Text Box 29"/>
          <p:cNvSpPr txBox="1">
            <a:spLocks noChangeArrowheads="1"/>
          </p:cNvSpPr>
          <p:nvPr/>
        </p:nvSpPr>
        <p:spPr bwMode="auto">
          <a:xfrm>
            <a:off x="6400800" y="297815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44781" name="Rectangle 45"/>
          <p:cNvSpPr>
            <a:spLocks noChangeArrowheads="1"/>
          </p:cNvSpPr>
          <p:nvPr/>
        </p:nvSpPr>
        <p:spPr bwMode="auto">
          <a:xfrm>
            <a:off x="1143000" y="5105400"/>
            <a:ext cx="7391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993300"/>
                </a:solidFill>
                <a:sym typeface="Wingdings" pitchFamily="2" charset="2"/>
              </a:rPr>
              <a:t> </a:t>
            </a:r>
            <a:r>
              <a:rPr lang="en-US" sz="2400">
                <a:solidFill>
                  <a:srgbClr val="993300"/>
                </a:solidFill>
              </a:rPr>
              <a:t>The number of misclassified examples from the </a:t>
            </a:r>
            <a:br>
              <a:rPr lang="en-US" sz="2400">
                <a:solidFill>
                  <a:srgbClr val="993300"/>
                </a:solidFill>
              </a:rPr>
            </a:br>
            <a:r>
              <a:rPr lang="en-US" sz="2400">
                <a:solidFill>
                  <a:srgbClr val="993300"/>
                </a:solidFill>
              </a:rPr>
              <a:t>     training set is 1</a:t>
            </a:r>
          </a:p>
        </p:txBody>
      </p:sp>
    </p:spTree>
    <p:extLst>
      <p:ext uri="{BB962C8B-B14F-4D97-AF65-F5344CB8AC3E}">
        <p14:creationId xmlns:p14="http://schemas.microsoft.com/office/powerpoint/2010/main" val="16221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/>
              <a:t>Choice of Third Predicate</a:t>
            </a:r>
          </a:p>
        </p:txBody>
      </p:sp>
      <p:sp>
        <p:nvSpPr>
          <p:cNvPr id="245774" name="Text Box 14"/>
          <p:cNvSpPr txBox="1">
            <a:spLocks noChangeArrowheads="1"/>
          </p:cNvSpPr>
          <p:nvPr/>
        </p:nvSpPr>
        <p:spPr bwMode="auto">
          <a:xfrm>
            <a:off x="2552700" y="3003550"/>
            <a:ext cx="41433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245775" name="Line 15"/>
          <p:cNvSpPr>
            <a:spLocks noChangeShapeType="1"/>
          </p:cNvSpPr>
          <p:nvPr/>
        </p:nvSpPr>
        <p:spPr bwMode="auto">
          <a:xfrm>
            <a:off x="2743200" y="3479800"/>
            <a:ext cx="388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776" name="Line 16"/>
          <p:cNvSpPr>
            <a:spLocks noChangeShapeType="1"/>
          </p:cNvSpPr>
          <p:nvPr/>
        </p:nvSpPr>
        <p:spPr bwMode="auto">
          <a:xfrm>
            <a:off x="2743200" y="34671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784" name="Text Box 24"/>
          <p:cNvSpPr txBox="1">
            <a:spLocks noChangeArrowheads="1"/>
          </p:cNvSpPr>
          <p:nvPr/>
        </p:nvSpPr>
        <p:spPr bwMode="auto">
          <a:xfrm>
            <a:off x="2438400" y="35115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</a:t>
            </a:r>
          </a:p>
        </p:txBody>
      </p:sp>
      <p:sp>
        <p:nvSpPr>
          <p:cNvPr id="245785" name="Text Box 25"/>
          <p:cNvSpPr txBox="1">
            <a:spLocks noChangeArrowheads="1"/>
          </p:cNvSpPr>
          <p:nvPr/>
        </p:nvSpPr>
        <p:spPr bwMode="auto">
          <a:xfrm>
            <a:off x="4800600" y="33591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F</a:t>
            </a:r>
          </a:p>
        </p:txBody>
      </p:sp>
      <p:sp>
        <p:nvSpPr>
          <p:cNvPr id="245787" name="Text Box 27"/>
          <p:cNvSpPr txBox="1">
            <a:spLocks noChangeArrowheads="1"/>
          </p:cNvSpPr>
          <p:nvPr/>
        </p:nvSpPr>
        <p:spPr bwMode="auto">
          <a:xfrm>
            <a:off x="6477000" y="41211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</a:p>
        </p:txBody>
      </p:sp>
      <p:grpSp>
        <p:nvGrpSpPr>
          <p:cNvPr id="245789" name="Group 29"/>
          <p:cNvGrpSpPr>
            <a:grpSpLocks/>
          </p:cNvGrpSpPr>
          <p:nvPr/>
        </p:nvGrpSpPr>
        <p:grpSpPr bwMode="auto">
          <a:xfrm>
            <a:off x="1219200" y="4883150"/>
            <a:ext cx="7331075" cy="828675"/>
            <a:chOff x="518" y="2805"/>
            <a:chExt cx="4618" cy="522"/>
          </a:xfrm>
        </p:grpSpPr>
        <p:sp>
          <p:nvSpPr>
            <p:cNvPr id="245790" name="Text Box 30"/>
            <p:cNvSpPr txBox="1">
              <a:spLocks noChangeArrowheads="1"/>
            </p:cNvSpPr>
            <p:nvPr/>
          </p:nvSpPr>
          <p:spPr bwMode="auto">
            <a:xfrm>
              <a:off x="518" y="2809"/>
              <a:ext cx="63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True:</a:t>
              </a:r>
            </a:p>
            <a:p>
              <a:r>
                <a:rPr lang="en-US" sz="2400"/>
                <a:t>False:</a:t>
              </a:r>
            </a:p>
          </p:txBody>
        </p:sp>
        <p:sp>
          <p:nvSpPr>
            <p:cNvPr id="245791" name="Line 31"/>
            <p:cNvSpPr>
              <a:spLocks noChangeShapeType="1"/>
            </p:cNvSpPr>
            <p:nvPr/>
          </p:nvSpPr>
          <p:spPr bwMode="auto">
            <a:xfrm>
              <a:off x="528" y="307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792" name="Text Box 32"/>
            <p:cNvSpPr txBox="1">
              <a:spLocks noChangeArrowheads="1"/>
            </p:cNvSpPr>
            <p:nvPr/>
          </p:nvSpPr>
          <p:spPr bwMode="auto">
            <a:xfrm>
              <a:off x="1248" y="2805"/>
              <a:ext cx="59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400"/>
            </a:p>
            <a:p>
              <a:r>
                <a:rPr lang="en-US" sz="2400"/>
                <a:t>11,12</a:t>
              </a:r>
            </a:p>
          </p:txBody>
        </p:sp>
        <p:sp>
          <p:nvSpPr>
            <p:cNvPr id="245793" name="Text Box 33"/>
            <p:cNvSpPr txBox="1">
              <a:spLocks noChangeArrowheads="1"/>
            </p:cNvSpPr>
            <p:nvPr/>
          </p:nvSpPr>
          <p:spPr bwMode="auto">
            <a:xfrm>
              <a:off x="3792" y="30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400"/>
            </a:p>
          </p:txBody>
        </p:sp>
        <p:sp>
          <p:nvSpPr>
            <p:cNvPr id="245794" name="Text Box 34"/>
            <p:cNvSpPr txBox="1">
              <a:spLocks noChangeArrowheads="1"/>
            </p:cNvSpPr>
            <p:nvPr/>
          </p:nvSpPr>
          <p:spPr bwMode="auto">
            <a:xfrm>
              <a:off x="3792" y="283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</p:grpSp>
      <p:sp>
        <p:nvSpPr>
          <p:cNvPr id="245796" name="Line 36"/>
          <p:cNvSpPr>
            <a:spLocks noChangeShapeType="1"/>
          </p:cNvSpPr>
          <p:nvPr/>
        </p:nvSpPr>
        <p:spPr bwMode="auto">
          <a:xfrm flipH="1">
            <a:off x="2743200" y="4495800"/>
            <a:ext cx="388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797" name="Line 37"/>
          <p:cNvSpPr>
            <a:spLocks noChangeShapeType="1"/>
          </p:cNvSpPr>
          <p:nvPr/>
        </p:nvSpPr>
        <p:spPr bwMode="auto">
          <a:xfrm>
            <a:off x="66294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798" name="Text Box 38"/>
          <p:cNvSpPr txBox="1">
            <a:spLocks noChangeArrowheads="1"/>
          </p:cNvSpPr>
          <p:nvPr/>
        </p:nvSpPr>
        <p:spPr bwMode="auto">
          <a:xfrm>
            <a:off x="4267200" y="43005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</a:t>
            </a:r>
          </a:p>
        </p:txBody>
      </p:sp>
      <p:sp>
        <p:nvSpPr>
          <p:cNvPr id="245799" name="Text Box 39"/>
          <p:cNvSpPr txBox="1">
            <a:spLocks noChangeArrowheads="1"/>
          </p:cNvSpPr>
          <p:nvPr/>
        </p:nvSpPr>
        <p:spPr bwMode="auto">
          <a:xfrm>
            <a:off x="6705600" y="44259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F</a:t>
            </a:r>
          </a:p>
        </p:txBody>
      </p:sp>
      <p:sp>
        <p:nvSpPr>
          <p:cNvPr id="245803" name="Text Box 43"/>
          <p:cNvSpPr txBox="1">
            <a:spLocks noChangeArrowheads="1"/>
          </p:cNvSpPr>
          <p:nvPr/>
        </p:nvSpPr>
        <p:spPr bwMode="auto">
          <a:xfrm>
            <a:off x="4495800" y="179705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245804" name="Line 44"/>
          <p:cNvSpPr>
            <a:spLocks noChangeShapeType="1"/>
          </p:cNvSpPr>
          <p:nvPr/>
        </p:nvSpPr>
        <p:spPr bwMode="auto">
          <a:xfrm flipH="1">
            <a:off x="2759075" y="2286000"/>
            <a:ext cx="1905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05" name="Text Box 45"/>
          <p:cNvSpPr txBox="1">
            <a:spLocks noChangeArrowheads="1"/>
          </p:cNvSpPr>
          <p:nvPr/>
        </p:nvSpPr>
        <p:spPr bwMode="auto">
          <a:xfrm>
            <a:off x="3429000" y="224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</a:t>
            </a:r>
          </a:p>
        </p:txBody>
      </p:sp>
      <p:sp>
        <p:nvSpPr>
          <p:cNvPr id="245806" name="Text Box 46"/>
          <p:cNvSpPr txBox="1">
            <a:spLocks noChangeArrowheads="1"/>
          </p:cNvSpPr>
          <p:nvPr/>
        </p:nvSpPr>
        <p:spPr bwMode="auto">
          <a:xfrm>
            <a:off x="5730875" y="22161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F</a:t>
            </a:r>
          </a:p>
        </p:txBody>
      </p:sp>
      <p:sp>
        <p:nvSpPr>
          <p:cNvPr id="245807" name="Text Box 47"/>
          <p:cNvSpPr txBox="1">
            <a:spLocks noChangeArrowheads="1"/>
          </p:cNvSpPr>
          <p:nvPr/>
        </p:nvSpPr>
        <p:spPr bwMode="auto">
          <a:xfrm>
            <a:off x="6400800" y="297815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45808" name="Line 48"/>
          <p:cNvSpPr>
            <a:spLocks noChangeShapeType="1"/>
          </p:cNvSpPr>
          <p:nvPr/>
        </p:nvSpPr>
        <p:spPr bwMode="auto">
          <a:xfrm>
            <a:off x="4664075" y="22860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09" name="Text Box 49"/>
          <p:cNvSpPr txBox="1">
            <a:spLocks noChangeArrowheads="1"/>
          </p:cNvSpPr>
          <p:nvPr/>
        </p:nvSpPr>
        <p:spPr bwMode="auto">
          <a:xfrm>
            <a:off x="2362200" y="3892550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180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/>
              <a:t>Final Tree</a:t>
            </a:r>
          </a:p>
        </p:txBody>
      </p:sp>
      <p:grpSp>
        <p:nvGrpSpPr>
          <p:cNvPr id="354307" name="Group 3"/>
          <p:cNvGrpSpPr>
            <a:grpSpLocks/>
          </p:cNvGrpSpPr>
          <p:nvPr/>
        </p:nvGrpSpPr>
        <p:grpSpPr bwMode="auto">
          <a:xfrm>
            <a:off x="152400" y="1905000"/>
            <a:ext cx="4400550" cy="3419475"/>
            <a:chOff x="624" y="1104"/>
            <a:chExt cx="2772" cy="2154"/>
          </a:xfrm>
        </p:grpSpPr>
        <p:sp>
          <p:nvSpPr>
            <p:cNvPr id="354308" name="Rectangle 4"/>
            <p:cNvSpPr>
              <a:spLocks noChangeArrowheads="1"/>
            </p:cNvSpPr>
            <p:nvPr/>
          </p:nvSpPr>
          <p:spPr bwMode="auto">
            <a:xfrm>
              <a:off x="2160" y="1104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354309" name="Rectangle 5"/>
            <p:cNvSpPr>
              <a:spLocks noChangeArrowheads="1"/>
            </p:cNvSpPr>
            <p:nvPr/>
          </p:nvSpPr>
          <p:spPr bwMode="auto">
            <a:xfrm>
              <a:off x="1392" y="1776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354310" name="Line 6"/>
            <p:cNvSpPr>
              <a:spLocks noChangeShapeType="1"/>
            </p:cNvSpPr>
            <p:nvPr/>
          </p:nvSpPr>
          <p:spPr bwMode="auto">
            <a:xfrm flipH="1">
              <a:off x="1584" y="1392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4311" name="Line 7"/>
            <p:cNvSpPr>
              <a:spLocks noChangeShapeType="1"/>
            </p:cNvSpPr>
            <p:nvPr/>
          </p:nvSpPr>
          <p:spPr bwMode="auto">
            <a:xfrm flipH="1">
              <a:off x="816" y="2064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4312" name="Line 8"/>
            <p:cNvSpPr>
              <a:spLocks noChangeShapeType="1"/>
            </p:cNvSpPr>
            <p:nvPr/>
          </p:nvSpPr>
          <p:spPr bwMode="auto">
            <a:xfrm>
              <a:off x="1536" y="2064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4313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4314" name="Text Box 10"/>
            <p:cNvSpPr txBox="1">
              <a:spLocks noChangeArrowheads="1"/>
            </p:cNvSpPr>
            <p:nvPr/>
          </p:nvSpPr>
          <p:spPr bwMode="auto">
            <a:xfrm>
              <a:off x="864" y="2019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True</a:t>
              </a:r>
            </a:p>
          </p:txBody>
        </p:sp>
        <p:sp>
          <p:nvSpPr>
            <p:cNvPr id="354315" name="Text Box 11"/>
            <p:cNvSpPr txBox="1">
              <a:spLocks noChangeArrowheads="1"/>
            </p:cNvSpPr>
            <p:nvPr/>
          </p:nvSpPr>
          <p:spPr bwMode="auto">
            <a:xfrm>
              <a:off x="1632" y="139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True</a:t>
              </a:r>
            </a:p>
          </p:txBody>
        </p:sp>
        <p:sp>
          <p:nvSpPr>
            <p:cNvPr id="354316" name="Text Box 12"/>
            <p:cNvSpPr txBox="1">
              <a:spLocks noChangeArrowheads="1"/>
            </p:cNvSpPr>
            <p:nvPr/>
          </p:nvSpPr>
          <p:spPr bwMode="auto">
            <a:xfrm>
              <a:off x="624" y="2451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True</a:t>
              </a:r>
            </a:p>
          </p:txBody>
        </p:sp>
        <p:grpSp>
          <p:nvGrpSpPr>
            <p:cNvPr id="354317" name="Group 13"/>
            <p:cNvGrpSpPr>
              <a:grpSpLocks/>
            </p:cNvGrpSpPr>
            <p:nvPr/>
          </p:nvGrpSpPr>
          <p:grpSpPr bwMode="auto">
            <a:xfrm>
              <a:off x="1344" y="2400"/>
              <a:ext cx="1900" cy="858"/>
              <a:chOff x="1152" y="2592"/>
              <a:chExt cx="1900" cy="858"/>
            </a:xfrm>
          </p:grpSpPr>
          <p:sp>
            <p:nvSpPr>
              <p:cNvPr id="354318" name="Rectangle 14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/>
                  <a:t>B</a:t>
                </a:r>
              </a:p>
            </p:txBody>
          </p:sp>
          <p:sp>
            <p:nvSpPr>
              <p:cNvPr id="354319" name="Line 15"/>
              <p:cNvSpPr>
                <a:spLocks noChangeShapeType="1"/>
              </p:cNvSpPr>
              <p:nvPr/>
            </p:nvSpPr>
            <p:spPr bwMode="auto">
              <a:xfrm flipH="1">
                <a:off x="1344" y="2880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20" name="Line 16"/>
              <p:cNvSpPr>
                <a:spLocks noChangeShapeType="1"/>
              </p:cNvSpPr>
              <p:nvPr/>
            </p:nvSpPr>
            <p:spPr bwMode="auto">
              <a:xfrm>
                <a:off x="2064" y="2880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21" name="Text Box 17"/>
              <p:cNvSpPr txBox="1">
                <a:spLocks noChangeArrowheads="1"/>
              </p:cNvSpPr>
              <p:nvPr/>
            </p:nvSpPr>
            <p:spPr bwMode="auto">
              <a:xfrm>
                <a:off x="1392" y="2835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True</a:t>
                </a:r>
              </a:p>
            </p:txBody>
          </p:sp>
          <p:sp>
            <p:nvSpPr>
              <p:cNvPr id="354322" name="Text Box 18"/>
              <p:cNvSpPr txBox="1">
                <a:spLocks noChangeArrowheads="1"/>
              </p:cNvSpPr>
              <p:nvPr/>
            </p:nvSpPr>
            <p:spPr bwMode="auto">
              <a:xfrm>
                <a:off x="2640" y="3219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800000"/>
                    </a:solidFill>
                  </a:rPr>
                  <a:t>True</a:t>
                </a:r>
              </a:p>
            </p:txBody>
          </p:sp>
          <p:sp>
            <p:nvSpPr>
              <p:cNvPr id="354323" name="Text Box 19"/>
              <p:cNvSpPr txBox="1">
                <a:spLocks noChangeArrowheads="1"/>
              </p:cNvSpPr>
              <p:nvPr/>
            </p:nvSpPr>
            <p:spPr bwMode="auto">
              <a:xfrm>
                <a:off x="1152" y="3219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800000"/>
                    </a:solidFill>
                  </a:rPr>
                  <a:t>False</a:t>
                </a:r>
              </a:p>
            </p:txBody>
          </p:sp>
          <p:sp>
            <p:nvSpPr>
              <p:cNvPr id="354324" name="Text Box 20"/>
              <p:cNvSpPr txBox="1">
                <a:spLocks noChangeArrowheads="1"/>
              </p:cNvSpPr>
              <p:nvPr/>
            </p:nvSpPr>
            <p:spPr bwMode="auto">
              <a:xfrm>
                <a:off x="2304" y="2835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False</a:t>
                </a:r>
              </a:p>
            </p:txBody>
          </p:sp>
        </p:grpSp>
        <p:sp>
          <p:nvSpPr>
            <p:cNvPr id="354325" name="Text Box 21"/>
            <p:cNvSpPr txBox="1">
              <a:spLocks noChangeArrowheads="1"/>
            </p:cNvSpPr>
            <p:nvPr/>
          </p:nvSpPr>
          <p:spPr bwMode="auto">
            <a:xfrm>
              <a:off x="1824" y="1971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False</a:t>
              </a:r>
            </a:p>
          </p:txBody>
        </p:sp>
        <p:sp>
          <p:nvSpPr>
            <p:cNvPr id="354326" name="Text Box 22"/>
            <p:cNvSpPr txBox="1">
              <a:spLocks noChangeArrowheads="1"/>
            </p:cNvSpPr>
            <p:nvPr/>
          </p:nvSpPr>
          <p:spPr bwMode="auto">
            <a:xfrm>
              <a:off x="2928" y="1779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False</a:t>
              </a:r>
            </a:p>
          </p:txBody>
        </p:sp>
        <p:sp>
          <p:nvSpPr>
            <p:cNvPr id="354327" name="Text Box 23"/>
            <p:cNvSpPr txBox="1">
              <a:spLocks noChangeArrowheads="1"/>
            </p:cNvSpPr>
            <p:nvPr/>
          </p:nvSpPr>
          <p:spPr bwMode="auto">
            <a:xfrm>
              <a:off x="2688" y="1395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False</a:t>
              </a:r>
            </a:p>
          </p:txBody>
        </p:sp>
      </p:grpSp>
      <p:sp>
        <p:nvSpPr>
          <p:cNvPr id="354350" name="Text Box 46"/>
          <p:cNvSpPr txBox="1">
            <a:spLocks noChangeArrowheads="1"/>
          </p:cNvSpPr>
          <p:nvPr/>
        </p:nvSpPr>
        <p:spPr bwMode="auto">
          <a:xfrm>
            <a:off x="457200" y="5829300"/>
            <a:ext cx="380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CONCEPT </a:t>
            </a:r>
            <a:r>
              <a:rPr lang="en-US" sz="2400" b="1">
                <a:solidFill>
                  <a:srgbClr val="008000"/>
                </a:solidFill>
                <a:sym typeface="Symbol" pitchFamily="18" charset="2"/>
              </a:rPr>
              <a:t></a:t>
            </a:r>
            <a:r>
              <a:rPr lang="en-US" sz="2400">
                <a:solidFill>
                  <a:srgbClr val="008000"/>
                </a:solidFill>
              </a:rPr>
              <a:t> A </a:t>
            </a:r>
            <a:r>
              <a:rPr lang="en-US" sz="2000" b="1">
                <a:solidFill>
                  <a:srgbClr val="008000"/>
                </a:solidFill>
                <a:sym typeface="Symbol" pitchFamily="18" charset="2"/>
              </a:rPr>
              <a:t></a:t>
            </a:r>
            <a:r>
              <a:rPr lang="en-US" sz="2000">
                <a:solidFill>
                  <a:srgbClr val="008000"/>
                </a:solidFill>
              </a:rPr>
              <a:t> </a:t>
            </a:r>
            <a:r>
              <a:rPr lang="en-US" sz="2400">
                <a:solidFill>
                  <a:srgbClr val="008000"/>
                </a:solidFill>
              </a:rPr>
              <a:t>(C v </a:t>
            </a:r>
            <a:r>
              <a:rPr lang="en-US" sz="2000" b="1">
                <a:solidFill>
                  <a:srgbClr val="008000"/>
                </a:solidFill>
                <a:sym typeface="Symbol" pitchFamily="18" charset="2"/>
              </a:rPr>
              <a:t></a:t>
            </a:r>
            <a:r>
              <a:rPr lang="en-US" sz="2400">
                <a:solidFill>
                  <a:srgbClr val="008000"/>
                </a:solidFill>
              </a:rPr>
              <a:t>B)</a:t>
            </a:r>
          </a:p>
        </p:txBody>
      </p:sp>
      <p:sp>
        <p:nvSpPr>
          <p:cNvPr id="354351" name="Text Box 47"/>
          <p:cNvSpPr txBox="1">
            <a:spLocks noChangeArrowheads="1"/>
          </p:cNvSpPr>
          <p:nvPr/>
        </p:nvSpPr>
        <p:spPr bwMode="auto">
          <a:xfrm>
            <a:off x="4953000" y="5856288"/>
            <a:ext cx="380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CONCEPT </a:t>
            </a:r>
            <a:r>
              <a:rPr lang="en-US" sz="2400" b="1">
                <a:sym typeface="Symbol" pitchFamily="18" charset="2"/>
              </a:rPr>
              <a:t></a:t>
            </a:r>
            <a:r>
              <a:rPr lang="en-US" sz="2400"/>
              <a:t> A </a:t>
            </a:r>
            <a:r>
              <a:rPr lang="en-US" sz="2000" b="1">
                <a:sym typeface="Symbol" pitchFamily="18" charset="2"/>
              </a:rPr>
              <a:t></a:t>
            </a:r>
            <a:r>
              <a:rPr lang="en-US" sz="2000"/>
              <a:t> </a:t>
            </a:r>
            <a:r>
              <a:rPr lang="en-US" sz="2400"/>
              <a:t>(</a:t>
            </a:r>
            <a:r>
              <a:rPr lang="en-US" sz="2000" b="1">
                <a:sym typeface="Symbol" pitchFamily="18" charset="2"/>
              </a:rPr>
              <a:t></a:t>
            </a:r>
            <a:r>
              <a:rPr lang="en-US" sz="2400"/>
              <a:t>B v C)</a:t>
            </a:r>
          </a:p>
        </p:txBody>
      </p:sp>
      <p:grpSp>
        <p:nvGrpSpPr>
          <p:cNvPr id="354352" name="Group 48"/>
          <p:cNvGrpSpPr>
            <a:grpSpLocks/>
          </p:cNvGrpSpPr>
          <p:nvPr/>
        </p:nvGrpSpPr>
        <p:grpSpPr bwMode="auto">
          <a:xfrm>
            <a:off x="4648200" y="1752600"/>
            <a:ext cx="4248150" cy="3810000"/>
            <a:chOff x="2832" y="192"/>
            <a:chExt cx="2545" cy="1488"/>
          </a:xfrm>
        </p:grpSpPr>
        <p:sp>
          <p:nvSpPr>
            <p:cNvPr id="354353" name="Rectangle 49"/>
            <p:cNvSpPr>
              <a:spLocks noChangeArrowheads="1"/>
            </p:cNvSpPr>
            <p:nvPr/>
          </p:nvSpPr>
          <p:spPr bwMode="auto">
            <a:xfrm>
              <a:off x="2832" y="192"/>
              <a:ext cx="2544" cy="1488"/>
            </a:xfrm>
            <a:prstGeom prst="rect">
              <a:avLst/>
            </a:prstGeom>
            <a:solidFill>
              <a:srgbClr val="F6ED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4354" name="Group 50"/>
            <p:cNvGrpSpPr>
              <a:grpSpLocks/>
            </p:cNvGrpSpPr>
            <p:nvPr/>
          </p:nvGrpSpPr>
          <p:grpSpPr bwMode="auto">
            <a:xfrm>
              <a:off x="2880" y="336"/>
              <a:ext cx="2497" cy="1168"/>
              <a:chOff x="816" y="1728"/>
              <a:chExt cx="3678" cy="2198"/>
            </a:xfrm>
          </p:grpSpPr>
          <p:sp>
            <p:nvSpPr>
              <p:cNvPr id="354355" name="Rectangle 51"/>
              <p:cNvSpPr>
                <a:spLocks noChangeArrowheads="1"/>
              </p:cNvSpPr>
              <p:nvPr/>
            </p:nvSpPr>
            <p:spPr bwMode="auto">
              <a:xfrm>
                <a:off x="3072" y="1728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/>
                  <a:t>A?</a:t>
                </a:r>
              </a:p>
            </p:txBody>
          </p:sp>
          <p:sp>
            <p:nvSpPr>
              <p:cNvPr id="354356" name="Rectangle 52"/>
              <p:cNvSpPr>
                <a:spLocks noChangeArrowheads="1"/>
              </p:cNvSpPr>
              <p:nvPr/>
            </p:nvSpPr>
            <p:spPr bwMode="auto">
              <a:xfrm>
                <a:off x="2304" y="2400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/>
                  <a:t>B?</a:t>
                </a:r>
              </a:p>
            </p:txBody>
          </p:sp>
          <p:sp>
            <p:nvSpPr>
              <p:cNvPr id="354357" name="Rectangle 53"/>
              <p:cNvSpPr>
                <a:spLocks noChangeArrowheads="1"/>
              </p:cNvSpPr>
              <p:nvPr/>
            </p:nvSpPr>
            <p:spPr bwMode="auto">
              <a:xfrm>
                <a:off x="1536" y="3024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/>
                  <a:t>C?</a:t>
                </a:r>
              </a:p>
            </p:txBody>
          </p:sp>
          <p:sp>
            <p:nvSpPr>
              <p:cNvPr id="354358" name="Line 54"/>
              <p:cNvSpPr>
                <a:spLocks noChangeShapeType="1"/>
              </p:cNvSpPr>
              <p:nvPr/>
            </p:nvSpPr>
            <p:spPr bwMode="auto">
              <a:xfrm flipH="1">
                <a:off x="2496" y="2016"/>
                <a:ext cx="76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59" name="Line 55"/>
              <p:cNvSpPr>
                <a:spLocks noChangeShapeType="1"/>
              </p:cNvSpPr>
              <p:nvPr/>
            </p:nvSpPr>
            <p:spPr bwMode="auto">
              <a:xfrm flipH="1">
                <a:off x="1728" y="2688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60" name="Line 56"/>
              <p:cNvSpPr>
                <a:spLocks noChangeShapeType="1"/>
              </p:cNvSpPr>
              <p:nvPr/>
            </p:nvSpPr>
            <p:spPr bwMode="auto">
              <a:xfrm>
                <a:off x="2448" y="2688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61" name="Line 57"/>
              <p:cNvSpPr>
                <a:spLocks noChangeShapeType="1"/>
              </p:cNvSpPr>
              <p:nvPr/>
            </p:nvSpPr>
            <p:spPr bwMode="auto">
              <a:xfrm>
                <a:off x="3264" y="2016"/>
                <a:ext cx="76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62" name="Line 58"/>
              <p:cNvSpPr>
                <a:spLocks noChangeShapeType="1"/>
              </p:cNvSpPr>
              <p:nvPr/>
            </p:nvSpPr>
            <p:spPr bwMode="auto">
              <a:xfrm flipH="1">
                <a:off x="1008" y="3312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63" name="Line 59"/>
              <p:cNvSpPr>
                <a:spLocks noChangeShapeType="1"/>
              </p:cNvSpPr>
              <p:nvPr/>
            </p:nvSpPr>
            <p:spPr bwMode="auto">
              <a:xfrm>
                <a:off x="1728" y="3312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64" name="Text Box 60"/>
              <p:cNvSpPr txBox="1">
                <a:spLocks noChangeArrowheads="1"/>
              </p:cNvSpPr>
              <p:nvPr/>
            </p:nvSpPr>
            <p:spPr bwMode="auto">
              <a:xfrm>
                <a:off x="1055" y="3272"/>
                <a:ext cx="578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True</a:t>
                </a:r>
              </a:p>
            </p:txBody>
          </p:sp>
          <p:sp>
            <p:nvSpPr>
              <p:cNvPr id="354365" name="Text Box 61"/>
              <p:cNvSpPr txBox="1">
                <a:spLocks noChangeArrowheads="1"/>
              </p:cNvSpPr>
              <p:nvPr/>
            </p:nvSpPr>
            <p:spPr bwMode="auto">
              <a:xfrm>
                <a:off x="1777" y="2648"/>
                <a:ext cx="577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True</a:t>
                </a:r>
              </a:p>
            </p:txBody>
          </p:sp>
          <p:sp>
            <p:nvSpPr>
              <p:cNvPr id="354366" name="Text Box 62"/>
              <p:cNvSpPr txBox="1">
                <a:spLocks noChangeArrowheads="1"/>
              </p:cNvSpPr>
              <p:nvPr/>
            </p:nvSpPr>
            <p:spPr bwMode="auto">
              <a:xfrm>
                <a:off x="2544" y="2022"/>
                <a:ext cx="577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True</a:t>
                </a:r>
              </a:p>
            </p:txBody>
          </p:sp>
          <p:sp>
            <p:nvSpPr>
              <p:cNvPr id="354367" name="Text Box 63"/>
              <p:cNvSpPr txBox="1">
                <a:spLocks noChangeArrowheads="1"/>
              </p:cNvSpPr>
              <p:nvPr/>
            </p:nvSpPr>
            <p:spPr bwMode="auto">
              <a:xfrm>
                <a:off x="3023" y="3033"/>
                <a:ext cx="577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800000"/>
                    </a:solidFill>
                  </a:rPr>
                  <a:t>True</a:t>
                </a:r>
              </a:p>
            </p:txBody>
          </p:sp>
          <p:sp>
            <p:nvSpPr>
              <p:cNvPr id="354368" name="Text Box 64"/>
              <p:cNvSpPr txBox="1">
                <a:spLocks noChangeArrowheads="1"/>
              </p:cNvSpPr>
              <p:nvPr/>
            </p:nvSpPr>
            <p:spPr bwMode="auto">
              <a:xfrm>
                <a:off x="2305" y="3656"/>
                <a:ext cx="65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800000"/>
                    </a:solidFill>
                  </a:rPr>
                  <a:t>False</a:t>
                </a:r>
              </a:p>
            </p:txBody>
          </p:sp>
          <p:sp>
            <p:nvSpPr>
              <p:cNvPr id="354369" name="Text Box 65"/>
              <p:cNvSpPr txBox="1">
                <a:spLocks noChangeArrowheads="1"/>
              </p:cNvSpPr>
              <p:nvPr/>
            </p:nvSpPr>
            <p:spPr bwMode="auto">
              <a:xfrm>
                <a:off x="816" y="3654"/>
                <a:ext cx="577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800000"/>
                    </a:solidFill>
                  </a:rPr>
                  <a:t>True</a:t>
                </a:r>
              </a:p>
            </p:txBody>
          </p:sp>
          <p:sp>
            <p:nvSpPr>
              <p:cNvPr id="354370" name="Text Box 66"/>
              <p:cNvSpPr txBox="1">
                <a:spLocks noChangeArrowheads="1"/>
              </p:cNvSpPr>
              <p:nvPr/>
            </p:nvSpPr>
            <p:spPr bwMode="auto">
              <a:xfrm>
                <a:off x="1967" y="3273"/>
                <a:ext cx="65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False</a:t>
                </a:r>
              </a:p>
            </p:txBody>
          </p:sp>
          <p:sp>
            <p:nvSpPr>
              <p:cNvPr id="354371" name="Text Box 67"/>
              <p:cNvSpPr txBox="1">
                <a:spLocks noChangeArrowheads="1"/>
              </p:cNvSpPr>
              <p:nvPr/>
            </p:nvSpPr>
            <p:spPr bwMode="auto">
              <a:xfrm>
                <a:off x="2738" y="2600"/>
                <a:ext cx="65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False</a:t>
                </a:r>
              </a:p>
            </p:txBody>
          </p:sp>
          <p:sp>
            <p:nvSpPr>
              <p:cNvPr id="354372" name="Text Box 68"/>
              <p:cNvSpPr txBox="1">
                <a:spLocks noChangeArrowheads="1"/>
              </p:cNvSpPr>
              <p:nvPr/>
            </p:nvSpPr>
            <p:spPr bwMode="auto">
              <a:xfrm>
                <a:off x="3838" y="2408"/>
                <a:ext cx="656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800000"/>
                    </a:solidFill>
                  </a:rPr>
                  <a:t>False</a:t>
                </a:r>
              </a:p>
            </p:txBody>
          </p:sp>
          <p:sp>
            <p:nvSpPr>
              <p:cNvPr id="354373" name="Text Box 69"/>
              <p:cNvSpPr txBox="1">
                <a:spLocks noChangeArrowheads="1"/>
              </p:cNvSpPr>
              <p:nvPr/>
            </p:nvSpPr>
            <p:spPr bwMode="auto">
              <a:xfrm>
                <a:off x="3599" y="2023"/>
                <a:ext cx="65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438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50" grpId="0" autoUpdateAnimBg="0"/>
      <p:bldP spid="35435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Agent is given a </a:t>
            </a:r>
            <a:r>
              <a:rPr lang="en-US" b="1" dirty="0" smtClean="0"/>
              <a:t>training set</a:t>
            </a:r>
            <a:r>
              <a:rPr lang="en-US" dirty="0" smtClean="0"/>
              <a:t> of input/output pairs (</a:t>
            </a:r>
            <a:r>
              <a:rPr lang="en-US" i="1" dirty="0" err="1" smtClean="0"/>
              <a:t>x</a:t>
            </a:r>
            <a:r>
              <a:rPr lang="en-US" dirty="0" err="1" smtClean="0"/>
              <a:t>,</a:t>
            </a:r>
            <a:r>
              <a:rPr lang="en-US" i="1" dirty="0" err="1" smtClean="0"/>
              <a:t>y</a:t>
            </a:r>
            <a:r>
              <a:rPr lang="en-US" dirty="0" smtClean="0"/>
              <a:t>), with </a:t>
            </a:r>
            <a:r>
              <a:rPr lang="en-US" i="1" dirty="0" smtClean="0"/>
              <a:t>y</a:t>
            </a:r>
            <a:r>
              <a:rPr lang="en-US" dirty="0" smtClean="0"/>
              <a:t>=f(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Task: build a model that will allow it to predict f(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for a new </a:t>
            </a:r>
            <a:r>
              <a:rPr lang="en-US" i="1" dirty="0" smtClean="0"/>
              <a:t>x</a:t>
            </a:r>
          </a:p>
          <a:p>
            <a:endParaRPr lang="en-US" dirty="0"/>
          </a:p>
        </p:txBody>
      </p:sp>
      <p:pic>
        <p:nvPicPr>
          <p:cNvPr id="4" name="Picture 4" descr="im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2800"/>
            <a:ext cx="3133725" cy="334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036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0" dirty="0"/>
              <a:t>    Top-Down</a:t>
            </a:r>
            <a:br>
              <a:rPr lang="en-US" sz="4000" b="0" dirty="0"/>
            </a:br>
            <a:r>
              <a:rPr lang="en-US" sz="4000" b="0" dirty="0"/>
              <a:t>Induction of a DT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2057400"/>
            <a:ext cx="8153400" cy="312420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tx2"/>
                </a:solidFill>
                <a:latin typeface="Comic Sans MS" pitchFamily="66" charset="0"/>
              </a:rPr>
              <a:t>DTL(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D</a:t>
            </a:r>
            <a:r>
              <a:rPr lang="en-US" sz="2800">
                <a:solidFill>
                  <a:schemeClr val="tx2"/>
                </a:solidFill>
                <a:latin typeface="Comic Sans MS" pitchFamily="66" charset="0"/>
              </a:rPr>
              <a:t>, </a:t>
            </a:r>
            <a:r>
              <a:rPr lang="en-US" sz="2800">
                <a:solidFill>
                  <a:srgbClr val="993300"/>
                </a:solidFill>
                <a:latin typeface="Comic Sans MS" pitchFamily="66" charset="0"/>
              </a:rPr>
              <a:t>Predicates</a:t>
            </a:r>
            <a:r>
              <a:rPr lang="en-US" sz="28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pPr marL="609600" indent="-609600">
              <a:lnSpc>
                <a:spcPct val="90000"/>
              </a:lnSpc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If all examples in </a:t>
            </a:r>
            <a:r>
              <a:rPr lang="en-US" sz="2400">
                <a:solidFill>
                  <a:schemeClr val="tx2"/>
                </a:solidFill>
                <a:latin typeface="Symbol" pitchFamily="18" charset="2"/>
              </a:rPr>
              <a:t>D</a:t>
            </a:r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 are positive then return True</a:t>
            </a:r>
          </a:p>
          <a:p>
            <a:pPr marL="609600" indent="-609600">
              <a:lnSpc>
                <a:spcPct val="90000"/>
              </a:lnSpc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If all examples in </a:t>
            </a:r>
            <a:r>
              <a:rPr lang="en-US" sz="2400">
                <a:solidFill>
                  <a:schemeClr val="tx2"/>
                </a:solidFill>
                <a:latin typeface="Symbol" pitchFamily="18" charset="2"/>
              </a:rPr>
              <a:t>D</a:t>
            </a:r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 are negative then return False</a:t>
            </a:r>
          </a:p>
          <a:p>
            <a:pPr marL="609600" indent="-609600">
              <a:lnSpc>
                <a:spcPct val="90000"/>
              </a:lnSpc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If </a:t>
            </a:r>
            <a:r>
              <a:rPr lang="en-US" sz="2400">
                <a:solidFill>
                  <a:srgbClr val="993300"/>
                </a:solidFill>
                <a:latin typeface="Comic Sans MS" pitchFamily="66" charset="0"/>
              </a:rPr>
              <a:t>Predicates</a:t>
            </a:r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 is empty then return </a:t>
            </a:r>
            <a:r>
              <a:rPr lang="en-US" sz="2400" i="1">
                <a:solidFill>
                  <a:schemeClr val="tx2"/>
                </a:solidFill>
                <a:latin typeface="Comic Sans MS" pitchFamily="66" charset="0"/>
              </a:rPr>
              <a:t>failure</a:t>
            </a:r>
          </a:p>
          <a:p>
            <a:pPr marL="609600" indent="-609600">
              <a:lnSpc>
                <a:spcPct val="90000"/>
              </a:lnSpc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A </a:t>
            </a:r>
            <a:r>
              <a:rPr lang="en-US" sz="2400">
                <a:solidFill>
                  <a:schemeClr val="tx2"/>
                </a:solidFill>
                <a:latin typeface="Comic Sans MS" pitchFamily="66" charset="0"/>
                <a:sym typeface="Wingdings" pitchFamily="2" charset="2"/>
              </a:rPr>
              <a:t> error-minimizing predicate in </a:t>
            </a:r>
            <a:r>
              <a:rPr lang="en-US" sz="24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Predicates</a:t>
            </a:r>
          </a:p>
          <a:p>
            <a:pPr marL="609600" indent="-609600">
              <a:lnSpc>
                <a:spcPct val="90000"/>
              </a:lnSpc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Return the tree whose: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  </a:t>
            </a:r>
            <a:r>
              <a:rPr lang="en-US" sz="2400">
                <a:solidFill>
                  <a:srgbClr val="0000FF"/>
                </a:solidFill>
                <a:latin typeface="Comic Sans MS" pitchFamily="66" charset="0"/>
              </a:rPr>
              <a:t>-</a:t>
            </a:r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 root is A, 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  </a:t>
            </a:r>
            <a:r>
              <a:rPr lang="en-US" sz="2400">
                <a:solidFill>
                  <a:srgbClr val="0000FF"/>
                </a:solidFill>
                <a:latin typeface="Comic Sans MS" pitchFamily="66" charset="0"/>
              </a:rPr>
              <a:t>-</a:t>
            </a:r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 left branch is DTL(</a:t>
            </a:r>
            <a:r>
              <a:rPr lang="en-US" sz="2400">
                <a:solidFill>
                  <a:schemeClr val="tx2"/>
                </a:solidFill>
                <a:latin typeface="Symbol" pitchFamily="18" charset="2"/>
              </a:rPr>
              <a:t>D</a:t>
            </a:r>
            <a:r>
              <a:rPr lang="en-US" sz="2400" baseline="30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+A</a:t>
            </a:r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,</a:t>
            </a:r>
            <a:r>
              <a:rPr lang="en-US" sz="2400">
                <a:solidFill>
                  <a:srgbClr val="993300"/>
                </a:solidFill>
                <a:latin typeface="Comic Sans MS" pitchFamily="66" charset="0"/>
              </a:rPr>
              <a:t>Predicates</a:t>
            </a:r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-A), 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  </a:t>
            </a:r>
            <a:r>
              <a:rPr lang="en-US" sz="2400">
                <a:solidFill>
                  <a:srgbClr val="0000FF"/>
                </a:solidFill>
                <a:latin typeface="Comic Sans MS" pitchFamily="66" charset="0"/>
              </a:rPr>
              <a:t>-</a:t>
            </a:r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 right branch is DTL(</a:t>
            </a:r>
            <a:r>
              <a:rPr lang="en-US" sz="2400">
                <a:solidFill>
                  <a:schemeClr val="tx2"/>
                </a:solidFill>
                <a:latin typeface="Symbol" pitchFamily="18" charset="2"/>
              </a:rPr>
              <a:t>D</a:t>
            </a:r>
            <a:r>
              <a:rPr lang="en-US" sz="2400" baseline="30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-A</a:t>
            </a:r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,</a:t>
            </a:r>
            <a:r>
              <a:rPr lang="en-US" sz="2400">
                <a:solidFill>
                  <a:srgbClr val="993300"/>
                </a:solidFill>
                <a:latin typeface="Comic Sans MS" pitchFamily="66" charset="0"/>
              </a:rPr>
              <a:t>Predicates</a:t>
            </a:r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-A)</a:t>
            </a:r>
          </a:p>
        </p:txBody>
      </p:sp>
      <p:grpSp>
        <p:nvGrpSpPr>
          <p:cNvPr id="249894" name="Group 38"/>
          <p:cNvGrpSpPr>
            <a:grpSpLocks/>
          </p:cNvGrpSpPr>
          <p:nvPr/>
        </p:nvGrpSpPr>
        <p:grpSpPr bwMode="auto">
          <a:xfrm>
            <a:off x="5029200" y="228600"/>
            <a:ext cx="3206750" cy="2127250"/>
            <a:chOff x="624" y="1104"/>
            <a:chExt cx="2725" cy="2280"/>
          </a:xfrm>
        </p:grpSpPr>
        <p:sp>
          <p:nvSpPr>
            <p:cNvPr id="249895" name="Rectangle 39"/>
            <p:cNvSpPr>
              <a:spLocks noChangeArrowheads="1"/>
            </p:cNvSpPr>
            <p:nvPr/>
          </p:nvSpPr>
          <p:spPr bwMode="auto">
            <a:xfrm>
              <a:off x="2160" y="1104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49896" name="Rectangle 40"/>
            <p:cNvSpPr>
              <a:spLocks noChangeArrowheads="1"/>
            </p:cNvSpPr>
            <p:nvPr/>
          </p:nvSpPr>
          <p:spPr bwMode="auto">
            <a:xfrm>
              <a:off x="1392" y="1776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49897" name="Line 41"/>
            <p:cNvSpPr>
              <a:spLocks noChangeShapeType="1"/>
            </p:cNvSpPr>
            <p:nvPr/>
          </p:nvSpPr>
          <p:spPr bwMode="auto">
            <a:xfrm flipH="1">
              <a:off x="1584" y="1392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9898" name="Line 42"/>
            <p:cNvSpPr>
              <a:spLocks noChangeShapeType="1"/>
            </p:cNvSpPr>
            <p:nvPr/>
          </p:nvSpPr>
          <p:spPr bwMode="auto">
            <a:xfrm flipH="1">
              <a:off x="816" y="2064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9899" name="Line 43"/>
            <p:cNvSpPr>
              <a:spLocks noChangeShapeType="1"/>
            </p:cNvSpPr>
            <p:nvPr/>
          </p:nvSpPr>
          <p:spPr bwMode="auto">
            <a:xfrm>
              <a:off x="1536" y="2064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9900" name="Line 44"/>
            <p:cNvSpPr>
              <a:spLocks noChangeShapeType="1"/>
            </p:cNvSpPr>
            <p:nvPr/>
          </p:nvSpPr>
          <p:spPr bwMode="auto">
            <a:xfrm>
              <a:off x="2352" y="1392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9901" name="Text Box 45"/>
            <p:cNvSpPr txBox="1">
              <a:spLocks noChangeArrowheads="1"/>
            </p:cNvSpPr>
            <p:nvPr/>
          </p:nvSpPr>
          <p:spPr bwMode="auto">
            <a:xfrm>
              <a:off x="863" y="2115"/>
              <a:ext cx="39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True</a:t>
              </a:r>
            </a:p>
          </p:txBody>
        </p:sp>
        <p:sp>
          <p:nvSpPr>
            <p:cNvPr id="249902" name="Text Box 46"/>
            <p:cNvSpPr txBox="1">
              <a:spLocks noChangeArrowheads="1"/>
            </p:cNvSpPr>
            <p:nvPr/>
          </p:nvSpPr>
          <p:spPr bwMode="auto">
            <a:xfrm>
              <a:off x="1630" y="1489"/>
              <a:ext cx="397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True</a:t>
              </a:r>
            </a:p>
          </p:txBody>
        </p:sp>
        <p:sp>
          <p:nvSpPr>
            <p:cNvPr id="249903" name="Text Box 47"/>
            <p:cNvSpPr txBox="1">
              <a:spLocks noChangeArrowheads="1"/>
            </p:cNvSpPr>
            <p:nvPr/>
          </p:nvSpPr>
          <p:spPr bwMode="auto">
            <a:xfrm>
              <a:off x="624" y="2547"/>
              <a:ext cx="397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800000"/>
                  </a:solidFill>
                  <a:latin typeface="Comic Sans MS" pitchFamily="66" charset="0"/>
                </a:rPr>
                <a:t>True</a:t>
              </a:r>
            </a:p>
          </p:txBody>
        </p:sp>
        <p:grpSp>
          <p:nvGrpSpPr>
            <p:cNvPr id="249904" name="Group 48"/>
            <p:cNvGrpSpPr>
              <a:grpSpLocks/>
            </p:cNvGrpSpPr>
            <p:nvPr/>
          </p:nvGrpSpPr>
          <p:grpSpPr bwMode="auto">
            <a:xfrm>
              <a:off x="1344" y="2400"/>
              <a:ext cx="1887" cy="984"/>
              <a:chOff x="1152" y="2592"/>
              <a:chExt cx="1887" cy="984"/>
            </a:xfrm>
          </p:grpSpPr>
          <p:sp>
            <p:nvSpPr>
              <p:cNvPr id="249905" name="Rectangle 49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249906" name="Line 50"/>
              <p:cNvSpPr>
                <a:spLocks noChangeShapeType="1"/>
              </p:cNvSpPr>
              <p:nvPr/>
            </p:nvSpPr>
            <p:spPr bwMode="auto">
              <a:xfrm flipH="1">
                <a:off x="1344" y="2880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907" name="Line 51"/>
              <p:cNvSpPr>
                <a:spLocks noChangeShapeType="1"/>
              </p:cNvSpPr>
              <p:nvPr/>
            </p:nvSpPr>
            <p:spPr bwMode="auto">
              <a:xfrm>
                <a:off x="2064" y="2880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908" name="Text Box 52"/>
              <p:cNvSpPr txBox="1">
                <a:spLocks noChangeArrowheads="1"/>
              </p:cNvSpPr>
              <p:nvPr/>
            </p:nvSpPr>
            <p:spPr bwMode="auto">
              <a:xfrm>
                <a:off x="1393" y="2931"/>
                <a:ext cx="397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True</a:t>
                </a:r>
              </a:p>
            </p:txBody>
          </p:sp>
          <p:sp>
            <p:nvSpPr>
              <p:cNvPr id="249909" name="Text Box 53"/>
              <p:cNvSpPr txBox="1">
                <a:spLocks noChangeArrowheads="1"/>
              </p:cNvSpPr>
              <p:nvPr/>
            </p:nvSpPr>
            <p:spPr bwMode="auto">
              <a:xfrm>
                <a:off x="2643" y="3314"/>
                <a:ext cx="39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solidFill>
                      <a:srgbClr val="800000"/>
                    </a:solidFill>
                    <a:latin typeface="Comic Sans MS" pitchFamily="66" charset="0"/>
                  </a:rPr>
                  <a:t>True</a:t>
                </a:r>
              </a:p>
            </p:txBody>
          </p:sp>
          <p:sp>
            <p:nvSpPr>
              <p:cNvPr id="249910" name="Text Box 54"/>
              <p:cNvSpPr txBox="1">
                <a:spLocks noChangeArrowheads="1"/>
              </p:cNvSpPr>
              <p:nvPr/>
            </p:nvSpPr>
            <p:spPr bwMode="auto">
              <a:xfrm>
                <a:off x="1152" y="3314"/>
                <a:ext cx="420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solidFill>
                      <a:srgbClr val="800000"/>
                    </a:solidFill>
                    <a:latin typeface="Comic Sans MS" pitchFamily="66" charset="0"/>
                  </a:rPr>
                  <a:t>False</a:t>
                </a:r>
              </a:p>
            </p:txBody>
          </p:sp>
          <p:sp>
            <p:nvSpPr>
              <p:cNvPr id="249911" name="Text Box 55"/>
              <p:cNvSpPr txBox="1">
                <a:spLocks noChangeArrowheads="1"/>
              </p:cNvSpPr>
              <p:nvPr/>
            </p:nvSpPr>
            <p:spPr bwMode="auto">
              <a:xfrm>
                <a:off x="2306" y="2931"/>
                <a:ext cx="420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False</a:t>
                </a:r>
              </a:p>
            </p:txBody>
          </p:sp>
        </p:grpSp>
        <p:sp>
          <p:nvSpPr>
            <p:cNvPr id="249912" name="Text Box 56"/>
            <p:cNvSpPr txBox="1">
              <a:spLocks noChangeArrowheads="1"/>
            </p:cNvSpPr>
            <p:nvPr/>
          </p:nvSpPr>
          <p:spPr bwMode="auto">
            <a:xfrm>
              <a:off x="1823" y="2065"/>
              <a:ext cx="42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False</a:t>
              </a:r>
            </a:p>
          </p:txBody>
        </p:sp>
        <p:sp>
          <p:nvSpPr>
            <p:cNvPr id="249913" name="Text Box 57"/>
            <p:cNvSpPr txBox="1">
              <a:spLocks noChangeArrowheads="1"/>
            </p:cNvSpPr>
            <p:nvPr/>
          </p:nvSpPr>
          <p:spPr bwMode="auto">
            <a:xfrm>
              <a:off x="2930" y="1873"/>
              <a:ext cx="419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800000"/>
                  </a:solidFill>
                  <a:latin typeface="Comic Sans MS" pitchFamily="66" charset="0"/>
                </a:rPr>
                <a:t>False</a:t>
              </a:r>
            </a:p>
          </p:txBody>
        </p:sp>
        <p:sp>
          <p:nvSpPr>
            <p:cNvPr id="249914" name="Text Box 58"/>
            <p:cNvSpPr txBox="1">
              <a:spLocks noChangeArrowheads="1"/>
            </p:cNvSpPr>
            <p:nvPr/>
          </p:nvSpPr>
          <p:spPr bwMode="auto">
            <a:xfrm>
              <a:off x="2687" y="1489"/>
              <a:ext cx="419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249915" name="Group 59"/>
          <p:cNvGrpSpPr>
            <a:grpSpLocks/>
          </p:cNvGrpSpPr>
          <p:nvPr/>
        </p:nvGrpSpPr>
        <p:grpSpPr bwMode="auto">
          <a:xfrm>
            <a:off x="3865137" y="4076700"/>
            <a:ext cx="4695825" cy="1981200"/>
            <a:chOff x="2592" y="2832"/>
            <a:chExt cx="2958" cy="1248"/>
          </a:xfrm>
        </p:grpSpPr>
        <p:sp>
          <p:nvSpPr>
            <p:cNvPr id="249916" name="Oval 60"/>
            <p:cNvSpPr>
              <a:spLocks noChangeArrowheads="1"/>
            </p:cNvSpPr>
            <p:nvPr/>
          </p:nvSpPr>
          <p:spPr bwMode="auto">
            <a:xfrm>
              <a:off x="2592" y="2832"/>
              <a:ext cx="384" cy="384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17" name="Text Box 61"/>
            <p:cNvSpPr txBox="1">
              <a:spLocks noChangeArrowheads="1"/>
            </p:cNvSpPr>
            <p:nvPr/>
          </p:nvSpPr>
          <p:spPr bwMode="auto">
            <a:xfrm>
              <a:off x="3284" y="3466"/>
              <a:ext cx="2266" cy="614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rgbClr val="008000"/>
                  </a:solidFill>
                  <a:latin typeface="Comic Sans MS" pitchFamily="66" charset="0"/>
                </a:rPr>
                <a:t>Subset of examples </a:t>
              </a:r>
              <a:br>
                <a:rPr lang="en-US" sz="2800">
                  <a:solidFill>
                    <a:srgbClr val="008000"/>
                  </a:solidFill>
                  <a:latin typeface="Comic Sans MS" pitchFamily="66" charset="0"/>
                </a:rPr>
              </a:br>
              <a:r>
                <a:rPr lang="en-US" sz="2800">
                  <a:solidFill>
                    <a:srgbClr val="008000"/>
                  </a:solidFill>
                  <a:latin typeface="Comic Sans MS" pitchFamily="66" charset="0"/>
                </a:rPr>
                <a:t>that satisfy A</a:t>
              </a:r>
            </a:p>
          </p:txBody>
        </p:sp>
        <p:sp>
          <p:nvSpPr>
            <p:cNvPr id="249918" name="Line 62"/>
            <p:cNvSpPr>
              <a:spLocks noChangeShapeType="1"/>
            </p:cNvSpPr>
            <p:nvPr/>
          </p:nvSpPr>
          <p:spPr bwMode="auto">
            <a:xfrm>
              <a:off x="2928" y="3168"/>
              <a:ext cx="1536" cy="2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25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0" dirty="0" smtClean="0"/>
              <a:t>    Top-Down</a:t>
            </a:r>
            <a:br>
              <a:rPr lang="en-US" sz="4000" b="0" dirty="0" smtClean="0"/>
            </a:br>
            <a:r>
              <a:rPr lang="en-US" sz="4000" b="0" dirty="0" smtClean="0"/>
              <a:t>Induction of a DT</a:t>
            </a:r>
            <a:endParaRPr lang="en-US" sz="4000" b="0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2057400"/>
            <a:ext cx="8153400" cy="312420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2"/>
                </a:solidFill>
                <a:latin typeface="Comic Sans MS" pitchFamily="66" charset="0"/>
              </a:rPr>
              <a:t>DTL(</a:t>
            </a:r>
            <a:r>
              <a:rPr lang="en-US" sz="2800" smtClean="0">
                <a:solidFill>
                  <a:schemeClr val="tx2"/>
                </a:solidFill>
                <a:latin typeface="Symbol" pitchFamily="18" charset="2"/>
              </a:rPr>
              <a:t>D</a:t>
            </a:r>
            <a:r>
              <a:rPr lang="en-US" sz="2800" smtClean="0">
                <a:solidFill>
                  <a:schemeClr val="tx2"/>
                </a:solidFill>
                <a:latin typeface="Comic Sans MS" pitchFamily="66" charset="0"/>
              </a:rPr>
              <a:t>, </a:t>
            </a:r>
            <a:r>
              <a:rPr lang="en-US" sz="2800" smtClean="0">
                <a:solidFill>
                  <a:srgbClr val="993300"/>
                </a:solidFill>
                <a:latin typeface="Comic Sans MS" pitchFamily="66" charset="0"/>
              </a:rPr>
              <a:t>Predicates</a:t>
            </a:r>
            <a:r>
              <a:rPr lang="en-US" sz="2800" smtClean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pPr marL="609600" indent="-609600">
              <a:lnSpc>
                <a:spcPct val="90000"/>
              </a:lnSpc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sz="2400" smtClean="0">
                <a:solidFill>
                  <a:schemeClr val="tx2"/>
                </a:solidFill>
                <a:latin typeface="Comic Sans MS" pitchFamily="66" charset="0"/>
              </a:rPr>
              <a:t>If all examples in </a:t>
            </a:r>
            <a:r>
              <a:rPr lang="en-US" sz="2400" smtClean="0">
                <a:solidFill>
                  <a:schemeClr val="tx2"/>
                </a:solidFill>
                <a:latin typeface="Symbol" pitchFamily="18" charset="2"/>
              </a:rPr>
              <a:t>D</a:t>
            </a:r>
            <a:r>
              <a:rPr lang="en-US" sz="2400" smtClean="0">
                <a:solidFill>
                  <a:schemeClr val="tx2"/>
                </a:solidFill>
                <a:latin typeface="Comic Sans MS" pitchFamily="66" charset="0"/>
              </a:rPr>
              <a:t> are positive then return True</a:t>
            </a:r>
          </a:p>
          <a:p>
            <a:pPr marL="609600" indent="-609600">
              <a:lnSpc>
                <a:spcPct val="90000"/>
              </a:lnSpc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sz="2400" smtClean="0">
                <a:solidFill>
                  <a:schemeClr val="tx2"/>
                </a:solidFill>
                <a:latin typeface="Comic Sans MS" pitchFamily="66" charset="0"/>
              </a:rPr>
              <a:t>If all examples in </a:t>
            </a:r>
            <a:r>
              <a:rPr lang="en-US" sz="2400" smtClean="0">
                <a:solidFill>
                  <a:schemeClr val="tx2"/>
                </a:solidFill>
                <a:latin typeface="Symbol" pitchFamily="18" charset="2"/>
              </a:rPr>
              <a:t>D</a:t>
            </a:r>
            <a:r>
              <a:rPr lang="en-US" sz="2400" smtClean="0">
                <a:solidFill>
                  <a:schemeClr val="tx2"/>
                </a:solidFill>
                <a:latin typeface="Comic Sans MS" pitchFamily="66" charset="0"/>
              </a:rPr>
              <a:t> are negative then return False</a:t>
            </a:r>
          </a:p>
          <a:p>
            <a:pPr marL="609600" indent="-609600">
              <a:lnSpc>
                <a:spcPct val="90000"/>
              </a:lnSpc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sz="2400" smtClean="0">
                <a:solidFill>
                  <a:schemeClr val="tx2"/>
                </a:solidFill>
                <a:latin typeface="Comic Sans MS" pitchFamily="66" charset="0"/>
              </a:rPr>
              <a:t>If </a:t>
            </a:r>
            <a:r>
              <a:rPr lang="en-US" sz="2400" smtClean="0">
                <a:solidFill>
                  <a:srgbClr val="993300"/>
                </a:solidFill>
                <a:latin typeface="Comic Sans MS" pitchFamily="66" charset="0"/>
              </a:rPr>
              <a:t>Predicates</a:t>
            </a:r>
            <a:r>
              <a:rPr lang="en-US" sz="2400" smtClean="0">
                <a:solidFill>
                  <a:schemeClr val="tx2"/>
                </a:solidFill>
                <a:latin typeface="Comic Sans MS" pitchFamily="66" charset="0"/>
              </a:rPr>
              <a:t> is empty then return </a:t>
            </a:r>
            <a:r>
              <a:rPr lang="en-US" sz="2400" i="1" smtClean="0">
                <a:solidFill>
                  <a:schemeClr val="tx2"/>
                </a:solidFill>
                <a:latin typeface="Comic Sans MS" pitchFamily="66" charset="0"/>
              </a:rPr>
              <a:t>failure</a:t>
            </a:r>
          </a:p>
          <a:p>
            <a:pPr marL="609600" indent="-609600">
              <a:lnSpc>
                <a:spcPct val="90000"/>
              </a:lnSpc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sz="2400" smtClean="0">
                <a:solidFill>
                  <a:schemeClr val="tx2"/>
                </a:solidFill>
                <a:latin typeface="Comic Sans MS" pitchFamily="66" charset="0"/>
              </a:rPr>
              <a:t>A </a:t>
            </a:r>
            <a:r>
              <a:rPr lang="en-US" sz="2400" smtClean="0">
                <a:solidFill>
                  <a:schemeClr val="tx2"/>
                </a:solidFill>
                <a:latin typeface="Comic Sans MS" pitchFamily="66" charset="0"/>
                <a:sym typeface="Wingdings" pitchFamily="2" charset="2"/>
              </a:rPr>
              <a:t> error-minimizing predicate in </a:t>
            </a:r>
            <a:r>
              <a:rPr lang="en-US" sz="24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Predicates</a:t>
            </a:r>
          </a:p>
          <a:p>
            <a:pPr marL="609600" indent="-609600">
              <a:lnSpc>
                <a:spcPct val="90000"/>
              </a:lnSpc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sz="2400" smtClean="0">
                <a:solidFill>
                  <a:schemeClr val="tx2"/>
                </a:solidFill>
                <a:latin typeface="Comic Sans MS" pitchFamily="66" charset="0"/>
              </a:rPr>
              <a:t>Return the tree whose: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2"/>
                </a:solidFill>
                <a:latin typeface="Comic Sans MS" pitchFamily="66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mic Sans MS" pitchFamily="66" charset="0"/>
              </a:rPr>
              <a:t>-</a:t>
            </a:r>
            <a:r>
              <a:rPr lang="en-US" sz="2400" smtClean="0">
                <a:solidFill>
                  <a:schemeClr val="tx2"/>
                </a:solidFill>
                <a:latin typeface="Comic Sans MS" pitchFamily="66" charset="0"/>
              </a:rPr>
              <a:t> root is A, 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2"/>
                </a:solidFill>
                <a:latin typeface="Comic Sans MS" pitchFamily="66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mic Sans MS" pitchFamily="66" charset="0"/>
              </a:rPr>
              <a:t>-</a:t>
            </a:r>
            <a:r>
              <a:rPr lang="en-US" sz="2400" smtClean="0">
                <a:solidFill>
                  <a:schemeClr val="tx2"/>
                </a:solidFill>
                <a:latin typeface="Comic Sans MS" pitchFamily="66" charset="0"/>
              </a:rPr>
              <a:t> left branch is DTL(</a:t>
            </a:r>
            <a:r>
              <a:rPr lang="en-US" sz="2400" smtClean="0">
                <a:solidFill>
                  <a:schemeClr val="tx2"/>
                </a:solidFill>
                <a:latin typeface="Symbol" pitchFamily="18" charset="2"/>
              </a:rPr>
              <a:t>D</a:t>
            </a:r>
            <a:r>
              <a:rPr lang="en-US" sz="2400" baseline="30000" smtClean="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+A</a:t>
            </a:r>
            <a:r>
              <a:rPr lang="en-US" sz="2400" smtClean="0">
                <a:solidFill>
                  <a:schemeClr val="tx2"/>
                </a:solidFill>
                <a:latin typeface="Comic Sans MS" pitchFamily="66" charset="0"/>
              </a:rPr>
              <a:t>,</a:t>
            </a:r>
            <a:r>
              <a:rPr lang="en-US" sz="2400" smtClean="0">
                <a:solidFill>
                  <a:srgbClr val="993300"/>
                </a:solidFill>
                <a:latin typeface="Comic Sans MS" pitchFamily="66" charset="0"/>
              </a:rPr>
              <a:t>Predicates</a:t>
            </a:r>
            <a:r>
              <a:rPr lang="en-US" sz="2400" smtClean="0">
                <a:solidFill>
                  <a:schemeClr val="tx2"/>
                </a:solidFill>
                <a:latin typeface="Comic Sans MS" pitchFamily="66" charset="0"/>
              </a:rPr>
              <a:t>-A), 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2"/>
                </a:solidFill>
                <a:latin typeface="Comic Sans MS" pitchFamily="66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mic Sans MS" pitchFamily="66" charset="0"/>
              </a:rPr>
              <a:t>-</a:t>
            </a:r>
            <a:r>
              <a:rPr lang="en-US" sz="2400" smtClean="0">
                <a:solidFill>
                  <a:schemeClr val="tx2"/>
                </a:solidFill>
                <a:latin typeface="Comic Sans MS" pitchFamily="66" charset="0"/>
              </a:rPr>
              <a:t> right branch is DTL(</a:t>
            </a:r>
            <a:r>
              <a:rPr lang="en-US" sz="2400" smtClean="0">
                <a:solidFill>
                  <a:schemeClr val="tx2"/>
                </a:solidFill>
                <a:latin typeface="Symbol" pitchFamily="18" charset="2"/>
              </a:rPr>
              <a:t>D</a:t>
            </a:r>
            <a:r>
              <a:rPr lang="en-US" sz="2400" baseline="30000" smtClean="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-A</a:t>
            </a:r>
            <a:r>
              <a:rPr lang="en-US" sz="2400" smtClean="0">
                <a:solidFill>
                  <a:schemeClr val="tx2"/>
                </a:solidFill>
                <a:latin typeface="Comic Sans MS" pitchFamily="66" charset="0"/>
              </a:rPr>
              <a:t>,</a:t>
            </a:r>
            <a:r>
              <a:rPr lang="en-US" sz="2400" smtClean="0">
                <a:solidFill>
                  <a:srgbClr val="993300"/>
                </a:solidFill>
                <a:latin typeface="Comic Sans MS" pitchFamily="66" charset="0"/>
              </a:rPr>
              <a:t>Predicates</a:t>
            </a:r>
            <a:r>
              <a:rPr lang="en-US" sz="2400" smtClean="0">
                <a:solidFill>
                  <a:schemeClr val="tx2"/>
                </a:solidFill>
                <a:latin typeface="Comic Sans MS" pitchFamily="66" charset="0"/>
              </a:rPr>
              <a:t>-A)</a:t>
            </a:r>
            <a:endParaRPr lang="en-US" sz="240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355332" name="Group 4"/>
          <p:cNvGrpSpPr>
            <a:grpSpLocks/>
          </p:cNvGrpSpPr>
          <p:nvPr/>
        </p:nvGrpSpPr>
        <p:grpSpPr bwMode="auto">
          <a:xfrm>
            <a:off x="5029200" y="228600"/>
            <a:ext cx="3206750" cy="2127250"/>
            <a:chOff x="624" y="1104"/>
            <a:chExt cx="2725" cy="2280"/>
          </a:xfrm>
        </p:grpSpPr>
        <p:sp>
          <p:nvSpPr>
            <p:cNvPr id="355333" name="Rectangle 5"/>
            <p:cNvSpPr>
              <a:spLocks noChangeArrowheads="1"/>
            </p:cNvSpPr>
            <p:nvPr/>
          </p:nvSpPr>
          <p:spPr bwMode="auto">
            <a:xfrm>
              <a:off x="2160" y="1104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355334" name="Rectangle 6"/>
            <p:cNvSpPr>
              <a:spLocks noChangeArrowheads="1"/>
            </p:cNvSpPr>
            <p:nvPr/>
          </p:nvSpPr>
          <p:spPr bwMode="auto">
            <a:xfrm>
              <a:off x="1392" y="1776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355335" name="Line 7"/>
            <p:cNvSpPr>
              <a:spLocks noChangeShapeType="1"/>
            </p:cNvSpPr>
            <p:nvPr/>
          </p:nvSpPr>
          <p:spPr bwMode="auto">
            <a:xfrm flipH="1">
              <a:off x="1584" y="1392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36" name="Line 8"/>
            <p:cNvSpPr>
              <a:spLocks noChangeShapeType="1"/>
            </p:cNvSpPr>
            <p:nvPr/>
          </p:nvSpPr>
          <p:spPr bwMode="auto">
            <a:xfrm flipH="1">
              <a:off x="816" y="2064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37" name="Line 9"/>
            <p:cNvSpPr>
              <a:spLocks noChangeShapeType="1"/>
            </p:cNvSpPr>
            <p:nvPr/>
          </p:nvSpPr>
          <p:spPr bwMode="auto">
            <a:xfrm>
              <a:off x="1536" y="2064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38" name="Line 10"/>
            <p:cNvSpPr>
              <a:spLocks noChangeShapeType="1"/>
            </p:cNvSpPr>
            <p:nvPr/>
          </p:nvSpPr>
          <p:spPr bwMode="auto">
            <a:xfrm>
              <a:off x="2352" y="1392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39" name="Text Box 11"/>
            <p:cNvSpPr txBox="1">
              <a:spLocks noChangeArrowheads="1"/>
            </p:cNvSpPr>
            <p:nvPr/>
          </p:nvSpPr>
          <p:spPr bwMode="auto">
            <a:xfrm>
              <a:off x="863" y="2115"/>
              <a:ext cx="39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True</a:t>
              </a:r>
            </a:p>
          </p:txBody>
        </p:sp>
        <p:sp>
          <p:nvSpPr>
            <p:cNvPr id="355340" name="Text Box 12"/>
            <p:cNvSpPr txBox="1">
              <a:spLocks noChangeArrowheads="1"/>
            </p:cNvSpPr>
            <p:nvPr/>
          </p:nvSpPr>
          <p:spPr bwMode="auto">
            <a:xfrm>
              <a:off x="1630" y="1489"/>
              <a:ext cx="397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True</a:t>
              </a:r>
            </a:p>
          </p:txBody>
        </p:sp>
        <p:sp>
          <p:nvSpPr>
            <p:cNvPr id="355341" name="Text Box 13"/>
            <p:cNvSpPr txBox="1">
              <a:spLocks noChangeArrowheads="1"/>
            </p:cNvSpPr>
            <p:nvPr/>
          </p:nvSpPr>
          <p:spPr bwMode="auto">
            <a:xfrm>
              <a:off x="624" y="2547"/>
              <a:ext cx="397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800000"/>
                  </a:solidFill>
                  <a:latin typeface="Comic Sans MS" pitchFamily="66" charset="0"/>
                </a:rPr>
                <a:t>True</a:t>
              </a:r>
            </a:p>
          </p:txBody>
        </p:sp>
        <p:grpSp>
          <p:nvGrpSpPr>
            <p:cNvPr id="355342" name="Group 14"/>
            <p:cNvGrpSpPr>
              <a:grpSpLocks/>
            </p:cNvGrpSpPr>
            <p:nvPr/>
          </p:nvGrpSpPr>
          <p:grpSpPr bwMode="auto">
            <a:xfrm>
              <a:off x="1344" y="2400"/>
              <a:ext cx="1887" cy="984"/>
              <a:chOff x="1152" y="2592"/>
              <a:chExt cx="1887" cy="984"/>
            </a:xfrm>
          </p:grpSpPr>
          <p:sp>
            <p:nvSpPr>
              <p:cNvPr id="355343" name="Rectangle 15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355344" name="Line 16"/>
              <p:cNvSpPr>
                <a:spLocks noChangeShapeType="1"/>
              </p:cNvSpPr>
              <p:nvPr/>
            </p:nvSpPr>
            <p:spPr bwMode="auto">
              <a:xfrm flipH="1">
                <a:off x="1344" y="2880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45" name="Line 17"/>
              <p:cNvSpPr>
                <a:spLocks noChangeShapeType="1"/>
              </p:cNvSpPr>
              <p:nvPr/>
            </p:nvSpPr>
            <p:spPr bwMode="auto">
              <a:xfrm>
                <a:off x="2064" y="2880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46" name="Text Box 18"/>
              <p:cNvSpPr txBox="1">
                <a:spLocks noChangeArrowheads="1"/>
              </p:cNvSpPr>
              <p:nvPr/>
            </p:nvSpPr>
            <p:spPr bwMode="auto">
              <a:xfrm>
                <a:off x="1393" y="2931"/>
                <a:ext cx="397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True</a:t>
                </a:r>
              </a:p>
            </p:txBody>
          </p:sp>
          <p:sp>
            <p:nvSpPr>
              <p:cNvPr id="355347" name="Text Box 19"/>
              <p:cNvSpPr txBox="1">
                <a:spLocks noChangeArrowheads="1"/>
              </p:cNvSpPr>
              <p:nvPr/>
            </p:nvSpPr>
            <p:spPr bwMode="auto">
              <a:xfrm>
                <a:off x="2643" y="3314"/>
                <a:ext cx="39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solidFill>
                      <a:srgbClr val="800000"/>
                    </a:solidFill>
                    <a:latin typeface="Comic Sans MS" pitchFamily="66" charset="0"/>
                  </a:rPr>
                  <a:t>True</a:t>
                </a:r>
              </a:p>
            </p:txBody>
          </p:sp>
          <p:sp>
            <p:nvSpPr>
              <p:cNvPr id="355348" name="Text Box 20"/>
              <p:cNvSpPr txBox="1">
                <a:spLocks noChangeArrowheads="1"/>
              </p:cNvSpPr>
              <p:nvPr/>
            </p:nvSpPr>
            <p:spPr bwMode="auto">
              <a:xfrm>
                <a:off x="1152" y="3314"/>
                <a:ext cx="420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solidFill>
                      <a:srgbClr val="800000"/>
                    </a:solidFill>
                    <a:latin typeface="Comic Sans MS" pitchFamily="66" charset="0"/>
                  </a:rPr>
                  <a:t>False</a:t>
                </a:r>
              </a:p>
            </p:txBody>
          </p:sp>
          <p:sp>
            <p:nvSpPr>
              <p:cNvPr id="355349" name="Text Box 21"/>
              <p:cNvSpPr txBox="1">
                <a:spLocks noChangeArrowheads="1"/>
              </p:cNvSpPr>
              <p:nvPr/>
            </p:nvSpPr>
            <p:spPr bwMode="auto">
              <a:xfrm>
                <a:off x="2306" y="2931"/>
                <a:ext cx="420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False</a:t>
                </a:r>
              </a:p>
            </p:txBody>
          </p:sp>
        </p:grpSp>
        <p:sp>
          <p:nvSpPr>
            <p:cNvPr id="355350" name="Text Box 22"/>
            <p:cNvSpPr txBox="1">
              <a:spLocks noChangeArrowheads="1"/>
            </p:cNvSpPr>
            <p:nvPr/>
          </p:nvSpPr>
          <p:spPr bwMode="auto">
            <a:xfrm>
              <a:off x="1823" y="2065"/>
              <a:ext cx="42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False</a:t>
              </a:r>
            </a:p>
          </p:txBody>
        </p:sp>
        <p:sp>
          <p:nvSpPr>
            <p:cNvPr id="355351" name="Text Box 23"/>
            <p:cNvSpPr txBox="1">
              <a:spLocks noChangeArrowheads="1"/>
            </p:cNvSpPr>
            <p:nvPr/>
          </p:nvSpPr>
          <p:spPr bwMode="auto">
            <a:xfrm>
              <a:off x="2930" y="1873"/>
              <a:ext cx="419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800000"/>
                  </a:solidFill>
                  <a:latin typeface="Comic Sans MS" pitchFamily="66" charset="0"/>
                </a:rPr>
                <a:t>False</a:t>
              </a:r>
            </a:p>
          </p:txBody>
        </p:sp>
        <p:sp>
          <p:nvSpPr>
            <p:cNvPr id="355352" name="Text Box 24"/>
            <p:cNvSpPr txBox="1">
              <a:spLocks noChangeArrowheads="1"/>
            </p:cNvSpPr>
            <p:nvPr/>
          </p:nvSpPr>
          <p:spPr bwMode="auto">
            <a:xfrm>
              <a:off x="2687" y="1489"/>
              <a:ext cx="419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355353" name="Group 25"/>
          <p:cNvGrpSpPr>
            <a:grpSpLocks/>
          </p:cNvGrpSpPr>
          <p:nvPr/>
        </p:nvGrpSpPr>
        <p:grpSpPr bwMode="auto">
          <a:xfrm>
            <a:off x="19050" y="2962275"/>
            <a:ext cx="4400550" cy="3286125"/>
            <a:chOff x="108" y="1872"/>
            <a:chExt cx="2772" cy="2070"/>
          </a:xfrm>
        </p:grpSpPr>
        <p:sp>
          <p:nvSpPr>
            <p:cNvPr id="355354" name="Oval 26"/>
            <p:cNvSpPr>
              <a:spLocks noChangeArrowheads="1"/>
            </p:cNvSpPr>
            <p:nvPr/>
          </p:nvSpPr>
          <p:spPr bwMode="auto">
            <a:xfrm>
              <a:off x="1008" y="1872"/>
              <a:ext cx="1872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F0D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55" name="Text Box 27"/>
            <p:cNvSpPr txBox="1">
              <a:spLocks noChangeArrowheads="1"/>
            </p:cNvSpPr>
            <p:nvPr/>
          </p:nvSpPr>
          <p:spPr bwMode="auto">
            <a:xfrm>
              <a:off x="108" y="3176"/>
              <a:ext cx="2417" cy="766"/>
            </a:xfrm>
            <a:prstGeom prst="rect">
              <a:avLst/>
            </a:prstGeom>
            <a:solidFill>
              <a:srgbClr val="F8F0D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  <a:latin typeface="Comic Sans MS" pitchFamily="66" charset="0"/>
                </a:rPr>
                <a:t>Noise in training set!</a:t>
              </a:r>
            </a:p>
            <a:p>
              <a:pPr algn="ctr"/>
              <a:r>
                <a:rPr lang="en-US" sz="2400">
                  <a:solidFill>
                    <a:srgbClr val="FF0000"/>
                  </a:solidFill>
                  <a:latin typeface="Comic Sans MS" pitchFamily="66" charset="0"/>
                </a:rPr>
                <a:t>May return majority rule,</a:t>
              </a:r>
              <a:br>
                <a:rPr lang="en-US" sz="2400">
                  <a:solidFill>
                    <a:srgbClr val="FF0000"/>
                  </a:solidFill>
                  <a:latin typeface="Comic Sans MS" pitchFamily="66" charset="0"/>
                </a:rPr>
              </a:br>
              <a:r>
                <a:rPr lang="en-US" sz="2400">
                  <a:solidFill>
                    <a:srgbClr val="FF0000"/>
                  </a:solidFill>
                  <a:latin typeface="Comic Sans MS" pitchFamily="66" charset="0"/>
                </a:rPr>
                <a:t>instead of failure</a:t>
              </a:r>
            </a:p>
          </p:txBody>
        </p:sp>
        <p:sp>
          <p:nvSpPr>
            <p:cNvPr id="355356" name="Line 28"/>
            <p:cNvSpPr>
              <a:spLocks noChangeShapeType="1"/>
            </p:cNvSpPr>
            <p:nvPr/>
          </p:nvSpPr>
          <p:spPr bwMode="auto">
            <a:xfrm flipH="1">
              <a:off x="1296" y="2160"/>
              <a:ext cx="672" cy="10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20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</a:p>
        </p:txBody>
      </p:sp>
      <p:sp>
        <p:nvSpPr>
          <p:cNvPr id="36352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Widely used algorithm</a:t>
            </a:r>
          </a:p>
          <a:p>
            <a:r>
              <a:rPr lang="en-US" dirty="0"/>
              <a:t>Greedy</a:t>
            </a:r>
          </a:p>
          <a:p>
            <a:r>
              <a:rPr lang="en-US" dirty="0"/>
              <a:t>Robust to noise (incorrect examples)</a:t>
            </a:r>
          </a:p>
          <a:p>
            <a:r>
              <a:rPr lang="en-US" dirty="0"/>
              <a:t>Not </a:t>
            </a:r>
            <a:r>
              <a:rPr lang="en-US" dirty="0" smtClean="0"/>
              <a:t>incremental (need entire training set at once)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Learnable Concepts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/>
              <a:t>Some simple concepts cannot be represented compactly in DTs</a:t>
            </a:r>
          </a:p>
          <a:p>
            <a:pPr lvl="1"/>
            <a:r>
              <a:rPr lang="en-US" sz="2400"/>
              <a:t>Parity(x) = X</a:t>
            </a:r>
            <a:r>
              <a:rPr lang="en-US" sz="2400" baseline="-25000"/>
              <a:t>1</a:t>
            </a:r>
            <a:r>
              <a:rPr lang="en-US" sz="2400"/>
              <a:t> xor X</a:t>
            </a:r>
            <a:r>
              <a:rPr lang="en-US" sz="2400" baseline="-25000"/>
              <a:t>2</a:t>
            </a:r>
            <a:r>
              <a:rPr lang="en-US" sz="2400"/>
              <a:t> xor … xor X</a:t>
            </a:r>
            <a:r>
              <a:rPr lang="en-US" sz="2400" baseline="-25000"/>
              <a:t>n</a:t>
            </a:r>
            <a:endParaRPr lang="en-US" sz="2400"/>
          </a:p>
          <a:p>
            <a:pPr lvl="1"/>
            <a:r>
              <a:rPr lang="en-US" sz="2400"/>
              <a:t>Majority(x) = 1 if most of X</a:t>
            </a:r>
            <a:r>
              <a:rPr lang="en-US" sz="2400" baseline="-25000"/>
              <a:t>i</a:t>
            </a:r>
            <a:r>
              <a:rPr lang="en-US" sz="2400"/>
              <a:t>’s are 1, 0 otherwise</a:t>
            </a:r>
          </a:p>
          <a:p>
            <a:r>
              <a:rPr lang="en-US" sz="2800"/>
              <a:t>Exponential size in # of attributes</a:t>
            </a:r>
          </a:p>
          <a:p>
            <a:r>
              <a:rPr lang="en-US" sz="2800"/>
              <a:t>Need exponential # of examples to learn exactly</a:t>
            </a:r>
          </a:p>
          <a:p>
            <a:r>
              <a:rPr lang="en-US" sz="2800">
                <a:solidFill>
                  <a:schemeClr val="accent2"/>
                </a:solidFill>
              </a:rPr>
              <a:t>The ease of learning is dependent on shrewdly (or luckily) chosen attributes that correlate with CONCEPT</a:t>
            </a:r>
          </a:p>
        </p:txBody>
      </p:sp>
    </p:spTree>
    <p:extLst>
      <p:ext uri="{BB962C8B-B14F-4D97-AF65-F5344CB8AC3E}">
        <p14:creationId xmlns:p14="http://schemas.microsoft.com/office/powerpoint/2010/main" val="3399547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Decision Tree</a:t>
            </a:r>
          </a:p>
        </p:txBody>
      </p:sp>
      <p:sp>
        <p:nvSpPr>
          <p:cNvPr id="25395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Medical diagnostic / Drug design</a:t>
            </a:r>
          </a:p>
          <a:p>
            <a:r>
              <a:rPr lang="en-US"/>
              <a:t>Evaluation of geological systems for  assessing gas and oil basins</a:t>
            </a:r>
          </a:p>
          <a:p>
            <a:r>
              <a:rPr lang="en-US"/>
              <a:t>Early detection of problems (e.g., jamming) during oil drilling operations</a:t>
            </a:r>
          </a:p>
          <a:p>
            <a:r>
              <a:rPr lang="en-US"/>
              <a:t>Automatic generation of rules in expert systems</a:t>
            </a:r>
          </a:p>
        </p:txBody>
      </p:sp>
    </p:spTree>
    <p:extLst>
      <p:ext uri="{BB962C8B-B14F-4D97-AF65-F5344CB8AC3E}">
        <p14:creationId xmlns:p14="http://schemas.microsoft.com/office/powerpoint/2010/main" val="298975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Human-Readability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DTs also have the advantage of being easily understood by humans</a:t>
            </a:r>
          </a:p>
          <a:p>
            <a:r>
              <a:rPr lang="en-US" i="1"/>
              <a:t>Legal requirement</a:t>
            </a:r>
            <a:r>
              <a:rPr lang="en-US"/>
              <a:t> in many areas</a:t>
            </a:r>
          </a:p>
          <a:p>
            <a:pPr lvl="1"/>
            <a:r>
              <a:rPr lang="en-US"/>
              <a:t>Loans &amp; mortgages</a:t>
            </a:r>
          </a:p>
          <a:p>
            <a:pPr lvl="1"/>
            <a:r>
              <a:rPr lang="en-US"/>
              <a:t>Health insurance</a:t>
            </a:r>
          </a:p>
          <a:p>
            <a:pPr lvl="1"/>
            <a:r>
              <a:rPr lang="en-US"/>
              <a:t>Welfare</a:t>
            </a:r>
          </a:p>
        </p:txBody>
      </p:sp>
    </p:spTree>
    <p:extLst>
      <p:ext uri="{BB962C8B-B14F-4D97-AF65-F5344CB8AC3E}">
        <p14:creationId xmlns:p14="http://schemas.microsoft.com/office/powerpoint/2010/main" val="27376213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>Capacity is Not the Only Criterion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Accuracy on training set isn’t the best measure of performance</a:t>
            </a:r>
          </a:p>
        </p:txBody>
      </p:sp>
      <p:grpSp>
        <p:nvGrpSpPr>
          <p:cNvPr id="381957" name="Group 5"/>
          <p:cNvGrpSpPr>
            <a:grpSpLocks/>
          </p:cNvGrpSpPr>
          <p:nvPr/>
        </p:nvGrpSpPr>
        <p:grpSpPr bwMode="auto">
          <a:xfrm>
            <a:off x="1190625" y="2870200"/>
            <a:ext cx="3327400" cy="3073400"/>
            <a:chOff x="840" y="1576"/>
            <a:chExt cx="2096" cy="1936"/>
          </a:xfrm>
        </p:grpSpPr>
        <p:sp>
          <p:nvSpPr>
            <p:cNvPr id="381958" name="Freeform 6"/>
            <p:cNvSpPr>
              <a:spLocks/>
            </p:cNvSpPr>
            <p:nvPr/>
          </p:nvSpPr>
          <p:spPr bwMode="auto">
            <a:xfrm>
              <a:off x="840" y="1576"/>
              <a:ext cx="2096" cy="1936"/>
            </a:xfrm>
            <a:custGeom>
              <a:avLst/>
              <a:gdLst>
                <a:gd name="T0" fmla="*/ 696 w 2096"/>
                <a:gd name="T1" fmla="*/ 1880 h 1936"/>
                <a:gd name="T2" fmla="*/ 216 w 2096"/>
                <a:gd name="T3" fmla="*/ 1592 h 1936"/>
                <a:gd name="T4" fmla="*/ 24 w 2096"/>
                <a:gd name="T5" fmla="*/ 776 h 1936"/>
                <a:gd name="T6" fmla="*/ 360 w 2096"/>
                <a:gd name="T7" fmla="*/ 104 h 1936"/>
                <a:gd name="T8" fmla="*/ 1512 w 2096"/>
                <a:gd name="T9" fmla="*/ 152 h 1936"/>
                <a:gd name="T10" fmla="*/ 2088 w 2096"/>
                <a:gd name="T11" fmla="*/ 968 h 1936"/>
                <a:gd name="T12" fmla="*/ 1560 w 2096"/>
                <a:gd name="T13" fmla="*/ 1784 h 1936"/>
                <a:gd name="T14" fmla="*/ 696 w 2096"/>
                <a:gd name="T15" fmla="*/ 188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6" h="1936">
                  <a:moveTo>
                    <a:pt x="696" y="1880"/>
                  </a:moveTo>
                  <a:cubicBezTo>
                    <a:pt x="472" y="1848"/>
                    <a:pt x="328" y="1776"/>
                    <a:pt x="216" y="1592"/>
                  </a:cubicBezTo>
                  <a:cubicBezTo>
                    <a:pt x="104" y="1408"/>
                    <a:pt x="0" y="1024"/>
                    <a:pt x="24" y="776"/>
                  </a:cubicBezTo>
                  <a:cubicBezTo>
                    <a:pt x="48" y="528"/>
                    <a:pt x="112" y="208"/>
                    <a:pt x="360" y="104"/>
                  </a:cubicBezTo>
                  <a:cubicBezTo>
                    <a:pt x="608" y="0"/>
                    <a:pt x="1224" y="8"/>
                    <a:pt x="1512" y="152"/>
                  </a:cubicBezTo>
                  <a:cubicBezTo>
                    <a:pt x="1800" y="296"/>
                    <a:pt x="2080" y="696"/>
                    <a:pt x="2088" y="968"/>
                  </a:cubicBezTo>
                  <a:cubicBezTo>
                    <a:pt x="2096" y="1240"/>
                    <a:pt x="1792" y="1632"/>
                    <a:pt x="1560" y="1784"/>
                  </a:cubicBezTo>
                  <a:cubicBezTo>
                    <a:pt x="1328" y="1936"/>
                    <a:pt x="920" y="1912"/>
                    <a:pt x="696" y="1880"/>
                  </a:cubicBezTo>
                  <a:close/>
                </a:path>
              </a:pathLst>
            </a:custGeom>
            <a:solidFill>
              <a:srgbClr val="F8F0D0"/>
            </a:solidFill>
            <a:ln w="28575" cmpd="sng">
              <a:solidFill>
                <a:srgbClr val="99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1959" name="Text Box 7"/>
            <p:cNvSpPr txBox="1">
              <a:spLocks noChangeArrowheads="1"/>
            </p:cNvSpPr>
            <p:nvPr/>
          </p:nvSpPr>
          <p:spPr bwMode="auto">
            <a:xfrm>
              <a:off x="1536" y="2403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0" name="Text Box 8"/>
            <p:cNvSpPr txBox="1">
              <a:spLocks noChangeArrowheads="1"/>
            </p:cNvSpPr>
            <p:nvPr/>
          </p:nvSpPr>
          <p:spPr bwMode="auto">
            <a:xfrm>
              <a:off x="1968" y="2739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1" name="Text Box 9"/>
            <p:cNvSpPr txBox="1">
              <a:spLocks noChangeArrowheads="1"/>
            </p:cNvSpPr>
            <p:nvPr/>
          </p:nvSpPr>
          <p:spPr bwMode="auto">
            <a:xfrm>
              <a:off x="1536" y="2691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2" name="Text Box 10"/>
            <p:cNvSpPr txBox="1">
              <a:spLocks noChangeArrowheads="1"/>
            </p:cNvSpPr>
            <p:nvPr/>
          </p:nvSpPr>
          <p:spPr bwMode="auto">
            <a:xfrm>
              <a:off x="1056" y="2403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3" name="Text Box 11"/>
            <p:cNvSpPr txBox="1">
              <a:spLocks noChangeArrowheads="1"/>
            </p:cNvSpPr>
            <p:nvPr/>
          </p:nvSpPr>
          <p:spPr bwMode="auto">
            <a:xfrm>
              <a:off x="1584" y="3219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4" name="Text Box 12"/>
            <p:cNvSpPr txBox="1">
              <a:spLocks noChangeArrowheads="1"/>
            </p:cNvSpPr>
            <p:nvPr/>
          </p:nvSpPr>
          <p:spPr bwMode="auto">
            <a:xfrm>
              <a:off x="1776" y="1875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5" name="Text Box 13"/>
            <p:cNvSpPr txBox="1">
              <a:spLocks noChangeArrowheads="1"/>
            </p:cNvSpPr>
            <p:nvPr/>
          </p:nvSpPr>
          <p:spPr bwMode="auto">
            <a:xfrm>
              <a:off x="2256" y="2403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6" name="Text Box 14"/>
            <p:cNvSpPr txBox="1">
              <a:spLocks noChangeArrowheads="1"/>
            </p:cNvSpPr>
            <p:nvPr/>
          </p:nvSpPr>
          <p:spPr bwMode="auto">
            <a:xfrm>
              <a:off x="2400" y="2787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7" name="Text Box 15"/>
            <p:cNvSpPr txBox="1">
              <a:spLocks noChangeArrowheads="1"/>
            </p:cNvSpPr>
            <p:nvPr/>
          </p:nvSpPr>
          <p:spPr bwMode="auto">
            <a:xfrm>
              <a:off x="1200" y="2883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8" name="Text Box 16"/>
            <p:cNvSpPr txBox="1">
              <a:spLocks noChangeArrowheads="1"/>
            </p:cNvSpPr>
            <p:nvPr/>
          </p:nvSpPr>
          <p:spPr bwMode="auto">
            <a:xfrm>
              <a:off x="1920" y="2355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9" name="Text Box 17"/>
            <p:cNvSpPr txBox="1">
              <a:spLocks noChangeArrowheads="1"/>
            </p:cNvSpPr>
            <p:nvPr/>
          </p:nvSpPr>
          <p:spPr bwMode="auto">
            <a:xfrm>
              <a:off x="1296" y="1971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70" name="Text Box 18"/>
            <p:cNvSpPr txBox="1">
              <a:spLocks noChangeArrowheads="1"/>
            </p:cNvSpPr>
            <p:nvPr/>
          </p:nvSpPr>
          <p:spPr bwMode="auto">
            <a:xfrm>
              <a:off x="1968" y="3075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71" name="Text Box 19"/>
            <p:cNvSpPr txBox="1">
              <a:spLocks noChangeArrowheads="1"/>
            </p:cNvSpPr>
            <p:nvPr/>
          </p:nvSpPr>
          <p:spPr bwMode="auto">
            <a:xfrm>
              <a:off x="2256" y="293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72" name="Text Box 20"/>
            <p:cNvSpPr txBox="1">
              <a:spLocks noChangeArrowheads="1"/>
            </p:cNvSpPr>
            <p:nvPr/>
          </p:nvSpPr>
          <p:spPr bwMode="auto">
            <a:xfrm>
              <a:off x="1152" y="2597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73" name="Text Box 21"/>
            <p:cNvSpPr txBox="1">
              <a:spLocks noChangeArrowheads="1"/>
            </p:cNvSpPr>
            <p:nvPr/>
          </p:nvSpPr>
          <p:spPr bwMode="auto">
            <a:xfrm>
              <a:off x="1056" y="1925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74" name="Text Box 22"/>
            <p:cNvSpPr txBox="1">
              <a:spLocks noChangeArrowheads="1"/>
            </p:cNvSpPr>
            <p:nvPr/>
          </p:nvSpPr>
          <p:spPr bwMode="auto">
            <a:xfrm>
              <a:off x="1440" y="2981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75" name="Text Box 23"/>
            <p:cNvSpPr txBox="1">
              <a:spLocks noChangeArrowheads="1"/>
            </p:cNvSpPr>
            <p:nvPr/>
          </p:nvSpPr>
          <p:spPr bwMode="auto">
            <a:xfrm>
              <a:off x="1056" y="221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76" name="Text Box 24"/>
            <p:cNvSpPr txBox="1">
              <a:spLocks noChangeArrowheads="1"/>
            </p:cNvSpPr>
            <p:nvPr/>
          </p:nvSpPr>
          <p:spPr bwMode="auto">
            <a:xfrm>
              <a:off x="1824" y="2597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77" name="Text Box 25"/>
            <p:cNvSpPr txBox="1">
              <a:spLocks noChangeArrowheads="1"/>
            </p:cNvSpPr>
            <p:nvPr/>
          </p:nvSpPr>
          <p:spPr bwMode="auto">
            <a:xfrm>
              <a:off x="2064" y="1829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78" name="Text Box 26"/>
            <p:cNvSpPr txBox="1">
              <a:spLocks noChangeArrowheads="1"/>
            </p:cNvSpPr>
            <p:nvPr/>
          </p:nvSpPr>
          <p:spPr bwMode="auto">
            <a:xfrm>
              <a:off x="1440" y="2165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79" name="Text Box 27"/>
            <p:cNvSpPr txBox="1">
              <a:spLocks noChangeArrowheads="1"/>
            </p:cNvSpPr>
            <p:nvPr/>
          </p:nvSpPr>
          <p:spPr bwMode="auto">
            <a:xfrm>
              <a:off x="2064" y="2069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80" name="Text Box 28"/>
            <p:cNvSpPr txBox="1">
              <a:spLocks noChangeArrowheads="1"/>
            </p:cNvSpPr>
            <p:nvPr/>
          </p:nvSpPr>
          <p:spPr bwMode="auto">
            <a:xfrm>
              <a:off x="2544" y="221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81" name="Text Box 29"/>
            <p:cNvSpPr txBox="1">
              <a:spLocks noChangeArrowheads="1"/>
            </p:cNvSpPr>
            <p:nvPr/>
          </p:nvSpPr>
          <p:spPr bwMode="auto">
            <a:xfrm>
              <a:off x="1488" y="1781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82" name="Text Box 30"/>
            <p:cNvSpPr txBox="1">
              <a:spLocks noChangeArrowheads="1"/>
            </p:cNvSpPr>
            <p:nvPr/>
          </p:nvSpPr>
          <p:spPr bwMode="auto">
            <a:xfrm>
              <a:off x="1728" y="293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</p:grpSp>
      <p:sp>
        <p:nvSpPr>
          <p:cNvPr id="381985" name="Rectangle 33"/>
          <p:cNvSpPr>
            <a:spLocks noChangeArrowheads="1"/>
          </p:cNvSpPr>
          <p:nvPr/>
        </p:nvSpPr>
        <p:spPr bwMode="auto">
          <a:xfrm>
            <a:off x="5648325" y="3035300"/>
            <a:ext cx="1828800" cy="2743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86" name="Oval 34"/>
          <p:cNvSpPr>
            <a:spLocks noChangeArrowheads="1"/>
          </p:cNvSpPr>
          <p:nvPr/>
        </p:nvSpPr>
        <p:spPr bwMode="auto">
          <a:xfrm>
            <a:off x="6410325" y="4635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87" name="Oval 35"/>
          <p:cNvSpPr>
            <a:spLocks noChangeArrowheads="1"/>
          </p:cNvSpPr>
          <p:nvPr/>
        </p:nvSpPr>
        <p:spPr bwMode="auto">
          <a:xfrm>
            <a:off x="6181725" y="3644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88" name="Oval 36"/>
          <p:cNvSpPr>
            <a:spLocks noChangeArrowheads="1"/>
          </p:cNvSpPr>
          <p:nvPr/>
        </p:nvSpPr>
        <p:spPr bwMode="auto">
          <a:xfrm>
            <a:off x="6029325" y="3263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89" name="Oval 37"/>
          <p:cNvSpPr>
            <a:spLocks noChangeArrowheads="1"/>
          </p:cNvSpPr>
          <p:nvPr/>
        </p:nvSpPr>
        <p:spPr bwMode="auto">
          <a:xfrm>
            <a:off x="6715125" y="3873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0" name="Oval 38"/>
          <p:cNvSpPr>
            <a:spLocks noChangeArrowheads="1"/>
          </p:cNvSpPr>
          <p:nvPr/>
        </p:nvSpPr>
        <p:spPr bwMode="auto">
          <a:xfrm>
            <a:off x="7324725" y="4025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1" name="Oval 39"/>
          <p:cNvSpPr>
            <a:spLocks noChangeArrowheads="1"/>
          </p:cNvSpPr>
          <p:nvPr/>
        </p:nvSpPr>
        <p:spPr bwMode="auto">
          <a:xfrm>
            <a:off x="5800725" y="4254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2" name="Oval 40"/>
          <p:cNvSpPr>
            <a:spLocks noChangeArrowheads="1"/>
          </p:cNvSpPr>
          <p:nvPr/>
        </p:nvSpPr>
        <p:spPr bwMode="auto">
          <a:xfrm>
            <a:off x="6715125" y="49403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3" name="Oval 41"/>
          <p:cNvSpPr>
            <a:spLocks noChangeArrowheads="1"/>
          </p:cNvSpPr>
          <p:nvPr/>
        </p:nvSpPr>
        <p:spPr bwMode="auto">
          <a:xfrm>
            <a:off x="5876925" y="4787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4" name="Oval 42"/>
          <p:cNvSpPr>
            <a:spLocks noChangeArrowheads="1"/>
          </p:cNvSpPr>
          <p:nvPr/>
        </p:nvSpPr>
        <p:spPr bwMode="auto">
          <a:xfrm>
            <a:off x="6486525" y="4254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5" name="Oval 43"/>
          <p:cNvSpPr>
            <a:spLocks noChangeArrowheads="1"/>
          </p:cNvSpPr>
          <p:nvPr/>
        </p:nvSpPr>
        <p:spPr bwMode="auto">
          <a:xfrm>
            <a:off x="7096125" y="4635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6" name="Oval 44"/>
          <p:cNvSpPr>
            <a:spLocks noChangeArrowheads="1"/>
          </p:cNvSpPr>
          <p:nvPr/>
        </p:nvSpPr>
        <p:spPr bwMode="auto">
          <a:xfrm>
            <a:off x="6410325" y="5016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7" name="Oval 45"/>
          <p:cNvSpPr>
            <a:spLocks noChangeArrowheads="1"/>
          </p:cNvSpPr>
          <p:nvPr/>
        </p:nvSpPr>
        <p:spPr bwMode="auto">
          <a:xfrm>
            <a:off x="6943725" y="3492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8" name="Oval 46"/>
          <p:cNvSpPr>
            <a:spLocks noChangeArrowheads="1"/>
          </p:cNvSpPr>
          <p:nvPr/>
        </p:nvSpPr>
        <p:spPr bwMode="auto">
          <a:xfrm>
            <a:off x="7172325" y="5168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9" name="Oval 47"/>
          <p:cNvSpPr>
            <a:spLocks noChangeArrowheads="1"/>
          </p:cNvSpPr>
          <p:nvPr/>
        </p:nvSpPr>
        <p:spPr bwMode="auto">
          <a:xfrm>
            <a:off x="6181725" y="54737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002" name="Freeform 50"/>
          <p:cNvSpPr>
            <a:spLocks/>
          </p:cNvSpPr>
          <p:nvPr/>
        </p:nvSpPr>
        <p:spPr bwMode="auto">
          <a:xfrm>
            <a:off x="1609725" y="3263900"/>
            <a:ext cx="1600200" cy="1905000"/>
          </a:xfrm>
          <a:custGeom>
            <a:avLst/>
            <a:gdLst>
              <a:gd name="T0" fmla="*/ 144 w 1008"/>
              <a:gd name="T1" fmla="*/ 400 h 1200"/>
              <a:gd name="T2" fmla="*/ 432 w 1008"/>
              <a:gd name="T3" fmla="*/ 736 h 1200"/>
              <a:gd name="T4" fmla="*/ 48 w 1008"/>
              <a:gd name="T5" fmla="*/ 928 h 1200"/>
              <a:gd name="T6" fmla="*/ 720 w 1008"/>
              <a:gd name="T7" fmla="*/ 1120 h 1200"/>
              <a:gd name="T8" fmla="*/ 1008 w 1008"/>
              <a:gd name="T9" fmla="*/ 448 h 1200"/>
              <a:gd name="T10" fmla="*/ 720 w 1008"/>
              <a:gd name="T11" fmla="*/ 64 h 1200"/>
              <a:gd name="T12" fmla="*/ 432 w 1008"/>
              <a:gd name="T13" fmla="*/ 64 h 1200"/>
              <a:gd name="T14" fmla="*/ 144 w 1008"/>
              <a:gd name="T15" fmla="*/ 160 h 1200"/>
              <a:gd name="T16" fmla="*/ 144 w 1008"/>
              <a:gd name="T17" fmla="*/ 40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8" h="1200">
                <a:moveTo>
                  <a:pt x="144" y="400"/>
                </a:moveTo>
                <a:cubicBezTo>
                  <a:pt x="192" y="496"/>
                  <a:pt x="448" y="648"/>
                  <a:pt x="432" y="736"/>
                </a:cubicBezTo>
                <a:cubicBezTo>
                  <a:pt x="416" y="824"/>
                  <a:pt x="0" y="864"/>
                  <a:pt x="48" y="928"/>
                </a:cubicBezTo>
                <a:cubicBezTo>
                  <a:pt x="96" y="992"/>
                  <a:pt x="560" y="1200"/>
                  <a:pt x="720" y="1120"/>
                </a:cubicBezTo>
                <a:cubicBezTo>
                  <a:pt x="880" y="1040"/>
                  <a:pt x="1008" y="624"/>
                  <a:pt x="1008" y="448"/>
                </a:cubicBezTo>
                <a:cubicBezTo>
                  <a:pt x="1008" y="272"/>
                  <a:pt x="816" y="128"/>
                  <a:pt x="720" y="64"/>
                </a:cubicBezTo>
                <a:cubicBezTo>
                  <a:pt x="624" y="0"/>
                  <a:pt x="528" y="48"/>
                  <a:pt x="432" y="64"/>
                </a:cubicBezTo>
                <a:cubicBezTo>
                  <a:pt x="336" y="80"/>
                  <a:pt x="192" y="104"/>
                  <a:pt x="144" y="160"/>
                </a:cubicBezTo>
                <a:cubicBezTo>
                  <a:pt x="96" y="216"/>
                  <a:pt x="96" y="304"/>
                  <a:pt x="144" y="400"/>
                </a:cubicBezTo>
                <a:close/>
              </a:path>
            </a:pathLst>
          </a:custGeom>
          <a:noFill/>
          <a:ln w="28575" cmpd="sng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2007" name="Line 55"/>
          <p:cNvSpPr>
            <a:spLocks noChangeShapeType="1"/>
          </p:cNvSpPr>
          <p:nvPr/>
        </p:nvSpPr>
        <p:spPr bwMode="auto">
          <a:xfrm>
            <a:off x="3133725" y="4483100"/>
            <a:ext cx="3276600" cy="1778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2008" name="Oval 56"/>
          <p:cNvSpPr>
            <a:spLocks noChangeArrowheads="1"/>
          </p:cNvSpPr>
          <p:nvPr/>
        </p:nvSpPr>
        <p:spPr bwMode="auto">
          <a:xfrm>
            <a:off x="6334125" y="4559300"/>
            <a:ext cx="228600" cy="228600"/>
          </a:xfrm>
          <a:prstGeom prst="ellipse">
            <a:avLst/>
          </a:prstGeom>
          <a:noFill/>
          <a:ln w="952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014" name="Line 62"/>
          <p:cNvSpPr>
            <a:spLocks noChangeShapeType="1"/>
          </p:cNvSpPr>
          <p:nvPr/>
        </p:nvSpPr>
        <p:spPr bwMode="auto">
          <a:xfrm flipH="1" flipV="1">
            <a:off x="3200400" y="4318000"/>
            <a:ext cx="31242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2015" name="Text Box 63"/>
          <p:cNvSpPr txBox="1">
            <a:spLocks noChangeArrowheads="1"/>
          </p:cNvSpPr>
          <p:nvPr/>
        </p:nvSpPr>
        <p:spPr bwMode="auto">
          <a:xfrm>
            <a:off x="4572000" y="4775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Learn</a:t>
            </a:r>
          </a:p>
        </p:txBody>
      </p:sp>
      <p:sp>
        <p:nvSpPr>
          <p:cNvPr id="382016" name="Text Box 64"/>
          <p:cNvSpPr txBox="1">
            <a:spLocks noChangeArrowheads="1"/>
          </p:cNvSpPr>
          <p:nvPr/>
        </p:nvSpPr>
        <p:spPr bwMode="auto">
          <a:xfrm>
            <a:off x="4572000" y="3937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Test</a:t>
            </a:r>
          </a:p>
        </p:txBody>
      </p:sp>
      <p:sp>
        <p:nvSpPr>
          <p:cNvPr id="382018" name="Text Box 66"/>
          <p:cNvSpPr txBox="1">
            <a:spLocks noChangeArrowheads="1"/>
          </p:cNvSpPr>
          <p:nvPr/>
        </p:nvSpPr>
        <p:spPr bwMode="auto">
          <a:xfrm>
            <a:off x="1219200" y="60198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Example set X</a:t>
            </a:r>
          </a:p>
        </p:txBody>
      </p:sp>
      <p:sp>
        <p:nvSpPr>
          <p:cNvPr id="382019" name="Text Box 67"/>
          <p:cNvSpPr txBox="1">
            <a:spLocks noChangeArrowheads="1"/>
          </p:cNvSpPr>
          <p:nvPr/>
        </p:nvSpPr>
        <p:spPr bwMode="auto">
          <a:xfrm>
            <a:off x="5105400" y="60198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Hypothesis space H</a:t>
            </a:r>
          </a:p>
        </p:txBody>
      </p:sp>
      <p:sp>
        <p:nvSpPr>
          <p:cNvPr id="382020" name="Text Box 68"/>
          <p:cNvSpPr txBox="1">
            <a:spLocks noChangeArrowheads="1"/>
          </p:cNvSpPr>
          <p:nvPr/>
        </p:nvSpPr>
        <p:spPr bwMode="auto">
          <a:xfrm>
            <a:off x="2667000" y="28956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Training set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Generalization Error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 hypothesis h is said to </a:t>
            </a:r>
            <a:r>
              <a:rPr lang="en-US" i="1"/>
              <a:t>generalize</a:t>
            </a:r>
            <a:r>
              <a:rPr lang="en-US"/>
              <a:t> well if it achieves low error on all examples in X</a:t>
            </a:r>
          </a:p>
        </p:txBody>
      </p:sp>
      <p:grpSp>
        <p:nvGrpSpPr>
          <p:cNvPr id="382980" name="Group 4"/>
          <p:cNvGrpSpPr>
            <a:grpSpLocks/>
          </p:cNvGrpSpPr>
          <p:nvPr/>
        </p:nvGrpSpPr>
        <p:grpSpPr bwMode="auto">
          <a:xfrm>
            <a:off x="1190625" y="2870200"/>
            <a:ext cx="3327400" cy="3073400"/>
            <a:chOff x="840" y="1576"/>
            <a:chExt cx="2096" cy="1936"/>
          </a:xfrm>
        </p:grpSpPr>
        <p:sp>
          <p:nvSpPr>
            <p:cNvPr id="382981" name="Freeform 5"/>
            <p:cNvSpPr>
              <a:spLocks/>
            </p:cNvSpPr>
            <p:nvPr/>
          </p:nvSpPr>
          <p:spPr bwMode="auto">
            <a:xfrm>
              <a:off x="840" y="1576"/>
              <a:ext cx="2096" cy="1936"/>
            </a:xfrm>
            <a:custGeom>
              <a:avLst/>
              <a:gdLst>
                <a:gd name="T0" fmla="*/ 696 w 2096"/>
                <a:gd name="T1" fmla="*/ 1880 h 1936"/>
                <a:gd name="T2" fmla="*/ 216 w 2096"/>
                <a:gd name="T3" fmla="*/ 1592 h 1936"/>
                <a:gd name="T4" fmla="*/ 24 w 2096"/>
                <a:gd name="T5" fmla="*/ 776 h 1936"/>
                <a:gd name="T6" fmla="*/ 360 w 2096"/>
                <a:gd name="T7" fmla="*/ 104 h 1936"/>
                <a:gd name="T8" fmla="*/ 1512 w 2096"/>
                <a:gd name="T9" fmla="*/ 152 h 1936"/>
                <a:gd name="T10" fmla="*/ 2088 w 2096"/>
                <a:gd name="T11" fmla="*/ 968 h 1936"/>
                <a:gd name="T12" fmla="*/ 1560 w 2096"/>
                <a:gd name="T13" fmla="*/ 1784 h 1936"/>
                <a:gd name="T14" fmla="*/ 696 w 2096"/>
                <a:gd name="T15" fmla="*/ 188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6" h="1936">
                  <a:moveTo>
                    <a:pt x="696" y="1880"/>
                  </a:moveTo>
                  <a:cubicBezTo>
                    <a:pt x="472" y="1848"/>
                    <a:pt x="328" y="1776"/>
                    <a:pt x="216" y="1592"/>
                  </a:cubicBezTo>
                  <a:cubicBezTo>
                    <a:pt x="104" y="1408"/>
                    <a:pt x="0" y="1024"/>
                    <a:pt x="24" y="776"/>
                  </a:cubicBezTo>
                  <a:cubicBezTo>
                    <a:pt x="48" y="528"/>
                    <a:pt x="112" y="208"/>
                    <a:pt x="360" y="104"/>
                  </a:cubicBezTo>
                  <a:cubicBezTo>
                    <a:pt x="608" y="0"/>
                    <a:pt x="1224" y="8"/>
                    <a:pt x="1512" y="152"/>
                  </a:cubicBezTo>
                  <a:cubicBezTo>
                    <a:pt x="1800" y="296"/>
                    <a:pt x="2080" y="696"/>
                    <a:pt x="2088" y="968"/>
                  </a:cubicBezTo>
                  <a:cubicBezTo>
                    <a:pt x="2096" y="1240"/>
                    <a:pt x="1792" y="1632"/>
                    <a:pt x="1560" y="1784"/>
                  </a:cubicBezTo>
                  <a:cubicBezTo>
                    <a:pt x="1328" y="1936"/>
                    <a:pt x="920" y="1912"/>
                    <a:pt x="696" y="1880"/>
                  </a:cubicBezTo>
                  <a:close/>
                </a:path>
              </a:pathLst>
            </a:custGeom>
            <a:solidFill>
              <a:srgbClr val="F8F0D0"/>
            </a:solidFill>
            <a:ln w="28575" cmpd="sng">
              <a:solidFill>
                <a:srgbClr val="99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2982" name="Text Box 6"/>
            <p:cNvSpPr txBox="1">
              <a:spLocks noChangeArrowheads="1"/>
            </p:cNvSpPr>
            <p:nvPr/>
          </p:nvSpPr>
          <p:spPr bwMode="auto">
            <a:xfrm>
              <a:off x="1536" y="2403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83" name="Text Box 7"/>
            <p:cNvSpPr txBox="1">
              <a:spLocks noChangeArrowheads="1"/>
            </p:cNvSpPr>
            <p:nvPr/>
          </p:nvSpPr>
          <p:spPr bwMode="auto">
            <a:xfrm>
              <a:off x="1968" y="2739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84" name="Text Box 8"/>
            <p:cNvSpPr txBox="1">
              <a:spLocks noChangeArrowheads="1"/>
            </p:cNvSpPr>
            <p:nvPr/>
          </p:nvSpPr>
          <p:spPr bwMode="auto">
            <a:xfrm>
              <a:off x="1536" y="2691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85" name="Text Box 9"/>
            <p:cNvSpPr txBox="1">
              <a:spLocks noChangeArrowheads="1"/>
            </p:cNvSpPr>
            <p:nvPr/>
          </p:nvSpPr>
          <p:spPr bwMode="auto">
            <a:xfrm>
              <a:off x="1056" y="2403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86" name="Text Box 10"/>
            <p:cNvSpPr txBox="1">
              <a:spLocks noChangeArrowheads="1"/>
            </p:cNvSpPr>
            <p:nvPr/>
          </p:nvSpPr>
          <p:spPr bwMode="auto">
            <a:xfrm>
              <a:off x="1584" y="3219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87" name="Text Box 11"/>
            <p:cNvSpPr txBox="1">
              <a:spLocks noChangeArrowheads="1"/>
            </p:cNvSpPr>
            <p:nvPr/>
          </p:nvSpPr>
          <p:spPr bwMode="auto">
            <a:xfrm>
              <a:off x="1776" y="1875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88" name="Text Box 12"/>
            <p:cNvSpPr txBox="1">
              <a:spLocks noChangeArrowheads="1"/>
            </p:cNvSpPr>
            <p:nvPr/>
          </p:nvSpPr>
          <p:spPr bwMode="auto">
            <a:xfrm>
              <a:off x="2256" y="2403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89" name="Text Box 13"/>
            <p:cNvSpPr txBox="1">
              <a:spLocks noChangeArrowheads="1"/>
            </p:cNvSpPr>
            <p:nvPr/>
          </p:nvSpPr>
          <p:spPr bwMode="auto">
            <a:xfrm>
              <a:off x="2400" y="2787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90" name="Text Box 14"/>
            <p:cNvSpPr txBox="1">
              <a:spLocks noChangeArrowheads="1"/>
            </p:cNvSpPr>
            <p:nvPr/>
          </p:nvSpPr>
          <p:spPr bwMode="auto">
            <a:xfrm>
              <a:off x="1200" y="2883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91" name="Text Box 15"/>
            <p:cNvSpPr txBox="1">
              <a:spLocks noChangeArrowheads="1"/>
            </p:cNvSpPr>
            <p:nvPr/>
          </p:nvSpPr>
          <p:spPr bwMode="auto">
            <a:xfrm>
              <a:off x="1920" y="2355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92" name="Text Box 16"/>
            <p:cNvSpPr txBox="1">
              <a:spLocks noChangeArrowheads="1"/>
            </p:cNvSpPr>
            <p:nvPr/>
          </p:nvSpPr>
          <p:spPr bwMode="auto">
            <a:xfrm>
              <a:off x="1296" y="1971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93" name="Text Box 17"/>
            <p:cNvSpPr txBox="1">
              <a:spLocks noChangeArrowheads="1"/>
            </p:cNvSpPr>
            <p:nvPr/>
          </p:nvSpPr>
          <p:spPr bwMode="auto">
            <a:xfrm>
              <a:off x="1968" y="3075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94" name="Text Box 18"/>
            <p:cNvSpPr txBox="1">
              <a:spLocks noChangeArrowheads="1"/>
            </p:cNvSpPr>
            <p:nvPr/>
          </p:nvSpPr>
          <p:spPr bwMode="auto">
            <a:xfrm>
              <a:off x="2256" y="293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2995" name="Text Box 19"/>
            <p:cNvSpPr txBox="1">
              <a:spLocks noChangeArrowheads="1"/>
            </p:cNvSpPr>
            <p:nvPr/>
          </p:nvSpPr>
          <p:spPr bwMode="auto">
            <a:xfrm>
              <a:off x="1152" y="2597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2996" name="Text Box 20"/>
            <p:cNvSpPr txBox="1">
              <a:spLocks noChangeArrowheads="1"/>
            </p:cNvSpPr>
            <p:nvPr/>
          </p:nvSpPr>
          <p:spPr bwMode="auto">
            <a:xfrm>
              <a:off x="1056" y="1925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2997" name="Text Box 21"/>
            <p:cNvSpPr txBox="1">
              <a:spLocks noChangeArrowheads="1"/>
            </p:cNvSpPr>
            <p:nvPr/>
          </p:nvSpPr>
          <p:spPr bwMode="auto">
            <a:xfrm>
              <a:off x="1440" y="2981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2998" name="Text Box 22"/>
            <p:cNvSpPr txBox="1">
              <a:spLocks noChangeArrowheads="1"/>
            </p:cNvSpPr>
            <p:nvPr/>
          </p:nvSpPr>
          <p:spPr bwMode="auto">
            <a:xfrm>
              <a:off x="1056" y="221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2999" name="Text Box 23"/>
            <p:cNvSpPr txBox="1">
              <a:spLocks noChangeArrowheads="1"/>
            </p:cNvSpPr>
            <p:nvPr/>
          </p:nvSpPr>
          <p:spPr bwMode="auto">
            <a:xfrm>
              <a:off x="1824" y="2597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3000" name="Text Box 24"/>
            <p:cNvSpPr txBox="1">
              <a:spLocks noChangeArrowheads="1"/>
            </p:cNvSpPr>
            <p:nvPr/>
          </p:nvSpPr>
          <p:spPr bwMode="auto">
            <a:xfrm>
              <a:off x="2064" y="1829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3001" name="Text Box 25"/>
            <p:cNvSpPr txBox="1">
              <a:spLocks noChangeArrowheads="1"/>
            </p:cNvSpPr>
            <p:nvPr/>
          </p:nvSpPr>
          <p:spPr bwMode="auto">
            <a:xfrm>
              <a:off x="1440" y="2165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3002" name="Text Box 26"/>
            <p:cNvSpPr txBox="1">
              <a:spLocks noChangeArrowheads="1"/>
            </p:cNvSpPr>
            <p:nvPr/>
          </p:nvSpPr>
          <p:spPr bwMode="auto">
            <a:xfrm>
              <a:off x="2064" y="2069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3003" name="Text Box 27"/>
            <p:cNvSpPr txBox="1">
              <a:spLocks noChangeArrowheads="1"/>
            </p:cNvSpPr>
            <p:nvPr/>
          </p:nvSpPr>
          <p:spPr bwMode="auto">
            <a:xfrm>
              <a:off x="2544" y="221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3004" name="Text Box 28"/>
            <p:cNvSpPr txBox="1">
              <a:spLocks noChangeArrowheads="1"/>
            </p:cNvSpPr>
            <p:nvPr/>
          </p:nvSpPr>
          <p:spPr bwMode="auto">
            <a:xfrm>
              <a:off x="1488" y="1781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3005" name="Text Box 29"/>
            <p:cNvSpPr txBox="1">
              <a:spLocks noChangeArrowheads="1"/>
            </p:cNvSpPr>
            <p:nvPr/>
          </p:nvSpPr>
          <p:spPr bwMode="auto">
            <a:xfrm>
              <a:off x="1728" y="293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</p:grpSp>
      <p:sp>
        <p:nvSpPr>
          <p:cNvPr id="383006" name="Rectangle 30"/>
          <p:cNvSpPr>
            <a:spLocks noChangeArrowheads="1"/>
          </p:cNvSpPr>
          <p:nvPr/>
        </p:nvSpPr>
        <p:spPr bwMode="auto">
          <a:xfrm>
            <a:off x="5648325" y="3035300"/>
            <a:ext cx="1828800" cy="2743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07" name="Oval 31"/>
          <p:cNvSpPr>
            <a:spLocks noChangeArrowheads="1"/>
          </p:cNvSpPr>
          <p:nvPr/>
        </p:nvSpPr>
        <p:spPr bwMode="auto">
          <a:xfrm>
            <a:off x="6410325" y="4635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08" name="Oval 32"/>
          <p:cNvSpPr>
            <a:spLocks noChangeArrowheads="1"/>
          </p:cNvSpPr>
          <p:nvPr/>
        </p:nvSpPr>
        <p:spPr bwMode="auto">
          <a:xfrm>
            <a:off x="6181725" y="3644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09" name="Oval 33"/>
          <p:cNvSpPr>
            <a:spLocks noChangeArrowheads="1"/>
          </p:cNvSpPr>
          <p:nvPr/>
        </p:nvSpPr>
        <p:spPr bwMode="auto">
          <a:xfrm>
            <a:off x="6029325" y="3263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0" name="Oval 34"/>
          <p:cNvSpPr>
            <a:spLocks noChangeArrowheads="1"/>
          </p:cNvSpPr>
          <p:nvPr/>
        </p:nvSpPr>
        <p:spPr bwMode="auto">
          <a:xfrm>
            <a:off x="6715125" y="3873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1" name="Oval 35"/>
          <p:cNvSpPr>
            <a:spLocks noChangeArrowheads="1"/>
          </p:cNvSpPr>
          <p:nvPr/>
        </p:nvSpPr>
        <p:spPr bwMode="auto">
          <a:xfrm>
            <a:off x="7324725" y="4025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2" name="Oval 36"/>
          <p:cNvSpPr>
            <a:spLocks noChangeArrowheads="1"/>
          </p:cNvSpPr>
          <p:nvPr/>
        </p:nvSpPr>
        <p:spPr bwMode="auto">
          <a:xfrm>
            <a:off x="5800725" y="4254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3" name="Oval 37"/>
          <p:cNvSpPr>
            <a:spLocks noChangeArrowheads="1"/>
          </p:cNvSpPr>
          <p:nvPr/>
        </p:nvSpPr>
        <p:spPr bwMode="auto">
          <a:xfrm>
            <a:off x="6715125" y="49403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4" name="Oval 38"/>
          <p:cNvSpPr>
            <a:spLocks noChangeArrowheads="1"/>
          </p:cNvSpPr>
          <p:nvPr/>
        </p:nvSpPr>
        <p:spPr bwMode="auto">
          <a:xfrm>
            <a:off x="5876925" y="4787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5" name="Oval 39"/>
          <p:cNvSpPr>
            <a:spLocks noChangeArrowheads="1"/>
          </p:cNvSpPr>
          <p:nvPr/>
        </p:nvSpPr>
        <p:spPr bwMode="auto">
          <a:xfrm>
            <a:off x="6486525" y="4254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6" name="Oval 40"/>
          <p:cNvSpPr>
            <a:spLocks noChangeArrowheads="1"/>
          </p:cNvSpPr>
          <p:nvPr/>
        </p:nvSpPr>
        <p:spPr bwMode="auto">
          <a:xfrm>
            <a:off x="7096125" y="4635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7" name="Oval 41"/>
          <p:cNvSpPr>
            <a:spLocks noChangeArrowheads="1"/>
          </p:cNvSpPr>
          <p:nvPr/>
        </p:nvSpPr>
        <p:spPr bwMode="auto">
          <a:xfrm>
            <a:off x="6410325" y="5016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8" name="Oval 42"/>
          <p:cNvSpPr>
            <a:spLocks noChangeArrowheads="1"/>
          </p:cNvSpPr>
          <p:nvPr/>
        </p:nvSpPr>
        <p:spPr bwMode="auto">
          <a:xfrm>
            <a:off x="6943725" y="3492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9" name="Oval 43"/>
          <p:cNvSpPr>
            <a:spLocks noChangeArrowheads="1"/>
          </p:cNvSpPr>
          <p:nvPr/>
        </p:nvSpPr>
        <p:spPr bwMode="auto">
          <a:xfrm>
            <a:off x="7172325" y="5168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20" name="Oval 44"/>
          <p:cNvSpPr>
            <a:spLocks noChangeArrowheads="1"/>
          </p:cNvSpPr>
          <p:nvPr/>
        </p:nvSpPr>
        <p:spPr bwMode="auto">
          <a:xfrm>
            <a:off x="6181725" y="54737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21" name="Freeform 45"/>
          <p:cNvSpPr>
            <a:spLocks/>
          </p:cNvSpPr>
          <p:nvPr/>
        </p:nvSpPr>
        <p:spPr bwMode="auto">
          <a:xfrm>
            <a:off x="1609725" y="3263900"/>
            <a:ext cx="1600200" cy="1905000"/>
          </a:xfrm>
          <a:custGeom>
            <a:avLst/>
            <a:gdLst>
              <a:gd name="T0" fmla="*/ 144 w 1008"/>
              <a:gd name="T1" fmla="*/ 400 h 1200"/>
              <a:gd name="T2" fmla="*/ 432 w 1008"/>
              <a:gd name="T3" fmla="*/ 736 h 1200"/>
              <a:gd name="T4" fmla="*/ 48 w 1008"/>
              <a:gd name="T5" fmla="*/ 928 h 1200"/>
              <a:gd name="T6" fmla="*/ 720 w 1008"/>
              <a:gd name="T7" fmla="*/ 1120 h 1200"/>
              <a:gd name="T8" fmla="*/ 1008 w 1008"/>
              <a:gd name="T9" fmla="*/ 448 h 1200"/>
              <a:gd name="T10" fmla="*/ 720 w 1008"/>
              <a:gd name="T11" fmla="*/ 64 h 1200"/>
              <a:gd name="T12" fmla="*/ 432 w 1008"/>
              <a:gd name="T13" fmla="*/ 64 h 1200"/>
              <a:gd name="T14" fmla="*/ 144 w 1008"/>
              <a:gd name="T15" fmla="*/ 160 h 1200"/>
              <a:gd name="T16" fmla="*/ 144 w 1008"/>
              <a:gd name="T17" fmla="*/ 40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8" h="1200">
                <a:moveTo>
                  <a:pt x="144" y="400"/>
                </a:moveTo>
                <a:cubicBezTo>
                  <a:pt x="192" y="496"/>
                  <a:pt x="448" y="648"/>
                  <a:pt x="432" y="736"/>
                </a:cubicBezTo>
                <a:cubicBezTo>
                  <a:pt x="416" y="824"/>
                  <a:pt x="0" y="864"/>
                  <a:pt x="48" y="928"/>
                </a:cubicBezTo>
                <a:cubicBezTo>
                  <a:pt x="96" y="992"/>
                  <a:pt x="560" y="1200"/>
                  <a:pt x="720" y="1120"/>
                </a:cubicBezTo>
                <a:cubicBezTo>
                  <a:pt x="880" y="1040"/>
                  <a:pt x="1008" y="624"/>
                  <a:pt x="1008" y="448"/>
                </a:cubicBezTo>
                <a:cubicBezTo>
                  <a:pt x="1008" y="272"/>
                  <a:pt x="816" y="128"/>
                  <a:pt x="720" y="64"/>
                </a:cubicBezTo>
                <a:cubicBezTo>
                  <a:pt x="624" y="0"/>
                  <a:pt x="528" y="48"/>
                  <a:pt x="432" y="64"/>
                </a:cubicBezTo>
                <a:cubicBezTo>
                  <a:pt x="336" y="80"/>
                  <a:pt x="192" y="104"/>
                  <a:pt x="144" y="160"/>
                </a:cubicBezTo>
                <a:cubicBezTo>
                  <a:pt x="96" y="216"/>
                  <a:pt x="96" y="304"/>
                  <a:pt x="144" y="400"/>
                </a:cubicBezTo>
                <a:close/>
              </a:path>
            </a:pathLst>
          </a:custGeom>
          <a:noFill/>
          <a:ln w="28575" cmpd="sng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3022" name="Line 46"/>
          <p:cNvSpPr>
            <a:spLocks noChangeShapeType="1"/>
          </p:cNvSpPr>
          <p:nvPr/>
        </p:nvSpPr>
        <p:spPr bwMode="auto">
          <a:xfrm>
            <a:off x="3133725" y="4483100"/>
            <a:ext cx="3276600" cy="1778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3023" name="Oval 47"/>
          <p:cNvSpPr>
            <a:spLocks noChangeArrowheads="1"/>
          </p:cNvSpPr>
          <p:nvPr/>
        </p:nvSpPr>
        <p:spPr bwMode="auto">
          <a:xfrm>
            <a:off x="6334125" y="4559300"/>
            <a:ext cx="228600" cy="228600"/>
          </a:xfrm>
          <a:prstGeom prst="ellipse">
            <a:avLst/>
          </a:prstGeom>
          <a:noFill/>
          <a:ln w="952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24" name="Line 48"/>
          <p:cNvSpPr>
            <a:spLocks noChangeShapeType="1"/>
          </p:cNvSpPr>
          <p:nvPr/>
        </p:nvSpPr>
        <p:spPr bwMode="auto">
          <a:xfrm flipH="1" flipV="1">
            <a:off x="3581400" y="3048000"/>
            <a:ext cx="2743200" cy="149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3025" name="Text Box 49"/>
          <p:cNvSpPr txBox="1">
            <a:spLocks noChangeArrowheads="1"/>
          </p:cNvSpPr>
          <p:nvPr/>
        </p:nvSpPr>
        <p:spPr bwMode="auto">
          <a:xfrm>
            <a:off x="4495800" y="449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Learn</a:t>
            </a:r>
          </a:p>
        </p:txBody>
      </p:sp>
      <p:sp>
        <p:nvSpPr>
          <p:cNvPr id="383026" name="Text Box 50"/>
          <p:cNvSpPr txBox="1">
            <a:spLocks noChangeArrowheads="1"/>
          </p:cNvSpPr>
          <p:nvPr/>
        </p:nvSpPr>
        <p:spPr bwMode="auto">
          <a:xfrm>
            <a:off x="4572000" y="3276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Test</a:t>
            </a:r>
          </a:p>
        </p:txBody>
      </p:sp>
      <p:sp>
        <p:nvSpPr>
          <p:cNvPr id="383027" name="Text Box 51"/>
          <p:cNvSpPr txBox="1">
            <a:spLocks noChangeArrowheads="1"/>
          </p:cNvSpPr>
          <p:nvPr/>
        </p:nvSpPr>
        <p:spPr bwMode="auto">
          <a:xfrm>
            <a:off x="1219200" y="60198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Example set X</a:t>
            </a:r>
          </a:p>
        </p:txBody>
      </p:sp>
      <p:sp>
        <p:nvSpPr>
          <p:cNvPr id="383028" name="Text Box 52"/>
          <p:cNvSpPr txBox="1">
            <a:spLocks noChangeArrowheads="1"/>
          </p:cNvSpPr>
          <p:nvPr/>
        </p:nvSpPr>
        <p:spPr bwMode="auto">
          <a:xfrm>
            <a:off x="5105400" y="60198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Hypothesis space H</a:t>
            </a:r>
          </a:p>
        </p:txBody>
      </p:sp>
      <p:sp>
        <p:nvSpPr>
          <p:cNvPr id="383029" name="Line 53"/>
          <p:cNvSpPr>
            <a:spLocks noChangeShapeType="1"/>
          </p:cNvSpPr>
          <p:nvPr/>
        </p:nvSpPr>
        <p:spPr bwMode="auto">
          <a:xfrm flipH="1">
            <a:off x="3581400" y="4775200"/>
            <a:ext cx="2743200" cy="1016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>Assessing Performance of a Learning Algorithm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Samples from X are typically unavailable</a:t>
            </a:r>
          </a:p>
          <a:p>
            <a:r>
              <a:rPr lang="en-US" dirty="0"/>
              <a:t>Take out some of the training set</a:t>
            </a:r>
          </a:p>
          <a:p>
            <a:pPr lvl="1"/>
            <a:r>
              <a:rPr lang="en-US" dirty="0"/>
              <a:t>Train on the remaining training set</a:t>
            </a:r>
          </a:p>
          <a:p>
            <a:pPr lvl="1"/>
            <a:r>
              <a:rPr lang="en-US" dirty="0"/>
              <a:t>Test on the excluded </a:t>
            </a:r>
            <a:r>
              <a:rPr lang="en-US" dirty="0" smtClean="0"/>
              <a:t>instances</a:t>
            </a:r>
          </a:p>
          <a:p>
            <a:pPr lvl="1"/>
            <a:r>
              <a:rPr lang="en-US" i="1" dirty="0" smtClean="0">
                <a:solidFill>
                  <a:schemeClr val="accent2"/>
                </a:solidFill>
              </a:rPr>
              <a:t>Cross-validation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Cross-Validation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Split original set of examples, train</a:t>
            </a:r>
          </a:p>
          <a:p>
            <a:endParaRPr lang="en-US"/>
          </a:p>
        </p:txBody>
      </p:sp>
      <p:sp>
        <p:nvSpPr>
          <p:cNvPr id="364550" name="Freeform 6"/>
          <p:cNvSpPr>
            <a:spLocks/>
          </p:cNvSpPr>
          <p:nvPr/>
        </p:nvSpPr>
        <p:spPr bwMode="auto">
          <a:xfrm>
            <a:off x="762000" y="2362200"/>
            <a:ext cx="4419600" cy="4081463"/>
          </a:xfrm>
          <a:custGeom>
            <a:avLst/>
            <a:gdLst>
              <a:gd name="T0" fmla="*/ 696 w 2096"/>
              <a:gd name="T1" fmla="*/ 1880 h 1936"/>
              <a:gd name="T2" fmla="*/ 216 w 2096"/>
              <a:gd name="T3" fmla="*/ 1592 h 1936"/>
              <a:gd name="T4" fmla="*/ 24 w 2096"/>
              <a:gd name="T5" fmla="*/ 776 h 1936"/>
              <a:gd name="T6" fmla="*/ 360 w 2096"/>
              <a:gd name="T7" fmla="*/ 104 h 1936"/>
              <a:gd name="T8" fmla="*/ 1512 w 2096"/>
              <a:gd name="T9" fmla="*/ 152 h 1936"/>
              <a:gd name="T10" fmla="*/ 2088 w 2096"/>
              <a:gd name="T11" fmla="*/ 968 h 1936"/>
              <a:gd name="T12" fmla="*/ 1560 w 2096"/>
              <a:gd name="T13" fmla="*/ 1784 h 1936"/>
              <a:gd name="T14" fmla="*/ 696 w 2096"/>
              <a:gd name="T15" fmla="*/ 188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6" h="1936">
                <a:moveTo>
                  <a:pt x="696" y="1880"/>
                </a:moveTo>
                <a:cubicBezTo>
                  <a:pt x="472" y="1848"/>
                  <a:pt x="328" y="1776"/>
                  <a:pt x="216" y="1592"/>
                </a:cubicBezTo>
                <a:cubicBezTo>
                  <a:pt x="104" y="1408"/>
                  <a:pt x="0" y="1024"/>
                  <a:pt x="24" y="776"/>
                </a:cubicBezTo>
                <a:cubicBezTo>
                  <a:pt x="48" y="528"/>
                  <a:pt x="112" y="208"/>
                  <a:pt x="360" y="104"/>
                </a:cubicBezTo>
                <a:cubicBezTo>
                  <a:pt x="608" y="0"/>
                  <a:pt x="1224" y="8"/>
                  <a:pt x="1512" y="152"/>
                </a:cubicBezTo>
                <a:cubicBezTo>
                  <a:pt x="1800" y="296"/>
                  <a:pt x="2080" y="696"/>
                  <a:pt x="2088" y="968"/>
                </a:cubicBezTo>
                <a:cubicBezTo>
                  <a:pt x="2096" y="1240"/>
                  <a:pt x="1792" y="1632"/>
                  <a:pt x="1560" y="1784"/>
                </a:cubicBezTo>
                <a:cubicBezTo>
                  <a:pt x="1328" y="1936"/>
                  <a:pt x="920" y="1912"/>
                  <a:pt x="696" y="1880"/>
                </a:cubicBezTo>
                <a:close/>
              </a:path>
            </a:pathLst>
          </a:custGeom>
          <a:solidFill>
            <a:srgbClr val="F8F0D0"/>
          </a:solidFill>
          <a:ln w="28575" cmpd="sng">
            <a:solidFill>
              <a:srgbClr val="99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64576" name="Group 32"/>
          <p:cNvGrpSpPr>
            <a:grpSpLocks/>
          </p:cNvGrpSpPr>
          <p:nvPr/>
        </p:nvGrpSpPr>
        <p:grpSpPr bwMode="auto">
          <a:xfrm>
            <a:off x="1217613" y="2794000"/>
            <a:ext cx="3441700" cy="3429000"/>
            <a:chOff x="1583" y="1760"/>
            <a:chExt cx="2168" cy="2160"/>
          </a:xfrm>
        </p:grpSpPr>
        <p:sp>
          <p:nvSpPr>
            <p:cNvPr id="364551" name="Text Box 7"/>
            <p:cNvSpPr txBox="1">
              <a:spLocks noChangeArrowheads="1"/>
            </p:cNvSpPr>
            <p:nvPr/>
          </p:nvSpPr>
          <p:spPr bwMode="auto">
            <a:xfrm>
              <a:off x="2220" y="2586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2" name="Text Box 8"/>
            <p:cNvSpPr txBox="1">
              <a:spLocks noChangeArrowheads="1"/>
            </p:cNvSpPr>
            <p:nvPr/>
          </p:nvSpPr>
          <p:spPr bwMode="auto">
            <a:xfrm>
              <a:off x="2794" y="3032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4" name="Text Box 10"/>
            <p:cNvSpPr txBox="1">
              <a:spLocks noChangeArrowheads="1"/>
            </p:cNvSpPr>
            <p:nvPr/>
          </p:nvSpPr>
          <p:spPr bwMode="auto">
            <a:xfrm>
              <a:off x="1583" y="2586"/>
              <a:ext cx="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5" name="Text Box 11"/>
            <p:cNvSpPr txBox="1">
              <a:spLocks noChangeArrowheads="1"/>
            </p:cNvSpPr>
            <p:nvPr/>
          </p:nvSpPr>
          <p:spPr bwMode="auto">
            <a:xfrm>
              <a:off x="2284" y="3670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8" name="Text Box 14"/>
            <p:cNvSpPr txBox="1">
              <a:spLocks noChangeArrowheads="1"/>
            </p:cNvSpPr>
            <p:nvPr/>
          </p:nvSpPr>
          <p:spPr bwMode="auto">
            <a:xfrm>
              <a:off x="3368" y="3096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9" name="Text Box 15"/>
            <p:cNvSpPr txBox="1">
              <a:spLocks noChangeArrowheads="1"/>
            </p:cNvSpPr>
            <p:nvPr/>
          </p:nvSpPr>
          <p:spPr bwMode="auto">
            <a:xfrm>
              <a:off x="1774" y="3224"/>
              <a:ext cx="2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60" name="Text Box 16"/>
            <p:cNvSpPr txBox="1">
              <a:spLocks noChangeArrowheads="1"/>
            </p:cNvSpPr>
            <p:nvPr/>
          </p:nvSpPr>
          <p:spPr bwMode="auto">
            <a:xfrm>
              <a:off x="2731" y="2523"/>
              <a:ext cx="20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63" name="Text Box 19"/>
            <p:cNvSpPr txBox="1">
              <a:spLocks noChangeArrowheads="1"/>
            </p:cNvSpPr>
            <p:nvPr/>
          </p:nvSpPr>
          <p:spPr bwMode="auto">
            <a:xfrm>
              <a:off x="3177" y="329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65" name="Text Box 21"/>
            <p:cNvSpPr txBox="1">
              <a:spLocks noChangeArrowheads="1"/>
            </p:cNvSpPr>
            <p:nvPr/>
          </p:nvSpPr>
          <p:spPr bwMode="auto">
            <a:xfrm>
              <a:off x="1583" y="1951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66" name="Text Box 22"/>
            <p:cNvSpPr txBox="1">
              <a:spLocks noChangeArrowheads="1"/>
            </p:cNvSpPr>
            <p:nvPr/>
          </p:nvSpPr>
          <p:spPr bwMode="auto">
            <a:xfrm>
              <a:off x="2093" y="3354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71" name="Text Box 27"/>
            <p:cNvSpPr txBox="1">
              <a:spLocks noChangeArrowheads="1"/>
            </p:cNvSpPr>
            <p:nvPr/>
          </p:nvSpPr>
          <p:spPr bwMode="auto">
            <a:xfrm>
              <a:off x="2922" y="2143"/>
              <a:ext cx="19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72" name="Text Box 28"/>
            <p:cNvSpPr txBox="1">
              <a:spLocks noChangeArrowheads="1"/>
            </p:cNvSpPr>
            <p:nvPr/>
          </p:nvSpPr>
          <p:spPr bwMode="auto">
            <a:xfrm>
              <a:off x="3559" y="233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73" name="Text Box 29"/>
            <p:cNvSpPr txBox="1">
              <a:spLocks noChangeArrowheads="1"/>
            </p:cNvSpPr>
            <p:nvPr/>
          </p:nvSpPr>
          <p:spPr bwMode="auto">
            <a:xfrm>
              <a:off x="2157" y="176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</p:grpSp>
      <p:grpSp>
        <p:nvGrpSpPr>
          <p:cNvPr id="364575" name="Group 31"/>
          <p:cNvGrpSpPr>
            <a:grpSpLocks/>
          </p:cNvGrpSpPr>
          <p:nvPr/>
        </p:nvGrpSpPr>
        <p:grpSpPr bwMode="auto">
          <a:xfrm>
            <a:off x="1217613" y="2797175"/>
            <a:ext cx="2922587" cy="3146425"/>
            <a:chOff x="1583" y="1762"/>
            <a:chExt cx="1841" cy="1982"/>
          </a:xfrm>
        </p:grpSpPr>
        <p:sp>
          <p:nvSpPr>
            <p:cNvPr id="364553" name="Text Box 9"/>
            <p:cNvSpPr txBox="1">
              <a:spLocks noChangeArrowheads="1"/>
            </p:cNvSpPr>
            <p:nvPr/>
          </p:nvSpPr>
          <p:spPr bwMode="auto">
            <a:xfrm>
              <a:off x="2220" y="2907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6" name="Text Box 12"/>
            <p:cNvSpPr txBox="1">
              <a:spLocks noChangeArrowheads="1"/>
            </p:cNvSpPr>
            <p:nvPr/>
          </p:nvSpPr>
          <p:spPr bwMode="auto">
            <a:xfrm>
              <a:off x="2539" y="1823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7" name="Text Box 13"/>
            <p:cNvSpPr txBox="1">
              <a:spLocks noChangeArrowheads="1"/>
            </p:cNvSpPr>
            <p:nvPr/>
          </p:nvSpPr>
          <p:spPr bwMode="auto">
            <a:xfrm>
              <a:off x="3177" y="2524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61" name="Text Box 17"/>
            <p:cNvSpPr txBox="1">
              <a:spLocks noChangeArrowheads="1"/>
            </p:cNvSpPr>
            <p:nvPr/>
          </p:nvSpPr>
          <p:spPr bwMode="auto">
            <a:xfrm>
              <a:off x="1902" y="1951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62" name="Text Box 18"/>
            <p:cNvSpPr txBox="1">
              <a:spLocks noChangeArrowheads="1"/>
            </p:cNvSpPr>
            <p:nvPr/>
          </p:nvSpPr>
          <p:spPr bwMode="auto">
            <a:xfrm>
              <a:off x="2794" y="3417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64" name="Text Box 20"/>
            <p:cNvSpPr txBox="1">
              <a:spLocks noChangeArrowheads="1"/>
            </p:cNvSpPr>
            <p:nvPr/>
          </p:nvSpPr>
          <p:spPr bwMode="auto">
            <a:xfrm>
              <a:off x="1710" y="278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67" name="Text Box 23"/>
            <p:cNvSpPr txBox="1">
              <a:spLocks noChangeArrowheads="1"/>
            </p:cNvSpPr>
            <p:nvPr/>
          </p:nvSpPr>
          <p:spPr bwMode="auto">
            <a:xfrm>
              <a:off x="1583" y="227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68" name="Text Box 24"/>
            <p:cNvSpPr txBox="1">
              <a:spLocks noChangeArrowheads="1"/>
            </p:cNvSpPr>
            <p:nvPr/>
          </p:nvSpPr>
          <p:spPr bwMode="auto">
            <a:xfrm>
              <a:off x="2603" y="278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69" name="Text Box 25"/>
            <p:cNvSpPr txBox="1">
              <a:spLocks noChangeArrowheads="1"/>
            </p:cNvSpPr>
            <p:nvPr/>
          </p:nvSpPr>
          <p:spPr bwMode="auto">
            <a:xfrm>
              <a:off x="2922" y="176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70" name="Text Box 26"/>
            <p:cNvSpPr txBox="1">
              <a:spLocks noChangeArrowheads="1"/>
            </p:cNvSpPr>
            <p:nvPr/>
          </p:nvSpPr>
          <p:spPr bwMode="auto">
            <a:xfrm>
              <a:off x="2093" y="2208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74" name="Text Box 30"/>
            <p:cNvSpPr txBox="1">
              <a:spLocks noChangeArrowheads="1"/>
            </p:cNvSpPr>
            <p:nvPr/>
          </p:nvSpPr>
          <p:spPr bwMode="auto">
            <a:xfrm>
              <a:off x="2475" y="3228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</p:grpSp>
      <p:sp>
        <p:nvSpPr>
          <p:cNvPr id="364577" name="Oval 33"/>
          <p:cNvSpPr>
            <a:spLocks noChangeArrowheads="1"/>
          </p:cNvSpPr>
          <p:nvPr/>
        </p:nvSpPr>
        <p:spPr bwMode="auto">
          <a:xfrm>
            <a:off x="1676400" y="31242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78" name="Oval 34"/>
          <p:cNvSpPr>
            <a:spLocks noChangeArrowheads="1"/>
          </p:cNvSpPr>
          <p:nvPr/>
        </p:nvSpPr>
        <p:spPr bwMode="auto">
          <a:xfrm>
            <a:off x="1981200" y="36576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79" name="Oval 35"/>
          <p:cNvSpPr>
            <a:spLocks noChangeArrowheads="1"/>
          </p:cNvSpPr>
          <p:nvPr/>
        </p:nvSpPr>
        <p:spPr bwMode="auto">
          <a:xfrm>
            <a:off x="1143000" y="37338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80" name="Oval 36"/>
          <p:cNvSpPr>
            <a:spLocks noChangeArrowheads="1"/>
          </p:cNvSpPr>
          <p:nvPr/>
        </p:nvSpPr>
        <p:spPr bwMode="auto">
          <a:xfrm>
            <a:off x="1371600" y="45720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81" name="Oval 37"/>
          <p:cNvSpPr>
            <a:spLocks noChangeArrowheads="1"/>
          </p:cNvSpPr>
          <p:nvPr/>
        </p:nvSpPr>
        <p:spPr bwMode="auto">
          <a:xfrm>
            <a:off x="2209800" y="46482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82" name="Oval 38"/>
          <p:cNvSpPr>
            <a:spLocks noChangeArrowheads="1"/>
          </p:cNvSpPr>
          <p:nvPr/>
        </p:nvSpPr>
        <p:spPr bwMode="auto">
          <a:xfrm>
            <a:off x="2743200" y="45720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83" name="Oval 39"/>
          <p:cNvSpPr>
            <a:spLocks noChangeArrowheads="1"/>
          </p:cNvSpPr>
          <p:nvPr/>
        </p:nvSpPr>
        <p:spPr bwMode="auto">
          <a:xfrm>
            <a:off x="2667000" y="29718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84" name="Oval 4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85" name="Oval 41"/>
          <p:cNvSpPr>
            <a:spLocks noChangeArrowheads="1"/>
          </p:cNvSpPr>
          <p:nvPr/>
        </p:nvSpPr>
        <p:spPr bwMode="auto">
          <a:xfrm>
            <a:off x="3657600" y="40386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86" name="Oval 42"/>
          <p:cNvSpPr>
            <a:spLocks noChangeArrowheads="1"/>
          </p:cNvSpPr>
          <p:nvPr/>
        </p:nvSpPr>
        <p:spPr bwMode="auto">
          <a:xfrm>
            <a:off x="2590800" y="52578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87" name="Oval 43"/>
          <p:cNvSpPr>
            <a:spLocks noChangeArrowheads="1"/>
          </p:cNvSpPr>
          <p:nvPr/>
        </p:nvSpPr>
        <p:spPr bwMode="auto">
          <a:xfrm>
            <a:off x="3124200" y="54864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88" name="Line 44"/>
          <p:cNvSpPr>
            <a:spLocks noChangeShapeType="1"/>
          </p:cNvSpPr>
          <p:nvPr/>
        </p:nvSpPr>
        <p:spPr bwMode="auto">
          <a:xfrm flipV="1">
            <a:off x="3352800" y="4495800"/>
            <a:ext cx="3124200" cy="152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4591" name="Rectangle 47"/>
          <p:cNvSpPr>
            <a:spLocks noChangeArrowheads="1"/>
          </p:cNvSpPr>
          <p:nvPr/>
        </p:nvSpPr>
        <p:spPr bwMode="auto">
          <a:xfrm>
            <a:off x="5791200" y="2819400"/>
            <a:ext cx="1828800" cy="2743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92" name="Oval 48"/>
          <p:cNvSpPr>
            <a:spLocks noChangeArrowheads="1"/>
          </p:cNvSpPr>
          <p:nvPr/>
        </p:nvSpPr>
        <p:spPr bwMode="auto">
          <a:xfrm>
            <a:off x="6553200" y="4419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93" name="Oval 49"/>
          <p:cNvSpPr>
            <a:spLocks noChangeArrowheads="1"/>
          </p:cNvSpPr>
          <p:nvPr/>
        </p:nvSpPr>
        <p:spPr bwMode="auto">
          <a:xfrm>
            <a:off x="6324600" y="3429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94" name="Oval 50"/>
          <p:cNvSpPr>
            <a:spLocks noChangeArrowheads="1"/>
          </p:cNvSpPr>
          <p:nvPr/>
        </p:nvSpPr>
        <p:spPr bwMode="auto">
          <a:xfrm>
            <a:off x="6172200" y="3048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95" name="Oval 51"/>
          <p:cNvSpPr>
            <a:spLocks noChangeArrowheads="1"/>
          </p:cNvSpPr>
          <p:nvPr/>
        </p:nvSpPr>
        <p:spPr bwMode="auto">
          <a:xfrm>
            <a:off x="6858000" y="3657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96" name="Oval 52"/>
          <p:cNvSpPr>
            <a:spLocks noChangeArrowheads="1"/>
          </p:cNvSpPr>
          <p:nvPr/>
        </p:nvSpPr>
        <p:spPr bwMode="auto">
          <a:xfrm>
            <a:off x="7467600" y="3810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97" name="Oval 53"/>
          <p:cNvSpPr>
            <a:spLocks noChangeArrowheads="1"/>
          </p:cNvSpPr>
          <p:nvPr/>
        </p:nvSpPr>
        <p:spPr bwMode="auto">
          <a:xfrm>
            <a:off x="5943600" y="4038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98" name="Oval 54"/>
          <p:cNvSpPr>
            <a:spLocks noChangeArrowheads="1"/>
          </p:cNvSpPr>
          <p:nvPr/>
        </p:nvSpPr>
        <p:spPr bwMode="auto">
          <a:xfrm>
            <a:off x="6858000" y="47244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99" name="Oval 55"/>
          <p:cNvSpPr>
            <a:spLocks noChangeArrowheads="1"/>
          </p:cNvSpPr>
          <p:nvPr/>
        </p:nvSpPr>
        <p:spPr bwMode="auto">
          <a:xfrm>
            <a:off x="6019800" y="4572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600" name="Oval 56"/>
          <p:cNvSpPr>
            <a:spLocks noChangeArrowheads="1"/>
          </p:cNvSpPr>
          <p:nvPr/>
        </p:nvSpPr>
        <p:spPr bwMode="auto">
          <a:xfrm>
            <a:off x="6629400" y="4038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601" name="Oval 57"/>
          <p:cNvSpPr>
            <a:spLocks noChangeArrowheads="1"/>
          </p:cNvSpPr>
          <p:nvPr/>
        </p:nvSpPr>
        <p:spPr bwMode="auto">
          <a:xfrm>
            <a:off x="7239000" y="4419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602" name="Oval 58"/>
          <p:cNvSpPr>
            <a:spLocks noChangeArrowheads="1"/>
          </p:cNvSpPr>
          <p:nvPr/>
        </p:nvSpPr>
        <p:spPr bwMode="auto">
          <a:xfrm>
            <a:off x="6553200" y="4800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603" name="Oval 59"/>
          <p:cNvSpPr>
            <a:spLocks noChangeArrowheads="1"/>
          </p:cNvSpPr>
          <p:nvPr/>
        </p:nvSpPr>
        <p:spPr bwMode="auto">
          <a:xfrm>
            <a:off x="7086600" y="3276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604" name="Oval 60"/>
          <p:cNvSpPr>
            <a:spLocks noChangeArrowheads="1"/>
          </p:cNvSpPr>
          <p:nvPr/>
        </p:nvSpPr>
        <p:spPr bwMode="auto">
          <a:xfrm>
            <a:off x="7315200" y="4953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605" name="Oval 61"/>
          <p:cNvSpPr>
            <a:spLocks noChangeArrowheads="1"/>
          </p:cNvSpPr>
          <p:nvPr/>
        </p:nvSpPr>
        <p:spPr bwMode="auto">
          <a:xfrm>
            <a:off x="6324600" y="5257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606" name="Oval 62"/>
          <p:cNvSpPr>
            <a:spLocks noChangeArrowheads="1"/>
          </p:cNvSpPr>
          <p:nvPr/>
        </p:nvSpPr>
        <p:spPr bwMode="auto">
          <a:xfrm>
            <a:off x="6477000" y="4343400"/>
            <a:ext cx="228600" cy="228600"/>
          </a:xfrm>
          <a:prstGeom prst="ellipse">
            <a:avLst/>
          </a:prstGeom>
          <a:noFill/>
          <a:ln w="952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607" name="Text Box 63"/>
          <p:cNvSpPr txBox="1">
            <a:spLocks noChangeArrowheads="1"/>
          </p:cNvSpPr>
          <p:nvPr/>
        </p:nvSpPr>
        <p:spPr bwMode="auto">
          <a:xfrm>
            <a:off x="5248275" y="58039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Hypothesis space H</a:t>
            </a:r>
          </a:p>
        </p:txBody>
      </p:sp>
      <p:sp>
        <p:nvSpPr>
          <p:cNvPr id="364608" name="Text Box 64"/>
          <p:cNvSpPr txBox="1">
            <a:spLocks noChangeArrowheads="1"/>
          </p:cNvSpPr>
          <p:nvPr/>
        </p:nvSpPr>
        <p:spPr bwMode="auto">
          <a:xfrm>
            <a:off x="4191000" y="4648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Train</a:t>
            </a:r>
          </a:p>
        </p:txBody>
      </p:sp>
      <p:sp>
        <p:nvSpPr>
          <p:cNvPr id="364609" name="Text Box 65"/>
          <p:cNvSpPr txBox="1">
            <a:spLocks noChangeArrowheads="1"/>
          </p:cNvSpPr>
          <p:nvPr/>
        </p:nvSpPr>
        <p:spPr bwMode="auto">
          <a:xfrm>
            <a:off x="1447800" y="245268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Examples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Agent is given a training set of data points </a:t>
            </a:r>
            <a:r>
              <a:rPr lang="en-US" i="1" dirty="0" smtClean="0"/>
              <a:t>x</a:t>
            </a:r>
            <a:endParaRPr lang="en-US" dirty="0" smtClean="0"/>
          </a:p>
          <a:p>
            <a:r>
              <a:rPr lang="en-US" dirty="0" smtClean="0"/>
              <a:t>Task: learn “patterns” in the data (e.g., clusters)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733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3025156"/>
            <a:ext cx="4000500" cy="31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08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Cross-Validation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Evaluate hypothesis on testing set</a:t>
            </a:r>
          </a:p>
          <a:p>
            <a:endParaRPr lang="en-US"/>
          </a:p>
        </p:txBody>
      </p:sp>
      <p:sp>
        <p:nvSpPr>
          <p:cNvPr id="386052" name="Freeform 4"/>
          <p:cNvSpPr>
            <a:spLocks/>
          </p:cNvSpPr>
          <p:nvPr/>
        </p:nvSpPr>
        <p:spPr bwMode="auto">
          <a:xfrm>
            <a:off x="762000" y="2362200"/>
            <a:ext cx="4419600" cy="4081463"/>
          </a:xfrm>
          <a:custGeom>
            <a:avLst/>
            <a:gdLst>
              <a:gd name="T0" fmla="*/ 696 w 2096"/>
              <a:gd name="T1" fmla="*/ 1880 h 1936"/>
              <a:gd name="T2" fmla="*/ 216 w 2096"/>
              <a:gd name="T3" fmla="*/ 1592 h 1936"/>
              <a:gd name="T4" fmla="*/ 24 w 2096"/>
              <a:gd name="T5" fmla="*/ 776 h 1936"/>
              <a:gd name="T6" fmla="*/ 360 w 2096"/>
              <a:gd name="T7" fmla="*/ 104 h 1936"/>
              <a:gd name="T8" fmla="*/ 1512 w 2096"/>
              <a:gd name="T9" fmla="*/ 152 h 1936"/>
              <a:gd name="T10" fmla="*/ 2088 w 2096"/>
              <a:gd name="T11" fmla="*/ 968 h 1936"/>
              <a:gd name="T12" fmla="*/ 1560 w 2096"/>
              <a:gd name="T13" fmla="*/ 1784 h 1936"/>
              <a:gd name="T14" fmla="*/ 696 w 2096"/>
              <a:gd name="T15" fmla="*/ 188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6" h="1936">
                <a:moveTo>
                  <a:pt x="696" y="1880"/>
                </a:moveTo>
                <a:cubicBezTo>
                  <a:pt x="472" y="1848"/>
                  <a:pt x="328" y="1776"/>
                  <a:pt x="216" y="1592"/>
                </a:cubicBezTo>
                <a:cubicBezTo>
                  <a:pt x="104" y="1408"/>
                  <a:pt x="0" y="1024"/>
                  <a:pt x="24" y="776"/>
                </a:cubicBezTo>
                <a:cubicBezTo>
                  <a:pt x="48" y="528"/>
                  <a:pt x="112" y="208"/>
                  <a:pt x="360" y="104"/>
                </a:cubicBezTo>
                <a:cubicBezTo>
                  <a:pt x="608" y="0"/>
                  <a:pt x="1224" y="8"/>
                  <a:pt x="1512" y="152"/>
                </a:cubicBezTo>
                <a:cubicBezTo>
                  <a:pt x="1800" y="296"/>
                  <a:pt x="2080" y="696"/>
                  <a:pt x="2088" y="968"/>
                </a:cubicBezTo>
                <a:cubicBezTo>
                  <a:pt x="2096" y="1240"/>
                  <a:pt x="1792" y="1632"/>
                  <a:pt x="1560" y="1784"/>
                </a:cubicBezTo>
                <a:cubicBezTo>
                  <a:pt x="1328" y="1936"/>
                  <a:pt x="920" y="1912"/>
                  <a:pt x="696" y="1880"/>
                </a:cubicBezTo>
                <a:close/>
              </a:path>
            </a:pathLst>
          </a:custGeom>
          <a:solidFill>
            <a:srgbClr val="F8F0D0"/>
          </a:solidFill>
          <a:ln w="28575" cmpd="sng">
            <a:solidFill>
              <a:srgbClr val="99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86053" name="Group 5"/>
          <p:cNvGrpSpPr>
            <a:grpSpLocks/>
          </p:cNvGrpSpPr>
          <p:nvPr/>
        </p:nvGrpSpPr>
        <p:grpSpPr bwMode="auto">
          <a:xfrm>
            <a:off x="1217613" y="2794000"/>
            <a:ext cx="3441700" cy="3429000"/>
            <a:chOff x="1583" y="1760"/>
            <a:chExt cx="2168" cy="2160"/>
          </a:xfrm>
        </p:grpSpPr>
        <p:sp>
          <p:nvSpPr>
            <p:cNvPr id="386054" name="Text Box 6"/>
            <p:cNvSpPr txBox="1">
              <a:spLocks noChangeArrowheads="1"/>
            </p:cNvSpPr>
            <p:nvPr/>
          </p:nvSpPr>
          <p:spPr bwMode="auto">
            <a:xfrm>
              <a:off x="2220" y="2586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55" name="Text Box 7"/>
            <p:cNvSpPr txBox="1">
              <a:spLocks noChangeArrowheads="1"/>
            </p:cNvSpPr>
            <p:nvPr/>
          </p:nvSpPr>
          <p:spPr bwMode="auto">
            <a:xfrm>
              <a:off x="2794" y="3032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56" name="Text Box 8"/>
            <p:cNvSpPr txBox="1">
              <a:spLocks noChangeArrowheads="1"/>
            </p:cNvSpPr>
            <p:nvPr/>
          </p:nvSpPr>
          <p:spPr bwMode="auto">
            <a:xfrm>
              <a:off x="1583" y="2586"/>
              <a:ext cx="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57" name="Text Box 9"/>
            <p:cNvSpPr txBox="1">
              <a:spLocks noChangeArrowheads="1"/>
            </p:cNvSpPr>
            <p:nvPr/>
          </p:nvSpPr>
          <p:spPr bwMode="auto">
            <a:xfrm>
              <a:off x="2284" y="3670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58" name="Text Box 10"/>
            <p:cNvSpPr txBox="1">
              <a:spLocks noChangeArrowheads="1"/>
            </p:cNvSpPr>
            <p:nvPr/>
          </p:nvSpPr>
          <p:spPr bwMode="auto">
            <a:xfrm>
              <a:off x="3368" y="3096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59" name="Text Box 11"/>
            <p:cNvSpPr txBox="1">
              <a:spLocks noChangeArrowheads="1"/>
            </p:cNvSpPr>
            <p:nvPr/>
          </p:nvSpPr>
          <p:spPr bwMode="auto">
            <a:xfrm>
              <a:off x="1774" y="3224"/>
              <a:ext cx="2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60" name="Text Box 12"/>
            <p:cNvSpPr txBox="1">
              <a:spLocks noChangeArrowheads="1"/>
            </p:cNvSpPr>
            <p:nvPr/>
          </p:nvSpPr>
          <p:spPr bwMode="auto">
            <a:xfrm>
              <a:off x="2731" y="2523"/>
              <a:ext cx="20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61" name="Text Box 13"/>
            <p:cNvSpPr txBox="1">
              <a:spLocks noChangeArrowheads="1"/>
            </p:cNvSpPr>
            <p:nvPr/>
          </p:nvSpPr>
          <p:spPr bwMode="auto">
            <a:xfrm>
              <a:off x="3177" y="329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6062" name="Text Box 14"/>
            <p:cNvSpPr txBox="1">
              <a:spLocks noChangeArrowheads="1"/>
            </p:cNvSpPr>
            <p:nvPr/>
          </p:nvSpPr>
          <p:spPr bwMode="auto">
            <a:xfrm>
              <a:off x="1583" y="1951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6063" name="Text Box 15"/>
            <p:cNvSpPr txBox="1">
              <a:spLocks noChangeArrowheads="1"/>
            </p:cNvSpPr>
            <p:nvPr/>
          </p:nvSpPr>
          <p:spPr bwMode="auto">
            <a:xfrm>
              <a:off x="2093" y="3354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6064" name="Text Box 16"/>
            <p:cNvSpPr txBox="1">
              <a:spLocks noChangeArrowheads="1"/>
            </p:cNvSpPr>
            <p:nvPr/>
          </p:nvSpPr>
          <p:spPr bwMode="auto">
            <a:xfrm>
              <a:off x="2922" y="2143"/>
              <a:ext cx="19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6065" name="Text Box 17"/>
            <p:cNvSpPr txBox="1">
              <a:spLocks noChangeArrowheads="1"/>
            </p:cNvSpPr>
            <p:nvPr/>
          </p:nvSpPr>
          <p:spPr bwMode="auto">
            <a:xfrm>
              <a:off x="3559" y="233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6066" name="Text Box 18"/>
            <p:cNvSpPr txBox="1">
              <a:spLocks noChangeArrowheads="1"/>
            </p:cNvSpPr>
            <p:nvPr/>
          </p:nvSpPr>
          <p:spPr bwMode="auto">
            <a:xfrm>
              <a:off x="2157" y="176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</p:grpSp>
      <p:sp>
        <p:nvSpPr>
          <p:cNvPr id="386067" name="Oval 19"/>
          <p:cNvSpPr>
            <a:spLocks noChangeArrowheads="1"/>
          </p:cNvSpPr>
          <p:nvPr/>
        </p:nvSpPr>
        <p:spPr bwMode="auto">
          <a:xfrm>
            <a:off x="1295400" y="41910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68" name="Rectangle 20"/>
          <p:cNvSpPr>
            <a:spLocks noChangeArrowheads="1"/>
          </p:cNvSpPr>
          <p:nvPr/>
        </p:nvSpPr>
        <p:spPr bwMode="auto">
          <a:xfrm>
            <a:off x="5791200" y="2819400"/>
            <a:ext cx="1828800" cy="2743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69" name="Oval 21"/>
          <p:cNvSpPr>
            <a:spLocks noChangeArrowheads="1"/>
          </p:cNvSpPr>
          <p:nvPr/>
        </p:nvSpPr>
        <p:spPr bwMode="auto">
          <a:xfrm>
            <a:off x="6553200" y="4419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0" name="Oval 22"/>
          <p:cNvSpPr>
            <a:spLocks noChangeArrowheads="1"/>
          </p:cNvSpPr>
          <p:nvPr/>
        </p:nvSpPr>
        <p:spPr bwMode="auto">
          <a:xfrm>
            <a:off x="6324600" y="3429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1" name="Oval 23"/>
          <p:cNvSpPr>
            <a:spLocks noChangeArrowheads="1"/>
          </p:cNvSpPr>
          <p:nvPr/>
        </p:nvSpPr>
        <p:spPr bwMode="auto">
          <a:xfrm>
            <a:off x="6172200" y="3048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2" name="Oval 24"/>
          <p:cNvSpPr>
            <a:spLocks noChangeArrowheads="1"/>
          </p:cNvSpPr>
          <p:nvPr/>
        </p:nvSpPr>
        <p:spPr bwMode="auto">
          <a:xfrm>
            <a:off x="6858000" y="3657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3" name="Oval 25"/>
          <p:cNvSpPr>
            <a:spLocks noChangeArrowheads="1"/>
          </p:cNvSpPr>
          <p:nvPr/>
        </p:nvSpPr>
        <p:spPr bwMode="auto">
          <a:xfrm>
            <a:off x="7467600" y="3810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4" name="Oval 26"/>
          <p:cNvSpPr>
            <a:spLocks noChangeArrowheads="1"/>
          </p:cNvSpPr>
          <p:nvPr/>
        </p:nvSpPr>
        <p:spPr bwMode="auto">
          <a:xfrm>
            <a:off x="5943600" y="4038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5" name="Oval 27"/>
          <p:cNvSpPr>
            <a:spLocks noChangeArrowheads="1"/>
          </p:cNvSpPr>
          <p:nvPr/>
        </p:nvSpPr>
        <p:spPr bwMode="auto">
          <a:xfrm>
            <a:off x="6858000" y="47244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6" name="Oval 28"/>
          <p:cNvSpPr>
            <a:spLocks noChangeArrowheads="1"/>
          </p:cNvSpPr>
          <p:nvPr/>
        </p:nvSpPr>
        <p:spPr bwMode="auto">
          <a:xfrm>
            <a:off x="6019800" y="4572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7" name="Oval 29"/>
          <p:cNvSpPr>
            <a:spLocks noChangeArrowheads="1"/>
          </p:cNvSpPr>
          <p:nvPr/>
        </p:nvSpPr>
        <p:spPr bwMode="auto">
          <a:xfrm>
            <a:off x="6629400" y="4038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8" name="Oval 30"/>
          <p:cNvSpPr>
            <a:spLocks noChangeArrowheads="1"/>
          </p:cNvSpPr>
          <p:nvPr/>
        </p:nvSpPr>
        <p:spPr bwMode="auto">
          <a:xfrm>
            <a:off x="7239000" y="4419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9" name="Oval 31"/>
          <p:cNvSpPr>
            <a:spLocks noChangeArrowheads="1"/>
          </p:cNvSpPr>
          <p:nvPr/>
        </p:nvSpPr>
        <p:spPr bwMode="auto">
          <a:xfrm>
            <a:off x="6553200" y="4800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80" name="Oval 32"/>
          <p:cNvSpPr>
            <a:spLocks noChangeArrowheads="1"/>
          </p:cNvSpPr>
          <p:nvPr/>
        </p:nvSpPr>
        <p:spPr bwMode="auto">
          <a:xfrm>
            <a:off x="7086600" y="3276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81" name="Oval 33"/>
          <p:cNvSpPr>
            <a:spLocks noChangeArrowheads="1"/>
          </p:cNvSpPr>
          <p:nvPr/>
        </p:nvSpPr>
        <p:spPr bwMode="auto">
          <a:xfrm>
            <a:off x="7315200" y="4953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82" name="Oval 34"/>
          <p:cNvSpPr>
            <a:spLocks noChangeArrowheads="1"/>
          </p:cNvSpPr>
          <p:nvPr/>
        </p:nvSpPr>
        <p:spPr bwMode="auto">
          <a:xfrm>
            <a:off x="6324600" y="5257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83" name="Oval 35"/>
          <p:cNvSpPr>
            <a:spLocks noChangeArrowheads="1"/>
          </p:cNvSpPr>
          <p:nvPr/>
        </p:nvSpPr>
        <p:spPr bwMode="auto">
          <a:xfrm>
            <a:off x="6477000" y="4343400"/>
            <a:ext cx="228600" cy="228600"/>
          </a:xfrm>
          <a:prstGeom prst="ellipse">
            <a:avLst/>
          </a:prstGeom>
          <a:noFill/>
          <a:ln w="952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84" name="Text Box 36"/>
          <p:cNvSpPr txBox="1">
            <a:spLocks noChangeArrowheads="1"/>
          </p:cNvSpPr>
          <p:nvPr/>
        </p:nvSpPr>
        <p:spPr bwMode="auto">
          <a:xfrm>
            <a:off x="5248275" y="58039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Hypothesis space H</a:t>
            </a:r>
          </a:p>
        </p:txBody>
      </p:sp>
      <p:sp>
        <p:nvSpPr>
          <p:cNvPr id="386085" name="Oval 37"/>
          <p:cNvSpPr>
            <a:spLocks noChangeArrowheads="1"/>
          </p:cNvSpPr>
          <p:nvPr/>
        </p:nvSpPr>
        <p:spPr bwMode="auto">
          <a:xfrm>
            <a:off x="1295400" y="32766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86" name="Oval 38"/>
          <p:cNvSpPr>
            <a:spLocks noChangeArrowheads="1"/>
          </p:cNvSpPr>
          <p:nvPr/>
        </p:nvSpPr>
        <p:spPr bwMode="auto">
          <a:xfrm>
            <a:off x="2133600" y="2971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87" name="Oval 39"/>
          <p:cNvSpPr>
            <a:spLocks noChangeArrowheads="1"/>
          </p:cNvSpPr>
          <p:nvPr/>
        </p:nvSpPr>
        <p:spPr bwMode="auto">
          <a:xfrm>
            <a:off x="2286000" y="41910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88" name="Oval 40"/>
          <p:cNvSpPr>
            <a:spLocks noChangeArrowheads="1"/>
          </p:cNvSpPr>
          <p:nvPr/>
        </p:nvSpPr>
        <p:spPr bwMode="auto">
          <a:xfrm>
            <a:off x="3124200" y="4114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89" name="Oval 41"/>
          <p:cNvSpPr>
            <a:spLocks noChangeArrowheads="1"/>
          </p:cNvSpPr>
          <p:nvPr/>
        </p:nvSpPr>
        <p:spPr bwMode="auto">
          <a:xfrm>
            <a:off x="3352800" y="3581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90" name="Oval 42"/>
          <p:cNvSpPr>
            <a:spLocks noChangeArrowheads="1"/>
          </p:cNvSpPr>
          <p:nvPr/>
        </p:nvSpPr>
        <p:spPr bwMode="auto">
          <a:xfrm>
            <a:off x="4419600" y="3886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91" name="Oval 43"/>
          <p:cNvSpPr>
            <a:spLocks noChangeArrowheads="1"/>
          </p:cNvSpPr>
          <p:nvPr/>
        </p:nvSpPr>
        <p:spPr bwMode="auto">
          <a:xfrm>
            <a:off x="4114800" y="5029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92" name="Oval 44"/>
          <p:cNvSpPr>
            <a:spLocks noChangeArrowheads="1"/>
          </p:cNvSpPr>
          <p:nvPr/>
        </p:nvSpPr>
        <p:spPr bwMode="auto">
          <a:xfrm>
            <a:off x="3200400" y="4876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93" name="Oval 45"/>
          <p:cNvSpPr>
            <a:spLocks noChangeArrowheads="1"/>
          </p:cNvSpPr>
          <p:nvPr/>
        </p:nvSpPr>
        <p:spPr bwMode="auto">
          <a:xfrm>
            <a:off x="2362200" y="5867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94" name="Oval 46"/>
          <p:cNvSpPr>
            <a:spLocks noChangeArrowheads="1"/>
          </p:cNvSpPr>
          <p:nvPr/>
        </p:nvSpPr>
        <p:spPr bwMode="auto">
          <a:xfrm>
            <a:off x="2057400" y="5486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95" name="Oval 47"/>
          <p:cNvSpPr>
            <a:spLocks noChangeArrowheads="1"/>
          </p:cNvSpPr>
          <p:nvPr/>
        </p:nvSpPr>
        <p:spPr bwMode="auto">
          <a:xfrm>
            <a:off x="1600200" y="51816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96" name="Oval 48"/>
          <p:cNvSpPr>
            <a:spLocks noChangeArrowheads="1"/>
          </p:cNvSpPr>
          <p:nvPr/>
        </p:nvSpPr>
        <p:spPr bwMode="auto">
          <a:xfrm>
            <a:off x="3810000" y="5410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98" name="Text Box 50"/>
          <p:cNvSpPr txBox="1">
            <a:spLocks noChangeArrowheads="1"/>
          </p:cNvSpPr>
          <p:nvPr/>
        </p:nvSpPr>
        <p:spPr bwMode="auto">
          <a:xfrm>
            <a:off x="1828800" y="2590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/>
              <a:t>Testing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Cross-Validation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Evaluate hypothesis on testing set</a:t>
            </a:r>
          </a:p>
          <a:p>
            <a:endParaRPr lang="en-US"/>
          </a:p>
        </p:txBody>
      </p:sp>
      <p:sp>
        <p:nvSpPr>
          <p:cNvPr id="385028" name="Freeform 4"/>
          <p:cNvSpPr>
            <a:spLocks/>
          </p:cNvSpPr>
          <p:nvPr/>
        </p:nvSpPr>
        <p:spPr bwMode="auto">
          <a:xfrm>
            <a:off x="762000" y="2362200"/>
            <a:ext cx="4419600" cy="4081463"/>
          </a:xfrm>
          <a:custGeom>
            <a:avLst/>
            <a:gdLst>
              <a:gd name="T0" fmla="*/ 696 w 2096"/>
              <a:gd name="T1" fmla="*/ 1880 h 1936"/>
              <a:gd name="T2" fmla="*/ 216 w 2096"/>
              <a:gd name="T3" fmla="*/ 1592 h 1936"/>
              <a:gd name="T4" fmla="*/ 24 w 2096"/>
              <a:gd name="T5" fmla="*/ 776 h 1936"/>
              <a:gd name="T6" fmla="*/ 360 w 2096"/>
              <a:gd name="T7" fmla="*/ 104 h 1936"/>
              <a:gd name="T8" fmla="*/ 1512 w 2096"/>
              <a:gd name="T9" fmla="*/ 152 h 1936"/>
              <a:gd name="T10" fmla="*/ 2088 w 2096"/>
              <a:gd name="T11" fmla="*/ 968 h 1936"/>
              <a:gd name="T12" fmla="*/ 1560 w 2096"/>
              <a:gd name="T13" fmla="*/ 1784 h 1936"/>
              <a:gd name="T14" fmla="*/ 696 w 2096"/>
              <a:gd name="T15" fmla="*/ 188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6" h="1936">
                <a:moveTo>
                  <a:pt x="696" y="1880"/>
                </a:moveTo>
                <a:cubicBezTo>
                  <a:pt x="472" y="1848"/>
                  <a:pt x="328" y="1776"/>
                  <a:pt x="216" y="1592"/>
                </a:cubicBezTo>
                <a:cubicBezTo>
                  <a:pt x="104" y="1408"/>
                  <a:pt x="0" y="1024"/>
                  <a:pt x="24" y="776"/>
                </a:cubicBezTo>
                <a:cubicBezTo>
                  <a:pt x="48" y="528"/>
                  <a:pt x="112" y="208"/>
                  <a:pt x="360" y="104"/>
                </a:cubicBezTo>
                <a:cubicBezTo>
                  <a:pt x="608" y="0"/>
                  <a:pt x="1224" y="8"/>
                  <a:pt x="1512" y="152"/>
                </a:cubicBezTo>
                <a:cubicBezTo>
                  <a:pt x="1800" y="296"/>
                  <a:pt x="2080" y="696"/>
                  <a:pt x="2088" y="968"/>
                </a:cubicBezTo>
                <a:cubicBezTo>
                  <a:pt x="2096" y="1240"/>
                  <a:pt x="1792" y="1632"/>
                  <a:pt x="1560" y="1784"/>
                </a:cubicBezTo>
                <a:cubicBezTo>
                  <a:pt x="1328" y="1936"/>
                  <a:pt x="920" y="1912"/>
                  <a:pt x="696" y="1880"/>
                </a:cubicBezTo>
                <a:close/>
              </a:path>
            </a:pathLst>
          </a:custGeom>
          <a:solidFill>
            <a:srgbClr val="F8F0D0"/>
          </a:solidFill>
          <a:ln w="28575" cmpd="sng">
            <a:solidFill>
              <a:srgbClr val="99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5057" name="Oval 33"/>
          <p:cNvSpPr>
            <a:spLocks noChangeArrowheads="1"/>
          </p:cNvSpPr>
          <p:nvPr/>
        </p:nvSpPr>
        <p:spPr bwMode="auto">
          <a:xfrm>
            <a:off x="1295400" y="41910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67" name="Rectangle 43"/>
          <p:cNvSpPr>
            <a:spLocks noChangeArrowheads="1"/>
          </p:cNvSpPr>
          <p:nvPr/>
        </p:nvSpPr>
        <p:spPr bwMode="auto">
          <a:xfrm>
            <a:off x="5791200" y="2819400"/>
            <a:ext cx="1828800" cy="2743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68" name="Oval 44"/>
          <p:cNvSpPr>
            <a:spLocks noChangeArrowheads="1"/>
          </p:cNvSpPr>
          <p:nvPr/>
        </p:nvSpPr>
        <p:spPr bwMode="auto">
          <a:xfrm>
            <a:off x="6553200" y="4419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69" name="Oval 45"/>
          <p:cNvSpPr>
            <a:spLocks noChangeArrowheads="1"/>
          </p:cNvSpPr>
          <p:nvPr/>
        </p:nvSpPr>
        <p:spPr bwMode="auto">
          <a:xfrm>
            <a:off x="6324600" y="3429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0" name="Oval 46"/>
          <p:cNvSpPr>
            <a:spLocks noChangeArrowheads="1"/>
          </p:cNvSpPr>
          <p:nvPr/>
        </p:nvSpPr>
        <p:spPr bwMode="auto">
          <a:xfrm>
            <a:off x="6172200" y="3048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1" name="Oval 47"/>
          <p:cNvSpPr>
            <a:spLocks noChangeArrowheads="1"/>
          </p:cNvSpPr>
          <p:nvPr/>
        </p:nvSpPr>
        <p:spPr bwMode="auto">
          <a:xfrm>
            <a:off x="6858000" y="3657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2" name="Oval 48"/>
          <p:cNvSpPr>
            <a:spLocks noChangeArrowheads="1"/>
          </p:cNvSpPr>
          <p:nvPr/>
        </p:nvSpPr>
        <p:spPr bwMode="auto">
          <a:xfrm>
            <a:off x="7467600" y="3810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3" name="Oval 49"/>
          <p:cNvSpPr>
            <a:spLocks noChangeArrowheads="1"/>
          </p:cNvSpPr>
          <p:nvPr/>
        </p:nvSpPr>
        <p:spPr bwMode="auto">
          <a:xfrm>
            <a:off x="5943600" y="4038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4" name="Oval 50"/>
          <p:cNvSpPr>
            <a:spLocks noChangeArrowheads="1"/>
          </p:cNvSpPr>
          <p:nvPr/>
        </p:nvSpPr>
        <p:spPr bwMode="auto">
          <a:xfrm>
            <a:off x="6858000" y="47244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5" name="Oval 51"/>
          <p:cNvSpPr>
            <a:spLocks noChangeArrowheads="1"/>
          </p:cNvSpPr>
          <p:nvPr/>
        </p:nvSpPr>
        <p:spPr bwMode="auto">
          <a:xfrm>
            <a:off x="6019800" y="4572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6" name="Oval 52"/>
          <p:cNvSpPr>
            <a:spLocks noChangeArrowheads="1"/>
          </p:cNvSpPr>
          <p:nvPr/>
        </p:nvSpPr>
        <p:spPr bwMode="auto">
          <a:xfrm>
            <a:off x="6629400" y="4038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7" name="Oval 53"/>
          <p:cNvSpPr>
            <a:spLocks noChangeArrowheads="1"/>
          </p:cNvSpPr>
          <p:nvPr/>
        </p:nvSpPr>
        <p:spPr bwMode="auto">
          <a:xfrm>
            <a:off x="7239000" y="4419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8" name="Oval 54"/>
          <p:cNvSpPr>
            <a:spLocks noChangeArrowheads="1"/>
          </p:cNvSpPr>
          <p:nvPr/>
        </p:nvSpPr>
        <p:spPr bwMode="auto">
          <a:xfrm>
            <a:off x="6553200" y="4800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9" name="Oval 55"/>
          <p:cNvSpPr>
            <a:spLocks noChangeArrowheads="1"/>
          </p:cNvSpPr>
          <p:nvPr/>
        </p:nvSpPr>
        <p:spPr bwMode="auto">
          <a:xfrm>
            <a:off x="7086600" y="3276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80" name="Oval 56"/>
          <p:cNvSpPr>
            <a:spLocks noChangeArrowheads="1"/>
          </p:cNvSpPr>
          <p:nvPr/>
        </p:nvSpPr>
        <p:spPr bwMode="auto">
          <a:xfrm>
            <a:off x="7315200" y="4953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81" name="Oval 57"/>
          <p:cNvSpPr>
            <a:spLocks noChangeArrowheads="1"/>
          </p:cNvSpPr>
          <p:nvPr/>
        </p:nvSpPr>
        <p:spPr bwMode="auto">
          <a:xfrm>
            <a:off x="6324600" y="5257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82" name="Oval 58"/>
          <p:cNvSpPr>
            <a:spLocks noChangeArrowheads="1"/>
          </p:cNvSpPr>
          <p:nvPr/>
        </p:nvSpPr>
        <p:spPr bwMode="auto">
          <a:xfrm>
            <a:off x="6477000" y="4343400"/>
            <a:ext cx="228600" cy="228600"/>
          </a:xfrm>
          <a:prstGeom prst="ellipse">
            <a:avLst/>
          </a:prstGeom>
          <a:noFill/>
          <a:ln w="952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83" name="Text Box 59"/>
          <p:cNvSpPr txBox="1">
            <a:spLocks noChangeArrowheads="1"/>
          </p:cNvSpPr>
          <p:nvPr/>
        </p:nvSpPr>
        <p:spPr bwMode="auto">
          <a:xfrm>
            <a:off x="5248275" y="58039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Hypothesis space H</a:t>
            </a:r>
          </a:p>
        </p:txBody>
      </p:sp>
      <p:sp>
        <p:nvSpPr>
          <p:cNvPr id="385085" name="Oval 61"/>
          <p:cNvSpPr>
            <a:spLocks noChangeArrowheads="1"/>
          </p:cNvSpPr>
          <p:nvPr/>
        </p:nvSpPr>
        <p:spPr bwMode="auto">
          <a:xfrm>
            <a:off x="1295400" y="32766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86" name="Oval 62"/>
          <p:cNvSpPr>
            <a:spLocks noChangeArrowheads="1"/>
          </p:cNvSpPr>
          <p:nvPr/>
        </p:nvSpPr>
        <p:spPr bwMode="auto">
          <a:xfrm>
            <a:off x="2133600" y="2971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87" name="Oval 63"/>
          <p:cNvSpPr>
            <a:spLocks noChangeArrowheads="1"/>
          </p:cNvSpPr>
          <p:nvPr/>
        </p:nvSpPr>
        <p:spPr bwMode="auto">
          <a:xfrm>
            <a:off x="2286000" y="41910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88" name="Oval 64"/>
          <p:cNvSpPr>
            <a:spLocks noChangeArrowheads="1"/>
          </p:cNvSpPr>
          <p:nvPr/>
        </p:nvSpPr>
        <p:spPr bwMode="auto">
          <a:xfrm>
            <a:off x="3124200" y="4114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89" name="Oval 65"/>
          <p:cNvSpPr>
            <a:spLocks noChangeArrowheads="1"/>
          </p:cNvSpPr>
          <p:nvPr/>
        </p:nvSpPr>
        <p:spPr bwMode="auto">
          <a:xfrm>
            <a:off x="3352800" y="3581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90" name="Oval 66"/>
          <p:cNvSpPr>
            <a:spLocks noChangeArrowheads="1"/>
          </p:cNvSpPr>
          <p:nvPr/>
        </p:nvSpPr>
        <p:spPr bwMode="auto">
          <a:xfrm>
            <a:off x="4419600" y="3886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91" name="Oval 67"/>
          <p:cNvSpPr>
            <a:spLocks noChangeArrowheads="1"/>
          </p:cNvSpPr>
          <p:nvPr/>
        </p:nvSpPr>
        <p:spPr bwMode="auto">
          <a:xfrm>
            <a:off x="4114800" y="5029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92" name="Oval 68"/>
          <p:cNvSpPr>
            <a:spLocks noChangeArrowheads="1"/>
          </p:cNvSpPr>
          <p:nvPr/>
        </p:nvSpPr>
        <p:spPr bwMode="auto">
          <a:xfrm>
            <a:off x="3200400" y="4876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93" name="Oval 69"/>
          <p:cNvSpPr>
            <a:spLocks noChangeArrowheads="1"/>
          </p:cNvSpPr>
          <p:nvPr/>
        </p:nvSpPr>
        <p:spPr bwMode="auto">
          <a:xfrm>
            <a:off x="2362200" y="5867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94" name="Oval 70"/>
          <p:cNvSpPr>
            <a:spLocks noChangeArrowheads="1"/>
          </p:cNvSpPr>
          <p:nvPr/>
        </p:nvSpPr>
        <p:spPr bwMode="auto">
          <a:xfrm>
            <a:off x="2057400" y="5486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95" name="Oval 71"/>
          <p:cNvSpPr>
            <a:spLocks noChangeArrowheads="1"/>
          </p:cNvSpPr>
          <p:nvPr/>
        </p:nvSpPr>
        <p:spPr bwMode="auto">
          <a:xfrm>
            <a:off x="1600200" y="51816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96" name="Oval 72"/>
          <p:cNvSpPr>
            <a:spLocks noChangeArrowheads="1"/>
          </p:cNvSpPr>
          <p:nvPr/>
        </p:nvSpPr>
        <p:spPr bwMode="auto">
          <a:xfrm>
            <a:off x="3810000" y="5410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97" name="Line 73"/>
          <p:cNvSpPr>
            <a:spLocks noChangeShapeType="1"/>
          </p:cNvSpPr>
          <p:nvPr/>
        </p:nvSpPr>
        <p:spPr bwMode="auto">
          <a:xfrm flipH="1" flipV="1">
            <a:off x="3352800" y="4343400"/>
            <a:ext cx="3048000" cy="76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5098" name="Text Box 74"/>
          <p:cNvSpPr txBox="1">
            <a:spLocks noChangeArrowheads="1"/>
          </p:cNvSpPr>
          <p:nvPr/>
        </p:nvSpPr>
        <p:spPr bwMode="auto">
          <a:xfrm>
            <a:off x="1828800" y="2590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/>
              <a:t>Testing set</a:t>
            </a:r>
          </a:p>
        </p:txBody>
      </p:sp>
      <p:sp>
        <p:nvSpPr>
          <p:cNvPr id="385100" name="Text Box 76"/>
          <p:cNvSpPr txBox="1">
            <a:spLocks noChangeArrowheads="1"/>
          </p:cNvSpPr>
          <p:nvPr/>
        </p:nvSpPr>
        <p:spPr bwMode="auto">
          <a:xfrm>
            <a:off x="2459038" y="4105275"/>
            <a:ext cx="331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02" name="Text Box 78"/>
          <p:cNvSpPr txBox="1">
            <a:spLocks noChangeArrowheads="1"/>
          </p:cNvSpPr>
          <p:nvPr/>
        </p:nvSpPr>
        <p:spPr bwMode="auto">
          <a:xfrm>
            <a:off x="1447800" y="4105275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04" name="Text Box 80"/>
          <p:cNvSpPr txBox="1">
            <a:spLocks noChangeArrowheads="1"/>
          </p:cNvSpPr>
          <p:nvPr/>
        </p:nvSpPr>
        <p:spPr bwMode="auto">
          <a:xfrm>
            <a:off x="4281488" y="4914900"/>
            <a:ext cx="331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05" name="Text Box 81"/>
          <p:cNvSpPr txBox="1">
            <a:spLocks noChangeArrowheads="1"/>
          </p:cNvSpPr>
          <p:nvPr/>
        </p:nvSpPr>
        <p:spPr bwMode="auto">
          <a:xfrm>
            <a:off x="1751013" y="5118100"/>
            <a:ext cx="331787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06" name="Text Box 82"/>
          <p:cNvSpPr txBox="1">
            <a:spLocks noChangeArrowheads="1"/>
          </p:cNvSpPr>
          <p:nvPr/>
        </p:nvSpPr>
        <p:spPr bwMode="auto">
          <a:xfrm>
            <a:off x="3270250" y="4005263"/>
            <a:ext cx="33178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07" name="Text Box 83"/>
          <p:cNvSpPr txBox="1">
            <a:spLocks noChangeArrowheads="1"/>
          </p:cNvSpPr>
          <p:nvPr/>
        </p:nvSpPr>
        <p:spPr bwMode="auto">
          <a:xfrm>
            <a:off x="3978275" y="5222875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5109" name="Text Box 85"/>
          <p:cNvSpPr txBox="1">
            <a:spLocks noChangeArrowheads="1"/>
          </p:cNvSpPr>
          <p:nvPr/>
        </p:nvSpPr>
        <p:spPr bwMode="auto">
          <a:xfrm>
            <a:off x="2257425" y="5324475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5111" name="Text Box 87"/>
          <p:cNvSpPr txBox="1">
            <a:spLocks noChangeArrowheads="1"/>
          </p:cNvSpPr>
          <p:nvPr/>
        </p:nvSpPr>
        <p:spPr bwMode="auto">
          <a:xfrm>
            <a:off x="4584700" y="3705225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5112" name="Text Box 88"/>
          <p:cNvSpPr txBox="1">
            <a:spLocks noChangeArrowheads="1"/>
          </p:cNvSpPr>
          <p:nvPr/>
        </p:nvSpPr>
        <p:spPr bwMode="auto">
          <a:xfrm>
            <a:off x="2359025" y="27940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5113" name="Text Box 89"/>
          <p:cNvSpPr txBox="1">
            <a:spLocks noChangeArrowheads="1"/>
          </p:cNvSpPr>
          <p:nvPr/>
        </p:nvSpPr>
        <p:spPr bwMode="auto">
          <a:xfrm>
            <a:off x="2590800" y="57150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5114" name="Text Box 90"/>
          <p:cNvSpPr txBox="1">
            <a:spLocks noChangeArrowheads="1"/>
          </p:cNvSpPr>
          <p:nvPr/>
        </p:nvSpPr>
        <p:spPr bwMode="auto">
          <a:xfrm>
            <a:off x="3352800" y="47244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5115" name="Text Box 91"/>
          <p:cNvSpPr txBox="1">
            <a:spLocks noChangeArrowheads="1"/>
          </p:cNvSpPr>
          <p:nvPr/>
        </p:nvSpPr>
        <p:spPr bwMode="auto">
          <a:xfrm>
            <a:off x="3505200" y="3505200"/>
            <a:ext cx="3317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16" name="Text Box 92"/>
          <p:cNvSpPr txBox="1">
            <a:spLocks noChangeArrowheads="1"/>
          </p:cNvSpPr>
          <p:nvPr/>
        </p:nvSpPr>
        <p:spPr bwMode="auto">
          <a:xfrm>
            <a:off x="1447800" y="3200400"/>
            <a:ext cx="3317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17" name="Text Box 93"/>
          <p:cNvSpPr txBox="1">
            <a:spLocks noChangeArrowheads="1"/>
          </p:cNvSpPr>
          <p:nvPr/>
        </p:nvSpPr>
        <p:spPr bwMode="auto">
          <a:xfrm>
            <a:off x="4114800" y="4419600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Cross-Validation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Compare true concept against prediction</a:t>
            </a:r>
          </a:p>
          <a:p>
            <a:endParaRPr lang="en-US"/>
          </a:p>
        </p:txBody>
      </p:sp>
      <p:sp>
        <p:nvSpPr>
          <p:cNvPr id="388100" name="Freeform 4"/>
          <p:cNvSpPr>
            <a:spLocks/>
          </p:cNvSpPr>
          <p:nvPr/>
        </p:nvSpPr>
        <p:spPr bwMode="auto">
          <a:xfrm>
            <a:off x="762000" y="2362200"/>
            <a:ext cx="4419600" cy="4081463"/>
          </a:xfrm>
          <a:custGeom>
            <a:avLst/>
            <a:gdLst>
              <a:gd name="T0" fmla="*/ 696 w 2096"/>
              <a:gd name="T1" fmla="*/ 1880 h 1936"/>
              <a:gd name="T2" fmla="*/ 216 w 2096"/>
              <a:gd name="T3" fmla="*/ 1592 h 1936"/>
              <a:gd name="T4" fmla="*/ 24 w 2096"/>
              <a:gd name="T5" fmla="*/ 776 h 1936"/>
              <a:gd name="T6" fmla="*/ 360 w 2096"/>
              <a:gd name="T7" fmla="*/ 104 h 1936"/>
              <a:gd name="T8" fmla="*/ 1512 w 2096"/>
              <a:gd name="T9" fmla="*/ 152 h 1936"/>
              <a:gd name="T10" fmla="*/ 2088 w 2096"/>
              <a:gd name="T11" fmla="*/ 968 h 1936"/>
              <a:gd name="T12" fmla="*/ 1560 w 2096"/>
              <a:gd name="T13" fmla="*/ 1784 h 1936"/>
              <a:gd name="T14" fmla="*/ 696 w 2096"/>
              <a:gd name="T15" fmla="*/ 188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6" h="1936">
                <a:moveTo>
                  <a:pt x="696" y="1880"/>
                </a:moveTo>
                <a:cubicBezTo>
                  <a:pt x="472" y="1848"/>
                  <a:pt x="328" y="1776"/>
                  <a:pt x="216" y="1592"/>
                </a:cubicBezTo>
                <a:cubicBezTo>
                  <a:pt x="104" y="1408"/>
                  <a:pt x="0" y="1024"/>
                  <a:pt x="24" y="776"/>
                </a:cubicBezTo>
                <a:cubicBezTo>
                  <a:pt x="48" y="528"/>
                  <a:pt x="112" y="208"/>
                  <a:pt x="360" y="104"/>
                </a:cubicBezTo>
                <a:cubicBezTo>
                  <a:pt x="608" y="0"/>
                  <a:pt x="1224" y="8"/>
                  <a:pt x="1512" y="152"/>
                </a:cubicBezTo>
                <a:cubicBezTo>
                  <a:pt x="1800" y="296"/>
                  <a:pt x="2080" y="696"/>
                  <a:pt x="2088" y="968"/>
                </a:cubicBezTo>
                <a:cubicBezTo>
                  <a:pt x="2096" y="1240"/>
                  <a:pt x="1792" y="1632"/>
                  <a:pt x="1560" y="1784"/>
                </a:cubicBezTo>
                <a:cubicBezTo>
                  <a:pt x="1328" y="1936"/>
                  <a:pt x="920" y="1912"/>
                  <a:pt x="696" y="1880"/>
                </a:cubicBezTo>
                <a:close/>
              </a:path>
            </a:pathLst>
          </a:custGeom>
          <a:solidFill>
            <a:srgbClr val="F8F0D0"/>
          </a:solidFill>
          <a:ln w="28575" cmpd="sng">
            <a:solidFill>
              <a:srgbClr val="99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88101" name="Group 5"/>
          <p:cNvGrpSpPr>
            <a:grpSpLocks/>
          </p:cNvGrpSpPr>
          <p:nvPr/>
        </p:nvGrpSpPr>
        <p:grpSpPr bwMode="auto">
          <a:xfrm>
            <a:off x="1217613" y="2794000"/>
            <a:ext cx="3441700" cy="3429000"/>
            <a:chOff x="1583" y="1760"/>
            <a:chExt cx="2168" cy="2160"/>
          </a:xfrm>
        </p:grpSpPr>
        <p:sp>
          <p:nvSpPr>
            <p:cNvPr id="388102" name="Text Box 6"/>
            <p:cNvSpPr txBox="1">
              <a:spLocks noChangeArrowheads="1"/>
            </p:cNvSpPr>
            <p:nvPr/>
          </p:nvSpPr>
          <p:spPr bwMode="auto">
            <a:xfrm>
              <a:off x="2220" y="2586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3" name="Text Box 7"/>
            <p:cNvSpPr txBox="1">
              <a:spLocks noChangeArrowheads="1"/>
            </p:cNvSpPr>
            <p:nvPr/>
          </p:nvSpPr>
          <p:spPr bwMode="auto">
            <a:xfrm>
              <a:off x="2794" y="3032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4" name="Text Box 8"/>
            <p:cNvSpPr txBox="1">
              <a:spLocks noChangeArrowheads="1"/>
            </p:cNvSpPr>
            <p:nvPr/>
          </p:nvSpPr>
          <p:spPr bwMode="auto">
            <a:xfrm>
              <a:off x="1583" y="2586"/>
              <a:ext cx="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5" name="Text Box 9"/>
            <p:cNvSpPr txBox="1">
              <a:spLocks noChangeArrowheads="1"/>
            </p:cNvSpPr>
            <p:nvPr/>
          </p:nvSpPr>
          <p:spPr bwMode="auto">
            <a:xfrm>
              <a:off x="2284" y="3670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6" name="Text Box 10"/>
            <p:cNvSpPr txBox="1">
              <a:spLocks noChangeArrowheads="1"/>
            </p:cNvSpPr>
            <p:nvPr/>
          </p:nvSpPr>
          <p:spPr bwMode="auto">
            <a:xfrm>
              <a:off x="3368" y="3096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7" name="Text Box 11"/>
            <p:cNvSpPr txBox="1">
              <a:spLocks noChangeArrowheads="1"/>
            </p:cNvSpPr>
            <p:nvPr/>
          </p:nvSpPr>
          <p:spPr bwMode="auto">
            <a:xfrm>
              <a:off x="1774" y="3224"/>
              <a:ext cx="2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8" name="Text Box 12"/>
            <p:cNvSpPr txBox="1">
              <a:spLocks noChangeArrowheads="1"/>
            </p:cNvSpPr>
            <p:nvPr/>
          </p:nvSpPr>
          <p:spPr bwMode="auto">
            <a:xfrm>
              <a:off x="2731" y="2523"/>
              <a:ext cx="20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9" name="Text Box 13"/>
            <p:cNvSpPr txBox="1">
              <a:spLocks noChangeArrowheads="1"/>
            </p:cNvSpPr>
            <p:nvPr/>
          </p:nvSpPr>
          <p:spPr bwMode="auto">
            <a:xfrm>
              <a:off x="3177" y="329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8110" name="Text Box 14"/>
            <p:cNvSpPr txBox="1">
              <a:spLocks noChangeArrowheads="1"/>
            </p:cNvSpPr>
            <p:nvPr/>
          </p:nvSpPr>
          <p:spPr bwMode="auto">
            <a:xfrm>
              <a:off x="1583" y="1951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8111" name="Text Box 15"/>
            <p:cNvSpPr txBox="1">
              <a:spLocks noChangeArrowheads="1"/>
            </p:cNvSpPr>
            <p:nvPr/>
          </p:nvSpPr>
          <p:spPr bwMode="auto">
            <a:xfrm>
              <a:off x="2093" y="3354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8112" name="Text Box 16"/>
            <p:cNvSpPr txBox="1">
              <a:spLocks noChangeArrowheads="1"/>
            </p:cNvSpPr>
            <p:nvPr/>
          </p:nvSpPr>
          <p:spPr bwMode="auto">
            <a:xfrm>
              <a:off x="2922" y="2143"/>
              <a:ext cx="19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8113" name="Text Box 17"/>
            <p:cNvSpPr txBox="1">
              <a:spLocks noChangeArrowheads="1"/>
            </p:cNvSpPr>
            <p:nvPr/>
          </p:nvSpPr>
          <p:spPr bwMode="auto">
            <a:xfrm>
              <a:off x="3559" y="233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8114" name="Text Box 18"/>
            <p:cNvSpPr txBox="1">
              <a:spLocks noChangeArrowheads="1"/>
            </p:cNvSpPr>
            <p:nvPr/>
          </p:nvSpPr>
          <p:spPr bwMode="auto">
            <a:xfrm>
              <a:off x="2157" y="176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</p:grpSp>
      <p:sp>
        <p:nvSpPr>
          <p:cNvPr id="388115" name="Oval 19"/>
          <p:cNvSpPr>
            <a:spLocks noChangeArrowheads="1"/>
          </p:cNvSpPr>
          <p:nvPr/>
        </p:nvSpPr>
        <p:spPr bwMode="auto">
          <a:xfrm>
            <a:off x="1295400" y="41910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16" name="Rectangle 20"/>
          <p:cNvSpPr>
            <a:spLocks noChangeArrowheads="1"/>
          </p:cNvSpPr>
          <p:nvPr/>
        </p:nvSpPr>
        <p:spPr bwMode="auto">
          <a:xfrm>
            <a:off x="5791200" y="2819400"/>
            <a:ext cx="1828800" cy="2743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17" name="Oval 21"/>
          <p:cNvSpPr>
            <a:spLocks noChangeArrowheads="1"/>
          </p:cNvSpPr>
          <p:nvPr/>
        </p:nvSpPr>
        <p:spPr bwMode="auto">
          <a:xfrm>
            <a:off x="6553200" y="4419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18" name="Oval 22"/>
          <p:cNvSpPr>
            <a:spLocks noChangeArrowheads="1"/>
          </p:cNvSpPr>
          <p:nvPr/>
        </p:nvSpPr>
        <p:spPr bwMode="auto">
          <a:xfrm>
            <a:off x="6324600" y="3429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19" name="Oval 23"/>
          <p:cNvSpPr>
            <a:spLocks noChangeArrowheads="1"/>
          </p:cNvSpPr>
          <p:nvPr/>
        </p:nvSpPr>
        <p:spPr bwMode="auto">
          <a:xfrm>
            <a:off x="6172200" y="3048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0" name="Oval 24"/>
          <p:cNvSpPr>
            <a:spLocks noChangeArrowheads="1"/>
          </p:cNvSpPr>
          <p:nvPr/>
        </p:nvSpPr>
        <p:spPr bwMode="auto">
          <a:xfrm>
            <a:off x="6858000" y="3657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1" name="Oval 25"/>
          <p:cNvSpPr>
            <a:spLocks noChangeArrowheads="1"/>
          </p:cNvSpPr>
          <p:nvPr/>
        </p:nvSpPr>
        <p:spPr bwMode="auto">
          <a:xfrm>
            <a:off x="7467600" y="3810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2" name="Oval 26"/>
          <p:cNvSpPr>
            <a:spLocks noChangeArrowheads="1"/>
          </p:cNvSpPr>
          <p:nvPr/>
        </p:nvSpPr>
        <p:spPr bwMode="auto">
          <a:xfrm>
            <a:off x="5943600" y="4038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3" name="Oval 27"/>
          <p:cNvSpPr>
            <a:spLocks noChangeArrowheads="1"/>
          </p:cNvSpPr>
          <p:nvPr/>
        </p:nvSpPr>
        <p:spPr bwMode="auto">
          <a:xfrm>
            <a:off x="6858000" y="47244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4" name="Oval 28"/>
          <p:cNvSpPr>
            <a:spLocks noChangeArrowheads="1"/>
          </p:cNvSpPr>
          <p:nvPr/>
        </p:nvSpPr>
        <p:spPr bwMode="auto">
          <a:xfrm>
            <a:off x="6019800" y="4572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5" name="Oval 29"/>
          <p:cNvSpPr>
            <a:spLocks noChangeArrowheads="1"/>
          </p:cNvSpPr>
          <p:nvPr/>
        </p:nvSpPr>
        <p:spPr bwMode="auto">
          <a:xfrm>
            <a:off x="6629400" y="4038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6" name="Oval 30"/>
          <p:cNvSpPr>
            <a:spLocks noChangeArrowheads="1"/>
          </p:cNvSpPr>
          <p:nvPr/>
        </p:nvSpPr>
        <p:spPr bwMode="auto">
          <a:xfrm>
            <a:off x="7239000" y="4419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7" name="Oval 31"/>
          <p:cNvSpPr>
            <a:spLocks noChangeArrowheads="1"/>
          </p:cNvSpPr>
          <p:nvPr/>
        </p:nvSpPr>
        <p:spPr bwMode="auto">
          <a:xfrm>
            <a:off x="6553200" y="4800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8" name="Oval 32"/>
          <p:cNvSpPr>
            <a:spLocks noChangeArrowheads="1"/>
          </p:cNvSpPr>
          <p:nvPr/>
        </p:nvSpPr>
        <p:spPr bwMode="auto">
          <a:xfrm>
            <a:off x="7086600" y="3276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9" name="Oval 33"/>
          <p:cNvSpPr>
            <a:spLocks noChangeArrowheads="1"/>
          </p:cNvSpPr>
          <p:nvPr/>
        </p:nvSpPr>
        <p:spPr bwMode="auto">
          <a:xfrm>
            <a:off x="7315200" y="4953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0" name="Oval 34"/>
          <p:cNvSpPr>
            <a:spLocks noChangeArrowheads="1"/>
          </p:cNvSpPr>
          <p:nvPr/>
        </p:nvSpPr>
        <p:spPr bwMode="auto">
          <a:xfrm>
            <a:off x="6324600" y="5257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1" name="Oval 35"/>
          <p:cNvSpPr>
            <a:spLocks noChangeArrowheads="1"/>
          </p:cNvSpPr>
          <p:nvPr/>
        </p:nvSpPr>
        <p:spPr bwMode="auto">
          <a:xfrm>
            <a:off x="6477000" y="4343400"/>
            <a:ext cx="228600" cy="228600"/>
          </a:xfrm>
          <a:prstGeom prst="ellipse">
            <a:avLst/>
          </a:prstGeom>
          <a:noFill/>
          <a:ln w="952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2" name="Text Box 36"/>
          <p:cNvSpPr txBox="1">
            <a:spLocks noChangeArrowheads="1"/>
          </p:cNvSpPr>
          <p:nvPr/>
        </p:nvSpPr>
        <p:spPr bwMode="auto">
          <a:xfrm>
            <a:off x="5248275" y="58039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Hypothesis space H</a:t>
            </a:r>
          </a:p>
        </p:txBody>
      </p:sp>
      <p:sp>
        <p:nvSpPr>
          <p:cNvPr id="388133" name="Oval 37"/>
          <p:cNvSpPr>
            <a:spLocks noChangeArrowheads="1"/>
          </p:cNvSpPr>
          <p:nvPr/>
        </p:nvSpPr>
        <p:spPr bwMode="auto">
          <a:xfrm>
            <a:off x="1295400" y="32766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4" name="Oval 38"/>
          <p:cNvSpPr>
            <a:spLocks noChangeArrowheads="1"/>
          </p:cNvSpPr>
          <p:nvPr/>
        </p:nvSpPr>
        <p:spPr bwMode="auto">
          <a:xfrm>
            <a:off x="2133600" y="2971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5" name="Oval 39"/>
          <p:cNvSpPr>
            <a:spLocks noChangeArrowheads="1"/>
          </p:cNvSpPr>
          <p:nvPr/>
        </p:nvSpPr>
        <p:spPr bwMode="auto">
          <a:xfrm>
            <a:off x="2286000" y="41910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6" name="Oval 40"/>
          <p:cNvSpPr>
            <a:spLocks noChangeArrowheads="1"/>
          </p:cNvSpPr>
          <p:nvPr/>
        </p:nvSpPr>
        <p:spPr bwMode="auto">
          <a:xfrm>
            <a:off x="3124200" y="4114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7" name="Oval 41"/>
          <p:cNvSpPr>
            <a:spLocks noChangeArrowheads="1"/>
          </p:cNvSpPr>
          <p:nvPr/>
        </p:nvSpPr>
        <p:spPr bwMode="auto">
          <a:xfrm>
            <a:off x="3352800" y="3581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8" name="Oval 42"/>
          <p:cNvSpPr>
            <a:spLocks noChangeArrowheads="1"/>
          </p:cNvSpPr>
          <p:nvPr/>
        </p:nvSpPr>
        <p:spPr bwMode="auto">
          <a:xfrm>
            <a:off x="4419600" y="3886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9" name="Oval 43"/>
          <p:cNvSpPr>
            <a:spLocks noChangeArrowheads="1"/>
          </p:cNvSpPr>
          <p:nvPr/>
        </p:nvSpPr>
        <p:spPr bwMode="auto">
          <a:xfrm>
            <a:off x="4114800" y="5029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40" name="Oval 44"/>
          <p:cNvSpPr>
            <a:spLocks noChangeArrowheads="1"/>
          </p:cNvSpPr>
          <p:nvPr/>
        </p:nvSpPr>
        <p:spPr bwMode="auto">
          <a:xfrm>
            <a:off x="3200400" y="4876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41" name="Oval 45"/>
          <p:cNvSpPr>
            <a:spLocks noChangeArrowheads="1"/>
          </p:cNvSpPr>
          <p:nvPr/>
        </p:nvSpPr>
        <p:spPr bwMode="auto">
          <a:xfrm>
            <a:off x="2362200" y="5867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42" name="Oval 46"/>
          <p:cNvSpPr>
            <a:spLocks noChangeArrowheads="1"/>
          </p:cNvSpPr>
          <p:nvPr/>
        </p:nvSpPr>
        <p:spPr bwMode="auto">
          <a:xfrm>
            <a:off x="2057400" y="5486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43" name="Oval 47"/>
          <p:cNvSpPr>
            <a:spLocks noChangeArrowheads="1"/>
          </p:cNvSpPr>
          <p:nvPr/>
        </p:nvSpPr>
        <p:spPr bwMode="auto">
          <a:xfrm>
            <a:off x="1600200" y="51816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44" name="Oval 48"/>
          <p:cNvSpPr>
            <a:spLocks noChangeArrowheads="1"/>
          </p:cNvSpPr>
          <p:nvPr/>
        </p:nvSpPr>
        <p:spPr bwMode="auto">
          <a:xfrm>
            <a:off x="3810000" y="5410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45" name="Text Box 49"/>
          <p:cNvSpPr txBox="1">
            <a:spLocks noChangeArrowheads="1"/>
          </p:cNvSpPr>
          <p:nvPr/>
        </p:nvSpPr>
        <p:spPr bwMode="auto">
          <a:xfrm>
            <a:off x="1828800" y="2590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/>
              <a:t>Testing set</a:t>
            </a:r>
          </a:p>
        </p:txBody>
      </p:sp>
      <p:sp>
        <p:nvSpPr>
          <p:cNvPr id="388146" name="Text Box 50"/>
          <p:cNvSpPr txBox="1">
            <a:spLocks noChangeArrowheads="1"/>
          </p:cNvSpPr>
          <p:nvPr/>
        </p:nvSpPr>
        <p:spPr bwMode="auto">
          <a:xfrm>
            <a:off x="2459038" y="4105275"/>
            <a:ext cx="331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47" name="Text Box 51"/>
          <p:cNvSpPr txBox="1">
            <a:spLocks noChangeArrowheads="1"/>
          </p:cNvSpPr>
          <p:nvPr/>
        </p:nvSpPr>
        <p:spPr bwMode="auto">
          <a:xfrm>
            <a:off x="1447800" y="4105275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48" name="Text Box 52"/>
          <p:cNvSpPr txBox="1">
            <a:spLocks noChangeArrowheads="1"/>
          </p:cNvSpPr>
          <p:nvPr/>
        </p:nvSpPr>
        <p:spPr bwMode="auto">
          <a:xfrm>
            <a:off x="4281488" y="4914900"/>
            <a:ext cx="331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49" name="Text Box 53"/>
          <p:cNvSpPr txBox="1">
            <a:spLocks noChangeArrowheads="1"/>
          </p:cNvSpPr>
          <p:nvPr/>
        </p:nvSpPr>
        <p:spPr bwMode="auto">
          <a:xfrm>
            <a:off x="1751013" y="5118100"/>
            <a:ext cx="331787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50" name="Text Box 54"/>
          <p:cNvSpPr txBox="1">
            <a:spLocks noChangeArrowheads="1"/>
          </p:cNvSpPr>
          <p:nvPr/>
        </p:nvSpPr>
        <p:spPr bwMode="auto">
          <a:xfrm>
            <a:off x="3270250" y="4005263"/>
            <a:ext cx="33178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51" name="Text Box 55"/>
          <p:cNvSpPr txBox="1">
            <a:spLocks noChangeArrowheads="1"/>
          </p:cNvSpPr>
          <p:nvPr/>
        </p:nvSpPr>
        <p:spPr bwMode="auto">
          <a:xfrm>
            <a:off x="3978275" y="5222875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8152" name="Text Box 56"/>
          <p:cNvSpPr txBox="1">
            <a:spLocks noChangeArrowheads="1"/>
          </p:cNvSpPr>
          <p:nvPr/>
        </p:nvSpPr>
        <p:spPr bwMode="auto">
          <a:xfrm>
            <a:off x="2257425" y="5324475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8153" name="Text Box 57"/>
          <p:cNvSpPr txBox="1">
            <a:spLocks noChangeArrowheads="1"/>
          </p:cNvSpPr>
          <p:nvPr/>
        </p:nvSpPr>
        <p:spPr bwMode="auto">
          <a:xfrm>
            <a:off x="4584700" y="3705225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8154" name="Text Box 58"/>
          <p:cNvSpPr txBox="1">
            <a:spLocks noChangeArrowheads="1"/>
          </p:cNvSpPr>
          <p:nvPr/>
        </p:nvSpPr>
        <p:spPr bwMode="auto">
          <a:xfrm>
            <a:off x="2359025" y="27940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8155" name="Text Box 59"/>
          <p:cNvSpPr txBox="1">
            <a:spLocks noChangeArrowheads="1"/>
          </p:cNvSpPr>
          <p:nvPr/>
        </p:nvSpPr>
        <p:spPr bwMode="auto">
          <a:xfrm>
            <a:off x="2590800" y="57150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8156" name="Text Box 60"/>
          <p:cNvSpPr txBox="1">
            <a:spLocks noChangeArrowheads="1"/>
          </p:cNvSpPr>
          <p:nvPr/>
        </p:nvSpPr>
        <p:spPr bwMode="auto">
          <a:xfrm>
            <a:off x="3352800" y="47244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8157" name="Text Box 61"/>
          <p:cNvSpPr txBox="1">
            <a:spLocks noChangeArrowheads="1"/>
          </p:cNvSpPr>
          <p:nvPr/>
        </p:nvSpPr>
        <p:spPr bwMode="auto">
          <a:xfrm>
            <a:off x="3505200" y="3505200"/>
            <a:ext cx="3317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58" name="Text Box 62"/>
          <p:cNvSpPr txBox="1">
            <a:spLocks noChangeArrowheads="1"/>
          </p:cNvSpPr>
          <p:nvPr/>
        </p:nvSpPr>
        <p:spPr bwMode="auto">
          <a:xfrm>
            <a:off x="1447800" y="3200400"/>
            <a:ext cx="3317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59" name="Oval 63"/>
          <p:cNvSpPr>
            <a:spLocks noChangeArrowheads="1"/>
          </p:cNvSpPr>
          <p:nvPr/>
        </p:nvSpPr>
        <p:spPr bwMode="auto">
          <a:xfrm>
            <a:off x="2209800" y="5715000"/>
            <a:ext cx="762000" cy="533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60" name="Oval 64"/>
          <p:cNvSpPr>
            <a:spLocks noChangeArrowheads="1"/>
          </p:cNvSpPr>
          <p:nvPr/>
        </p:nvSpPr>
        <p:spPr bwMode="auto">
          <a:xfrm>
            <a:off x="3048000" y="4800600"/>
            <a:ext cx="762000" cy="533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61" name="Oval 65"/>
          <p:cNvSpPr>
            <a:spLocks noChangeArrowheads="1"/>
          </p:cNvSpPr>
          <p:nvPr/>
        </p:nvSpPr>
        <p:spPr bwMode="auto">
          <a:xfrm>
            <a:off x="3200400" y="3429000"/>
            <a:ext cx="762000" cy="533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64" name="Oval 68"/>
          <p:cNvSpPr>
            <a:spLocks noChangeArrowheads="1"/>
          </p:cNvSpPr>
          <p:nvPr/>
        </p:nvSpPr>
        <p:spPr bwMode="auto">
          <a:xfrm>
            <a:off x="1066800" y="3124200"/>
            <a:ext cx="762000" cy="533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65" name="Text Box 69"/>
          <p:cNvSpPr txBox="1">
            <a:spLocks noChangeArrowheads="1"/>
          </p:cNvSpPr>
          <p:nvPr/>
        </p:nvSpPr>
        <p:spPr bwMode="auto">
          <a:xfrm>
            <a:off x="4114800" y="23622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9/13 correct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16" name="Picture 4" descr="ch3mitchell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76"/>
          <a:stretch>
            <a:fillRect/>
          </a:stretch>
        </p:blipFill>
        <p:spPr bwMode="auto">
          <a:xfrm>
            <a:off x="1676400" y="1674813"/>
            <a:ext cx="5562600" cy="533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1371600" y="533400"/>
            <a:ext cx="65532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Tennis Example</a:t>
            </a:r>
            <a:endParaRPr lang="en-US"/>
          </a:p>
        </p:txBody>
      </p:sp>
      <p:sp>
        <p:nvSpPr>
          <p:cNvPr id="397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Evaluate learning algorithm</a:t>
            </a:r>
            <a:br>
              <a:rPr lang="en-US" smtClean="0"/>
            </a:br>
            <a:r>
              <a:rPr lang="en-US" smtClean="0"/>
              <a:t>PlayTennis </a:t>
            </a:r>
            <a:r>
              <a:rPr lang="en-US" smtClean="0">
                <a:sym typeface="Wingdings" pitchFamily="2" charset="2"/>
              </a:rPr>
              <a:t>= S(</a:t>
            </a:r>
            <a:r>
              <a:rPr lang="en-US" smtClean="0"/>
              <a:t>Temperature,</a:t>
            </a:r>
            <a:r>
              <a:rPr lang="en-US" smtClean="0">
                <a:sym typeface="Symbol" pitchFamily="18" charset="2"/>
              </a:rPr>
              <a:t>Wind)</a:t>
            </a:r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62" name="Picture 2" descr="ch3mitchell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76"/>
          <a:stretch>
            <a:fillRect/>
          </a:stretch>
        </p:blipFill>
        <p:spPr bwMode="auto">
          <a:xfrm>
            <a:off x="1676400" y="1674813"/>
            <a:ext cx="5562600" cy="533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1371600" y="533400"/>
            <a:ext cx="65532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Tennis Example</a:t>
            </a:r>
            <a:endParaRPr lang="en-US"/>
          </a:p>
        </p:txBody>
      </p:sp>
      <p:sp>
        <p:nvSpPr>
          <p:cNvPr id="39936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Evaluate learning algorithm</a:t>
            </a:r>
            <a:br>
              <a:rPr lang="en-US" smtClean="0"/>
            </a:br>
            <a:r>
              <a:rPr lang="en-US" smtClean="0"/>
              <a:t>PlayTennis </a:t>
            </a:r>
            <a:r>
              <a:rPr lang="en-US" smtClean="0">
                <a:sym typeface="Wingdings" pitchFamily="2" charset="2"/>
              </a:rPr>
              <a:t>= S(</a:t>
            </a:r>
            <a:r>
              <a:rPr lang="en-US" smtClean="0"/>
              <a:t>Temperature,</a:t>
            </a:r>
            <a:r>
              <a:rPr lang="en-US" smtClean="0">
                <a:sym typeface="Symbol" pitchFamily="18" charset="2"/>
              </a:rPr>
              <a:t>Wind)</a:t>
            </a:r>
            <a:endParaRPr lang="en-US">
              <a:sym typeface="Symbol" pitchFamily="18" charset="2"/>
            </a:endParaRPr>
          </a:p>
        </p:txBody>
      </p:sp>
      <p:sp>
        <p:nvSpPr>
          <p:cNvPr id="399366" name="AutoShape 6"/>
          <p:cNvSpPr>
            <a:spLocks noChangeArrowheads="1"/>
          </p:cNvSpPr>
          <p:nvPr/>
        </p:nvSpPr>
        <p:spPr bwMode="auto">
          <a:xfrm>
            <a:off x="1600200" y="2971800"/>
            <a:ext cx="5715000" cy="2667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370" name="Group 10"/>
          <p:cNvGrpSpPr>
            <a:grpSpLocks/>
          </p:cNvGrpSpPr>
          <p:nvPr/>
        </p:nvGrpSpPr>
        <p:grpSpPr bwMode="auto">
          <a:xfrm>
            <a:off x="5105400" y="2667000"/>
            <a:ext cx="3733800" cy="2209800"/>
            <a:chOff x="3216" y="1680"/>
            <a:chExt cx="2352" cy="1392"/>
          </a:xfrm>
        </p:grpSpPr>
        <p:sp>
          <p:nvSpPr>
            <p:cNvPr id="399368" name="Rectangle 8"/>
            <p:cNvSpPr>
              <a:spLocks noChangeArrowheads="1"/>
            </p:cNvSpPr>
            <p:nvPr/>
          </p:nvSpPr>
          <p:spPr bwMode="auto">
            <a:xfrm>
              <a:off x="3216" y="1680"/>
              <a:ext cx="2352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3312" y="1728"/>
              <a:ext cx="2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Trained hypothesis</a:t>
              </a:r>
            </a:p>
          </p:txBody>
        </p:sp>
        <p:sp>
          <p:nvSpPr>
            <p:cNvPr id="399369" name="Text Box 9"/>
            <p:cNvSpPr txBox="1">
              <a:spLocks noChangeArrowheads="1"/>
            </p:cNvSpPr>
            <p:nvPr/>
          </p:nvSpPr>
          <p:spPr bwMode="auto">
            <a:xfrm>
              <a:off x="3312" y="2016"/>
              <a:ext cx="2208" cy="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/>
                <a:t>PlayTennis =</a:t>
              </a:r>
              <a:br>
                <a:rPr lang="en-US" b="0"/>
              </a:br>
              <a:r>
                <a:rPr lang="en-US" b="0"/>
                <a:t>(T=Mild or Cool) </a:t>
              </a:r>
              <a:r>
                <a:rPr lang="en-US" b="0">
                  <a:sym typeface="Symbol" pitchFamily="18" charset="2"/>
                </a:rPr>
                <a:t> (W=Weak)</a:t>
              </a:r>
            </a:p>
            <a:p>
              <a:pPr>
                <a:spcBef>
                  <a:spcPct val="50000"/>
                </a:spcBef>
              </a:pPr>
              <a:r>
                <a:rPr lang="en-US" b="0">
                  <a:sym typeface="Symbol" pitchFamily="18" charset="2"/>
                </a:rPr>
                <a:t>Training errors = 3/10</a:t>
              </a:r>
            </a:p>
            <a:p>
              <a:pPr>
                <a:spcBef>
                  <a:spcPct val="50000"/>
                </a:spcBef>
              </a:pPr>
              <a:r>
                <a:rPr lang="en-US" b="0">
                  <a:sym typeface="Symbol" pitchFamily="18" charset="2"/>
                </a:rPr>
                <a:t>Testing errors = 4/4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386" name="Picture 2" descr="ch3mitchell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76"/>
          <a:stretch>
            <a:fillRect/>
          </a:stretch>
        </p:blipFill>
        <p:spPr bwMode="auto">
          <a:xfrm>
            <a:off x="1676400" y="1674813"/>
            <a:ext cx="5562600" cy="533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1371600" y="533400"/>
            <a:ext cx="65532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Tennis Example</a:t>
            </a:r>
            <a:endParaRPr lang="en-US"/>
          </a:p>
        </p:txBody>
      </p:sp>
      <p:sp>
        <p:nvSpPr>
          <p:cNvPr id="40038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Evaluate learning algorithm</a:t>
            </a:r>
            <a:br>
              <a:rPr lang="en-US" smtClean="0"/>
            </a:br>
            <a:r>
              <a:rPr lang="en-US" smtClean="0"/>
              <a:t>PlayTennis </a:t>
            </a:r>
            <a:r>
              <a:rPr lang="en-US" smtClean="0">
                <a:sym typeface="Wingdings" pitchFamily="2" charset="2"/>
              </a:rPr>
              <a:t>= S(</a:t>
            </a:r>
            <a:r>
              <a:rPr lang="en-US" smtClean="0"/>
              <a:t>Temperature,</a:t>
            </a:r>
            <a:r>
              <a:rPr lang="en-US" smtClean="0">
                <a:sym typeface="Symbol" pitchFamily="18" charset="2"/>
              </a:rPr>
              <a:t>Wind)</a:t>
            </a:r>
            <a:endParaRPr lang="en-US">
              <a:sym typeface="Symbol" pitchFamily="18" charset="2"/>
            </a:endParaRPr>
          </a:p>
        </p:txBody>
      </p:sp>
      <p:sp>
        <p:nvSpPr>
          <p:cNvPr id="400390" name="AutoShape 6"/>
          <p:cNvSpPr>
            <a:spLocks noChangeArrowheads="1"/>
          </p:cNvSpPr>
          <p:nvPr/>
        </p:nvSpPr>
        <p:spPr bwMode="auto">
          <a:xfrm>
            <a:off x="1600200" y="3962400"/>
            <a:ext cx="5715000" cy="2667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391" name="Group 7"/>
          <p:cNvGrpSpPr>
            <a:grpSpLocks/>
          </p:cNvGrpSpPr>
          <p:nvPr/>
        </p:nvGrpSpPr>
        <p:grpSpPr bwMode="auto">
          <a:xfrm>
            <a:off x="5105400" y="3048000"/>
            <a:ext cx="3733800" cy="2209800"/>
            <a:chOff x="3216" y="1680"/>
            <a:chExt cx="2352" cy="1392"/>
          </a:xfrm>
        </p:grpSpPr>
        <p:sp>
          <p:nvSpPr>
            <p:cNvPr id="400392" name="Rectangle 8"/>
            <p:cNvSpPr>
              <a:spLocks noChangeArrowheads="1"/>
            </p:cNvSpPr>
            <p:nvPr/>
          </p:nvSpPr>
          <p:spPr bwMode="auto">
            <a:xfrm>
              <a:off x="3216" y="1680"/>
              <a:ext cx="2352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3" name="Text Box 9"/>
            <p:cNvSpPr txBox="1">
              <a:spLocks noChangeArrowheads="1"/>
            </p:cNvSpPr>
            <p:nvPr/>
          </p:nvSpPr>
          <p:spPr bwMode="auto">
            <a:xfrm>
              <a:off x="3312" y="1728"/>
              <a:ext cx="2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Trained hypothesis</a:t>
              </a:r>
            </a:p>
          </p:txBody>
        </p:sp>
        <p:sp>
          <p:nvSpPr>
            <p:cNvPr id="400394" name="Text Box 10"/>
            <p:cNvSpPr txBox="1">
              <a:spLocks noChangeArrowheads="1"/>
            </p:cNvSpPr>
            <p:nvPr/>
          </p:nvSpPr>
          <p:spPr bwMode="auto">
            <a:xfrm>
              <a:off x="3312" y="2016"/>
              <a:ext cx="2208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/>
                <a:t>PlayTennis = (T=Mild or Cool)</a:t>
              </a:r>
              <a:endParaRPr lang="en-US" b="0">
                <a:sym typeface="Symbol" pitchFamily="18" charset="2"/>
              </a:endParaRPr>
            </a:p>
            <a:p>
              <a:pPr>
                <a:spcBef>
                  <a:spcPct val="50000"/>
                </a:spcBef>
              </a:pPr>
              <a:r>
                <a:rPr lang="en-US" b="0">
                  <a:sym typeface="Symbol" pitchFamily="18" charset="2"/>
                </a:rPr>
                <a:t>Training errors = 3/10</a:t>
              </a:r>
            </a:p>
            <a:p>
              <a:pPr>
                <a:spcBef>
                  <a:spcPct val="50000"/>
                </a:spcBef>
              </a:pPr>
              <a:r>
                <a:rPr lang="en-US" b="0">
                  <a:sym typeface="Symbol" pitchFamily="18" charset="2"/>
                </a:rPr>
                <a:t>Testing errors = 1/4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410" name="Picture 2" descr="ch3mitchell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76"/>
          <a:stretch>
            <a:fillRect/>
          </a:stretch>
        </p:blipFill>
        <p:spPr bwMode="auto">
          <a:xfrm>
            <a:off x="1676400" y="1674813"/>
            <a:ext cx="5562600" cy="533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1411" name="Rectangle 3"/>
          <p:cNvSpPr>
            <a:spLocks noChangeArrowheads="1"/>
          </p:cNvSpPr>
          <p:nvPr/>
        </p:nvSpPr>
        <p:spPr bwMode="auto">
          <a:xfrm>
            <a:off x="1371600" y="533400"/>
            <a:ext cx="65532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Tennis Example</a:t>
            </a:r>
            <a:endParaRPr lang="en-US"/>
          </a:p>
        </p:txBody>
      </p:sp>
      <p:sp>
        <p:nvSpPr>
          <p:cNvPr id="40141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Evaluate learning algorithm</a:t>
            </a:r>
            <a:br>
              <a:rPr lang="en-US" smtClean="0"/>
            </a:br>
            <a:r>
              <a:rPr lang="en-US" smtClean="0"/>
              <a:t>PlayTennis </a:t>
            </a:r>
            <a:r>
              <a:rPr lang="en-US" smtClean="0">
                <a:sym typeface="Wingdings" pitchFamily="2" charset="2"/>
              </a:rPr>
              <a:t>= S(</a:t>
            </a:r>
            <a:r>
              <a:rPr lang="en-US" smtClean="0"/>
              <a:t>Temperature,</a:t>
            </a:r>
            <a:r>
              <a:rPr lang="en-US" smtClean="0">
                <a:sym typeface="Symbol" pitchFamily="18" charset="2"/>
              </a:rPr>
              <a:t>Wind)</a:t>
            </a:r>
            <a:endParaRPr lang="en-US">
              <a:sym typeface="Symbol" pitchFamily="18" charset="2"/>
            </a:endParaRPr>
          </a:p>
        </p:txBody>
      </p:sp>
      <p:sp>
        <p:nvSpPr>
          <p:cNvPr id="401414" name="AutoShape 6"/>
          <p:cNvSpPr>
            <a:spLocks noChangeArrowheads="1"/>
          </p:cNvSpPr>
          <p:nvPr/>
        </p:nvSpPr>
        <p:spPr bwMode="auto">
          <a:xfrm>
            <a:off x="1600200" y="5334000"/>
            <a:ext cx="5715000" cy="12954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1419" name="AutoShape 11"/>
          <p:cNvSpPr>
            <a:spLocks noChangeArrowheads="1"/>
          </p:cNvSpPr>
          <p:nvPr/>
        </p:nvSpPr>
        <p:spPr bwMode="auto">
          <a:xfrm>
            <a:off x="1524000" y="2971800"/>
            <a:ext cx="5715000" cy="12954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1415" name="Group 7"/>
          <p:cNvGrpSpPr>
            <a:grpSpLocks/>
          </p:cNvGrpSpPr>
          <p:nvPr/>
        </p:nvGrpSpPr>
        <p:grpSpPr bwMode="auto">
          <a:xfrm>
            <a:off x="5105400" y="3505200"/>
            <a:ext cx="3733800" cy="2209800"/>
            <a:chOff x="3216" y="1680"/>
            <a:chExt cx="2352" cy="1392"/>
          </a:xfrm>
        </p:grpSpPr>
        <p:sp>
          <p:nvSpPr>
            <p:cNvPr id="401416" name="Rectangle 8"/>
            <p:cNvSpPr>
              <a:spLocks noChangeArrowheads="1"/>
            </p:cNvSpPr>
            <p:nvPr/>
          </p:nvSpPr>
          <p:spPr bwMode="auto">
            <a:xfrm>
              <a:off x="3216" y="1680"/>
              <a:ext cx="2352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17" name="Text Box 9"/>
            <p:cNvSpPr txBox="1">
              <a:spLocks noChangeArrowheads="1"/>
            </p:cNvSpPr>
            <p:nvPr/>
          </p:nvSpPr>
          <p:spPr bwMode="auto">
            <a:xfrm>
              <a:off x="3312" y="1728"/>
              <a:ext cx="2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Trained hypothesis</a:t>
              </a:r>
            </a:p>
          </p:txBody>
        </p:sp>
        <p:sp>
          <p:nvSpPr>
            <p:cNvPr id="401418" name="Text Box 10"/>
            <p:cNvSpPr txBox="1">
              <a:spLocks noChangeArrowheads="1"/>
            </p:cNvSpPr>
            <p:nvPr/>
          </p:nvSpPr>
          <p:spPr bwMode="auto">
            <a:xfrm>
              <a:off x="3312" y="2016"/>
              <a:ext cx="2208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/>
                <a:t>PlayTennis = (T=Mild or Cool)</a:t>
              </a:r>
              <a:endParaRPr lang="en-US" b="0">
                <a:sym typeface="Symbol" pitchFamily="18" charset="2"/>
              </a:endParaRPr>
            </a:p>
            <a:p>
              <a:pPr>
                <a:spcBef>
                  <a:spcPct val="50000"/>
                </a:spcBef>
              </a:pPr>
              <a:r>
                <a:rPr lang="en-US" b="0">
                  <a:sym typeface="Symbol" pitchFamily="18" charset="2"/>
                </a:rPr>
                <a:t>Training errors = 3/10</a:t>
              </a:r>
            </a:p>
            <a:p>
              <a:pPr>
                <a:spcBef>
                  <a:spcPct val="50000"/>
                </a:spcBef>
              </a:pPr>
              <a:r>
                <a:rPr lang="en-US" b="0">
                  <a:sym typeface="Symbol" pitchFamily="18" charset="2"/>
                </a:rPr>
                <a:t>Testing errors = 2/4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Commandments of machine learning</a:t>
            </a:r>
            <a:endParaRPr lang="en-US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Thou shalt not:</a:t>
            </a:r>
          </a:p>
          <a:p>
            <a:pPr lvl="1"/>
            <a:r>
              <a:rPr lang="en-US" dirty="0" smtClean="0"/>
              <a:t>Train on examples in the testing set</a:t>
            </a:r>
          </a:p>
          <a:p>
            <a:pPr lvl="1"/>
            <a:r>
              <a:rPr lang="en-US" dirty="0" smtClean="0"/>
              <a:t>Form assumptions by “peeking” at the testing set, then formulating inductive bias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00" name="Line 12"/>
          <p:cNvSpPr>
            <a:spLocks noChangeShapeType="1"/>
          </p:cNvSpPr>
          <p:nvPr/>
        </p:nvSpPr>
        <p:spPr bwMode="auto">
          <a:xfrm>
            <a:off x="1752600" y="2209800"/>
            <a:ext cx="762000" cy="381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1" name="Line 13"/>
          <p:cNvSpPr>
            <a:spLocks noChangeShapeType="1"/>
          </p:cNvSpPr>
          <p:nvPr/>
        </p:nvSpPr>
        <p:spPr bwMode="auto">
          <a:xfrm flipH="1">
            <a:off x="2819400" y="2209800"/>
            <a:ext cx="609600" cy="381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Supervised Learning Flow Chart</a:t>
            </a: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1828800" y="2590800"/>
            <a:ext cx="1600200" cy="68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Training</a:t>
            </a:r>
          </a:p>
          <a:p>
            <a:pPr algn="ctr"/>
            <a:r>
              <a:rPr lang="en-US"/>
              <a:t> set</a:t>
            </a: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2819400" y="15240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Target</a:t>
            </a:r>
            <a:br>
              <a:rPr lang="en-US" dirty="0"/>
            </a:b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838200" y="1524000"/>
            <a:ext cx="1600200" cy="68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Datapoints</a:t>
            </a:r>
          </a:p>
        </p:txBody>
      </p:sp>
      <p:grpSp>
        <p:nvGrpSpPr>
          <p:cNvPr id="345127" name="Group 39"/>
          <p:cNvGrpSpPr>
            <a:grpSpLocks/>
          </p:cNvGrpSpPr>
          <p:nvPr/>
        </p:nvGrpSpPr>
        <p:grpSpPr bwMode="auto">
          <a:xfrm>
            <a:off x="3200400" y="4343400"/>
            <a:ext cx="1600200" cy="1066800"/>
            <a:chOff x="2016" y="2736"/>
            <a:chExt cx="1008" cy="672"/>
          </a:xfrm>
        </p:grpSpPr>
        <p:sp>
          <p:nvSpPr>
            <p:cNvPr id="345106" name="Line 18"/>
            <p:cNvSpPr>
              <a:spLocks noChangeShapeType="1"/>
            </p:cNvSpPr>
            <p:nvPr/>
          </p:nvSpPr>
          <p:spPr bwMode="auto">
            <a:xfrm>
              <a:off x="2544" y="2736"/>
              <a:ext cx="0" cy="24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097" name="Rectangle 9"/>
            <p:cNvSpPr>
              <a:spLocks noChangeArrowheads="1"/>
            </p:cNvSpPr>
            <p:nvPr/>
          </p:nvSpPr>
          <p:spPr bwMode="auto">
            <a:xfrm>
              <a:off x="2016" y="2976"/>
              <a:ext cx="1008" cy="43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Inductive</a:t>
              </a:r>
              <a:br>
                <a:rPr lang="en-US">
                  <a:solidFill>
                    <a:schemeClr val="bg1"/>
                  </a:solidFill>
                </a:rPr>
              </a:br>
              <a:r>
                <a:rPr lang="en-US">
                  <a:solidFill>
                    <a:schemeClr val="bg1"/>
                  </a:solidFill>
                </a:rPr>
                <a:t>Hypothesis</a:t>
              </a:r>
            </a:p>
          </p:txBody>
        </p:sp>
      </p:grpSp>
      <p:grpSp>
        <p:nvGrpSpPr>
          <p:cNvPr id="345130" name="Group 42"/>
          <p:cNvGrpSpPr>
            <a:grpSpLocks/>
          </p:cNvGrpSpPr>
          <p:nvPr/>
        </p:nvGrpSpPr>
        <p:grpSpPr bwMode="auto">
          <a:xfrm>
            <a:off x="4267200" y="5410200"/>
            <a:ext cx="2286000" cy="1066800"/>
            <a:chOff x="2688" y="3408"/>
            <a:chExt cx="1440" cy="672"/>
          </a:xfrm>
        </p:grpSpPr>
        <p:sp>
          <p:nvSpPr>
            <p:cNvPr id="345103" name="Line 15"/>
            <p:cNvSpPr>
              <a:spLocks noChangeShapeType="1"/>
            </p:cNvSpPr>
            <p:nvPr/>
          </p:nvSpPr>
          <p:spPr bwMode="auto">
            <a:xfrm>
              <a:off x="2688" y="3408"/>
              <a:ext cx="480" cy="24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105" name="Line 17"/>
            <p:cNvSpPr>
              <a:spLocks noChangeShapeType="1"/>
            </p:cNvSpPr>
            <p:nvPr/>
          </p:nvSpPr>
          <p:spPr bwMode="auto">
            <a:xfrm flipH="1">
              <a:off x="3744" y="3408"/>
              <a:ext cx="384" cy="24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099" name="Rectangle 11"/>
            <p:cNvSpPr>
              <a:spLocks noChangeArrowheads="1"/>
            </p:cNvSpPr>
            <p:nvPr/>
          </p:nvSpPr>
          <p:spPr bwMode="auto">
            <a:xfrm>
              <a:off x="2928" y="3648"/>
              <a:ext cx="1008" cy="43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Prediction</a:t>
              </a:r>
            </a:p>
          </p:txBody>
        </p:sp>
      </p:grpSp>
      <p:grpSp>
        <p:nvGrpSpPr>
          <p:cNvPr id="345128" name="Group 40"/>
          <p:cNvGrpSpPr>
            <a:grpSpLocks/>
          </p:cNvGrpSpPr>
          <p:nvPr/>
        </p:nvGrpSpPr>
        <p:grpSpPr bwMode="auto">
          <a:xfrm>
            <a:off x="2895600" y="2590800"/>
            <a:ext cx="6019800" cy="1752600"/>
            <a:chOff x="1824" y="1632"/>
            <a:chExt cx="3792" cy="1104"/>
          </a:xfrm>
        </p:grpSpPr>
        <p:grpSp>
          <p:nvGrpSpPr>
            <p:cNvPr id="345126" name="Group 38"/>
            <p:cNvGrpSpPr>
              <a:grpSpLocks/>
            </p:cNvGrpSpPr>
            <p:nvPr/>
          </p:nvGrpSpPr>
          <p:grpSpPr bwMode="auto">
            <a:xfrm>
              <a:off x="1824" y="1632"/>
              <a:ext cx="2112" cy="1104"/>
              <a:chOff x="1824" y="1632"/>
              <a:chExt cx="2112" cy="1104"/>
            </a:xfrm>
          </p:grpSpPr>
          <p:sp>
            <p:nvSpPr>
              <p:cNvPr id="345102" name="Line 14"/>
              <p:cNvSpPr>
                <a:spLocks noChangeShapeType="1"/>
              </p:cNvSpPr>
              <p:nvPr/>
            </p:nvSpPr>
            <p:spPr bwMode="auto">
              <a:xfrm>
                <a:off x="1824" y="2064"/>
                <a:ext cx="480" cy="24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04" name="Line 16"/>
              <p:cNvSpPr>
                <a:spLocks noChangeShapeType="1"/>
              </p:cNvSpPr>
              <p:nvPr/>
            </p:nvSpPr>
            <p:spPr bwMode="auto">
              <a:xfrm flipH="1">
                <a:off x="2784" y="2064"/>
                <a:ext cx="384" cy="24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95" name="Rectangle 7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1008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Learner</a:t>
                </a:r>
              </a:p>
            </p:txBody>
          </p:sp>
          <p:sp>
            <p:nvSpPr>
              <p:cNvPr id="345096" name="Rectangle 8"/>
              <p:cNvSpPr>
                <a:spLocks noChangeArrowheads="1"/>
              </p:cNvSpPr>
              <p:nvPr/>
            </p:nvSpPr>
            <p:spPr bwMode="auto">
              <a:xfrm>
                <a:off x="2928" y="1632"/>
                <a:ext cx="1008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Hypothesis</a:t>
                </a:r>
                <a:br>
                  <a:rPr lang="en-US"/>
                </a:br>
                <a:r>
                  <a:rPr lang="en-US"/>
                  <a:t>space</a:t>
                </a:r>
              </a:p>
            </p:txBody>
          </p:sp>
        </p:grpSp>
        <p:grpSp>
          <p:nvGrpSpPr>
            <p:cNvPr id="345122" name="Group 34"/>
            <p:cNvGrpSpPr>
              <a:grpSpLocks/>
            </p:cNvGrpSpPr>
            <p:nvPr/>
          </p:nvGrpSpPr>
          <p:grpSpPr bwMode="auto">
            <a:xfrm>
              <a:off x="3408" y="2160"/>
              <a:ext cx="2208" cy="500"/>
              <a:chOff x="3408" y="2160"/>
              <a:chExt cx="2208" cy="500"/>
            </a:xfrm>
          </p:grpSpPr>
          <p:sp>
            <p:nvSpPr>
              <p:cNvPr id="345107" name="Line 19"/>
              <p:cNvSpPr>
                <a:spLocks noChangeShapeType="1"/>
              </p:cNvSpPr>
              <p:nvPr/>
            </p:nvSpPr>
            <p:spPr bwMode="auto">
              <a:xfrm flipH="1" flipV="1">
                <a:off x="3744" y="216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08" name="Line 20"/>
              <p:cNvSpPr>
                <a:spLocks noChangeShapeType="1"/>
              </p:cNvSpPr>
              <p:nvPr/>
            </p:nvSpPr>
            <p:spPr bwMode="auto">
              <a:xfrm flipH="1" flipV="1">
                <a:off x="3408" y="24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09" name="Text Box 21"/>
              <p:cNvSpPr txBox="1">
                <a:spLocks noChangeArrowheads="1"/>
              </p:cNvSpPr>
              <p:nvPr/>
            </p:nvSpPr>
            <p:spPr bwMode="auto">
              <a:xfrm>
                <a:off x="4272" y="2256"/>
                <a:ext cx="134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Choice of learning algorithm</a:t>
                </a:r>
              </a:p>
            </p:txBody>
          </p:sp>
        </p:grpSp>
      </p:grpSp>
      <p:grpSp>
        <p:nvGrpSpPr>
          <p:cNvPr id="345121" name="Group 33"/>
          <p:cNvGrpSpPr>
            <a:grpSpLocks/>
          </p:cNvGrpSpPr>
          <p:nvPr/>
        </p:nvGrpSpPr>
        <p:grpSpPr bwMode="auto">
          <a:xfrm>
            <a:off x="4648200" y="1600200"/>
            <a:ext cx="3886200" cy="641350"/>
            <a:chOff x="2928" y="1008"/>
            <a:chExt cx="2448" cy="404"/>
          </a:xfrm>
        </p:grpSpPr>
        <p:sp>
          <p:nvSpPr>
            <p:cNvPr id="345111" name="Line 23"/>
            <p:cNvSpPr>
              <a:spLocks noChangeShapeType="1"/>
            </p:cNvSpPr>
            <p:nvPr/>
          </p:nvSpPr>
          <p:spPr bwMode="auto">
            <a:xfrm flipH="1" flipV="1">
              <a:off x="2928" y="115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112" name="Text Box 24"/>
            <p:cNvSpPr txBox="1">
              <a:spLocks noChangeArrowheads="1"/>
            </p:cNvSpPr>
            <p:nvPr/>
          </p:nvSpPr>
          <p:spPr bwMode="auto">
            <a:xfrm>
              <a:off x="3792" y="1008"/>
              <a:ext cx="15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/>
                <a:t>Unknown concept we want to approximate</a:t>
              </a:r>
            </a:p>
          </p:txBody>
        </p:sp>
      </p:grpSp>
      <p:grpSp>
        <p:nvGrpSpPr>
          <p:cNvPr id="345120" name="Group 32"/>
          <p:cNvGrpSpPr>
            <a:grpSpLocks/>
          </p:cNvGrpSpPr>
          <p:nvPr/>
        </p:nvGrpSpPr>
        <p:grpSpPr bwMode="auto">
          <a:xfrm>
            <a:off x="533400" y="3505200"/>
            <a:ext cx="2057400" cy="1403350"/>
            <a:chOff x="336" y="2208"/>
            <a:chExt cx="1296" cy="884"/>
          </a:xfrm>
        </p:grpSpPr>
        <p:sp>
          <p:nvSpPr>
            <p:cNvPr id="345113" name="Line 25"/>
            <p:cNvSpPr>
              <a:spLocks noChangeShapeType="1"/>
            </p:cNvSpPr>
            <p:nvPr/>
          </p:nvSpPr>
          <p:spPr bwMode="auto">
            <a:xfrm flipV="1">
              <a:off x="960" y="220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114" name="Text Box 26"/>
            <p:cNvSpPr txBox="1">
              <a:spLocks noChangeArrowheads="1"/>
            </p:cNvSpPr>
            <p:nvPr/>
          </p:nvSpPr>
          <p:spPr bwMode="auto">
            <a:xfrm>
              <a:off x="336" y="2688"/>
              <a:ext cx="12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/>
                <a:t>Observations we have seen</a:t>
              </a:r>
            </a:p>
          </p:txBody>
        </p:sp>
      </p:grpSp>
      <p:grpSp>
        <p:nvGrpSpPr>
          <p:cNvPr id="345129" name="Group 41"/>
          <p:cNvGrpSpPr>
            <a:grpSpLocks/>
          </p:cNvGrpSpPr>
          <p:nvPr/>
        </p:nvGrpSpPr>
        <p:grpSpPr bwMode="auto">
          <a:xfrm>
            <a:off x="6096000" y="4724400"/>
            <a:ext cx="2667000" cy="1784350"/>
            <a:chOff x="3840" y="2976"/>
            <a:chExt cx="1680" cy="1124"/>
          </a:xfrm>
        </p:grpSpPr>
        <p:sp>
          <p:nvSpPr>
            <p:cNvPr id="345098" name="Rectangle 10"/>
            <p:cNvSpPr>
              <a:spLocks noChangeArrowheads="1"/>
            </p:cNvSpPr>
            <p:nvPr/>
          </p:nvSpPr>
          <p:spPr bwMode="auto">
            <a:xfrm>
              <a:off x="3840" y="2976"/>
              <a:ext cx="100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Test set</a:t>
              </a:r>
            </a:p>
          </p:txBody>
        </p:sp>
        <p:grpSp>
          <p:nvGrpSpPr>
            <p:cNvPr id="345125" name="Group 37"/>
            <p:cNvGrpSpPr>
              <a:grpSpLocks/>
            </p:cNvGrpSpPr>
            <p:nvPr/>
          </p:nvGrpSpPr>
          <p:grpSpPr bwMode="auto">
            <a:xfrm>
              <a:off x="4128" y="3456"/>
              <a:ext cx="1392" cy="644"/>
              <a:chOff x="4128" y="3456"/>
              <a:chExt cx="1392" cy="644"/>
            </a:xfrm>
          </p:grpSpPr>
          <p:sp>
            <p:nvSpPr>
              <p:cNvPr id="345115" name="Line 27"/>
              <p:cNvSpPr>
                <a:spLocks noChangeShapeType="1"/>
              </p:cNvSpPr>
              <p:nvPr/>
            </p:nvSpPr>
            <p:spPr bwMode="auto">
              <a:xfrm flipH="1" flipV="1">
                <a:off x="4656" y="3456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16" name="Text Box 28"/>
              <p:cNvSpPr txBox="1">
                <a:spLocks noChangeArrowheads="1"/>
              </p:cNvSpPr>
              <p:nvPr/>
            </p:nvSpPr>
            <p:spPr bwMode="auto">
              <a:xfrm>
                <a:off x="4128" y="3696"/>
                <a:ext cx="13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Observations we will see in the future</a:t>
                </a:r>
              </a:p>
            </p:txBody>
          </p:sp>
        </p:grpSp>
      </p:grpSp>
      <p:grpSp>
        <p:nvGrpSpPr>
          <p:cNvPr id="345123" name="Group 35"/>
          <p:cNvGrpSpPr>
            <a:grpSpLocks/>
          </p:cNvGrpSpPr>
          <p:nvPr/>
        </p:nvGrpSpPr>
        <p:grpSpPr bwMode="auto">
          <a:xfrm>
            <a:off x="990600" y="5486400"/>
            <a:ext cx="3581400" cy="869950"/>
            <a:chOff x="624" y="3456"/>
            <a:chExt cx="2256" cy="548"/>
          </a:xfrm>
        </p:grpSpPr>
        <p:sp>
          <p:nvSpPr>
            <p:cNvPr id="345117" name="Line 29"/>
            <p:cNvSpPr>
              <a:spLocks noChangeShapeType="1"/>
            </p:cNvSpPr>
            <p:nvPr/>
          </p:nvSpPr>
          <p:spPr bwMode="auto">
            <a:xfrm flipV="1">
              <a:off x="2064" y="34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118" name="Text Box 30"/>
            <p:cNvSpPr txBox="1">
              <a:spLocks noChangeArrowheads="1"/>
            </p:cNvSpPr>
            <p:nvPr/>
          </p:nvSpPr>
          <p:spPr bwMode="auto">
            <a:xfrm>
              <a:off x="624" y="3600"/>
              <a:ext cx="18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Better quantities to assess performance</a:t>
              </a:r>
            </a:p>
          </p:txBody>
        </p:sp>
        <p:sp>
          <p:nvSpPr>
            <p:cNvPr id="345119" name="Line 31"/>
            <p:cNvSpPr>
              <a:spLocks noChangeShapeType="1"/>
            </p:cNvSpPr>
            <p:nvPr/>
          </p:nvSpPr>
          <p:spPr bwMode="auto">
            <a:xfrm flipV="1">
              <a:off x="2352" y="3888"/>
              <a:ext cx="52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types of machine learning problems</a:t>
            </a:r>
          </a:p>
          <a:p>
            <a:pPr lvl="1"/>
            <a:r>
              <a:rPr lang="en-US" dirty="0" smtClean="0"/>
              <a:t>Supervised vs. unsupervised</a:t>
            </a:r>
          </a:p>
          <a:p>
            <a:r>
              <a:rPr lang="en-US" dirty="0" smtClean="0"/>
              <a:t>Inductive bias (keep it simple)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Assessing learner performance</a:t>
            </a:r>
          </a:p>
          <a:p>
            <a:pPr lvl="1"/>
            <a:r>
              <a:rPr lang="en-US" dirty="0" smtClean="0"/>
              <a:t>Generalization</a:t>
            </a:r>
          </a:p>
          <a:p>
            <a:pPr lvl="1"/>
            <a:r>
              <a:rPr lang="en-US" dirty="0" smtClean="0"/>
              <a:t>Cross-validation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1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Agent acts sequentially in the real world, chooses actions a</a:t>
            </a:r>
            <a:r>
              <a:rPr lang="en-US" baseline="-25000" dirty="0" smtClean="0"/>
              <a:t>1</a:t>
            </a:r>
            <a:r>
              <a:rPr lang="en-US" dirty="0" smtClean="0"/>
              <a:t>,…,a</a:t>
            </a:r>
            <a:r>
              <a:rPr lang="en-US" baseline="-25000" dirty="0" smtClean="0"/>
              <a:t>n</a:t>
            </a:r>
            <a:r>
              <a:rPr lang="en-US" dirty="0" smtClean="0"/>
              <a:t>, receives reward R</a:t>
            </a:r>
            <a:endParaRPr lang="en-US" dirty="0"/>
          </a:p>
          <a:p>
            <a:r>
              <a:rPr lang="en-US" dirty="0" smtClean="0"/>
              <a:t>Must decide which actions were most responsible for R</a:t>
            </a:r>
            <a:endParaRPr lang="en-US" dirty="0"/>
          </a:p>
        </p:txBody>
      </p:sp>
      <p:pic>
        <p:nvPicPr>
          <p:cNvPr id="4" name="Picture 4" descr="paton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52800"/>
            <a:ext cx="462455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2924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More decision tree learning, ensemble learning</a:t>
            </a:r>
          </a:p>
          <a:p>
            <a:r>
              <a:rPr lang="en-US" dirty="0" smtClean="0"/>
              <a:t>R&amp;N 18.1-3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Semi-supervised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Some labels are given in the training set (usually a relatively small number)</a:t>
            </a:r>
          </a:p>
          <a:p>
            <a:pPr lvl="1"/>
            <a:r>
              <a:rPr lang="en-US" dirty="0" smtClean="0"/>
              <a:t>Or, some labels are erroneous</a:t>
            </a:r>
          </a:p>
          <a:p>
            <a:r>
              <a:rPr lang="en-US" dirty="0" smtClean="0"/>
              <a:t>Active (supervised) learning</a:t>
            </a:r>
          </a:p>
          <a:p>
            <a:pPr lvl="1"/>
            <a:r>
              <a:rPr lang="en-US" dirty="0" smtClean="0"/>
              <a:t>Learner can choose which input points </a:t>
            </a:r>
            <a:r>
              <a:rPr lang="en-US" i="1" dirty="0" smtClean="0"/>
              <a:t>x</a:t>
            </a:r>
            <a:r>
              <a:rPr lang="en-US" dirty="0" smtClean="0"/>
              <a:t> to provide to an oracle, which will return the output </a:t>
            </a:r>
            <a:r>
              <a:rPr lang="en-US" i="1" dirty="0" smtClean="0"/>
              <a:t>y=</a:t>
            </a:r>
            <a:r>
              <a:rPr lang="en-US" dirty="0" smtClean="0"/>
              <a:t>f(</a:t>
            </a:r>
            <a:r>
              <a:rPr lang="en-US" i="1" dirty="0" smtClean="0"/>
              <a:t>x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8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Deductive Vs. Inductive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Deductive reasoning:</a:t>
            </a:r>
          </a:p>
          <a:p>
            <a:pPr lvl="1"/>
            <a:r>
              <a:rPr lang="en-US" dirty="0" smtClean="0"/>
              <a:t>General rules (e.g., logic) to specific examples</a:t>
            </a:r>
          </a:p>
          <a:p>
            <a:r>
              <a:rPr lang="en-US" dirty="0" smtClean="0"/>
              <a:t>Inductive reasoning:</a:t>
            </a:r>
          </a:p>
          <a:p>
            <a:pPr lvl="1"/>
            <a:r>
              <a:rPr lang="en-US" dirty="0" smtClean="0"/>
              <a:t>Specific examples to general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97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6141</TotalTime>
  <Words>3071</Words>
  <Application>Microsoft Office PowerPoint</Application>
  <PresentationFormat>On-screen Show (4:3)</PresentationFormat>
  <Paragraphs>1009</Paragraphs>
  <Slides>70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Oriel</vt:lpstr>
      <vt:lpstr>Slide</vt:lpstr>
      <vt:lpstr>Introduction to Machine Learning</vt:lpstr>
      <vt:lpstr>Learning</vt:lpstr>
      <vt:lpstr>What is Learning?</vt:lpstr>
      <vt:lpstr>Topics in Machine Learning</vt:lpstr>
      <vt:lpstr>Supervised Learning</vt:lpstr>
      <vt:lpstr>Unsupervised Learning</vt:lpstr>
      <vt:lpstr>Reinforcement Learning</vt:lpstr>
      <vt:lpstr>Other Variants</vt:lpstr>
      <vt:lpstr>Deductive Vs. Inductive Reasoning</vt:lpstr>
      <vt:lpstr>Inductive Learning</vt:lpstr>
      <vt:lpstr>Inductive learning method</vt:lpstr>
      <vt:lpstr>Inductive learning method</vt:lpstr>
      <vt:lpstr>Inductive learning method</vt:lpstr>
      <vt:lpstr>Inductive learning method</vt:lpstr>
      <vt:lpstr>Inductive learning method</vt:lpstr>
      <vt:lpstr>Inductive learning method</vt:lpstr>
      <vt:lpstr>Classification Task</vt:lpstr>
      <vt:lpstr>Logic-Based Inductive Learning</vt:lpstr>
      <vt:lpstr>Logic-Based Inductive Learning</vt:lpstr>
      <vt:lpstr>Rewarded Card Example</vt:lpstr>
      <vt:lpstr>Rewarded Card Example</vt:lpstr>
      <vt:lpstr>Learning a Logical Predicate (Concept Classifier)</vt:lpstr>
      <vt:lpstr>Learning a Logical Predicate (Concept Classifier)</vt:lpstr>
      <vt:lpstr>Hypothesis Space</vt:lpstr>
      <vt:lpstr>Inductive Learning Scheme</vt:lpstr>
      <vt:lpstr>Size of Hypothesis Space</vt:lpstr>
      <vt:lpstr>Multiple Inductive Hypotheses</vt:lpstr>
      <vt:lpstr>Multiple Inductive Hypotheses</vt:lpstr>
      <vt:lpstr>Notion of Capacity</vt:lpstr>
      <vt:lpstr> Keep-It-Simple (KIS) Bias</vt:lpstr>
      <vt:lpstr> Keep-It-Simple (KIS) Bias</vt:lpstr>
      <vt:lpstr> Keep-It-Simple (KIS) Bias</vt:lpstr>
      <vt:lpstr>Predicate as a Decision Tree</vt:lpstr>
      <vt:lpstr>Predicate as a Decision Tree</vt:lpstr>
      <vt:lpstr>Training Set</vt:lpstr>
      <vt:lpstr>Possible Decision Tree</vt:lpstr>
      <vt:lpstr>Possible Decision Tree</vt:lpstr>
      <vt:lpstr>Possible Decision Tree</vt:lpstr>
      <vt:lpstr>Getting Started: Top-Down Induction of Decision Tree</vt:lpstr>
      <vt:lpstr>Getting Started:  Top-Down Induction of Decision Tree</vt:lpstr>
      <vt:lpstr>Suppose we pick A</vt:lpstr>
      <vt:lpstr>Suppose we pick B</vt:lpstr>
      <vt:lpstr>Suppose we pick C</vt:lpstr>
      <vt:lpstr>Suppose we pick D</vt:lpstr>
      <vt:lpstr>Suppose we pick E</vt:lpstr>
      <vt:lpstr>Suppose we pick E</vt:lpstr>
      <vt:lpstr>Choice of Second Predicate</vt:lpstr>
      <vt:lpstr>Choice of Third Predicate</vt:lpstr>
      <vt:lpstr>Final Tree</vt:lpstr>
      <vt:lpstr>    Top-Down Induction of a DT</vt:lpstr>
      <vt:lpstr>    Top-Down Induction of a DT</vt:lpstr>
      <vt:lpstr>Comments</vt:lpstr>
      <vt:lpstr>Learnable Concepts</vt:lpstr>
      <vt:lpstr>Applications of Decision Tree</vt:lpstr>
      <vt:lpstr>Human-Readability</vt:lpstr>
      <vt:lpstr>Capacity is Not the Only Criterion</vt:lpstr>
      <vt:lpstr>Generalization Error</vt:lpstr>
      <vt:lpstr>Assessing Performance of a Learning Algorithm</vt:lpstr>
      <vt:lpstr>Cross-Validation</vt:lpstr>
      <vt:lpstr>Cross-Validation</vt:lpstr>
      <vt:lpstr>Cross-Validation</vt:lpstr>
      <vt:lpstr>Cross-Validation</vt:lpstr>
      <vt:lpstr>Tennis Example</vt:lpstr>
      <vt:lpstr>Tennis Example</vt:lpstr>
      <vt:lpstr>Tennis Example</vt:lpstr>
      <vt:lpstr>Tennis Example</vt:lpstr>
      <vt:lpstr>Ten Commandments of machine learning</vt:lpstr>
      <vt:lpstr>Supervised Learning Flow Chart</vt:lpstr>
      <vt:lpstr>Key Ideas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Inference</dc:title>
  <dc:creator>Kris Hauser</dc:creator>
  <cp:lastModifiedBy>hauser</cp:lastModifiedBy>
  <cp:revision>336</cp:revision>
  <dcterms:created xsi:type="dcterms:W3CDTF">2009-10-26T16:16:41Z</dcterms:created>
  <dcterms:modified xsi:type="dcterms:W3CDTF">2012-10-08T19:15:50Z</dcterms:modified>
</cp:coreProperties>
</file>