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_rels/presentation.xml.rels" ContentType="application/vnd.openxmlformats-package.relationships+xml"/>
  <Override PartName="/ppt/media/image1.wmf" ContentType="image/x-wmf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4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416171-41C1-41F1-B111-C11171E12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0131F1-B161-41F1-A121-E141C131B16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21F1C1-E111-4111-9121-D1016191F19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4151A1-F1D1-41D1-B141-81B181E1F1F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816171-1141-41C1-A1F1-6171F151F1F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71F1B1-E121-4181-9151-91A181F1016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912111-01A1-4141-9171-913161A1F1A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41F1-51C1-41A1-B1D1-01E16101418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81F161-D161-41B1-B161-61E1C101B16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E13171-51A1-4141-A1C1-4141F1C1C1B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A12131-D1D1-41F1-B121-91014191117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3131-A1A1-41C1-A1C1-6181218191E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616151-C1D1-41E1-91D1-61711151110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01A1F1-11B1-4131-A1B1-E1B1013181B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61B191-D1B1-41C1-A1C1-6161A161B1F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C161B1-21F1-4141-9151-5191F19181D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01C1-3141-41D1-A191-71C1A1810101}" type="slidenum">
              <a:rPr b="1" lang="en-US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098280" y="221760"/>
            <a:ext cx="2285640" cy="3805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97920" y="2544840"/>
            <a:ext cx="3657240" cy="383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D121-7181-41C1-9171-11C1B11111E1}" type="slidenum">
              <a:rPr b="1" lang="en-US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4" name="CustomShape 6"/>
          <p:cNvSpPr/>
          <p:nvPr/>
        </p:nvSpPr>
        <p:spPr>
          <a:xfrm>
            <a:off x="8156520" y="5715000"/>
            <a:ext cx="548280" cy="54828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65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6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1">
              <a:buSzPct val="80000"/>
              <a:buFont charset="2" typeface="Wingdings 2"/>
              <a:buChar char="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2">
              <a:buSzPct val="60000"/>
              <a:buFont charset="2" typeface="Wingdings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3">
              <a:buSzPct val="60000"/>
              <a:buFont charset="2" typeface="Wingdings"/>
              <a:buChar char=""/>
            </a:pPr>
            <a:r>
              <a:rPr lang="en-US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67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8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2181-D141-4171-B161-9121B1210001}" type="slidenum">
              <a:rPr b="1" lang="en-US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69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03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04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105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6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8156520" y="5715000"/>
            <a:ext cx="548280" cy="548280"/>
          </a:xfrm>
          <a:prstGeom prst="rect">
            <a:avLst/>
          </a:prstGeom>
          <a:solidFill>
            <a:srgbClr val="fe8637"/>
          </a:solidFill>
        </p:spPr>
      </p:sp>
      <p:sp>
        <p:nvSpPr>
          <p:cNvPr id="108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A10081-9121-4141-B1F1-21E1E161A131}" type="slidenum">
              <a:rPr b="1" lang="en-US">
                <a:solidFill>
                  <a:srgbClr val="000000"/>
                </a:solidFill>
                <a:latin typeface="Century Schoolbook"/>
              </a:rPr>
              <a:t>&lt;number&gt;</a:t>
            </a:fld>
            <a:endParaRPr/>
          </a:p>
        </p:txBody>
      </p:sp>
      <p:sp>
        <p:nvSpPr>
          <p:cNvPr id="111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2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75f6d"/>
                </a:solidFill>
                <a:latin typeface="Century Schoolbook"/>
              </a:rPr>
              <a:t>CS B551: Decision Trees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575f6d"/>
                </a:solidFill>
                <a:latin typeface="Century Schoolbook"/>
              </a:rPr>
              <a:t>    </a:t>
            </a:r>
            <a:r>
              <a:rPr lang="en-US" sz="4000">
                <a:solidFill>
                  <a:srgbClr val="575f6d"/>
                </a:solidFill>
                <a:latin typeface="Century Schoolbook"/>
              </a:rPr>
              <a:t>Top-Down</a:t>
            </a:r>
            <a:r>
              <a:rPr lang="en-US" sz="4000">
                <a:solidFill>
                  <a:srgbClr val="575f6d"/>
                </a:solidFill>
                <a:latin typeface="Century Schoolbook"/>
              </a:rPr>
              <a:t>
</a:t>
            </a:r>
            <a:r>
              <a:rPr lang="en-US" sz="4000">
                <a:solidFill>
                  <a:srgbClr val="575f6d"/>
                </a:solidFill>
                <a:latin typeface="Century Schoolbook"/>
              </a:rPr>
              <a:t>Induction of a DT</a:t>
            </a:r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533520" y="2057400"/>
            <a:ext cx="8152920" cy="3123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575f6d"/>
                </a:solidFill>
                <a:latin typeface="Comic Sans MS"/>
              </a:rPr>
              <a:t>DTL(</a:t>
            </a:r>
            <a:r>
              <a:rPr lang="en-US" sz="2800">
                <a:solidFill>
                  <a:srgbClr val="575f6d"/>
                </a:solidFill>
                <a:latin typeface="Symbol"/>
              </a:rPr>
              <a:t>D</a:t>
            </a:r>
            <a:r>
              <a:rPr lang="en-US" sz="2800">
                <a:solidFill>
                  <a:srgbClr val="575f6d"/>
                </a:solidFill>
                <a:latin typeface="Comic Sans MS"/>
              </a:rPr>
              <a:t>, </a:t>
            </a:r>
            <a:r>
              <a:rPr lang="en-US" sz="2800">
                <a:solidFill>
                  <a:srgbClr val="993300"/>
                </a:solidFill>
                <a:latin typeface="Comic Sans MS"/>
              </a:rPr>
              <a:t>Predicates</a:t>
            </a:r>
            <a:r>
              <a:rPr lang="en-US" sz="2800">
                <a:solidFill>
                  <a:srgbClr val="575f6d"/>
                </a:solidFill>
                <a:latin typeface="Comic Sans MS"/>
              </a:rPr>
              <a:t>)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AutoNum type="arabicPeriod"/>
            </a:pPr>
            <a:r>
              <a:rPr lang="en-US" sz="2400">
                <a:solidFill>
                  <a:srgbClr val="575f6d"/>
                </a:solidFill>
                <a:latin typeface="Comic Sans MS"/>
              </a:rPr>
              <a:t>If all examples in </a:t>
            </a:r>
            <a:r>
              <a:rPr lang="en-US" sz="2400">
                <a:solidFill>
                  <a:srgbClr val="575f6d"/>
                </a:solidFill>
                <a:latin typeface="Symbol"/>
              </a:rPr>
              <a:t>D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 are positive then return True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AutoNum type="arabicPeriod"/>
            </a:pPr>
            <a:r>
              <a:rPr lang="en-US" sz="2400">
                <a:solidFill>
                  <a:srgbClr val="575f6d"/>
                </a:solidFill>
                <a:latin typeface="Comic Sans MS"/>
              </a:rPr>
              <a:t>If all examples in </a:t>
            </a:r>
            <a:r>
              <a:rPr lang="en-US" sz="2400">
                <a:solidFill>
                  <a:srgbClr val="575f6d"/>
                </a:solidFill>
                <a:latin typeface="Symbol"/>
              </a:rPr>
              <a:t>D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 are negative then return False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AutoNum type="arabicPeriod"/>
            </a:pPr>
            <a:r>
              <a:rPr lang="en-US" sz="2400">
                <a:solidFill>
                  <a:srgbClr val="575f6d"/>
                </a:solidFill>
                <a:latin typeface="Comic Sans MS"/>
              </a:rPr>
              <a:t>If </a:t>
            </a:r>
            <a:r>
              <a:rPr lang="en-US" sz="2400">
                <a:solidFill>
                  <a:srgbClr val="993300"/>
                </a:solidFill>
                <a:latin typeface="Comic Sans MS"/>
              </a:rPr>
              <a:t>Predicates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 is empty then return </a:t>
            </a:r>
            <a:r>
              <a:rPr i="1" lang="en-US" sz="2400">
                <a:solidFill>
                  <a:srgbClr val="7598d9"/>
                </a:solidFill>
                <a:latin typeface="Comic Sans MS"/>
              </a:rPr>
              <a:t>majority rule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AutoNum type="arabicPeriod"/>
            </a:pPr>
            <a:r>
              <a:rPr lang="en-US" sz="2400">
                <a:solidFill>
                  <a:srgbClr val="575f6d"/>
                </a:solidFill>
                <a:latin typeface="Comic Sans MS"/>
              </a:rPr>
              <a:t>A </a:t>
            </a:r>
            <a:r>
              <a:rPr lang="en-US" sz="2400">
                <a:solidFill>
                  <a:srgbClr val="575f6d"/>
                </a:solidFill>
                <a:latin typeface="Wingdings"/>
              </a:rPr>
              <a:t>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 error-minimizing predicate in </a:t>
            </a:r>
            <a:r>
              <a:rPr lang="en-US" sz="2400">
                <a:solidFill>
                  <a:srgbClr val="993300"/>
                </a:solidFill>
                <a:latin typeface="Comic Sans MS"/>
              </a:rPr>
              <a:t>Predicates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AutoNum type="arabicPeriod"/>
            </a:pPr>
            <a:r>
              <a:rPr lang="en-US" sz="2400">
                <a:solidFill>
                  <a:srgbClr val="575f6d"/>
                </a:solidFill>
                <a:latin typeface="Comic Sans MS"/>
              </a:rPr>
              <a:t>Return the tree whose:</a:t>
            </a:r>
            <a:endParaRPr/>
          </a:p>
          <a:p>
            <a:r>
              <a:rPr lang="en-US" sz="2400">
                <a:solidFill>
                  <a:srgbClr val="575f6d"/>
                </a:solidFill>
                <a:latin typeface="Comic Sans MS"/>
              </a:rPr>
              <a:t>  </a:t>
            </a:r>
            <a:r>
              <a:rPr lang="en-US" sz="240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 root is A, </a:t>
            </a:r>
            <a:endParaRPr/>
          </a:p>
          <a:p>
            <a:r>
              <a:rPr lang="en-US" sz="2400">
                <a:solidFill>
                  <a:srgbClr val="575f6d"/>
                </a:solidFill>
                <a:latin typeface="Comic Sans MS"/>
              </a:rPr>
              <a:t>  </a:t>
            </a:r>
            <a:r>
              <a:rPr lang="en-US" sz="240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 left branch is DTL(</a:t>
            </a:r>
            <a:r>
              <a:rPr lang="en-US" sz="2400">
                <a:solidFill>
                  <a:srgbClr val="575f6d"/>
                </a:solidFill>
                <a:latin typeface="Symbol"/>
              </a:rPr>
              <a:t>D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+A,</a:t>
            </a:r>
            <a:r>
              <a:rPr lang="en-US" sz="2400">
                <a:solidFill>
                  <a:srgbClr val="993300"/>
                </a:solidFill>
                <a:latin typeface="Comic Sans MS"/>
              </a:rPr>
              <a:t>Predicates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-A), </a:t>
            </a:r>
            <a:endParaRPr/>
          </a:p>
          <a:p>
            <a:r>
              <a:rPr lang="en-US" sz="2400">
                <a:solidFill>
                  <a:srgbClr val="575f6d"/>
                </a:solidFill>
                <a:latin typeface="Comic Sans MS"/>
              </a:rPr>
              <a:t>  </a:t>
            </a:r>
            <a:r>
              <a:rPr lang="en-US" sz="240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 right branch is DTL(</a:t>
            </a:r>
            <a:r>
              <a:rPr lang="en-US" sz="2400">
                <a:solidFill>
                  <a:srgbClr val="575f6d"/>
                </a:solidFill>
                <a:latin typeface="Symbol"/>
              </a:rPr>
              <a:t>D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-A,</a:t>
            </a:r>
            <a:r>
              <a:rPr lang="en-US" sz="2400">
                <a:solidFill>
                  <a:srgbClr val="993300"/>
                </a:solidFill>
                <a:latin typeface="Comic Sans MS"/>
              </a:rPr>
              <a:t>Predicates</a:t>
            </a:r>
            <a:r>
              <a:rPr lang="en-US" sz="2400">
                <a:solidFill>
                  <a:srgbClr val="575f6d"/>
                </a:solidFill>
                <a:latin typeface="Comic Sans MS"/>
              </a:rPr>
              <a:t>-A)</a:t>
            </a:r>
            <a:endParaRPr/>
          </a:p>
        </p:txBody>
      </p:sp>
      <p:sp>
        <p:nvSpPr>
          <p:cNvPr id="362" name="CustomShape 3"/>
          <p:cNvSpPr/>
          <p:nvPr/>
        </p:nvSpPr>
        <p:spPr>
          <a:xfrm>
            <a:off x="6836760" y="228600"/>
            <a:ext cx="451440" cy="26820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400">
                <a:latin typeface="Comic Sans MS"/>
              </a:rPr>
              <a:t>A</a:t>
            </a:r>
            <a:endParaRPr/>
          </a:p>
        </p:txBody>
      </p:sp>
      <p:sp>
        <p:nvSpPr>
          <p:cNvPr id="363" name="CustomShape 4"/>
          <p:cNvSpPr/>
          <p:nvPr/>
        </p:nvSpPr>
        <p:spPr>
          <a:xfrm>
            <a:off x="5932800" y="855720"/>
            <a:ext cx="451440" cy="26820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400">
                <a:latin typeface="Comic Sans MS"/>
              </a:rPr>
              <a:t>C</a:t>
            </a:r>
            <a:endParaRPr/>
          </a:p>
        </p:txBody>
      </p:sp>
      <p:sp>
        <p:nvSpPr>
          <p:cNvPr id="364" name="Line 5"/>
          <p:cNvSpPr/>
          <p:nvPr/>
        </p:nvSpPr>
        <p:spPr>
          <a:xfrm flipH="1">
            <a:off x="6158880" y="497160"/>
            <a:ext cx="903600" cy="358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5" name="Line 6"/>
          <p:cNvSpPr/>
          <p:nvPr/>
        </p:nvSpPr>
        <p:spPr>
          <a:xfrm flipH="1">
            <a:off x="5254920" y="1124280"/>
            <a:ext cx="903960" cy="313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6" name="Line 7"/>
          <p:cNvSpPr/>
          <p:nvPr/>
        </p:nvSpPr>
        <p:spPr>
          <a:xfrm>
            <a:off x="6102360" y="1124280"/>
            <a:ext cx="903600" cy="313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7" name="Line 8"/>
          <p:cNvSpPr/>
          <p:nvPr/>
        </p:nvSpPr>
        <p:spPr>
          <a:xfrm>
            <a:off x="7062480" y="497160"/>
            <a:ext cx="903960" cy="358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68" name="CustomShape 9"/>
          <p:cNvSpPr/>
          <p:nvPr/>
        </p:nvSpPr>
        <p:spPr>
          <a:xfrm>
            <a:off x="5317560" y="1171800"/>
            <a:ext cx="45072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mic Sans MS"/>
              </a:rPr>
              <a:t>True</a:t>
            </a:r>
            <a:endParaRPr/>
          </a:p>
        </p:txBody>
      </p:sp>
      <p:sp>
        <p:nvSpPr>
          <p:cNvPr id="369" name="CustomShape 10"/>
          <p:cNvSpPr/>
          <p:nvPr/>
        </p:nvSpPr>
        <p:spPr>
          <a:xfrm>
            <a:off x="6220800" y="587880"/>
            <a:ext cx="45072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mic Sans MS"/>
              </a:rPr>
              <a:t>True</a:t>
            </a:r>
            <a:endParaRPr/>
          </a:p>
        </p:txBody>
      </p:sp>
      <p:sp>
        <p:nvSpPr>
          <p:cNvPr id="370" name="CustomShape 11"/>
          <p:cNvSpPr/>
          <p:nvPr/>
        </p:nvSpPr>
        <p:spPr>
          <a:xfrm>
            <a:off x="5037120" y="1575000"/>
            <a:ext cx="45072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800000"/>
                </a:solidFill>
                <a:latin typeface="Comic Sans MS"/>
              </a:rPr>
              <a:t>True</a:t>
            </a:r>
            <a:endParaRPr/>
          </a:p>
        </p:txBody>
      </p:sp>
      <p:sp>
        <p:nvSpPr>
          <p:cNvPr id="371" name="CustomShape 12"/>
          <p:cNvSpPr/>
          <p:nvPr/>
        </p:nvSpPr>
        <p:spPr>
          <a:xfrm>
            <a:off x="6723720" y="1437840"/>
            <a:ext cx="451440" cy="26820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1400">
                <a:latin typeface="Comic Sans MS"/>
              </a:rPr>
              <a:t>B</a:t>
            </a:r>
            <a:endParaRPr/>
          </a:p>
        </p:txBody>
      </p:sp>
      <p:sp>
        <p:nvSpPr>
          <p:cNvPr id="372" name="Line 13"/>
          <p:cNvSpPr/>
          <p:nvPr/>
        </p:nvSpPr>
        <p:spPr>
          <a:xfrm flipH="1">
            <a:off x="6102360" y="1706400"/>
            <a:ext cx="903600" cy="3135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3" name="Line 14"/>
          <p:cNvSpPr/>
          <p:nvPr/>
        </p:nvSpPr>
        <p:spPr>
          <a:xfrm>
            <a:off x="6949440" y="1706400"/>
            <a:ext cx="903960" cy="3135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4" name="CustomShape 15"/>
          <p:cNvSpPr/>
          <p:nvPr/>
        </p:nvSpPr>
        <p:spPr>
          <a:xfrm>
            <a:off x="6167880" y="1753920"/>
            <a:ext cx="45072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mic Sans MS"/>
              </a:rPr>
              <a:t>True</a:t>
            </a:r>
            <a:endParaRPr/>
          </a:p>
        </p:txBody>
      </p:sp>
      <p:sp>
        <p:nvSpPr>
          <p:cNvPr id="375" name="CustomShape 16"/>
          <p:cNvSpPr/>
          <p:nvPr/>
        </p:nvSpPr>
        <p:spPr>
          <a:xfrm>
            <a:off x="7638120" y="2111400"/>
            <a:ext cx="45072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800000"/>
                </a:solidFill>
                <a:latin typeface="Comic Sans MS"/>
              </a:rPr>
              <a:t>True</a:t>
            </a:r>
            <a:endParaRPr/>
          </a:p>
        </p:txBody>
      </p:sp>
      <p:sp>
        <p:nvSpPr>
          <p:cNvPr id="376" name="CustomShape 17"/>
          <p:cNvSpPr/>
          <p:nvPr/>
        </p:nvSpPr>
        <p:spPr>
          <a:xfrm>
            <a:off x="5875200" y="2111400"/>
            <a:ext cx="49680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800000"/>
                </a:solidFill>
                <a:latin typeface="Comic Sans MS"/>
              </a:rPr>
              <a:t>False</a:t>
            </a:r>
            <a:endParaRPr/>
          </a:p>
        </p:txBody>
      </p:sp>
      <p:sp>
        <p:nvSpPr>
          <p:cNvPr id="377" name="CustomShape 18"/>
          <p:cNvSpPr/>
          <p:nvPr/>
        </p:nvSpPr>
        <p:spPr>
          <a:xfrm>
            <a:off x="7233120" y="1753920"/>
            <a:ext cx="49680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mic Sans MS"/>
              </a:rPr>
              <a:t>False</a:t>
            </a:r>
            <a:endParaRPr/>
          </a:p>
        </p:txBody>
      </p:sp>
      <p:sp>
        <p:nvSpPr>
          <p:cNvPr id="378" name="CustomShape 19"/>
          <p:cNvSpPr/>
          <p:nvPr/>
        </p:nvSpPr>
        <p:spPr>
          <a:xfrm>
            <a:off x="6438600" y="1125360"/>
            <a:ext cx="49680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mic Sans MS"/>
              </a:rPr>
              <a:t>False</a:t>
            </a:r>
            <a:endParaRPr/>
          </a:p>
        </p:txBody>
      </p:sp>
      <p:sp>
        <p:nvSpPr>
          <p:cNvPr id="379" name="CustomShape 20"/>
          <p:cNvSpPr/>
          <p:nvPr/>
        </p:nvSpPr>
        <p:spPr>
          <a:xfrm>
            <a:off x="7741080" y="946080"/>
            <a:ext cx="49680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solidFill>
                  <a:srgbClr val="800000"/>
                </a:solidFill>
                <a:latin typeface="Comic Sans MS"/>
              </a:rPr>
              <a:t>False</a:t>
            </a:r>
            <a:endParaRPr/>
          </a:p>
        </p:txBody>
      </p:sp>
      <p:sp>
        <p:nvSpPr>
          <p:cNvPr id="380" name="CustomShape 21"/>
          <p:cNvSpPr/>
          <p:nvPr/>
        </p:nvSpPr>
        <p:spPr>
          <a:xfrm>
            <a:off x="7455240" y="587880"/>
            <a:ext cx="496800" cy="24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mic Sans MS"/>
              </a:rPr>
              <a:t>False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Learnable Concepts</a:t>
            </a:r>
            <a:endParaRPr/>
          </a:p>
        </p:txBody>
      </p:sp>
      <p:sp>
        <p:nvSpPr>
          <p:cNvPr id="38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Some simple concepts cannot be represented compactly in DTs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Parity(x) = X1 xor X2 xor … xor Xn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Majority(x) = 1 if most of Xi’s are 1, 0 otherwise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Exponential size in # of attributes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000000"/>
                </a:solidFill>
                <a:latin typeface="Century Schoolbook"/>
              </a:rPr>
              <a:t>Need exponential # of examples to learn exactly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800">
                <a:solidFill>
                  <a:srgbClr val="7598d9"/>
                </a:solidFill>
                <a:latin typeface="Century Schoolbook"/>
              </a:rPr>
              <a:t>The ease of learning is dependent on shrewdly (or luckily) chosen attributes that correlate with CONCEPT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Performance Issues</a:t>
            </a:r>
            <a:endParaRPr/>
          </a:p>
        </p:txBody>
      </p:sp>
      <p:sp>
        <p:nvSpPr>
          <p:cNvPr id="38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Assessing performance: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Training set and test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Learning curve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5" name="CustomShape 3"/>
          <p:cNvSpPr/>
          <p:nvPr/>
        </p:nvSpPr>
        <p:spPr>
          <a:xfrm>
            <a:off x="4648320" y="2819520"/>
            <a:ext cx="3809520" cy="2895120"/>
          </a:xfrm>
          <a:prstGeom prst="rect">
            <a:avLst/>
          </a:prstGeom>
          <a:solidFill>
            <a:srgbClr val="ffffd5"/>
          </a:solidFill>
          <a:ln w="9360">
            <a:solidFill>
              <a:srgbClr val="000000"/>
            </a:solidFill>
            <a:miter/>
          </a:ln>
        </p:spPr>
      </p:sp>
      <p:sp>
        <p:nvSpPr>
          <p:cNvPr id="386" name="Line 4"/>
          <p:cNvSpPr/>
          <p:nvPr/>
        </p:nvSpPr>
        <p:spPr>
          <a:xfrm flipV="1">
            <a:off x="5029200" y="2895480"/>
            <a:ext cx="0" cy="24382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87" name="Line 5"/>
          <p:cNvSpPr/>
          <p:nvPr/>
        </p:nvSpPr>
        <p:spPr>
          <a:xfrm>
            <a:off x="5029200" y="5333760"/>
            <a:ext cx="33526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88" name="CustomShape 6"/>
          <p:cNvSpPr/>
          <p:nvPr/>
        </p:nvSpPr>
        <p:spPr>
          <a:xfrm>
            <a:off x="5029200" y="3429000"/>
            <a:ext cx="3047760" cy="1904760"/>
          </a:xfrm>
          <a:prstGeom prst="rect">
            <a:avLst/>
          </a:prstGeom>
          <a:ln w="28440">
            <a:solidFill>
              <a:srgbClr val="682300"/>
            </a:solidFill>
            <a:round/>
          </a:ln>
        </p:spPr>
      </p:sp>
      <p:sp>
        <p:nvSpPr>
          <p:cNvPr id="389" name="Line 7"/>
          <p:cNvSpPr/>
          <p:nvPr/>
        </p:nvSpPr>
        <p:spPr>
          <a:xfrm>
            <a:off x="5029200" y="3276360"/>
            <a:ext cx="327636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90" name="CustomShape 8"/>
          <p:cNvSpPr/>
          <p:nvPr/>
        </p:nvSpPr>
        <p:spPr>
          <a:xfrm>
            <a:off x="6402960" y="5338800"/>
            <a:ext cx="202068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size of training set</a:t>
            </a:r>
            <a:endParaRPr/>
          </a:p>
        </p:txBody>
      </p:sp>
      <p:sp>
        <p:nvSpPr>
          <p:cNvPr id="391" name="CustomShape 9"/>
          <p:cNvSpPr/>
          <p:nvPr/>
        </p:nvSpPr>
        <p:spPr>
          <a:xfrm>
            <a:off x="4656960" y="5432040"/>
            <a:ext cx="2264040" cy="364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% correct on test set</a:t>
            </a:r>
            <a:endParaRPr/>
          </a:p>
        </p:txBody>
      </p:sp>
      <p:sp>
        <p:nvSpPr>
          <p:cNvPr id="392" name="CustomShape 10"/>
          <p:cNvSpPr/>
          <p:nvPr/>
        </p:nvSpPr>
        <p:spPr>
          <a:xfrm>
            <a:off x="4953960" y="2976480"/>
            <a:ext cx="519480" cy="333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100</a:t>
            </a:r>
            <a:endParaRPr/>
          </a:p>
        </p:txBody>
      </p:sp>
      <p:sp>
        <p:nvSpPr>
          <p:cNvPr id="393" name="CustomShape 11"/>
          <p:cNvSpPr/>
          <p:nvPr/>
        </p:nvSpPr>
        <p:spPr>
          <a:xfrm>
            <a:off x="4965480" y="5721480"/>
            <a:ext cx="321084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>
                <a:solidFill>
                  <a:srgbClr val="682300"/>
                </a:solidFill>
              </a:rPr>
              <a:t> </a:t>
            </a:r>
            <a:r>
              <a:rPr lang="en-US" sz="2400">
                <a:solidFill>
                  <a:srgbClr val="682300"/>
                </a:solidFill>
              </a:rPr>
              <a:t>Typical learning curve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>
                  <p:par>
                    <p:cTn fill="hold" id="21" nodeType="clickEffect">
                      <p:stCondLst>
                        <p:cond delay="indefinite"/>
                      </p:stCondLst>
                      <p:childTnLst>
                        <p:par>
                          <p:cTn fill="hold" id="22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Performance Issues</a:t>
            </a:r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Assessing performance: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Training set and test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Learning curve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6" name="CustomShape 3"/>
          <p:cNvSpPr/>
          <p:nvPr/>
        </p:nvSpPr>
        <p:spPr>
          <a:xfrm>
            <a:off x="4648320" y="2819520"/>
            <a:ext cx="3962160" cy="2895120"/>
          </a:xfrm>
          <a:prstGeom prst="rect">
            <a:avLst/>
          </a:prstGeom>
          <a:solidFill>
            <a:srgbClr val="ffffd5"/>
          </a:solidFill>
          <a:ln w="9360">
            <a:solidFill>
              <a:srgbClr val="000000"/>
            </a:solidFill>
            <a:miter/>
          </a:ln>
        </p:spPr>
      </p:sp>
      <p:sp>
        <p:nvSpPr>
          <p:cNvPr id="397" name="Line 4"/>
          <p:cNvSpPr/>
          <p:nvPr/>
        </p:nvSpPr>
        <p:spPr>
          <a:xfrm flipV="1">
            <a:off x="5029200" y="2895480"/>
            <a:ext cx="0" cy="24382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8" name="Line 5"/>
          <p:cNvSpPr/>
          <p:nvPr/>
        </p:nvSpPr>
        <p:spPr>
          <a:xfrm>
            <a:off x="5029200" y="5333760"/>
            <a:ext cx="33526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9" name="CustomShape 6"/>
          <p:cNvSpPr/>
          <p:nvPr/>
        </p:nvSpPr>
        <p:spPr>
          <a:xfrm>
            <a:off x="5029200" y="3429000"/>
            <a:ext cx="3047760" cy="1904760"/>
          </a:xfrm>
          <a:prstGeom prst="rect">
            <a:avLst/>
          </a:prstGeom>
          <a:ln w="28440">
            <a:solidFill>
              <a:srgbClr val="682300"/>
            </a:solidFill>
            <a:round/>
          </a:ln>
        </p:spPr>
      </p:sp>
      <p:sp>
        <p:nvSpPr>
          <p:cNvPr id="400" name="Line 7"/>
          <p:cNvSpPr/>
          <p:nvPr/>
        </p:nvSpPr>
        <p:spPr>
          <a:xfrm>
            <a:off x="5029200" y="3276360"/>
            <a:ext cx="327636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01" name="CustomShape 8"/>
          <p:cNvSpPr/>
          <p:nvPr/>
        </p:nvSpPr>
        <p:spPr>
          <a:xfrm>
            <a:off x="6319440" y="5338800"/>
            <a:ext cx="2188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size of training set</a:t>
            </a:r>
            <a:endParaRPr/>
          </a:p>
        </p:txBody>
      </p:sp>
      <p:sp>
        <p:nvSpPr>
          <p:cNvPr id="402" name="CustomShape 9"/>
          <p:cNvSpPr/>
          <p:nvPr/>
        </p:nvSpPr>
        <p:spPr>
          <a:xfrm>
            <a:off x="4656240" y="5513400"/>
            <a:ext cx="24264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% correct on test set</a:t>
            </a:r>
            <a:endParaRPr/>
          </a:p>
        </p:txBody>
      </p:sp>
      <p:sp>
        <p:nvSpPr>
          <p:cNvPr id="403" name="CustomShape 10"/>
          <p:cNvSpPr/>
          <p:nvPr/>
        </p:nvSpPr>
        <p:spPr>
          <a:xfrm>
            <a:off x="4953960" y="2976480"/>
            <a:ext cx="51948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100</a:t>
            </a:r>
            <a:endParaRPr/>
          </a:p>
        </p:txBody>
      </p:sp>
      <p:sp>
        <p:nvSpPr>
          <p:cNvPr id="404" name="CustomShape 11"/>
          <p:cNvSpPr/>
          <p:nvPr/>
        </p:nvSpPr>
        <p:spPr>
          <a:xfrm>
            <a:off x="4840920" y="5721480"/>
            <a:ext cx="3460680" cy="4561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682300"/>
                </a:solidFill>
                <a:latin typeface="Arial"/>
              </a:rPr>
              <a:t> </a:t>
            </a:r>
            <a:r>
              <a:rPr b="1" lang="en-US" sz="2400">
                <a:solidFill>
                  <a:srgbClr val="682300"/>
                </a:solidFill>
                <a:latin typeface="Arial"/>
              </a:rPr>
              <a:t>Typical learning curve</a:t>
            </a:r>
            <a:endParaRPr/>
          </a:p>
        </p:txBody>
      </p:sp>
      <p:sp>
        <p:nvSpPr>
          <p:cNvPr id="405" name="CustomShape 12"/>
          <p:cNvSpPr/>
          <p:nvPr/>
        </p:nvSpPr>
        <p:spPr>
          <a:xfrm>
            <a:off x="5029200" y="3949560"/>
            <a:ext cx="3047760" cy="1383840"/>
          </a:xfrm>
          <a:prstGeom prst="rect">
            <a:avLst/>
          </a:prstGeom>
          <a:ln w="28440">
            <a:solidFill>
              <a:srgbClr val="7598d9"/>
            </a:solidFill>
            <a:round/>
          </a:ln>
        </p:spPr>
      </p:sp>
      <p:sp>
        <p:nvSpPr>
          <p:cNvPr id="406" name="CustomShape 13"/>
          <p:cNvSpPr/>
          <p:nvPr/>
        </p:nvSpPr>
        <p:spPr>
          <a:xfrm>
            <a:off x="685800" y="4038480"/>
            <a:ext cx="3776400" cy="1187640"/>
          </a:xfrm>
          <a:prstGeom prst="rect">
            <a:avLst/>
          </a:prstGeom>
          <a:solidFill>
            <a:srgbClr val="ffffd5"/>
          </a:solidFill>
          <a:ln w="28440">
            <a:solidFill>
              <a:srgbClr val="7598d9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7598d9"/>
                </a:solidFill>
                <a:latin typeface="Arial"/>
              </a:rPr>
              <a:t>Some concepts are unrealizable within a machine’s capacity</a:t>
            </a:r>
            <a:endParaRPr/>
          </a:p>
        </p:txBody>
      </p:sp>
      <p:sp>
        <p:nvSpPr>
          <p:cNvPr id="407" name="Line 14"/>
          <p:cNvSpPr/>
          <p:nvPr/>
        </p:nvSpPr>
        <p:spPr>
          <a:xfrm>
            <a:off x="5029200" y="3886200"/>
            <a:ext cx="3124080" cy="0"/>
          </a:xfrm>
          <a:prstGeom prst="line">
            <a:avLst/>
          </a:prstGeom>
          <a:ln cap="rnd" w="9360">
            <a:solidFill>
              <a:srgbClr val="0070c0"/>
            </a:solidFill>
            <a:custDash>
              <a:ds d="140000" sp="105000"/>
            </a:custDash>
            <a:round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Performance Issues</a:t>
            </a:r>
            <a:endParaRPr/>
          </a:p>
        </p:txBody>
      </p:sp>
      <p:sp>
        <p:nvSpPr>
          <p:cNvPr id="40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Assessing performance: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Training set and test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Learning curve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Overfitting</a:t>
            </a:r>
            <a:endParaRPr/>
          </a:p>
        </p:txBody>
      </p:sp>
      <p:sp>
        <p:nvSpPr>
          <p:cNvPr id="410" name="CustomShape 3"/>
          <p:cNvSpPr/>
          <p:nvPr/>
        </p:nvSpPr>
        <p:spPr>
          <a:xfrm>
            <a:off x="4608360" y="2590920"/>
            <a:ext cx="4306680" cy="1919160"/>
          </a:xfrm>
          <a:prstGeom prst="rect">
            <a:avLst/>
          </a:prstGeom>
          <a:solidFill>
            <a:srgbClr val="ffffd5"/>
          </a:solidFill>
          <a:ln w="2844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</a:rPr>
              <a:t>Risk of using irrelevant</a:t>
            </a:r>
            <a:r>
              <a:rPr lang="en-US" sz="2400">
                <a:solidFill>
                  <a:srgbClr val="ff0000"/>
                </a:solidFill>
              </a:rPr>
              <a:t>
</a:t>
            </a:r>
            <a:r>
              <a:rPr lang="en-US" sz="2400">
                <a:solidFill>
                  <a:srgbClr val="ff0000"/>
                </a:solidFill>
              </a:rPr>
              <a:t>observable predicates to</a:t>
            </a:r>
            <a:r>
              <a:rPr lang="en-US" sz="2400">
                <a:solidFill>
                  <a:srgbClr val="ff0000"/>
                </a:solidFill>
              </a:rPr>
              <a:t>
</a:t>
            </a:r>
            <a:r>
              <a:rPr lang="en-US" sz="2400">
                <a:solidFill>
                  <a:srgbClr val="ff0000"/>
                </a:solidFill>
              </a:rPr>
              <a:t>generate an hypothesis</a:t>
            </a:r>
            <a:r>
              <a:rPr lang="en-US" sz="2400">
                <a:solidFill>
                  <a:srgbClr val="ff0000"/>
                </a:solidFill>
              </a:rPr>
              <a:t>
</a:t>
            </a:r>
            <a:r>
              <a:rPr lang="en-US" sz="2400">
                <a:solidFill>
                  <a:srgbClr val="ff0000"/>
                </a:solidFill>
              </a:rPr>
              <a:t>that agrees with all examples</a:t>
            </a:r>
            <a:r>
              <a:rPr lang="en-US" sz="2400">
                <a:solidFill>
                  <a:srgbClr val="ff0000"/>
                </a:solidFill>
              </a:rPr>
              <a:t>
</a:t>
            </a:r>
            <a:r>
              <a:rPr lang="en-US" sz="2400">
                <a:solidFill>
                  <a:srgbClr val="ff0000"/>
                </a:solidFill>
              </a:rPr>
              <a:t>in the training set</a:t>
            </a:r>
            <a:endParaRPr/>
          </a:p>
        </p:txBody>
      </p:sp>
      <p:sp>
        <p:nvSpPr>
          <p:cNvPr id="411" name="Line 4"/>
          <p:cNvSpPr/>
          <p:nvPr/>
        </p:nvSpPr>
        <p:spPr>
          <a:xfrm>
            <a:off x="3355920" y="2813040"/>
            <a:ext cx="1139760" cy="7743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12" name="CustomShape 5"/>
          <p:cNvSpPr/>
          <p:nvPr/>
        </p:nvSpPr>
        <p:spPr>
          <a:xfrm>
            <a:off x="457200" y="4216320"/>
            <a:ext cx="3514680" cy="2173680"/>
          </a:xfrm>
          <a:prstGeom prst="rect">
            <a:avLst/>
          </a:prstGeom>
          <a:solidFill>
            <a:srgbClr val="ffffd5"/>
          </a:solidFill>
          <a:ln w="9360">
            <a:solidFill>
              <a:srgbClr val="000000"/>
            </a:solidFill>
            <a:miter/>
          </a:ln>
        </p:spPr>
      </p:sp>
      <p:sp>
        <p:nvSpPr>
          <p:cNvPr id="413" name="Line 6"/>
          <p:cNvSpPr/>
          <p:nvPr/>
        </p:nvSpPr>
        <p:spPr>
          <a:xfrm flipV="1">
            <a:off x="808560" y="4273560"/>
            <a:ext cx="0" cy="1830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4" name="Line 7"/>
          <p:cNvSpPr/>
          <p:nvPr/>
        </p:nvSpPr>
        <p:spPr>
          <a:xfrm>
            <a:off x="808560" y="6104160"/>
            <a:ext cx="30931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5" name="CustomShape 8"/>
          <p:cNvSpPr/>
          <p:nvPr/>
        </p:nvSpPr>
        <p:spPr>
          <a:xfrm>
            <a:off x="808560" y="4674240"/>
            <a:ext cx="2811600" cy="1429920"/>
          </a:xfrm>
          <a:prstGeom prst="rect">
            <a:avLst/>
          </a:prstGeom>
          <a:ln w="28440">
            <a:solidFill>
              <a:srgbClr val="682300"/>
            </a:solidFill>
            <a:round/>
          </a:ln>
        </p:spPr>
      </p:sp>
      <p:sp>
        <p:nvSpPr>
          <p:cNvPr id="416" name="Line 9"/>
          <p:cNvSpPr/>
          <p:nvPr/>
        </p:nvSpPr>
        <p:spPr>
          <a:xfrm>
            <a:off x="808560" y="4559400"/>
            <a:ext cx="30229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17" name="CustomShape 10"/>
          <p:cNvSpPr/>
          <p:nvPr/>
        </p:nvSpPr>
        <p:spPr>
          <a:xfrm>
            <a:off x="2075040" y="6131880"/>
            <a:ext cx="1819440" cy="333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size of training set</a:t>
            </a:r>
            <a:endParaRPr/>
          </a:p>
        </p:txBody>
      </p:sp>
      <p:sp>
        <p:nvSpPr>
          <p:cNvPr id="418" name="CustomShape 11"/>
          <p:cNvSpPr/>
          <p:nvPr/>
        </p:nvSpPr>
        <p:spPr>
          <a:xfrm>
            <a:off x="490320" y="6177240"/>
            <a:ext cx="2030760" cy="333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% correct on test set</a:t>
            </a:r>
            <a:endParaRPr/>
          </a:p>
        </p:txBody>
      </p:sp>
      <p:sp>
        <p:nvSpPr>
          <p:cNvPr id="419" name="CustomShape 12"/>
          <p:cNvSpPr/>
          <p:nvPr/>
        </p:nvSpPr>
        <p:spPr>
          <a:xfrm>
            <a:off x="739800" y="4334400"/>
            <a:ext cx="519480" cy="333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600"/>
              <a:t>100</a:t>
            </a:r>
            <a:endParaRPr/>
          </a:p>
        </p:txBody>
      </p:sp>
      <p:sp>
        <p:nvSpPr>
          <p:cNvPr id="420" name="CustomShape 13"/>
          <p:cNvSpPr/>
          <p:nvPr/>
        </p:nvSpPr>
        <p:spPr>
          <a:xfrm>
            <a:off x="750960" y="6393960"/>
            <a:ext cx="321084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Typical learning curve</a:t>
            </a:r>
            <a:endParaRPr/>
          </a:p>
        </p:txBody>
      </p:sp>
      <p:sp>
        <p:nvSpPr>
          <p:cNvPr id="421" name="CustomShape 14"/>
          <p:cNvSpPr/>
          <p:nvPr/>
        </p:nvSpPr>
        <p:spPr>
          <a:xfrm>
            <a:off x="838080" y="4803840"/>
            <a:ext cx="2760480" cy="1292040"/>
          </a:xfrm>
          <a:prstGeom prst="rect">
            <a:avLst/>
          </a:prstGeom>
          <a:ln w="28440">
            <a:solidFill>
              <a:srgbClr val="ff0000"/>
            </a:solidFill>
            <a:round/>
          </a:ln>
        </p:spPr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>
                  <p:par>
                    <p:cTn fill="hold" id="27" nodeType="clickEffect">
                      <p:stCondLst>
                        <p:cond delay="indefinite"/>
                      </p:stCondLst>
                      <p:childTnLst>
                        <p:par>
                          <p:cTn fill="hold" id="28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Effect">
                      <p:stCondLst>
                        <p:cond delay="indefinite"/>
                      </p:stCondLst>
                      <p:childTnLst>
                        <p:par>
                          <p:cTn fill="hold" id="32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Performance Issues</a:t>
            </a:r>
            <a:endParaRPr/>
          </a:p>
        </p:txBody>
      </p:sp>
      <p:sp>
        <p:nvSpPr>
          <p:cNvPr id="42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Assessing performance: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Training set and test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Learning curve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Overfitting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Tree pruning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4" name="CustomShape 3"/>
          <p:cNvSpPr/>
          <p:nvPr/>
        </p:nvSpPr>
        <p:spPr>
          <a:xfrm>
            <a:off x="4608360" y="2590920"/>
            <a:ext cx="4306680" cy="2284920"/>
          </a:xfrm>
          <a:prstGeom prst="rect">
            <a:avLst/>
          </a:prstGeom>
          <a:solidFill>
            <a:srgbClr val="ffffd5"/>
          </a:solidFill>
          <a:ln w="2844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Risk of using irrelevant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observable predicates to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generate an hypothesis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that agrees with all examples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in the training set</a:t>
            </a:r>
            <a:endParaRPr/>
          </a:p>
        </p:txBody>
      </p:sp>
      <p:sp>
        <p:nvSpPr>
          <p:cNvPr id="425" name="Line 4"/>
          <p:cNvSpPr/>
          <p:nvPr/>
        </p:nvSpPr>
        <p:spPr>
          <a:xfrm>
            <a:off x="3355920" y="2813040"/>
            <a:ext cx="1139760" cy="7743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26" name="CustomShape 5"/>
          <p:cNvSpPr/>
          <p:nvPr/>
        </p:nvSpPr>
        <p:spPr>
          <a:xfrm>
            <a:off x="1219320" y="5041800"/>
            <a:ext cx="4505040" cy="1187640"/>
          </a:xfrm>
          <a:prstGeom prst="rect">
            <a:avLst/>
          </a:prstGeom>
          <a:solidFill>
            <a:srgbClr val="ddffdd"/>
          </a:solidFill>
          <a:ln w="28440">
            <a:solidFill>
              <a:srgbClr val="008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Arial"/>
              </a:rPr>
              <a:t>Terminate recursion when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Arial"/>
              </a:rPr>
              <a:t># errors / information gain </a:t>
            </a:r>
            <a:r>
              <a:rPr b="1" lang="en-US" sz="2400">
                <a:solidFill>
                  <a:srgbClr val="008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008000"/>
                </a:solidFill>
                <a:latin typeface="Arial"/>
              </a:rPr>
              <a:t> is small</a:t>
            </a:r>
            <a:endParaRPr/>
          </a:p>
        </p:txBody>
      </p:sp>
      <p:sp>
        <p:nvSpPr>
          <p:cNvPr id="427" name="Line 6"/>
          <p:cNvSpPr/>
          <p:nvPr/>
        </p:nvSpPr>
        <p:spPr>
          <a:xfrm>
            <a:off x="2590560" y="3733560"/>
            <a:ext cx="609840" cy="1143000"/>
          </a:xfrm>
          <a:prstGeom prst="line">
            <a:avLst/>
          </a:prstGeom>
          <a:ln w="28440">
            <a:solidFill>
              <a:srgbClr val="008000"/>
            </a:solidFill>
            <a:round/>
            <a:tailEnd len="med" type="triangle" w="med"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Performance Issues</a:t>
            </a:r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Assessing performance: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Training set and test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Learning curve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Overfitting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Tree pruning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0" name="CustomShape 3"/>
          <p:cNvSpPr/>
          <p:nvPr/>
        </p:nvSpPr>
        <p:spPr>
          <a:xfrm>
            <a:off x="1219320" y="5041800"/>
            <a:ext cx="4505040" cy="1187640"/>
          </a:xfrm>
          <a:prstGeom prst="rect">
            <a:avLst/>
          </a:prstGeom>
          <a:solidFill>
            <a:srgbClr val="ddffdd"/>
          </a:solidFill>
          <a:ln w="28440">
            <a:solidFill>
              <a:srgbClr val="008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Arial"/>
              </a:rPr>
              <a:t>Terminate recursion when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8000"/>
                </a:solidFill>
                <a:latin typeface="Arial"/>
              </a:rPr>
              <a:t># errors / information gain </a:t>
            </a:r>
            <a:r>
              <a:rPr b="1" lang="en-US" sz="2400">
                <a:solidFill>
                  <a:srgbClr val="008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008000"/>
                </a:solidFill>
                <a:latin typeface="Arial"/>
              </a:rPr>
              <a:t> is small</a:t>
            </a:r>
            <a:endParaRPr/>
          </a:p>
        </p:txBody>
      </p:sp>
      <p:sp>
        <p:nvSpPr>
          <p:cNvPr id="431" name="CustomShape 4"/>
          <p:cNvSpPr/>
          <p:nvPr/>
        </p:nvSpPr>
        <p:spPr>
          <a:xfrm>
            <a:off x="4608360" y="2590920"/>
            <a:ext cx="4306680" cy="2284920"/>
          </a:xfrm>
          <a:prstGeom prst="rect">
            <a:avLst/>
          </a:prstGeom>
          <a:solidFill>
            <a:srgbClr val="ffffd5"/>
          </a:solidFill>
          <a:ln w="28440">
            <a:solidFill>
              <a:srgbClr val="ff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Arial"/>
              </a:rPr>
              <a:t>Risk of using irrelevant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observable predicates to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generate an hypothesis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that agrees with all examples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
</a:t>
            </a:r>
            <a:r>
              <a:rPr b="1" lang="en-US" sz="2400">
                <a:solidFill>
                  <a:srgbClr val="ff0000"/>
                </a:solidFill>
                <a:latin typeface="Arial"/>
              </a:rPr>
              <a:t>in the training set</a:t>
            </a:r>
            <a:endParaRPr/>
          </a:p>
        </p:txBody>
      </p:sp>
      <p:sp>
        <p:nvSpPr>
          <p:cNvPr id="432" name="Line 5"/>
          <p:cNvSpPr/>
          <p:nvPr/>
        </p:nvSpPr>
        <p:spPr>
          <a:xfrm>
            <a:off x="3355920" y="2813040"/>
            <a:ext cx="1139760" cy="7743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433" name="Line 6"/>
          <p:cNvSpPr/>
          <p:nvPr/>
        </p:nvSpPr>
        <p:spPr>
          <a:xfrm>
            <a:off x="2590560" y="3733560"/>
            <a:ext cx="609840" cy="1143000"/>
          </a:xfrm>
          <a:prstGeom prst="line">
            <a:avLst/>
          </a:prstGeom>
          <a:ln w="28440">
            <a:solidFill>
              <a:srgbClr val="008000"/>
            </a:solidFill>
            <a:round/>
            <a:tailEnd len="med" type="triangle" w="med"/>
          </a:ln>
        </p:spPr>
      </p:sp>
      <p:sp>
        <p:nvSpPr>
          <p:cNvPr id="434" name="CustomShape 7"/>
          <p:cNvSpPr/>
          <p:nvPr/>
        </p:nvSpPr>
        <p:spPr>
          <a:xfrm>
            <a:off x="3809880" y="4038480"/>
            <a:ext cx="4419360" cy="1553400"/>
          </a:xfrm>
          <a:prstGeom prst="rect">
            <a:avLst/>
          </a:prstGeom>
          <a:solidFill>
            <a:srgbClr val="dbedff"/>
          </a:solidFill>
          <a:ln w="28440">
            <a:solidFill>
              <a:srgbClr val="0000ff"/>
            </a:solidFill>
            <a:miter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Arial"/>
              </a:rPr>
              <a:t>The resulting decision tree + majority rule may not classify correctly all examples in the training set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Performance Issues</a:t>
            </a:r>
            <a:endParaRPr/>
          </a:p>
        </p:txBody>
      </p:sp>
      <p:sp>
        <p:nvSpPr>
          <p:cNvPr id="43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Assessing performance: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Training set and test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Learning curve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Overfitting 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Tree pruning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Incorrect examples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Missing data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Multi-valued and continuous attributes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Using Information Theory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Rather than minimizing the probability of error, minimize the expected number of questions needed to decide if an object x satisfies CONCEPT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Use the information-theoretic quantity known as </a:t>
            </a:r>
            <a:r>
              <a:rPr lang="en-US" sz="2400">
                <a:solidFill>
                  <a:srgbClr val="b32c16"/>
                </a:solidFill>
                <a:latin typeface="Century Schoolbook"/>
              </a:rPr>
              <a:t>information gain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Split on variable with highest information gain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Entropy / Information gain</a:t>
            </a:r>
            <a:endParaRPr/>
          </a:p>
        </p:txBody>
      </p:sp>
      <p:sp>
        <p:nvSpPr>
          <p:cNvPr id="44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b32c16"/>
                </a:solidFill>
                <a:latin typeface="Century Schoolbook"/>
              </a:rPr>
              <a:t>Entropy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: encodes the quantity of uncertainty in a random variable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H(X) = -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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x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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Val(X) P(x) log P(x)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Properties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H(X) = 0 if X is known, i.e. P(x)=1 for some value x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H(X) &gt; 0 if X is not known with certainty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H(X) is maximal if P(X) is uniform distribution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b32c16"/>
                </a:solidFill>
                <a:latin typeface="Century Schoolbook"/>
              </a:rPr>
              <a:t>Information gain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: measures the reduction in uncertainty in X given knowledge of Y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I(X,Y) = Ey[H(X) – H(X|Y)] =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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y P(y) 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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x [P(x|y) log P(x|y) – P(x)log P(x)]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Properties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Always nonnegative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= 0 if X and Y are independent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If Y is a choice, maximizing IG = &gt; minimizing Ey[H(X|Y)]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Agenda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Decision trees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Complexity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Learning curves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Combatting overfitting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Boosting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Maximizing IG / minimizing conditional entropy in decision trees</a:t>
            </a:r>
            <a:endParaRPr/>
          </a:p>
        </p:txBody>
      </p:sp>
      <p:sp>
        <p:nvSpPr>
          <p:cNvPr id="44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100">
                <a:solidFill>
                  <a:srgbClr val="000000"/>
                </a:solidFill>
                <a:latin typeface="Century Schoolbook"/>
              </a:rPr>
              <a:t>Ey[H(X|Y)] = 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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y P(y) 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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x P(x|y) log P(x|y)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Let n be # of examples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Let n+,n- be # of examples on T/F branches of Y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Let p+,p- be accuracy on true/false branches of Y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P(Y) = (p+n++p-n-)/n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P(correct|Y) = p+, P(correct|-Y) = p-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Ey[H(X|Y)]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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0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>
                <a:solidFill>
                  <a:srgbClr val="000000"/>
                </a:solidFill>
                <a:latin typeface="Century Schoolbook"/>
              </a:rPr>
              <a:t>n+ [p+log p+ + (1-p+)log (1-p+)] + n- [p-log p- + (1-p-) log (1-p-)]</a:t>
            </a:r>
            <a:r>
              <a:rPr lang="en-US" sz="20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Continuous Attributes</a:t>
            </a:r>
            <a:endParaRPr/>
          </a:p>
        </p:txBody>
      </p:sp>
      <p:sp>
        <p:nvSpPr>
          <p:cNvPr id="44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Continuous attributes can be converted into logical ones via thresholds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X =&gt; X&lt;</a:t>
            </a:r>
            <a:r>
              <a:rPr lang="en-US" sz="2100">
                <a:solidFill>
                  <a:srgbClr val="00b050"/>
                </a:solidFill>
                <a:latin typeface="Century Schoolbook"/>
              </a:rPr>
              <a:t>a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When considering splitting on X, pick the threshold </a:t>
            </a:r>
            <a:r>
              <a:rPr lang="en-US" sz="2400">
                <a:solidFill>
                  <a:srgbClr val="00b050"/>
                </a:solidFill>
                <a:latin typeface="Century Schoolbook"/>
              </a:rPr>
              <a:t>a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to minimize # of errors / entropy</a:t>
            </a:r>
            <a:endParaRPr/>
          </a:p>
        </p:txBody>
      </p:sp>
      <p:sp>
        <p:nvSpPr>
          <p:cNvPr id="445" name="Line 3"/>
          <p:cNvSpPr/>
          <p:nvPr/>
        </p:nvSpPr>
        <p:spPr>
          <a:xfrm>
            <a:off x="1218960" y="4800600"/>
            <a:ext cx="723924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6" name="CustomShape 4"/>
          <p:cNvSpPr/>
          <p:nvPr/>
        </p:nvSpPr>
        <p:spPr>
          <a:xfrm>
            <a:off x="144792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47" name="CustomShape 5"/>
          <p:cNvSpPr/>
          <p:nvPr/>
        </p:nvSpPr>
        <p:spPr>
          <a:xfrm>
            <a:off x="182880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48" name="CustomShape 6"/>
          <p:cNvSpPr/>
          <p:nvPr/>
        </p:nvSpPr>
        <p:spPr>
          <a:xfrm>
            <a:off x="205740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49" name="CustomShape 7"/>
          <p:cNvSpPr/>
          <p:nvPr/>
        </p:nvSpPr>
        <p:spPr>
          <a:xfrm>
            <a:off x="2895480" y="464832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50" name="CustomShape 8"/>
          <p:cNvSpPr/>
          <p:nvPr/>
        </p:nvSpPr>
        <p:spPr>
          <a:xfrm>
            <a:off x="350532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51" name="CustomShape 9"/>
          <p:cNvSpPr/>
          <p:nvPr/>
        </p:nvSpPr>
        <p:spPr>
          <a:xfrm>
            <a:off x="502920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52" name="CustomShape 10"/>
          <p:cNvSpPr/>
          <p:nvPr/>
        </p:nvSpPr>
        <p:spPr>
          <a:xfrm>
            <a:off x="5638680" y="464832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53" name="CustomShape 11"/>
          <p:cNvSpPr/>
          <p:nvPr/>
        </p:nvSpPr>
        <p:spPr>
          <a:xfrm>
            <a:off x="426708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54" name="CustomShape 12"/>
          <p:cNvSpPr/>
          <p:nvPr/>
        </p:nvSpPr>
        <p:spPr>
          <a:xfrm>
            <a:off x="4495680" y="464832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55" name="CustomShape 13"/>
          <p:cNvSpPr/>
          <p:nvPr/>
        </p:nvSpPr>
        <p:spPr>
          <a:xfrm>
            <a:off x="6324480" y="464832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56" name="CustomShape 14"/>
          <p:cNvSpPr/>
          <p:nvPr/>
        </p:nvSpPr>
        <p:spPr>
          <a:xfrm>
            <a:off x="579132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57" name="CustomShape 15"/>
          <p:cNvSpPr/>
          <p:nvPr/>
        </p:nvSpPr>
        <p:spPr>
          <a:xfrm>
            <a:off x="7467480" y="464832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58" name="CustomShape 16"/>
          <p:cNvSpPr/>
          <p:nvPr/>
        </p:nvSpPr>
        <p:spPr>
          <a:xfrm>
            <a:off x="7772400" y="464832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59" name="CustomShape 17"/>
          <p:cNvSpPr/>
          <p:nvPr/>
        </p:nvSpPr>
        <p:spPr>
          <a:xfrm>
            <a:off x="5257800" y="464832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460" name="CustomShape 18"/>
          <p:cNvSpPr/>
          <p:nvPr/>
        </p:nvSpPr>
        <p:spPr>
          <a:xfrm>
            <a:off x="4800600" y="4648320"/>
            <a:ext cx="304560" cy="304560"/>
          </a:xfrm>
          <a:prstGeom prst="rect">
            <a:avLst/>
          </a:prstGeom>
          <a:solidFill>
            <a:srgbClr val="3b435b"/>
          </a:solidFill>
          <a:ln w="9360">
            <a:solidFill>
              <a:srgbClr val="000000"/>
            </a:solidFill>
            <a:round/>
          </a:ln>
        </p:spPr>
      </p:sp>
      <p:sp>
        <p:nvSpPr>
          <p:cNvPr id="461" name="Line 19"/>
          <p:cNvSpPr/>
          <p:nvPr/>
        </p:nvSpPr>
        <p:spPr>
          <a:xfrm flipV="1">
            <a:off x="52578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2" name="Line 20"/>
          <p:cNvSpPr/>
          <p:nvPr/>
        </p:nvSpPr>
        <p:spPr>
          <a:xfrm flipV="1">
            <a:off x="18288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3" name="Line 21"/>
          <p:cNvSpPr/>
          <p:nvPr/>
        </p:nvSpPr>
        <p:spPr>
          <a:xfrm flipV="1">
            <a:off x="213336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4" name="Line 22"/>
          <p:cNvSpPr/>
          <p:nvPr/>
        </p:nvSpPr>
        <p:spPr>
          <a:xfrm flipV="1">
            <a:off x="259056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5" name="Line 23"/>
          <p:cNvSpPr/>
          <p:nvPr/>
        </p:nvSpPr>
        <p:spPr>
          <a:xfrm flipV="1">
            <a:off x="13716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6" name="Line 24"/>
          <p:cNvSpPr/>
          <p:nvPr/>
        </p:nvSpPr>
        <p:spPr>
          <a:xfrm flipV="1">
            <a:off x="556236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7" name="Line 25"/>
          <p:cNvSpPr/>
          <p:nvPr/>
        </p:nvSpPr>
        <p:spPr>
          <a:xfrm flipV="1">
            <a:off x="586728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8" name="Line 26"/>
          <p:cNvSpPr/>
          <p:nvPr/>
        </p:nvSpPr>
        <p:spPr>
          <a:xfrm flipV="1">
            <a:off x="624816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9" name="Line 27"/>
          <p:cNvSpPr/>
          <p:nvPr/>
        </p:nvSpPr>
        <p:spPr>
          <a:xfrm flipV="1">
            <a:off x="70866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0" name="Line 28"/>
          <p:cNvSpPr/>
          <p:nvPr/>
        </p:nvSpPr>
        <p:spPr>
          <a:xfrm flipV="1">
            <a:off x="77724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1" name="Line 29"/>
          <p:cNvSpPr/>
          <p:nvPr/>
        </p:nvSpPr>
        <p:spPr>
          <a:xfrm flipV="1">
            <a:off x="82296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2" name="Line 30"/>
          <p:cNvSpPr/>
          <p:nvPr/>
        </p:nvSpPr>
        <p:spPr>
          <a:xfrm flipV="1">
            <a:off x="45720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3" name="Line 31"/>
          <p:cNvSpPr/>
          <p:nvPr/>
        </p:nvSpPr>
        <p:spPr>
          <a:xfrm flipV="1">
            <a:off x="403848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4" name="Line 32"/>
          <p:cNvSpPr/>
          <p:nvPr/>
        </p:nvSpPr>
        <p:spPr>
          <a:xfrm flipV="1">
            <a:off x="335268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5" name="CustomShape 33"/>
          <p:cNvSpPr/>
          <p:nvPr/>
        </p:nvSpPr>
        <p:spPr>
          <a:xfrm>
            <a:off x="12193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7</a:t>
            </a:r>
            <a:endParaRPr/>
          </a:p>
        </p:txBody>
      </p:sp>
      <p:sp>
        <p:nvSpPr>
          <p:cNvPr id="476" name="Line 34"/>
          <p:cNvSpPr/>
          <p:nvPr/>
        </p:nvSpPr>
        <p:spPr>
          <a:xfrm flipV="1">
            <a:off x="48006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7" name="Line 35"/>
          <p:cNvSpPr/>
          <p:nvPr/>
        </p:nvSpPr>
        <p:spPr>
          <a:xfrm flipV="1">
            <a:off x="5029200" y="4419360"/>
            <a:ext cx="0" cy="762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8" name="CustomShape 36"/>
          <p:cNvSpPr/>
          <p:nvPr/>
        </p:nvSpPr>
        <p:spPr>
          <a:xfrm>
            <a:off x="16765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7</a:t>
            </a:r>
            <a:endParaRPr/>
          </a:p>
        </p:txBody>
      </p:sp>
      <p:sp>
        <p:nvSpPr>
          <p:cNvPr id="479" name="CustomShape 37"/>
          <p:cNvSpPr/>
          <p:nvPr/>
        </p:nvSpPr>
        <p:spPr>
          <a:xfrm>
            <a:off x="198108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6</a:t>
            </a:r>
            <a:endParaRPr/>
          </a:p>
        </p:txBody>
      </p:sp>
      <p:sp>
        <p:nvSpPr>
          <p:cNvPr id="480" name="CustomShape 38"/>
          <p:cNvSpPr/>
          <p:nvPr/>
        </p:nvSpPr>
        <p:spPr>
          <a:xfrm>
            <a:off x="243828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5</a:t>
            </a:r>
            <a:endParaRPr/>
          </a:p>
        </p:txBody>
      </p:sp>
      <p:sp>
        <p:nvSpPr>
          <p:cNvPr id="481" name="CustomShape 39"/>
          <p:cNvSpPr/>
          <p:nvPr/>
        </p:nvSpPr>
        <p:spPr>
          <a:xfrm>
            <a:off x="320040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6</a:t>
            </a:r>
            <a:endParaRPr/>
          </a:p>
        </p:txBody>
      </p:sp>
      <p:sp>
        <p:nvSpPr>
          <p:cNvPr id="482" name="CustomShape 40"/>
          <p:cNvSpPr/>
          <p:nvPr/>
        </p:nvSpPr>
        <p:spPr>
          <a:xfrm>
            <a:off x="388620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5</a:t>
            </a:r>
            <a:endParaRPr/>
          </a:p>
        </p:txBody>
      </p:sp>
      <p:sp>
        <p:nvSpPr>
          <p:cNvPr id="483" name="CustomShape 41"/>
          <p:cNvSpPr/>
          <p:nvPr/>
        </p:nvSpPr>
        <p:spPr>
          <a:xfrm>
            <a:off x="44197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4</a:t>
            </a:r>
            <a:endParaRPr/>
          </a:p>
        </p:txBody>
      </p:sp>
      <p:sp>
        <p:nvSpPr>
          <p:cNvPr id="484" name="CustomShape 42"/>
          <p:cNvSpPr/>
          <p:nvPr/>
        </p:nvSpPr>
        <p:spPr>
          <a:xfrm>
            <a:off x="46483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5</a:t>
            </a:r>
            <a:endParaRPr/>
          </a:p>
        </p:txBody>
      </p:sp>
      <p:sp>
        <p:nvSpPr>
          <p:cNvPr id="485" name="CustomShape 43"/>
          <p:cNvSpPr/>
          <p:nvPr/>
        </p:nvSpPr>
        <p:spPr>
          <a:xfrm>
            <a:off x="48769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4</a:t>
            </a:r>
            <a:endParaRPr/>
          </a:p>
        </p:txBody>
      </p:sp>
      <p:sp>
        <p:nvSpPr>
          <p:cNvPr id="486" name="CustomShape 44"/>
          <p:cNvSpPr/>
          <p:nvPr/>
        </p:nvSpPr>
        <p:spPr>
          <a:xfrm>
            <a:off x="51055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3</a:t>
            </a:r>
            <a:endParaRPr/>
          </a:p>
        </p:txBody>
      </p:sp>
      <p:sp>
        <p:nvSpPr>
          <p:cNvPr id="487" name="CustomShape 45"/>
          <p:cNvSpPr/>
          <p:nvPr/>
        </p:nvSpPr>
        <p:spPr>
          <a:xfrm>
            <a:off x="541008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4</a:t>
            </a:r>
            <a:endParaRPr/>
          </a:p>
        </p:txBody>
      </p:sp>
      <p:sp>
        <p:nvSpPr>
          <p:cNvPr id="488" name="CustomShape 46"/>
          <p:cNvSpPr/>
          <p:nvPr/>
        </p:nvSpPr>
        <p:spPr>
          <a:xfrm>
            <a:off x="571500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5</a:t>
            </a:r>
            <a:endParaRPr/>
          </a:p>
        </p:txBody>
      </p:sp>
      <p:sp>
        <p:nvSpPr>
          <p:cNvPr id="489" name="CustomShape 47"/>
          <p:cNvSpPr/>
          <p:nvPr/>
        </p:nvSpPr>
        <p:spPr>
          <a:xfrm>
            <a:off x="609588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4</a:t>
            </a:r>
            <a:endParaRPr/>
          </a:p>
        </p:txBody>
      </p:sp>
      <p:sp>
        <p:nvSpPr>
          <p:cNvPr id="490" name="CustomShape 48"/>
          <p:cNvSpPr/>
          <p:nvPr/>
        </p:nvSpPr>
        <p:spPr>
          <a:xfrm>
            <a:off x="69343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5</a:t>
            </a:r>
            <a:endParaRPr/>
          </a:p>
        </p:txBody>
      </p:sp>
      <p:sp>
        <p:nvSpPr>
          <p:cNvPr id="491" name="CustomShape 49"/>
          <p:cNvSpPr/>
          <p:nvPr/>
        </p:nvSpPr>
        <p:spPr>
          <a:xfrm>
            <a:off x="76201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6</a:t>
            </a:r>
            <a:endParaRPr/>
          </a:p>
        </p:txBody>
      </p:sp>
      <p:sp>
        <p:nvSpPr>
          <p:cNvPr id="492" name="CustomShape 50"/>
          <p:cNvSpPr/>
          <p:nvPr/>
        </p:nvSpPr>
        <p:spPr>
          <a:xfrm>
            <a:off x="8077320" y="5257800"/>
            <a:ext cx="3805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7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dur="indefinite" id="38" nodeType="mainSeq">
                <p:childTnLst>
                  <p:par>
                    <p:cTn fill="hold" id="39" nodeType="clickEffect">
                      <p:stCondLst>
                        <p:cond delay="indefinite"/>
                      </p:stCondLst>
                      <p:childTnLst>
                        <p:par>
                          <p:cTn fill="hold" id="40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Multi-Valued Attributes</a:t>
            </a:r>
            <a:endParaRPr/>
          </a:p>
        </p:txBody>
      </p:sp>
      <p:sp>
        <p:nvSpPr>
          <p:cNvPr id="49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Simple change: consider splits on all values A can take on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Caveat: the more values A can take on, the more important it may appear to be, even if it is irrelevant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More values =&gt; dataset split into smaller example sets when picking attributes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Smaller example sets =&gt; more likely to fit well to spurious noise</a:t>
            </a:r>
            <a:endParaRPr/>
          </a:p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Statistical Methods for Addressing Overfitting / Noise</a:t>
            </a:r>
            <a:endParaRPr/>
          </a:p>
        </p:txBody>
      </p:sp>
      <p:sp>
        <p:nvSpPr>
          <p:cNvPr id="49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There may be few training examples that match the path leading to a deep node in the decision tree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More susceptible to choosing irrelevant/incorrect attributes when sample is small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Idea: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Make a statistical estimate of predictive power (which increases with larger samples)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Prune branches with low predictive power</a:t>
            </a:r>
            <a:endParaRPr/>
          </a:p>
          <a:p>
            <a:pPr lvl="1">
              <a:lnSpc>
                <a:spcPct val="9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Chi-squared pruning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Top-down DT pruning</a:t>
            </a:r>
            <a:endParaRPr/>
          </a:p>
        </p:txBody>
      </p:sp>
      <p:sp>
        <p:nvSpPr>
          <p:cNvPr id="49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Consider an inner node X that by itself (majority rule) predicts p examples correctly and n examples incorrectly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At k leaf nodes, number of correct/incorrect examples are p1/n1,…,pk/nk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Chi-squared statistical significance test: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Null hypothesis: example labels randomly chosen with distribution p/(p+n) (X is irrelevant)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Alternate hypothesis: examples not randomly chosen (X is relevant)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Prune X if testing X is not statistically significant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Chi-Squared test</a:t>
            </a:r>
            <a:endParaRPr/>
          </a:p>
        </p:txBody>
      </p:sp>
      <p:sp>
        <p:nvSpPr>
          <p:cNvPr id="50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Let Z =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 S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i (pi – pi’)2/pi’ + (ni – ni’)2/ni’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Where pi’ = pi(pi+ni)/(p+n), ni’ = ni(pi+ni)/(p+n) are the expected number of true/false examples at leaf node i if the null hypothesis holds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Z is a statistic that is approximately drawn from the chi-squared distribution with k degrees of freedom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Look up p-Value of Z from a table, prune if p-Value &gt;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a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for some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a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(usually ~.05)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75f6d"/>
                </a:solidFill>
                <a:latin typeface="Century Schoolbook"/>
              </a:rPr>
              <a:t>Ensemble Learning (Boosting)</a:t>
            </a:r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Idea</a:t>
            </a:r>
            <a:endParaRPr/>
          </a:p>
        </p:txBody>
      </p:sp>
      <p:sp>
        <p:nvSpPr>
          <p:cNvPr id="50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It may be difficult to search for a single hypothesis that explains the data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Construct multiple hypotheses (ensemble), and combine their predictions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“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Can a set of weak learners construct a single strong learner?” – Michael Kearns, 1988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Motivation</a:t>
            </a:r>
            <a:endParaRPr/>
          </a:p>
        </p:txBody>
      </p:sp>
      <p:sp>
        <p:nvSpPr>
          <p:cNvPr id="50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5 classifiers with 60% accuracy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On a new example, run them all, and pick the prediction using majority voting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If errors are independent, new classifier has 94% accuracy!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(In reality errors will not be independent, but we hope they will be mostly uncorrelated)</a:t>
            </a:r>
            <a:endParaRPr/>
          </a:p>
        </p:txBody>
      </p:sp>
      <p:sp>
        <p:nvSpPr>
          <p:cNvPr id="507" name="CustomShape 3"/>
          <p:cNvSpPr/>
          <p:nvPr/>
        </p:nvSpPr>
        <p:spPr>
          <a:xfrm>
            <a:off x="1752480" y="2971800"/>
            <a:ext cx="304560" cy="304560"/>
          </a:xfrm>
          <a:prstGeom prst="rect">
            <a:avLst/>
          </a:prstGeom>
          <a:solidFill>
            <a:srgbClr val="008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08" name="CustomShape 4"/>
          <p:cNvSpPr/>
          <p:nvPr/>
        </p:nvSpPr>
        <p:spPr>
          <a:xfrm>
            <a:off x="2286000" y="2971800"/>
            <a:ext cx="304560" cy="304560"/>
          </a:xfrm>
          <a:prstGeom prst="rect">
            <a:avLst/>
          </a:prstGeom>
          <a:solidFill>
            <a:srgbClr val="008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09" name="CustomShape 5"/>
          <p:cNvSpPr/>
          <p:nvPr/>
        </p:nvSpPr>
        <p:spPr>
          <a:xfrm>
            <a:off x="2819520" y="297180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10" name="CustomShape 6"/>
          <p:cNvSpPr/>
          <p:nvPr/>
        </p:nvSpPr>
        <p:spPr>
          <a:xfrm>
            <a:off x="3352680" y="297180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511" name="CustomShape 7"/>
          <p:cNvSpPr/>
          <p:nvPr/>
        </p:nvSpPr>
        <p:spPr>
          <a:xfrm>
            <a:off x="3886200" y="2971800"/>
            <a:ext cx="304560" cy="304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Boosting</a:t>
            </a:r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Main idea: 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If learner 1 fails to learn an example correctly, this example is more important for learner 2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If learner 1 and 2 fail to learn an example correctly, this example is more important for learner 3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…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i="1" lang="en-US" sz="2400">
                <a:solidFill>
                  <a:srgbClr val="000000"/>
                </a:solidFill>
                <a:latin typeface="Century Schoolbook"/>
              </a:rPr>
              <a:t>Weighted training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Weights encode importance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Recap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Still in </a:t>
            </a:r>
            <a:r>
              <a:rPr lang="en-US" sz="2400">
                <a:solidFill>
                  <a:srgbClr val="ff0000"/>
                </a:solidFill>
                <a:latin typeface="Century Schoolbook"/>
              </a:rPr>
              <a:t>supervised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setting with </a:t>
            </a:r>
            <a:r>
              <a:rPr lang="en-US" sz="2400">
                <a:solidFill>
                  <a:srgbClr val="ff0000"/>
                </a:solidFill>
                <a:latin typeface="Century Schoolbook"/>
              </a:rPr>
              <a:t>logical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attributes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endParaRPr/>
          </a:p>
          <a:p>
            <a:pPr>
              <a:lnSpc>
                <a:spcPct val="90000"/>
              </a:lnSpc>
              <a:buSzPct val="70000"/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Find a representation of CONCEPT in the form: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                CONCEPT(x) 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</a:t>
            </a:r>
            <a:r>
              <a:rPr b="1" lang="en-US" sz="240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S(A,B, …)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where S(A,B,…) is a sentence built with the observable attributes, e.g.: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             CONCEPT(x) 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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A(x) 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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 (</a:t>
            </a:r>
            <a:r>
              <a:rPr b="1" lang="en-US" sz="2400">
                <a:solidFill>
                  <a:srgbClr val="000000"/>
                </a:solidFill>
                <a:latin typeface="Symbol"/>
              </a:rPr>
              <a:t>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B(x) v C(x))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Boosting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Weighted training set</a:t>
            </a:r>
            <a:endParaRPr/>
          </a:p>
        </p:txBody>
      </p:sp>
      <p:graphicFrame>
        <p:nvGraphicFramePr>
          <p:cNvPr id="516" name="Table 3"/>
          <p:cNvGraphicFramePr/>
          <p:nvPr/>
        </p:nvGraphicFramePr>
        <p:xfrm>
          <a:off x="1676520" y="236232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w13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Boosting</a:t>
            </a:r>
            <a:endParaRPr/>
          </a:p>
        </p:txBody>
      </p:sp>
      <p:sp>
        <p:nvSpPr>
          <p:cNvPr id="51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Start with uniform weights wi=1/N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Use learner 1 to generate hypothesis h1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Adjust weights to give higher importance to misclassified examples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Use learner 2 to generate hypothesis h2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…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Weight hypotheses according to performance, and return </a:t>
            </a:r>
            <a:r>
              <a:rPr i="1" lang="en-US" sz="2400">
                <a:solidFill>
                  <a:srgbClr val="000000"/>
                </a:solidFill>
                <a:latin typeface="Century Schoolbook"/>
              </a:rPr>
              <a:t>weighted majority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“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Decision stumps” - single attribute DT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21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Pick C first, learns CONCEPT = 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24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d2611c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3b435b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Pick C first, learns CONCEPT = 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27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d2611c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1/13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2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Update weights (precise formula given in R&amp;N)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30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Next try A, learn CONCEPT=A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33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d2611c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3b435b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Next try A, learn CONCEPT=A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36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d2611c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.125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.056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Update weights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39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4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Next try E, learn CONCEPT=E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42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d2611c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3b435b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3b435b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75f6d"/>
                </a:solidFill>
                <a:latin typeface="Century Schoolbook"/>
              </a:rPr>
              <a:t>Predicate as a Decision Tree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75720" y="1658880"/>
            <a:ext cx="8104680" cy="821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The predicate CONCEPT(x)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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 A(x)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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B(x) v C(x)) can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be represented by the following decision tree: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629400" y="2743200"/>
            <a:ext cx="609120" cy="45684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A?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5410080" y="3809880"/>
            <a:ext cx="609120" cy="45684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B?</a:t>
            </a: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4191120" y="4800600"/>
            <a:ext cx="609120" cy="45684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C?</a:t>
            </a:r>
            <a:endParaRPr/>
          </a:p>
        </p:txBody>
      </p:sp>
      <p:sp>
        <p:nvSpPr>
          <p:cNvPr id="161" name="Line 6"/>
          <p:cNvSpPr/>
          <p:nvPr/>
        </p:nvSpPr>
        <p:spPr>
          <a:xfrm flipH="1">
            <a:off x="5715000" y="3200400"/>
            <a:ext cx="1218960" cy="609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2" name="Line 7"/>
          <p:cNvSpPr/>
          <p:nvPr/>
        </p:nvSpPr>
        <p:spPr>
          <a:xfrm flipH="1">
            <a:off x="4495680" y="4267080"/>
            <a:ext cx="1219320" cy="533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3" name="Line 8"/>
          <p:cNvSpPr/>
          <p:nvPr/>
        </p:nvSpPr>
        <p:spPr>
          <a:xfrm>
            <a:off x="5638680" y="4267080"/>
            <a:ext cx="1219320" cy="533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" name="Line 9"/>
          <p:cNvSpPr/>
          <p:nvPr/>
        </p:nvSpPr>
        <p:spPr>
          <a:xfrm>
            <a:off x="6933960" y="3200400"/>
            <a:ext cx="1219320" cy="609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5" name="Line 10"/>
          <p:cNvSpPr/>
          <p:nvPr/>
        </p:nvSpPr>
        <p:spPr>
          <a:xfrm flipH="1">
            <a:off x="3352680" y="5257800"/>
            <a:ext cx="1219320" cy="5331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6" name="Line 11"/>
          <p:cNvSpPr/>
          <p:nvPr/>
        </p:nvSpPr>
        <p:spPr>
          <a:xfrm>
            <a:off x="4495680" y="5257800"/>
            <a:ext cx="1219320" cy="5331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7" name="CustomShape 12"/>
          <p:cNvSpPr/>
          <p:nvPr/>
        </p:nvSpPr>
        <p:spPr>
          <a:xfrm>
            <a:off x="3435120" y="518652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168" name="CustomShape 13"/>
          <p:cNvSpPr/>
          <p:nvPr/>
        </p:nvSpPr>
        <p:spPr>
          <a:xfrm>
            <a:off x="4578120" y="419580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169" name="CustomShape 14"/>
          <p:cNvSpPr/>
          <p:nvPr/>
        </p:nvSpPr>
        <p:spPr>
          <a:xfrm>
            <a:off x="5797440" y="320508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170" name="CustomShape 15"/>
          <p:cNvSpPr/>
          <p:nvPr/>
        </p:nvSpPr>
        <p:spPr>
          <a:xfrm>
            <a:off x="6559200" y="480528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171" name="CustomShape 16"/>
          <p:cNvSpPr/>
          <p:nvPr/>
        </p:nvSpPr>
        <p:spPr>
          <a:xfrm>
            <a:off x="5411880" y="579600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172" name="CustomShape 17"/>
          <p:cNvSpPr/>
          <p:nvPr/>
        </p:nvSpPr>
        <p:spPr>
          <a:xfrm>
            <a:off x="3054240" y="579600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173" name="CustomShape 18"/>
          <p:cNvSpPr/>
          <p:nvPr/>
        </p:nvSpPr>
        <p:spPr>
          <a:xfrm>
            <a:off x="4878720" y="518652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174" name="CustomShape 19"/>
          <p:cNvSpPr/>
          <p:nvPr/>
        </p:nvSpPr>
        <p:spPr>
          <a:xfrm>
            <a:off x="6097680" y="411948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175" name="CustomShape 20"/>
          <p:cNvSpPr/>
          <p:nvPr/>
        </p:nvSpPr>
        <p:spPr>
          <a:xfrm>
            <a:off x="7850520" y="381492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176" name="CustomShape 21"/>
          <p:cNvSpPr/>
          <p:nvPr/>
        </p:nvSpPr>
        <p:spPr>
          <a:xfrm>
            <a:off x="7469280" y="320508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177" name="CustomShape 22"/>
          <p:cNvSpPr/>
          <p:nvPr/>
        </p:nvSpPr>
        <p:spPr>
          <a:xfrm>
            <a:off x="766080" y="2671920"/>
            <a:ext cx="4079520" cy="28346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Example: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
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A mushroom is poisonous iff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
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it is yellow and small, or yellow,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big and spotted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x is a mushroom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CONCEPT = POISONOUS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A = YELLOW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B = BIG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C = SPOTTED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 nodeType="clickEffect">
                      <p:stCondLst>
                        <p:cond delay="indefinite"/>
                      </p:stCondLst>
                      <p:childTnLst>
                        <p:par>
                          <p:cTn fill="hold" id="4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Next try E, learn CONCEPT=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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45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d2611c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d2611c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Update Weights…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48" name="Table 3"/>
          <p:cNvGraphicFramePr/>
          <p:nvPr/>
        </p:nvGraphicFramePr>
        <p:xfrm>
          <a:off x="1600200" y="2338560"/>
          <a:ext cx="6171840" cy="4236480"/>
        </p:xfrm>
        <a:graphic>
          <a:graphicData uri="http://schemas.openxmlformats.org/drawingml/2006/table">
            <a:tbl>
              <a:tblPr/>
              <a:tblGrid>
                <a:gridCol w="533160"/>
                <a:gridCol w="685800"/>
                <a:gridCol w="838080"/>
                <a:gridCol w="761760"/>
                <a:gridCol w="838080"/>
                <a:gridCol w="838080"/>
                <a:gridCol w="730080"/>
                <a:gridCol w="946800"/>
              </a:tblGrid>
              <a:tr h="273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45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07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0.03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Mushroom Example</a:t>
            </a:r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Final classifier, order C,A,E,D,B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Weights on hypotheses determined by overall error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Weighted majority weights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A=2.1, 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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B=0.9, C=0.8, D=1.4, </a:t>
            </a:r>
            <a:r>
              <a:rPr lang="en-US" sz="2100">
                <a:solidFill>
                  <a:srgbClr val="000000"/>
                </a:solidFill>
                <a:latin typeface="Symbol"/>
              </a:rPr>
              <a:t></a:t>
            </a:r>
            <a:r>
              <a:rPr lang="en-US" sz="2100">
                <a:solidFill>
                  <a:srgbClr val="000000"/>
                </a:solidFill>
                <a:latin typeface="Century Schoolbook"/>
              </a:rPr>
              <a:t>E=0.09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100% accuracy on training set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Boosting Strategies</a:t>
            </a:r>
            <a:endParaRPr/>
          </a:p>
        </p:txBody>
      </p:sp>
      <p:sp>
        <p:nvSpPr>
          <p:cNvPr id="55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Prior weighting strategy was the popular AdaBoost algorithm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
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en-US" sz="2400">
                <a:solidFill>
                  <a:srgbClr val="000000"/>
                </a:solidFill>
                <a:latin typeface="Century Schoolbook"/>
              </a:rPr>
              <a:t>see R&amp;N pp. 667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Many other strategies</a:t>
            </a:r>
            <a:endParaRPr/>
          </a:p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Typically as the number of hypotheses increases, accuracy increases as well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Does this conflict with Occam’s razor?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Announcements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0000"/>
              <a:buFont charset="2" typeface="Wingdings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Next class: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Neural networks &amp; function learning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R&amp;N 18.6-7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75f6d"/>
                </a:solidFill>
                <a:latin typeface="Century Schoolbook"/>
              </a:rPr>
              <a:t>Predicate as a Decision Tree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75720" y="1658880"/>
            <a:ext cx="8104680" cy="821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The predicate CONCEPT(x)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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 A(x) 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000">
                <a:solidFill>
                  <a:srgbClr val="000000"/>
                </a:solidFill>
                <a:latin typeface="Symbol"/>
              </a:rPr>
              <a:t>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B(x) v C(x)) can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be represented by the following decision tree: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6629400" y="2743200"/>
            <a:ext cx="609120" cy="45684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A?</a:t>
            </a:r>
            <a:endParaRPr/>
          </a:p>
        </p:txBody>
      </p:sp>
      <p:sp>
        <p:nvSpPr>
          <p:cNvPr id="181" name="CustomShape 4"/>
          <p:cNvSpPr/>
          <p:nvPr/>
        </p:nvSpPr>
        <p:spPr>
          <a:xfrm>
            <a:off x="5410080" y="3809880"/>
            <a:ext cx="609120" cy="45684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B?</a:t>
            </a:r>
            <a:endParaRPr/>
          </a:p>
        </p:txBody>
      </p:sp>
      <p:sp>
        <p:nvSpPr>
          <p:cNvPr id="182" name="CustomShape 5"/>
          <p:cNvSpPr/>
          <p:nvPr/>
        </p:nvSpPr>
        <p:spPr>
          <a:xfrm>
            <a:off x="4191120" y="4800600"/>
            <a:ext cx="609120" cy="45684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C?</a:t>
            </a:r>
            <a:endParaRPr/>
          </a:p>
        </p:txBody>
      </p:sp>
      <p:sp>
        <p:nvSpPr>
          <p:cNvPr id="183" name="Line 6"/>
          <p:cNvSpPr/>
          <p:nvPr/>
        </p:nvSpPr>
        <p:spPr>
          <a:xfrm flipH="1">
            <a:off x="5715000" y="3200400"/>
            <a:ext cx="1218960" cy="609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4" name="Line 7"/>
          <p:cNvSpPr/>
          <p:nvPr/>
        </p:nvSpPr>
        <p:spPr>
          <a:xfrm flipH="1">
            <a:off x="4495680" y="4267080"/>
            <a:ext cx="1219320" cy="533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5" name="Line 8"/>
          <p:cNvSpPr/>
          <p:nvPr/>
        </p:nvSpPr>
        <p:spPr>
          <a:xfrm>
            <a:off x="5638680" y="4267080"/>
            <a:ext cx="1219320" cy="533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6" name="Line 9"/>
          <p:cNvSpPr/>
          <p:nvPr/>
        </p:nvSpPr>
        <p:spPr>
          <a:xfrm>
            <a:off x="6933960" y="3200400"/>
            <a:ext cx="1219320" cy="609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7" name="Line 10"/>
          <p:cNvSpPr/>
          <p:nvPr/>
        </p:nvSpPr>
        <p:spPr>
          <a:xfrm flipH="1">
            <a:off x="3352680" y="5257800"/>
            <a:ext cx="1219320" cy="5331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8" name="Line 11"/>
          <p:cNvSpPr/>
          <p:nvPr/>
        </p:nvSpPr>
        <p:spPr>
          <a:xfrm>
            <a:off x="4495680" y="5257800"/>
            <a:ext cx="1219320" cy="5331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9" name="CustomShape 12"/>
          <p:cNvSpPr/>
          <p:nvPr/>
        </p:nvSpPr>
        <p:spPr>
          <a:xfrm>
            <a:off x="3435120" y="518652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190" name="CustomShape 13"/>
          <p:cNvSpPr/>
          <p:nvPr/>
        </p:nvSpPr>
        <p:spPr>
          <a:xfrm>
            <a:off x="4578120" y="419580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191" name="CustomShape 14"/>
          <p:cNvSpPr/>
          <p:nvPr/>
        </p:nvSpPr>
        <p:spPr>
          <a:xfrm>
            <a:off x="5797440" y="320508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192" name="CustomShape 15"/>
          <p:cNvSpPr/>
          <p:nvPr/>
        </p:nvSpPr>
        <p:spPr>
          <a:xfrm>
            <a:off x="6559200" y="480528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193" name="CustomShape 16"/>
          <p:cNvSpPr/>
          <p:nvPr/>
        </p:nvSpPr>
        <p:spPr>
          <a:xfrm>
            <a:off x="5411880" y="579600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194" name="CustomShape 17"/>
          <p:cNvSpPr/>
          <p:nvPr/>
        </p:nvSpPr>
        <p:spPr>
          <a:xfrm>
            <a:off x="3054240" y="579600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195" name="CustomShape 18"/>
          <p:cNvSpPr/>
          <p:nvPr/>
        </p:nvSpPr>
        <p:spPr>
          <a:xfrm>
            <a:off x="4878720" y="518652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196" name="CustomShape 19"/>
          <p:cNvSpPr/>
          <p:nvPr/>
        </p:nvSpPr>
        <p:spPr>
          <a:xfrm>
            <a:off x="6097680" y="411948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197" name="CustomShape 20"/>
          <p:cNvSpPr/>
          <p:nvPr/>
        </p:nvSpPr>
        <p:spPr>
          <a:xfrm>
            <a:off x="7850520" y="381492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198" name="CustomShape 21"/>
          <p:cNvSpPr/>
          <p:nvPr/>
        </p:nvSpPr>
        <p:spPr>
          <a:xfrm>
            <a:off x="7469280" y="320508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199" name="CustomShape 22"/>
          <p:cNvSpPr/>
          <p:nvPr/>
        </p:nvSpPr>
        <p:spPr>
          <a:xfrm>
            <a:off x="766080" y="2671920"/>
            <a:ext cx="4079520" cy="3444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Example: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
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A mushroom is poisonous iff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
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it is yellow and small, or yellow,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big and spotted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x is a mushroom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CONCEPT = POISONOUS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A = YELLOW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B = BIG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C = SPOTTED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D = FUNNEL-CAP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E </a:t>
            </a:r>
            <a:r>
              <a:rPr b="1" lang="en-US" sz="1000">
                <a:solidFill>
                  <a:srgbClr val="5f5f5f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5f5f5f"/>
                </a:solidFill>
                <a:latin typeface="Arial"/>
              </a:rPr>
              <a:t>= BULKY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Training Set</a:t>
            </a:r>
            <a:endParaRPr/>
          </a:p>
        </p:txBody>
      </p:sp>
      <p:graphicFrame>
        <p:nvGraphicFramePr>
          <p:cNvPr id="201" name="Table 2"/>
          <p:cNvGraphicFramePr/>
          <p:nvPr/>
        </p:nvGraphicFramePr>
        <p:xfrm>
          <a:off x="1295280" y="1676520"/>
          <a:ext cx="6552720" cy="4663080"/>
        </p:xfrm>
        <a:graphic>
          <a:graphicData uri="http://schemas.openxmlformats.org/drawingml/2006/table">
            <a:tbl>
              <a:tblPr/>
              <a:tblGrid>
                <a:gridCol w="925200"/>
                <a:gridCol w="923760"/>
                <a:gridCol w="923760"/>
                <a:gridCol w="923760"/>
                <a:gridCol w="925200"/>
                <a:gridCol w="925200"/>
                <a:gridCol w="1005840"/>
              </a:tblGrid>
              <a:tr h="5094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</a:rPr>
                        <a:t>Ex. #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mic Sans MS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244583"/>
                          </a:solidFill>
                          <a:latin typeface="Comic Sans MS"/>
                        </a:rPr>
                        <a:t>CONCEPT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</a:tr>
              <a:tr h="326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244583"/>
                          </a:solidFill>
                          <a:latin typeface="Comic Sans MS"/>
                        </a:rPr>
                        <a:t>True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2743200"/>
            <a:ext cx="5257800" cy="3936960"/>
          </a:xfrm>
          <a:prstGeom prst="rect">
            <a:avLst/>
          </a:prstGeom>
        </p:spPr>
      </p:pic>
      <p:sp>
        <p:nvSpPr>
          <p:cNvPr id="20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Possible Decision Tree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5638680" y="2624040"/>
            <a:ext cx="183960" cy="518760"/>
          </a:xfrm>
          <a:prstGeom prst="rect">
            <a:avLst/>
          </a:prstGeom>
        </p:spPr>
      </p:sp>
      <p:sp>
        <p:nvSpPr>
          <p:cNvPr id="205" name="CustomShape 3"/>
          <p:cNvSpPr/>
          <p:nvPr/>
        </p:nvSpPr>
        <p:spPr>
          <a:xfrm>
            <a:off x="6858000" y="15238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D</a:t>
            </a:r>
            <a:endParaRPr/>
          </a:p>
        </p:txBody>
      </p:sp>
      <p:sp>
        <p:nvSpPr>
          <p:cNvPr id="206" name="Line 4"/>
          <p:cNvSpPr/>
          <p:nvPr/>
        </p:nvSpPr>
        <p:spPr>
          <a:xfrm flipH="1">
            <a:off x="5562360" y="1981080"/>
            <a:ext cx="1524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7" name="Line 5"/>
          <p:cNvSpPr/>
          <p:nvPr/>
        </p:nvSpPr>
        <p:spPr>
          <a:xfrm>
            <a:off x="7086600" y="19810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8" name="CustomShape 6"/>
          <p:cNvSpPr/>
          <p:nvPr/>
        </p:nvSpPr>
        <p:spPr>
          <a:xfrm>
            <a:off x="7238880" y="24382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C</a:t>
            </a:r>
            <a:endParaRPr/>
          </a:p>
        </p:txBody>
      </p:sp>
      <p:sp>
        <p:nvSpPr>
          <p:cNvPr id="209" name="Line 7"/>
          <p:cNvSpPr/>
          <p:nvPr/>
        </p:nvSpPr>
        <p:spPr>
          <a:xfrm flipH="1">
            <a:off x="708660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0" name="Line 8"/>
          <p:cNvSpPr/>
          <p:nvPr/>
        </p:nvSpPr>
        <p:spPr>
          <a:xfrm>
            <a:off x="746748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1" name="CustomShape 9"/>
          <p:cNvSpPr/>
          <p:nvPr/>
        </p:nvSpPr>
        <p:spPr>
          <a:xfrm>
            <a:off x="5334120" y="24382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E</a:t>
            </a:r>
            <a:endParaRPr/>
          </a:p>
        </p:txBody>
      </p:sp>
      <p:sp>
        <p:nvSpPr>
          <p:cNvPr id="212" name="Line 10"/>
          <p:cNvSpPr/>
          <p:nvPr/>
        </p:nvSpPr>
        <p:spPr>
          <a:xfrm flipH="1">
            <a:off x="518148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3" name="Line 11"/>
          <p:cNvSpPr/>
          <p:nvPr/>
        </p:nvSpPr>
        <p:spPr>
          <a:xfrm>
            <a:off x="5562360" y="2895480"/>
            <a:ext cx="381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4" name="CustomShape 12"/>
          <p:cNvSpPr/>
          <p:nvPr/>
        </p:nvSpPr>
        <p:spPr>
          <a:xfrm>
            <a:off x="6858000" y="33526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B</a:t>
            </a:r>
            <a:endParaRPr/>
          </a:p>
        </p:txBody>
      </p:sp>
      <p:sp>
        <p:nvSpPr>
          <p:cNvPr id="215" name="Line 13"/>
          <p:cNvSpPr/>
          <p:nvPr/>
        </p:nvSpPr>
        <p:spPr>
          <a:xfrm flipH="1">
            <a:off x="6705360" y="3809880"/>
            <a:ext cx="381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6" name="Line 14"/>
          <p:cNvSpPr/>
          <p:nvPr/>
        </p:nvSpPr>
        <p:spPr>
          <a:xfrm>
            <a:off x="708660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7" name="CustomShape 15"/>
          <p:cNvSpPr/>
          <p:nvPr/>
        </p:nvSpPr>
        <p:spPr>
          <a:xfrm>
            <a:off x="7238880" y="42670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E</a:t>
            </a:r>
            <a:endParaRPr/>
          </a:p>
        </p:txBody>
      </p:sp>
      <p:sp>
        <p:nvSpPr>
          <p:cNvPr id="218" name="Line 16"/>
          <p:cNvSpPr/>
          <p:nvPr/>
        </p:nvSpPr>
        <p:spPr>
          <a:xfrm flipH="1">
            <a:off x="6781680" y="4724280"/>
            <a:ext cx="67320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9" name="Line 17"/>
          <p:cNvSpPr/>
          <p:nvPr/>
        </p:nvSpPr>
        <p:spPr>
          <a:xfrm>
            <a:off x="7467480" y="4724280"/>
            <a:ext cx="76212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0" name="CustomShape 18"/>
          <p:cNvSpPr/>
          <p:nvPr/>
        </p:nvSpPr>
        <p:spPr>
          <a:xfrm>
            <a:off x="7924680" y="51814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221" name="Line 19"/>
          <p:cNvSpPr/>
          <p:nvPr/>
        </p:nvSpPr>
        <p:spPr>
          <a:xfrm flipH="1">
            <a:off x="777240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2" name="Line 20"/>
          <p:cNvSpPr/>
          <p:nvPr/>
        </p:nvSpPr>
        <p:spPr>
          <a:xfrm>
            <a:off x="815328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3" name="CustomShape 21"/>
          <p:cNvSpPr/>
          <p:nvPr/>
        </p:nvSpPr>
        <p:spPr>
          <a:xfrm>
            <a:off x="6553080" y="51814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224" name="Line 22"/>
          <p:cNvSpPr/>
          <p:nvPr/>
        </p:nvSpPr>
        <p:spPr>
          <a:xfrm flipH="1">
            <a:off x="640080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5" name="Line 23"/>
          <p:cNvSpPr/>
          <p:nvPr/>
        </p:nvSpPr>
        <p:spPr>
          <a:xfrm>
            <a:off x="678168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6" name="CustomShape 24"/>
          <p:cNvSpPr/>
          <p:nvPr/>
        </p:nvSpPr>
        <p:spPr>
          <a:xfrm>
            <a:off x="4952880" y="33526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227" name="Line 25"/>
          <p:cNvSpPr/>
          <p:nvPr/>
        </p:nvSpPr>
        <p:spPr>
          <a:xfrm flipH="1">
            <a:off x="480060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8" name="Line 26"/>
          <p:cNvSpPr/>
          <p:nvPr/>
        </p:nvSpPr>
        <p:spPr>
          <a:xfrm>
            <a:off x="518148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9" name="CustomShape 27"/>
          <p:cNvSpPr/>
          <p:nvPr/>
        </p:nvSpPr>
        <p:spPr>
          <a:xfrm>
            <a:off x="6097320" y="1909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T</a:t>
            </a:r>
            <a:endParaRPr/>
          </a:p>
        </p:txBody>
      </p:sp>
      <p:sp>
        <p:nvSpPr>
          <p:cNvPr id="230" name="CustomShape 28"/>
          <p:cNvSpPr/>
          <p:nvPr/>
        </p:nvSpPr>
        <p:spPr>
          <a:xfrm>
            <a:off x="541152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31" name="CustomShape 29"/>
          <p:cNvSpPr/>
          <p:nvPr/>
        </p:nvSpPr>
        <p:spPr>
          <a:xfrm>
            <a:off x="7316640" y="1909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F</a:t>
            </a:r>
            <a:endParaRPr/>
          </a:p>
        </p:txBody>
      </p:sp>
      <p:sp>
        <p:nvSpPr>
          <p:cNvPr id="232" name="CustomShape 30"/>
          <p:cNvSpPr/>
          <p:nvPr/>
        </p:nvSpPr>
        <p:spPr>
          <a:xfrm>
            <a:off x="83833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33" name="CustomShape 31"/>
          <p:cNvSpPr/>
          <p:nvPr/>
        </p:nvSpPr>
        <p:spPr>
          <a:xfrm>
            <a:off x="63259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34" name="CustomShape 32"/>
          <p:cNvSpPr/>
          <p:nvPr/>
        </p:nvSpPr>
        <p:spPr>
          <a:xfrm>
            <a:off x="7697520" y="32814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35" name="CustomShape 33"/>
          <p:cNvSpPr/>
          <p:nvPr/>
        </p:nvSpPr>
        <p:spPr>
          <a:xfrm>
            <a:off x="464976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36" name="CustomShape 34"/>
          <p:cNvSpPr/>
          <p:nvPr/>
        </p:nvSpPr>
        <p:spPr>
          <a:xfrm>
            <a:off x="5792760" y="32814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37" name="CustomShape 35"/>
          <p:cNvSpPr/>
          <p:nvPr/>
        </p:nvSpPr>
        <p:spPr>
          <a:xfrm>
            <a:off x="655452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38" name="CustomShape 36"/>
          <p:cNvSpPr/>
          <p:nvPr/>
        </p:nvSpPr>
        <p:spPr>
          <a:xfrm>
            <a:off x="762156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39" name="CustomShape 37"/>
          <p:cNvSpPr/>
          <p:nvPr/>
        </p:nvSpPr>
        <p:spPr>
          <a:xfrm>
            <a:off x="70117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Possible Decision Tree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5638680" y="2624040"/>
            <a:ext cx="183960" cy="518760"/>
          </a:xfrm>
          <a:prstGeom prst="rect">
            <a:avLst/>
          </a:prstGeom>
        </p:spPr>
      </p:sp>
      <p:sp>
        <p:nvSpPr>
          <p:cNvPr id="242" name="CustomShape 3"/>
          <p:cNvSpPr/>
          <p:nvPr/>
        </p:nvSpPr>
        <p:spPr>
          <a:xfrm>
            <a:off x="6858000" y="15238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D</a:t>
            </a:r>
            <a:endParaRPr/>
          </a:p>
        </p:txBody>
      </p:sp>
      <p:sp>
        <p:nvSpPr>
          <p:cNvPr id="243" name="Line 4"/>
          <p:cNvSpPr/>
          <p:nvPr/>
        </p:nvSpPr>
        <p:spPr>
          <a:xfrm flipH="1">
            <a:off x="5562360" y="1981080"/>
            <a:ext cx="1524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4" name="Line 5"/>
          <p:cNvSpPr/>
          <p:nvPr/>
        </p:nvSpPr>
        <p:spPr>
          <a:xfrm>
            <a:off x="7086600" y="19810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5" name="CustomShape 6"/>
          <p:cNvSpPr/>
          <p:nvPr/>
        </p:nvSpPr>
        <p:spPr>
          <a:xfrm>
            <a:off x="7238880" y="24382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C</a:t>
            </a:r>
            <a:endParaRPr/>
          </a:p>
        </p:txBody>
      </p:sp>
      <p:sp>
        <p:nvSpPr>
          <p:cNvPr id="246" name="Line 7"/>
          <p:cNvSpPr/>
          <p:nvPr/>
        </p:nvSpPr>
        <p:spPr>
          <a:xfrm flipH="1">
            <a:off x="708660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7" name="Line 8"/>
          <p:cNvSpPr/>
          <p:nvPr/>
        </p:nvSpPr>
        <p:spPr>
          <a:xfrm>
            <a:off x="746748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8" name="CustomShape 9"/>
          <p:cNvSpPr/>
          <p:nvPr/>
        </p:nvSpPr>
        <p:spPr>
          <a:xfrm>
            <a:off x="5334120" y="24382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E</a:t>
            </a:r>
            <a:endParaRPr/>
          </a:p>
        </p:txBody>
      </p:sp>
      <p:sp>
        <p:nvSpPr>
          <p:cNvPr id="249" name="Line 10"/>
          <p:cNvSpPr/>
          <p:nvPr/>
        </p:nvSpPr>
        <p:spPr>
          <a:xfrm flipH="1">
            <a:off x="518148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0" name="Line 11"/>
          <p:cNvSpPr/>
          <p:nvPr/>
        </p:nvSpPr>
        <p:spPr>
          <a:xfrm>
            <a:off x="5562360" y="2895480"/>
            <a:ext cx="381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1" name="CustomShape 12"/>
          <p:cNvSpPr/>
          <p:nvPr/>
        </p:nvSpPr>
        <p:spPr>
          <a:xfrm>
            <a:off x="6858000" y="33526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B</a:t>
            </a:r>
            <a:endParaRPr/>
          </a:p>
        </p:txBody>
      </p:sp>
      <p:sp>
        <p:nvSpPr>
          <p:cNvPr id="252" name="Line 13"/>
          <p:cNvSpPr/>
          <p:nvPr/>
        </p:nvSpPr>
        <p:spPr>
          <a:xfrm flipH="1">
            <a:off x="6705360" y="3809880"/>
            <a:ext cx="381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3" name="Line 14"/>
          <p:cNvSpPr/>
          <p:nvPr/>
        </p:nvSpPr>
        <p:spPr>
          <a:xfrm>
            <a:off x="708660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4" name="CustomShape 15"/>
          <p:cNvSpPr/>
          <p:nvPr/>
        </p:nvSpPr>
        <p:spPr>
          <a:xfrm>
            <a:off x="7238880" y="42670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E</a:t>
            </a:r>
            <a:endParaRPr/>
          </a:p>
        </p:txBody>
      </p:sp>
      <p:sp>
        <p:nvSpPr>
          <p:cNvPr id="255" name="Line 16"/>
          <p:cNvSpPr/>
          <p:nvPr/>
        </p:nvSpPr>
        <p:spPr>
          <a:xfrm flipH="1">
            <a:off x="6781680" y="4724280"/>
            <a:ext cx="67320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6" name="Line 17"/>
          <p:cNvSpPr/>
          <p:nvPr/>
        </p:nvSpPr>
        <p:spPr>
          <a:xfrm>
            <a:off x="7467480" y="4724280"/>
            <a:ext cx="76212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7" name="CustomShape 18"/>
          <p:cNvSpPr/>
          <p:nvPr/>
        </p:nvSpPr>
        <p:spPr>
          <a:xfrm>
            <a:off x="7924680" y="51814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258" name="Line 19"/>
          <p:cNvSpPr/>
          <p:nvPr/>
        </p:nvSpPr>
        <p:spPr>
          <a:xfrm flipH="1">
            <a:off x="777240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9" name="Line 20"/>
          <p:cNvSpPr/>
          <p:nvPr/>
        </p:nvSpPr>
        <p:spPr>
          <a:xfrm>
            <a:off x="815328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0" name="CustomShape 21"/>
          <p:cNvSpPr/>
          <p:nvPr/>
        </p:nvSpPr>
        <p:spPr>
          <a:xfrm>
            <a:off x="6553080" y="51814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261" name="Line 22"/>
          <p:cNvSpPr/>
          <p:nvPr/>
        </p:nvSpPr>
        <p:spPr>
          <a:xfrm flipH="1">
            <a:off x="640080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2" name="Line 23"/>
          <p:cNvSpPr/>
          <p:nvPr/>
        </p:nvSpPr>
        <p:spPr>
          <a:xfrm>
            <a:off x="678168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3" name="CustomShape 24"/>
          <p:cNvSpPr/>
          <p:nvPr/>
        </p:nvSpPr>
        <p:spPr>
          <a:xfrm>
            <a:off x="4952880" y="33526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264" name="Line 25"/>
          <p:cNvSpPr/>
          <p:nvPr/>
        </p:nvSpPr>
        <p:spPr>
          <a:xfrm flipH="1">
            <a:off x="480060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5" name="Line 26"/>
          <p:cNvSpPr/>
          <p:nvPr/>
        </p:nvSpPr>
        <p:spPr>
          <a:xfrm>
            <a:off x="518148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6" name="CustomShape 27"/>
          <p:cNvSpPr/>
          <p:nvPr/>
        </p:nvSpPr>
        <p:spPr>
          <a:xfrm>
            <a:off x="6097320" y="1909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T</a:t>
            </a:r>
            <a:endParaRPr/>
          </a:p>
        </p:txBody>
      </p:sp>
      <p:sp>
        <p:nvSpPr>
          <p:cNvPr id="267" name="CustomShape 28"/>
          <p:cNvSpPr/>
          <p:nvPr/>
        </p:nvSpPr>
        <p:spPr>
          <a:xfrm>
            <a:off x="541152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68" name="CustomShape 29"/>
          <p:cNvSpPr/>
          <p:nvPr/>
        </p:nvSpPr>
        <p:spPr>
          <a:xfrm>
            <a:off x="7316640" y="1909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F</a:t>
            </a:r>
            <a:endParaRPr/>
          </a:p>
        </p:txBody>
      </p:sp>
      <p:sp>
        <p:nvSpPr>
          <p:cNvPr id="269" name="CustomShape 30"/>
          <p:cNvSpPr/>
          <p:nvPr/>
        </p:nvSpPr>
        <p:spPr>
          <a:xfrm>
            <a:off x="83833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70" name="CustomShape 31"/>
          <p:cNvSpPr/>
          <p:nvPr/>
        </p:nvSpPr>
        <p:spPr>
          <a:xfrm>
            <a:off x="63259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71" name="CustomShape 32"/>
          <p:cNvSpPr/>
          <p:nvPr/>
        </p:nvSpPr>
        <p:spPr>
          <a:xfrm>
            <a:off x="7697520" y="32814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272" name="CustomShape 33"/>
          <p:cNvSpPr/>
          <p:nvPr/>
        </p:nvSpPr>
        <p:spPr>
          <a:xfrm>
            <a:off x="464976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73" name="CustomShape 34"/>
          <p:cNvSpPr/>
          <p:nvPr/>
        </p:nvSpPr>
        <p:spPr>
          <a:xfrm>
            <a:off x="5792760" y="32814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74" name="CustomShape 35"/>
          <p:cNvSpPr/>
          <p:nvPr/>
        </p:nvSpPr>
        <p:spPr>
          <a:xfrm>
            <a:off x="655452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75" name="CustomShape 36"/>
          <p:cNvSpPr/>
          <p:nvPr/>
        </p:nvSpPr>
        <p:spPr>
          <a:xfrm>
            <a:off x="762156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76" name="CustomShape 37"/>
          <p:cNvSpPr/>
          <p:nvPr/>
        </p:nvSpPr>
        <p:spPr>
          <a:xfrm>
            <a:off x="70117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277" name="CustomShape 38"/>
          <p:cNvSpPr/>
          <p:nvPr/>
        </p:nvSpPr>
        <p:spPr>
          <a:xfrm>
            <a:off x="-222840" y="1438200"/>
            <a:ext cx="661104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6600"/>
                </a:solidFill>
                <a:latin typeface="Arial"/>
              </a:rPr>
              <a:t>CONCEPT 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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6600"/>
                </a:solidFill>
                <a:latin typeface="Arial"/>
              </a:rPr>
              <a:t>   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(D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EvA))v(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D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(C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(Bv(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B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((E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A)v(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E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A))))))</a:t>
            </a:r>
            <a:r>
              <a:rPr b="1" lang="en-US" sz="2000">
                <a:solidFill>
                  <a:srgbClr val="33cc33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78" name="CustomShape 39"/>
          <p:cNvSpPr/>
          <p:nvPr/>
        </p:nvSpPr>
        <p:spPr>
          <a:xfrm>
            <a:off x="762120" y="3505320"/>
            <a:ext cx="3809520" cy="2895120"/>
          </a:xfrm>
          <a:prstGeom prst="rect">
            <a:avLst/>
          </a:prstGeom>
          <a:solidFill>
            <a:srgbClr val="e8e8e8"/>
          </a:solidFill>
          <a:ln w="9360">
            <a:solidFill>
              <a:srgbClr val="000000"/>
            </a:solidFill>
            <a:miter/>
          </a:ln>
        </p:spPr>
      </p:sp>
      <p:sp>
        <p:nvSpPr>
          <p:cNvPr id="279" name="CustomShape 40"/>
          <p:cNvSpPr/>
          <p:nvPr/>
        </p:nvSpPr>
        <p:spPr>
          <a:xfrm>
            <a:off x="3066840" y="3657600"/>
            <a:ext cx="392040" cy="33552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A?</a:t>
            </a:r>
            <a:endParaRPr/>
          </a:p>
        </p:txBody>
      </p:sp>
      <p:sp>
        <p:nvSpPr>
          <p:cNvPr id="280" name="CustomShape 41"/>
          <p:cNvSpPr/>
          <p:nvPr/>
        </p:nvSpPr>
        <p:spPr>
          <a:xfrm>
            <a:off x="2282400" y="4440960"/>
            <a:ext cx="392040" cy="33552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B?</a:t>
            </a:r>
            <a:endParaRPr/>
          </a:p>
        </p:txBody>
      </p:sp>
      <p:sp>
        <p:nvSpPr>
          <p:cNvPr id="281" name="CustomShape 42"/>
          <p:cNvSpPr/>
          <p:nvPr/>
        </p:nvSpPr>
        <p:spPr>
          <a:xfrm>
            <a:off x="1497600" y="5168160"/>
            <a:ext cx="392040" cy="33552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C?</a:t>
            </a:r>
            <a:endParaRPr/>
          </a:p>
        </p:txBody>
      </p:sp>
      <p:sp>
        <p:nvSpPr>
          <p:cNvPr id="282" name="Line 43"/>
          <p:cNvSpPr/>
          <p:nvPr/>
        </p:nvSpPr>
        <p:spPr>
          <a:xfrm flipH="1">
            <a:off x="2478240" y="3993120"/>
            <a:ext cx="784440" cy="447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3" name="Line 44"/>
          <p:cNvSpPr/>
          <p:nvPr/>
        </p:nvSpPr>
        <p:spPr>
          <a:xfrm flipH="1">
            <a:off x="1693440" y="4776480"/>
            <a:ext cx="78480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4" name="Line 45"/>
          <p:cNvSpPr/>
          <p:nvPr/>
        </p:nvSpPr>
        <p:spPr>
          <a:xfrm>
            <a:off x="2429280" y="4776480"/>
            <a:ext cx="78444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5" name="Line 46"/>
          <p:cNvSpPr/>
          <p:nvPr/>
        </p:nvSpPr>
        <p:spPr>
          <a:xfrm>
            <a:off x="3262680" y="3993120"/>
            <a:ext cx="784800" cy="447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6" name="Line 47"/>
          <p:cNvSpPr/>
          <p:nvPr/>
        </p:nvSpPr>
        <p:spPr>
          <a:xfrm flipH="1">
            <a:off x="957960" y="5503680"/>
            <a:ext cx="78480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7" name="Line 48"/>
          <p:cNvSpPr/>
          <p:nvPr/>
        </p:nvSpPr>
        <p:spPr>
          <a:xfrm>
            <a:off x="1693440" y="5503680"/>
            <a:ext cx="78480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8" name="CustomShape 49"/>
          <p:cNvSpPr/>
          <p:nvPr/>
        </p:nvSpPr>
        <p:spPr>
          <a:xfrm>
            <a:off x="1012320" y="545508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289" name="CustomShape 50"/>
          <p:cNvSpPr/>
          <p:nvPr/>
        </p:nvSpPr>
        <p:spPr>
          <a:xfrm>
            <a:off x="1747800" y="472644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290" name="CustomShape 51"/>
          <p:cNvSpPr/>
          <p:nvPr/>
        </p:nvSpPr>
        <p:spPr>
          <a:xfrm>
            <a:off x="2533680" y="400032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291" name="CustomShape 52"/>
          <p:cNvSpPr/>
          <p:nvPr/>
        </p:nvSpPr>
        <p:spPr>
          <a:xfrm>
            <a:off x="3024000" y="517392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292" name="CustomShape 53"/>
          <p:cNvSpPr/>
          <p:nvPr/>
        </p:nvSpPr>
        <p:spPr>
          <a:xfrm>
            <a:off x="2284560" y="590040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293" name="CustomShape 54"/>
          <p:cNvSpPr/>
          <p:nvPr/>
        </p:nvSpPr>
        <p:spPr>
          <a:xfrm>
            <a:off x="768240" y="590040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294" name="CustomShape 55"/>
          <p:cNvSpPr/>
          <p:nvPr/>
        </p:nvSpPr>
        <p:spPr>
          <a:xfrm>
            <a:off x="1941840" y="545148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295" name="CustomShape 56"/>
          <p:cNvSpPr/>
          <p:nvPr/>
        </p:nvSpPr>
        <p:spPr>
          <a:xfrm>
            <a:off x="2725560" y="466920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296" name="CustomShape 57"/>
          <p:cNvSpPr/>
          <p:nvPr/>
        </p:nvSpPr>
        <p:spPr>
          <a:xfrm>
            <a:off x="3853440" y="444564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297" name="CustomShape 58"/>
          <p:cNvSpPr/>
          <p:nvPr/>
        </p:nvSpPr>
        <p:spPr>
          <a:xfrm>
            <a:off x="3610080" y="400032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298" name="CustomShape 59"/>
          <p:cNvSpPr/>
          <p:nvPr/>
        </p:nvSpPr>
        <p:spPr>
          <a:xfrm>
            <a:off x="656640" y="3178080"/>
            <a:ext cx="2828520" cy="333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600"/>
              <a:t>CONCEPT </a:t>
            </a:r>
            <a:r>
              <a:rPr b="1" lang="en-US" sz="1400">
                <a:latin typeface="Symbol"/>
              </a:rPr>
              <a:t></a:t>
            </a:r>
            <a:r>
              <a:rPr b="1" lang="en-US" sz="1600">
                <a:latin typeface="Symbol"/>
              </a:rPr>
              <a:t> A </a:t>
            </a:r>
            <a:r>
              <a:rPr b="1" lang="en-US" sz="1400">
                <a:latin typeface="Symbol"/>
              </a:rPr>
              <a:t> </a:t>
            </a:r>
            <a:r>
              <a:rPr b="1" lang="en-US" sz="1600">
                <a:latin typeface="Symbol"/>
              </a:rPr>
              <a:t>(</a:t>
            </a:r>
            <a:r>
              <a:rPr b="1" lang="en-US" sz="1400">
                <a:latin typeface="Symbol"/>
              </a:rPr>
              <a:t></a:t>
            </a:r>
            <a:r>
              <a:rPr b="1" lang="en-US" sz="1600">
                <a:latin typeface="Symbol"/>
              </a:rPr>
              <a:t>B v C)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fill="hold" id="9" nodeType="clickEffect">
                      <p:stCondLst>
                        <p:cond delay="indefinite"/>
                      </p:stCondLst>
                      <p:childTnLst>
                        <p:par>
                          <p:cTn fill="hold" id="10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Possible Decision Tree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5638680" y="2624040"/>
            <a:ext cx="183960" cy="518760"/>
          </a:xfrm>
          <a:prstGeom prst="rect">
            <a:avLst/>
          </a:prstGeom>
        </p:spPr>
      </p:sp>
      <p:sp>
        <p:nvSpPr>
          <p:cNvPr id="301" name="CustomShape 3"/>
          <p:cNvSpPr/>
          <p:nvPr/>
        </p:nvSpPr>
        <p:spPr>
          <a:xfrm>
            <a:off x="6858000" y="15238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D</a:t>
            </a:r>
            <a:endParaRPr/>
          </a:p>
        </p:txBody>
      </p:sp>
      <p:sp>
        <p:nvSpPr>
          <p:cNvPr id="302" name="Line 4"/>
          <p:cNvSpPr/>
          <p:nvPr/>
        </p:nvSpPr>
        <p:spPr>
          <a:xfrm flipH="1">
            <a:off x="5562360" y="1981080"/>
            <a:ext cx="1524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3" name="Line 5"/>
          <p:cNvSpPr/>
          <p:nvPr/>
        </p:nvSpPr>
        <p:spPr>
          <a:xfrm>
            <a:off x="7086600" y="19810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4" name="CustomShape 6"/>
          <p:cNvSpPr/>
          <p:nvPr/>
        </p:nvSpPr>
        <p:spPr>
          <a:xfrm>
            <a:off x="7238880" y="24382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C</a:t>
            </a:r>
            <a:endParaRPr/>
          </a:p>
        </p:txBody>
      </p:sp>
      <p:sp>
        <p:nvSpPr>
          <p:cNvPr id="305" name="Line 7"/>
          <p:cNvSpPr/>
          <p:nvPr/>
        </p:nvSpPr>
        <p:spPr>
          <a:xfrm flipH="1">
            <a:off x="708660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6" name="Line 8"/>
          <p:cNvSpPr/>
          <p:nvPr/>
        </p:nvSpPr>
        <p:spPr>
          <a:xfrm>
            <a:off x="746748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7" name="CustomShape 9"/>
          <p:cNvSpPr/>
          <p:nvPr/>
        </p:nvSpPr>
        <p:spPr>
          <a:xfrm>
            <a:off x="5334120" y="24382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E</a:t>
            </a:r>
            <a:endParaRPr/>
          </a:p>
        </p:txBody>
      </p:sp>
      <p:sp>
        <p:nvSpPr>
          <p:cNvPr id="308" name="Line 10"/>
          <p:cNvSpPr/>
          <p:nvPr/>
        </p:nvSpPr>
        <p:spPr>
          <a:xfrm flipH="1">
            <a:off x="5181480" y="28954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9" name="Line 11"/>
          <p:cNvSpPr/>
          <p:nvPr/>
        </p:nvSpPr>
        <p:spPr>
          <a:xfrm>
            <a:off x="5562360" y="2895480"/>
            <a:ext cx="381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0" name="CustomShape 12"/>
          <p:cNvSpPr/>
          <p:nvPr/>
        </p:nvSpPr>
        <p:spPr>
          <a:xfrm>
            <a:off x="6858000" y="33526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B</a:t>
            </a:r>
            <a:endParaRPr/>
          </a:p>
        </p:txBody>
      </p:sp>
      <p:sp>
        <p:nvSpPr>
          <p:cNvPr id="311" name="Line 13"/>
          <p:cNvSpPr/>
          <p:nvPr/>
        </p:nvSpPr>
        <p:spPr>
          <a:xfrm flipH="1">
            <a:off x="6705360" y="3809880"/>
            <a:ext cx="38124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2" name="Line 14"/>
          <p:cNvSpPr/>
          <p:nvPr/>
        </p:nvSpPr>
        <p:spPr>
          <a:xfrm>
            <a:off x="708660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3" name="CustomShape 15"/>
          <p:cNvSpPr/>
          <p:nvPr/>
        </p:nvSpPr>
        <p:spPr>
          <a:xfrm>
            <a:off x="7238880" y="42670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E</a:t>
            </a:r>
            <a:endParaRPr/>
          </a:p>
        </p:txBody>
      </p:sp>
      <p:sp>
        <p:nvSpPr>
          <p:cNvPr id="314" name="Line 16"/>
          <p:cNvSpPr/>
          <p:nvPr/>
        </p:nvSpPr>
        <p:spPr>
          <a:xfrm flipH="1">
            <a:off x="6781680" y="4724280"/>
            <a:ext cx="67320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5" name="Line 17"/>
          <p:cNvSpPr/>
          <p:nvPr/>
        </p:nvSpPr>
        <p:spPr>
          <a:xfrm>
            <a:off x="7467480" y="4724280"/>
            <a:ext cx="76212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6" name="CustomShape 18"/>
          <p:cNvSpPr/>
          <p:nvPr/>
        </p:nvSpPr>
        <p:spPr>
          <a:xfrm>
            <a:off x="7924680" y="51814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317" name="Line 19"/>
          <p:cNvSpPr/>
          <p:nvPr/>
        </p:nvSpPr>
        <p:spPr>
          <a:xfrm flipH="1">
            <a:off x="777240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8" name="Line 20"/>
          <p:cNvSpPr/>
          <p:nvPr/>
        </p:nvSpPr>
        <p:spPr>
          <a:xfrm>
            <a:off x="815328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9" name="CustomShape 21"/>
          <p:cNvSpPr/>
          <p:nvPr/>
        </p:nvSpPr>
        <p:spPr>
          <a:xfrm>
            <a:off x="6553080" y="51814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320" name="Line 22"/>
          <p:cNvSpPr/>
          <p:nvPr/>
        </p:nvSpPr>
        <p:spPr>
          <a:xfrm flipH="1">
            <a:off x="640080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1" name="Line 23"/>
          <p:cNvSpPr/>
          <p:nvPr/>
        </p:nvSpPr>
        <p:spPr>
          <a:xfrm>
            <a:off x="6781680" y="56386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2" name="CustomShape 24"/>
          <p:cNvSpPr/>
          <p:nvPr/>
        </p:nvSpPr>
        <p:spPr>
          <a:xfrm>
            <a:off x="4952880" y="3352680"/>
            <a:ext cx="456840" cy="456840"/>
          </a:xfrm>
          <a:prstGeom prst="rect">
            <a:avLst/>
          </a:prstGeom>
          <a:solidFill>
            <a:srgbClr val="f7efcd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800"/>
              <a:t>A</a:t>
            </a:r>
            <a:endParaRPr/>
          </a:p>
        </p:txBody>
      </p:sp>
      <p:sp>
        <p:nvSpPr>
          <p:cNvPr id="323" name="Line 25"/>
          <p:cNvSpPr/>
          <p:nvPr/>
        </p:nvSpPr>
        <p:spPr>
          <a:xfrm flipH="1">
            <a:off x="480060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4" name="Line 26"/>
          <p:cNvSpPr/>
          <p:nvPr/>
        </p:nvSpPr>
        <p:spPr>
          <a:xfrm>
            <a:off x="5181480" y="380988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5" name="CustomShape 27"/>
          <p:cNvSpPr/>
          <p:nvPr/>
        </p:nvSpPr>
        <p:spPr>
          <a:xfrm>
            <a:off x="6097320" y="1909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T</a:t>
            </a:r>
            <a:endParaRPr/>
          </a:p>
        </p:txBody>
      </p:sp>
      <p:sp>
        <p:nvSpPr>
          <p:cNvPr id="326" name="CustomShape 28"/>
          <p:cNvSpPr/>
          <p:nvPr/>
        </p:nvSpPr>
        <p:spPr>
          <a:xfrm>
            <a:off x="541152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327" name="CustomShape 29"/>
          <p:cNvSpPr/>
          <p:nvPr/>
        </p:nvSpPr>
        <p:spPr>
          <a:xfrm>
            <a:off x="7316640" y="1909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/>
              <a:t>F</a:t>
            </a:r>
            <a:endParaRPr/>
          </a:p>
        </p:txBody>
      </p:sp>
      <p:sp>
        <p:nvSpPr>
          <p:cNvPr id="328" name="CustomShape 30"/>
          <p:cNvSpPr/>
          <p:nvPr/>
        </p:nvSpPr>
        <p:spPr>
          <a:xfrm>
            <a:off x="83833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329" name="CustomShape 31"/>
          <p:cNvSpPr/>
          <p:nvPr/>
        </p:nvSpPr>
        <p:spPr>
          <a:xfrm>
            <a:off x="63259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330" name="CustomShape 32"/>
          <p:cNvSpPr/>
          <p:nvPr/>
        </p:nvSpPr>
        <p:spPr>
          <a:xfrm>
            <a:off x="7697520" y="32814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ff0000"/>
                </a:solidFill>
              </a:rPr>
              <a:t>F</a:t>
            </a:r>
            <a:endParaRPr/>
          </a:p>
        </p:txBody>
      </p:sp>
      <p:sp>
        <p:nvSpPr>
          <p:cNvPr id="331" name="CustomShape 33"/>
          <p:cNvSpPr/>
          <p:nvPr/>
        </p:nvSpPr>
        <p:spPr>
          <a:xfrm>
            <a:off x="464976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332" name="CustomShape 34"/>
          <p:cNvSpPr/>
          <p:nvPr/>
        </p:nvSpPr>
        <p:spPr>
          <a:xfrm>
            <a:off x="5792760" y="32814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333" name="CustomShape 35"/>
          <p:cNvSpPr/>
          <p:nvPr/>
        </p:nvSpPr>
        <p:spPr>
          <a:xfrm>
            <a:off x="6554520" y="41958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334" name="CustomShape 36"/>
          <p:cNvSpPr/>
          <p:nvPr/>
        </p:nvSpPr>
        <p:spPr>
          <a:xfrm>
            <a:off x="762156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335" name="CustomShape 37"/>
          <p:cNvSpPr/>
          <p:nvPr/>
        </p:nvSpPr>
        <p:spPr>
          <a:xfrm>
            <a:off x="7011720" y="6024600"/>
            <a:ext cx="336600" cy="395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solidFill>
                  <a:srgbClr val="33cc33"/>
                </a:solidFill>
              </a:rPr>
              <a:t>T</a:t>
            </a:r>
            <a:endParaRPr/>
          </a:p>
        </p:txBody>
      </p:sp>
      <p:sp>
        <p:nvSpPr>
          <p:cNvPr id="336" name="CustomShape 38"/>
          <p:cNvSpPr/>
          <p:nvPr/>
        </p:nvSpPr>
        <p:spPr>
          <a:xfrm>
            <a:off x="762120" y="3505320"/>
            <a:ext cx="3809520" cy="2895120"/>
          </a:xfrm>
          <a:prstGeom prst="rect">
            <a:avLst/>
          </a:prstGeom>
          <a:solidFill>
            <a:srgbClr val="e8e8e8"/>
          </a:solidFill>
          <a:ln w="9360">
            <a:solidFill>
              <a:srgbClr val="000000"/>
            </a:solidFill>
            <a:miter/>
          </a:ln>
        </p:spPr>
      </p:sp>
      <p:sp>
        <p:nvSpPr>
          <p:cNvPr id="337" name="CustomShape 39"/>
          <p:cNvSpPr/>
          <p:nvPr/>
        </p:nvSpPr>
        <p:spPr>
          <a:xfrm>
            <a:off x="3066840" y="3657600"/>
            <a:ext cx="392040" cy="33552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A?</a:t>
            </a:r>
            <a:endParaRPr/>
          </a:p>
        </p:txBody>
      </p:sp>
      <p:sp>
        <p:nvSpPr>
          <p:cNvPr id="338" name="CustomShape 40"/>
          <p:cNvSpPr/>
          <p:nvPr/>
        </p:nvSpPr>
        <p:spPr>
          <a:xfrm>
            <a:off x="2282400" y="4440960"/>
            <a:ext cx="392040" cy="33552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B?</a:t>
            </a:r>
            <a:endParaRPr/>
          </a:p>
        </p:txBody>
      </p:sp>
      <p:sp>
        <p:nvSpPr>
          <p:cNvPr id="339" name="CustomShape 41"/>
          <p:cNvSpPr/>
          <p:nvPr/>
        </p:nvSpPr>
        <p:spPr>
          <a:xfrm>
            <a:off x="1497600" y="5168160"/>
            <a:ext cx="392040" cy="335520"/>
          </a:xfrm>
          <a:prstGeom prst="rect">
            <a:avLst/>
          </a:prstGeom>
          <a:solidFill>
            <a:srgbClr val="fe8637"/>
          </a:solidFill>
          <a:ln w="9360">
            <a:solidFill>
              <a:srgbClr val="000000"/>
            </a:solidFill>
            <a:miter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2400"/>
              <a:t>C?</a:t>
            </a:r>
            <a:endParaRPr/>
          </a:p>
        </p:txBody>
      </p:sp>
      <p:sp>
        <p:nvSpPr>
          <p:cNvPr id="340" name="Line 42"/>
          <p:cNvSpPr/>
          <p:nvPr/>
        </p:nvSpPr>
        <p:spPr>
          <a:xfrm flipH="1">
            <a:off x="2478240" y="3993120"/>
            <a:ext cx="784440" cy="447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1" name="Line 43"/>
          <p:cNvSpPr/>
          <p:nvPr/>
        </p:nvSpPr>
        <p:spPr>
          <a:xfrm flipH="1">
            <a:off x="1693440" y="4776480"/>
            <a:ext cx="78480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2" name="Line 44"/>
          <p:cNvSpPr/>
          <p:nvPr/>
        </p:nvSpPr>
        <p:spPr>
          <a:xfrm>
            <a:off x="2429280" y="4776480"/>
            <a:ext cx="78444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3" name="Line 45"/>
          <p:cNvSpPr/>
          <p:nvPr/>
        </p:nvSpPr>
        <p:spPr>
          <a:xfrm>
            <a:off x="3262680" y="3993120"/>
            <a:ext cx="784800" cy="447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4" name="Line 46"/>
          <p:cNvSpPr/>
          <p:nvPr/>
        </p:nvSpPr>
        <p:spPr>
          <a:xfrm flipH="1">
            <a:off x="957960" y="5503680"/>
            <a:ext cx="78480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5" name="Line 47"/>
          <p:cNvSpPr/>
          <p:nvPr/>
        </p:nvSpPr>
        <p:spPr>
          <a:xfrm>
            <a:off x="1693440" y="5503680"/>
            <a:ext cx="784800" cy="391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6" name="CustomShape 48"/>
          <p:cNvSpPr/>
          <p:nvPr/>
        </p:nvSpPr>
        <p:spPr>
          <a:xfrm>
            <a:off x="1012320" y="545508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347" name="CustomShape 49"/>
          <p:cNvSpPr/>
          <p:nvPr/>
        </p:nvSpPr>
        <p:spPr>
          <a:xfrm>
            <a:off x="1747800" y="472644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348" name="CustomShape 50"/>
          <p:cNvSpPr/>
          <p:nvPr/>
        </p:nvSpPr>
        <p:spPr>
          <a:xfrm>
            <a:off x="2533680" y="400032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True</a:t>
            </a:r>
            <a:endParaRPr/>
          </a:p>
        </p:txBody>
      </p:sp>
      <p:sp>
        <p:nvSpPr>
          <p:cNvPr id="349" name="CustomShape 51"/>
          <p:cNvSpPr/>
          <p:nvPr/>
        </p:nvSpPr>
        <p:spPr>
          <a:xfrm>
            <a:off x="3024000" y="517392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350" name="CustomShape 52"/>
          <p:cNvSpPr/>
          <p:nvPr/>
        </p:nvSpPr>
        <p:spPr>
          <a:xfrm>
            <a:off x="2284560" y="590040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351" name="CustomShape 53"/>
          <p:cNvSpPr/>
          <p:nvPr/>
        </p:nvSpPr>
        <p:spPr>
          <a:xfrm>
            <a:off x="768240" y="5900400"/>
            <a:ext cx="64116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True</a:t>
            </a:r>
            <a:endParaRPr/>
          </a:p>
        </p:txBody>
      </p:sp>
      <p:sp>
        <p:nvSpPr>
          <p:cNvPr id="352" name="CustomShape 54"/>
          <p:cNvSpPr/>
          <p:nvPr/>
        </p:nvSpPr>
        <p:spPr>
          <a:xfrm>
            <a:off x="1941840" y="545148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353" name="CustomShape 55"/>
          <p:cNvSpPr/>
          <p:nvPr/>
        </p:nvSpPr>
        <p:spPr>
          <a:xfrm>
            <a:off x="2725560" y="466920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354" name="CustomShape 56"/>
          <p:cNvSpPr/>
          <p:nvPr/>
        </p:nvSpPr>
        <p:spPr>
          <a:xfrm>
            <a:off x="3853440" y="444564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800000"/>
                </a:solidFill>
              </a:rPr>
              <a:t>False</a:t>
            </a:r>
            <a:endParaRPr/>
          </a:p>
        </p:txBody>
      </p:sp>
      <p:sp>
        <p:nvSpPr>
          <p:cNvPr id="355" name="CustomShape 57"/>
          <p:cNvSpPr/>
          <p:nvPr/>
        </p:nvSpPr>
        <p:spPr>
          <a:xfrm>
            <a:off x="3610080" y="4000320"/>
            <a:ext cx="73872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False</a:t>
            </a:r>
            <a:endParaRPr/>
          </a:p>
        </p:txBody>
      </p:sp>
      <p:sp>
        <p:nvSpPr>
          <p:cNvPr id="356" name="CustomShape 58"/>
          <p:cNvSpPr/>
          <p:nvPr/>
        </p:nvSpPr>
        <p:spPr>
          <a:xfrm>
            <a:off x="656640" y="3178080"/>
            <a:ext cx="2828520" cy="333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1600"/>
              <a:t>CONCEPT </a:t>
            </a:r>
            <a:r>
              <a:rPr b="1" lang="en-US" sz="1400">
                <a:latin typeface="Symbol"/>
              </a:rPr>
              <a:t></a:t>
            </a:r>
            <a:r>
              <a:rPr b="1" lang="en-US" sz="1600">
                <a:latin typeface="Symbol"/>
              </a:rPr>
              <a:t> A </a:t>
            </a:r>
            <a:r>
              <a:rPr b="1" lang="en-US" sz="1400">
                <a:latin typeface="Symbol"/>
              </a:rPr>
              <a:t> </a:t>
            </a:r>
            <a:r>
              <a:rPr b="1" lang="en-US" sz="1600">
                <a:latin typeface="Symbol"/>
              </a:rPr>
              <a:t>(</a:t>
            </a:r>
            <a:r>
              <a:rPr b="1" lang="en-US" sz="1400">
                <a:latin typeface="Symbol"/>
              </a:rPr>
              <a:t></a:t>
            </a:r>
            <a:r>
              <a:rPr b="1" lang="en-US" sz="1600">
                <a:latin typeface="Symbol"/>
              </a:rPr>
              <a:t>B v C)</a:t>
            </a:r>
            <a:endParaRPr/>
          </a:p>
        </p:txBody>
      </p:sp>
      <p:sp>
        <p:nvSpPr>
          <p:cNvPr id="357" name="CustomShape 59"/>
          <p:cNvSpPr/>
          <p:nvPr/>
        </p:nvSpPr>
        <p:spPr>
          <a:xfrm>
            <a:off x="958320" y="4121280"/>
            <a:ext cx="6613920" cy="516960"/>
          </a:xfrm>
          <a:prstGeom prst="rect">
            <a:avLst/>
          </a:prstGeom>
          <a:solidFill>
            <a:srgbClr val="f7efcd"/>
          </a:solidFill>
          <a:ln w="28440">
            <a:solidFill>
              <a:srgbClr val="993300"/>
            </a:solidFill>
            <a:miter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993300"/>
                </a:solidFill>
                <a:latin typeface="Arial"/>
              </a:rPr>
              <a:t>KIS bias </a:t>
            </a:r>
            <a:r>
              <a:rPr b="1" lang="en-US" sz="2800">
                <a:solidFill>
                  <a:srgbClr val="993300"/>
                </a:solidFill>
                <a:latin typeface="Wingdings"/>
              </a:rPr>
              <a:t></a:t>
            </a:r>
            <a:r>
              <a:rPr b="1" lang="en-US" sz="2800">
                <a:solidFill>
                  <a:srgbClr val="993300"/>
                </a:solidFill>
                <a:latin typeface="Arial"/>
              </a:rPr>
              <a:t> Build smallest decision tree</a:t>
            </a:r>
            <a:endParaRPr/>
          </a:p>
        </p:txBody>
      </p:sp>
      <p:sp>
        <p:nvSpPr>
          <p:cNvPr id="358" name="CustomShape 60"/>
          <p:cNvSpPr/>
          <p:nvPr/>
        </p:nvSpPr>
        <p:spPr>
          <a:xfrm>
            <a:off x="1497600" y="5189400"/>
            <a:ext cx="6464880" cy="943560"/>
          </a:xfrm>
          <a:prstGeom prst="rect">
            <a:avLst/>
          </a:prstGeom>
          <a:solidFill>
            <a:srgbClr val="e1f7e1"/>
          </a:solidFill>
          <a:ln w="28440">
            <a:solidFill>
              <a:srgbClr val="0099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9900"/>
                </a:solidFill>
                <a:latin typeface="Arial"/>
              </a:rPr>
              <a:t>Computationally intractable problem</a:t>
            </a:r>
            <a:r>
              <a:rPr b="1" lang="en-US" sz="2800">
                <a:solidFill>
                  <a:srgbClr val="009900"/>
                </a:solidFill>
                <a:latin typeface="Arial"/>
              </a:rPr>
              <a:t>
</a:t>
            </a:r>
            <a:r>
              <a:rPr b="1" lang="en-US" sz="2800">
                <a:solidFill>
                  <a:srgbClr val="009900"/>
                </a:solidFill>
                <a:latin typeface="Wingdings"/>
              </a:rPr>
              <a:t></a:t>
            </a:r>
            <a:r>
              <a:rPr b="1" lang="en-US" sz="2800">
                <a:solidFill>
                  <a:srgbClr val="009900"/>
                </a:solidFill>
                <a:latin typeface="Arial"/>
              </a:rPr>
              <a:t> greedy algorithm</a:t>
            </a:r>
            <a:endParaRPr/>
          </a:p>
        </p:txBody>
      </p:sp>
      <p:sp>
        <p:nvSpPr>
          <p:cNvPr id="359" name="CustomShape 61"/>
          <p:cNvSpPr/>
          <p:nvPr/>
        </p:nvSpPr>
        <p:spPr>
          <a:xfrm>
            <a:off x="-222840" y="1438200"/>
            <a:ext cx="6611040" cy="700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>
                <a:solidFill>
                  <a:srgbClr val="006600"/>
                </a:solidFill>
                <a:latin typeface="Arial"/>
              </a:rPr>
              <a:t>CONCEPT 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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6600"/>
                </a:solidFill>
                <a:latin typeface="Arial"/>
              </a:rPr>
              <a:t>   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(D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EvA))v(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D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(C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(Bv(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B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((E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A)v(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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E</a:t>
            </a:r>
            <a:r>
              <a:rPr b="1" lang="en-US" sz="2000">
                <a:solidFill>
                  <a:srgbClr val="006600"/>
                </a:solidFill>
                <a:latin typeface="Symbol"/>
              </a:rPr>
              <a:t></a:t>
            </a:r>
            <a:r>
              <a:rPr b="1" lang="en-US" sz="2000">
                <a:solidFill>
                  <a:srgbClr val="006600"/>
                </a:solidFill>
                <a:latin typeface="Arial"/>
              </a:rPr>
              <a:t>A))))))</a:t>
            </a:r>
            <a:r>
              <a:rPr b="1" lang="en-US" sz="2000">
                <a:solidFill>
                  <a:srgbClr val="33cc33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>
                  <p:par>
                    <p:cTn fill="hold" id="15" nodeType="clickEffect">
                      <p:stCondLst>
                        <p:cond delay="indefinite"/>
                      </p:stCondLst>
                      <p:childTnLst>
                        <p:par>
                          <p:cTn fill="hold" id="16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