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2"/>
  </p:notesMasterIdLst>
  <p:handoutMasterIdLst>
    <p:handoutMasterId r:id="rId53"/>
  </p:handoutMasterIdLst>
  <p:sldIdLst>
    <p:sldId id="425" r:id="rId2"/>
    <p:sldId id="468" r:id="rId3"/>
    <p:sldId id="412" r:id="rId4"/>
    <p:sldId id="426" r:id="rId5"/>
    <p:sldId id="463" r:id="rId6"/>
    <p:sldId id="474" r:id="rId7"/>
    <p:sldId id="466" r:id="rId8"/>
    <p:sldId id="427" r:id="rId9"/>
    <p:sldId id="428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475" r:id="rId21"/>
    <p:sldId id="491" r:id="rId22"/>
    <p:sldId id="489" r:id="rId23"/>
    <p:sldId id="413" r:id="rId24"/>
    <p:sldId id="451" r:id="rId25"/>
    <p:sldId id="503" r:id="rId26"/>
    <p:sldId id="477" r:id="rId27"/>
    <p:sldId id="414" r:id="rId28"/>
    <p:sldId id="410" r:id="rId29"/>
    <p:sldId id="415" r:id="rId30"/>
    <p:sldId id="416" r:id="rId31"/>
    <p:sldId id="479" r:id="rId32"/>
    <p:sldId id="417" r:id="rId33"/>
    <p:sldId id="476" r:id="rId34"/>
    <p:sldId id="432" r:id="rId35"/>
    <p:sldId id="435" r:id="rId36"/>
    <p:sldId id="436" r:id="rId37"/>
    <p:sldId id="467" r:id="rId38"/>
    <p:sldId id="437" r:id="rId39"/>
    <p:sldId id="469" r:id="rId40"/>
    <p:sldId id="470" r:id="rId41"/>
    <p:sldId id="471" r:id="rId42"/>
    <p:sldId id="472" r:id="rId43"/>
    <p:sldId id="473" r:id="rId44"/>
    <p:sldId id="444" r:id="rId45"/>
    <p:sldId id="452" r:id="rId46"/>
    <p:sldId id="492" r:id="rId47"/>
    <p:sldId id="418" r:id="rId48"/>
    <p:sldId id="504" r:id="rId49"/>
    <p:sldId id="429" r:id="rId50"/>
    <p:sldId id="478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ED"/>
    <a:srgbClr val="FF0000"/>
    <a:srgbClr val="F0F4FE"/>
    <a:srgbClr val="F6F6F6"/>
    <a:srgbClr val="EFFFEF"/>
    <a:srgbClr val="006600"/>
    <a:srgbClr val="0033C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6" autoAdjust="0"/>
    <p:restoredTop sz="94660" autoAdjust="0"/>
  </p:normalViewPr>
  <p:slideViewPr>
    <p:cSldViewPr>
      <p:cViewPr varScale="1">
        <p:scale>
          <a:sx n="70" d="100"/>
          <a:sy n="70" d="100"/>
        </p:scale>
        <p:origin x="-10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979"/>
    </p:cViewPr>
  </p:sorterViewPr>
  <p:notesViewPr>
    <p:cSldViewPr>
      <p:cViewPr varScale="1">
        <p:scale>
          <a:sx n="45" d="100"/>
          <a:sy n="45" d="100"/>
        </p:scale>
        <p:origin x="-1234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DD10B8DE-2E28-4D53-9562-FDDCC266C9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89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5B17DE98-B2D4-41C7-BBB1-B75589DAD8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169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0F521-61DE-4B1F-8982-F62C6E29C20A}" type="slidenum">
              <a:rPr lang="en-US"/>
              <a:pPr/>
              <a:t>1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00BF6-414B-4FB2-BD7E-FA1F030A2C7B}" type="slidenum">
              <a:rPr lang="en-US"/>
              <a:pPr/>
              <a:t>20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00BF6-414B-4FB2-BD7E-FA1F030A2C7B}" type="slidenum">
              <a:rPr lang="en-US"/>
              <a:pPr/>
              <a:t>21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00BF6-414B-4FB2-BD7E-FA1F030A2C7B}" type="slidenum">
              <a:rPr lang="en-US"/>
              <a:pPr/>
              <a:t>22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74A216-FCCA-46E7-A717-50A87060F00D}" type="slidenum">
              <a:rPr lang="en-US"/>
              <a:pPr/>
              <a:t>23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959A6-9C71-4C81-BE11-32EAD28ABAB2}" type="slidenum">
              <a:rPr lang="en-US"/>
              <a:pPr/>
              <a:t>24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959A6-9C71-4C81-BE11-32EAD28ABAB2}" type="slidenum">
              <a:rPr lang="en-US"/>
              <a:pPr/>
              <a:t>25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4BDDA-F694-440C-B451-5718E217E7AB}" type="slidenum">
              <a:rPr lang="en-US"/>
              <a:pPr/>
              <a:t>27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A3FBEE-F370-491A-9F10-038DB713BC2C}" type="slidenum">
              <a:rPr lang="en-US"/>
              <a:pPr/>
              <a:t>28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1F75C-E3C7-4DEE-BA94-A8E846333BD4}" type="slidenum">
              <a:rPr lang="en-US"/>
              <a:pPr/>
              <a:t>29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A1995-62E5-40D4-A780-888D3F47B3ED}" type="slidenum">
              <a:rPr lang="en-US"/>
              <a:pPr/>
              <a:t>30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CE06D-76FC-4496-8652-6875572E04CB}" type="slidenum">
              <a:rPr lang="en-US"/>
              <a:pPr/>
              <a:t>3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95072-9C64-4057-8ABD-AEC7DED5EB8E}" type="slidenum">
              <a:rPr lang="en-US"/>
              <a:pPr/>
              <a:t>32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B8B09-8C8C-4519-AA9A-14CA505D7125}" type="slidenum">
              <a:rPr lang="en-US"/>
              <a:pPr/>
              <a:t>34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ED03C-88A6-4F77-964E-CA10FEFFC62C}" type="slidenum">
              <a:rPr lang="en-US"/>
              <a:pPr/>
              <a:t>35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29EFF-7DF7-45DD-9961-B704995C25FF}" type="slidenum">
              <a:rPr lang="en-US"/>
              <a:pPr/>
              <a:t>36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564FE-3B6E-4FB2-9540-CD847EB9FAE7}" type="slidenum">
              <a:rPr lang="en-US"/>
              <a:pPr/>
              <a:t>38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564FE-3B6E-4FB2-9540-CD847EB9FAE7}" type="slidenum">
              <a:rPr lang="en-US"/>
              <a:pPr/>
              <a:t>39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564FE-3B6E-4FB2-9540-CD847EB9FAE7}" type="slidenum">
              <a:rPr lang="en-US"/>
              <a:pPr/>
              <a:t>40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564FE-3B6E-4FB2-9540-CD847EB9FAE7}" type="slidenum">
              <a:rPr lang="en-US"/>
              <a:pPr/>
              <a:t>41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564FE-3B6E-4FB2-9540-CD847EB9FAE7}" type="slidenum">
              <a:rPr lang="en-US"/>
              <a:pPr/>
              <a:t>42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564FE-3B6E-4FB2-9540-CD847EB9FAE7}" type="slidenum">
              <a:rPr lang="en-US"/>
              <a:pPr/>
              <a:t>43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D64E5-7E28-419C-BADE-3B93F1E0C145}" type="slidenum">
              <a:rPr lang="en-US"/>
              <a:pPr/>
              <a:t>4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97269-B190-4C80-9220-201126F37C48}" type="slidenum">
              <a:rPr lang="en-US"/>
              <a:pPr/>
              <a:t>44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F17BB-1899-4671-9CC9-C27D0C7043F4}" type="slidenum">
              <a:rPr lang="en-US"/>
              <a:pPr/>
              <a:t>45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EF343-0EAE-4107-8855-66C356238DF3}" type="slidenum">
              <a:rPr lang="en-US"/>
              <a:pPr/>
              <a:t>47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F6AA7-9FAE-4AA4-A831-1AF58D00CF88}" type="slidenum">
              <a:rPr lang="en-US"/>
              <a:pPr/>
              <a:t>49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00BF6-414B-4FB2-BD7E-FA1F030A2C7B}" type="slidenum">
              <a:rPr lang="en-US"/>
              <a:pPr/>
              <a:t>5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00BF6-414B-4FB2-BD7E-FA1F030A2C7B}" type="slidenum">
              <a:rPr lang="en-US"/>
              <a:pPr/>
              <a:t>6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00BF6-414B-4FB2-BD7E-FA1F030A2C7B}" type="slidenum">
              <a:rPr lang="en-US"/>
              <a:pPr/>
              <a:t>7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00BF6-414B-4FB2-BD7E-FA1F030A2C7B}" type="slidenum">
              <a:rPr lang="en-US"/>
              <a:pPr/>
              <a:t>8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0085C9-0145-4F07-8FAC-9603DBF1D867}" type="slidenum">
              <a:rPr lang="en-US"/>
              <a:pPr/>
              <a:t>9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0085C9-0145-4F07-8FAC-9603DBF1D867}" type="slidenum">
              <a:rPr lang="en-US"/>
              <a:pPr/>
              <a:t>10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F65A73B-F863-43A2-9EC9-260AED1F6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A4EB-F24B-4437-A438-B0975D96F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2CA0-313B-4686-A2C7-5E6B858A9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DEE7548-B848-4386-AE67-7DF72A9F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DE2A32F-6F62-44D4-89B5-AA8D1E94F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49A3-8457-41E0-865B-7257654272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1D8C-8BC3-480A-94DD-962D8EE24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E7B99D5-48F6-4EF4-9EE1-B1CB4F807E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EEBD-1A04-4C6D-818C-8D3874BF6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3F2D9FA-3204-4F6F-98F1-E667CFFE82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90AC9FD-7A96-4C05-9299-9DDD9AC239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976F972-A990-4C71-AC58-80A654732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Function Learning and Neural Nets</a:t>
            </a:r>
            <a:br>
              <a:rPr lang="en-US" smtClean="0"/>
            </a:b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2B49-4406-4639-859D-4056ECB1813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Feature Transforms</a:t>
            </a:r>
            <a:endParaRPr lang="en-US" dirty="0"/>
          </a:p>
        </p:txBody>
      </p:sp>
      <p:sp>
        <p:nvSpPr>
          <p:cNvPr id="340996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Common model: weighted sums of nonlinear functions f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),…,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Linear in the </a:t>
            </a:r>
            <a:r>
              <a:rPr lang="en-US" i="1" dirty="0" smtClean="0"/>
              <a:t>feature space</a:t>
            </a:r>
          </a:p>
          <a:p>
            <a:pPr lvl="1"/>
            <a:r>
              <a:rPr lang="en-US" dirty="0" smtClean="0"/>
              <a:t>Polynomial g(x,</a:t>
            </a:r>
            <a:r>
              <a:rPr lang="el-GR" b="1" dirty="0" smtClean="0"/>
              <a:t>θ</a:t>
            </a:r>
            <a:r>
              <a:rPr lang="en-US" dirty="0" smtClean="0"/>
              <a:t>) = </a:t>
            </a:r>
            <a:r>
              <a:rPr lang="el-GR" dirty="0" smtClean="0"/>
              <a:t>θ</a:t>
            </a:r>
            <a:r>
              <a:rPr lang="en-US" baseline="-25000" dirty="0" smtClean="0"/>
              <a:t>0</a:t>
            </a:r>
            <a:r>
              <a:rPr lang="en-US" dirty="0" smtClean="0"/>
              <a:t> + x </a:t>
            </a:r>
            <a:r>
              <a:rPr lang="el-GR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/>
              <a:t> + … + </a:t>
            </a:r>
            <a:r>
              <a:rPr lang="en-US" dirty="0" err="1" smtClean="0"/>
              <a:t>x</a:t>
            </a:r>
            <a:r>
              <a:rPr lang="en-US" baseline="30000" dirty="0" err="1" smtClean="0"/>
              <a:t>d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r>
              <a:rPr lang="en-US" baseline="-25000" dirty="0" smtClean="0"/>
              <a:t>d</a:t>
            </a:r>
          </a:p>
          <a:p>
            <a:pPr lvl="1"/>
            <a:r>
              <a:rPr lang="en-US" dirty="0" smtClean="0"/>
              <a:t>In general g(</a:t>
            </a:r>
            <a:r>
              <a:rPr lang="en-US" b="1" dirty="0" smtClean="0"/>
              <a:t>x</a:t>
            </a:r>
            <a:r>
              <a:rPr lang="en-US" dirty="0" smtClean="0"/>
              <a:t>,</a:t>
            </a:r>
            <a:r>
              <a:rPr lang="el-GR" b="1" dirty="0"/>
              <a:t>θ</a:t>
            </a:r>
            <a:r>
              <a:rPr lang="en-US" dirty="0"/>
              <a:t>) = </a:t>
            </a: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(x) </a:t>
            </a:r>
            <a:r>
              <a:rPr lang="el-GR" dirty="0"/>
              <a:t>θ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dirty="0" smtClean="0"/>
              <a:t>… +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(x) </a:t>
            </a:r>
            <a:r>
              <a:rPr lang="el-GR" dirty="0" smtClean="0"/>
              <a:t>θ</a:t>
            </a:r>
            <a:r>
              <a:rPr lang="en-US" baseline="-25000" dirty="0" smtClean="0"/>
              <a:t>N</a:t>
            </a:r>
          </a:p>
          <a:p>
            <a:r>
              <a:rPr lang="en-US" dirty="0"/>
              <a:t>Least squares </a:t>
            </a:r>
            <a:r>
              <a:rPr lang="en-US" dirty="0" smtClean="0"/>
              <a:t>fit can </a:t>
            </a:r>
            <a:r>
              <a:rPr lang="en-US" dirty="0"/>
              <a:t>be solved exactly </a:t>
            </a:r>
            <a:r>
              <a:rPr lang="en-US" dirty="0" smtClean="0"/>
              <a:t>by consider a transformed dataset (</a:t>
            </a:r>
            <a:r>
              <a:rPr lang="en-US" b="1" dirty="0" err="1"/>
              <a:t>x</a:t>
            </a:r>
            <a:r>
              <a:rPr lang="en-US" dirty="0" err="1" smtClean="0"/>
              <a:t>’,y</a:t>
            </a:r>
            <a:r>
              <a:rPr lang="en-US" dirty="0" smtClean="0"/>
              <a:t>) with </a:t>
            </a:r>
            <a:r>
              <a:rPr lang="en-US" b="1" dirty="0" smtClean="0"/>
              <a:t>x</a:t>
            </a:r>
            <a:r>
              <a:rPr lang="en-US" dirty="0" smtClean="0"/>
              <a:t>’=(f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),…,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))</a:t>
            </a:r>
            <a:endParaRPr lang="en-US" baseline="-25000" dirty="0"/>
          </a:p>
          <a:p>
            <a:r>
              <a:rPr lang="en-US" dirty="0" smtClean="0"/>
              <a:t>More on this later…</a:t>
            </a: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86CD31-56CE-4E06-8575-9C84B33DE0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200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620389"/>
                <a:ext cx="72638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Gradient direction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orthogonal to the level sets (contours) of f,</a:t>
                </a:r>
                <a:br>
                  <a:rPr lang="en-US" dirty="0" smtClean="0"/>
                </a:br>
                <a:r>
                  <a:rPr lang="en-US" dirty="0" smtClean="0"/>
                  <a:t>points in direction of steepest increase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20389"/>
                <a:ext cx="7263848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6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31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200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391891" y="124691"/>
            <a:ext cx="60407" cy="727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620389"/>
                <a:ext cx="72638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Gradient direction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orthogonal to the level sets (contours) of f,</a:t>
                </a:r>
                <a:br>
                  <a:rPr lang="en-US" dirty="0" smtClean="0"/>
                </a:br>
                <a:r>
                  <a:rPr lang="en-US" dirty="0" smtClean="0"/>
                  <a:t>points in direction of steepest increase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20389"/>
                <a:ext cx="7263848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6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393924" y="749162"/>
            <a:ext cx="89038" cy="890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3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200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452299" y="852055"/>
            <a:ext cx="64283" cy="699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Gradient descent: iteratively move in direction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393924" y="749162"/>
            <a:ext cx="89038" cy="890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200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452299" y="852055"/>
            <a:ext cx="64283" cy="6996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Gradient descent: iteratively move in direction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393924" y="749162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71141" y="1552726"/>
            <a:ext cx="89038" cy="890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1597245"/>
            <a:ext cx="2226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9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200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452299" y="852055"/>
            <a:ext cx="64283" cy="6996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Gradient descent: iteratively move in direction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393924" y="749162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71141" y="1552726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1597245"/>
            <a:ext cx="22264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75941" y="1538871"/>
            <a:ext cx="89038" cy="890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76800" y="1267691"/>
            <a:ext cx="533400" cy="287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4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200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452299" y="852055"/>
            <a:ext cx="64283" cy="6996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Gradient descent: iteratively move in direction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393924" y="749162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71141" y="1552726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1597245"/>
            <a:ext cx="22264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75941" y="1538871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76800" y="1267691"/>
            <a:ext cx="533400" cy="2879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97314" y="1223172"/>
            <a:ext cx="89038" cy="890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306291" y="1312210"/>
            <a:ext cx="114252" cy="37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6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200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452299" y="852055"/>
            <a:ext cx="64283" cy="6996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Gradient descent: iteratively move in direction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393924" y="749162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71141" y="1552726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1597245"/>
            <a:ext cx="22264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75941" y="1538871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76800" y="1267691"/>
            <a:ext cx="533400" cy="2879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97314" y="1223172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306291" y="1312210"/>
            <a:ext cx="114252" cy="378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83062" y="1646705"/>
            <a:ext cx="89038" cy="890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06291" y="1735743"/>
            <a:ext cx="21290" cy="778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4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200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452299" y="852055"/>
            <a:ext cx="64283" cy="6996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Gradient descent: iteratively move in direction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393924" y="749162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71141" y="1552726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1597245"/>
            <a:ext cx="22264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75941" y="1538871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76800" y="1267691"/>
            <a:ext cx="533400" cy="2879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97314" y="1223172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306291" y="1312210"/>
            <a:ext cx="114252" cy="378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83062" y="1646705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06291" y="1735743"/>
            <a:ext cx="21290" cy="7788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83062" y="2484905"/>
            <a:ext cx="89038" cy="890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347855" y="2161309"/>
            <a:ext cx="41563" cy="360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200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452299" y="852055"/>
            <a:ext cx="64283" cy="6996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Gradient descent: iteratively move in direction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393924" y="749162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71141" y="1552726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1597245"/>
            <a:ext cx="22264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75941" y="1538871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76800" y="1267691"/>
            <a:ext cx="533400" cy="2879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97314" y="1223172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306291" y="1312210"/>
            <a:ext cx="114252" cy="378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83062" y="1646705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06291" y="1735743"/>
            <a:ext cx="21290" cy="7788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83062" y="2484905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347855" y="2161309"/>
            <a:ext cx="41563" cy="360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65681" y="2125171"/>
            <a:ext cx="89038" cy="890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97362" y="2196962"/>
            <a:ext cx="89038" cy="890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24054" y="2251364"/>
            <a:ext cx="89038" cy="890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 a function with :</a:t>
            </a:r>
          </a:p>
          <a:p>
            <a:r>
              <a:rPr lang="en-US" dirty="0" smtClean="0"/>
              <a:t>Continuous-valued examples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E.g., pixels of image</a:t>
            </a:r>
          </a:p>
          <a:p>
            <a:r>
              <a:rPr lang="en-US" dirty="0" smtClean="0"/>
              <a:t>Continuous-valued output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E.g., likelihood that image is a ‘7’</a:t>
            </a:r>
          </a:p>
          <a:p>
            <a:r>
              <a:rPr lang="en-US" dirty="0" smtClean="0"/>
              <a:t>Known as </a:t>
            </a:r>
            <a:r>
              <a:rPr lang="en-US" dirty="0" smtClean="0">
                <a:solidFill>
                  <a:srgbClr val="FF0000"/>
                </a:solidFill>
              </a:rPr>
              <a:t>regression</a:t>
            </a:r>
          </a:p>
          <a:p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en-US" dirty="0" smtClean="0">
                <a:solidFill>
                  <a:schemeClr val="accent6"/>
                </a:solidFill>
              </a:rPr>
              <a:t>Regression can be turned into classification via thresholds]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EE7548-B848-4386-AE67-7DF72A9FCBF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76400"/>
            <a:ext cx="23241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6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3048000"/>
            <a:ext cx="1143000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Least Squares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948" name="Rectangle 4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:r>
                  <a:rPr lang="el-GR" b="1" dirty="0" smtClean="0"/>
                  <a:t>θ</a:t>
                </a:r>
                <a:r>
                  <a:rPr lang="en-US" dirty="0" smtClean="0"/>
                  <a:t> = (</a:t>
                </a:r>
                <a:r>
                  <a:rPr lang="el-GR" dirty="0" smtClean="0"/>
                  <a:t>θ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,…,</a:t>
                </a:r>
                <a:r>
                  <a:rPr lang="el-GR" dirty="0" smtClean="0"/>
                  <a:t>θ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Error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l-GR" b="1" i="1" dirty="0" smtClean="0">
                            <a:latin typeface="Cambria Math"/>
                          </a:rPr>
                          <m:t>𝜽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l-GR" i="0" dirty="0">
                        <a:latin typeface="Cambria Math"/>
                      </a:rPr>
                      <m:t>Σ</m:t>
                    </m:r>
                    <m:r>
                      <a:rPr lang="en-US" i="1" baseline="-25000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l-GR" b="1" i="1" dirty="0">
                                    <a:latin typeface="Cambria Math"/>
                                  </a:rPr>
                                  <m:t>𝜽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aseline="30000" dirty="0" smtClean="0"/>
              </a:p>
              <a:p>
                <a:r>
                  <a:rPr lang="en-US" dirty="0" smtClean="0"/>
                  <a:t>Take gradient:</a:t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𝛻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l-GR" b="1" i="1" dirty="0">
                            <a:latin typeface="Cambria Math"/>
                          </a:rPr>
                          <m:t>𝜽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 </m:t>
                    </m:r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l-GR" i="0" dirty="0" smtClean="0">
                        <a:latin typeface="Cambria Math"/>
                      </a:rPr>
                      <m:t>Σ</m:t>
                    </m:r>
                    <m:r>
                      <a:rPr lang="en-US" i="1" baseline="-25000" dirty="0">
                        <a:latin typeface="Cambria Math"/>
                      </a:rPr>
                      <m:t>𝑖</m:t>
                    </m:r>
                    <m:f>
                      <m:fPr>
                        <m:ctrlPr>
                          <a:rPr lang="en-US" i="1" baseline="-25000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l-GR" b="1" i="1" dirty="0">
                                <a:latin typeface="Cambria Math"/>
                              </a:rPr>
                              <m:t>𝜽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𝜕</m:t>
                        </m:r>
                        <m:r>
                          <a:rPr lang="el-GR" b="1" i="1" dirty="0" smtClean="0">
                            <a:latin typeface="Cambria Math"/>
                          </a:rPr>
                          <m:t>𝜽</m:t>
                        </m:r>
                      </m:den>
                    </m:f>
                    <m:r>
                      <a:rPr lang="en-US" i="1" dirty="0" smtClean="0">
                        <a:latin typeface="Cambria Math"/>
                      </a:rPr>
                      <m:t> (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l-GR" b="1" i="1" dirty="0">
                        <a:latin typeface="Cambria Math"/>
                      </a:rPr>
                      <m:t>𝜽</m:t>
                    </m:r>
                    <m:r>
                      <a:rPr lang="en-US" i="1" dirty="0" smtClean="0">
                        <a:latin typeface="Cambria Math"/>
                      </a:rPr>
                      <m:t>)−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Update rule</a:t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l-GR" b="1" i="1" dirty="0">
                        <a:latin typeface="Cambria Math"/>
                      </a:rPr>
                      <m:t>𝜽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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/>
                      </a:rPr>
                      <m:t>𝜽</m:t>
                    </m:r>
                    <m:r>
                      <a:rPr lang="en-US" i="1" dirty="0" smtClean="0">
                        <a:latin typeface="Cambria Math"/>
                      </a:rPr>
                      <m:t> − </m:t>
                    </m:r>
                    <m:r>
                      <a:rPr lang="en-US" i="1" dirty="0" smtClean="0">
                        <a:latin typeface="Cambria Math"/>
                        <a:sym typeface="Symbol"/>
                      </a:rPr>
                      <m:t> </m:t>
                    </m:r>
                    <m:r>
                      <a:rPr lang="en-US" b="0" i="0" dirty="0" smtClean="0">
                        <a:latin typeface="Cambria Math"/>
                        <a:sym typeface="Symbol"/>
                      </a:rPr>
                      <m:t>𝛻</m:t>
                    </m:r>
                    <m:r>
                      <a:rPr lang="en-US" b="0" i="1" dirty="0" smtClean="0">
                        <a:latin typeface="Cambria Math"/>
                        <a:sym typeface="Symbol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  <a:sym typeface="Symbol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  <a:sym typeface="Symbol"/>
                      </a:rPr>
                      <m:t>𝜽</m:t>
                    </m:r>
                    <m:r>
                      <a:rPr lang="en-US" b="0" i="1" dirty="0" smtClean="0">
                        <a:latin typeface="Cambria Math"/>
                        <a:sym typeface="Symbol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baseline="30000" dirty="0"/>
              </a:p>
            </p:txBody>
          </p:sp>
        </mc:Choice>
        <mc:Fallback xmlns="">
          <p:sp>
            <p:nvSpPr>
              <p:cNvPr id="338948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4343400" y="3810000"/>
            <a:ext cx="1295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4419600"/>
            <a:ext cx="220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vector, in which element </a:t>
            </a:r>
            <a:r>
              <a:rPr lang="en-US" i="1" dirty="0" smtClean="0"/>
              <a:t>k</a:t>
            </a:r>
            <a:r>
              <a:rPr lang="en-US" dirty="0" smtClean="0"/>
              <a:t> indicates how quickly the prediction at example </a:t>
            </a:r>
            <a:r>
              <a:rPr lang="en-US" dirty="0" err="1" smtClean="0"/>
              <a:t>i</a:t>
            </a:r>
            <a:r>
              <a:rPr lang="en-US" dirty="0" smtClean="0"/>
              <a:t> changes with respect to a change in </a:t>
            </a:r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k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5971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Least Squares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948" name="Rectangle 4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:r>
                  <a:rPr lang="el-GR" b="1" dirty="0" smtClean="0"/>
                  <a:t>θ</a:t>
                </a:r>
                <a:r>
                  <a:rPr lang="en-US" dirty="0" smtClean="0"/>
                  <a:t> = (</a:t>
                </a:r>
                <a:r>
                  <a:rPr lang="el-GR" dirty="0" smtClean="0"/>
                  <a:t>θ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,…,</a:t>
                </a:r>
                <a:r>
                  <a:rPr lang="el-GR" dirty="0" smtClean="0"/>
                  <a:t>θ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Error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l-GR" b="1" i="1" dirty="0" smtClean="0">
                            <a:latin typeface="Cambria Math"/>
                          </a:rPr>
                          <m:t>𝜽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l-GR" i="0" dirty="0">
                        <a:latin typeface="Cambria Math"/>
                      </a:rPr>
                      <m:t>Σ</m:t>
                    </m:r>
                    <m:r>
                      <a:rPr lang="en-US" i="1" baseline="-25000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l-GR" b="1" i="1" dirty="0">
                                    <a:latin typeface="Cambria Math"/>
                                  </a:rPr>
                                  <m:t>𝜽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aseline="30000" dirty="0" smtClean="0"/>
              </a:p>
              <a:p>
                <a:r>
                  <a:rPr lang="en-US" dirty="0" smtClean="0"/>
                  <a:t>Take gradient:</a:t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𝛻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l-GR" b="1" i="1" dirty="0">
                            <a:latin typeface="Cambria Math"/>
                          </a:rPr>
                          <m:t>𝜽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 </m:t>
                    </m:r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l-GR" i="0" dirty="0" smtClean="0">
                        <a:latin typeface="Cambria Math"/>
                      </a:rPr>
                      <m:t>Σ</m:t>
                    </m:r>
                    <m:r>
                      <a:rPr lang="en-US" i="1" baseline="-25000" dirty="0">
                        <a:latin typeface="Cambria Math"/>
                      </a:rPr>
                      <m:t>𝑖</m:t>
                    </m:r>
                    <m:f>
                      <m:fPr>
                        <m:ctrlPr>
                          <a:rPr lang="en-US" i="1" baseline="-25000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l-GR" b="1" i="1" dirty="0">
                                <a:latin typeface="Cambria Math"/>
                              </a:rPr>
                              <m:t>𝜽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𝜕</m:t>
                        </m:r>
                        <m:r>
                          <a:rPr lang="el-GR" b="1" i="1" dirty="0" smtClean="0">
                            <a:latin typeface="Cambria Math"/>
                          </a:rPr>
                          <m:t>𝜽</m:t>
                        </m:r>
                      </m:den>
                    </m:f>
                    <m:r>
                      <a:rPr lang="en-US" i="1" dirty="0" smtClean="0">
                        <a:latin typeface="Cambria Math"/>
                      </a:rPr>
                      <m:t> (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l-GR" b="1" i="1" dirty="0">
                        <a:latin typeface="Cambria Math"/>
                      </a:rPr>
                      <m:t>𝜽</m:t>
                    </m:r>
                    <m:r>
                      <a:rPr lang="en-US" i="1" dirty="0" smtClean="0">
                        <a:latin typeface="Cambria Math"/>
                      </a:rPr>
                      <m:t>)−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Update rule</a:t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l-GR" b="1" i="1" dirty="0">
                        <a:latin typeface="Cambria Math"/>
                      </a:rPr>
                      <m:t>𝜽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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/>
                      </a:rPr>
                      <m:t>𝜽</m:t>
                    </m:r>
                    <m:r>
                      <a:rPr lang="en-US" i="1" dirty="0" smtClean="0">
                        <a:latin typeface="Cambria Math"/>
                      </a:rPr>
                      <m:t> − </m:t>
                    </m:r>
                    <m:r>
                      <a:rPr lang="en-US" i="1" dirty="0" smtClean="0">
                        <a:latin typeface="Cambria Math"/>
                        <a:sym typeface="Symbol"/>
                      </a:rPr>
                      <m:t> </m:t>
                    </m:r>
                    <m:r>
                      <a:rPr lang="en-US" b="0" i="0" dirty="0" smtClean="0">
                        <a:latin typeface="Cambria Math"/>
                        <a:sym typeface="Symbol"/>
                      </a:rPr>
                      <m:t>𝛻</m:t>
                    </m:r>
                    <m:r>
                      <a:rPr lang="en-US" b="0" i="1" dirty="0" smtClean="0">
                        <a:latin typeface="Cambria Math"/>
                        <a:sym typeface="Symbol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  <a:sym typeface="Symbol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  <a:sym typeface="Symbol"/>
                      </a:rPr>
                      <m:t>𝜽</m:t>
                    </m:r>
                    <m:r>
                      <a:rPr lang="en-US" b="0" i="1" dirty="0" smtClean="0">
                        <a:latin typeface="Cambria Math"/>
                        <a:sym typeface="Symbol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baseline="30000" dirty="0"/>
              </a:p>
            </p:txBody>
          </p:sp>
        </mc:Choice>
        <mc:Fallback xmlns="">
          <p:sp>
            <p:nvSpPr>
              <p:cNvPr id="338948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4991100" y="3810000"/>
            <a:ext cx="190500" cy="6096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95800" y="442869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error at example </a:t>
            </a:r>
            <a:r>
              <a:rPr lang="en-US" dirty="0" err="1" smtClean="0"/>
              <a:t>i</a:t>
            </a:r>
            <a:endParaRPr lang="en-US" baseline="-25000" dirty="0"/>
          </a:p>
        </p:txBody>
      </p:sp>
      <p:sp>
        <p:nvSpPr>
          <p:cNvPr id="2" name="Rectangle 1"/>
          <p:cNvSpPr/>
          <p:nvPr/>
        </p:nvSpPr>
        <p:spPr>
          <a:xfrm>
            <a:off x="4343400" y="3048000"/>
            <a:ext cx="2362200" cy="7620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Example: Linear 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948" name="Rectangle 4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dirty="0" smtClean="0"/>
                  <a:t>,</a:t>
                </a:r>
                <a:r>
                  <a:rPr lang="el-GR" b="1" dirty="0" smtClean="0"/>
                  <a:t>θ</a:t>
                </a:r>
                <a:r>
                  <a:rPr lang="en-US" dirty="0" smtClean="0"/>
                  <a:t>) =</a:t>
                </a:r>
                <a:r>
                  <a:rPr lang="el-GR" dirty="0"/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</a:t>
                </a:r>
                <a:r>
                  <a:rPr lang="el-GR" dirty="0" smtClean="0"/>
                  <a:t>θ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+ … +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 </a:t>
                </a:r>
                <a:r>
                  <a:rPr lang="el-GR" dirty="0" smtClean="0"/>
                  <a:t>θ</a:t>
                </a:r>
                <a:r>
                  <a:rPr lang="en-US" baseline="-25000" dirty="0" smtClean="0"/>
                  <a:t>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baseline="-25000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l-GR" b="1" i="1" dirty="0">
                                <a:latin typeface="Cambria Math"/>
                              </a:rPr>
                              <m:t>𝜽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𝜕</m:t>
                        </m:r>
                        <m:r>
                          <a:rPr lang="el-GR" b="1" i="1" dirty="0">
                            <a:latin typeface="Cambria Math"/>
                          </a:rPr>
                          <m:t>𝜽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𝛻</m:t>
                    </m:r>
                    <m:r>
                      <a:rPr lang="en-US" i="1" dirty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l-GR" b="1" i="1" dirty="0">
                            <a:latin typeface="Cambria Math"/>
                          </a:rPr>
                          <m:t>𝜽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 2</m:t>
                    </m:r>
                    <m:r>
                      <m:rPr>
                        <m:sty m:val="p"/>
                      </m:rPr>
                      <a:rPr lang="el-GR" dirty="0">
                        <a:latin typeface="Cambria Math"/>
                      </a:rPr>
                      <m:t>Σ</m:t>
                    </m:r>
                    <m:r>
                      <a:rPr lang="en-US" i="1" baseline="-25000" dirty="0">
                        <a:latin typeface="Cambria Math"/>
                      </a:rPr>
                      <m:t>𝑖</m:t>
                    </m:r>
                    <m:f>
                      <m:fPr>
                        <m:ctrlPr>
                          <a:rPr lang="en-US" i="1" baseline="-25000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l-GR" b="1" i="1" dirty="0">
                                <a:latin typeface="Cambria Math"/>
                              </a:rPr>
                              <m:t>𝜽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𝜕</m:t>
                        </m:r>
                        <m:r>
                          <a:rPr lang="el-GR" b="1" i="1" dirty="0">
                            <a:latin typeface="Cambria Math"/>
                          </a:rPr>
                          <m:t>𝜽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 (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l-GR" b="1" i="1" dirty="0">
                        <a:latin typeface="Cambria Math"/>
                      </a:rPr>
                      <m:t>𝜽</m:t>
                    </m:r>
                    <m:r>
                      <a:rPr lang="en-US" i="1" dirty="0">
                        <a:latin typeface="Cambria Math"/>
                      </a:rPr>
                      <m:t>)−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Update rule</a:t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l-GR" b="1" i="1" dirty="0">
                        <a:latin typeface="Cambria Math"/>
                      </a:rPr>
                      <m:t>𝜽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 </a:t>
                </a:r>
                <a14:m>
                  <m:oMath xmlns:m="http://schemas.openxmlformats.org/officeDocument/2006/math">
                    <m:r>
                      <a:rPr lang="el-GR" b="1" i="1" dirty="0">
                        <a:latin typeface="Cambria Math"/>
                      </a:rPr>
                      <m:t>𝜽</m:t>
                    </m:r>
                    <m:r>
                      <a:rPr lang="en-US" i="1" dirty="0">
                        <a:latin typeface="Cambria Math"/>
                      </a:rPr>
                      <m:t> − </m:t>
                    </m:r>
                    <m:r>
                      <a:rPr lang="en-US" i="1" dirty="0">
                        <a:latin typeface="Cambria Math"/>
                        <a:sym typeface="Symbol"/>
                      </a:rPr>
                      <m:t></m:t>
                    </m:r>
                    <m:r>
                      <m:rPr>
                        <m:sty m:val="p"/>
                      </m:rPr>
                      <a:rPr lang="el-GR" dirty="0">
                        <a:latin typeface="Cambria Math"/>
                      </a:rPr>
                      <m:t>Σ</m:t>
                    </m:r>
                    <m:r>
                      <a:rPr lang="en-US" i="1" baseline="-25000" dirty="0">
                        <a:latin typeface="Cambria Math"/>
                      </a:rPr>
                      <m:t>𝑖</m:t>
                    </m:r>
                    <m:r>
                      <a:rPr lang="en-US" b="0" i="1" baseline="-25000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l-GR" b="1" i="1" dirty="0">
                            <a:latin typeface="Cambria Math"/>
                          </a:rPr>
                          <m:t>𝜽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aseline="30000" dirty="0"/>
              </a:p>
            </p:txBody>
          </p:sp>
        </mc:Choice>
        <mc:Fallback xmlns="">
          <p:sp>
            <p:nvSpPr>
              <p:cNvPr id="338948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8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Perceptron</a:t>
            </a:r>
            <a:br>
              <a:rPr lang="en-US" smtClean="0"/>
            </a:br>
            <a:r>
              <a:rPr lang="en-US" smtClean="0"/>
              <a:t>(The goal function f is a boolean one)</a:t>
            </a:r>
            <a:endParaRPr lang="en-US"/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693537-C746-41DB-A3BE-D094DCC92F25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77535" name="Group 31"/>
          <p:cNvGrpSpPr>
            <a:grpSpLocks/>
          </p:cNvGrpSpPr>
          <p:nvPr/>
        </p:nvGrpSpPr>
        <p:grpSpPr bwMode="auto">
          <a:xfrm>
            <a:off x="419100" y="2530475"/>
            <a:ext cx="6591300" cy="4022725"/>
            <a:chOff x="936" y="1114"/>
            <a:chExt cx="4152" cy="2534"/>
          </a:xfrm>
        </p:grpSpPr>
        <p:sp>
          <p:nvSpPr>
            <p:cNvPr id="277509" name="Oval 5"/>
            <p:cNvSpPr>
              <a:spLocks noChangeArrowheads="1"/>
            </p:cNvSpPr>
            <p:nvPr/>
          </p:nvSpPr>
          <p:spPr bwMode="auto">
            <a:xfrm>
              <a:off x="2016" y="1632"/>
              <a:ext cx="1584" cy="864"/>
            </a:xfrm>
            <a:prstGeom prst="ellipse">
              <a:avLst/>
            </a:prstGeom>
            <a:solidFill>
              <a:srgbClr val="F0F4F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0" name="Line 6"/>
            <p:cNvSpPr>
              <a:spLocks noChangeShapeType="1"/>
            </p:cNvSpPr>
            <p:nvPr/>
          </p:nvSpPr>
          <p:spPr bwMode="auto">
            <a:xfrm>
              <a:off x="2784" y="163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2256" y="1776"/>
              <a:ext cx="372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5400" b="1">
                  <a:solidFill>
                    <a:srgbClr val="000000"/>
                  </a:solidFill>
                  <a:latin typeface="Symbol" pitchFamily="18" charset="2"/>
                </a:rPr>
                <a:t>S</a:t>
              </a:r>
            </a:p>
          </p:txBody>
        </p:sp>
        <p:sp>
          <p:nvSpPr>
            <p:cNvPr id="277513" name="Line 9"/>
            <p:cNvSpPr>
              <a:spLocks noChangeShapeType="1"/>
            </p:cNvSpPr>
            <p:nvPr/>
          </p:nvSpPr>
          <p:spPr bwMode="auto">
            <a:xfrm>
              <a:off x="1584" y="1296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14" name="Line 10"/>
            <p:cNvSpPr>
              <a:spLocks noChangeShapeType="1"/>
            </p:cNvSpPr>
            <p:nvPr/>
          </p:nvSpPr>
          <p:spPr bwMode="auto">
            <a:xfrm>
              <a:off x="1584" y="168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15" name="Line 11"/>
            <p:cNvSpPr>
              <a:spLocks noChangeShapeType="1"/>
            </p:cNvSpPr>
            <p:nvPr/>
          </p:nvSpPr>
          <p:spPr bwMode="auto">
            <a:xfrm>
              <a:off x="1584" y="20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16" name="Line 12"/>
            <p:cNvSpPr>
              <a:spLocks noChangeShapeType="1"/>
            </p:cNvSpPr>
            <p:nvPr/>
          </p:nvSpPr>
          <p:spPr bwMode="auto">
            <a:xfrm flipV="1">
              <a:off x="1584" y="2293"/>
              <a:ext cx="53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17" name="Line 13"/>
            <p:cNvSpPr>
              <a:spLocks noChangeShapeType="1"/>
            </p:cNvSpPr>
            <p:nvPr/>
          </p:nvSpPr>
          <p:spPr bwMode="auto">
            <a:xfrm flipV="1">
              <a:off x="1584" y="2388"/>
              <a:ext cx="683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18" name="Line 14"/>
            <p:cNvSpPr>
              <a:spLocks noChangeShapeType="1"/>
            </p:cNvSpPr>
            <p:nvPr/>
          </p:nvSpPr>
          <p:spPr bwMode="auto">
            <a:xfrm>
              <a:off x="3600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19" name="Text Box 15"/>
            <p:cNvSpPr txBox="1">
              <a:spLocks noChangeArrowheads="1"/>
            </p:cNvSpPr>
            <p:nvPr/>
          </p:nvSpPr>
          <p:spPr bwMode="auto">
            <a:xfrm>
              <a:off x="3120" y="2072"/>
              <a:ext cx="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Comic Sans MS" pitchFamily="66" charset="0"/>
                </a:rPr>
                <a:t>g</a:t>
              </a:r>
            </a:p>
          </p:txBody>
        </p:sp>
        <p:sp>
          <p:nvSpPr>
            <p:cNvPr id="277520" name="Text Box 16"/>
            <p:cNvSpPr txBox="1">
              <a:spLocks noChangeArrowheads="1"/>
            </p:cNvSpPr>
            <p:nvPr/>
          </p:nvSpPr>
          <p:spPr bwMode="auto">
            <a:xfrm>
              <a:off x="1296" y="193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x</a:t>
              </a:r>
              <a:r>
                <a:rPr lang="en-US" sz="2800" baseline="-25000">
                  <a:latin typeface="Comic Sans MS" pitchFamily="66" charset="0"/>
                </a:rPr>
                <a:t>i</a:t>
              </a:r>
            </a:p>
          </p:txBody>
        </p:sp>
        <p:sp>
          <p:nvSpPr>
            <p:cNvPr id="277521" name="Text Box 17"/>
            <p:cNvSpPr txBox="1">
              <a:spLocks noChangeArrowheads="1"/>
            </p:cNvSpPr>
            <p:nvPr/>
          </p:nvSpPr>
          <p:spPr bwMode="auto">
            <a:xfrm>
              <a:off x="1296" y="1114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x</a:t>
              </a:r>
              <a:r>
                <a:rPr lang="en-US" sz="2800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77522" name="Text Box 18"/>
            <p:cNvSpPr txBox="1">
              <a:spLocks noChangeArrowheads="1"/>
            </p:cNvSpPr>
            <p:nvPr/>
          </p:nvSpPr>
          <p:spPr bwMode="auto">
            <a:xfrm>
              <a:off x="1296" y="2650"/>
              <a:ext cx="3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x</a:t>
              </a:r>
              <a:r>
                <a:rPr lang="en-US" sz="2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77523" name="Text Box 19"/>
            <p:cNvSpPr txBox="1">
              <a:spLocks noChangeArrowheads="1"/>
            </p:cNvSpPr>
            <p:nvPr/>
          </p:nvSpPr>
          <p:spPr bwMode="auto">
            <a:xfrm>
              <a:off x="4080" y="1930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277524" name="Text Box 20"/>
            <p:cNvSpPr txBox="1">
              <a:spLocks noChangeArrowheads="1"/>
            </p:cNvSpPr>
            <p:nvPr/>
          </p:nvSpPr>
          <p:spPr bwMode="auto">
            <a:xfrm>
              <a:off x="1632" y="1978"/>
              <a:ext cx="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w</a:t>
              </a:r>
              <a:r>
                <a:rPr lang="en-US" sz="2800" baseline="-25000">
                  <a:latin typeface="Comic Sans MS" pitchFamily="66" charset="0"/>
                </a:rPr>
                <a:t>i</a:t>
              </a:r>
            </a:p>
          </p:txBody>
        </p:sp>
        <p:sp>
          <p:nvSpPr>
            <p:cNvPr id="277525" name="Text Box 21"/>
            <p:cNvSpPr txBox="1">
              <a:spLocks noChangeArrowheads="1"/>
            </p:cNvSpPr>
            <p:nvPr/>
          </p:nvSpPr>
          <p:spPr bwMode="auto">
            <a:xfrm>
              <a:off x="936" y="3130"/>
              <a:ext cx="288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800000"/>
                  </a:solidFill>
                  <a:latin typeface="Comic Sans MS" pitchFamily="66" charset="0"/>
                </a:rPr>
                <a:t>y = </a:t>
              </a:r>
              <a:r>
                <a:rPr lang="en-US" sz="3200" dirty="0" smtClean="0">
                  <a:solidFill>
                    <a:srgbClr val="800000"/>
                  </a:solidFill>
                  <a:latin typeface="Comic Sans MS" pitchFamily="66" charset="0"/>
                </a:rPr>
                <a:t>f(</a:t>
              </a:r>
              <a:r>
                <a:rPr lang="en-US" sz="3200" b="1" dirty="0" err="1" smtClean="0">
                  <a:solidFill>
                    <a:srgbClr val="800000"/>
                  </a:solidFill>
                  <a:latin typeface="Comic Sans MS" pitchFamily="66" charset="0"/>
                </a:rPr>
                <a:t>x</a:t>
              </a:r>
              <a:r>
                <a:rPr lang="en-US" sz="3200" dirty="0" err="1" smtClean="0">
                  <a:solidFill>
                    <a:srgbClr val="800000"/>
                  </a:solidFill>
                  <a:latin typeface="Comic Sans MS" pitchFamily="66" charset="0"/>
                </a:rPr>
                <a:t>,</a:t>
              </a:r>
              <a:r>
                <a:rPr lang="en-US" sz="3200" b="1" dirty="0" err="1" smtClean="0">
                  <a:solidFill>
                    <a:srgbClr val="800000"/>
                  </a:solidFill>
                  <a:latin typeface="Comic Sans MS" pitchFamily="66" charset="0"/>
                </a:rPr>
                <a:t>w</a:t>
              </a:r>
              <a:r>
                <a:rPr lang="en-US" sz="3200" dirty="0" smtClean="0">
                  <a:solidFill>
                    <a:srgbClr val="800000"/>
                  </a:solidFill>
                  <a:latin typeface="Comic Sans MS" pitchFamily="66" charset="0"/>
                </a:rPr>
                <a:t>) =</a:t>
              </a:r>
              <a:r>
                <a:rPr lang="en-US" sz="3200" baseline="-25000" dirty="0" smtClean="0">
                  <a:solidFill>
                    <a:srgbClr val="800000"/>
                  </a:solidFill>
                  <a:latin typeface="Comic Sans MS" pitchFamily="66" charset="0"/>
                </a:rPr>
                <a:t> </a:t>
              </a:r>
              <a:r>
                <a:rPr lang="en-US" sz="3200" dirty="0" smtClean="0">
                  <a:solidFill>
                    <a:srgbClr val="800000"/>
                  </a:solidFill>
                  <a:latin typeface="Comic Sans MS" pitchFamily="66" charset="0"/>
                </a:rPr>
                <a:t>g</a:t>
              </a:r>
              <a:r>
                <a:rPr lang="en-US" sz="3600" dirty="0" smtClean="0">
                  <a:solidFill>
                    <a:srgbClr val="800000"/>
                  </a:solidFill>
                  <a:latin typeface="Comic Sans MS" pitchFamily="66" charset="0"/>
                </a:rPr>
                <a:t>(</a:t>
              </a:r>
              <a:r>
                <a:rPr lang="en-US" sz="3600" dirty="0" smtClean="0">
                  <a:solidFill>
                    <a:srgbClr val="800000"/>
                  </a:solidFill>
                  <a:latin typeface="Symbol" pitchFamily="18" charset="2"/>
                </a:rPr>
                <a:t>S</a:t>
              </a:r>
              <a:r>
                <a:rPr lang="en-US" sz="2400" baseline="-25000" dirty="0" smtClean="0">
                  <a:solidFill>
                    <a:srgbClr val="800000"/>
                  </a:solidFill>
                  <a:latin typeface="Comic Sans MS" pitchFamily="66" charset="0"/>
                </a:rPr>
                <a:t>i=1</a:t>
              </a:r>
              <a:r>
                <a:rPr lang="en-US" sz="2400" baseline="-25000" dirty="0">
                  <a:solidFill>
                    <a:srgbClr val="800000"/>
                  </a:solidFill>
                  <a:latin typeface="Comic Sans MS" pitchFamily="66" charset="0"/>
                </a:rPr>
                <a:t>,…,n</a:t>
              </a:r>
              <a:r>
                <a:rPr lang="en-US" sz="2400" dirty="0">
                  <a:solidFill>
                    <a:srgbClr val="800000"/>
                  </a:solidFill>
                  <a:latin typeface="Comic Sans MS" pitchFamily="66" charset="0"/>
                </a:rPr>
                <a:t> </a:t>
              </a:r>
              <a:r>
                <a:rPr lang="en-US" sz="2800" dirty="0" err="1">
                  <a:solidFill>
                    <a:srgbClr val="800000"/>
                  </a:solidFill>
                  <a:latin typeface="Comic Sans MS" pitchFamily="66" charset="0"/>
                </a:rPr>
                <a:t>w</a:t>
              </a:r>
              <a:r>
                <a:rPr lang="en-US" sz="2400" baseline="-25000" dirty="0" err="1">
                  <a:solidFill>
                    <a:srgbClr val="800000"/>
                  </a:solidFill>
                  <a:latin typeface="Comic Sans MS" pitchFamily="66" charset="0"/>
                </a:rPr>
                <a:t>i</a:t>
              </a:r>
              <a:r>
                <a:rPr lang="en-US" sz="2400" baseline="-25000" dirty="0">
                  <a:solidFill>
                    <a:srgbClr val="800000"/>
                  </a:solidFill>
                  <a:latin typeface="Comic Sans MS" pitchFamily="66" charset="0"/>
                </a:rPr>
                <a:t> </a:t>
              </a:r>
              <a:r>
                <a:rPr lang="en-US" sz="2800" dirty="0">
                  <a:solidFill>
                    <a:srgbClr val="800000"/>
                  </a:solidFill>
                  <a:latin typeface="Comic Sans MS" pitchFamily="66" charset="0"/>
                </a:rPr>
                <a:t>x</a:t>
              </a:r>
              <a:r>
                <a:rPr lang="en-US" sz="2400" baseline="-25000" dirty="0">
                  <a:solidFill>
                    <a:srgbClr val="800000"/>
                  </a:solidFill>
                  <a:latin typeface="Comic Sans MS" pitchFamily="66" charset="0"/>
                </a:rPr>
                <a:t>i</a:t>
              </a:r>
              <a:r>
                <a:rPr lang="en-US" sz="3600" dirty="0">
                  <a:solidFill>
                    <a:srgbClr val="800000"/>
                  </a:solidFill>
                  <a:latin typeface="Comic Sans MS" pitchFamily="66" charset="0"/>
                </a:rPr>
                <a:t>)</a:t>
              </a:r>
            </a:p>
          </p:txBody>
        </p:sp>
        <p:sp>
          <p:nvSpPr>
            <p:cNvPr id="277528" name="Line 24"/>
            <p:cNvSpPr>
              <a:spLocks noChangeShapeType="1"/>
            </p:cNvSpPr>
            <p:nvPr/>
          </p:nvSpPr>
          <p:spPr bwMode="auto">
            <a:xfrm>
              <a:off x="3168" y="364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29" name="Line 25"/>
            <p:cNvSpPr>
              <a:spLocks noChangeShapeType="1"/>
            </p:cNvSpPr>
            <p:nvPr/>
          </p:nvSpPr>
          <p:spPr bwMode="auto">
            <a:xfrm flipV="1">
              <a:off x="4080" y="268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33" name="Freeform 29"/>
            <p:cNvSpPr>
              <a:spLocks/>
            </p:cNvSpPr>
            <p:nvPr/>
          </p:nvSpPr>
          <p:spPr bwMode="auto">
            <a:xfrm>
              <a:off x="2880" y="1872"/>
              <a:ext cx="384" cy="384"/>
            </a:xfrm>
            <a:custGeom>
              <a:avLst/>
              <a:gdLst>
                <a:gd name="T0" fmla="*/ 0 w 384"/>
                <a:gd name="T1" fmla="*/ 384 h 384"/>
                <a:gd name="T2" fmla="*/ 192 w 384"/>
                <a:gd name="T3" fmla="*/ 384 h 384"/>
                <a:gd name="T4" fmla="*/ 192 w 384"/>
                <a:gd name="T5" fmla="*/ 0 h 384"/>
                <a:gd name="T6" fmla="*/ 384 w 384"/>
                <a:gd name="T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384">
                  <a:moveTo>
                    <a:pt x="0" y="384"/>
                  </a:moveTo>
                  <a:lnTo>
                    <a:pt x="192" y="384"/>
                  </a:lnTo>
                  <a:lnTo>
                    <a:pt x="192" y="0"/>
                  </a:lnTo>
                  <a:lnTo>
                    <a:pt x="384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34" name="Freeform 30"/>
            <p:cNvSpPr>
              <a:spLocks/>
            </p:cNvSpPr>
            <p:nvPr/>
          </p:nvSpPr>
          <p:spPr bwMode="auto">
            <a:xfrm>
              <a:off x="3312" y="2880"/>
              <a:ext cx="1536" cy="768"/>
            </a:xfrm>
            <a:custGeom>
              <a:avLst/>
              <a:gdLst>
                <a:gd name="T0" fmla="*/ 0 w 1536"/>
                <a:gd name="T1" fmla="*/ 768 h 768"/>
                <a:gd name="T2" fmla="*/ 768 w 1536"/>
                <a:gd name="T3" fmla="*/ 768 h 768"/>
                <a:gd name="T4" fmla="*/ 768 w 1536"/>
                <a:gd name="T5" fmla="*/ 0 h 768"/>
                <a:gd name="T6" fmla="*/ 1536 w 1536"/>
                <a:gd name="T7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6" h="768">
                  <a:moveTo>
                    <a:pt x="0" y="768"/>
                  </a:moveTo>
                  <a:lnTo>
                    <a:pt x="768" y="768"/>
                  </a:lnTo>
                  <a:lnTo>
                    <a:pt x="768" y="0"/>
                  </a:lnTo>
                  <a:lnTo>
                    <a:pt x="1536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77549" name="Line 45"/>
          <p:cNvSpPr>
            <a:spLocks noChangeShapeType="1"/>
          </p:cNvSpPr>
          <p:nvPr/>
        </p:nvSpPr>
        <p:spPr bwMode="auto">
          <a:xfrm flipV="1">
            <a:off x="6019800" y="1447800"/>
            <a:ext cx="2133600" cy="27432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77553" name="Group 49"/>
          <p:cNvGrpSpPr>
            <a:grpSpLocks/>
          </p:cNvGrpSpPr>
          <p:nvPr/>
        </p:nvGrpSpPr>
        <p:grpSpPr bwMode="auto">
          <a:xfrm>
            <a:off x="5791200" y="1295400"/>
            <a:ext cx="3114675" cy="3200400"/>
            <a:chOff x="3648" y="816"/>
            <a:chExt cx="1962" cy="2016"/>
          </a:xfrm>
        </p:grpSpPr>
        <p:grpSp>
          <p:nvGrpSpPr>
            <p:cNvPr id="277548" name="Group 44"/>
            <p:cNvGrpSpPr>
              <a:grpSpLocks/>
            </p:cNvGrpSpPr>
            <p:nvPr/>
          </p:nvGrpSpPr>
          <p:grpSpPr bwMode="auto">
            <a:xfrm>
              <a:off x="3648" y="960"/>
              <a:ext cx="1824" cy="1872"/>
              <a:chOff x="3648" y="960"/>
              <a:chExt cx="1824" cy="1872"/>
            </a:xfrm>
          </p:grpSpPr>
          <p:sp>
            <p:nvSpPr>
              <p:cNvPr id="277536" name="Line 32"/>
              <p:cNvSpPr>
                <a:spLocks noChangeShapeType="1"/>
              </p:cNvSpPr>
              <p:nvPr/>
            </p:nvSpPr>
            <p:spPr bwMode="auto">
              <a:xfrm flipV="1">
                <a:off x="4608" y="96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537" name="Line 33"/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538" name="Text Box 34"/>
              <p:cNvSpPr txBox="1">
                <a:spLocks noChangeArrowheads="1"/>
              </p:cNvSpPr>
              <p:nvPr/>
            </p:nvSpPr>
            <p:spPr bwMode="auto">
              <a:xfrm>
                <a:off x="4176" y="1056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ahoma" pitchFamily="34" charset="0"/>
                  </a:rPr>
                  <a:t>+</a:t>
                </a:r>
              </a:p>
            </p:txBody>
          </p:sp>
          <p:sp>
            <p:nvSpPr>
              <p:cNvPr id="277539" name="Text Box 35"/>
              <p:cNvSpPr txBox="1">
                <a:spLocks noChangeArrowheads="1"/>
              </p:cNvSpPr>
              <p:nvPr/>
            </p:nvSpPr>
            <p:spPr bwMode="auto">
              <a:xfrm>
                <a:off x="4608" y="1056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ahoma" pitchFamily="34" charset="0"/>
                  </a:rPr>
                  <a:t>+</a:t>
                </a:r>
              </a:p>
            </p:txBody>
          </p:sp>
          <p:sp>
            <p:nvSpPr>
              <p:cNvPr id="277540" name="Text Box 36"/>
              <p:cNvSpPr txBox="1">
                <a:spLocks noChangeArrowheads="1"/>
              </p:cNvSpPr>
              <p:nvPr/>
            </p:nvSpPr>
            <p:spPr bwMode="auto">
              <a:xfrm>
                <a:off x="3648" y="2016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ahoma" pitchFamily="34" charset="0"/>
                  </a:rPr>
                  <a:t>+</a:t>
                </a:r>
              </a:p>
            </p:txBody>
          </p:sp>
          <p:sp>
            <p:nvSpPr>
              <p:cNvPr id="277541" name="Text Box 37"/>
              <p:cNvSpPr txBox="1">
                <a:spLocks noChangeArrowheads="1"/>
              </p:cNvSpPr>
              <p:nvPr/>
            </p:nvSpPr>
            <p:spPr bwMode="auto">
              <a:xfrm>
                <a:off x="4080" y="1440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ahoma" pitchFamily="34" charset="0"/>
                  </a:rPr>
                  <a:t>+</a:t>
                </a:r>
              </a:p>
            </p:txBody>
          </p:sp>
          <p:sp>
            <p:nvSpPr>
              <p:cNvPr id="277542" name="Text Box 38"/>
              <p:cNvSpPr txBox="1">
                <a:spLocks noChangeArrowheads="1"/>
              </p:cNvSpPr>
              <p:nvPr/>
            </p:nvSpPr>
            <p:spPr bwMode="auto">
              <a:xfrm>
                <a:off x="3648" y="1392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ahoma" pitchFamily="34" charset="0"/>
                  </a:rPr>
                  <a:t>+</a:t>
                </a:r>
              </a:p>
            </p:txBody>
          </p:sp>
          <p:sp>
            <p:nvSpPr>
              <p:cNvPr id="277543" name="Text Box 39"/>
              <p:cNvSpPr txBox="1">
                <a:spLocks noChangeArrowheads="1"/>
              </p:cNvSpPr>
              <p:nvPr/>
            </p:nvSpPr>
            <p:spPr bwMode="auto">
              <a:xfrm>
                <a:off x="5184" y="1392"/>
                <a:ext cx="1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ahoma" pitchFamily="34" charset="0"/>
                  </a:rPr>
                  <a:t>-</a:t>
                </a:r>
              </a:p>
            </p:txBody>
          </p:sp>
          <p:sp>
            <p:nvSpPr>
              <p:cNvPr id="277544" name="Text Box 40"/>
              <p:cNvSpPr txBox="1">
                <a:spLocks noChangeArrowheads="1"/>
              </p:cNvSpPr>
              <p:nvPr/>
            </p:nvSpPr>
            <p:spPr bwMode="auto">
              <a:xfrm>
                <a:off x="5136" y="2544"/>
                <a:ext cx="1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ahoma" pitchFamily="34" charset="0"/>
                  </a:rPr>
                  <a:t>-</a:t>
                </a:r>
              </a:p>
            </p:txBody>
          </p:sp>
          <p:sp>
            <p:nvSpPr>
              <p:cNvPr id="277545" name="Text Box 41"/>
              <p:cNvSpPr txBox="1">
                <a:spLocks noChangeArrowheads="1"/>
              </p:cNvSpPr>
              <p:nvPr/>
            </p:nvSpPr>
            <p:spPr bwMode="auto">
              <a:xfrm>
                <a:off x="4752" y="1488"/>
                <a:ext cx="1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ahoma" pitchFamily="34" charset="0"/>
                  </a:rPr>
                  <a:t>-</a:t>
                </a:r>
              </a:p>
            </p:txBody>
          </p:sp>
          <p:sp>
            <p:nvSpPr>
              <p:cNvPr id="277546" name="Text Box 42"/>
              <p:cNvSpPr txBox="1">
                <a:spLocks noChangeArrowheads="1"/>
              </p:cNvSpPr>
              <p:nvPr/>
            </p:nvSpPr>
            <p:spPr bwMode="auto">
              <a:xfrm>
                <a:off x="4656" y="1728"/>
                <a:ext cx="1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ahoma" pitchFamily="34" charset="0"/>
                  </a:rPr>
                  <a:t>-</a:t>
                </a:r>
              </a:p>
            </p:txBody>
          </p:sp>
          <p:sp>
            <p:nvSpPr>
              <p:cNvPr id="277547" name="Text Box 43"/>
              <p:cNvSpPr txBox="1">
                <a:spLocks noChangeArrowheads="1"/>
              </p:cNvSpPr>
              <p:nvPr/>
            </p:nvSpPr>
            <p:spPr bwMode="auto">
              <a:xfrm>
                <a:off x="4176" y="2112"/>
                <a:ext cx="1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ahoma" pitchFamily="34" charset="0"/>
                  </a:rPr>
                  <a:t>-</a:t>
                </a:r>
              </a:p>
            </p:txBody>
          </p:sp>
        </p:grpSp>
        <p:sp>
          <p:nvSpPr>
            <p:cNvPr id="277550" name="Text Box 46"/>
            <p:cNvSpPr txBox="1">
              <a:spLocks noChangeArrowheads="1"/>
            </p:cNvSpPr>
            <p:nvPr/>
          </p:nvSpPr>
          <p:spPr bwMode="auto">
            <a:xfrm>
              <a:off x="5366" y="1946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77551" name="Text Box 47"/>
            <p:cNvSpPr txBox="1">
              <a:spLocks noChangeArrowheads="1"/>
            </p:cNvSpPr>
            <p:nvPr/>
          </p:nvSpPr>
          <p:spPr bwMode="auto">
            <a:xfrm>
              <a:off x="4368" y="81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2</a:t>
              </a:r>
            </a:p>
          </p:txBody>
        </p:sp>
      </p:grpSp>
      <p:sp>
        <p:nvSpPr>
          <p:cNvPr id="277552" name="Text Box 48"/>
          <p:cNvSpPr txBox="1">
            <a:spLocks noChangeArrowheads="1"/>
          </p:cNvSpPr>
          <p:nvPr/>
        </p:nvSpPr>
        <p:spPr bwMode="auto">
          <a:xfrm>
            <a:off x="6248400" y="3733800"/>
            <a:ext cx="1714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Comic Sans MS" pitchFamily="66" charset="0"/>
              </a:rPr>
              <a:t>w</a:t>
            </a:r>
            <a:r>
              <a:rPr lang="en-US" sz="1600" baseline="-25000">
                <a:solidFill>
                  <a:srgbClr val="800000"/>
                </a:solidFill>
                <a:latin typeface="Comic Sans MS" pitchFamily="66" charset="0"/>
              </a:rPr>
              <a:t>1 </a:t>
            </a:r>
            <a:r>
              <a:rPr lang="en-US">
                <a:solidFill>
                  <a:srgbClr val="800000"/>
                </a:solidFill>
                <a:latin typeface="Comic Sans MS" pitchFamily="66" charset="0"/>
              </a:rPr>
              <a:t>x</a:t>
            </a:r>
            <a:r>
              <a:rPr lang="en-US" sz="1600" baseline="-25000">
                <a:solidFill>
                  <a:srgbClr val="800000"/>
                </a:solidFill>
                <a:latin typeface="Comic Sans MS" pitchFamily="66" charset="0"/>
              </a:rPr>
              <a:t>1 </a:t>
            </a:r>
            <a:r>
              <a:rPr lang="en-US" sz="1600">
                <a:solidFill>
                  <a:srgbClr val="800000"/>
                </a:solidFill>
                <a:latin typeface="Comic Sans MS" pitchFamily="66" charset="0"/>
              </a:rPr>
              <a:t>+ </a:t>
            </a:r>
            <a:r>
              <a:rPr lang="en-US">
                <a:solidFill>
                  <a:srgbClr val="800000"/>
                </a:solidFill>
                <a:latin typeface="Comic Sans MS" pitchFamily="66" charset="0"/>
              </a:rPr>
              <a:t>w</a:t>
            </a:r>
            <a:r>
              <a:rPr lang="en-US" sz="1600" baseline="-25000">
                <a:solidFill>
                  <a:srgbClr val="800000"/>
                </a:solidFill>
                <a:latin typeface="Comic Sans MS" pitchFamily="66" charset="0"/>
              </a:rPr>
              <a:t>2 </a:t>
            </a:r>
            <a:r>
              <a:rPr lang="en-US">
                <a:solidFill>
                  <a:srgbClr val="800000"/>
                </a:solidFill>
                <a:latin typeface="Comic Sans MS" pitchFamily="66" charset="0"/>
              </a:rPr>
              <a:t>x</a:t>
            </a:r>
            <a:r>
              <a:rPr lang="en-US" sz="1600" baseline="-25000">
                <a:solidFill>
                  <a:srgbClr val="800000"/>
                </a:solidFill>
                <a:latin typeface="Comic Sans MS" pitchFamily="66" charset="0"/>
              </a:rPr>
              <a:t>2 </a:t>
            </a:r>
            <a:r>
              <a:rPr lang="en-US">
                <a:solidFill>
                  <a:srgbClr val="800000"/>
                </a:solidFill>
                <a:latin typeface="Comic Sans MS" pitchFamily="66" charset="0"/>
              </a:rPr>
              <a:t>= 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84042" y="478420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g(u)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41482" y="6191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49" grpId="0" animBg="1"/>
      <p:bldP spid="2775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Single Perceptron can learn</a:t>
            </a:r>
            <a:endParaRPr lang="en-US" dirty="0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428BA5-07CC-4CBE-B05B-5DD512AAD7C4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90147" name="Group 3"/>
          <p:cNvGrpSpPr>
            <a:grpSpLocks/>
          </p:cNvGrpSpPr>
          <p:nvPr/>
        </p:nvGrpSpPr>
        <p:grpSpPr bwMode="auto">
          <a:xfrm>
            <a:off x="2133600" y="1447800"/>
            <a:ext cx="4789488" cy="2957513"/>
            <a:chOff x="1296" y="1114"/>
            <a:chExt cx="3017" cy="1863"/>
          </a:xfrm>
        </p:grpSpPr>
        <p:grpSp>
          <p:nvGrpSpPr>
            <p:cNvPr id="390148" name="Group 4"/>
            <p:cNvGrpSpPr>
              <a:grpSpLocks/>
            </p:cNvGrpSpPr>
            <p:nvPr/>
          </p:nvGrpSpPr>
          <p:grpSpPr bwMode="auto">
            <a:xfrm>
              <a:off x="1584" y="1296"/>
              <a:ext cx="2496" cy="1536"/>
              <a:chOff x="1584" y="1296"/>
              <a:chExt cx="2496" cy="1536"/>
            </a:xfrm>
          </p:grpSpPr>
          <p:grpSp>
            <p:nvGrpSpPr>
              <p:cNvPr id="390149" name="Group 5"/>
              <p:cNvGrpSpPr>
                <a:grpSpLocks/>
              </p:cNvGrpSpPr>
              <p:nvPr/>
            </p:nvGrpSpPr>
            <p:grpSpPr bwMode="auto">
              <a:xfrm>
                <a:off x="1584" y="1296"/>
                <a:ext cx="2496" cy="1536"/>
                <a:chOff x="1536" y="1728"/>
                <a:chExt cx="2496" cy="1536"/>
              </a:xfrm>
            </p:grpSpPr>
            <p:sp>
              <p:nvSpPr>
                <p:cNvPr id="390150" name="Oval 6"/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1584" cy="864"/>
                </a:xfrm>
                <a:prstGeom prst="ellipse">
                  <a:avLst/>
                </a:prstGeom>
                <a:solidFill>
                  <a:srgbClr val="F0F4FE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51" name="Line 7"/>
                <p:cNvSpPr>
                  <a:spLocks noChangeShapeType="1"/>
                </p:cNvSpPr>
                <p:nvPr/>
              </p:nvSpPr>
              <p:spPr bwMode="auto">
                <a:xfrm>
                  <a:off x="2736" y="2064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208" y="2208"/>
                  <a:ext cx="372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5400" b="1">
                      <a:solidFill>
                        <a:srgbClr val="000000"/>
                      </a:solidFill>
                      <a:latin typeface="Symbol" pitchFamily="18" charset="2"/>
                    </a:rPr>
                    <a:t>S</a:t>
                  </a:r>
                </a:p>
              </p:txBody>
            </p:sp>
            <p:sp>
              <p:nvSpPr>
                <p:cNvPr id="390154" name="Line 10"/>
                <p:cNvSpPr>
                  <a:spLocks noChangeShapeType="1"/>
                </p:cNvSpPr>
                <p:nvPr/>
              </p:nvSpPr>
              <p:spPr bwMode="auto">
                <a:xfrm>
                  <a:off x="1536" y="1728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5" name="Line 11"/>
                <p:cNvSpPr>
                  <a:spLocks noChangeShapeType="1"/>
                </p:cNvSpPr>
                <p:nvPr/>
              </p:nvSpPr>
              <p:spPr bwMode="auto">
                <a:xfrm>
                  <a:off x="1536" y="2112"/>
                  <a:ext cx="48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6" name="Line 12"/>
                <p:cNvSpPr>
                  <a:spLocks noChangeShapeType="1"/>
                </p:cNvSpPr>
                <p:nvPr/>
              </p:nvSpPr>
              <p:spPr bwMode="auto">
                <a:xfrm>
                  <a:off x="1536" y="249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536" y="2725"/>
                  <a:ext cx="539" cy="1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536" y="2820"/>
                  <a:ext cx="683" cy="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9" name="Line 15"/>
                <p:cNvSpPr>
                  <a:spLocks noChangeShapeType="1"/>
                </p:cNvSpPr>
                <p:nvPr/>
              </p:nvSpPr>
              <p:spPr bwMode="auto">
                <a:xfrm>
                  <a:off x="3552" y="249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90160" name="Text Box 16"/>
              <p:cNvSpPr txBox="1">
                <a:spLocks noChangeArrowheads="1"/>
              </p:cNvSpPr>
              <p:nvPr/>
            </p:nvSpPr>
            <p:spPr bwMode="auto">
              <a:xfrm>
                <a:off x="3120" y="2072"/>
                <a:ext cx="2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omic Sans MS" pitchFamily="66" charset="0"/>
                  </a:rPr>
                  <a:t>g</a:t>
                </a:r>
              </a:p>
            </p:txBody>
          </p:sp>
        </p:grpSp>
        <p:sp>
          <p:nvSpPr>
            <p:cNvPr id="390161" name="Text Box 17"/>
            <p:cNvSpPr txBox="1">
              <a:spLocks noChangeArrowheads="1"/>
            </p:cNvSpPr>
            <p:nvPr/>
          </p:nvSpPr>
          <p:spPr bwMode="auto">
            <a:xfrm>
              <a:off x="1296" y="193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x</a:t>
              </a:r>
              <a:r>
                <a:rPr lang="en-US" sz="2800" baseline="-25000">
                  <a:latin typeface="Comic Sans MS" pitchFamily="66" charset="0"/>
                </a:rPr>
                <a:t>i</a:t>
              </a:r>
            </a:p>
          </p:txBody>
        </p:sp>
        <p:sp>
          <p:nvSpPr>
            <p:cNvPr id="390162" name="Text Box 18"/>
            <p:cNvSpPr txBox="1">
              <a:spLocks noChangeArrowheads="1"/>
            </p:cNvSpPr>
            <p:nvPr/>
          </p:nvSpPr>
          <p:spPr bwMode="auto">
            <a:xfrm>
              <a:off x="1296" y="1114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x</a:t>
              </a:r>
              <a:r>
                <a:rPr lang="en-US" sz="2800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90163" name="Text Box 19"/>
            <p:cNvSpPr txBox="1">
              <a:spLocks noChangeArrowheads="1"/>
            </p:cNvSpPr>
            <p:nvPr/>
          </p:nvSpPr>
          <p:spPr bwMode="auto">
            <a:xfrm>
              <a:off x="1296" y="2650"/>
              <a:ext cx="3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x</a:t>
              </a:r>
              <a:r>
                <a:rPr lang="en-US" sz="2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390164" name="Text Box 20"/>
            <p:cNvSpPr txBox="1">
              <a:spLocks noChangeArrowheads="1"/>
            </p:cNvSpPr>
            <p:nvPr/>
          </p:nvSpPr>
          <p:spPr bwMode="auto">
            <a:xfrm>
              <a:off x="4080" y="1930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390165" name="Text Box 21"/>
            <p:cNvSpPr txBox="1">
              <a:spLocks noChangeArrowheads="1"/>
            </p:cNvSpPr>
            <p:nvPr/>
          </p:nvSpPr>
          <p:spPr bwMode="auto">
            <a:xfrm>
              <a:off x="1632" y="1978"/>
              <a:ext cx="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w</a:t>
              </a:r>
              <a:r>
                <a:rPr lang="en-US" sz="2800" baseline="-25000">
                  <a:latin typeface="Comic Sans MS" pitchFamily="66" charset="0"/>
                </a:rPr>
                <a:t>i</a:t>
              </a:r>
            </a:p>
          </p:txBody>
        </p:sp>
      </p:grpSp>
      <p:sp>
        <p:nvSpPr>
          <p:cNvPr id="390166" name="Text Box 22"/>
          <p:cNvSpPr txBox="1">
            <a:spLocks noChangeArrowheads="1"/>
          </p:cNvSpPr>
          <p:nvPr/>
        </p:nvSpPr>
        <p:spPr bwMode="auto">
          <a:xfrm>
            <a:off x="228600" y="4433888"/>
            <a:ext cx="830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solidFill>
                  <a:srgbClr val="800000"/>
                </a:solidFill>
                <a:latin typeface="Comic Sans MS" pitchFamily="66" charset="0"/>
              </a:rPr>
              <a:t>A disjunction of boolean literals x</a:t>
            </a:r>
            <a:r>
              <a:rPr lang="en-US" sz="2800" baseline="-25000">
                <a:solidFill>
                  <a:srgbClr val="800000"/>
                </a:solidFill>
                <a:latin typeface="Comic Sans MS" pitchFamily="66" charset="0"/>
              </a:rPr>
              <a:t>1</a:t>
            </a:r>
            <a:r>
              <a:rPr lang="en-US" sz="280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sz="2800">
                <a:solidFill>
                  <a:srgbClr val="800000"/>
                </a:solidFill>
                <a:sym typeface="Symbol" pitchFamily="18" charset="2"/>
              </a:rPr>
              <a:t></a:t>
            </a:r>
            <a:r>
              <a:rPr lang="en-US" sz="2800">
                <a:solidFill>
                  <a:srgbClr val="800000"/>
                </a:solidFill>
                <a:latin typeface="Comic Sans MS" pitchFamily="66" charset="0"/>
              </a:rPr>
              <a:t> x</a:t>
            </a:r>
            <a:r>
              <a:rPr lang="en-US" sz="2800" baseline="-25000">
                <a:solidFill>
                  <a:srgbClr val="800000"/>
                </a:solidFill>
                <a:latin typeface="Comic Sans MS" pitchFamily="66" charset="0"/>
              </a:rPr>
              <a:t>2</a:t>
            </a:r>
            <a:r>
              <a:rPr lang="en-US" sz="280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sz="280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 </a:t>
            </a:r>
            <a:r>
              <a:rPr lang="en-US" sz="2800">
                <a:solidFill>
                  <a:srgbClr val="800000"/>
                </a:solidFill>
                <a:latin typeface="Comic Sans MS" pitchFamily="66" charset="0"/>
              </a:rPr>
              <a:t>x</a:t>
            </a:r>
            <a:r>
              <a:rPr lang="en-US" sz="2800" baseline="-25000">
                <a:solidFill>
                  <a:srgbClr val="800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390174" name="Text Box 30"/>
          <p:cNvSpPr txBox="1">
            <a:spLocks noChangeArrowheads="1"/>
          </p:cNvSpPr>
          <p:nvPr/>
        </p:nvSpPr>
        <p:spPr bwMode="auto">
          <a:xfrm>
            <a:off x="228600" y="50292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solidFill>
                  <a:srgbClr val="800000"/>
                </a:solidFill>
                <a:latin typeface="Comic Sans MS" pitchFamily="66" charset="0"/>
              </a:rPr>
              <a:t>Majority function</a:t>
            </a:r>
            <a:endParaRPr lang="en-US" sz="2800" baseline="-25000">
              <a:solidFill>
                <a:srgbClr val="800000"/>
              </a:solidFill>
              <a:latin typeface="Comic Sans MS" pitchFamily="66" charset="0"/>
            </a:endParaRPr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724400" y="2663825"/>
            <a:ext cx="609600" cy="609600"/>
          </a:xfrm>
          <a:custGeom>
            <a:avLst/>
            <a:gdLst>
              <a:gd name="T0" fmla="*/ 0 w 384"/>
              <a:gd name="T1" fmla="*/ 384 h 384"/>
              <a:gd name="T2" fmla="*/ 192 w 384"/>
              <a:gd name="T3" fmla="*/ 384 h 384"/>
              <a:gd name="T4" fmla="*/ 192 w 384"/>
              <a:gd name="T5" fmla="*/ 0 h 384"/>
              <a:gd name="T6" fmla="*/ 384 w 384"/>
              <a:gd name="T7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384">
                <a:moveTo>
                  <a:pt x="0" y="384"/>
                </a:moveTo>
                <a:lnTo>
                  <a:pt x="192" y="384"/>
                </a:lnTo>
                <a:lnTo>
                  <a:pt x="192" y="0"/>
                </a:lnTo>
                <a:lnTo>
                  <a:pt x="384" y="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Single </a:t>
            </a:r>
            <a:r>
              <a:rPr lang="en-US" dirty="0"/>
              <a:t>Perceptron can </a:t>
            </a:r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428BA5-07CC-4CBE-B05B-5DD512AAD7C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390147" name="Group 3"/>
          <p:cNvGrpSpPr>
            <a:grpSpLocks/>
          </p:cNvGrpSpPr>
          <p:nvPr/>
        </p:nvGrpSpPr>
        <p:grpSpPr bwMode="auto">
          <a:xfrm>
            <a:off x="2133600" y="1447800"/>
            <a:ext cx="4789488" cy="2957513"/>
            <a:chOff x="1296" y="1114"/>
            <a:chExt cx="3017" cy="1863"/>
          </a:xfrm>
        </p:grpSpPr>
        <p:grpSp>
          <p:nvGrpSpPr>
            <p:cNvPr id="390148" name="Group 4"/>
            <p:cNvGrpSpPr>
              <a:grpSpLocks/>
            </p:cNvGrpSpPr>
            <p:nvPr/>
          </p:nvGrpSpPr>
          <p:grpSpPr bwMode="auto">
            <a:xfrm>
              <a:off x="1584" y="1296"/>
              <a:ext cx="2496" cy="1536"/>
              <a:chOff x="1584" y="1296"/>
              <a:chExt cx="2496" cy="1536"/>
            </a:xfrm>
          </p:grpSpPr>
          <p:grpSp>
            <p:nvGrpSpPr>
              <p:cNvPr id="390149" name="Group 5"/>
              <p:cNvGrpSpPr>
                <a:grpSpLocks/>
              </p:cNvGrpSpPr>
              <p:nvPr/>
            </p:nvGrpSpPr>
            <p:grpSpPr bwMode="auto">
              <a:xfrm>
                <a:off x="1584" y="1296"/>
                <a:ext cx="2496" cy="1536"/>
                <a:chOff x="1536" y="1728"/>
                <a:chExt cx="2496" cy="1536"/>
              </a:xfrm>
            </p:grpSpPr>
            <p:sp>
              <p:nvSpPr>
                <p:cNvPr id="390150" name="Oval 6"/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1584" cy="864"/>
                </a:xfrm>
                <a:prstGeom prst="ellipse">
                  <a:avLst/>
                </a:prstGeom>
                <a:solidFill>
                  <a:srgbClr val="F0F4FE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51" name="Line 7"/>
                <p:cNvSpPr>
                  <a:spLocks noChangeShapeType="1"/>
                </p:cNvSpPr>
                <p:nvPr/>
              </p:nvSpPr>
              <p:spPr bwMode="auto">
                <a:xfrm>
                  <a:off x="2736" y="2064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208" y="2208"/>
                  <a:ext cx="372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5400" b="1">
                      <a:solidFill>
                        <a:srgbClr val="000000"/>
                      </a:solidFill>
                      <a:latin typeface="Symbol" pitchFamily="18" charset="2"/>
                    </a:rPr>
                    <a:t>S</a:t>
                  </a:r>
                </a:p>
              </p:txBody>
            </p:sp>
            <p:sp>
              <p:nvSpPr>
                <p:cNvPr id="390154" name="Line 10"/>
                <p:cNvSpPr>
                  <a:spLocks noChangeShapeType="1"/>
                </p:cNvSpPr>
                <p:nvPr/>
              </p:nvSpPr>
              <p:spPr bwMode="auto">
                <a:xfrm>
                  <a:off x="1536" y="1728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5" name="Line 11"/>
                <p:cNvSpPr>
                  <a:spLocks noChangeShapeType="1"/>
                </p:cNvSpPr>
                <p:nvPr/>
              </p:nvSpPr>
              <p:spPr bwMode="auto">
                <a:xfrm>
                  <a:off x="1536" y="2112"/>
                  <a:ext cx="48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6" name="Line 12"/>
                <p:cNvSpPr>
                  <a:spLocks noChangeShapeType="1"/>
                </p:cNvSpPr>
                <p:nvPr/>
              </p:nvSpPr>
              <p:spPr bwMode="auto">
                <a:xfrm>
                  <a:off x="1536" y="249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536" y="2725"/>
                  <a:ext cx="539" cy="1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536" y="2820"/>
                  <a:ext cx="683" cy="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9" name="Line 15"/>
                <p:cNvSpPr>
                  <a:spLocks noChangeShapeType="1"/>
                </p:cNvSpPr>
                <p:nvPr/>
              </p:nvSpPr>
              <p:spPr bwMode="auto">
                <a:xfrm>
                  <a:off x="3552" y="249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90160" name="Text Box 16"/>
              <p:cNvSpPr txBox="1">
                <a:spLocks noChangeArrowheads="1"/>
              </p:cNvSpPr>
              <p:nvPr/>
            </p:nvSpPr>
            <p:spPr bwMode="auto">
              <a:xfrm>
                <a:off x="3120" y="2072"/>
                <a:ext cx="2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omic Sans MS" pitchFamily="66" charset="0"/>
                  </a:rPr>
                  <a:t>g</a:t>
                </a:r>
              </a:p>
            </p:txBody>
          </p:sp>
        </p:grpSp>
        <p:sp>
          <p:nvSpPr>
            <p:cNvPr id="390161" name="Text Box 17"/>
            <p:cNvSpPr txBox="1">
              <a:spLocks noChangeArrowheads="1"/>
            </p:cNvSpPr>
            <p:nvPr/>
          </p:nvSpPr>
          <p:spPr bwMode="auto">
            <a:xfrm>
              <a:off x="1296" y="193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x</a:t>
              </a:r>
              <a:r>
                <a:rPr lang="en-US" sz="2800" baseline="-25000">
                  <a:latin typeface="Comic Sans MS" pitchFamily="66" charset="0"/>
                </a:rPr>
                <a:t>i</a:t>
              </a:r>
            </a:p>
          </p:txBody>
        </p:sp>
        <p:sp>
          <p:nvSpPr>
            <p:cNvPr id="390162" name="Text Box 18"/>
            <p:cNvSpPr txBox="1">
              <a:spLocks noChangeArrowheads="1"/>
            </p:cNvSpPr>
            <p:nvPr/>
          </p:nvSpPr>
          <p:spPr bwMode="auto">
            <a:xfrm>
              <a:off x="1296" y="1114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x</a:t>
              </a:r>
              <a:r>
                <a:rPr lang="en-US" sz="2800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90163" name="Text Box 19"/>
            <p:cNvSpPr txBox="1">
              <a:spLocks noChangeArrowheads="1"/>
            </p:cNvSpPr>
            <p:nvPr/>
          </p:nvSpPr>
          <p:spPr bwMode="auto">
            <a:xfrm>
              <a:off x="1296" y="2650"/>
              <a:ext cx="3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x</a:t>
              </a:r>
              <a:r>
                <a:rPr lang="en-US" sz="2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390164" name="Text Box 20"/>
            <p:cNvSpPr txBox="1">
              <a:spLocks noChangeArrowheads="1"/>
            </p:cNvSpPr>
            <p:nvPr/>
          </p:nvSpPr>
          <p:spPr bwMode="auto">
            <a:xfrm>
              <a:off x="4080" y="1930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390165" name="Text Box 21"/>
            <p:cNvSpPr txBox="1">
              <a:spLocks noChangeArrowheads="1"/>
            </p:cNvSpPr>
            <p:nvPr/>
          </p:nvSpPr>
          <p:spPr bwMode="auto">
            <a:xfrm>
              <a:off x="1632" y="1978"/>
              <a:ext cx="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w</a:t>
              </a:r>
              <a:r>
                <a:rPr lang="en-US" sz="2800" baseline="-25000">
                  <a:latin typeface="Comic Sans MS" pitchFamily="66" charset="0"/>
                </a:rPr>
                <a:t>i</a:t>
              </a:r>
            </a:p>
          </p:txBody>
        </p:sp>
      </p:grpSp>
      <p:sp>
        <p:nvSpPr>
          <p:cNvPr id="390166" name="Text Box 22"/>
          <p:cNvSpPr txBox="1">
            <a:spLocks noChangeArrowheads="1"/>
          </p:cNvSpPr>
          <p:nvPr/>
        </p:nvSpPr>
        <p:spPr bwMode="auto">
          <a:xfrm>
            <a:off x="228600" y="4433888"/>
            <a:ext cx="830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solidFill>
                  <a:srgbClr val="800000"/>
                </a:solidFill>
                <a:latin typeface="Comic Sans MS" pitchFamily="66" charset="0"/>
              </a:rPr>
              <a:t>A disjunction of boolean literals x</a:t>
            </a:r>
            <a:r>
              <a:rPr lang="en-US" sz="2800" baseline="-25000">
                <a:solidFill>
                  <a:srgbClr val="800000"/>
                </a:solidFill>
                <a:latin typeface="Comic Sans MS" pitchFamily="66" charset="0"/>
              </a:rPr>
              <a:t>1</a:t>
            </a:r>
            <a:r>
              <a:rPr lang="en-US" sz="280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sz="2800">
                <a:solidFill>
                  <a:srgbClr val="800000"/>
                </a:solidFill>
                <a:sym typeface="Symbol" pitchFamily="18" charset="2"/>
              </a:rPr>
              <a:t></a:t>
            </a:r>
            <a:r>
              <a:rPr lang="en-US" sz="2800">
                <a:solidFill>
                  <a:srgbClr val="800000"/>
                </a:solidFill>
                <a:latin typeface="Comic Sans MS" pitchFamily="66" charset="0"/>
              </a:rPr>
              <a:t> x</a:t>
            </a:r>
            <a:r>
              <a:rPr lang="en-US" sz="2800" baseline="-25000">
                <a:solidFill>
                  <a:srgbClr val="800000"/>
                </a:solidFill>
                <a:latin typeface="Comic Sans MS" pitchFamily="66" charset="0"/>
              </a:rPr>
              <a:t>2</a:t>
            </a:r>
            <a:r>
              <a:rPr lang="en-US" sz="280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sz="280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 </a:t>
            </a:r>
            <a:r>
              <a:rPr lang="en-US" sz="2800">
                <a:solidFill>
                  <a:srgbClr val="800000"/>
                </a:solidFill>
                <a:latin typeface="Comic Sans MS" pitchFamily="66" charset="0"/>
              </a:rPr>
              <a:t>x</a:t>
            </a:r>
            <a:r>
              <a:rPr lang="en-US" sz="2800" baseline="-25000">
                <a:solidFill>
                  <a:srgbClr val="800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390174" name="Text Box 30"/>
          <p:cNvSpPr txBox="1">
            <a:spLocks noChangeArrowheads="1"/>
          </p:cNvSpPr>
          <p:nvPr/>
        </p:nvSpPr>
        <p:spPr bwMode="auto">
          <a:xfrm>
            <a:off x="228600" y="50292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solidFill>
                  <a:srgbClr val="800000"/>
                </a:solidFill>
                <a:latin typeface="Comic Sans MS" pitchFamily="66" charset="0"/>
              </a:rPr>
              <a:t>Majority function</a:t>
            </a:r>
            <a:endParaRPr lang="en-US" sz="2800" baseline="-25000">
              <a:solidFill>
                <a:srgbClr val="800000"/>
              </a:solidFill>
              <a:latin typeface="Comic Sans MS" pitchFamily="66" charset="0"/>
            </a:endParaRPr>
          </a:p>
        </p:txBody>
      </p:sp>
      <p:sp>
        <p:nvSpPr>
          <p:cNvPr id="390175" name="Text Box 31"/>
          <p:cNvSpPr txBox="1">
            <a:spLocks noChangeArrowheads="1"/>
          </p:cNvSpPr>
          <p:nvPr/>
        </p:nvSpPr>
        <p:spPr bwMode="auto">
          <a:xfrm>
            <a:off x="228600" y="56388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solidFill>
                  <a:srgbClr val="800000"/>
                </a:solidFill>
                <a:latin typeface="Comic Sans MS" pitchFamily="66" charset="0"/>
              </a:rPr>
              <a:t>XOR?</a:t>
            </a:r>
            <a:endParaRPr lang="en-US" sz="2800" baseline="-25000">
              <a:solidFill>
                <a:srgbClr val="800000"/>
              </a:solidFill>
              <a:latin typeface="Comic Sans MS" pitchFamily="66" charset="0"/>
            </a:endParaRPr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724400" y="2663825"/>
            <a:ext cx="609600" cy="609600"/>
          </a:xfrm>
          <a:custGeom>
            <a:avLst/>
            <a:gdLst>
              <a:gd name="T0" fmla="*/ 0 w 384"/>
              <a:gd name="T1" fmla="*/ 384 h 384"/>
              <a:gd name="T2" fmla="*/ 192 w 384"/>
              <a:gd name="T3" fmla="*/ 384 h 384"/>
              <a:gd name="T4" fmla="*/ 192 w 384"/>
              <a:gd name="T5" fmla="*/ 0 h 384"/>
              <a:gd name="T6" fmla="*/ 384 w 384"/>
              <a:gd name="T7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384">
                <a:moveTo>
                  <a:pt x="0" y="384"/>
                </a:moveTo>
                <a:lnTo>
                  <a:pt x="192" y="384"/>
                </a:lnTo>
                <a:lnTo>
                  <a:pt x="192" y="0"/>
                </a:lnTo>
                <a:lnTo>
                  <a:pt x="384" y="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Rule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l-GR" sz="2400" dirty="0"/>
              <a:t>θ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 </a:t>
            </a:r>
            <a:r>
              <a:rPr lang="el-GR" sz="2400" dirty="0"/>
              <a:t>θ</a:t>
            </a:r>
            <a:r>
              <a:rPr lang="en-US" sz="2400" dirty="0"/>
              <a:t> </a:t>
            </a:r>
            <a:r>
              <a:rPr lang="en-US" sz="2400" dirty="0" smtClean="0"/>
              <a:t>+ </a:t>
            </a:r>
            <a:r>
              <a:rPr lang="en-US" sz="2400" dirty="0">
                <a:sym typeface="Symbol"/>
              </a:rPr>
              <a:t> </a:t>
            </a:r>
            <a:r>
              <a:rPr lang="en-US" sz="2400" dirty="0">
                <a:solidFill>
                  <a:srgbClr val="0070C0"/>
                </a:solidFill>
              </a:rPr>
              <a:t>x</a:t>
            </a:r>
            <a:r>
              <a:rPr lang="en-US" sz="2400" baseline="30000" dirty="0"/>
              <a:t>(i</a:t>
            </a:r>
            <a:r>
              <a:rPr lang="en-US" sz="2400" baseline="30000" dirty="0" smtClean="0"/>
              <a:t>)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y</a:t>
            </a:r>
            <a:r>
              <a:rPr lang="en-US" sz="2400" baseline="30000" dirty="0" smtClean="0"/>
              <a:t>(i)</a:t>
            </a:r>
            <a:r>
              <a:rPr lang="en-US" sz="2400" dirty="0" smtClean="0"/>
              <a:t>-</a:t>
            </a:r>
            <a:r>
              <a:rPr lang="en-US" sz="2400" dirty="0"/>
              <a:t>g(</a:t>
            </a:r>
            <a:r>
              <a:rPr lang="el-GR" sz="2400" dirty="0"/>
              <a:t>θ</a:t>
            </a:r>
            <a:r>
              <a:rPr lang="en-US" sz="2400" baseline="30000" dirty="0"/>
              <a:t>T </a:t>
            </a:r>
            <a:r>
              <a:rPr lang="en-US" sz="2400" dirty="0">
                <a:solidFill>
                  <a:srgbClr val="0070C0"/>
                </a:solidFill>
              </a:rPr>
              <a:t>x</a:t>
            </a:r>
            <a:r>
              <a:rPr lang="en-US" sz="2400" baseline="30000" dirty="0"/>
              <a:t>(i)</a:t>
            </a:r>
            <a:r>
              <a:rPr lang="en-US" sz="2400" dirty="0"/>
              <a:t>)</a:t>
            </a:r>
            <a:r>
              <a:rPr lang="en-US" sz="2400" dirty="0" smtClean="0"/>
              <a:t>)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 smtClean="0"/>
              <a:t>(g outputs either 0 or 1, y is either 0 or 1)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sz="2400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 smtClean="0"/>
              <a:t>If output is correct, weights are unchanged</a:t>
            </a:r>
            <a:endParaRPr lang="en-US" sz="2400" dirty="0"/>
          </a:p>
          <a:p>
            <a:r>
              <a:rPr lang="en-US" dirty="0" smtClean="0"/>
              <a:t>If g is 0 but y is 1, then the value of g</a:t>
            </a:r>
            <a:r>
              <a:rPr lang="en-US" baseline="30000" dirty="0" smtClean="0"/>
              <a:t> </a:t>
            </a:r>
            <a:r>
              <a:rPr lang="en-US" dirty="0" smtClean="0"/>
              <a:t>on attribute i is increased</a:t>
            </a:r>
          </a:p>
          <a:p>
            <a:r>
              <a:rPr lang="en-US" dirty="0" smtClean="0"/>
              <a:t>If g is 1 but y is 0, then the value of g on attribute i is decreased</a:t>
            </a:r>
          </a:p>
          <a:p>
            <a:endParaRPr lang="en-US" dirty="0"/>
          </a:p>
          <a:p>
            <a:r>
              <a:rPr lang="en-US" dirty="0" smtClean="0"/>
              <a:t>Converges if data is linearly separable, but oscillates otherwise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B99D5-48F6-4EF4-9EE1-B1CB4F807EB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70" name="Rectangle 4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Perceptron</a:t>
            </a:r>
            <a:br>
              <a:rPr lang="en-US" smtClean="0"/>
            </a:br>
            <a:r>
              <a:rPr lang="en-US" smtClean="0"/>
              <a:t>(The goal function f is a boolean one)</a:t>
            </a:r>
            <a:endParaRPr lang="en-US"/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E2EF9B-5E00-4111-9EC8-3101A63BB9B6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278531" name="Group 3"/>
          <p:cNvGrpSpPr>
            <a:grpSpLocks/>
          </p:cNvGrpSpPr>
          <p:nvPr/>
        </p:nvGrpSpPr>
        <p:grpSpPr bwMode="auto">
          <a:xfrm>
            <a:off x="990600" y="2530475"/>
            <a:ext cx="6019800" cy="4022725"/>
            <a:chOff x="1296" y="1114"/>
            <a:chExt cx="3792" cy="2534"/>
          </a:xfrm>
        </p:grpSpPr>
        <p:sp>
          <p:nvSpPr>
            <p:cNvPr id="278532" name="Oval 4"/>
            <p:cNvSpPr>
              <a:spLocks noChangeArrowheads="1"/>
            </p:cNvSpPr>
            <p:nvPr/>
          </p:nvSpPr>
          <p:spPr bwMode="auto">
            <a:xfrm>
              <a:off x="2016" y="1632"/>
              <a:ext cx="1584" cy="864"/>
            </a:xfrm>
            <a:prstGeom prst="ellipse">
              <a:avLst/>
            </a:prstGeom>
            <a:solidFill>
              <a:srgbClr val="F0F4F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33" name="Line 5"/>
            <p:cNvSpPr>
              <a:spLocks noChangeShapeType="1"/>
            </p:cNvSpPr>
            <p:nvPr/>
          </p:nvSpPr>
          <p:spPr bwMode="auto">
            <a:xfrm>
              <a:off x="2784" y="163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34" name="Text Box 6"/>
            <p:cNvSpPr txBox="1">
              <a:spLocks noChangeArrowheads="1"/>
            </p:cNvSpPr>
            <p:nvPr/>
          </p:nvSpPr>
          <p:spPr bwMode="auto">
            <a:xfrm>
              <a:off x="2256" y="1776"/>
              <a:ext cx="372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5400" b="1">
                  <a:solidFill>
                    <a:srgbClr val="000000"/>
                  </a:solidFill>
                  <a:latin typeface="Symbol" pitchFamily="18" charset="2"/>
                </a:rPr>
                <a:t>S</a:t>
              </a:r>
            </a:p>
          </p:txBody>
        </p:sp>
        <p:sp>
          <p:nvSpPr>
            <p:cNvPr id="278535" name="Line 7"/>
            <p:cNvSpPr>
              <a:spLocks noChangeShapeType="1"/>
            </p:cNvSpPr>
            <p:nvPr/>
          </p:nvSpPr>
          <p:spPr bwMode="auto">
            <a:xfrm>
              <a:off x="1584" y="1296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36" name="Line 8"/>
            <p:cNvSpPr>
              <a:spLocks noChangeShapeType="1"/>
            </p:cNvSpPr>
            <p:nvPr/>
          </p:nvSpPr>
          <p:spPr bwMode="auto">
            <a:xfrm>
              <a:off x="1584" y="168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37" name="Line 9"/>
            <p:cNvSpPr>
              <a:spLocks noChangeShapeType="1"/>
            </p:cNvSpPr>
            <p:nvPr/>
          </p:nvSpPr>
          <p:spPr bwMode="auto">
            <a:xfrm>
              <a:off x="1584" y="20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38" name="Line 10"/>
            <p:cNvSpPr>
              <a:spLocks noChangeShapeType="1"/>
            </p:cNvSpPr>
            <p:nvPr/>
          </p:nvSpPr>
          <p:spPr bwMode="auto">
            <a:xfrm flipV="1">
              <a:off x="1584" y="2293"/>
              <a:ext cx="53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39" name="Line 11"/>
            <p:cNvSpPr>
              <a:spLocks noChangeShapeType="1"/>
            </p:cNvSpPr>
            <p:nvPr/>
          </p:nvSpPr>
          <p:spPr bwMode="auto">
            <a:xfrm flipV="1">
              <a:off x="1584" y="2388"/>
              <a:ext cx="683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40" name="Line 12"/>
            <p:cNvSpPr>
              <a:spLocks noChangeShapeType="1"/>
            </p:cNvSpPr>
            <p:nvPr/>
          </p:nvSpPr>
          <p:spPr bwMode="auto">
            <a:xfrm>
              <a:off x="3600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41" name="Text Box 13"/>
            <p:cNvSpPr txBox="1">
              <a:spLocks noChangeArrowheads="1"/>
            </p:cNvSpPr>
            <p:nvPr/>
          </p:nvSpPr>
          <p:spPr bwMode="auto">
            <a:xfrm>
              <a:off x="3120" y="2072"/>
              <a:ext cx="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Comic Sans MS" pitchFamily="66" charset="0"/>
                </a:rPr>
                <a:t>g</a:t>
              </a:r>
            </a:p>
          </p:txBody>
        </p:sp>
        <p:sp>
          <p:nvSpPr>
            <p:cNvPr id="278542" name="Text Box 14"/>
            <p:cNvSpPr txBox="1">
              <a:spLocks noChangeArrowheads="1"/>
            </p:cNvSpPr>
            <p:nvPr/>
          </p:nvSpPr>
          <p:spPr bwMode="auto">
            <a:xfrm>
              <a:off x="1296" y="193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x</a:t>
              </a:r>
              <a:r>
                <a:rPr lang="en-US" sz="2800" baseline="-25000">
                  <a:latin typeface="Comic Sans MS" pitchFamily="66" charset="0"/>
                </a:rPr>
                <a:t>i</a:t>
              </a:r>
            </a:p>
          </p:txBody>
        </p:sp>
        <p:sp>
          <p:nvSpPr>
            <p:cNvPr id="278543" name="Text Box 15"/>
            <p:cNvSpPr txBox="1">
              <a:spLocks noChangeArrowheads="1"/>
            </p:cNvSpPr>
            <p:nvPr/>
          </p:nvSpPr>
          <p:spPr bwMode="auto">
            <a:xfrm>
              <a:off x="1296" y="1114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x</a:t>
              </a:r>
              <a:r>
                <a:rPr lang="en-US" sz="2800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78544" name="Text Box 16"/>
            <p:cNvSpPr txBox="1">
              <a:spLocks noChangeArrowheads="1"/>
            </p:cNvSpPr>
            <p:nvPr/>
          </p:nvSpPr>
          <p:spPr bwMode="auto">
            <a:xfrm>
              <a:off x="1296" y="2650"/>
              <a:ext cx="3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x</a:t>
              </a:r>
              <a:r>
                <a:rPr lang="en-US" sz="2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78545" name="Text Box 17"/>
            <p:cNvSpPr txBox="1">
              <a:spLocks noChangeArrowheads="1"/>
            </p:cNvSpPr>
            <p:nvPr/>
          </p:nvSpPr>
          <p:spPr bwMode="auto">
            <a:xfrm>
              <a:off x="4080" y="1930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278546" name="Text Box 18"/>
            <p:cNvSpPr txBox="1">
              <a:spLocks noChangeArrowheads="1"/>
            </p:cNvSpPr>
            <p:nvPr/>
          </p:nvSpPr>
          <p:spPr bwMode="auto">
            <a:xfrm>
              <a:off x="1632" y="1978"/>
              <a:ext cx="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w</a:t>
              </a:r>
              <a:r>
                <a:rPr lang="en-US" sz="2800" baseline="-25000">
                  <a:latin typeface="Comic Sans MS" pitchFamily="66" charset="0"/>
                </a:rPr>
                <a:t>i</a:t>
              </a:r>
            </a:p>
          </p:txBody>
        </p:sp>
        <p:sp>
          <p:nvSpPr>
            <p:cNvPr id="278548" name="Line 20"/>
            <p:cNvSpPr>
              <a:spLocks noChangeShapeType="1"/>
            </p:cNvSpPr>
            <p:nvPr/>
          </p:nvSpPr>
          <p:spPr bwMode="auto">
            <a:xfrm>
              <a:off x="3168" y="364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49" name="Line 21"/>
            <p:cNvSpPr>
              <a:spLocks noChangeShapeType="1"/>
            </p:cNvSpPr>
            <p:nvPr/>
          </p:nvSpPr>
          <p:spPr bwMode="auto">
            <a:xfrm flipV="1">
              <a:off x="4080" y="268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50" name="Freeform 22"/>
            <p:cNvSpPr>
              <a:spLocks/>
            </p:cNvSpPr>
            <p:nvPr/>
          </p:nvSpPr>
          <p:spPr bwMode="auto">
            <a:xfrm>
              <a:off x="2880" y="1872"/>
              <a:ext cx="384" cy="384"/>
            </a:xfrm>
            <a:custGeom>
              <a:avLst/>
              <a:gdLst>
                <a:gd name="T0" fmla="*/ 0 w 384"/>
                <a:gd name="T1" fmla="*/ 384 h 384"/>
                <a:gd name="T2" fmla="*/ 192 w 384"/>
                <a:gd name="T3" fmla="*/ 384 h 384"/>
                <a:gd name="T4" fmla="*/ 192 w 384"/>
                <a:gd name="T5" fmla="*/ 0 h 384"/>
                <a:gd name="T6" fmla="*/ 384 w 384"/>
                <a:gd name="T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384">
                  <a:moveTo>
                    <a:pt x="0" y="384"/>
                  </a:moveTo>
                  <a:lnTo>
                    <a:pt x="192" y="384"/>
                  </a:lnTo>
                  <a:lnTo>
                    <a:pt x="192" y="0"/>
                  </a:lnTo>
                  <a:lnTo>
                    <a:pt x="384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51" name="Freeform 23"/>
            <p:cNvSpPr>
              <a:spLocks/>
            </p:cNvSpPr>
            <p:nvPr/>
          </p:nvSpPr>
          <p:spPr bwMode="auto">
            <a:xfrm>
              <a:off x="3312" y="2880"/>
              <a:ext cx="1536" cy="768"/>
            </a:xfrm>
            <a:custGeom>
              <a:avLst/>
              <a:gdLst>
                <a:gd name="T0" fmla="*/ 0 w 1536"/>
                <a:gd name="T1" fmla="*/ 768 h 768"/>
                <a:gd name="T2" fmla="*/ 768 w 1536"/>
                <a:gd name="T3" fmla="*/ 768 h 768"/>
                <a:gd name="T4" fmla="*/ 768 w 1536"/>
                <a:gd name="T5" fmla="*/ 0 h 768"/>
                <a:gd name="T6" fmla="*/ 1536 w 1536"/>
                <a:gd name="T7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6" h="768">
                  <a:moveTo>
                    <a:pt x="0" y="768"/>
                  </a:moveTo>
                  <a:lnTo>
                    <a:pt x="768" y="768"/>
                  </a:lnTo>
                  <a:lnTo>
                    <a:pt x="768" y="0"/>
                  </a:lnTo>
                  <a:lnTo>
                    <a:pt x="1536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78553" name="Line 25"/>
          <p:cNvSpPr>
            <a:spLocks noChangeShapeType="1"/>
          </p:cNvSpPr>
          <p:nvPr/>
        </p:nvSpPr>
        <p:spPr bwMode="auto">
          <a:xfrm flipV="1">
            <a:off x="7315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78567" name="Group 39"/>
          <p:cNvGrpSpPr>
            <a:grpSpLocks/>
          </p:cNvGrpSpPr>
          <p:nvPr/>
        </p:nvGrpSpPr>
        <p:grpSpPr bwMode="auto">
          <a:xfrm>
            <a:off x="5791200" y="1689100"/>
            <a:ext cx="2895600" cy="2819400"/>
            <a:chOff x="3648" y="1064"/>
            <a:chExt cx="1824" cy="1776"/>
          </a:xfrm>
        </p:grpSpPr>
        <p:sp>
          <p:nvSpPr>
            <p:cNvPr id="278554" name="Line 26"/>
            <p:cNvSpPr>
              <a:spLocks noChangeShapeType="1"/>
            </p:cNvSpPr>
            <p:nvPr/>
          </p:nvSpPr>
          <p:spPr bwMode="auto">
            <a:xfrm>
              <a:off x="3648" y="1920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55" name="Text Box 27"/>
            <p:cNvSpPr txBox="1">
              <a:spLocks noChangeArrowheads="1"/>
            </p:cNvSpPr>
            <p:nvPr/>
          </p:nvSpPr>
          <p:spPr bwMode="auto">
            <a:xfrm>
              <a:off x="4176" y="1064"/>
              <a:ext cx="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+</a:t>
              </a:r>
            </a:p>
          </p:txBody>
        </p:sp>
        <p:sp>
          <p:nvSpPr>
            <p:cNvPr id="278556" name="Text Box 28"/>
            <p:cNvSpPr txBox="1">
              <a:spLocks noChangeArrowheads="1"/>
            </p:cNvSpPr>
            <p:nvPr/>
          </p:nvSpPr>
          <p:spPr bwMode="auto">
            <a:xfrm>
              <a:off x="5040" y="1112"/>
              <a:ext cx="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+</a:t>
              </a:r>
            </a:p>
          </p:txBody>
        </p:sp>
        <p:sp>
          <p:nvSpPr>
            <p:cNvPr id="278557" name="Text Box 29"/>
            <p:cNvSpPr txBox="1">
              <a:spLocks noChangeArrowheads="1"/>
            </p:cNvSpPr>
            <p:nvPr/>
          </p:nvSpPr>
          <p:spPr bwMode="auto">
            <a:xfrm>
              <a:off x="3936" y="2408"/>
              <a:ext cx="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+</a:t>
              </a:r>
            </a:p>
          </p:txBody>
        </p:sp>
        <p:sp>
          <p:nvSpPr>
            <p:cNvPr id="278558" name="Text Box 30"/>
            <p:cNvSpPr txBox="1">
              <a:spLocks noChangeArrowheads="1"/>
            </p:cNvSpPr>
            <p:nvPr/>
          </p:nvSpPr>
          <p:spPr bwMode="auto">
            <a:xfrm>
              <a:off x="4896" y="2312"/>
              <a:ext cx="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+</a:t>
              </a:r>
            </a:p>
          </p:txBody>
        </p:sp>
        <p:sp>
          <p:nvSpPr>
            <p:cNvPr id="278559" name="Text Box 31"/>
            <p:cNvSpPr txBox="1">
              <a:spLocks noChangeArrowheads="1"/>
            </p:cNvSpPr>
            <p:nvPr/>
          </p:nvSpPr>
          <p:spPr bwMode="auto">
            <a:xfrm>
              <a:off x="3648" y="1400"/>
              <a:ext cx="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+</a:t>
              </a:r>
            </a:p>
          </p:txBody>
        </p:sp>
        <p:sp>
          <p:nvSpPr>
            <p:cNvPr id="278560" name="Text Box 32"/>
            <p:cNvSpPr txBox="1">
              <a:spLocks noChangeArrowheads="1"/>
            </p:cNvSpPr>
            <p:nvPr/>
          </p:nvSpPr>
          <p:spPr bwMode="auto">
            <a:xfrm>
              <a:off x="5184" y="1400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-</a:t>
              </a:r>
            </a:p>
          </p:txBody>
        </p:sp>
        <p:sp>
          <p:nvSpPr>
            <p:cNvPr id="278561" name="Text Box 33"/>
            <p:cNvSpPr txBox="1">
              <a:spLocks noChangeArrowheads="1"/>
            </p:cNvSpPr>
            <p:nvPr/>
          </p:nvSpPr>
          <p:spPr bwMode="auto">
            <a:xfrm>
              <a:off x="5136" y="2552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-</a:t>
              </a:r>
            </a:p>
          </p:txBody>
        </p:sp>
        <p:sp>
          <p:nvSpPr>
            <p:cNvPr id="278562" name="Text Box 34"/>
            <p:cNvSpPr txBox="1">
              <a:spLocks noChangeArrowheads="1"/>
            </p:cNvSpPr>
            <p:nvPr/>
          </p:nvSpPr>
          <p:spPr bwMode="auto">
            <a:xfrm>
              <a:off x="4032" y="1736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-</a:t>
              </a:r>
            </a:p>
          </p:txBody>
        </p:sp>
        <p:sp>
          <p:nvSpPr>
            <p:cNvPr id="278563" name="Text Box 35"/>
            <p:cNvSpPr txBox="1">
              <a:spLocks noChangeArrowheads="1"/>
            </p:cNvSpPr>
            <p:nvPr/>
          </p:nvSpPr>
          <p:spPr bwMode="auto">
            <a:xfrm>
              <a:off x="4752" y="1592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-</a:t>
              </a:r>
            </a:p>
          </p:txBody>
        </p:sp>
        <p:sp>
          <p:nvSpPr>
            <p:cNvPr id="278564" name="Text Box 36"/>
            <p:cNvSpPr txBox="1">
              <a:spLocks noChangeArrowheads="1"/>
            </p:cNvSpPr>
            <p:nvPr/>
          </p:nvSpPr>
          <p:spPr bwMode="auto">
            <a:xfrm>
              <a:off x="4176" y="2120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-</a:t>
              </a:r>
            </a:p>
          </p:txBody>
        </p:sp>
      </p:grpSp>
      <p:sp>
        <p:nvSpPr>
          <p:cNvPr id="278566" name="Text Box 38"/>
          <p:cNvSpPr txBox="1">
            <a:spLocks noChangeArrowheads="1"/>
          </p:cNvSpPr>
          <p:nvPr/>
        </p:nvSpPr>
        <p:spPr bwMode="auto">
          <a:xfrm>
            <a:off x="6781800" y="2314575"/>
            <a:ext cx="52863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rgbClr val="800000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419100" y="5730875"/>
            <a:ext cx="45799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800000"/>
                </a:solidFill>
                <a:latin typeface="Comic Sans MS" pitchFamily="66" charset="0"/>
              </a:rPr>
              <a:t>y = </a:t>
            </a:r>
            <a:r>
              <a:rPr lang="en-US" sz="3200" dirty="0" smtClean="0">
                <a:solidFill>
                  <a:srgbClr val="800000"/>
                </a:solidFill>
                <a:latin typeface="Comic Sans MS" pitchFamily="66" charset="0"/>
              </a:rPr>
              <a:t>f(</a:t>
            </a:r>
            <a:r>
              <a:rPr lang="en-US" sz="3200" b="1" dirty="0" err="1" smtClean="0">
                <a:solidFill>
                  <a:srgbClr val="800000"/>
                </a:solidFill>
                <a:latin typeface="Comic Sans MS" pitchFamily="66" charset="0"/>
              </a:rPr>
              <a:t>x</a:t>
            </a:r>
            <a:r>
              <a:rPr lang="en-US" sz="3200" dirty="0" err="1" smtClean="0">
                <a:solidFill>
                  <a:srgbClr val="800000"/>
                </a:solidFill>
                <a:latin typeface="Comic Sans MS" pitchFamily="66" charset="0"/>
              </a:rPr>
              <a:t>,</a:t>
            </a:r>
            <a:r>
              <a:rPr lang="en-US" sz="3200" b="1" dirty="0" err="1" smtClean="0">
                <a:solidFill>
                  <a:srgbClr val="800000"/>
                </a:solidFill>
                <a:latin typeface="Comic Sans MS" pitchFamily="66" charset="0"/>
              </a:rPr>
              <a:t>w</a:t>
            </a:r>
            <a:r>
              <a:rPr lang="en-US" sz="3200" dirty="0" smtClean="0">
                <a:solidFill>
                  <a:srgbClr val="800000"/>
                </a:solidFill>
                <a:latin typeface="Comic Sans MS" pitchFamily="66" charset="0"/>
              </a:rPr>
              <a:t>) =</a:t>
            </a:r>
            <a:r>
              <a:rPr lang="en-US" sz="3200" baseline="-25000" dirty="0" smtClean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800000"/>
                </a:solidFill>
                <a:latin typeface="Comic Sans MS" pitchFamily="66" charset="0"/>
              </a:rPr>
              <a:t>g</a:t>
            </a:r>
            <a:r>
              <a:rPr lang="en-US" sz="3600" dirty="0" smtClean="0">
                <a:solidFill>
                  <a:srgbClr val="800000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sz="2400" baseline="-25000" dirty="0" smtClean="0">
                <a:solidFill>
                  <a:srgbClr val="800000"/>
                </a:solidFill>
                <a:latin typeface="Comic Sans MS" pitchFamily="66" charset="0"/>
              </a:rPr>
              <a:t>i=1</a:t>
            </a:r>
            <a:r>
              <a:rPr lang="en-US" sz="2400" baseline="-25000" dirty="0">
                <a:solidFill>
                  <a:srgbClr val="800000"/>
                </a:solidFill>
                <a:latin typeface="Comic Sans MS" pitchFamily="66" charset="0"/>
              </a:rPr>
              <a:t>,…,n</a:t>
            </a:r>
            <a:r>
              <a:rPr lang="en-US" sz="2400" dirty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rgbClr val="800000"/>
                </a:solidFill>
                <a:latin typeface="Comic Sans MS" pitchFamily="66" charset="0"/>
              </a:rPr>
              <a:t>w</a:t>
            </a:r>
            <a:r>
              <a:rPr lang="en-US" sz="2400" baseline="-25000" dirty="0" err="1">
                <a:solidFill>
                  <a:srgbClr val="800000"/>
                </a:solidFill>
                <a:latin typeface="Comic Sans MS" pitchFamily="66" charset="0"/>
              </a:rPr>
              <a:t>i</a:t>
            </a:r>
            <a:r>
              <a:rPr lang="en-US" sz="2400" baseline="-25000" dirty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mic Sans MS" pitchFamily="66" charset="0"/>
              </a:rPr>
              <a:t>x</a:t>
            </a:r>
            <a:r>
              <a:rPr lang="en-US" sz="2400" baseline="-25000" dirty="0">
                <a:solidFill>
                  <a:srgbClr val="800000"/>
                </a:solidFill>
                <a:latin typeface="Comic Sans MS" pitchFamily="66" charset="0"/>
              </a:rPr>
              <a:t>i</a:t>
            </a:r>
            <a:r>
              <a:rPr lang="en-US" sz="3600" dirty="0">
                <a:solidFill>
                  <a:srgbClr val="8000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84042" y="478420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g(u)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41482" y="6191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Unit (Neuron)</a:t>
            </a:r>
            <a:endParaRPr lang="en-US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AD1433-F404-4698-B078-2AB2387F1080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272424" name="Group 40"/>
          <p:cNvGrpSpPr>
            <a:grpSpLocks/>
          </p:cNvGrpSpPr>
          <p:nvPr/>
        </p:nvGrpSpPr>
        <p:grpSpPr bwMode="auto">
          <a:xfrm>
            <a:off x="2057400" y="1768475"/>
            <a:ext cx="4789488" cy="2957513"/>
            <a:chOff x="1296" y="1114"/>
            <a:chExt cx="3017" cy="1863"/>
          </a:xfrm>
        </p:grpSpPr>
        <p:grpSp>
          <p:nvGrpSpPr>
            <p:cNvPr id="272405" name="Group 21"/>
            <p:cNvGrpSpPr>
              <a:grpSpLocks/>
            </p:cNvGrpSpPr>
            <p:nvPr/>
          </p:nvGrpSpPr>
          <p:grpSpPr bwMode="auto">
            <a:xfrm>
              <a:off x="1584" y="1296"/>
              <a:ext cx="2496" cy="1536"/>
              <a:chOff x="1584" y="1296"/>
              <a:chExt cx="2496" cy="1536"/>
            </a:xfrm>
          </p:grpSpPr>
          <p:grpSp>
            <p:nvGrpSpPr>
              <p:cNvPr id="272403" name="Group 19"/>
              <p:cNvGrpSpPr>
                <a:grpSpLocks/>
              </p:cNvGrpSpPr>
              <p:nvPr/>
            </p:nvGrpSpPr>
            <p:grpSpPr bwMode="auto">
              <a:xfrm>
                <a:off x="1584" y="1296"/>
                <a:ext cx="2496" cy="1536"/>
                <a:chOff x="1536" y="1728"/>
                <a:chExt cx="2496" cy="1536"/>
              </a:xfrm>
            </p:grpSpPr>
            <p:sp>
              <p:nvSpPr>
                <p:cNvPr id="272389" name="Oval 5"/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1584" cy="864"/>
                </a:xfrm>
                <a:prstGeom prst="ellipse">
                  <a:avLst/>
                </a:prstGeom>
                <a:solidFill>
                  <a:srgbClr val="F0F4FE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390" name="Line 6"/>
                <p:cNvSpPr>
                  <a:spLocks noChangeShapeType="1"/>
                </p:cNvSpPr>
                <p:nvPr/>
              </p:nvSpPr>
              <p:spPr bwMode="auto">
                <a:xfrm>
                  <a:off x="2736" y="2064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2395" name="Freeform 11"/>
                <p:cNvSpPr>
                  <a:spLocks/>
                </p:cNvSpPr>
                <p:nvPr/>
              </p:nvSpPr>
              <p:spPr bwMode="auto">
                <a:xfrm>
                  <a:off x="2880" y="2304"/>
                  <a:ext cx="288" cy="384"/>
                </a:xfrm>
                <a:custGeom>
                  <a:avLst/>
                  <a:gdLst>
                    <a:gd name="T0" fmla="*/ 288 w 288"/>
                    <a:gd name="T1" fmla="*/ 0 h 384"/>
                    <a:gd name="T2" fmla="*/ 192 w 288"/>
                    <a:gd name="T3" fmla="*/ 48 h 384"/>
                    <a:gd name="T4" fmla="*/ 144 w 288"/>
                    <a:gd name="T5" fmla="*/ 192 h 384"/>
                    <a:gd name="T6" fmla="*/ 96 w 288"/>
                    <a:gd name="T7" fmla="*/ 336 h 384"/>
                    <a:gd name="T8" fmla="*/ 0 w 288"/>
                    <a:gd name="T9" fmla="*/ 38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8" h="384">
                      <a:moveTo>
                        <a:pt x="288" y="0"/>
                      </a:moveTo>
                      <a:cubicBezTo>
                        <a:pt x="252" y="8"/>
                        <a:pt x="216" y="16"/>
                        <a:pt x="192" y="48"/>
                      </a:cubicBezTo>
                      <a:cubicBezTo>
                        <a:pt x="168" y="80"/>
                        <a:pt x="160" y="144"/>
                        <a:pt x="144" y="192"/>
                      </a:cubicBezTo>
                      <a:cubicBezTo>
                        <a:pt x="128" y="240"/>
                        <a:pt x="120" y="304"/>
                        <a:pt x="96" y="336"/>
                      </a:cubicBezTo>
                      <a:cubicBezTo>
                        <a:pt x="72" y="368"/>
                        <a:pt x="16" y="376"/>
                        <a:pt x="0" y="384"/>
                      </a:cubicBezTo>
                    </a:path>
                  </a:pathLst>
                </a:custGeom>
                <a:noFill/>
                <a:ln w="381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239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208" y="2208"/>
                  <a:ext cx="372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5400" b="1">
                      <a:solidFill>
                        <a:srgbClr val="000000"/>
                      </a:solidFill>
                      <a:latin typeface="Symbol" pitchFamily="18" charset="2"/>
                    </a:rPr>
                    <a:t>S</a:t>
                  </a:r>
                </a:p>
              </p:txBody>
            </p:sp>
            <p:sp>
              <p:nvSpPr>
                <p:cNvPr id="272397" name="Line 13"/>
                <p:cNvSpPr>
                  <a:spLocks noChangeShapeType="1"/>
                </p:cNvSpPr>
                <p:nvPr/>
              </p:nvSpPr>
              <p:spPr bwMode="auto">
                <a:xfrm>
                  <a:off x="1536" y="1728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2398" name="Line 14"/>
                <p:cNvSpPr>
                  <a:spLocks noChangeShapeType="1"/>
                </p:cNvSpPr>
                <p:nvPr/>
              </p:nvSpPr>
              <p:spPr bwMode="auto">
                <a:xfrm>
                  <a:off x="1536" y="2112"/>
                  <a:ext cx="48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2399" name="Line 15"/>
                <p:cNvSpPr>
                  <a:spLocks noChangeShapeType="1"/>
                </p:cNvSpPr>
                <p:nvPr/>
              </p:nvSpPr>
              <p:spPr bwMode="auto">
                <a:xfrm>
                  <a:off x="1536" y="249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240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536" y="2725"/>
                  <a:ext cx="539" cy="1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240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536" y="2820"/>
                  <a:ext cx="683" cy="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2402" name="Line 18"/>
                <p:cNvSpPr>
                  <a:spLocks noChangeShapeType="1"/>
                </p:cNvSpPr>
                <p:nvPr/>
              </p:nvSpPr>
              <p:spPr bwMode="auto">
                <a:xfrm>
                  <a:off x="3552" y="249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72404" name="Text Box 20"/>
              <p:cNvSpPr txBox="1">
                <a:spLocks noChangeArrowheads="1"/>
              </p:cNvSpPr>
              <p:nvPr/>
            </p:nvSpPr>
            <p:spPr bwMode="auto">
              <a:xfrm>
                <a:off x="3120" y="2072"/>
                <a:ext cx="2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omic Sans MS" pitchFamily="66" charset="0"/>
                  </a:rPr>
                  <a:t>g</a:t>
                </a:r>
              </a:p>
            </p:txBody>
          </p:sp>
        </p:grpSp>
        <p:sp>
          <p:nvSpPr>
            <p:cNvPr id="272406" name="Text Box 22"/>
            <p:cNvSpPr txBox="1">
              <a:spLocks noChangeArrowheads="1"/>
            </p:cNvSpPr>
            <p:nvPr/>
          </p:nvSpPr>
          <p:spPr bwMode="auto">
            <a:xfrm>
              <a:off x="1296" y="193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x</a:t>
              </a:r>
              <a:r>
                <a:rPr lang="en-US" sz="2800" baseline="-25000">
                  <a:latin typeface="Comic Sans MS" pitchFamily="66" charset="0"/>
                </a:rPr>
                <a:t>i</a:t>
              </a:r>
            </a:p>
          </p:txBody>
        </p:sp>
        <p:sp>
          <p:nvSpPr>
            <p:cNvPr id="272407" name="Text Box 23"/>
            <p:cNvSpPr txBox="1">
              <a:spLocks noChangeArrowheads="1"/>
            </p:cNvSpPr>
            <p:nvPr/>
          </p:nvSpPr>
          <p:spPr bwMode="auto">
            <a:xfrm>
              <a:off x="1296" y="1114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x</a:t>
              </a:r>
              <a:r>
                <a:rPr lang="en-US" sz="2800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72408" name="Text Box 24"/>
            <p:cNvSpPr txBox="1">
              <a:spLocks noChangeArrowheads="1"/>
            </p:cNvSpPr>
            <p:nvPr/>
          </p:nvSpPr>
          <p:spPr bwMode="auto">
            <a:xfrm>
              <a:off x="1296" y="2650"/>
              <a:ext cx="3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x</a:t>
              </a:r>
              <a:r>
                <a:rPr lang="en-US" sz="2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72410" name="Text Box 26"/>
            <p:cNvSpPr txBox="1">
              <a:spLocks noChangeArrowheads="1"/>
            </p:cNvSpPr>
            <p:nvPr/>
          </p:nvSpPr>
          <p:spPr bwMode="auto">
            <a:xfrm>
              <a:off x="4080" y="1930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272414" name="Text Box 30"/>
            <p:cNvSpPr txBox="1">
              <a:spLocks noChangeArrowheads="1"/>
            </p:cNvSpPr>
            <p:nvPr/>
          </p:nvSpPr>
          <p:spPr bwMode="auto">
            <a:xfrm>
              <a:off x="1632" y="1978"/>
              <a:ext cx="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66" charset="0"/>
                </a:rPr>
                <a:t>w</a:t>
              </a:r>
              <a:r>
                <a:rPr lang="en-US" sz="2800" baseline="-25000">
                  <a:latin typeface="Comic Sans MS" pitchFamily="66" charset="0"/>
                </a:rPr>
                <a:t>i</a:t>
              </a:r>
            </a:p>
          </p:txBody>
        </p:sp>
      </p:grpSp>
      <p:sp>
        <p:nvSpPr>
          <p:cNvPr id="272415" name="Text Box 31"/>
          <p:cNvSpPr txBox="1">
            <a:spLocks noChangeArrowheads="1"/>
          </p:cNvSpPr>
          <p:nvPr/>
        </p:nvSpPr>
        <p:spPr bwMode="auto">
          <a:xfrm>
            <a:off x="1752600" y="4967288"/>
            <a:ext cx="2840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00"/>
                </a:solidFill>
                <a:latin typeface="Comic Sans MS" pitchFamily="66" charset="0"/>
              </a:rPr>
              <a:t>y</a:t>
            </a:r>
            <a:r>
              <a:rPr lang="en-US" sz="2400">
                <a:solidFill>
                  <a:srgbClr val="800000"/>
                </a:solidFill>
                <a:latin typeface="Comic Sans MS" pitchFamily="66" charset="0"/>
              </a:rPr>
              <a:t> = </a:t>
            </a:r>
            <a:r>
              <a:rPr lang="en-US" sz="3200">
                <a:solidFill>
                  <a:srgbClr val="800000"/>
                </a:solidFill>
                <a:latin typeface="Comic Sans MS" pitchFamily="66" charset="0"/>
              </a:rPr>
              <a:t>g(</a:t>
            </a:r>
            <a:r>
              <a:rPr lang="en-US" sz="360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sz="2400" baseline="-25000">
                <a:solidFill>
                  <a:srgbClr val="800000"/>
                </a:solidFill>
                <a:latin typeface="Comic Sans MS" pitchFamily="66" charset="0"/>
              </a:rPr>
              <a:t>i=1,…,n</a:t>
            </a:r>
            <a:r>
              <a:rPr lang="en-US" sz="240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sz="2800">
                <a:solidFill>
                  <a:srgbClr val="800000"/>
                </a:solidFill>
                <a:latin typeface="Comic Sans MS" pitchFamily="66" charset="0"/>
              </a:rPr>
              <a:t>w</a:t>
            </a:r>
            <a:r>
              <a:rPr lang="en-US" sz="2400" baseline="-25000">
                <a:solidFill>
                  <a:srgbClr val="800000"/>
                </a:solidFill>
                <a:latin typeface="Comic Sans MS" pitchFamily="66" charset="0"/>
              </a:rPr>
              <a:t>i </a:t>
            </a:r>
            <a:r>
              <a:rPr lang="en-US" sz="2800">
                <a:solidFill>
                  <a:srgbClr val="800000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800000"/>
                </a:solidFill>
                <a:latin typeface="Comic Sans MS" pitchFamily="66" charset="0"/>
              </a:rPr>
              <a:t>i</a:t>
            </a:r>
            <a:r>
              <a:rPr lang="en-US" sz="3200">
                <a:solidFill>
                  <a:srgbClr val="8000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272416" name="Text Box 32"/>
          <p:cNvSpPr txBox="1">
            <a:spLocks noChangeArrowheads="1"/>
          </p:cNvSpPr>
          <p:nvPr/>
        </p:nvSpPr>
        <p:spPr bwMode="auto">
          <a:xfrm>
            <a:off x="1447800" y="5726113"/>
            <a:ext cx="342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00"/>
                </a:solidFill>
                <a:latin typeface="Comic Sans MS" pitchFamily="66" charset="0"/>
              </a:rPr>
              <a:t>g(u) = 1/[1 + exp(-</a:t>
            </a:r>
            <a:r>
              <a:rPr lang="en-US" sz="2400">
                <a:solidFill>
                  <a:srgbClr val="006600"/>
                </a:solidFill>
                <a:latin typeface="Symbol" pitchFamily="18" charset="2"/>
              </a:rPr>
              <a:t>a</a:t>
            </a:r>
            <a:r>
              <a:rPr lang="en-US" sz="2400">
                <a:solidFill>
                  <a:srgbClr val="006600"/>
                </a:solidFill>
                <a:latin typeface="Comic Sans MS" pitchFamily="66" charset="0"/>
                <a:sym typeface="Symbol" pitchFamily="18" charset="2"/>
              </a:rPr>
              <a:t></a:t>
            </a:r>
            <a:r>
              <a:rPr lang="en-US" sz="2400">
                <a:solidFill>
                  <a:srgbClr val="006600"/>
                </a:solidFill>
                <a:latin typeface="Comic Sans MS" pitchFamily="66" charset="0"/>
              </a:rPr>
              <a:t>u)]</a:t>
            </a:r>
          </a:p>
        </p:txBody>
      </p:sp>
      <p:grpSp>
        <p:nvGrpSpPr>
          <p:cNvPr id="272423" name="Group 39"/>
          <p:cNvGrpSpPr>
            <a:grpSpLocks/>
          </p:cNvGrpSpPr>
          <p:nvPr/>
        </p:nvGrpSpPr>
        <p:grpSpPr bwMode="auto">
          <a:xfrm>
            <a:off x="5257800" y="4648200"/>
            <a:ext cx="3048000" cy="1536700"/>
            <a:chOff x="3120" y="384"/>
            <a:chExt cx="1920" cy="968"/>
          </a:xfrm>
        </p:grpSpPr>
        <p:sp>
          <p:nvSpPr>
            <p:cNvPr id="272417" name="Line 33"/>
            <p:cNvSpPr>
              <a:spLocks noChangeShapeType="1"/>
            </p:cNvSpPr>
            <p:nvPr/>
          </p:nvSpPr>
          <p:spPr bwMode="auto">
            <a:xfrm>
              <a:off x="3120" y="1344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18" name="Line 34"/>
            <p:cNvSpPr>
              <a:spLocks noChangeShapeType="1"/>
            </p:cNvSpPr>
            <p:nvPr/>
          </p:nvSpPr>
          <p:spPr bwMode="auto">
            <a:xfrm flipV="1">
              <a:off x="4032" y="38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20" name="Freeform 36"/>
            <p:cNvSpPr>
              <a:spLocks/>
            </p:cNvSpPr>
            <p:nvPr/>
          </p:nvSpPr>
          <p:spPr bwMode="auto">
            <a:xfrm>
              <a:off x="3264" y="1008"/>
              <a:ext cx="768" cy="344"/>
            </a:xfrm>
            <a:custGeom>
              <a:avLst/>
              <a:gdLst>
                <a:gd name="T0" fmla="*/ 0 w 768"/>
                <a:gd name="T1" fmla="*/ 336 h 344"/>
                <a:gd name="T2" fmla="*/ 384 w 768"/>
                <a:gd name="T3" fmla="*/ 336 h 344"/>
                <a:gd name="T4" fmla="*/ 672 w 768"/>
                <a:gd name="T5" fmla="*/ 288 h 344"/>
                <a:gd name="T6" fmla="*/ 768 w 768"/>
                <a:gd name="T7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44">
                  <a:moveTo>
                    <a:pt x="0" y="336"/>
                  </a:moveTo>
                  <a:cubicBezTo>
                    <a:pt x="136" y="340"/>
                    <a:pt x="272" y="344"/>
                    <a:pt x="384" y="336"/>
                  </a:cubicBezTo>
                  <a:cubicBezTo>
                    <a:pt x="496" y="328"/>
                    <a:pt x="608" y="344"/>
                    <a:pt x="672" y="288"/>
                  </a:cubicBezTo>
                  <a:cubicBezTo>
                    <a:pt x="736" y="232"/>
                    <a:pt x="752" y="56"/>
                    <a:pt x="768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21" name="Freeform 37"/>
            <p:cNvSpPr>
              <a:spLocks/>
            </p:cNvSpPr>
            <p:nvPr/>
          </p:nvSpPr>
          <p:spPr bwMode="auto">
            <a:xfrm flipH="1" flipV="1">
              <a:off x="4032" y="576"/>
              <a:ext cx="768" cy="344"/>
            </a:xfrm>
            <a:custGeom>
              <a:avLst/>
              <a:gdLst>
                <a:gd name="T0" fmla="*/ 0 w 768"/>
                <a:gd name="T1" fmla="*/ 336 h 344"/>
                <a:gd name="T2" fmla="*/ 384 w 768"/>
                <a:gd name="T3" fmla="*/ 336 h 344"/>
                <a:gd name="T4" fmla="*/ 672 w 768"/>
                <a:gd name="T5" fmla="*/ 288 h 344"/>
                <a:gd name="T6" fmla="*/ 768 w 768"/>
                <a:gd name="T7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44">
                  <a:moveTo>
                    <a:pt x="0" y="336"/>
                  </a:moveTo>
                  <a:cubicBezTo>
                    <a:pt x="136" y="340"/>
                    <a:pt x="272" y="344"/>
                    <a:pt x="384" y="336"/>
                  </a:cubicBezTo>
                  <a:cubicBezTo>
                    <a:pt x="496" y="328"/>
                    <a:pt x="608" y="344"/>
                    <a:pt x="672" y="288"/>
                  </a:cubicBezTo>
                  <a:cubicBezTo>
                    <a:pt x="736" y="232"/>
                    <a:pt x="752" y="56"/>
                    <a:pt x="768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22" name="Line 38"/>
            <p:cNvSpPr>
              <a:spLocks noChangeShapeType="1"/>
            </p:cNvSpPr>
            <p:nvPr/>
          </p:nvSpPr>
          <p:spPr bwMode="auto">
            <a:xfrm>
              <a:off x="4032" y="912"/>
              <a:ext cx="0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Neural Network</a:t>
            </a:r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Network of interconnected neurons</a:t>
            </a:r>
            <a:endParaRPr lang="en-US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0632475-7254-4B3F-A59D-57724F968232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279576" name="Group 24"/>
          <p:cNvGrpSpPr>
            <a:grpSpLocks/>
          </p:cNvGrpSpPr>
          <p:nvPr/>
        </p:nvGrpSpPr>
        <p:grpSpPr bwMode="auto">
          <a:xfrm>
            <a:off x="914400" y="3594100"/>
            <a:ext cx="3009900" cy="2395538"/>
            <a:chOff x="528" y="2504"/>
            <a:chExt cx="1896" cy="1509"/>
          </a:xfrm>
        </p:grpSpPr>
        <p:sp>
          <p:nvSpPr>
            <p:cNvPr id="279559" name="Oval 7"/>
            <p:cNvSpPr>
              <a:spLocks noChangeArrowheads="1"/>
            </p:cNvSpPr>
            <p:nvPr/>
          </p:nvSpPr>
          <p:spPr bwMode="auto">
            <a:xfrm>
              <a:off x="1035" y="2936"/>
              <a:ext cx="1010" cy="642"/>
            </a:xfrm>
            <a:prstGeom prst="ellipse">
              <a:avLst/>
            </a:prstGeom>
            <a:solidFill>
              <a:srgbClr val="F0F4F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0" name="Line 8"/>
            <p:cNvSpPr>
              <a:spLocks noChangeShapeType="1"/>
            </p:cNvSpPr>
            <p:nvPr/>
          </p:nvSpPr>
          <p:spPr bwMode="auto">
            <a:xfrm>
              <a:off x="1525" y="2936"/>
              <a:ext cx="0" cy="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61" name="Freeform 9"/>
            <p:cNvSpPr>
              <a:spLocks/>
            </p:cNvSpPr>
            <p:nvPr/>
          </p:nvSpPr>
          <p:spPr bwMode="auto">
            <a:xfrm>
              <a:off x="1617" y="3115"/>
              <a:ext cx="183" cy="285"/>
            </a:xfrm>
            <a:custGeom>
              <a:avLst/>
              <a:gdLst>
                <a:gd name="T0" fmla="*/ 288 w 288"/>
                <a:gd name="T1" fmla="*/ 0 h 384"/>
                <a:gd name="T2" fmla="*/ 192 w 288"/>
                <a:gd name="T3" fmla="*/ 48 h 384"/>
                <a:gd name="T4" fmla="*/ 144 w 288"/>
                <a:gd name="T5" fmla="*/ 192 h 384"/>
                <a:gd name="T6" fmla="*/ 96 w 288"/>
                <a:gd name="T7" fmla="*/ 336 h 384"/>
                <a:gd name="T8" fmla="*/ 0 w 288"/>
                <a:gd name="T9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384">
                  <a:moveTo>
                    <a:pt x="288" y="0"/>
                  </a:moveTo>
                  <a:cubicBezTo>
                    <a:pt x="252" y="8"/>
                    <a:pt x="216" y="16"/>
                    <a:pt x="192" y="48"/>
                  </a:cubicBezTo>
                  <a:cubicBezTo>
                    <a:pt x="168" y="80"/>
                    <a:pt x="160" y="144"/>
                    <a:pt x="144" y="192"/>
                  </a:cubicBezTo>
                  <a:cubicBezTo>
                    <a:pt x="128" y="240"/>
                    <a:pt x="120" y="304"/>
                    <a:pt x="96" y="336"/>
                  </a:cubicBezTo>
                  <a:cubicBezTo>
                    <a:pt x="72" y="368"/>
                    <a:pt x="16" y="376"/>
                    <a:pt x="0" y="384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62" name="Text Box 10"/>
            <p:cNvSpPr txBox="1">
              <a:spLocks noChangeArrowheads="1"/>
            </p:cNvSpPr>
            <p:nvPr/>
          </p:nvSpPr>
          <p:spPr bwMode="auto">
            <a:xfrm>
              <a:off x="1152" y="2976"/>
              <a:ext cx="343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800" b="1">
                  <a:solidFill>
                    <a:srgbClr val="000000"/>
                  </a:solidFill>
                  <a:latin typeface="Symbol" pitchFamily="18" charset="2"/>
                </a:rPr>
                <a:t>S</a:t>
              </a:r>
            </a:p>
          </p:txBody>
        </p:sp>
        <p:sp>
          <p:nvSpPr>
            <p:cNvPr id="279563" name="Line 11"/>
            <p:cNvSpPr>
              <a:spLocks noChangeShapeType="1"/>
            </p:cNvSpPr>
            <p:nvPr/>
          </p:nvSpPr>
          <p:spPr bwMode="auto">
            <a:xfrm>
              <a:off x="760" y="2687"/>
              <a:ext cx="398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64" name="Line 12"/>
            <p:cNvSpPr>
              <a:spLocks noChangeShapeType="1"/>
            </p:cNvSpPr>
            <p:nvPr/>
          </p:nvSpPr>
          <p:spPr bwMode="auto">
            <a:xfrm>
              <a:off x="760" y="2972"/>
              <a:ext cx="306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65" name="Line 13"/>
            <p:cNvSpPr>
              <a:spLocks noChangeShapeType="1"/>
            </p:cNvSpPr>
            <p:nvPr/>
          </p:nvSpPr>
          <p:spPr bwMode="auto">
            <a:xfrm>
              <a:off x="760" y="3257"/>
              <a:ext cx="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66" name="Line 14"/>
            <p:cNvSpPr>
              <a:spLocks noChangeShapeType="1"/>
            </p:cNvSpPr>
            <p:nvPr/>
          </p:nvSpPr>
          <p:spPr bwMode="auto">
            <a:xfrm flipV="1">
              <a:off x="760" y="3427"/>
              <a:ext cx="344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67" name="Line 15"/>
            <p:cNvSpPr>
              <a:spLocks noChangeShapeType="1"/>
            </p:cNvSpPr>
            <p:nvPr/>
          </p:nvSpPr>
          <p:spPr bwMode="auto">
            <a:xfrm flipV="1">
              <a:off x="760" y="3497"/>
              <a:ext cx="435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68" name="Line 16"/>
            <p:cNvSpPr>
              <a:spLocks noChangeShapeType="1"/>
            </p:cNvSpPr>
            <p:nvPr/>
          </p:nvSpPr>
          <p:spPr bwMode="auto">
            <a:xfrm>
              <a:off x="2045" y="3257"/>
              <a:ext cx="3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69" name="Text Box 17"/>
            <p:cNvSpPr txBox="1">
              <a:spLocks noChangeArrowheads="1"/>
            </p:cNvSpPr>
            <p:nvPr/>
          </p:nvSpPr>
          <p:spPr bwMode="auto">
            <a:xfrm>
              <a:off x="1728" y="3224"/>
              <a:ext cx="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Comic Sans MS" pitchFamily="66" charset="0"/>
                </a:rPr>
                <a:t>g</a:t>
              </a:r>
            </a:p>
          </p:txBody>
        </p:sp>
        <p:sp>
          <p:nvSpPr>
            <p:cNvPr id="279570" name="Text Box 18"/>
            <p:cNvSpPr txBox="1">
              <a:spLocks noChangeArrowheads="1"/>
            </p:cNvSpPr>
            <p:nvPr/>
          </p:nvSpPr>
          <p:spPr bwMode="auto">
            <a:xfrm>
              <a:off x="576" y="3128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x</a:t>
              </a:r>
              <a:r>
                <a:rPr lang="en-US" sz="2400" baseline="-25000">
                  <a:latin typeface="Comic Sans MS" pitchFamily="66" charset="0"/>
                </a:rPr>
                <a:t>i</a:t>
              </a:r>
            </a:p>
          </p:txBody>
        </p:sp>
        <p:sp>
          <p:nvSpPr>
            <p:cNvPr id="279571" name="Text Box 19"/>
            <p:cNvSpPr txBox="1">
              <a:spLocks noChangeArrowheads="1"/>
            </p:cNvSpPr>
            <p:nvPr/>
          </p:nvSpPr>
          <p:spPr bwMode="auto">
            <a:xfrm>
              <a:off x="528" y="2504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x</a:t>
              </a:r>
              <a:r>
                <a:rPr lang="en-US" sz="2400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79572" name="Text Box 20"/>
            <p:cNvSpPr txBox="1">
              <a:spLocks noChangeArrowheads="1"/>
            </p:cNvSpPr>
            <p:nvPr/>
          </p:nvSpPr>
          <p:spPr bwMode="auto">
            <a:xfrm>
              <a:off x="576" y="3725"/>
              <a:ext cx="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x</a:t>
              </a:r>
              <a:r>
                <a:rPr lang="en-US" sz="24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79573" name="Text Box 21"/>
            <p:cNvSpPr txBox="1">
              <a:spLocks noChangeArrowheads="1"/>
            </p:cNvSpPr>
            <p:nvPr/>
          </p:nvSpPr>
          <p:spPr bwMode="auto">
            <a:xfrm>
              <a:off x="2208" y="3176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279574" name="Text Box 22"/>
            <p:cNvSpPr txBox="1">
              <a:spLocks noChangeArrowheads="1"/>
            </p:cNvSpPr>
            <p:nvPr/>
          </p:nvSpPr>
          <p:spPr bwMode="auto">
            <a:xfrm>
              <a:off x="768" y="3223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w</a:t>
              </a:r>
              <a:r>
                <a:rPr lang="en-US" sz="2000" baseline="-25000">
                  <a:latin typeface="Comic Sans MS" pitchFamily="66" charset="0"/>
                </a:rPr>
                <a:t>i</a:t>
              </a:r>
            </a:p>
          </p:txBody>
        </p:sp>
      </p:grpSp>
      <p:grpSp>
        <p:nvGrpSpPr>
          <p:cNvPr id="279577" name="Group 25"/>
          <p:cNvGrpSpPr>
            <a:grpSpLocks/>
          </p:cNvGrpSpPr>
          <p:nvPr/>
        </p:nvGrpSpPr>
        <p:grpSpPr bwMode="auto">
          <a:xfrm>
            <a:off x="4953000" y="2451100"/>
            <a:ext cx="3009900" cy="2395538"/>
            <a:chOff x="528" y="2504"/>
            <a:chExt cx="1896" cy="1509"/>
          </a:xfrm>
        </p:grpSpPr>
        <p:sp>
          <p:nvSpPr>
            <p:cNvPr id="279578" name="Oval 26"/>
            <p:cNvSpPr>
              <a:spLocks noChangeArrowheads="1"/>
            </p:cNvSpPr>
            <p:nvPr/>
          </p:nvSpPr>
          <p:spPr bwMode="auto">
            <a:xfrm>
              <a:off x="1035" y="2936"/>
              <a:ext cx="1010" cy="642"/>
            </a:xfrm>
            <a:prstGeom prst="ellipse">
              <a:avLst/>
            </a:prstGeom>
            <a:solidFill>
              <a:srgbClr val="F0F4F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9" name="Line 27"/>
            <p:cNvSpPr>
              <a:spLocks noChangeShapeType="1"/>
            </p:cNvSpPr>
            <p:nvPr/>
          </p:nvSpPr>
          <p:spPr bwMode="auto">
            <a:xfrm>
              <a:off x="1525" y="2936"/>
              <a:ext cx="0" cy="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80" name="Freeform 28"/>
            <p:cNvSpPr>
              <a:spLocks/>
            </p:cNvSpPr>
            <p:nvPr/>
          </p:nvSpPr>
          <p:spPr bwMode="auto">
            <a:xfrm>
              <a:off x="1617" y="3115"/>
              <a:ext cx="183" cy="285"/>
            </a:xfrm>
            <a:custGeom>
              <a:avLst/>
              <a:gdLst>
                <a:gd name="T0" fmla="*/ 288 w 288"/>
                <a:gd name="T1" fmla="*/ 0 h 384"/>
                <a:gd name="T2" fmla="*/ 192 w 288"/>
                <a:gd name="T3" fmla="*/ 48 h 384"/>
                <a:gd name="T4" fmla="*/ 144 w 288"/>
                <a:gd name="T5" fmla="*/ 192 h 384"/>
                <a:gd name="T6" fmla="*/ 96 w 288"/>
                <a:gd name="T7" fmla="*/ 336 h 384"/>
                <a:gd name="T8" fmla="*/ 0 w 288"/>
                <a:gd name="T9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384">
                  <a:moveTo>
                    <a:pt x="288" y="0"/>
                  </a:moveTo>
                  <a:cubicBezTo>
                    <a:pt x="252" y="8"/>
                    <a:pt x="216" y="16"/>
                    <a:pt x="192" y="48"/>
                  </a:cubicBezTo>
                  <a:cubicBezTo>
                    <a:pt x="168" y="80"/>
                    <a:pt x="160" y="144"/>
                    <a:pt x="144" y="192"/>
                  </a:cubicBezTo>
                  <a:cubicBezTo>
                    <a:pt x="128" y="240"/>
                    <a:pt x="120" y="304"/>
                    <a:pt x="96" y="336"/>
                  </a:cubicBezTo>
                  <a:cubicBezTo>
                    <a:pt x="72" y="368"/>
                    <a:pt x="16" y="376"/>
                    <a:pt x="0" y="384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81" name="Text Box 29"/>
            <p:cNvSpPr txBox="1">
              <a:spLocks noChangeArrowheads="1"/>
            </p:cNvSpPr>
            <p:nvPr/>
          </p:nvSpPr>
          <p:spPr bwMode="auto">
            <a:xfrm>
              <a:off x="1152" y="2976"/>
              <a:ext cx="343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800" b="1">
                  <a:solidFill>
                    <a:srgbClr val="000000"/>
                  </a:solidFill>
                  <a:latin typeface="Symbol" pitchFamily="18" charset="2"/>
                </a:rPr>
                <a:t>S</a:t>
              </a:r>
            </a:p>
          </p:txBody>
        </p:sp>
        <p:sp>
          <p:nvSpPr>
            <p:cNvPr id="279582" name="Line 30"/>
            <p:cNvSpPr>
              <a:spLocks noChangeShapeType="1"/>
            </p:cNvSpPr>
            <p:nvPr/>
          </p:nvSpPr>
          <p:spPr bwMode="auto">
            <a:xfrm>
              <a:off x="760" y="2687"/>
              <a:ext cx="398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83" name="Line 31"/>
            <p:cNvSpPr>
              <a:spLocks noChangeShapeType="1"/>
            </p:cNvSpPr>
            <p:nvPr/>
          </p:nvSpPr>
          <p:spPr bwMode="auto">
            <a:xfrm>
              <a:off x="760" y="2972"/>
              <a:ext cx="306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84" name="Line 32"/>
            <p:cNvSpPr>
              <a:spLocks noChangeShapeType="1"/>
            </p:cNvSpPr>
            <p:nvPr/>
          </p:nvSpPr>
          <p:spPr bwMode="auto">
            <a:xfrm>
              <a:off x="760" y="3257"/>
              <a:ext cx="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85" name="Line 33"/>
            <p:cNvSpPr>
              <a:spLocks noChangeShapeType="1"/>
            </p:cNvSpPr>
            <p:nvPr/>
          </p:nvSpPr>
          <p:spPr bwMode="auto">
            <a:xfrm flipV="1">
              <a:off x="760" y="3427"/>
              <a:ext cx="344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86" name="Line 34"/>
            <p:cNvSpPr>
              <a:spLocks noChangeShapeType="1"/>
            </p:cNvSpPr>
            <p:nvPr/>
          </p:nvSpPr>
          <p:spPr bwMode="auto">
            <a:xfrm flipV="1">
              <a:off x="760" y="3497"/>
              <a:ext cx="435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87" name="Line 35"/>
            <p:cNvSpPr>
              <a:spLocks noChangeShapeType="1"/>
            </p:cNvSpPr>
            <p:nvPr/>
          </p:nvSpPr>
          <p:spPr bwMode="auto">
            <a:xfrm>
              <a:off x="2045" y="3257"/>
              <a:ext cx="3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88" name="Text Box 36"/>
            <p:cNvSpPr txBox="1">
              <a:spLocks noChangeArrowheads="1"/>
            </p:cNvSpPr>
            <p:nvPr/>
          </p:nvSpPr>
          <p:spPr bwMode="auto">
            <a:xfrm>
              <a:off x="1728" y="3224"/>
              <a:ext cx="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Comic Sans MS" pitchFamily="66" charset="0"/>
                </a:rPr>
                <a:t>g</a:t>
              </a:r>
            </a:p>
          </p:txBody>
        </p:sp>
        <p:sp>
          <p:nvSpPr>
            <p:cNvPr id="279589" name="Text Box 37"/>
            <p:cNvSpPr txBox="1">
              <a:spLocks noChangeArrowheads="1"/>
            </p:cNvSpPr>
            <p:nvPr/>
          </p:nvSpPr>
          <p:spPr bwMode="auto">
            <a:xfrm>
              <a:off x="576" y="3128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x</a:t>
              </a:r>
              <a:r>
                <a:rPr lang="en-US" sz="2400" baseline="-25000">
                  <a:latin typeface="Comic Sans MS" pitchFamily="66" charset="0"/>
                </a:rPr>
                <a:t>i</a:t>
              </a:r>
            </a:p>
          </p:txBody>
        </p:sp>
        <p:sp>
          <p:nvSpPr>
            <p:cNvPr id="279590" name="Text Box 38"/>
            <p:cNvSpPr txBox="1">
              <a:spLocks noChangeArrowheads="1"/>
            </p:cNvSpPr>
            <p:nvPr/>
          </p:nvSpPr>
          <p:spPr bwMode="auto">
            <a:xfrm>
              <a:off x="528" y="2504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x</a:t>
              </a:r>
              <a:r>
                <a:rPr lang="en-US" sz="2400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79591" name="Text Box 39"/>
            <p:cNvSpPr txBox="1">
              <a:spLocks noChangeArrowheads="1"/>
            </p:cNvSpPr>
            <p:nvPr/>
          </p:nvSpPr>
          <p:spPr bwMode="auto">
            <a:xfrm>
              <a:off x="576" y="3725"/>
              <a:ext cx="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x</a:t>
              </a:r>
              <a:r>
                <a:rPr lang="en-US" sz="24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79592" name="Text Box 40"/>
            <p:cNvSpPr txBox="1">
              <a:spLocks noChangeArrowheads="1"/>
            </p:cNvSpPr>
            <p:nvPr/>
          </p:nvSpPr>
          <p:spPr bwMode="auto">
            <a:xfrm>
              <a:off x="2208" y="3176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279593" name="Text Box 41"/>
            <p:cNvSpPr txBox="1">
              <a:spLocks noChangeArrowheads="1"/>
            </p:cNvSpPr>
            <p:nvPr/>
          </p:nvSpPr>
          <p:spPr bwMode="auto">
            <a:xfrm>
              <a:off x="768" y="3223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w</a:t>
              </a:r>
              <a:r>
                <a:rPr lang="en-US" sz="2000" baseline="-25000">
                  <a:latin typeface="Comic Sans MS" pitchFamily="66" charset="0"/>
                </a:rPr>
                <a:t>i</a:t>
              </a:r>
            </a:p>
          </p:txBody>
        </p:sp>
      </p:grpSp>
      <p:sp>
        <p:nvSpPr>
          <p:cNvPr id="279594" name="Line 42"/>
          <p:cNvSpPr>
            <a:spLocks noChangeShapeType="1"/>
          </p:cNvSpPr>
          <p:nvPr/>
        </p:nvSpPr>
        <p:spPr bwMode="auto">
          <a:xfrm flipV="1">
            <a:off x="3810000" y="3657600"/>
            <a:ext cx="1524000" cy="11430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9596" name="Text Box 44"/>
          <p:cNvSpPr txBox="1">
            <a:spLocks noChangeArrowheads="1"/>
          </p:cNvSpPr>
          <p:nvPr/>
        </p:nvSpPr>
        <p:spPr bwMode="auto">
          <a:xfrm>
            <a:off x="1981200" y="5867400"/>
            <a:ext cx="679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800000"/>
                </a:solidFill>
                <a:latin typeface="Comic Sans MS" pitchFamily="66" charset="0"/>
              </a:rPr>
              <a:t>Acyclic (feed-forward) vs. recurrent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Function-Learning (Regression) Formulation</a:t>
            </a:r>
            <a:endParaRPr lang="en-US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 function </a:t>
            </a:r>
            <a:r>
              <a:rPr lang="en-US" i="1" dirty="0" smtClean="0">
                <a:solidFill>
                  <a:srgbClr val="00B050"/>
                </a:solidFill>
              </a:rPr>
              <a:t>f</a:t>
            </a:r>
          </a:p>
          <a:p>
            <a:r>
              <a:rPr lang="en-US" dirty="0" smtClean="0"/>
              <a:t>Training set: (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30000" dirty="0" smtClean="0"/>
              <a:t>(i)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30000" dirty="0" smtClean="0"/>
              <a:t>(i)</a:t>
            </a:r>
            <a:r>
              <a:rPr lang="en-US" dirty="0" smtClean="0"/>
              <a:t>), i = 1,…,n,  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30000" dirty="0" smtClean="0"/>
              <a:t>(i)</a:t>
            </a:r>
            <a:r>
              <a:rPr lang="en-US" dirty="0" smtClean="0"/>
              <a:t>=</a:t>
            </a:r>
            <a:r>
              <a:rPr lang="en-US" i="1" dirty="0" smtClean="0">
                <a:solidFill>
                  <a:srgbClr val="00B050"/>
                </a:solidFill>
              </a:rPr>
              <a:t>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30000" dirty="0" smtClean="0"/>
              <a:t>(i)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Inductive inference: find a function </a:t>
            </a:r>
            <a:r>
              <a:rPr lang="en-US" i="1" dirty="0" smtClean="0"/>
              <a:t>h</a:t>
            </a:r>
            <a:r>
              <a:rPr lang="en-US" dirty="0" smtClean="0"/>
              <a:t> that fits the points well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Same Keep-It-Simple bias</a:t>
            </a:r>
            <a:endParaRPr lang="en-US" dirty="0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EAA1D88-84BF-4A00-920E-016B381681C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75499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2862263" cy="112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5502" name="Group 46"/>
          <p:cNvGrpSpPr>
            <a:grpSpLocks/>
          </p:cNvGrpSpPr>
          <p:nvPr/>
        </p:nvGrpSpPr>
        <p:grpSpPr bwMode="auto">
          <a:xfrm>
            <a:off x="898525" y="4357687"/>
            <a:ext cx="6238875" cy="1662113"/>
            <a:chOff x="566" y="2666"/>
            <a:chExt cx="3930" cy="1047"/>
          </a:xfrm>
        </p:grpSpPr>
        <p:grpSp>
          <p:nvGrpSpPr>
            <p:cNvPr id="275460" name="Group 4"/>
            <p:cNvGrpSpPr>
              <a:grpSpLocks/>
            </p:cNvGrpSpPr>
            <p:nvPr/>
          </p:nvGrpSpPr>
          <p:grpSpPr bwMode="auto">
            <a:xfrm>
              <a:off x="864" y="2784"/>
              <a:ext cx="3632" cy="768"/>
              <a:chOff x="928" y="1152"/>
              <a:chExt cx="2912" cy="768"/>
            </a:xfrm>
          </p:grpSpPr>
          <p:grpSp>
            <p:nvGrpSpPr>
              <p:cNvPr id="275461" name="Group 5"/>
              <p:cNvGrpSpPr>
                <a:grpSpLocks/>
              </p:cNvGrpSpPr>
              <p:nvPr/>
            </p:nvGrpSpPr>
            <p:grpSpPr bwMode="auto">
              <a:xfrm>
                <a:off x="928" y="1152"/>
                <a:ext cx="624" cy="768"/>
                <a:chOff x="928" y="1152"/>
                <a:chExt cx="624" cy="768"/>
              </a:xfrm>
            </p:grpSpPr>
            <p:sp>
              <p:nvSpPr>
                <p:cNvPr id="275462" name="Line 6"/>
                <p:cNvSpPr>
                  <a:spLocks noChangeShapeType="1"/>
                </p:cNvSpPr>
                <p:nvPr/>
              </p:nvSpPr>
              <p:spPr bwMode="auto">
                <a:xfrm>
                  <a:off x="960" y="115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5463" name="Line 7"/>
                <p:cNvSpPr>
                  <a:spLocks noChangeShapeType="1"/>
                </p:cNvSpPr>
                <p:nvPr/>
              </p:nvSpPr>
              <p:spPr bwMode="auto">
                <a:xfrm>
                  <a:off x="960" y="192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5464" name="Rectangle 8"/>
                <p:cNvSpPr>
                  <a:spLocks noChangeArrowheads="1"/>
                </p:cNvSpPr>
                <p:nvPr/>
              </p:nvSpPr>
              <p:spPr bwMode="auto">
                <a:xfrm>
                  <a:off x="928" y="1304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465" name="Rectangle 9"/>
                <p:cNvSpPr>
                  <a:spLocks noChangeArrowheads="1"/>
                </p:cNvSpPr>
                <p:nvPr/>
              </p:nvSpPr>
              <p:spPr bwMode="auto">
                <a:xfrm>
                  <a:off x="1048" y="1353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466" name="Rectangle 10"/>
                <p:cNvSpPr>
                  <a:spLocks noChangeArrowheads="1"/>
                </p:cNvSpPr>
                <p:nvPr/>
              </p:nvSpPr>
              <p:spPr bwMode="auto">
                <a:xfrm>
                  <a:off x="1128" y="1550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467" name="Rectangle 11"/>
                <p:cNvSpPr>
                  <a:spLocks noChangeArrowheads="1"/>
                </p:cNvSpPr>
                <p:nvPr/>
              </p:nvSpPr>
              <p:spPr bwMode="auto">
                <a:xfrm>
                  <a:off x="1212" y="1708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468" name="Rectangle 12"/>
                <p:cNvSpPr>
                  <a:spLocks noChangeArrowheads="1"/>
                </p:cNvSpPr>
                <p:nvPr/>
              </p:nvSpPr>
              <p:spPr bwMode="auto">
                <a:xfrm>
                  <a:off x="1314" y="1512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469" name="Rectangle 13"/>
                <p:cNvSpPr>
                  <a:spLocks noChangeArrowheads="1"/>
                </p:cNvSpPr>
                <p:nvPr/>
              </p:nvSpPr>
              <p:spPr bwMode="auto">
                <a:xfrm>
                  <a:off x="1505" y="1416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470" name="Rectangle 14"/>
                <p:cNvSpPr>
                  <a:spLocks noChangeArrowheads="1"/>
                </p:cNvSpPr>
                <p:nvPr/>
              </p:nvSpPr>
              <p:spPr bwMode="auto">
                <a:xfrm>
                  <a:off x="1413" y="1436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5471" name="Group 15"/>
              <p:cNvGrpSpPr>
                <a:grpSpLocks/>
              </p:cNvGrpSpPr>
              <p:nvPr/>
            </p:nvGrpSpPr>
            <p:grpSpPr bwMode="auto">
              <a:xfrm>
                <a:off x="3216" y="1152"/>
                <a:ext cx="624" cy="768"/>
                <a:chOff x="928" y="1152"/>
                <a:chExt cx="624" cy="768"/>
              </a:xfrm>
            </p:grpSpPr>
            <p:sp>
              <p:nvSpPr>
                <p:cNvPr id="275472" name="Line 16"/>
                <p:cNvSpPr>
                  <a:spLocks noChangeShapeType="1"/>
                </p:cNvSpPr>
                <p:nvPr/>
              </p:nvSpPr>
              <p:spPr bwMode="auto">
                <a:xfrm>
                  <a:off x="960" y="115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5473" name="Line 17"/>
                <p:cNvSpPr>
                  <a:spLocks noChangeShapeType="1"/>
                </p:cNvSpPr>
                <p:nvPr/>
              </p:nvSpPr>
              <p:spPr bwMode="auto">
                <a:xfrm>
                  <a:off x="960" y="192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5474" name="Rectangle 18"/>
                <p:cNvSpPr>
                  <a:spLocks noChangeArrowheads="1"/>
                </p:cNvSpPr>
                <p:nvPr/>
              </p:nvSpPr>
              <p:spPr bwMode="auto">
                <a:xfrm>
                  <a:off x="928" y="1304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475" name="Rectangle 19"/>
                <p:cNvSpPr>
                  <a:spLocks noChangeArrowheads="1"/>
                </p:cNvSpPr>
                <p:nvPr/>
              </p:nvSpPr>
              <p:spPr bwMode="auto">
                <a:xfrm>
                  <a:off x="1048" y="1353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476" name="Rectangle 20"/>
                <p:cNvSpPr>
                  <a:spLocks noChangeArrowheads="1"/>
                </p:cNvSpPr>
                <p:nvPr/>
              </p:nvSpPr>
              <p:spPr bwMode="auto">
                <a:xfrm>
                  <a:off x="1128" y="1550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477" name="Rectangle 21"/>
                <p:cNvSpPr>
                  <a:spLocks noChangeArrowheads="1"/>
                </p:cNvSpPr>
                <p:nvPr/>
              </p:nvSpPr>
              <p:spPr bwMode="auto">
                <a:xfrm>
                  <a:off x="1212" y="1708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478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4" y="1512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479" name="Rectangle 23"/>
                <p:cNvSpPr>
                  <a:spLocks noChangeArrowheads="1"/>
                </p:cNvSpPr>
                <p:nvPr/>
              </p:nvSpPr>
              <p:spPr bwMode="auto">
                <a:xfrm>
                  <a:off x="1505" y="1416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480" name="Rectangle 24"/>
                <p:cNvSpPr>
                  <a:spLocks noChangeArrowheads="1"/>
                </p:cNvSpPr>
                <p:nvPr/>
              </p:nvSpPr>
              <p:spPr bwMode="auto">
                <a:xfrm>
                  <a:off x="1413" y="1436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5481" name="Group 25"/>
              <p:cNvGrpSpPr>
                <a:grpSpLocks/>
              </p:cNvGrpSpPr>
              <p:nvPr/>
            </p:nvGrpSpPr>
            <p:grpSpPr bwMode="auto">
              <a:xfrm>
                <a:off x="2064" y="1152"/>
                <a:ext cx="624" cy="768"/>
                <a:chOff x="928" y="1152"/>
                <a:chExt cx="624" cy="768"/>
              </a:xfrm>
            </p:grpSpPr>
            <p:sp>
              <p:nvSpPr>
                <p:cNvPr id="275482" name="Line 26"/>
                <p:cNvSpPr>
                  <a:spLocks noChangeShapeType="1"/>
                </p:cNvSpPr>
                <p:nvPr/>
              </p:nvSpPr>
              <p:spPr bwMode="auto">
                <a:xfrm>
                  <a:off x="960" y="115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5483" name="Line 27"/>
                <p:cNvSpPr>
                  <a:spLocks noChangeShapeType="1"/>
                </p:cNvSpPr>
                <p:nvPr/>
              </p:nvSpPr>
              <p:spPr bwMode="auto">
                <a:xfrm>
                  <a:off x="960" y="192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5484" name="Rectangle 28"/>
                <p:cNvSpPr>
                  <a:spLocks noChangeArrowheads="1"/>
                </p:cNvSpPr>
                <p:nvPr/>
              </p:nvSpPr>
              <p:spPr bwMode="auto">
                <a:xfrm>
                  <a:off x="928" y="1304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485" name="Rectangle 29"/>
                <p:cNvSpPr>
                  <a:spLocks noChangeArrowheads="1"/>
                </p:cNvSpPr>
                <p:nvPr/>
              </p:nvSpPr>
              <p:spPr bwMode="auto">
                <a:xfrm>
                  <a:off x="1048" y="1353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486" name="Rectangle 30"/>
                <p:cNvSpPr>
                  <a:spLocks noChangeArrowheads="1"/>
                </p:cNvSpPr>
                <p:nvPr/>
              </p:nvSpPr>
              <p:spPr bwMode="auto">
                <a:xfrm>
                  <a:off x="1128" y="1550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487" name="Rectangle 31"/>
                <p:cNvSpPr>
                  <a:spLocks noChangeArrowheads="1"/>
                </p:cNvSpPr>
                <p:nvPr/>
              </p:nvSpPr>
              <p:spPr bwMode="auto">
                <a:xfrm>
                  <a:off x="1212" y="1708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488" name="Rectangle 32"/>
                <p:cNvSpPr>
                  <a:spLocks noChangeArrowheads="1"/>
                </p:cNvSpPr>
                <p:nvPr/>
              </p:nvSpPr>
              <p:spPr bwMode="auto">
                <a:xfrm>
                  <a:off x="1314" y="1512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489" name="Rectangle 33"/>
                <p:cNvSpPr>
                  <a:spLocks noChangeArrowheads="1"/>
                </p:cNvSpPr>
                <p:nvPr/>
              </p:nvSpPr>
              <p:spPr bwMode="auto">
                <a:xfrm>
                  <a:off x="1505" y="1416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490" name="Rectangle 34"/>
                <p:cNvSpPr>
                  <a:spLocks noChangeArrowheads="1"/>
                </p:cNvSpPr>
                <p:nvPr/>
              </p:nvSpPr>
              <p:spPr bwMode="auto">
                <a:xfrm>
                  <a:off x="1413" y="1436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5491" name="Freeform 35"/>
              <p:cNvSpPr>
                <a:spLocks/>
              </p:cNvSpPr>
              <p:nvPr/>
            </p:nvSpPr>
            <p:spPr bwMode="auto">
              <a:xfrm>
                <a:off x="2099" y="1326"/>
                <a:ext cx="576" cy="386"/>
              </a:xfrm>
              <a:custGeom>
                <a:avLst/>
                <a:gdLst>
                  <a:gd name="T0" fmla="*/ 576 w 576"/>
                  <a:gd name="T1" fmla="*/ 102 h 386"/>
                  <a:gd name="T2" fmla="*/ 450 w 576"/>
                  <a:gd name="T3" fmla="*/ 142 h 386"/>
                  <a:gd name="T4" fmla="*/ 371 w 576"/>
                  <a:gd name="T5" fmla="*/ 221 h 386"/>
                  <a:gd name="T6" fmla="*/ 276 w 576"/>
                  <a:gd name="T7" fmla="*/ 386 h 386"/>
                  <a:gd name="T8" fmla="*/ 205 w 576"/>
                  <a:gd name="T9" fmla="*/ 260 h 386"/>
                  <a:gd name="T10" fmla="*/ 118 w 576"/>
                  <a:gd name="T11" fmla="*/ 47 h 386"/>
                  <a:gd name="T12" fmla="*/ 0 w 576"/>
                  <a:gd name="T13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6" h="386">
                    <a:moveTo>
                      <a:pt x="576" y="102"/>
                    </a:moveTo>
                    <a:cubicBezTo>
                      <a:pt x="540" y="109"/>
                      <a:pt x="475" y="113"/>
                      <a:pt x="450" y="142"/>
                    </a:cubicBezTo>
                    <a:lnTo>
                      <a:pt x="371" y="221"/>
                    </a:lnTo>
                    <a:lnTo>
                      <a:pt x="276" y="386"/>
                    </a:lnTo>
                    <a:lnTo>
                      <a:pt x="205" y="260"/>
                    </a:lnTo>
                    <a:lnTo>
                      <a:pt x="118" y="47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5492" name="Freeform 36"/>
              <p:cNvSpPr>
                <a:spLocks/>
              </p:cNvSpPr>
              <p:nvPr/>
            </p:nvSpPr>
            <p:spPr bwMode="auto">
              <a:xfrm>
                <a:off x="3264" y="1334"/>
                <a:ext cx="563" cy="272"/>
              </a:xfrm>
              <a:custGeom>
                <a:avLst/>
                <a:gdLst>
                  <a:gd name="T0" fmla="*/ 0 w 563"/>
                  <a:gd name="T1" fmla="*/ 10 h 272"/>
                  <a:gd name="T2" fmla="*/ 105 w 563"/>
                  <a:gd name="T3" fmla="*/ 39 h 272"/>
                  <a:gd name="T4" fmla="*/ 176 w 563"/>
                  <a:gd name="T5" fmla="*/ 244 h 272"/>
                  <a:gd name="T6" fmla="*/ 358 w 563"/>
                  <a:gd name="T7" fmla="*/ 205 h 272"/>
                  <a:gd name="T8" fmla="*/ 444 w 563"/>
                  <a:gd name="T9" fmla="*/ 118 h 272"/>
                  <a:gd name="T10" fmla="*/ 563 w 563"/>
                  <a:gd name="T11" fmla="*/ 10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3" h="272">
                    <a:moveTo>
                      <a:pt x="0" y="10"/>
                    </a:moveTo>
                    <a:cubicBezTo>
                      <a:pt x="38" y="5"/>
                      <a:pt x="76" y="0"/>
                      <a:pt x="105" y="39"/>
                    </a:cubicBezTo>
                    <a:cubicBezTo>
                      <a:pt x="134" y="78"/>
                      <a:pt x="134" y="216"/>
                      <a:pt x="176" y="244"/>
                    </a:cubicBezTo>
                    <a:cubicBezTo>
                      <a:pt x="218" y="272"/>
                      <a:pt x="313" y="226"/>
                      <a:pt x="358" y="205"/>
                    </a:cubicBezTo>
                    <a:cubicBezTo>
                      <a:pt x="403" y="184"/>
                      <a:pt x="410" y="135"/>
                      <a:pt x="444" y="118"/>
                    </a:cubicBezTo>
                    <a:cubicBezTo>
                      <a:pt x="478" y="101"/>
                      <a:pt x="543" y="106"/>
                      <a:pt x="563" y="10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5500" name="Text Box 44"/>
            <p:cNvSpPr txBox="1">
              <a:spLocks noChangeArrowheads="1"/>
            </p:cNvSpPr>
            <p:nvPr/>
          </p:nvSpPr>
          <p:spPr bwMode="auto">
            <a:xfrm>
              <a:off x="1526" y="3482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x</a:t>
              </a:r>
            </a:p>
          </p:txBody>
        </p:sp>
        <p:sp>
          <p:nvSpPr>
            <p:cNvPr id="275501" name="Text Box 45"/>
            <p:cNvSpPr txBox="1">
              <a:spLocks noChangeArrowheads="1"/>
            </p:cNvSpPr>
            <p:nvPr/>
          </p:nvSpPr>
          <p:spPr bwMode="auto">
            <a:xfrm>
              <a:off x="566" y="2666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f(x)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Two-Layer Feed-Forward </a:t>
            </a:r>
            <a:br>
              <a:rPr lang="en-US" smtClean="0"/>
            </a:br>
            <a:r>
              <a:rPr lang="en-US" smtClean="0"/>
              <a:t>Neural Network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D76884-C6C9-4DB8-A68C-58D6D24D7E83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280661" name="Group 85"/>
          <p:cNvGrpSpPr>
            <a:grpSpLocks/>
          </p:cNvGrpSpPr>
          <p:nvPr/>
        </p:nvGrpSpPr>
        <p:grpSpPr bwMode="auto">
          <a:xfrm>
            <a:off x="1600200" y="1828800"/>
            <a:ext cx="5578475" cy="4460875"/>
            <a:chOff x="998" y="1344"/>
            <a:chExt cx="3514" cy="2810"/>
          </a:xfrm>
        </p:grpSpPr>
        <p:grpSp>
          <p:nvGrpSpPr>
            <p:cNvPr id="280657" name="Group 81"/>
            <p:cNvGrpSpPr>
              <a:grpSpLocks/>
            </p:cNvGrpSpPr>
            <p:nvPr/>
          </p:nvGrpSpPr>
          <p:grpSpPr bwMode="auto">
            <a:xfrm>
              <a:off x="1248" y="1344"/>
              <a:ext cx="3264" cy="2112"/>
              <a:chOff x="960" y="1536"/>
              <a:chExt cx="3264" cy="2112"/>
            </a:xfrm>
          </p:grpSpPr>
          <p:sp>
            <p:nvSpPr>
              <p:cNvPr id="280617" name="Oval 41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576" cy="288"/>
              </a:xfrm>
              <a:prstGeom prst="ellipse">
                <a:avLst/>
              </a:prstGeom>
              <a:solidFill>
                <a:srgbClr val="F0F4F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618" name="Oval 42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576" cy="288"/>
              </a:xfrm>
              <a:prstGeom prst="ellipse">
                <a:avLst/>
              </a:prstGeom>
              <a:solidFill>
                <a:srgbClr val="F0F4F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619" name="Oval 43"/>
              <p:cNvSpPr>
                <a:spLocks noChangeArrowheads="1"/>
              </p:cNvSpPr>
              <p:nvPr/>
            </p:nvSpPr>
            <p:spPr bwMode="auto">
              <a:xfrm>
                <a:off x="3264" y="2880"/>
                <a:ext cx="576" cy="288"/>
              </a:xfrm>
              <a:prstGeom prst="ellipse">
                <a:avLst/>
              </a:prstGeom>
              <a:solidFill>
                <a:srgbClr val="F0F4F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620" name="Oval 44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576" cy="288"/>
              </a:xfrm>
              <a:prstGeom prst="ellipse">
                <a:avLst/>
              </a:prstGeom>
              <a:solidFill>
                <a:srgbClr val="F0F4F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621" name="Oval 45"/>
              <p:cNvSpPr>
                <a:spLocks noChangeArrowheads="1"/>
              </p:cNvSpPr>
              <p:nvPr/>
            </p:nvSpPr>
            <p:spPr bwMode="auto">
              <a:xfrm>
                <a:off x="3264" y="2256"/>
                <a:ext cx="576" cy="288"/>
              </a:xfrm>
              <a:prstGeom prst="ellipse">
                <a:avLst/>
              </a:prstGeom>
              <a:solidFill>
                <a:srgbClr val="F0F4F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622" name="Rectangle 46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192" cy="192"/>
              </a:xfrm>
              <a:prstGeom prst="rect">
                <a:avLst/>
              </a:prstGeom>
              <a:solidFill>
                <a:srgbClr val="EFFFEF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623" name="Rectangle 47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192" cy="192"/>
              </a:xfrm>
              <a:prstGeom prst="rect">
                <a:avLst/>
              </a:prstGeom>
              <a:solidFill>
                <a:srgbClr val="EFFFEF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624" name="Rectangle 48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rect">
                <a:avLst/>
              </a:prstGeom>
              <a:solidFill>
                <a:srgbClr val="EFFFEF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625" name="Rectangle 49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92" cy="192"/>
              </a:xfrm>
              <a:prstGeom prst="rect">
                <a:avLst/>
              </a:prstGeom>
              <a:solidFill>
                <a:srgbClr val="EFFFEF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626" name="Rectangle 50"/>
              <p:cNvSpPr>
                <a:spLocks noChangeArrowheads="1"/>
              </p:cNvSpPr>
              <p:nvPr/>
            </p:nvSpPr>
            <p:spPr bwMode="auto">
              <a:xfrm>
                <a:off x="960" y="3072"/>
                <a:ext cx="192" cy="192"/>
              </a:xfrm>
              <a:prstGeom prst="rect">
                <a:avLst/>
              </a:prstGeom>
              <a:solidFill>
                <a:srgbClr val="EFFFEF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627" name="Rectangle 51"/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192" cy="192"/>
              </a:xfrm>
              <a:prstGeom prst="rect">
                <a:avLst/>
              </a:prstGeom>
              <a:solidFill>
                <a:srgbClr val="EFFFEF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628" name="Line 52"/>
              <p:cNvSpPr>
                <a:spLocks noChangeShapeType="1"/>
              </p:cNvSpPr>
              <p:nvPr/>
            </p:nvSpPr>
            <p:spPr bwMode="auto">
              <a:xfrm>
                <a:off x="1152" y="1632"/>
                <a:ext cx="96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30" name="Line 54"/>
              <p:cNvSpPr>
                <a:spLocks noChangeShapeType="1"/>
              </p:cNvSpPr>
              <p:nvPr/>
            </p:nvSpPr>
            <p:spPr bwMode="auto">
              <a:xfrm>
                <a:off x="1152" y="1632"/>
                <a:ext cx="960" cy="10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31" name="Line 55"/>
              <p:cNvSpPr>
                <a:spLocks noChangeShapeType="1"/>
              </p:cNvSpPr>
              <p:nvPr/>
            </p:nvSpPr>
            <p:spPr bwMode="auto">
              <a:xfrm>
                <a:off x="1152" y="1632"/>
                <a:ext cx="960" cy="16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32" name="Line 5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96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33" name="Line 57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96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34" name="Line 58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960" cy="1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35" name="Line 59"/>
              <p:cNvSpPr>
                <a:spLocks noChangeShapeType="1"/>
              </p:cNvSpPr>
              <p:nvPr/>
            </p:nvSpPr>
            <p:spPr bwMode="auto">
              <a:xfrm>
                <a:off x="1152" y="2400"/>
                <a:ext cx="912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36" name="Line 60"/>
              <p:cNvSpPr>
                <a:spLocks noChangeShapeType="1"/>
              </p:cNvSpPr>
              <p:nvPr/>
            </p:nvSpPr>
            <p:spPr bwMode="auto">
              <a:xfrm>
                <a:off x="1152" y="2400"/>
                <a:ext cx="960" cy="8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37" name="Line 61"/>
              <p:cNvSpPr>
                <a:spLocks noChangeShapeType="1"/>
              </p:cNvSpPr>
              <p:nvPr/>
            </p:nvSpPr>
            <p:spPr bwMode="auto">
              <a:xfrm flipV="1">
                <a:off x="1152" y="2112"/>
                <a:ext cx="96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39" name="Line 63"/>
              <p:cNvSpPr>
                <a:spLocks noChangeShapeType="1"/>
              </p:cNvSpPr>
              <p:nvPr/>
            </p:nvSpPr>
            <p:spPr bwMode="auto">
              <a:xfrm flipV="1">
                <a:off x="1152" y="2688"/>
                <a:ext cx="912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40" name="Line 64"/>
              <p:cNvSpPr>
                <a:spLocks noChangeShapeType="1"/>
              </p:cNvSpPr>
              <p:nvPr/>
            </p:nvSpPr>
            <p:spPr bwMode="auto">
              <a:xfrm>
                <a:off x="1152" y="3168"/>
                <a:ext cx="96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41" name="Line 65"/>
              <p:cNvSpPr>
                <a:spLocks noChangeShapeType="1"/>
              </p:cNvSpPr>
              <p:nvPr/>
            </p:nvSpPr>
            <p:spPr bwMode="auto">
              <a:xfrm>
                <a:off x="1152" y="2784"/>
                <a:ext cx="96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42" name="Line 66"/>
              <p:cNvSpPr>
                <a:spLocks noChangeShapeType="1"/>
              </p:cNvSpPr>
              <p:nvPr/>
            </p:nvSpPr>
            <p:spPr bwMode="auto">
              <a:xfrm flipV="1">
                <a:off x="1152" y="2112"/>
                <a:ext cx="960" cy="10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43" name="Line 67"/>
              <p:cNvSpPr>
                <a:spLocks noChangeShapeType="1"/>
              </p:cNvSpPr>
              <p:nvPr/>
            </p:nvSpPr>
            <p:spPr bwMode="auto">
              <a:xfrm flipV="1">
                <a:off x="1152" y="2112"/>
                <a:ext cx="96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44" name="Line 68"/>
              <p:cNvSpPr>
                <a:spLocks noChangeShapeType="1"/>
              </p:cNvSpPr>
              <p:nvPr/>
            </p:nvSpPr>
            <p:spPr bwMode="auto">
              <a:xfrm flipV="1">
                <a:off x="1152" y="2688"/>
                <a:ext cx="912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45" name="Line 69"/>
              <p:cNvSpPr>
                <a:spLocks noChangeShapeType="1"/>
              </p:cNvSpPr>
              <p:nvPr/>
            </p:nvSpPr>
            <p:spPr bwMode="auto">
              <a:xfrm flipV="1">
                <a:off x="1152" y="3264"/>
                <a:ext cx="96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46" name="Line 70"/>
              <p:cNvSpPr>
                <a:spLocks noChangeShapeType="1"/>
              </p:cNvSpPr>
              <p:nvPr/>
            </p:nvSpPr>
            <p:spPr bwMode="auto">
              <a:xfrm flipV="1">
                <a:off x="1152" y="2688"/>
                <a:ext cx="960" cy="8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47" name="Line 71"/>
              <p:cNvSpPr>
                <a:spLocks noChangeShapeType="1"/>
              </p:cNvSpPr>
              <p:nvPr/>
            </p:nvSpPr>
            <p:spPr bwMode="auto">
              <a:xfrm flipV="1">
                <a:off x="1152" y="2112"/>
                <a:ext cx="96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48" name="Line 72"/>
              <p:cNvSpPr>
                <a:spLocks noChangeShapeType="1"/>
              </p:cNvSpPr>
              <p:nvPr/>
            </p:nvSpPr>
            <p:spPr bwMode="auto">
              <a:xfrm>
                <a:off x="2688" y="2112"/>
                <a:ext cx="576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49" name="Line 73"/>
              <p:cNvSpPr>
                <a:spLocks noChangeShapeType="1"/>
              </p:cNvSpPr>
              <p:nvPr/>
            </p:nvSpPr>
            <p:spPr bwMode="auto">
              <a:xfrm>
                <a:off x="2688" y="2112"/>
                <a:ext cx="576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50" name="Line 74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576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51" name="Line 75"/>
              <p:cNvSpPr>
                <a:spLocks noChangeShapeType="1"/>
              </p:cNvSpPr>
              <p:nvPr/>
            </p:nvSpPr>
            <p:spPr bwMode="auto">
              <a:xfrm>
                <a:off x="2688" y="2688"/>
                <a:ext cx="576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53" name="Line 77"/>
              <p:cNvSpPr>
                <a:spLocks noChangeShapeType="1"/>
              </p:cNvSpPr>
              <p:nvPr/>
            </p:nvSpPr>
            <p:spPr bwMode="auto">
              <a:xfrm flipV="1">
                <a:off x="2688" y="3024"/>
                <a:ext cx="576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54" name="Line 78"/>
              <p:cNvSpPr>
                <a:spLocks noChangeShapeType="1"/>
              </p:cNvSpPr>
              <p:nvPr/>
            </p:nvSpPr>
            <p:spPr bwMode="auto">
              <a:xfrm>
                <a:off x="3840" y="240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55" name="Line 79"/>
              <p:cNvSpPr>
                <a:spLocks noChangeShapeType="1"/>
              </p:cNvSpPr>
              <p:nvPr/>
            </p:nvSpPr>
            <p:spPr bwMode="auto">
              <a:xfrm>
                <a:off x="3840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56" name="Line 80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576" cy="8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80658" name="Text Box 82"/>
            <p:cNvSpPr txBox="1">
              <a:spLocks noChangeArrowheads="1"/>
            </p:cNvSpPr>
            <p:nvPr/>
          </p:nvSpPr>
          <p:spPr bwMode="auto">
            <a:xfrm>
              <a:off x="998" y="3629"/>
              <a:ext cx="7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Inputs</a:t>
              </a:r>
            </a:p>
          </p:txBody>
        </p:sp>
        <p:sp>
          <p:nvSpPr>
            <p:cNvPr id="280659" name="Text Box 83"/>
            <p:cNvSpPr txBox="1">
              <a:spLocks noChangeArrowheads="1"/>
            </p:cNvSpPr>
            <p:nvPr/>
          </p:nvSpPr>
          <p:spPr bwMode="auto">
            <a:xfrm>
              <a:off x="2275" y="3629"/>
              <a:ext cx="74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latin typeface="Comic Sans MS" pitchFamily="66" charset="0"/>
                </a:rPr>
                <a:t>Hidden</a:t>
              </a:r>
            </a:p>
            <a:p>
              <a:pPr algn="ctr"/>
              <a:r>
                <a:rPr lang="en-US" sz="2400">
                  <a:latin typeface="Comic Sans MS" pitchFamily="66" charset="0"/>
                </a:rPr>
                <a:t>layer</a:t>
              </a:r>
            </a:p>
          </p:txBody>
        </p:sp>
        <p:sp>
          <p:nvSpPr>
            <p:cNvPr id="280660" name="Text Box 84"/>
            <p:cNvSpPr txBox="1">
              <a:spLocks noChangeArrowheads="1"/>
            </p:cNvSpPr>
            <p:nvPr/>
          </p:nvSpPr>
          <p:spPr bwMode="auto">
            <a:xfrm>
              <a:off x="3517" y="3636"/>
              <a:ext cx="75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latin typeface="Comic Sans MS" pitchFamily="66" charset="0"/>
                </a:rPr>
                <a:t>Output</a:t>
              </a:r>
            </a:p>
            <a:p>
              <a:pPr algn="ctr"/>
              <a:r>
                <a:rPr lang="en-US" sz="2400">
                  <a:latin typeface="Comic Sans MS" pitchFamily="66" charset="0"/>
                </a:rPr>
                <a:t>layer</a:t>
              </a:r>
            </a:p>
          </p:txBody>
        </p:sp>
      </p:grpSp>
      <p:sp>
        <p:nvSpPr>
          <p:cNvPr id="280662" name="Text Box 86"/>
          <p:cNvSpPr txBox="1">
            <a:spLocks noChangeArrowheads="1"/>
          </p:cNvSpPr>
          <p:nvPr/>
        </p:nvSpPr>
        <p:spPr bwMode="auto">
          <a:xfrm>
            <a:off x="2803525" y="1717675"/>
            <a:ext cx="47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</a:t>
            </a:r>
            <a:r>
              <a:rPr lang="en-US" baseline="-25000">
                <a:latin typeface="Comic Sans MS" pitchFamily="66" charset="0"/>
              </a:rPr>
              <a:t>1j</a:t>
            </a:r>
          </a:p>
        </p:txBody>
      </p:sp>
      <p:sp>
        <p:nvSpPr>
          <p:cNvPr id="280663" name="Text Box 87"/>
          <p:cNvSpPr txBox="1">
            <a:spLocks noChangeArrowheads="1"/>
          </p:cNvSpPr>
          <p:nvPr/>
        </p:nvSpPr>
        <p:spPr bwMode="auto">
          <a:xfrm>
            <a:off x="4860925" y="1717675"/>
            <a:ext cx="517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</a:t>
            </a:r>
            <a:r>
              <a:rPr lang="en-US" baseline="-25000">
                <a:latin typeface="Comic Sans MS" pitchFamily="66" charset="0"/>
              </a:rPr>
              <a:t>2k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with hidden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represent XORs, other nonlinear functions</a:t>
            </a:r>
          </a:p>
          <a:p>
            <a:r>
              <a:rPr lang="en-US" dirty="0" smtClean="0"/>
              <a:t>Common neuron types:</a:t>
            </a:r>
          </a:p>
          <a:p>
            <a:pPr lvl="1"/>
            <a:r>
              <a:rPr lang="en-US" dirty="0" smtClean="0"/>
              <a:t>Linear, soft perception (sigmoid), radial basis functions</a:t>
            </a:r>
          </a:p>
          <a:p>
            <a:r>
              <a:rPr lang="en-US" dirty="0" smtClean="0"/>
              <a:t>As the number of hidden units increase, so does the network’s capacity to learn functions with more nonlinear features</a:t>
            </a:r>
          </a:p>
          <a:p>
            <a:endParaRPr lang="en-US" dirty="0"/>
          </a:p>
          <a:p>
            <a:r>
              <a:rPr lang="en-US" i="1" dirty="0"/>
              <a:t>How to train hidden layers?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EE7548-B848-4386-AE67-7DF72A9FCBF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Backpropagation (Principle)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603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New example y</a:t>
                </a:r>
                <a:r>
                  <a:rPr lang="en-US" baseline="30000" dirty="0" smtClean="0"/>
                  <a:t>(k)</a:t>
                </a:r>
                <a:r>
                  <a:rPr lang="en-US" dirty="0" smtClean="0"/>
                  <a:t> = f(</a:t>
                </a:r>
                <a:r>
                  <a:rPr lang="en-US" b="1" dirty="0" smtClean="0"/>
                  <a:t>x</a:t>
                </a:r>
                <a:r>
                  <a:rPr lang="en-US" baseline="30000" dirty="0" smtClean="0"/>
                  <a:t>(k)</a:t>
                </a:r>
                <a:r>
                  <a:rPr lang="en-US" dirty="0" smtClean="0"/>
                  <a:t>)</a:t>
                </a:r>
              </a:p>
              <a:p>
                <a:r>
                  <a:rPr lang="el-GR" dirty="0" smtClean="0"/>
                  <a:t>φ</a:t>
                </a:r>
                <a:r>
                  <a:rPr lang="en-US" baseline="30000" dirty="0" smtClean="0"/>
                  <a:t>(k)</a:t>
                </a:r>
                <a:r>
                  <a:rPr lang="en-US" dirty="0" smtClean="0"/>
                  <a:t> = compute NN prediction with weights </a:t>
                </a:r>
                <a:r>
                  <a:rPr lang="en-US" b="1" dirty="0" smtClean="0"/>
                  <a:t>w</a:t>
                </a:r>
                <a:r>
                  <a:rPr lang="en-US" baseline="30000" dirty="0" smtClean="0"/>
                  <a:t>(k-1)</a:t>
                </a:r>
                <a:r>
                  <a:rPr lang="en-US" dirty="0" smtClean="0"/>
                  <a:t> for inputs </a:t>
                </a:r>
                <a:r>
                  <a:rPr lang="en-US" b="1" dirty="0" smtClean="0"/>
                  <a:t>x</a:t>
                </a:r>
                <a:r>
                  <a:rPr lang="en-US" baseline="30000" dirty="0" smtClean="0"/>
                  <a:t>(k)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Error function: E</a:t>
                </a:r>
                <a:r>
                  <a:rPr lang="en-US" baseline="30000" dirty="0" smtClean="0"/>
                  <a:t>(k)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w</a:t>
                </a:r>
                <a:r>
                  <a:rPr lang="en-US" baseline="30000" dirty="0" smtClean="0"/>
                  <a:t>(k-1)</a:t>
                </a:r>
                <a:r>
                  <a:rPr lang="en-US" dirty="0" smtClean="0"/>
                  <a:t>) = (</a:t>
                </a:r>
                <a:r>
                  <a:rPr lang="el-GR" dirty="0" smtClean="0"/>
                  <a:t>φ</a:t>
                </a:r>
                <a:r>
                  <a:rPr lang="en-US" baseline="30000" dirty="0" smtClean="0"/>
                  <a:t>(k)</a:t>
                </a:r>
                <a:r>
                  <a:rPr lang="en-US" dirty="0" smtClean="0"/>
                  <a:t> – y</a:t>
                </a:r>
                <a:r>
                  <a:rPr lang="en-US" baseline="30000" dirty="0" smtClean="0"/>
                  <a:t>(k)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2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𝒘</m:t>
                        </m:r>
                      </m:e>
                      <m:sub/>
                      <m:sup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i="1">
                        <a:solidFill>
                          <a:schemeClr val="accent3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𝒘</m:t>
                        </m:r>
                      </m:e>
                      <m:sub/>
                      <m:sup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−1)</m:t>
                        </m:r>
                      </m:sup>
                    </m:sSubSup>
                    <m:r>
                      <a:rPr lang="en-US" i="1">
                        <a:solidFill>
                          <a:schemeClr val="accent3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/>
                      </a:rPr>
                      <m:t>𝛼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/>
                      </a:rPr>
                      <m:t>⋅</m:t>
                    </m:r>
                    <m:r>
                      <a:rPr lang="en-US" b="0" i="0" smtClean="0">
                        <a:solidFill>
                          <a:schemeClr val="accent3"/>
                        </a:solidFill>
                        <a:latin typeface="Cambria Math"/>
                      </a:rPr>
                      <m:t>𝛻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accent3"/>
                  </a:solidFill>
                  <a:sym typeface="Symbol" pitchFamily="18" charset="2"/>
                </a:endParaRPr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Backpropagation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algorithm: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Update the weights of the inputs to the last layer, then the weights of the inputs to the previous layer, etc.</a:t>
                </a:r>
                <a:endParaRPr lang="en-US" dirty="0"/>
              </a:p>
            </p:txBody>
          </p:sp>
        </mc:Choice>
        <mc:Fallback xmlns="">
          <p:sp>
            <p:nvSpPr>
              <p:cNvPr id="281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5B4727-6DC3-48EE-B450-7BBF534AFD3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uses a </a:t>
            </a:r>
            <a:r>
              <a:rPr lang="en-US" dirty="0" smtClean="0">
                <a:solidFill>
                  <a:schemeClr val="accent3"/>
                </a:solidFill>
              </a:rPr>
              <a:t>batch update </a:t>
            </a:r>
            <a:r>
              <a:rPr lang="en-US" dirty="0" smtClean="0"/>
              <a:t>because all examples are incorporated in each step</a:t>
            </a:r>
          </a:p>
          <a:p>
            <a:r>
              <a:rPr lang="en-US" b="1" dirty="0" smtClean="0"/>
              <a:t>Stochastic Gradient Descent</a:t>
            </a:r>
            <a:r>
              <a:rPr lang="en-US" dirty="0" smtClean="0"/>
              <a:t>: use single example on each step</a:t>
            </a:r>
          </a:p>
          <a:p>
            <a:r>
              <a:rPr lang="en-US" dirty="0" smtClean="0"/>
              <a:t>Update rule:</a:t>
            </a:r>
          </a:p>
          <a:p>
            <a:pPr lvl="1"/>
            <a:r>
              <a:rPr lang="en-US" dirty="0" smtClean="0"/>
              <a:t>Pick example i (either at random or in order) and a step size </a:t>
            </a:r>
            <a:r>
              <a:rPr lang="en-US" dirty="0">
                <a:sym typeface="Symbol"/>
              </a:rPr>
              <a:t></a:t>
            </a:r>
            <a:endParaRPr lang="en-US" dirty="0" smtClean="0"/>
          </a:p>
          <a:p>
            <a:pPr lvl="1"/>
            <a:r>
              <a:rPr lang="en-US" dirty="0"/>
              <a:t>Update rule</a:t>
            </a:r>
            <a:br>
              <a:rPr lang="en-US" dirty="0"/>
            </a:br>
            <a:r>
              <a:rPr lang="en-US" dirty="0"/>
              <a:t>	</a:t>
            </a:r>
            <a:r>
              <a:rPr lang="el-GR" dirty="0"/>
              <a:t>θ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 </a:t>
            </a:r>
            <a:r>
              <a:rPr lang="el-GR" dirty="0"/>
              <a:t>θ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>
                <a:sym typeface="Symbol"/>
              </a:rPr>
              <a:t>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30000" dirty="0" smtClean="0"/>
              <a:t>(i)</a:t>
            </a: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30000" dirty="0"/>
              <a:t>(i)</a:t>
            </a:r>
            <a:r>
              <a:rPr lang="en-US" dirty="0" smtClean="0"/>
              <a:t>-g(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30000" dirty="0" smtClean="0"/>
              <a:t>(i</a:t>
            </a:r>
            <a:r>
              <a:rPr lang="en-US" baseline="30000" dirty="0"/>
              <a:t>)</a:t>
            </a:r>
            <a:r>
              <a:rPr lang="en-US" dirty="0"/>
              <a:t>,</a:t>
            </a:r>
            <a:r>
              <a:rPr lang="el-GR" dirty="0"/>
              <a:t>θ</a:t>
            </a:r>
            <a:r>
              <a:rPr lang="en-US" dirty="0" smtClean="0"/>
              <a:t>))</a:t>
            </a:r>
            <a:endParaRPr lang="en-US" dirty="0"/>
          </a:p>
          <a:p>
            <a:r>
              <a:rPr lang="en-US" dirty="0" smtClean="0"/>
              <a:t>Reduces error on </a:t>
            </a:r>
            <a:r>
              <a:rPr lang="en-US" dirty="0" err="1" smtClean="0"/>
              <a:t>i’th</a:t>
            </a:r>
            <a:r>
              <a:rPr lang="en-US" dirty="0" smtClean="0"/>
              <a:t> example… but does it converge?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EE7548-B848-4386-AE67-7DF72A9FCBF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Backpropagation</a:t>
            </a:r>
            <a:endParaRPr lang="en-US"/>
          </a:p>
        </p:txBody>
      </p:sp>
      <p:sp>
        <p:nvSpPr>
          <p:cNvPr id="3491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Minimize E(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 smtClean="0"/>
              <a:t>) </a:t>
            </a:r>
          </a:p>
          <a:p>
            <a:r>
              <a:rPr lang="en-US" dirty="0" smtClean="0"/>
              <a:t>Gradient Descent…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DE841C0-FD5E-4E1F-86B7-B3EFF3C2129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49188" name="Line 4"/>
          <p:cNvSpPr>
            <a:spLocks noChangeShapeType="1"/>
          </p:cNvSpPr>
          <p:nvPr/>
        </p:nvSpPr>
        <p:spPr bwMode="auto">
          <a:xfrm>
            <a:off x="1371600" y="59436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9189" name="Line 5"/>
          <p:cNvSpPr>
            <a:spLocks noChangeShapeType="1"/>
          </p:cNvSpPr>
          <p:nvPr/>
        </p:nvSpPr>
        <p:spPr bwMode="auto">
          <a:xfrm flipV="1">
            <a:off x="1371600" y="3657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9190" name="Freeform 6"/>
          <p:cNvSpPr>
            <a:spLocks/>
          </p:cNvSpPr>
          <p:nvPr/>
        </p:nvSpPr>
        <p:spPr bwMode="auto">
          <a:xfrm>
            <a:off x="1524000" y="3657600"/>
            <a:ext cx="4572000" cy="1981200"/>
          </a:xfrm>
          <a:custGeom>
            <a:avLst/>
            <a:gdLst>
              <a:gd name="T0" fmla="*/ 0 w 2880"/>
              <a:gd name="T1" fmla="*/ 96 h 1248"/>
              <a:gd name="T2" fmla="*/ 480 w 2880"/>
              <a:gd name="T3" fmla="*/ 576 h 1248"/>
              <a:gd name="T4" fmla="*/ 1344 w 2880"/>
              <a:gd name="T5" fmla="*/ 816 h 1248"/>
              <a:gd name="T6" fmla="*/ 1968 w 2880"/>
              <a:gd name="T7" fmla="*/ 1152 h 1248"/>
              <a:gd name="T8" fmla="*/ 2448 w 2880"/>
              <a:gd name="T9" fmla="*/ 1056 h 1248"/>
              <a:gd name="T10" fmla="*/ 2880 w 2880"/>
              <a:gd name="T11" fmla="*/ 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0" h="1248">
                <a:moveTo>
                  <a:pt x="0" y="96"/>
                </a:moveTo>
                <a:cubicBezTo>
                  <a:pt x="128" y="276"/>
                  <a:pt x="256" y="456"/>
                  <a:pt x="480" y="576"/>
                </a:cubicBezTo>
                <a:cubicBezTo>
                  <a:pt x="704" y="696"/>
                  <a:pt x="1096" y="720"/>
                  <a:pt x="1344" y="816"/>
                </a:cubicBezTo>
                <a:cubicBezTo>
                  <a:pt x="1592" y="912"/>
                  <a:pt x="1784" y="1112"/>
                  <a:pt x="1968" y="1152"/>
                </a:cubicBezTo>
                <a:cubicBezTo>
                  <a:pt x="2152" y="1192"/>
                  <a:pt x="2296" y="1248"/>
                  <a:pt x="2448" y="1056"/>
                </a:cubicBezTo>
                <a:cubicBezTo>
                  <a:pt x="2600" y="864"/>
                  <a:pt x="2740" y="432"/>
                  <a:pt x="28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9191" name="Text Box 7"/>
          <p:cNvSpPr txBox="1">
            <a:spLocks noChangeArrowheads="1"/>
          </p:cNvSpPr>
          <p:nvPr/>
        </p:nvSpPr>
        <p:spPr bwMode="auto">
          <a:xfrm>
            <a:off x="6324600" y="3505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>
                <a:latin typeface="Symbol" pitchFamily="18" charset="2"/>
              </a:rPr>
              <a:t>q</a:t>
            </a:r>
            <a:r>
              <a:rPr lang="en-US" sz="2400" dirty="0"/>
              <a:t>)</a:t>
            </a:r>
          </a:p>
        </p:txBody>
      </p:sp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6629400" y="5715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Symbol" pitchFamily="18" charset="2"/>
              </a:rPr>
              <a:t>q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Backpropagation</a:t>
            </a: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Minimize E(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 smtClean="0"/>
              <a:t>) </a:t>
            </a:r>
          </a:p>
          <a:p>
            <a:r>
              <a:rPr lang="en-US" dirty="0" smtClean="0"/>
              <a:t>Gradient Descent…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A513AE3-6D9B-4CB2-A31E-7621CF7EEAE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55332" name="Line 4"/>
          <p:cNvSpPr>
            <a:spLocks noChangeShapeType="1"/>
          </p:cNvSpPr>
          <p:nvPr/>
        </p:nvSpPr>
        <p:spPr bwMode="auto">
          <a:xfrm>
            <a:off x="1371600" y="59436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5333" name="Line 5"/>
          <p:cNvSpPr>
            <a:spLocks noChangeShapeType="1"/>
          </p:cNvSpPr>
          <p:nvPr/>
        </p:nvSpPr>
        <p:spPr bwMode="auto">
          <a:xfrm flipV="1">
            <a:off x="1371600" y="3657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5334" name="Freeform 6"/>
          <p:cNvSpPr>
            <a:spLocks/>
          </p:cNvSpPr>
          <p:nvPr/>
        </p:nvSpPr>
        <p:spPr bwMode="auto">
          <a:xfrm>
            <a:off x="1524000" y="3657600"/>
            <a:ext cx="4572000" cy="1981200"/>
          </a:xfrm>
          <a:custGeom>
            <a:avLst/>
            <a:gdLst>
              <a:gd name="T0" fmla="*/ 0 w 2880"/>
              <a:gd name="T1" fmla="*/ 96 h 1248"/>
              <a:gd name="T2" fmla="*/ 480 w 2880"/>
              <a:gd name="T3" fmla="*/ 576 h 1248"/>
              <a:gd name="T4" fmla="*/ 1344 w 2880"/>
              <a:gd name="T5" fmla="*/ 816 h 1248"/>
              <a:gd name="T6" fmla="*/ 1968 w 2880"/>
              <a:gd name="T7" fmla="*/ 1152 h 1248"/>
              <a:gd name="T8" fmla="*/ 2448 w 2880"/>
              <a:gd name="T9" fmla="*/ 1056 h 1248"/>
              <a:gd name="T10" fmla="*/ 2880 w 2880"/>
              <a:gd name="T11" fmla="*/ 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0" h="1248">
                <a:moveTo>
                  <a:pt x="0" y="96"/>
                </a:moveTo>
                <a:cubicBezTo>
                  <a:pt x="128" y="276"/>
                  <a:pt x="256" y="456"/>
                  <a:pt x="480" y="576"/>
                </a:cubicBezTo>
                <a:cubicBezTo>
                  <a:pt x="704" y="696"/>
                  <a:pt x="1096" y="720"/>
                  <a:pt x="1344" y="816"/>
                </a:cubicBezTo>
                <a:cubicBezTo>
                  <a:pt x="1592" y="912"/>
                  <a:pt x="1784" y="1112"/>
                  <a:pt x="1968" y="1152"/>
                </a:cubicBezTo>
                <a:cubicBezTo>
                  <a:pt x="2152" y="1192"/>
                  <a:pt x="2296" y="1248"/>
                  <a:pt x="2448" y="1056"/>
                </a:cubicBezTo>
                <a:cubicBezTo>
                  <a:pt x="2600" y="864"/>
                  <a:pt x="2740" y="432"/>
                  <a:pt x="28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6324600" y="3505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</a:t>
            </a:r>
          </a:p>
        </p:txBody>
      </p:sp>
      <p:sp>
        <p:nvSpPr>
          <p:cNvPr id="355336" name="Text Box 8"/>
          <p:cNvSpPr txBox="1">
            <a:spLocks noChangeArrowheads="1"/>
          </p:cNvSpPr>
          <p:nvPr/>
        </p:nvSpPr>
        <p:spPr bwMode="auto">
          <a:xfrm>
            <a:off x="6629400" y="5715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Symbol" pitchFamily="18" charset="2"/>
              </a:rPr>
              <a:t>q</a:t>
            </a:r>
            <a:endParaRPr lang="en-US" sz="2400"/>
          </a:p>
        </p:txBody>
      </p:sp>
      <p:sp>
        <p:nvSpPr>
          <p:cNvPr id="355338" name="Line 10"/>
          <p:cNvSpPr>
            <a:spLocks noChangeShapeType="1"/>
          </p:cNvSpPr>
          <p:nvPr/>
        </p:nvSpPr>
        <p:spPr bwMode="auto">
          <a:xfrm>
            <a:off x="2057400" y="44196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5337" name="Oval 9"/>
          <p:cNvSpPr>
            <a:spLocks noChangeArrowheads="1"/>
          </p:cNvSpPr>
          <p:nvPr/>
        </p:nvSpPr>
        <p:spPr bwMode="auto">
          <a:xfrm>
            <a:off x="19812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9" name="Text Box 11"/>
          <p:cNvSpPr txBox="1">
            <a:spLocks noChangeArrowheads="1"/>
          </p:cNvSpPr>
          <p:nvPr/>
        </p:nvSpPr>
        <p:spPr bwMode="auto">
          <a:xfrm>
            <a:off x="1981200" y="52578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Gradient of E</a:t>
            </a:r>
          </a:p>
        </p:txBody>
      </p:sp>
      <p:sp>
        <p:nvSpPr>
          <p:cNvPr id="355340" name="Oval 12"/>
          <p:cNvSpPr>
            <a:spLocks noChangeArrowheads="1"/>
          </p:cNvSpPr>
          <p:nvPr/>
        </p:nvSpPr>
        <p:spPr bwMode="auto">
          <a:xfrm>
            <a:off x="1981200" y="58674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Backpropagation</a:t>
            </a:r>
            <a:endParaRPr lang="en-US"/>
          </a:p>
        </p:txBody>
      </p:sp>
      <p:sp>
        <p:nvSpPr>
          <p:cNvPr id="357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Minimize E(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 smtClean="0"/>
              <a:t>) </a:t>
            </a:r>
          </a:p>
          <a:p>
            <a:r>
              <a:rPr lang="en-US" dirty="0" smtClean="0"/>
              <a:t>Gradient Descent…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8820C9-3723-48EA-B420-F44833C1CC1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57380" name="Line 4"/>
          <p:cNvSpPr>
            <a:spLocks noChangeShapeType="1"/>
          </p:cNvSpPr>
          <p:nvPr/>
        </p:nvSpPr>
        <p:spPr bwMode="auto">
          <a:xfrm>
            <a:off x="1371600" y="59436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381" name="Line 5"/>
          <p:cNvSpPr>
            <a:spLocks noChangeShapeType="1"/>
          </p:cNvSpPr>
          <p:nvPr/>
        </p:nvSpPr>
        <p:spPr bwMode="auto">
          <a:xfrm flipV="1">
            <a:off x="1371600" y="3657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382" name="Freeform 6"/>
          <p:cNvSpPr>
            <a:spLocks/>
          </p:cNvSpPr>
          <p:nvPr/>
        </p:nvSpPr>
        <p:spPr bwMode="auto">
          <a:xfrm>
            <a:off x="1524000" y="3657600"/>
            <a:ext cx="4572000" cy="1981200"/>
          </a:xfrm>
          <a:custGeom>
            <a:avLst/>
            <a:gdLst>
              <a:gd name="T0" fmla="*/ 0 w 2880"/>
              <a:gd name="T1" fmla="*/ 96 h 1248"/>
              <a:gd name="T2" fmla="*/ 480 w 2880"/>
              <a:gd name="T3" fmla="*/ 576 h 1248"/>
              <a:gd name="T4" fmla="*/ 1344 w 2880"/>
              <a:gd name="T5" fmla="*/ 816 h 1248"/>
              <a:gd name="T6" fmla="*/ 1968 w 2880"/>
              <a:gd name="T7" fmla="*/ 1152 h 1248"/>
              <a:gd name="T8" fmla="*/ 2448 w 2880"/>
              <a:gd name="T9" fmla="*/ 1056 h 1248"/>
              <a:gd name="T10" fmla="*/ 2880 w 2880"/>
              <a:gd name="T11" fmla="*/ 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0" h="1248">
                <a:moveTo>
                  <a:pt x="0" y="96"/>
                </a:moveTo>
                <a:cubicBezTo>
                  <a:pt x="128" y="276"/>
                  <a:pt x="256" y="456"/>
                  <a:pt x="480" y="576"/>
                </a:cubicBezTo>
                <a:cubicBezTo>
                  <a:pt x="704" y="696"/>
                  <a:pt x="1096" y="720"/>
                  <a:pt x="1344" y="816"/>
                </a:cubicBezTo>
                <a:cubicBezTo>
                  <a:pt x="1592" y="912"/>
                  <a:pt x="1784" y="1112"/>
                  <a:pt x="1968" y="1152"/>
                </a:cubicBezTo>
                <a:cubicBezTo>
                  <a:pt x="2152" y="1192"/>
                  <a:pt x="2296" y="1248"/>
                  <a:pt x="2448" y="1056"/>
                </a:cubicBezTo>
                <a:cubicBezTo>
                  <a:pt x="2600" y="864"/>
                  <a:pt x="2740" y="432"/>
                  <a:pt x="28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6324600" y="3505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6629400" y="5715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Symbol" pitchFamily="18" charset="2"/>
              </a:rPr>
              <a:t>q</a:t>
            </a:r>
            <a:endParaRPr lang="en-US" sz="2400"/>
          </a:p>
        </p:txBody>
      </p:sp>
      <p:sp>
        <p:nvSpPr>
          <p:cNvPr id="357385" name="Line 9"/>
          <p:cNvSpPr>
            <a:spLocks noChangeShapeType="1"/>
          </p:cNvSpPr>
          <p:nvPr/>
        </p:nvSpPr>
        <p:spPr bwMode="auto">
          <a:xfrm flipV="1">
            <a:off x="2133600" y="609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1600200" y="52578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Step ~ gradient</a:t>
            </a:r>
          </a:p>
        </p:txBody>
      </p:sp>
      <p:sp>
        <p:nvSpPr>
          <p:cNvPr id="357388" name="Oval 12"/>
          <p:cNvSpPr>
            <a:spLocks noChangeArrowheads="1"/>
          </p:cNvSpPr>
          <p:nvPr/>
        </p:nvSpPr>
        <p:spPr bwMode="auto">
          <a:xfrm>
            <a:off x="1981200" y="58674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7389" name="Oval 13"/>
          <p:cNvSpPr>
            <a:spLocks noChangeArrowheads="1"/>
          </p:cNvSpPr>
          <p:nvPr/>
        </p:nvSpPr>
        <p:spPr bwMode="auto">
          <a:xfrm>
            <a:off x="2514600" y="58674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many examples (</a:t>
            </a:r>
            <a:r>
              <a:rPr lang="en-US" b="1" dirty="0" smtClean="0"/>
              <a:t>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),…,</a:t>
            </a:r>
            <a:r>
              <a:rPr lang="en-US" dirty="0"/>
              <a:t> (</a:t>
            </a:r>
            <a:r>
              <a:rPr lang="en-US" b="1" dirty="0" smtClean="0"/>
              <a:t>x</a:t>
            </a:r>
            <a:r>
              <a:rPr lang="en-US" baseline="30000" dirty="0" smtClean="0"/>
              <a:t>(N)</a:t>
            </a:r>
            <a:r>
              <a:rPr lang="en-US" dirty="0" smtClean="0"/>
              <a:t>,y</a:t>
            </a:r>
            <a:r>
              <a:rPr lang="en-US" baseline="30000" dirty="0" smtClean="0"/>
              <a:t>(N)</a:t>
            </a:r>
            <a:r>
              <a:rPr lang="en-US" dirty="0" smtClean="0"/>
              <a:t>) and a learning rate </a:t>
            </a:r>
            <a:r>
              <a:rPr lang="en-US" i="0" dirty="0" smtClean="0">
                <a:latin typeface="+mj-lt"/>
                <a:sym typeface="Symbol"/>
              </a:rPr>
              <a:t>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: Set k = 0 (or rand(1,N))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Repeat:</a:t>
            </a:r>
          </a:p>
          <a:p>
            <a:pPr lvl="1"/>
            <a:r>
              <a:rPr lang="en-US" dirty="0" smtClean="0">
                <a:latin typeface="+mj-lt"/>
              </a:rPr>
              <a:t>Tweak weights with a </a:t>
            </a:r>
            <a:r>
              <a:rPr lang="en-US" dirty="0" err="1" smtClean="0">
                <a:latin typeface="+mj-lt"/>
              </a:rPr>
              <a:t>backpropagation</a:t>
            </a:r>
            <a:r>
              <a:rPr lang="en-US" dirty="0" smtClean="0">
                <a:latin typeface="+mj-lt"/>
              </a:rPr>
              <a:t> update on example </a:t>
            </a:r>
            <a:r>
              <a:rPr lang="en-US" b="1" dirty="0" smtClean="0">
                <a:latin typeface="+mj-lt"/>
              </a:rPr>
              <a:t>x</a:t>
            </a:r>
            <a:r>
              <a:rPr lang="en-US" baseline="30000" dirty="0" smtClean="0">
                <a:latin typeface="+mj-lt"/>
              </a:rPr>
              <a:t>(k)</a:t>
            </a:r>
            <a:r>
              <a:rPr lang="en-US" dirty="0" smtClean="0">
                <a:latin typeface="+mj-lt"/>
              </a:rPr>
              <a:t>, y</a:t>
            </a:r>
            <a:r>
              <a:rPr lang="en-US" baseline="30000" dirty="0" smtClean="0"/>
              <a:t>(k)</a:t>
            </a:r>
          </a:p>
          <a:p>
            <a:pPr lvl="1"/>
            <a:r>
              <a:rPr lang="en-US" dirty="0" smtClean="0"/>
              <a:t>Set k = k+1  (or </a:t>
            </a:r>
            <a:r>
              <a:rPr lang="en-US" dirty="0"/>
              <a:t>rand(1,N</a:t>
            </a:r>
            <a:r>
              <a:rPr lang="en-US" dirty="0" smtClean="0"/>
              <a:t>))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EE7548-B848-4386-AE67-7DF72A9FCBF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Backpropagation</a:t>
            </a:r>
            <a:endParaRPr lang="en-US"/>
          </a:p>
        </p:txBody>
      </p:sp>
      <p:sp>
        <p:nvSpPr>
          <p:cNvPr id="3594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of Stochastic Gradient Descent</a:t>
            </a:r>
          </a:p>
          <a:p>
            <a:r>
              <a:rPr lang="en-US" dirty="0" smtClean="0"/>
              <a:t>Decompose E(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) = e</a:t>
            </a:r>
            <a:r>
              <a:rPr lang="en-US" baseline="-25000" dirty="0" smtClean="0"/>
              <a:t>1</a:t>
            </a:r>
            <a:r>
              <a:rPr lang="en-US" dirty="0" smtClean="0"/>
              <a:t>(q)+e</a:t>
            </a:r>
            <a:r>
              <a:rPr lang="en-US" baseline="-25000" dirty="0" smtClean="0"/>
              <a:t>2</a:t>
            </a:r>
            <a:r>
              <a:rPr lang="en-US" dirty="0" smtClean="0"/>
              <a:t>(q)+…+</a:t>
            </a:r>
            <a:r>
              <a:rPr lang="en-US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dirty="0" smtClean="0"/>
              <a:t>(q)</a:t>
            </a:r>
          </a:p>
          <a:p>
            <a:pPr lvl="1"/>
            <a:r>
              <a:rPr lang="en-US" dirty="0" smtClean="0"/>
              <a:t>Here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 = (g(</a:t>
            </a:r>
            <a:r>
              <a:rPr lang="en-US" b="1" dirty="0" smtClean="0"/>
              <a:t>x</a:t>
            </a:r>
            <a:r>
              <a:rPr lang="en-US" baseline="30000" dirty="0" smtClean="0"/>
              <a:t>(k)</a:t>
            </a:r>
            <a:r>
              <a:rPr lang="en-US" dirty="0" smtClean="0"/>
              <a:t>,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)-y</a:t>
            </a:r>
            <a:r>
              <a:rPr lang="en-US" baseline="30000" dirty="0" smtClean="0"/>
              <a:t>(k)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On each iteration take a step to reduce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232E42-BE57-4E4F-BD44-9BCA0811710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59428" name="Line 4"/>
          <p:cNvSpPr>
            <a:spLocks noChangeShapeType="1"/>
          </p:cNvSpPr>
          <p:nvPr/>
        </p:nvSpPr>
        <p:spPr bwMode="auto">
          <a:xfrm>
            <a:off x="1371600" y="64008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429" name="Line 5"/>
          <p:cNvSpPr>
            <a:spLocks noChangeShapeType="1"/>
          </p:cNvSpPr>
          <p:nvPr/>
        </p:nvSpPr>
        <p:spPr bwMode="auto">
          <a:xfrm flipV="1">
            <a:off x="1371600" y="4114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430" name="Freeform 6"/>
          <p:cNvSpPr>
            <a:spLocks/>
          </p:cNvSpPr>
          <p:nvPr/>
        </p:nvSpPr>
        <p:spPr bwMode="auto">
          <a:xfrm>
            <a:off x="1524000" y="4114800"/>
            <a:ext cx="4572000" cy="1981200"/>
          </a:xfrm>
          <a:custGeom>
            <a:avLst/>
            <a:gdLst>
              <a:gd name="T0" fmla="*/ 0 w 2880"/>
              <a:gd name="T1" fmla="*/ 96 h 1248"/>
              <a:gd name="T2" fmla="*/ 480 w 2880"/>
              <a:gd name="T3" fmla="*/ 576 h 1248"/>
              <a:gd name="T4" fmla="*/ 1344 w 2880"/>
              <a:gd name="T5" fmla="*/ 816 h 1248"/>
              <a:gd name="T6" fmla="*/ 1968 w 2880"/>
              <a:gd name="T7" fmla="*/ 1152 h 1248"/>
              <a:gd name="T8" fmla="*/ 2448 w 2880"/>
              <a:gd name="T9" fmla="*/ 1056 h 1248"/>
              <a:gd name="T10" fmla="*/ 2880 w 2880"/>
              <a:gd name="T11" fmla="*/ 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0" h="1248">
                <a:moveTo>
                  <a:pt x="0" y="96"/>
                </a:moveTo>
                <a:cubicBezTo>
                  <a:pt x="128" y="276"/>
                  <a:pt x="256" y="456"/>
                  <a:pt x="480" y="576"/>
                </a:cubicBezTo>
                <a:cubicBezTo>
                  <a:pt x="704" y="696"/>
                  <a:pt x="1096" y="720"/>
                  <a:pt x="1344" y="816"/>
                </a:cubicBezTo>
                <a:cubicBezTo>
                  <a:pt x="1592" y="912"/>
                  <a:pt x="1784" y="1112"/>
                  <a:pt x="1968" y="1152"/>
                </a:cubicBezTo>
                <a:cubicBezTo>
                  <a:pt x="2152" y="1192"/>
                  <a:pt x="2296" y="1248"/>
                  <a:pt x="2448" y="1056"/>
                </a:cubicBezTo>
                <a:cubicBezTo>
                  <a:pt x="2600" y="864"/>
                  <a:pt x="2740" y="432"/>
                  <a:pt x="28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6324600" y="3962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</a:t>
            </a:r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6629400" y="6172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Symbol" pitchFamily="18" charset="2"/>
              </a:rPr>
              <a:t>q</a:t>
            </a:r>
            <a:endParaRPr lang="en-US" sz="2400"/>
          </a:p>
        </p:txBody>
      </p:sp>
      <p:sp>
        <p:nvSpPr>
          <p:cNvPr id="359438" name="Oval 14"/>
          <p:cNvSpPr>
            <a:spLocks noChangeArrowheads="1"/>
          </p:cNvSpPr>
          <p:nvPr/>
        </p:nvSpPr>
        <p:spPr bwMode="auto">
          <a:xfrm>
            <a:off x="1981200" y="6324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9439" name="Line 15"/>
          <p:cNvSpPr>
            <a:spLocks noChangeShapeType="1"/>
          </p:cNvSpPr>
          <p:nvPr/>
        </p:nvSpPr>
        <p:spPr bwMode="auto">
          <a:xfrm>
            <a:off x="2057400" y="48768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437" name="Oval 13"/>
          <p:cNvSpPr>
            <a:spLocks noChangeArrowheads="1"/>
          </p:cNvSpPr>
          <p:nvPr/>
        </p:nvSpPr>
        <p:spPr bwMode="auto">
          <a:xfrm>
            <a:off x="19812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1676400" y="52578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Gradient of e</a:t>
            </a:r>
            <a:r>
              <a:rPr lang="en-US" sz="2000" baseline="-25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Backpropagation</a:t>
            </a:r>
            <a:endParaRPr lang="en-US"/>
          </a:p>
        </p:txBody>
      </p:sp>
      <p:sp>
        <p:nvSpPr>
          <p:cNvPr id="3594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of Stochastic Gradient Descent</a:t>
            </a:r>
          </a:p>
          <a:p>
            <a:r>
              <a:rPr lang="en-US" dirty="0" smtClean="0"/>
              <a:t>Decompose E(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) = e</a:t>
            </a:r>
            <a:r>
              <a:rPr lang="en-US" baseline="-25000" dirty="0" smtClean="0"/>
              <a:t>1</a:t>
            </a:r>
            <a:r>
              <a:rPr lang="en-US" dirty="0" smtClean="0"/>
              <a:t>(q)+e</a:t>
            </a:r>
            <a:r>
              <a:rPr lang="en-US" baseline="-25000" dirty="0" smtClean="0"/>
              <a:t>2</a:t>
            </a:r>
            <a:r>
              <a:rPr lang="en-US" dirty="0" smtClean="0"/>
              <a:t>(q)+…+</a:t>
            </a:r>
            <a:r>
              <a:rPr lang="en-US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dirty="0" smtClean="0"/>
              <a:t>(q)</a:t>
            </a:r>
          </a:p>
          <a:p>
            <a:pPr lvl="1"/>
            <a:r>
              <a:rPr lang="en-US" dirty="0" smtClean="0"/>
              <a:t>Here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 = (g(</a:t>
            </a:r>
            <a:r>
              <a:rPr lang="en-US" b="1" dirty="0" smtClean="0"/>
              <a:t>x</a:t>
            </a:r>
            <a:r>
              <a:rPr lang="en-US" baseline="30000" dirty="0" smtClean="0"/>
              <a:t>(k)</a:t>
            </a:r>
            <a:r>
              <a:rPr lang="en-US" dirty="0" smtClean="0"/>
              <a:t>,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)-y</a:t>
            </a:r>
            <a:r>
              <a:rPr lang="en-US" baseline="30000" dirty="0" smtClean="0"/>
              <a:t>(k)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On each iteration take a step to reduce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232E42-BE57-4E4F-BD44-9BCA0811710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59428" name="Line 4"/>
          <p:cNvSpPr>
            <a:spLocks noChangeShapeType="1"/>
          </p:cNvSpPr>
          <p:nvPr/>
        </p:nvSpPr>
        <p:spPr bwMode="auto">
          <a:xfrm>
            <a:off x="1371600" y="64008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429" name="Line 5"/>
          <p:cNvSpPr>
            <a:spLocks noChangeShapeType="1"/>
          </p:cNvSpPr>
          <p:nvPr/>
        </p:nvSpPr>
        <p:spPr bwMode="auto">
          <a:xfrm flipV="1">
            <a:off x="1371600" y="4114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430" name="Freeform 6"/>
          <p:cNvSpPr>
            <a:spLocks/>
          </p:cNvSpPr>
          <p:nvPr/>
        </p:nvSpPr>
        <p:spPr bwMode="auto">
          <a:xfrm>
            <a:off x="1524000" y="4114800"/>
            <a:ext cx="4572000" cy="1981200"/>
          </a:xfrm>
          <a:custGeom>
            <a:avLst/>
            <a:gdLst>
              <a:gd name="T0" fmla="*/ 0 w 2880"/>
              <a:gd name="T1" fmla="*/ 96 h 1248"/>
              <a:gd name="T2" fmla="*/ 480 w 2880"/>
              <a:gd name="T3" fmla="*/ 576 h 1248"/>
              <a:gd name="T4" fmla="*/ 1344 w 2880"/>
              <a:gd name="T5" fmla="*/ 816 h 1248"/>
              <a:gd name="T6" fmla="*/ 1968 w 2880"/>
              <a:gd name="T7" fmla="*/ 1152 h 1248"/>
              <a:gd name="T8" fmla="*/ 2448 w 2880"/>
              <a:gd name="T9" fmla="*/ 1056 h 1248"/>
              <a:gd name="T10" fmla="*/ 2880 w 2880"/>
              <a:gd name="T11" fmla="*/ 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0" h="1248">
                <a:moveTo>
                  <a:pt x="0" y="96"/>
                </a:moveTo>
                <a:cubicBezTo>
                  <a:pt x="128" y="276"/>
                  <a:pt x="256" y="456"/>
                  <a:pt x="480" y="576"/>
                </a:cubicBezTo>
                <a:cubicBezTo>
                  <a:pt x="704" y="696"/>
                  <a:pt x="1096" y="720"/>
                  <a:pt x="1344" y="816"/>
                </a:cubicBezTo>
                <a:cubicBezTo>
                  <a:pt x="1592" y="912"/>
                  <a:pt x="1784" y="1112"/>
                  <a:pt x="1968" y="1152"/>
                </a:cubicBezTo>
                <a:cubicBezTo>
                  <a:pt x="2152" y="1192"/>
                  <a:pt x="2296" y="1248"/>
                  <a:pt x="2448" y="1056"/>
                </a:cubicBezTo>
                <a:cubicBezTo>
                  <a:pt x="2600" y="864"/>
                  <a:pt x="2740" y="432"/>
                  <a:pt x="28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6324600" y="3962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</a:t>
            </a:r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6629400" y="6172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Symbol" pitchFamily="18" charset="2"/>
              </a:rPr>
              <a:t>q</a:t>
            </a:r>
            <a:endParaRPr lang="en-US" sz="2400"/>
          </a:p>
        </p:txBody>
      </p:sp>
      <p:sp>
        <p:nvSpPr>
          <p:cNvPr id="359438" name="Oval 14"/>
          <p:cNvSpPr>
            <a:spLocks noChangeArrowheads="1"/>
          </p:cNvSpPr>
          <p:nvPr/>
        </p:nvSpPr>
        <p:spPr bwMode="auto">
          <a:xfrm>
            <a:off x="1981200" y="6324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9439" name="Line 15"/>
          <p:cNvSpPr>
            <a:spLocks noChangeShapeType="1"/>
          </p:cNvSpPr>
          <p:nvPr/>
        </p:nvSpPr>
        <p:spPr bwMode="auto">
          <a:xfrm>
            <a:off x="2057400" y="48768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437" name="Oval 13"/>
          <p:cNvSpPr>
            <a:spLocks noChangeArrowheads="1"/>
          </p:cNvSpPr>
          <p:nvPr/>
        </p:nvSpPr>
        <p:spPr bwMode="auto">
          <a:xfrm>
            <a:off x="19812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1676400" y="52578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Gradient of e</a:t>
            </a:r>
            <a:r>
              <a:rPr lang="en-US" sz="2000" baseline="-25000"/>
              <a:t>1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286000" y="6324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133600" y="6553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Least-Squares Fitting</a:t>
            </a:r>
            <a:endParaRPr lang="en-US"/>
          </a:p>
        </p:txBody>
      </p:sp>
      <p:sp>
        <p:nvSpPr>
          <p:cNvPr id="33690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Hypothesize a class of functions f(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,</a:t>
            </a:r>
            <a:r>
              <a:rPr lang="el-GR" dirty="0" smtClean="0"/>
              <a:t>θ</a:t>
            </a:r>
            <a:r>
              <a:rPr lang="en-US" dirty="0" smtClean="0"/>
              <a:t>) parameterized by </a:t>
            </a:r>
            <a:r>
              <a:rPr lang="el-GR" dirty="0" smtClean="0"/>
              <a:t>θ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Minimize squared </a:t>
            </a:r>
            <a:r>
              <a:rPr lang="en-US" dirty="0" smtClean="0">
                <a:solidFill>
                  <a:schemeClr val="accent3"/>
                </a:solidFill>
              </a:rPr>
              <a:t>loss</a:t>
            </a:r>
            <a:r>
              <a:rPr lang="en-US" dirty="0" smtClean="0"/>
              <a:t> E(</a:t>
            </a:r>
            <a:r>
              <a:rPr lang="el-GR" dirty="0"/>
              <a:t>θ</a:t>
            </a:r>
            <a:r>
              <a:rPr lang="en-US" dirty="0" smtClean="0"/>
              <a:t>) = </a:t>
            </a:r>
            <a:r>
              <a:rPr lang="el-GR" dirty="0" smtClean="0"/>
              <a:t>Σ</a:t>
            </a:r>
            <a:r>
              <a:rPr lang="en-US" baseline="-25000" dirty="0" smtClean="0"/>
              <a:t>i</a:t>
            </a:r>
            <a:r>
              <a:rPr lang="en-US" dirty="0" smtClean="0"/>
              <a:t> ( f(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</a:t>
            </a:r>
            <a:r>
              <a:rPr lang="el-GR" dirty="0" smtClean="0"/>
              <a:t>θ</a:t>
            </a:r>
            <a:r>
              <a:rPr lang="en-US" dirty="0" smtClean="0"/>
              <a:t>)-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30000" dirty="0" smtClean="0"/>
              <a:t>(i) 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D9A4B10-EB7A-4DAB-95B4-837E73FC8E7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36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46463"/>
            <a:ext cx="2862263" cy="112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6901" name="Group 5"/>
          <p:cNvGrpSpPr>
            <a:grpSpLocks/>
          </p:cNvGrpSpPr>
          <p:nvPr/>
        </p:nvGrpSpPr>
        <p:grpSpPr bwMode="auto">
          <a:xfrm>
            <a:off x="898525" y="4232275"/>
            <a:ext cx="6238875" cy="1662113"/>
            <a:chOff x="566" y="2666"/>
            <a:chExt cx="3930" cy="1047"/>
          </a:xfrm>
        </p:grpSpPr>
        <p:grpSp>
          <p:nvGrpSpPr>
            <p:cNvPr id="336902" name="Group 6"/>
            <p:cNvGrpSpPr>
              <a:grpSpLocks/>
            </p:cNvGrpSpPr>
            <p:nvPr/>
          </p:nvGrpSpPr>
          <p:grpSpPr bwMode="auto">
            <a:xfrm>
              <a:off x="864" y="2784"/>
              <a:ext cx="3632" cy="768"/>
              <a:chOff x="928" y="1152"/>
              <a:chExt cx="2912" cy="768"/>
            </a:xfrm>
          </p:grpSpPr>
          <p:grpSp>
            <p:nvGrpSpPr>
              <p:cNvPr id="336903" name="Group 7"/>
              <p:cNvGrpSpPr>
                <a:grpSpLocks/>
              </p:cNvGrpSpPr>
              <p:nvPr/>
            </p:nvGrpSpPr>
            <p:grpSpPr bwMode="auto">
              <a:xfrm>
                <a:off x="928" y="1152"/>
                <a:ext cx="624" cy="768"/>
                <a:chOff x="928" y="1152"/>
                <a:chExt cx="624" cy="768"/>
              </a:xfrm>
            </p:grpSpPr>
            <p:sp>
              <p:nvSpPr>
                <p:cNvPr id="336904" name="Line 8"/>
                <p:cNvSpPr>
                  <a:spLocks noChangeShapeType="1"/>
                </p:cNvSpPr>
                <p:nvPr/>
              </p:nvSpPr>
              <p:spPr bwMode="auto">
                <a:xfrm>
                  <a:off x="960" y="115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6905" name="Line 9"/>
                <p:cNvSpPr>
                  <a:spLocks noChangeShapeType="1"/>
                </p:cNvSpPr>
                <p:nvPr/>
              </p:nvSpPr>
              <p:spPr bwMode="auto">
                <a:xfrm>
                  <a:off x="960" y="192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6906" name="Rectangle 10"/>
                <p:cNvSpPr>
                  <a:spLocks noChangeArrowheads="1"/>
                </p:cNvSpPr>
                <p:nvPr/>
              </p:nvSpPr>
              <p:spPr bwMode="auto">
                <a:xfrm>
                  <a:off x="928" y="1304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907" name="Rectangle 11"/>
                <p:cNvSpPr>
                  <a:spLocks noChangeArrowheads="1"/>
                </p:cNvSpPr>
                <p:nvPr/>
              </p:nvSpPr>
              <p:spPr bwMode="auto">
                <a:xfrm>
                  <a:off x="1048" y="1353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908" name="Rectangle 12"/>
                <p:cNvSpPr>
                  <a:spLocks noChangeArrowheads="1"/>
                </p:cNvSpPr>
                <p:nvPr/>
              </p:nvSpPr>
              <p:spPr bwMode="auto">
                <a:xfrm>
                  <a:off x="1128" y="1550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909" name="Rectangle 13"/>
                <p:cNvSpPr>
                  <a:spLocks noChangeArrowheads="1"/>
                </p:cNvSpPr>
                <p:nvPr/>
              </p:nvSpPr>
              <p:spPr bwMode="auto">
                <a:xfrm>
                  <a:off x="1212" y="1708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910" name="Rectangle 14"/>
                <p:cNvSpPr>
                  <a:spLocks noChangeArrowheads="1"/>
                </p:cNvSpPr>
                <p:nvPr/>
              </p:nvSpPr>
              <p:spPr bwMode="auto">
                <a:xfrm>
                  <a:off x="1314" y="1512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911" name="Rectangle 15"/>
                <p:cNvSpPr>
                  <a:spLocks noChangeArrowheads="1"/>
                </p:cNvSpPr>
                <p:nvPr/>
              </p:nvSpPr>
              <p:spPr bwMode="auto">
                <a:xfrm>
                  <a:off x="1505" y="1416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912" name="Rectangle 16"/>
                <p:cNvSpPr>
                  <a:spLocks noChangeArrowheads="1"/>
                </p:cNvSpPr>
                <p:nvPr/>
              </p:nvSpPr>
              <p:spPr bwMode="auto">
                <a:xfrm>
                  <a:off x="1413" y="1436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6913" name="Group 17"/>
              <p:cNvGrpSpPr>
                <a:grpSpLocks/>
              </p:cNvGrpSpPr>
              <p:nvPr/>
            </p:nvGrpSpPr>
            <p:grpSpPr bwMode="auto">
              <a:xfrm>
                <a:off x="3216" y="1152"/>
                <a:ext cx="624" cy="768"/>
                <a:chOff x="928" y="1152"/>
                <a:chExt cx="624" cy="768"/>
              </a:xfrm>
            </p:grpSpPr>
            <p:sp>
              <p:nvSpPr>
                <p:cNvPr id="336914" name="Line 18"/>
                <p:cNvSpPr>
                  <a:spLocks noChangeShapeType="1"/>
                </p:cNvSpPr>
                <p:nvPr/>
              </p:nvSpPr>
              <p:spPr bwMode="auto">
                <a:xfrm>
                  <a:off x="960" y="115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6915" name="Line 19"/>
                <p:cNvSpPr>
                  <a:spLocks noChangeShapeType="1"/>
                </p:cNvSpPr>
                <p:nvPr/>
              </p:nvSpPr>
              <p:spPr bwMode="auto">
                <a:xfrm>
                  <a:off x="960" y="192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6916" name="Rectangle 20"/>
                <p:cNvSpPr>
                  <a:spLocks noChangeArrowheads="1"/>
                </p:cNvSpPr>
                <p:nvPr/>
              </p:nvSpPr>
              <p:spPr bwMode="auto">
                <a:xfrm>
                  <a:off x="928" y="1304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917" name="Rectangle 21"/>
                <p:cNvSpPr>
                  <a:spLocks noChangeArrowheads="1"/>
                </p:cNvSpPr>
                <p:nvPr/>
              </p:nvSpPr>
              <p:spPr bwMode="auto">
                <a:xfrm>
                  <a:off x="1048" y="1353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918" name="Rectangle 22"/>
                <p:cNvSpPr>
                  <a:spLocks noChangeArrowheads="1"/>
                </p:cNvSpPr>
                <p:nvPr/>
              </p:nvSpPr>
              <p:spPr bwMode="auto">
                <a:xfrm>
                  <a:off x="1128" y="1550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919" name="Rectangle 23"/>
                <p:cNvSpPr>
                  <a:spLocks noChangeArrowheads="1"/>
                </p:cNvSpPr>
                <p:nvPr/>
              </p:nvSpPr>
              <p:spPr bwMode="auto">
                <a:xfrm>
                  <a:off x="1212" y="1708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920" name="Rectangle 24"/>
                <p:cNvSpPr>
                  <a:spLocks noChangeArrowheads="1"/>
                </p:cNvSpPr>
                <p:nvPr/>
              </p:nvSpPr>
              <p:spPr bwMode="auto">
                <a:xfrm>
                  <a:off x="1314" y="1512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921" name="Rectangle 25"/>
                <p:cNvSpPr>
                  <a:spLocks noChangeArrowheads="1"/>
                </p:cNvSpPr>
                <p:nvPr/>
              </p:nvSpPr>
              <p:spPr bwMode="auto">
                <a:xfrm>
                  <a:off x="1505" y="1416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922" name="Rectangle 26"/>
                <p:cNvSpPr>
                  <a:spLocks noChangeArrowheads="1"/>
                </p:cNvSpPr>
                <p:nvPr/>
              </p:nvSpPr>
              <p:spPr bwMode="auto">
                <a:xfrm>
                  <a:off x="1413" y="1436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6923" name="Group 27"/>
              <p:cNvGrpSpPr>
                <a:grpSpLocks/>
              </p:cNvGrpSpPr>
              <p:nvPr/>
            </p:nvGrpSpPr>
            <p:grpSpPr bwMode="auto">
              <a:xfrm>
                <a:off x="2064" y="1152"/>
                <a:ext cx="624" cy="768"/>
                <a:chOff x="928" y="1152"/>
                <a:chExt cx="624" cy="768"/>
              </a:xfrm>
            </p:grpSpPr>
            <p:sp>
              <p:nvSpPr>
                <p:cNvPr id="336924" name="Line 28"/>
                <p:cNvSpPr>
                  <a:spLocks noChangeShapeType="1"/>
                </p:cNvSpPr>
                <p:nvPr/>
              </p:nvSpPr>
              <p:spPr bwMode="auto">
                <a:xfrm>
                  <a:off x="960" y="115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6925" name="Line 29"/>
                <p:cNvSpPr>
                  <a:spLocks noChangeShapeType="1"/>
                </p:cNvSpPr>
                <p:nvPr/>
              </p:nvSpPr>
              <p:spPr bwMode="auto">
                <a:xfrm>
                  <a:off x="960" y="192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6926" name="Rectangle 30"/>
                <p:cNvSpPr>
                  <a:spLocks noChangeArrowheads="1"/>
                </p:cNvSpPr>
                <p:nvPr/>
              </p:nvSpPr>
              <p:spPr bwMode="auto">
                <a:xfrm>
                  <a:off x="928" y="1304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927" name="Rectangle 31"/>
                <p:cNvSpPr>
                  <a:spLocks noChangeArrowheads="1"/>
                </p:cNvSpPr>
                <p:nvPr/>
              </p:nvSpPr>
              <p:spPr bwMode="auto">
                <a:xfrm>
                  <a:off x="1048" y="1353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928" name="Rectangle 32"/>
                <p:cNvSpPr>
                  <a:spLocks noChangeArrowheads="1"/>
                </p:cNvSpPr>
                <p:nvPr/>
              </p:nvSpPr>
              <p:spPr bwMode="auto">
                <a:xfrm>
                  <a:off x="1128" y="1550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929" name="Rectangle 33"/>
                <p:cNvSpPr>
                  <a:spLocks noChangeArrowheads="1"/>
                </p:cNvSpPr>
                <p:nvPr/>
              </p:nvSpPr>
              <p:spPr bwMode="auto">
                <a:xfrm>
                  <a:off x="1212" y="1708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930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4" y="1512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931" name="Rectangle 35"/>
                <p:cNvSpPr>
                  <a:spLocks noChangeArrowheads="1"/>
                </p:cNvSpPr>
                <p:nvPr/>
              </p:nvSpPr>
              <p:spPr bwMode="auto">
                <a:xfrm>
                  <a:off x="1505" y="1416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932" name="Rectangle 36"/>
                <p:cNvSpPr>
                  <a:spLocks noChangeArrowheads="1"/>
                </p:cNvSpPr>
                <p:nvPr/>
              </p:nvSpPr>
              <p:spPr bwMode="auto">
                <a:xfrm>
                  <a:off x="1413" y="1436"/>
                  <a:ext cx="47" cy="4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36933" name="Freeform 37"/>
              <p:cNvSpPr>
                <a:spLocks/>
              </p:cNvSpPr>
              <p:nvPr/>
            </p:nvSpPr>
            <p:spPr bwMode="auto">
              <a:xfrm>
                <a:off x="2099" y="1326"/>
                <a:ext cx="576" cy="386"/>
              </a:xfrm>
              <a:custGeom>
                <a:avLst/>
                <a:gdLst>
                  <a:gd name="T0" fmla="*/ 576 w 576"/>
                  <a:gd name="T1" fmla="*/ 102 h 386"/>
                  <a:gd name="T2" fmla="*/ 450 w 576"/>
                  <a:gd name="T3" fmla="*/ 142 h 386"/>
                  <a:gd name="T4" fmla="*/ 371 w 576"/>
                  <a:gd name="T5" fmla="*/ 221 h 386"/>
                  <a:gd name="T6" fmla="*/ 276 w 576"/>
                  <a:gd name="T7" fmla="*/ 386 h 386"/>
                  <a:gd name="T8" fmla="*/ 205 w 576"/>
                  <a:gd name="T9" fmla="*/ 260 h 386"/>
                  <a:gd name="T10" fmla="*/ 118 w 576"/>
                  <a:gd name="T11" fmla="*/ 47 h 386"/>
                  <a:gd name="T12" fmla="*/ 0 w 576"/>
                  <a:gd name="T13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6" h="386">
                    <a:moveTo>
                      <a:pt x="576" y="102"/>
                    </a:moveTo>
                    <a:cubicBezTo>
                      <a:pt x="540" y="109"/>
                      <a:pt x="475" y="113"/>
                      <a:pt x="450" y="142"/>
                    </a:cubicBezTo>
                    <a:lnTo>
                      <a:pt x="371" y="221"/>
                    </a:lnTo>
                    <a:lnTo>
                      <a:pt x="276" y="386"/>
                    </a:lnTo>
                    <a:lnTo>
                      <a:pt x="205" y="260"/>
                    </a:lnTo>
                    <a:lnTo>
                      <a:pt x="118" y="47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6934" name="Freeform 38"/>
              <p:cNvSpPr>
                <a:spLocks/>
              </p:cNvSpPr>
              <p:nvPr/>
            </p:nvSpPr>
            <p:spPr bwMode="auto">
              <a:xfrm>
                <a:off x="3264" y="1334"/>
                <a:ext cx="563" cy="272"/>
              </a:xfrm>
              <a:custGeom>
                <a:avLst/>
                <a:gdLst>
                  <a:gd name="T0" fmla="*/ 0 w 563"/>
                  <a:gd name="T1" fmla="*/ 10 h 272"/>
                  <a:gd name="T2" fmla="*/ 105 w 563"/>
                  <a:gd name="T3" fmla="*/ 39 h 272"/>
                  <a:gd name="T4" fmla="*/ 176 w 563"/>
                  <a:gd name="T5" fmla="*/ 244 h 272"/>
                  <a:gd name="T6" fmla="*/ 358 w 563"/>
                  <a:gd name="T7" fmla="*/ 205 h 272"/>
                  <a:gd name="T8" fmla="*/ 444 w 563"/>
                  <a:gd name="T9" fmla="*/ 118 h 272"/>
                  <a:gd name="T10" fmla="*/ 563 w 563"/>
                  <a:gd name="T11" fmla="*/ 10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3" h="272">
                    <a:moveTo>
                      <a:pt x="0" y="10"/>
                    </a:moveTo>
                    <a:cubicBezTo>
                      <a:pt x="38" y="5"/>
                      <a:pt x="76" y="0"/>
                      <a:pt x="105" y="39"/>
                    </a:cubicBezTo>
                    <a:cubicBezTo>
                      <a:pt x="134" y="78"/>
                      <a:pt x="134" y="216"/>
                      <a:pt x="176" y="244"/>
                    </a:cubicBezTo>
                    <a:cubicBezTo>
                      <a:pt x="218" y="272"/>
                      <a:pt x="313" y="226"/>
                      <a:pt x="358" y="205"/>
                    </a:cubicBezTo>
                    <a:cubicBezTo>
                      <a:pt x="403" y="184"/>
                      <a:pt x="410" y="135"/>
                      <a:pt x="444" y="118"/>
                    </a:cubicBezTo>
                    <a:cubicBezTo>
                      <a:pt x="478" y="101"/>
                      <a:pt x="543" y="106"/>
                      <a:pt x="563" y="10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36935" name="Text Box 39"/>
            <p:cNvSpPr txBox="1">
              <a:spLocks noChangeArrowheads="1"/>
            </p:cNvSpPr>
            <p:nvPr/>
          </p:nvSpPr>
          <p:spPr bwMode="auto">
            <a:xfrm>
              <a:off x="1526" y="3482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x</a:t>
              </a:r>
            </a:p>
          </p:txBody>
        </p:sp>
        <p:sp>
          <p:nvSpPr>
            <p:cNvPr id="336936" name="Text Box 40"/>
            <p:cNvSpPr txBox="1">
              <a:spLocks noChangeArrowheads="1"/>
            </p:cNvSpPr>
            <p:nvPr/>
          </p:nvSpPr>
          <p:spPr bwMode="auto">
            <a:xfrm>
              <a:off x="566" y="2666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f(x)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Backpropagation</a:t>
            </a:r>
            <a:endParaRPr lang="en-US"/>
          </a:p>
        </p:txBody>
      </p:sp>
      <p:sp>
        <p:nvSpPr>
          <p:cNvPr id="3594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of Stochastic Gradient Descent</a:t>
            </a:r>
          </a:p>
          <a:p>
            <a:r>
              <a:rPr lang="en-US" dirty="0" smtClean="0"/>
              <a:t>Decompose E(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) = e</a:t>
            </a:r>
            <a:r>
              <a:rPr lang="en-US" baseline="-25000" dirty="0" smtClean="0"/>
              <a:t>1</a:t>
            </a:r>
            <a:r>
              <a:rPr lang="en-US" dirty="0" smtClean="0"/>
              <a:t>(q)+e</a:t>
            </a:r>
            <a:r>
              <a:rPr lang="en-US" baseline="-25000" dirty="0" smtClean="0"/>
              <a:t>2</a:t>
            </a:r>
            <a:r>
              <a:rPr lang="en-US" dirty="0" smtClean="0"/>
              <a:t>(q)+…+</a:t>
            </a:r>
            <a:r>
              <a:rPr lang="en-US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dirty="0" smtClean="0"/>
              <a:t>(q)</a:t>
            </a:r>
          </a:p>
          <a:p>
            <a:pPr lvl="1"/>
            <a:r>
              <a:rPr lang="en-US" dirty="0" smtClean="0"/>
              <a:t>Here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 = (g(</a:t>
            </a:r>
            <a:r>
              <a:rPr lang="en-US" b="1" dirty="0" smtClean="0"/>
              <a:t>x</a:t>
            </a:r>
            <a:r>
              <a:rPr lang="en-US" baseline="30000" dirty="0" smtClean="0"/>
              <a:t>(k)</a:t>
            </a:r>
            <a:r>
              <a:rPr lang="en-US" dirty="0" smtClean="0"/>
              <a:t>,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)-y</a:t>
            </a:r>
            <a:r>
              <a:rPr lang="en-US" baseline="30000" dirty="0" smtClean="0"/>
              <a:t>(k)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On each iteration take a step to reduce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232E42-BE57-4E4F-BD44-9BCA0811710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59428" name="Line 4"/>
          <p:cNvSpPr>
            <a:spLocks noChangeShapeType="1"/>
          </p:cNvSpPr>
          <p:nvPr/>
        </p:nvSpPr>
        <p:spPr bwMode="auto">
          <a:xfrm>
            <a:off x="1371600" y="64008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429" name="Line 5"/>
          <p:cNvSpPr>
            <a:spLocks noChangeShapeType="1"/>
          </p:cNvSpPr>
          <p:nvPr/>
        </p:nvSpPr>
        <p:spPr bwMode="auto">
          <a:xfrm flipV="1">
            <a:off x="1371600" y="4114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430" name="Freeform 6"/>
          <p:cNvSpPr>
            <a:spLocks/>
          </p:cNvSpPr>
          <p:nvPr/>
        </p:nvSpPr>
        <p:spPr bwMode="auto">
          <a:xfrm>
            <a:off x="1524000" y="4114800"/>
            <a:ext cx="4572000" cy="1981200"/>
          </a:xfrm>
          <a:custGeom>
            <a:avLst/>
            <a:gdLst>
              <a:gd name="T0" fmla="*/ 0 w 2880"/>
              <a:gd name="T1" fmla="*/ 96 h 1248"/>
              <a:gd name="T2" fmla="*/ 480 w 2880"/>
              <a:gd name="T3" fmla="*/ 576 h 1248"/>
              <a:gd name="T4" fmla="*/ 1344 w 2880"/>
              <a:gd name="T5" fmla="*/ 816 h 1248"/>
              <a:gd name="T6" fmla="*/ 1968 w 2880"/>
              <a:gd name="T7" fmla="*/ 1152 h 1248"/>
              <a:gd name="T8" fmla="*/ 2448 w 2880"/>
              <a:gd name="T9" fmla="*/ 1056 h 1248"/>
              <a:gd name="T10" fmla="*/ 2880 w 2880"/>
              <a:gd name="T11" fmla="*/ 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0" h="1248">
                <a:moveTo>
                  <a:pt x="0" y="96"/>
                </a:moveTo>
                <a:cubicBezTo>
                  <a:pt x="128" y="276"/>
                  <a:pt x="256" y="456"/>
                  <a:pt x="480" y="576"/>
                </a:cubicBezTo>
                <a:cubicBezTo>
                  <a:pt x="704" y="696"/>
                  <a:pt x="1096" y="720"/>
                  <a:pt x="1344" y="816"/>
                </a:cubicBezTo>
                <a:cubicBezTo>
                  <a:pt x="1592" y="912"/>
                  <a:pt x="1784" y="1112"/>
                  <a:pt x="1968" y="1152"/>
                </a:cubicBezTo>
                <a:cubicBezTo>
                  <a:pt x="2152" y="1192"/>
                  <a:pt x="2296" y="1248"/>
                  <a:pt x="2448" y="1056"/>
                </a:cubicBezTo>
                <a:cubicBezTo>
                  <a:pt x="2600" y="864"/>
                  <a:pt x="2740" y="432"/>
                  <a:pt x="28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6324600" y="3962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</a:t>
            </a:r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6629400" y="6172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Symbol" pitchFamily="18" charset="2"/>
              </a:rPr>
              <a:t>q</a:t>
            </a:r>
            <a:endParaRPr lang="en-US" sz="2400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 flipH="1" flipV="1">
            <a:off x="1828800" y="50292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22860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057400" y="43434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Gradient of e</a:t>
            </a:r>
            <a:r>
              <a:rPr lang="en-US" sz="2000" baseline="-25000"/>
              <a:t>2</a:t>
            </a:r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2286000" y="6324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Backpropagation</a:t>
            </a:r>
            <a:endParaRPr lang="en-US"/>
          </a:p>
        </p:txBody>
      </p:sp>
      <p:sp>
        <p:nvSpPr>
          <p:cNvPr id="3594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of Stochastic Gradient Descent</a:t>
            </a:r>
          </a:p>
          <a:p>
            <a:r>
              <a:rPr lang="en-US" dirty="0" smtClean="0"/>
              <a:t>Decompose E(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) = e</a:t>
            </a:r>
            <a:r>
              <a:rPr lang="en-US" baseline="-25000" dirty="0" smtClean="0"/>
              <a:t>1</a:t>
            </a:r>
            <a:r>
              <a:rPr lang="en-US" dirty="0" smtClean="0"/>
              <a:t>(q)+e</a:t>
            </a:r>
            <a:r>
              <a:rPr lang="en-US" baseline="-25000" dirty="0" smtClean="0"/>
              <a:t>2</a:t>
            </a:r>
            <a:r>
              <a:rPr lang="en-US" dirty="0" smtClean="0"/>
              <a:t>(q)+…+</a:t>
            </a:r>
            <a:r>
              <a:rPr lang="en-US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dirty="0" smtClean="0"/>
              <a:t>(q)</a:t>
            </a:r>
          </a:p>
          <a:p>
            <a:pPr lvl="1"/>
            <a:r>
              <a:rPr lang="en-US" dirty="0" smtClean="0"/>
              <a:t>Here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 = (g(</a:t>
            </a:r>
            <a:r>
              <a:rPr lang="en-US" b="1" dirty="0" smtClean="0"/>
              <a:t>x</a:t>
            </a:r>
            <a:r>
              <a:rPr lang="en-US" baseline="30000" dirty="0" smtClean="0"/>
              <a:t>(k)</a:t>
            </a:r>
            <a:r>
              <a:rPr lang="en-US" dirty="0" smtClean="0"/>
              <a:t>,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)-y</a:t>
            </a:r>
            <a:r>
              <a:rPr lang="en-US" baseline="30000" dirty="0" smtClean="0"/>
              <a:t>(k)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On each iteration take a step to reduce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232E42-BE57-4E4F-BD44-9BCA0811710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9428" name="Line 4"/>
          <p:cNvSpPr>
            <a:spLocks noChangeShapeType="1"/>
          </p:cNvSpPr>
          <p:nvPr/>
        </p:nvSpPr>
        <p:spPr bwMode="auto">
          <a:xfrm>
            <a:off x="1371600" y="64008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429" name="Line 5"/>
          <p:cNvSpPr>
            <a:spLocks noChangeShapeType="1"/>
          </p:cNvSpPr>
          <p:nvPr/>
        </p:nvSpPr>
        <p:spPr bwMode="auto">
          <a:xfrm flipV="1">
            <a:off x="1371600" y="4114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430" name="Freeform 6"/>
          <p:cNvSpPr>
            <a:spLocks/>
          </p:cNvSpPr>
          <p:nvPr/>
        </p:nvSpPr>
        <p:spPr bwMode="auto">
          <a:xfrm>
            <a:off x="1524000" y="4114800"/>
            <a:ext cx="4572000" cy="1981200"/>
          </a:xfrm>
          <a:custGeom>
            <a:avLst/>
            <a:gdLst>
              <a:gd name="T0" fmla="*/ 0 w 2880"/>
              <a:gd name="T1" fmla="*/ 96 h 1248"/>
              <a:gd name="T2" fmla="*/ 480 w 2880"/>
              <a:gd name="T3" fmla="*/ 576 h 1248"/>
              <a:gd name="T4" fmla="*/ 1344 w 2880"/>
              <a:gd name="T5" fmla="*/ 816 h 1248"/>
              <a:gd name="T6" fmla="*/ 1968 w 2880"/>
              <a:gd name="T7" fmla="*/ 1152 h 1248"/>
              <a:gd name="T8" fmla="*/ 2448 w 2880"/>
              <a:gd name="T9" fmla="*/ 1056 h 1248"/>
              <a:gd name="T10" fmla="*/ 2880 w 2880"/>
              <a:gd name="T11" fmla="*/ 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0" h="1248">
                <a:moveTo>
                  <a:pt x="0" y="96"/>
                </a:moveTo>
                <a:cubicBezTo>
                  <a:pt x="128" y="276"/>
                  <a:pt x="256" y="456"/>
                  <a:pt x="480" y="576"/>
                </a:cubicBezTo>
                <a:cubicBezTo>
                  <a:pt x="704" y="696"/>
                  <a:pt x="1096" y="720"/>
                  <a:pt x="1344" y="816"/>
                </a:cubicBezTo>
                <a:cubicBezTo>
                  <a:pt x="1592" y="912"/>
                  <a:pt x="1784" y="1112"/>
                  <a:pt x="1968" y="1152"/>
                </a:cubicBezTo>
                <a:cubicBezTo>
                  <a:pt x="2152" y="1192"/>
                  <a:pt x="2296" y="1248"/>
                  <a:pt x="2448" y="1056"/>
                </a:cubicBezTo>
                <a:cubicBezTo>
                  <a:pt x="2600" y="864"/>
                  <a:pt x="2740" y="432"/>
                  <a:pt x="28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6324600" y="3962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</a:t>
            </a:r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6629400" y="6172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Symbol" pitchFamily="18" charset="2"/>
              </a:rPr>
              <a:t>q</a:t>
            </a:r>
            <a:endParaRPr lang="en-US" sz="2400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 flipH="1" flipV="1">
            <a:off x="1828800" y="50292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22860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057400" y="43434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Gradient of e</a:t>
            </a:r>
            <a:r>
              <a:rPr lang="en-US" sz="2000" baseline="-25000"/>
              <a:t>2</a:t>
            </a:r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2286000" y="6324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2286000" y="6324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2133600" y="6324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2209800" y="6553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Backpropagation</a:t>
            </a:r>
            <a:endParaRPr lang="en-US"/>
          </a:p>
        </p:txBody>
      </p:sp>
      <p:sp>
        <p:nvSpPr>
          <p:cNvPr id="3594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of Stochastic Gradient Descent</a:t>
            </a:r>
          </a:p>
          <a:p>
            <a:r>
              <a:rPr lang="en-US" dirty="0" smtClean="0"/>
              <a:t>Decompose E(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) = e</a:t>
            </a:r>
            <a:r>
              <a:rPr lang="en-US" baseline="-25000" dirty="0" smtClean="0"/>
              <a:t>1</a:t>
            </a:r>
            <a:r>
              <a:rPr lang="en-US" dirty="0" smtClean="0"/>
              <a:t>(q)+e</a:t>
            </a:r>
            <a:r>
              <a:rPr lang="en-US" baseline="-25000" dirty="0" smtClean="0"/>
              <a:t>2</a:t>
            </a:r>
            <a:r>
              <a:rPr lang="en-US" dirty="0" smtClean="0"/>
              <a:t>(q)+…+</a:t>
            </a:r>
            <a:r>
              <a:rPr lang="en-US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dirty="0" smtClean="0"/>
              <a:t>(q)</a:t>
            </a:r>
          </a:p>
          <a:p>
            <a:pPr lvl="1"/>
            <a:r>
              <a:rPr lang="en-US" dirty="0" smtClean="0"/>
              <a:t>Here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 = (g(</a:t>
            </a:r>
            <a:r>
              <a:rPr lang="en-US" b="1" dirty="0" smtClean="0"/>
              <a:t>x</a:t>
            </a:r>
            <a:r>
              <a:rPr lang="en-US" baseline="30000" dirty="0" smtClean="0"/>
              <a:t>(k)</a:t>
            </a:r>
            <a:r>
              <a:rPr lang="en-US" dirty="0" smtClean="0"/>
              <a:t>,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)-y</a:t>
            </a:r>
            <a:r>
              <a:rPr lang="en-US" baseline="30000" dirty="0" smtClean="0"/>
              <a:t>(k)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On each iteration take a step to reduce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232E42-BE57-4E4F-BD44-9BCA0811710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59428" name="Line 4"/>
          <p:cNvSpPr>
            <a:spLocks noChangeShapeType="1"/>
          </p:cNvSpPr>
          <p:nvPr/>
        </p:nvSpPr>
        <p:spPr bwMode="auto">
          <a:xfrm>
            <a:off x="1371600" y="64008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429" name="Line 5"/>
          <p:cNvSpPr>
            <a:spLocks noChangeShapeType="1"/>
          </p:cNvSpPr>
          <p:nvPr/>
        </p:nvSpPr>
        <p:spPr bwMode="auto">
          <a:xfrm flipV="1">
            <a:off x="1371600" y="4114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430" name="Freeform 6"/>
          <p:cNvSpPr>
            <a:spLocks/>
          </p:cNvSpPr>
          <p:nvPr/>
        </p:nvSpPr>
        <p:spPr bwMode="auto">
          <a:xfrm>
            <a:off x="1524000" y="4114800"/>
            <a:ext cx="4572000" cy="1981200"/>
          </a:xfrm>
          <a:custGeom>
            <a:avLst/>
            <a:gdLst>
              <a:gd name="T0" fmla="*/ 0 w 2880"/>
              <a:gd name="T1" fmla="*/ 96 h 1248"/>
              <a:gd name="T2" fmla="*/ 480 w 2880"/>
              <a:gd name="T3" fmla="*/ 576 h 1248"/>
              <a:gd name="T4" fmla="*/ 1344 w 2880"/>
              <a:gd name="T5" fmla="*/ 816 h 1248"/>
              <a:gd name="T6" fmla="*/ 1968 w 2880"/>
              <a:gd name="T7" fmla="*/ 1152 h 1248"/>
              <a:gd name="T8" fmla="*/ 2448 w 2880"/>
              <a:gd name="T9" fmla="*/ 1056 h 1248"/>
              <a:gd name="T10" fmla="*/ 2880 w 2880"/>
              <a:gd name="T11" fmla="*/ 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0" h="1248">
                <a:moveTo>
                  <a:pt x="0" y="96"/>
                </a:moveTo>
                <a:cubicBezTo>
                  <a:pt x="128" y="276"/>
                  <a:pt x="256" y="456"/>
                  <a:pt x="480" y="576"/>
                </a:cubicBezTo>
                <a:cubicBezTo>
                  <a:pt x="704" y="696"/>
                  <a:pt x="1096" y="720"/>
                  <a:pt x="1344" y="816"/>
                </a:cubicBezTo>
                <a:cubicBezTo>
                  <a:pt x="1592" y="912"/>
                  <a:pt x="1784" y="1112"/>
                  <a:pt x="1968" y="1152"/>
                </a:cubicBezTo>
                <a:cubicBezTo>
                  <a:pt x="2152" y="1192"/>
                  <a:pt x="2296" y="1248"/>
                  <a:pt x="2448" y="1056"/>
                </a:cubicBezTo>
                <a:cubicBezTo>
                  <a:pt x="2600" y="864"/>
                  <a:pt x="2740" y="432"/>
                  <a:pt x="28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6324600" y="3962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</a:t>
            </a:r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6629400" y="6172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Symbol" pitchFamily="18" charset="2"/>
              </a:rPr>
              <a:t>q</a:t>
            </a:r>
            <a:endParaRPr lang="en-US" sz="240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2209800" y="5029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21336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685800" y="5334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Gradient of e</a:t>
            </a:r>
            <a:r>
              <a:rPr lang="en-US" sz="2000" baseline="-25000"/>
              <a:t>3</a:t>
            </a:r>
          </a:p>
        </p:txBody>
      </p:sp>
      <p:sp>
        <p:nvSpPr>
          <p:cNvPr id="24" name="Oval 13"/>
          <p:cNvSpPr>
            <a:spLocks noChangeArrowheads="1"/>
          </p:cNvSpPr>
          <p:nvPr/>
        </p:nvSpPr>
        <p:spPr bwMode="auto">
          <a:xfrm>
            <a:off x="2133600" y="6324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Backpropagation</a:t>
            </a:r>
            <a:endParaRPr lang="en-US"/>
          </a:p>
        </p:txBody>
      </p:sp>
      <p:sp>
        <p:nvSpPr>
          <p:cNvPr id="3594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of Stochastic Gradient Descent</a:t>
            </a:r>
          </a:p>
          <a:p>
            <a:r>
              <a:rPr lang="en-US" dirty="0" smtClean="0"/>
              <a:t>Decompose E(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) = e</a:t>
            </a:r>
            <a:r>
              <a:rPr lang="en-US" baseline="-25000" dirty="0" smtClean="0"/>
              <a:t>1</a:t>
            </a:r>
            <a:r>
              <a:rPr lang="en-US" dirty="0" smtClean="0"/>
              <a:t>(q)+e</a:t>
            </a:r>
            <a:r>
              <a:rPr lang="en-US" baseline="-25000" dirty="0" smtClean="0"/>
              <a:t>2</a:t>
            </a:r>
            <a:r>
              <a:rPr lang="en-US" dirty="0" smtClean="0"/>
              <a:t>(q)+…+</a:t>
            </a:r>
            <a:r>
              <a:rPr lang="en-US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dirty="0" smtClean="0"/>
              <a:t>(q)</a:t>
            </a:r>
          </a:p>
          <a:p>
            <a:pPr lvl="1"/>
            <a:r>
              <a:rPr lang="en-US" dirty="0" smtClean="0"/>
              <a:t>Here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 = (g(</a:t>
            </a:r>
            <a:r>
              <a:rPr lang="en-US" b="1" dirty="0" smtClean="0"/>
              <a:t>x</a:t>
            </a:r>
            <a:r>
              <a:rPr lang="en-US" baseline="30000" dirty="0" smtClean="0"/>
              <a:t>(k)</a:t>
            </a:r>
            <a:r>
              <a:rPr lang="en-US" dirty="0" smtClean="0"/>
              <a:t>,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)-y</a:t>
            </a:r>
            <a:r>
              <a:rPr lang="en-US" baseline="30000" dirty="0" smtClean="0"/>
              <a:t>(k)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On each iteration take a step to reduce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232E42-BE57-4E4F-BD44-9BCA0811710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59428" name="Line 4"/>
          <p:cNvSpPr>
            <a:spLocks noChangeShapeType="1"/>
          </p:cNvSpPr>
          <p:nvPr/>
        </p:nvSpPr>
        <p:spPr bwMode="auto">
          <a:xfrm>
            <a:off x="1371600" y="64008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429" name="Line 5"/>
          <p:cNvSpPr>
            <a:spLocks noChangeShapeType="1"/>
          </p:cNvSpPr>
          <p:nvPr/>
        </p:nvSpPr>
        <p:spPr bwMode="auto">
          <a:xfrm flipV="1">
            <a:off x="1371600" y="4114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430" name="Freeform 6"/>
          <p:cNvSpPr>
            <a:spLocks/>
          </p:cNvSpPr>
          <p:nvPr/>
        </p:nvSpPr>
        <p:spPr bwMode="auto">
          <a:xfrm>
            <a:off x="1524000" y="4114800"/>
            <a:ext cx="4572000" cy="1981200"/>
          </a:xfrm>
          <a:custGeom>
            <a:avLst/>
            <a:gdLst>
              <a:gd name="T0" fmla="*/ 0 w 2880"/>
              <a:gd name="T1" fmla="*/ 96 h 1248"/>
              <a:gd name="T2" fmla="*/ 480 w 2880"/>
              <a:gd name="T3" fmla="*/ 576 h 1248"/>
              <a:gd name="T4" fmla="*/ 1344 w 2880"/>
              <a:gd name="T5" fmla="*/ 816 h 1248"/>
              <a:gd name="T6" fmla="*/ 1968 w 2880"/>
              <a:gd name="T7" fmla="*/ 1152 h 1248"/>
              <a:gd name="T8" fmla="*/ 2448 w 2880"/>
              <a:gd name="T9" fmla="*/ 1056 h 1248"/>
              <a:gd name="T10" fmla="*/ 2880 w 2880"/>
              <a:gd name="T11" fmla="*/ 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0" h="1248">
                <a:moveTo>
                  <a:pt x="0" y="96"/>
                </a:moveTo>
                <a:cubicBezTo>
                  <a:pt x="128" y="276"/>
                  <a:pt x="256" y="456"/>
                  <a:pt x="480" y="576"/>
                </a:cubicBezTo>
                <a:cubicBezTo>
                  <a:pt x="704" y="696"/>
                  <a:pt x="1096" y="720"/>
                  <a:pt x="1344" y="816"/>
                </a:cubicBezTo>
                <a:cubicBezTo>
                  <a:pt x="1592" y="912"/>
                  <a:pt x="1784" y="1112"/>
                  <a:pt x="1968" y="1152"/>
                </a:cubicBezTo>
                <a:cubicBezTo>
                  <a:pt x="2152" y="1192"/>
                  <a:pt x="2296" y="1248"/>
                  <a:pt x="2448" y="1056"/>
                </a:cubicBezTo>
                <a:cubicBezTo>
                  <a:pt x="2600" y="864"/>
                  <a:pt x="2740" y="432"/>
                  <a:pt x="28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6324600" y="3962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</a:t>
            </a:r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6629400" y="6172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Symbol" pitchFamily="18" charset="2"/>
              </a:rPr>
              <a:t>q</a:t>
            </a:r>
            <a:endParaRPr lang="en-US" sz="240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2209800" y="5029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21336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685800" y="5334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Gradient of e</a:t>
            </a:r>
            <a:r>
              <a:rPr lang="en-US" sz="2000" baseline="-25000"/>
              <a:t>3</a:t>
            </a:r>
          </a:p>
        </p:txBody>
      </p:sp>
      <p:sp>
        <p:nvSpPr>
          <p:cNvPr id="24" name="Oval 13"/>
          <p:cNvSpPr>
            <a:spLocks noChangeArrowheads="1"/>
          </p:cNvSpPr>
          <p:nvPr/>
        </p:nvSpPr>
        <p:spPr bwMode="auto">
          <a:xfrm>
            <a:off x="2133600" y="6324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819400" y="6324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209800" y="655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Stochastic Gradient Descent</a:t>
            </a:r>
            <a:endParaRPr lang="en-US"/>
          </a:p>
        </p:txBody>
      </p:sp>
      <p:sp>
        <p:nvSpPr>
          <p:cNvPr id="3737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Objective function values (measured over all examples) over time settle into local minimum</a:t>
            </a:r>
          </a:p>
          <a:p>
            <a:r>
              <a:rPr lang="en-US" dirty="0" smtClean="0"/>
              <a:t>Step size must be reduced over time, e.g., O(1/t)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052816" y="6000750"/>
            <a:ext cx="609600" cy="521208"/>
          </a:xfrm>
        </p:spPr>
        <p:txBody>
          <a:bodyPr/>
          <a:lstStyle/>
          <a:p>
            <a:fld id="{01009F3C-0270-4455-8FBE-AA6EA0C90211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373772" name="Picture 12" descr="Stog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09900"/>
            <a:ext cx="46101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Caveats</a:t>
            </a:r>
            <a:endParaRPr lang="en-US"/>
          </a:p>
        </p:txBody>
      </p:sp>
      <p:sp>
        <p:nvSpPr>
          <p:cNvPr id="392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Choosing a convergent “learning rate” </a:t>
            </a:r>
            <a:r>
              <a:rPr lang="en-US" dirty="0" smtClean="0">
                <a:latin typeface="Symbol" pitchFamily="18" charset="2"/>
                <a:sym typeface="Symbol"/>
              </a:rPr>
              <a:t></a:t>
            </a:r>
            <a:r>
              <a:rPr lang="en-US" dirty="0" smtClean="0"/>
              <a:t> can be hard in practice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D5397A-2296-481E-932A-0342827A1C5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92196" name="Line 4"/>
          <p:cNvSpPr>
            <a:spLocks noChangeShapeType="1"/>
          </p:cNvSpPr>
          <p:nvPr/>
        </p:nvSpPr>
        <p:spPr bwMode="auto">
          <a:xfrm>
            <a:off x="1371600" y="59436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2197" name="Line 5"/>
          <p:cNvSpPr>
            <a:spLocks noChangeShapeType="1"/>
          </p:cNvSpPr>
          <p:nvPr/>
        </p:nvSpPr>
        <p:spPr bwMode="auto">
          <a:xfrm flipV="1">
            <a:off x="1371600" y="3657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2198" name="Freeform 6"/>
          <p:cNvSpPr>
            <a:spLocks/>
          </p:cNvSpPr>
          <p:nvPr/>
        </p:nvSpPr>
        <p:spPr bwMode="auto">
          <a:xfrm>
            <a:off x="3352800" y="3657600"/>
            <a:ext cx="2743200" cy="1981200"/>
          </a:xfrm>
          <a:custGeom>
            <a:avLst/>
            <a:gdLst>
              <a:gd name="T0" fmla="*/ 0 w 2880"/>
              <a:gd name="T1" fmla="*/ 96 h 1248"/>
              <a:gd name="T2" fmla="*/ 480 w 2880"/>
              <a:gd name="T3" fmla="*/ 576 h 1248"/>
              <a:gd name="T4" fmla="*/ 1344 w 2880"/>
              <a:gd name="T5" fmla="*/ 816 h 1248"/>
              <a:gd name="T6" fmla="*/ 1968 w 2880"/>
              <a:gd name="T7" fmla="*/ 1152 h 1248"/>
              <a:gd name="T8" fmla="*/ 2448 w 2880"/>
              <a:gd name="T9" fmla="*/ 1056 h 1248"/>
              <a:gd name="T10" fmla="*/ 2880 w 2880"/>
              <a:gd name="T11" fmla="*/ 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0" h="1248">
                <a:moveTo>
                  <a:pt x="0" y="96"/>
                </a:moveTo>
                <a:cubicBezTo>
                  <a:pt x="128" y="276"/>
                  <a:pt x="256" y="456"/>
                  <a:pt x="480" y="576"/>
                </a:cubicBezTo>
                <a:cubicBezTo>
                  <a:pt x="704" y="696"/>
                  <a:pt x="1096" y="720"/>
                  <a:pt x="1344" y="816"/>
                </a:cubicBezTo>
                <a:cubicBezTo>
                  <a:pt x="1592" y="912"/>
                  <a:pt x="1784" y="1112"/>
                  <a:pt x="1968" y="1152"/>
                </a:cubicBezTo>
                <a:cubicBezTo>
                  <a:pt x="2152" y="1192"/>
                  <a:pt x="2296" y="1248"/>
                  <a:pt x="2448" y="1056"/>
                </a:cubicBezTo>
                <a:cubicBezTo>
                  <a:pt x="2600" y="864"/>
                  <a:pt x="2740" y="432"/>
                  <a:pt x="28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6324600" y="3505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</a:t>
            </a:r>
          </a:p>
        </p:txBody>
      </p:sp>
      <p:sp>
        <p:nvSpPr>
          <p:cNvPr id="392200" name="Text Box 8"/>
          <p:cNvSpPr txBox="1">
            <a:spLocks noChangeArrowheads="1"/>
          </p:cNvSpPr>
          <p:nvPr/>
        </p:nvSpPr>
        <p:spPr bwMode="auto">
          <a:xfrm>
            <a:off x="6629400" y="5715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Symbol" pitchFamily="18" charset="2"/>
              </a:rPr>
              <a:t>q</a:t>
            </a:r>
            <a:endParaRPr lang="en-US" sz="2400"/>
          </a:p>
        </p:txBody>
      </p:sp>
      <p:sp>
        <p:nvSpPr>
          <p:cNvPr id="392202" name="Oval 10"/>
          <p:cNvSpPr>
            <a:spLocks noChangeArrowheads="1"/>
          </p:cNvSpPr>
          <p:nvPr/>
        </p:nvSpPr>
        <p:spPr bwMode="auto">
          <a:xfrm>
            <a:off x="5029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2204" name="Oval 12"/>
          <p:cNvSpPr>
            <a:spLocks noChangeArrowheads="1"/>
          </p:cNvSpPr>
          <p:nvPr/>
        </p:nvSpPr>
        <p:spPr bwMode="auto">
          <a:xfrm>
            <a:off x="5029200" y="58674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2205" name="Oval 13"/>
          <p:cNvSpPr>
            <a:spLocks noChangeArrowheads="1"/>
          </p:cNvSpPr>
          <p:nvPr/>
        </p:nvSpPr>
        <p:spPr bwMode="auto">
          <a:xfrm>
            <a:off x="6096000" y="58674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2206" name="Oval 14"/>
          <p:cNvSpPr>
            <a:spLocks noChangeArrowheads="1"/>
          </p:cNvSpPr>
          <p:nvPr/>
        </p:nvSpPr>
        <p:spPr bwMode="auto">
          <a:xfrm>
            <a:off x="6019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2207" name="Oval 15"/>
          <p:cNvSpPr>
            <a:spLocks noChangeArrowheads="1"/>
          </p:cNvSpPr>
          <p:nvPr/>
        </p:nvSpPr>
        <p:spPr bwMode="auto">
          <a:xfrm>
            <a:off x="32766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2208" name="Oval 16"/>
          <p:cNvSpPr>
            <a:spLocks noChangeArrowheads="1"/>
          </p:cNvSpPr>
          <p:nvPr/>
        </p:nvSpPr>
        <p:spPr bwMode="auto">
          <a:xfrm>
            <a:off x="3276600" y="58674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2209" name="Line 17"/>
          <p:cNvSpPr>
            <a:spLocks noChangeShapeType="1"/>
          </p:cNvSpPr>
          <p:nvPr/>
        </p:nvSpPr>
        <p:spPr bwMode="auto">
          <a:xfrm flipV="1">
            <a:off x="5181600" y="40386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2210" name="Line 18"/>
          <p:cNvSpPr>
            <a:spLocks noChangeShapeType="1"/>
          </p:cNvSpPr>
          <p:nvPr/>
        </p:nvSpPr>
        <p:spPr bwMode="auto">
          <a:xfrm flipH="1">
            <a:off x="3581400" y="3733800"/>
            <a:ext cx="2286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2211" name="Line 19"/>
          <p:cNvSpPr>
            <a:spLocks noChangeShapeType="1"/>
          </p:cNvSpPr>
          <p:nvPr/>
        </p:nvSpPr>
        <p:spPr bwMode="auto">
          <a:xfrm flipV="1">
            <a:off x="3429000" y="838200"/>
            <a:ext cx="28194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2212" name="Line 20"/>
          <p:cNvSpPr>
            <a:spLocks noChangeShapeType="1"/>
          </p:cNvSpPr>
          <p:nvPr/>
        </p:nvSpPr>
        <p:spPr bwMode="auto">
          <a:xfrm flipV="1">
            <a:off x="5181600" y="609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2213" name="Line 21"/>
          <p:cNvSpPr>
            <a:spLocks noChangeShapeType="1"/>
          </p:cNvSpPr>
          <p:nvPr/>
        </p:nvSpPr>
        <p:spPr bwMode="auto">
          <a:xfrm flipH="1" flipV="1">
            <a:off x="3352800" y="6248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2214" name="Line 22"/>
          <p:cNvSpPr>
            <a:spLocks noChangeShapeType="1"/>
          </p:cNvSpPr>
          <p:nvPr/>
        </p:nvSpPr>
        <p:spPr bwMode="auto">
          <a:xfrm flipV="1">
            <a:off x="3429000" y="64008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B553: Image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 layer network, 1 hidden radial basis function layer with 50 neurons (200 parameters)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4157064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hauser\Documents\Teaching\B553\hw4\random_descent_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76600"/>
            <a:ext cx="206016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3332" y="2477869"/>
            <a:ext cx="218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1000 training examples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1911" y="2572434"/>
            <a:ext cx="218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Fitted NN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80579" y="2572434"/>
            <a:ext cx="218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12x18 image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579" y="3276600"/>
            <a:ext cx="2082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22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Comments and Issues</a:t>
            </a:r>
            <a:endParaRPr 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choose the size and structure of networks?</a:t>
            </a:r>
          </a:p>
          <a:p>
            <a:pPr lvl="1"/>
            <a:r>
              <a:rPr lang="en-US" dirty="0" smtClean="0"/>
              <a:t>If network is too large, risk of over-fitting (data caching)</a:t>
            </a:r>
          </a:p>
          <a:p>
            <a:pPr lvl="1"/>
            <a:r>
              <a:rPr lang="en-US" dirty="0" smtClean="0"/>
              <a:t>If network is too small, representation may not be rich enough</a:t>
            </a:r>
          </a:p>
          <a:p>
            <a:r>
              <a:rPr lang="en-US" dirty="0" smtClean="0"/>
              <a:t>Role of representation: e.g., learn the concept of an odd number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30DAB2-5281-4E2C-A717-AC50A48BA63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/ Drawbacks of 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Easy to generate complex nonlinear function classes</a:t>
            </a:r>
          </a:p>
          <a:p>
            <a:pPr lvl="1"/>
            <a:r>
              <a:rPr lang="en-US" dirty="0"/>
              <a:t>Incremental </a:t>
            </a:r>
            <a:r>
              <a:rPr lang="en-US" dirty="0" smtClean="0"/>
              <a:t>learning via stochastic gradient descent</a:t>
            </a:r>
          </a:p>
          <a:p>
            <a:pPr lvl="1"/>
            <a:r>
              <a:rPr lang="en-US" dirty="0" smtClean="0"/>
              <a:t>Good performance on many problems</a:t>
            </a:r>
          </a:p>
          <a:p>
            <a:pPr lvl="1"/>
            <a:r>
              <a:rPr lang="en-US" dirty="0" smtClean="0"/>
              <a:t>Predictions evaluated quickly</a:t>
            </a:r>
            <a:endParaRPr lang="en-US" dirty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Difficult </a:t>
            </a:r>
            <a:r>
              <a:rPr lang="en-US" dirty="0"/>
              <a:t>to characterize </a:t>
            </a:r>
            <a:r>
              <a:rPr lang="en-US" dirty="0" smtClean="0"/>
              <a:t>the hypothesis space</a:t>
            </a:r>
            <a:endParaRPr lang="en-US" dirty="0"/>
          </a:p>
          <a:p>
            <a:pPr lvl="1"/>
            <a:r>
              <a:rPr lang="en-US" dirty="0" smtClean="0"/>
              <a:t>Low interpretability</a:t>
            </a:r>
          </a:p>
          <a:p>
            <a:pPr lvl="1"/>
            <a:r>
              <a:rPr lang="en-US" dirty="0" smtClean="0"/>
              <a:t>Relatively slow training, local minima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EE7548-B848-4386-AE67-7DF72A9FCBF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Function Learning</a:t>
            </a:r>
            <a:endParaRPr lang="en-US" dirty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: too many parameters</a:t>
            </a:r>
          </a:p>
          <a:p>
            <a:r>
              <a:rPr lang="en-US" dirty="0" smtClean="0"/>
              <a:t>Regularization: penalize large parameter values</a:t>
            </a:r>
          </a:p>
          <a:p>
            <a:pPr lvl="1"/>
            <a:r>
              <a:rPr lang="en-US" dirty="0" smtClean="0"/>
              <a:t>Minimize E(</a:t>
            </a:r>
            <a:r>
              <a:rPr lang="el-GR" dirty="0" smtClean="0"/>
              <a:t>θ</a:t>
            </a:r>
            <a:r>
              <a:rPr lang="en-US" dirty="0" smtClean="0"/>
              <a:t>) + </a:t>
            </a:r>
            <a:r>
              <a:rPr lang="en-US" dirty="0" smtClean="0">
                <a:sym typeface="Symbol"/>
              </a:rPr>
              <a:t> C(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</a:p>
          <a:p>
            <a:pPr marL="365760" lvl="1" indent="0">
              <a:buNone/>
            </a:pPr>
            <a:r>
              <a:rPr lang="en-US" dirty="0" smtClean="0"/>
              <a:t>	where </a:t>
            </a:r>
            <a:r>
              <a:rPr lang="en-US" dirty="0">
                <a:sym typeface="Symbol"/>
              </a:rPr>
              <a:t>C(</a:t>
            </a:r>
            <a:r>
              <a:rPr lang="el-GR" dirty="0"/>
              <a:t>θ</a:t>
            </a:r>
            <a:r>
              <a:rPr lang="en-US" dirty="0" smtClean="0"/>
              <a:t>) measures the cost of a parameter 	(independent of data) and </a:t>
            </a:r>
            <a:r>
              <a:rPr lang="en-US" dirty="0" smtClean="0">
                <a:sym typeface="Symbol"/>
              </a:rPr>
              <a:t> is a </a:t>
            </a:r>
            <a:r>
              <a:rPr lang="en-US" i="1" dirty="0" smtClean="0">
                <a:sym typeface="Symbol"/>
              </a:rPr>
              <a:t>regularization 	parameter</a:t>
            </a:r>
            <a:endParaRPr lang="en-US" i="1" dirty="0" smtClean="0"/>
          </a:p>
          <a:p>
            <a:r>
              <a:rPr lang="en-US" dirty="0" smtClean="0"/>
              <a:t>Efficient optimization</a:t>
            </a:r>
          </a:p>
          <a:p>
            <a:pPr lvl="1"/>
            <a:r>
              <a:rPr lang="en-US" dirty="0"/>
              <a:t>If E(</a:t>
            </a:r>
            <a:r>
              <a:rPr lang="en-US" sz="1800" dirty="0">
                <a:latin typeface="Symbol" pitchFamily="18" charset="2"/>
              </a:rPr>
              <a:t>q</a:t>
            </a:r>
            <a:r>
              <a:rPr lang="en-US" dirty="0"/>
              <a:t>) </a:t>
            </a:r>
            <a:r>
              <a:rPr lang="en-US" dirty="0" smtClean="0"/>
              <a:t>is </a:t>
            </a:r>
            <a:r>
              <a:rPr lang="en-US" dirty="0" err="1" smtClean="0"/>
              <a:t>nonconvex</a:t>
            </a:r>
            <a:r>
              <a:rPr lang="en-US" dirty="0" smtClean="0"/>
              <a:t>, can only guarantee finding a local minimum</a:t>
            </a:r>
          </a:p>
          <a:p>
            <a:pPr lvl="1"/>
            <a:r>
              <a:rPr lang="en-US" dirty="0" smtClean="0"/>
              <a:t>Batch updates are expensive, stochastic updates converge slowly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3757DC-7FBD-4A5D-9450-A3780286C25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Least-Squares</a:t>
            </a:r>
            <a:endParaRPr lang="en-US" dirty="0"/>
          </a:p>
        </p:txBody>
      </p:sp>
      <p:sp>
        <p:nvSpPr>
          <p:cNvPr id="338948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,</a:t>
            </a:r>
            <a:r>
              <a:rPr lang="el-GR" dirty="0" smtClean="0"/>
              <a:t>θ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 ∙ </a:t>
            </a:r>
            <a:r>
              <a:rPr lang="el-GR" dirty="0" smtClean="0"/>
              <a:t>θ</a:t>
            </a:r>
            <a:endParaRPr lang="en-US" dirty="0" smtClean="0"/>
          </a:p>
          <a:p>
            <a:r>
              <a:rPr lang="en-US" dirty="0" smtClean="0"/>
              <a:t>Value of </a:t>
            </a:r>
            <a:r>
              <a:rPr lang="el-GR" dirty="0" smtClean="0"/>
              <a:t>θ</a:t>
            </a:r>
            <a:r>
              <a:rPr lang="en-US" dirty="0" smtClean="0"/>
              <a:t> that optimizes E(</a:t>
            </a:r>
            <a:r>
              <a:rPr lang="el-GR" dirty="0" smtClean="0"/>
              <a:t>θ</a:t>
            </a:r>
            <a:r>
              <a:rPr lang="en-US" dirty="0" smtClean="0"/>
              <a:t>) is: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l-GR" dirty="0" smtClean="0"/>
              <a:t>θ</a:t>
            </a:r>
            <a:r>
              <a:rPr lang="en-US" dirty="0" smtClean="0"/>
              <a:t> = [</a:t>
            </a:r>
            <a:r>
              <a:rPr lang="el-GR" dirty="0" smtClean="0"/>
              <a:t>Σ</a:t>
            </a:r>
            <a:r>
              <a:rPr lang="en-US" baseline="-25000" dirty="0" smtClean="0"/>
              <a:t>i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30000" dirty="0" smtClean="0"/>
              <a:t>(i)</a:t>
            </a:r>
            <a:r>
              <a:rPr lang="en-US" dirty="0"/>
              <a:t> ∙ </a:t>
            </a:r>
            <a:r>
              <a:rPr lang="en-US" dirty="0" smtClean="0">
                <a:solidFill>
                  <a:srgbClr val="00B050"/>
                </a:solidFill>
              </a:rPr>
              <a:t>y</a:t>
            </a:r>
            <a:r>
              <a:rPr lang="en-US" baseline="30000" dirty="0" smtClean="0"/>
              <a:t>(i)</a:t>
            </a:r>
            <a:r>
              <a:rPr lang="en-US" dirty="0" smtClean="0"/>
              <a:t>] /</a:t>
            </a:r>
            <a:r>
              <a:rPr lang="el-GR" dirty="0" smtClean="0"/>
              <a:t> </a:t>
            </a:r>
            <a:r>
              <a:rPr lang="en-US" dirty="0" smtClean="0"/>
              <a:t>[</a:t>
            </a:r>
            <a:r>
              <a:rPr lang="el-GR" dirty="0" smtClean="0"/>
              <a:t>Σ</a:t>
            </a:r>
            <a:r>
              <a:rPr lang="en-US" baseline="-25000" dirty="0"/>
              <a:t>i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30000" dirty="0" smtClean="0"/>
              <a:t>(i)</a:t>
            </a:r>
            <a:r>
              <a:rPr lang="en-US" dirty="0"/>
              <a:t> ∙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30000" dirty="0" smtClean="0"/>
              <a:t>(i)</a:t>
            </a:r>
            <a:r>
              <a:rPr lang="en-US" dirty="0" smtClean="0"/>
              <a:t>]</a:t>
            </a:r>
          </a:p>
          <a:p>
            <a:r>
              <a:rPr lang="en-US" dirty="0"/>
              <a:t>E(</a:t>
            </a:r>
            <a:r>
              <a:rPr lang="el-GR" dirty="0"/>
              <a:t>θ</a:t>
            </a:r>
            <a:r>
              <a:rPr lang="en-US" dirty="0"/>
              <a:t>) = </a:t>
            </a:r>
            <a:r>
              <a:rPr lang="el-GR" dirty="0"/>
              <a:t>Σ</a:t>
            </a:r>
            <a:r>
              <a:rPr lang="en-US" baseline="-25000" dirty="0"/>
              <a:t>i</a:t>
            </a:r>
            <a:r>
              <a:rPr lang="en-US" dirty="0"/>
              <a:t> (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30000" dirty="0" smtClean="0"/>
              <a:t>(i)</a:t>
            </a:r>
            <a:r>
              <a:rPr lang="en-US" dirty="0" smtClean="0"/>
              <a:t>∙</a:t>
            </a:r>
            <a:r>
              <a:rPr lang="el-GR" dirty="0" smtClean="0"/>
              <a:t>θ</a:t>
            </a:r>
            <a:r>
              <a:rPr lang="en-US" dirty="0" smtClean="0"/>
              <a:t> -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30000" dirty="0" smtClean="0"/>
              <a:t>(i</a:t>
            </a:r>
            <a:r>
              <a:rPr lang="en-US" baseline="30000" dirty="0"/>
              <a:t>) </a:t>
            </a:r>
            <a:r>
              <a:rPr lang="en-US" dirty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= </a:t>
            </a:r>
            <a:r>
              <a:rPr lang="el-GR" dirty="0"/>
              <a:t>Σ</a:t>
            </a:r>
            <a:r>
              <a:rPr lang="en-US" baseline="-25000" dirty="0"/>
              <a:t>i</a:t>
            </a:r>
            <a:r>
              <a:rPr lang="en-US" dirty="0"/>
              <a:t> (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baseline="30000" dirty="0"/>
              <a:t>(i</a:t>
            </a:r>
            <a:r>
              <a:rPr lang="en-US" baseline="30000" dirty="0" smtClean="0"/>
              <a:t>)</a:t>
            </a:r>
            <a:r>
              <a:rPr lang="en-US" baseline="30000" dirty="0"/>
              <a:t> 2</a:t>
            </a:r>
            <a:r>
              <a:rPr lang="en-US" baseline="30000" dirty="0" smtClean="0"/>
              <a:t> </a:t>
            </a:r>
            <a:r>
              <a:rPr lang="el-GR" dirty="0" smtClean="0"/>
              <a:t>θ</a:t>
            </a:r>
            <a:r>
              <a:rPr lang="en-US" baseline="30000" dirty="0"/>
              <a:t> 2</a:t>
            </a:r>
            <a:r>
              <a:rPr lang="en-US" dirty="0" smtClean="0"/>
              <a:t> – 2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30000" dirty="0" smtClean="0"/>
              <a:t>(i)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30000" dirty="0" smtClean="0"/>
              <a:t>(i</a:t>
            </a:r>
            <a:r>
              <a:rPr lang="en-US" baseline="30000" dirty="0"/>
              <a:t>)</a:t>
            </a:r>
            <a:r>
              <a:rPr lang="en-US" baseline="30000" dirty="0" smtClean="0"/>
              <a:t> </a:t>
            </a:r>
            <a:r>
              <a:rPr lang="el-GR" dirty="0" smtClean="0"/>
              <a:t>θ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30000" dirty="0" smtClean="0"/>
              <a:t>(i)2</a:t>
            </a:r>
            <a:r>
              <a:rPr lang="en-US" dirty="0" smtClean="0"/>
              <a:t>)</a:t>
            </a:r>
          </a:p>
          <a:p>
            <a:r>
              <a:rPr lang="en-US" dirty="0" smtClean="0"/>
              <a:t>E’(</a:t>
            </a:r>
            <a:r>
              <a:rPr lang="el-GR" dirty="0"/>
              <a:t>θ</a:t>
            </a:r>
            <a:r>
              <a:rPr lang="en-US" dirty="0"/>
              <a:t>) = </a:t>
            </a:r>
            <a:r>
              <a:rPr lang="en-US" dirty="0" smtClean="0"/>
              <a:t>0 =&gt; d/d</a:t>
            </a:r>
            <a:r>
              <a:rPr lang="el-GR" dirty="0"/>
              <a:t> θ </a:t>
            </a:r>
            <a:r>
              <a:rPr lang="en-US" dirty="0" smtClean="0"/>
              <a:t>[</a:t>
            </a:r>
            <a:r>
              <a:rPr lang="el-GR" dirty="0" smtClean="0"/>
              <a:t>Σ</a:t>
            </a:r>
            <a:r>
              <a:rPr lang="en-US" baseline="-25000" dirty="0"/>
              <a:t>i</a:t>
            </a:r>
            <a:r>
              <a:rPr lang="en-US" dirty="0"/>
              <a:t> (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baseline="30000" dirty="0"/>
              <a:t>(i) 2 </a:t>
            </a:r>
            <a:r>
              <a:rPr lang="el-GR" dirty="0"/>
              <a:t>θ</a:t>
            </a:r>
            <a:r>
              <a:rPr lang="en-US" baseline="30000" dirty="0"/>
              <a:t> 2</a:t>
            </a:r>
            <a:r>
              <a:rPr lang="en-US" dirty="0"/>
              <a:t> – 2</a:t>
            </a:r>
            <a:r>
              <a:rPr lang="en-US" dirty="0">
                <a:solidFill>
                  <a:srgbClr val="0070C0"/>
                </a:solidFill>
              </a:rPr>
              <a:t> x</a:t>
            </a:r>
            <a:r>
              <a:rPr lang="en-US" baseline="30000" dirty="0"/>
              <a:t>(i)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30000" dirty="0"/>
              <a:t>(i</a:t>
            </a:r>
            <a:r>
              <a:rPr lang="en-US" baseline="30000" dirty="0" smtClean="0"/>
              <a:t>) </a:t>
            </a:r>
            <a:r>
              <a:rPr lang="el-GR" dirty="0" smtClean="0"/>
              <a:t>θ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30000" dirty="0"/>
              <a:t>(i)2</a:t>
            </a:r>
            <a:r>
              <a:rPr lang="en-US" dirty="0" smtClean="0"/>
              <a:t>)]</a:t>
            </a:r>
          </a:p>
          <a:p>
            <a:pPr lvl="1"/>
            <a:r>
              <a:rPr lang="en-US" dirty="0"/>
              <a:t>= </a:t>
            </a:r>
            <a:r>
              <a:rPr lang="el-GR" dirty="0"/>
              <a:t>Σ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30000" dirty="0" smtClean="0"/>
              <a:t>(i)2 </a:t>
            </a:r>
            <a:r>
              <a:rPr lang="el-GR" dirty="0" smtClean="0"/>
              <a:t>θ</a:t>
            </a:r>
            <a:r>
              <a:rPr lang="en-US" dirty="0" smtClean="0"/>
              <a:t> – 2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30000" dirty="0" smtClean="0"/>
              <a:t>(i)</a:t>
            </a:r>
            <a:r>
              <a:rPr lang="en-US" dirty="0">
                <a:solidFill>
                  <a:srgbClr val="FF0000"/>
                </a:solidFill>
              </a:rPr>
              <a:t> y</a:t>
            </a:r>
            <a:r>
              <a:rPr lang="en-US" baseline="30000" dirty="0"/>
              <a:t>(i)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=&gt; </a:t>
            </a:r>
            <a:r>
              <a:rPr lang="el-GR" dirty="0"/>
              <a:t>θ</a:t>
            </a:r>
            <a:r>
              <a:rPr lang="en-US" dirty="0"/>
              <a:t> = [</a:t>
            </a:r>
            <a:r>
              <a:rPr lang="el-GR" dirty="0"/>
              <a:t>Σ</a:t>
            </a:r>
            <a:r>
              <a:rPr lang="en-US" baseline="-25000" dirty="0"/>
              <a:t>i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baseline="30000" dirty="0"/>
              <a:t>(i)</a:t>
            </a:r>
            <a:r>
              <a:rPr lang="en-US" dirty="0"/>
              <a:t> ∙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baseline="30000" dirty="0"/>
              <a:t>(i)</a:t>
            </a:r>
            <a:r>
              <a:rPr lang="en-US" dirty="0"/>
              <a:t>] /</a:t>
            </a:r>
            <a:r>
              <a:rPr lang="el-GR" dirty="0"/>
              <a:t> </a:t>
            </a:r>
            <a:r>
              <a:rPr lang="en-US" dirty="0"/>
              <a:t>[</a:t>
            </a:r>
            <a:r>
              <a:rPr lang="el-GR" dirty="0"/>
              <a:t>Σ</a:t>
            </a:r>
            <a:r>
              <a:rPr lang="en-US" baseline="-25000" dirty="0"/>
              <a:t>i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baseline="30000" dirty="0"/>
              <a:t>(i)</a:t>
            </a:r>
            <a:r>
              <a:rPr lang="en-US" dirty="0"/>
              <a:t> ∙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baseline="30000" dirty="0"/>
              <a:t>(i</a:t>
            </a:r>
            <a:r>
              <a:rPr lang="en-US" baseline="30000" dirty="0" smtClean="0"/>
              <a:t>)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5F5A7E-19FA-47D7-92CB-E04F06BFF60C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38951" name="Group 7"/>
          <p:cNvGrpSpPr>
            <a:grpSpLocks/>
          </p:cNvGrpSpPr>
          <p:nvPr/>
        </p:nvGrpSpPr>
        <p:grpSpPr bwMode="auto">
          <a:xfrm>
            <a:off x="3368675" y="5078412"/>
            <a:ext cx="1235075" cy="1219200"/>
            <a:chOff x="928" y="1152"/>
            <a:chExt cx="624" cy="768"/>
          </a:xfrm>
        </p:grpSpPr>
        <p:sp>
          <p:nvSpPr>
            <p:cNvPr id="338952" name="Line 8"/>
            <p:cNvSpPr>
              <a:spLocks noChangeShapeType="1"/>
            </p:cNvSpPr>
            <p:nvPr/>
          </p:nvSpPr>
          <p:spPr bwMode="auto">
            <a:xfrm>
              <a:off x="960" y="115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953" name="Line 9"/>
            <p:cNvSpPr>
              <a:spLocks noChangeShapeType="1"/>
            </p:cNvSpPr>
            <p:nvPr/>
          </p:nvSpPr>
          <p:spPr bwMode="auto">
            <a:xfrm>
              <a:off x="960" y="192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954" name="Rectangle 10"/>
            <p:cNvSpPr>
              <a:spLocks noChangeArrowheads="1"/>
            </p:cNvSpPr>
            <p:nvPr/>
          </p:nvSpPr>
          <p:spPr bwMode="auto">
            <a:xfrm>
              <a:off x="928" y="1304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5" name="Rectangle 11"/>
            <p:cNvSpPr>
              <a:spLocks noChangeArrowheads="1"/>
            </p:cNvSpPr>
            <p:nvPr/>
          </p:nvSpPr>
          <p:spPr bwMode="auto">
            <a:xfrm>
              <a:off x="1048" y="1353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6" name="Rectangle 12"/>
            <p:cNvSpPr>
              <a:spLocks noChangeArrowheads="1"/>
            </p:cNvSpPr>
            <p:nvPr/>
          </p:nvSpPr>
          <p:spPr bwMode="auto">
            <a:xfrm>
              <a:off x="1128" y="1550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7" name="Rectangle 13"/>
            <p:cNvSpPr>
              <a:spLocks noChangeArrowheads="1"/>
            </p:cNvSpPr>
            <p:nvPr/>
          </p:nvSpPr>
          <p:spPr bwMode="auto">
            <a:xfrm>
              <a:off x="1212" y="1708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8" name="Rectangle 14"/>
            <p:cNvSpPr>
              <a:spLocks noChangeArrowheads="1"/>
            </p:cNvSpPr>
            <p:nvPr/>
          </p:nvSpPr>
          <p:spPr bwMode="auto">
            <a:xfrm>
              <a:off x="1314" y="1512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9" name="Rectangle 15"/>
            <p:cNvSpPr>
              <a:spLocks noChangeArrowheads="1"/>
            </p:cNvSpPr>
            <p:nvPr/>
          </p:nvSpPr>
          <p:spPr bwMode="auto">
            <a:xfrm>
              <a:off x="1505" y="1416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60" name="Rectangle 16"/>
            <p:cNvSpPr>
              <a:spLocks noChangeArrowheads="1"/>
            </p:cNvSpPr>
            <p:nvPr/>
          </p:nvSpPr>
          <p:spPr bwMode="auto">
            <a:xfrm>
              <a:off x="1413" y="1436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983" name="Text Box 39"/>
          <p:cNvSpPr txBox="1">
            <a:spLocks noChangeArrowheads="1"/>
          </p:cNvSpPr>
          <p:nvPr/>
        </p:nvSpPr>
        <p:spPr bwMode="auto">
          <a:xfrm>
            <a:off x="4419600" y="6186487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338984" name="Text Box 40"/>
          <p:cNvSpPr txBox="1">
            <a:spLocks noChangeArrowheads="1"/>
          </p:cNvSpPr>
          <p:nvPr/>
        </p:nvSpPr>
        <p:spPr bwMode="auto">
          <a:xfrm>
            <a:off x="2895600" y="4891087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f(x)</a:t>
            </a:r>
          </a:p>
        </p:txBody>
      </p:sp>
      <p:sp>
        <p:nvSpPr>
          <p:cNvPr id="338985" name="Line 41"/>
          <p:cNvSpPr>
            <a:spLocks noChangeShapeType="1"/>
          </p:cNvSpPr>
          <p:nvPr/>
        </p:nvSpPr>
        <p:spPr bwMode="auto">
          <a:xfrm flipV="1">
            <a:off x="3429000" y="5272087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986" name="Text Box 42"/>
          <p:cNvSpPr txBox="1">
            <a:spLocks noChangeArrowheads="1"/>
          </p:cNvSpPr>
          <p:nvPr/>
        </p:nvSpPr>
        <p:spPr bwMode="auto">
          <a:xfrm>
            <a:off x="4968875" y="5154612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f(</a:t>
            </a:r>
            <a:r>
              <a:rPr lang="en-US" dirty="0" err="1" smtClean="0"/>
              <a:t>x,</a:t>
            </a:r>
            <a:r>
              <a:rPr lang="en-US" dirty="0" err="1" smtClean="0">
                <a:latin typeface="Symbol" pitchFamily="18" charset="2"/>
              </a:rPr>
              <a:t>q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951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R&amp;N 18.8-9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EE7548-B848-4386-AE67-7DF72A9FCBF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Least-Squares with constant offset</a:t>
            </a:r>
            <a:endParaRPr lang="en-US" dirty="0"/>
          </a:p>
        </p:txBody>
      </p:sp>
      <p:sp>
        <p:nvSpPr>
          <p:cNvPr id="338948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,</a:t>
            </a:r>
            <a:r>
              <a:rPr lang="el-GR" dirty="0" smtClean="0"/>
              <a:t>θ</a:t>
            </a:r>
            <a:r>
              <a:rPr lang="en-US" baseline="-25000" dirty="0" smtClean="0"/>
              <a:t>0</a:t>
            </a:r>
            <a:r>
              <a:rPr lang="en-US" dirty="0" smtClean="0"/>
              <a:t>,</a:t>
            </a:r>
            <a:r>
              <a:rPr lang="el-GR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/>
              <a:t>) = </a:t>
            </a:r>
            <a:r>
              <a:rPr lang="el-GR" dirty="0" smtClean="0"/>
              <a:t>θ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l-GR" dirty="0" smtClean="0"/>
              <a:t>θ</a:t>
            </a:r>
            <a:r>
              <a:rPr lang="en-US" baseline="-25000" dirty="0"/>
              <a:t>1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endParaRPr lang="en-US" baseline="-25000" dirty="0" smtClean="0"/>
          </a:p>
          <a:p>
            <a:r>
              <a:rPr lang="en-US" dirty="0" smtClean="0"/>
              <a:t>E(</a:t>
            </a:r>
            <a:r>
              <a:rPr lang="el-GR" dirty="0" smtClean="0"/>
              <a:t>θ</a:t>
            </a:r>
            <a:r>
              <a:rPr lang="en-US" baseline="-25000" dirty="0" smtClean="0"/>
              <a:t>0</a:t>
            </a:r>
            <a:r>
              <a:rPr lang="en-US" dirty="0" smtClean="0"/>
              <a:t>,</a:t>
            </a:r>
            <a:r>
              <a:rPr lang="el-GR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baseline="-25000" dirty="0" smtClean="0"/>
              <a:t>0</a:t>
            </a:r>
            <a:r>
              <a:rPr lang="en-US" dirty="0" smtClean="0"/>
              <a:t>+</a:t>
            </a:r>
            <a:r>
              <a:rPr lang="el-GR" dirty="0" smtClean="0"/>
              <a:t>θ</a:t>
            </a:r>
            <a:r>
              <a:rPr lang="en-US" baseline="-25000" dirty="0" smtClean="0"/>
              <a:t>1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30000" dirty="0" smtClean="0"/>
              <a:t>(i)</a:t>
            </a:r>
            <a:r>
              <a:rPr lang="en-US" dirty="0" smtClean="0"/>
              <a:t> -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30000" dirty="0" smtClean="0"/>
              <a:t>(i</a:t>
            </a:r>
            <a:r>
              <a:rPr lang="en-US" baseline="30000" dirty="0"/>
              <a:t>) </a:t>
            </a:r>
            <a:r>
              <a:rPr lang="en-US" dirty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el-GR" dirty="0"/>
              <a:t>Σ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l-GR" dirty="0"/>
              <a:t>θ</a:t>
            </a:r>
            <a:r>
              <a:rPr lang="en-US" baseline="-25000" dirty="0"/>
              <a:t>1</a:t>
            </a:r>
            <a:r>
              <a:rPr lang="en-US" baseline="30000" dirty="0"/>
              <a:t>2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30000" dirty="0" smtClean="0"/>
              <a:t>(i)</a:t>
            </a:r>
            <a:r>
              <a:rPr lang="en-US" baseline="30000" dirty="0"/>
              <a:t> 2</a:t>
            </a:r>
            <a:r>
              <a:rPr lang="en-US" baseline="30000" dirty="0" smtClean="0"/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30000" dirty="0" smtClean="0"/>
              <a:t>(i)2 </a:t>
            </a:r>
            <a:r>
              <a:rPr lang="en-US" dirty="0" smtClean="0"/>
              <a:t>+2</a:t>
            </a:r>
            <a:r>
              <a:rPr lang="el-GR" dirty="0" smtClean="0"/>
              <a:t>θ</a:t>
            </a:r>
            <a:r>
              <a:rPr lang="en-US" baseline="-25000" dirty="0" smtClean="0"/>
              <a:t>0</a:t>
            </a:r>
            <a:r>
              <a:rPr lang="el-GR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30000" dirty="0" smtClean="0"/>
              <a:t>(i)</a:t>
            </a:r>
            <a:r>
              <a:rPr lang="en-US" dirty="0" smtClean="0"/>
              <a:t>-</a:t>
            </a:r>
            <a:r>
              <a:rPr lang="en-US" dirty="0"/>
              <a:t>2</a:t>
            </a:r>
            <a:r>
              <a:rPr lang="el-GR" dirty="0" smtClean="0"/>
              <a:t>θ</a:t>
            </a:r>
            <a:r>
              <a:rPr lang="en-US" baseline="-25000" dirty="0" smtClean="0"/>
              <a:t>0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30000" dirty="0" smtClean="0"/>
              <a:t>(i</a:t>
            </a:r>
            <a:r>
              <a:rPr lang="en-US" baseline="30000" dirty="0"/>
              <a:t>)</a:t>
            </a:r>
            <a:r>
              <a:rPr lang="en-US" dirty="0" smtClean="0"/>
              <a:t>-2</a:t>
            </a:r>
            <a:r>
              <a:rPr lang="el-GR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30000" dirty="0" smtClean="0"/>
              <a:t>(i)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30000" dirty="0" smtClean="0"/>
              <a:t>(i)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dE</a:t>
            </a:r>
            <a:r>
              <a:rPr lang="en-US" dirty="0" smtClean="0"/>
              <a:t>/d</a:t>
            </a:r>
            <a:r>
              <a:rPr lang="el-GR" dirty="0" smtClean="0"/>
              <a:t>θ</a:t>
            </a:r>
            <a:r>
              <a:rPr lang="en-US" baseline="-25000" dirty="0"/>
              <a:t>0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baseline="-25000" dirty="0" smtClean="0"/>
              <a:t>0</a:t>
            </a:r>
            <a:r>
              <a:rPr lang="en-US" baseline="30000" dirty="0"/>
              <a:t>*</a:t>
            </a:r>
            <a:r>
              <a:rPr lang="en-US" baseline="-25000" dirty="0" smtClean="0"/>
              <a:t>,</a:t>
            </a:r>
            <a:r>
              <a:rPr lang="el-GR" dirty="0" smtClean="0"/>
              <a:t>θ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*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0 </a:t>
            </a:r>
            <a:r>
              <a:rPr lang="en-US" dirty="0"/>
              <a:t>and </a:t>
            </a:r>
            <a:r>
              <a:rPr lang="en-US" dirty="0" err="1"/>
              <a:t>dE</a:t>
            </a:r>
            <a:r>
              <a:rPr lang="en-US" dirty="0"/>
              <a:t>/d</a:t>
            </a:r>
            <a:r>
              <a:rPr lang="el-GR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l-GR" dirty="0"/>
              <a:t>θ</a:t>
            </a:r>
            <a:r>
              <a:rPr lang="en-US" baseline="-25000" dirty="0"/>
              <a:t>0</a:t>
            </a:r>
            <a:r>
              <a:rPr lang="en-US" baseline="30000" dirty="0"/>
              <a:t>*</a:t>
            </a:r>
            <a:r>
              <a:rPr lang="en-US" baseline="-25000" dirty="0"/>
              <a:t>,</a:t>
            </a:r>
            <a:r>
              <a:rPr lang="el-GR" dirty="0"/>
              <a:t>θ</a:t>
            </a:r>
            <a:r>
              <a:rPr lang="en-US" baseline="-25000" dirty="0"/>
              <a:t>1</a:t>
            </a:r>
            <a:r>
              <a:rPr lang="en-US" baseline="30000" dirty="0"/>
              <a:t>*</a:t>
            </a:r>
            <a:r>
              <a:rPr lang="en-US" dirty="0"/>
              <a:t>) = </a:t>
            </a:r>
            <a:r>
              <a:rPr lang="en-US" dirty="0" smtClean="0"/>
              <a:t>0, so: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2000" dirty="0" smtClean="0"/>
              <a:t>0 = 2</a:t>
            </a:r>
            <a:r>
              <a:rPr lang="el-GR" sz="2000" dirty="0" smtClean="0"/>
              <a:t>Σ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l-GR" sz="2000" dirty="0" smtClean="0"/>
              <a:t>θ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*</a:t>
            </a:r>
            <a:r>
              <a:rPr lang="en-US" sz="2000" dirty="0" smtClean="0"/>
              <a:t> +</a:t>
            </a:r>
            <a:r>
              <a:rPr lang="el-GR" sz="2000" dirty="0" smtClean="0"/>
              <a:t>θ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*</a:t>
            </a:r>
            <a:r>
              <a:rPr lang="en-US" sz="2000" dirty="0" smtClean="0">
                <a:solidFill>
                  <a:srgbClr val="0070C0"/>
                </a:solidFill>
              </a:rPr>
              <a:t>x</a:t>
            </a:r>
            <a:r>
              <a:rPr lang="en-US" sz="2000" baseline="30000" dirty="0" smtClean="0"/>
              <a:t>(i) </a:t>
            </a:r>
            <a:r>
              <a:rPr lang="en-US" sz="2000" dirty="0" smtClean="0"/>
              <a:t>- </a:t>
            </a:r>
            <a:r>
              <a:rPr lang="en-US" sz="2000" dirty="0" smtClean="0">
                <a:solidFill>
                  <a:srgbClr val="FF0000"/>
                </a:solidFill>
              </a:rPr>
              <a:t>y</a:t>
            </a:r>
            <a:r>
              <a:rPr lang="en-US" sz="2000" baseline="30000" dirty="0" smtClean="0"/>
              <a:t>(i)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	0 = 2</a:t>
            </a:r>
            <a:r>
              <a:rPr lang="el-GR" sz="2000" dirty="0" smtClean="0"/>
              <a:t>Σ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x</a:t>
            </a:r>
            <a:r>
              <a:rPr lang="en-US" sz="2000" baseline="30000" dirty="0"/>
              <a:t>(i</a:t>
            </a:r>
            <a:r>
              <a:rPr lang="en-US" sz="2000" baseline="30000" dirty="0" smtClean="0"/>
              <a:t>)</a:t>
            </a:r>
            <a:r>
              <a:rPr lang="en-US" sz="2000" dirty="0" smtClean="0"/>
              <a:t>(</a:t>
            </a:r>
            <a:r>
              <a:rPr lang="el-GR" sz="2000" dirty="0" smtClean="0"/>
              <a:t>θ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*</a:t>
            </a:r>
            <a:r>
              <a:rPr lang="en-US" sz="2000" dirty="0" smtClean="0"/>
              <a:t>+</a:t>
            </a:r>
            <a:r>
              <a:rPr lang="el-GR" sz="2000" dirty="0" smtClean="0"/>
              <a:t> </a:t>
            </a:r>
            <a:r>
              <a:rPr lang="el-GR" sz="2000" dirty="0"/>
              <a:t>θ</a:t>
            </a:r>
            <a:r>
              <a:rPr lang="en-US" sz="2000" baseline="-25000" dirty="0"/>
              <a:t>1</a:t>
            </a:r>
            <a:r>
              <a:rPr lang="en-US" sz="2000" baseline="30000" dirty="0"/>
              <a:t>* </a:t>
            </a:r>
            <a:r>
              <a:rPr lang="en-US" sz="2000" dirty="0">
                <a:solidFill>
                  <a:srgbClr val="0070C0"/>
                </a:solidFill>
              </a:rPr>
              <a:t>x</a:t>
            </a:r>
            <a:r>
              <a:rPr lang="en-US" sz="2000" baseline="30000" dirty="0"/>
              <a:t>(i</a:t>
            </a:r>
            <a:r>
              <a:rPr lang="en-US" sz="2000" baseline="30000" dirty="0" smtClean="0"/>
              <a:t>) </a:t>
            </a:r>
            <a:r>
              <a:rPr lang="en-US" sz="2000" dirty="0" smtClean="0"/>
              <a:t>- </a:t>
            </a:r>
            <a:r>
              <a:rPr lang="en-US" sz="2000" dirty="0" smtClean="0">
                <a:solidFill>
                  <a:srgbClr val="FF0000"/>
                </a:solidFill>
              </a:rPr>
              <a:t>y</a:t>
            </a:r>
            <a:r>
              <a:rPr lang="en-US" sz="2000" baseline="30000" dirty="0" smtClean="0"/>
              <a:t>(i)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Verify the solution: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l-GR" sz="2000" dirty="0" smtClean="0"/>
              <a:t>θ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*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1/N </a:t>
            </a:r>
            <a:r>
              <a:rPr lang="el-GR" sz="2000" dirty="0" smtClean="0"/>
              <a:t>Σ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y</a:t>
            </a:r>
            <a:r>
              <a:rPr lang="en-US" sz="2000" baseline="30000" dirty="0" smtClean="0"/>
              <a:t>(i) – </a:t>
            </a:r>
            <a:r>
              <a:rPr lang="el-GR" sz="2000" dirty="0" smtClean="0"/>
              <a:t>θ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*</a:t>
            </a:r>
            <a:r>
              <a:rPr lang="en-US" sz="2000" dirty="0" smtClean="0">
                <a:solidFill>
                  <a:srgbClr val="0070C0"/>
                </a:solidFill>
              </a:rPr>
              <a:t>x</a:t>
            </a:r>
            <a:r>
              <a:rPr lang="en-US" sz="2000" baseline="30000" dirty="0" smtClean="0"/>
              <a:t>(i)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l-GR" sz="2000" dirty="0" smtClean="0"/>
              <a:t>θ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*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[N (</a:t>
            </a:r>
            <a:r>
              <a:rPr lang="el-GR" sz="2000" dirty="0" smtClean="0"/>
              <a:t>Σ</a:t>
            </a:r>
            <a:r>
              <a:rPr lang="en-US" sz="2000" baseline="-25000" dirty="0"/>
              <a:t>i </a:t>
            </a:r>
            <a:r>
              <a:rPr lang="en-US" sz="2000" dirty="0" smtClean="0">
                <a:solidFill>
                  <a:srgbClr val="0070C0"/>
                </a:solidFill>
              </a:rPr>
              <a:t>x</a:t>
            </a:r>
            <a:r>
              <a:rPr lang="en-US" sz="2000" baseline="30000" dirty="0" smtClean="0"/>
              <a:t>(i)</a:t>
            </a:r>
            <a:r>
              <a:rPr lang="en-US" sz="2000" dirty="0" smtClean="0">
                <a:solidFill>
                  <a:srgbClr val="FF0000"/>
                </a:solidFill>
              </a:rPr>
              <a:t>y</a:t>
            </a:r>
            <a:r>
              <a:rPr lang="en-US" sz="2000" baseline="30000" dirty="0" smtClean="0"/>
              <a:t>(i)</a:t>
            </a:r>
            <a:r>
              <a:rPr lang="en-US" sz="2000" dirty="0" smtClean="0"/>
              <a:t>) – (</a:t>
            </a:r>
            <a:r>
              <a:rPr lang="el-GR" sz="2000" dirty="0" smtClean="0"/>
              <a:t>Σ</a:t>
            </a:r>
            <a:r>
              <a:rPr lang="en-US" sz="2000" baseline="-25000" dirty="0"/>
              <a:t>i </a:t>
            </a:r>
            <a:r>
              <a:rPr lang="en-US" sz="2000" dirty="0" smtClean="0">
                <a:solidFill>
                  <a:srgbClr val="0070C0"/>
                </a:solidFill>
              </a:rPr>
              <a:t>x</a:t>
            </a:r>
            <a:r>
              <a:rPr lang="en-US" sz="2000" baseline="30000" dirty="0" smtClean="0"/>
              <a:t>(i)</a:t>
            </a:r>
            <a:r>
              <a:rPr lang="en-US" sz="2000" dirty="0" smtClean="0"/>
              <a:t>)(</a:t>
            </a:r>
            <a:r>
              <a:rPr lang="el-GR" sz="2000" dirty="0" smtClean="0"/>
              <a:t>Σ</a:t>
            </a:r>
            <a:r>
              <a:rPr lang="en-US" sz="2000" baseline="-25000" dirty="0"/>
              <a:t>i </a:t>
            </a:r>
            <a:r>
              <a:rPr lang="en-US" sz="2000" dirty="0" smtClean="0">
                <a:solidFill>
                  <a:srgbClr val="0070C0"/>
                </a:solidFill>
              </a:rPr>
              <a:t>y</a:t>
            </a:r>
            <a:r>
              <a:rPr lang="en-US" sz="2000" baseline="30000" dirty="0" smtClean="0"/>
              <a:t>(i)</a:t>
            </a:r>
            <a:r>
              <a:rPr lang="en-US" sz="2000" dirty="0" smtClean="0"/>
              <a:t>)]/</a:t>
            </a:r>
            <a:br>
              <a:rPr lang="en-US" sz="2000" dirty="0" smtClean="0"/>
            </a:br>
            <a:r>
              <a:rPr lang="en-US" sz="2000" dirty="0" smtClean="0"/>
              <a:t>		[</a:t>
            </a:r>
            <a:r>
              <a:rPr lang="en-US" sz="2000" dirty="0"/>
              <a:t>N </a:t>
            </a:r>
            <a:r>
              <a:rPr lang="en-US" sz="2000" dirty="0" smtClean="0"/>
              <a:t>(</a:t>
            </a:r>
            <a:r>
              <a:rPr lang="el-GR" sz="2000" dirty="0" smtClean="0"/>
              <a:t>Σ</a:t>
            </a:r>
            <a:r>
              <a:rPr lang="en-US" sz="2000" baseline="-25000" dirty="0"/>
              <a:t>i </a:t>
            </a:r>
            <a:r>
              <a:rPr lang="en-US" sz="2000" dirty="0" smtClean="0">
                <a:solidFill>
                  <a:srgbClr val="0070C0"/>
                </a:solidFill>
              </a:rPr>
              <a:t>x</a:t>
            </a:r>
            <a:r>
              <a:rPr lang="en-US" sz="2000" baseline="30000" dirty="0" smtClean="0"/>
              <a:t>(i)2</a:t>
            </a:r>
            <a:r>
              <a:rPr lang="en-US" dirty="0" smtClean="0"/>
              <a:t>) </a:t>
            </a:r>
            <a:r>
              <a:rPr lang="en-US" sz="2000" baseline="30000" dirty="0" smtClean="0"/>
              <a:t>– </a:t>
            </a:r>
            <a:r>
              <a:rPr lang="en-US" sz="2000" dirty="0" smtClean="0"/>
              <a:t>(</a:t>
            </a:r>
            <a:r>
              <a:rPr lang="el-GR" sz="2000" dirty="0"/>
              <a:t>Σ</a:t>
            </a:r>
            <a:r>
              <a:rPr lang="en-US" sz="2000" baseline="-25000" dirty="0"/>
              <a:t>i </a:t>
            </a:r>
            <a:r>
              <a:rPr lang="en-US" sz="2000" dirty="0">
                <a:solidFill>
                  <a:srgbClr val="0070C0"/>
                </a:solidFill>
              </a:rPr>
              <a:t>x</a:t>
            </a:r>
            <a:r>
              <a:rPr lang="en-US" sz="2000" baseline="30000" dirty="0"/>
              <a:t>(i</a:t>
            </a:r>
            <a:r>
              <a:rPr lang="en-US" sz="2000" baseline="30000" dirty="0" smtClean="0"/>
              <a:t>)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</a:t>
            </a:r>
            <a:r>
              <a:rPr lang="en-US" sz="2000" dirty="0"/>
              <a:t>]</a:t>
            </a:r>
            <a:endParaRPr lang="en-US" sz="2000" baseline="30000" dirty="0"/>
          </a:p>
          <a:p>
            <a:endParaRPr lang="en-US" dirty="0" smtClean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5F5A7E-19FA-47D7-92CB-E04F06BFF60C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38951" name="Group 7"/>
          <p:cNvGrpSpPr>
            <a:grpSpLocks/>
          </p:cNvGrpSpPr>
          <p:nvPr/>
        </p:nvGrpSpPr>
        <p:grpSpPr bwMode="auto">
          <a:xfrm>
            <a:off x="6400800" y="3844925"/>
            <a:ext cx="1235075" cy="1219200"/>
            <a:chOff x="928" y="1152"/>
            <a:chExt cx="624" cy="768"/>
          </a:xfrm>
        </p:grpSpPr>
        <p:sp>
          <p:nvSpPr>
            <p:cNvPr id="338952" name="Line 8"/>
            <p:cNvSpPr>
              <a:spLocks noChangeShapeType="1"/>
            </p:cNvSpPr>
            <p:nvPr/>
          </p:nvSpPr>
          <p:spPr bwMode="auto">
            <a:xfrm>
              <a:off x="960" y="115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953" name="Line 9"/>
            <p:cNvSpPr>
              <a:spLocks noChangeShapeType="1"/>
            </p:cNvSpPr>
            <p:nvPr/>
          </p:nvSpPr>
          <p:spPr bwMode="auto">
            <a:xfrm>
              <a:off x="960" y="192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954" name="Rectangle 10"/>
            <p:cNvSpPr>
              <a:spLocks noChangeArrowheads="1"/>
            </p:cNvSpPr>
            <p:nvPr/>
          </p:nvSpPr>
          <p:spPr bwMode="auto">
            <a:xfrm>
              <a:off x="928" y="1304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5" name="Rectangle 11"/>
            <p:cNvSpPr>
              <a:spLocks noChangeArrowheads="1"/>
            </p:cNvSpPr>
            <p:nvPr/>
          </p:nvSpPr>
          <p:spPr bwMode="auto">
            <a:xfrm>
              <a:off x="1048" y="1353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6" name="Rectangle 12"/>
            <p:cNvSpPr>
              <a:spLocks noChangeArrowheads="1"/>
            </p:cNvSpPr>
            <p:nvPr/>
          </p:nvSpPr>
          <p:spPr bwMode="auto">
            <a:xfrm>
              <a:off x="1128" y="1550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7" name="Rectangle 13"/>
            <p:cNvSpPr>
              <a:spLocks noChangeArrowheads="1"/>
            </p:cNvSpPr>
            <p:nvPr/>
          </p:nvSpPr>
          <p:spPr bwMode="auto">
            <a:xfrm>
              <a:off x="1212" y="1708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8" name="Rectangle 14"/>
            <p:cNvSpPr>
              <a:spLocks noChangeArrowheads="1"/>
            </p:cNvSpPr>
            <p:nvPr/>
          </p:nvSpPr>
          <p:spPr bwMode="auto">
            <a:xfrm>
              <a:off x="1314" y="1512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9" name="Rectangle 15"/>
            <p:cNvSpPr>
              <a:spLocks noChangeArrowheads="1"/>
            </p:cNvSpPr>
            <p:nvPr/>
          </p:nvSpPr>
          <p:spPr bwMode="auto">
            <a:xfrm>
              <a:off x="1505" y="1416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60" name="Rectangle 16"/>
            <p:cNvSpPr>
              <a:spLocks noChangeArrowheads="1"/>
            </p:cNvSpPr>
            <p:nvPr/>
          </p:nvSpPr>
          <p:spPr bwMode="auto">
            <a:xfrm>
              <a:off x="1413" y="1436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983" name="Text Box 39"/>
          <p:cNvSpPr txBox="1">
            <a:spLocks noChangeArrowheads="1"/>
          </p:cNvSpPr>
          <p:nvPr/>
        </p:nvSpPr>
        <p:spPr bwMode="auto">
          <a:xfrm>
            <a:off x="7451725" y="49530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338984" name="Text Box 40"/>
          <p:cNvSpPr txBox="1">
            <a:spLocks noChangeArrowheads="1"/>
          </p:cNvSpPr>
          <p:nvPr/>
        </p:nvSpPr>
        <p:spPr bwMode="auto">
          <a:xfrm>
            <a:off x="5927725" y="36576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f(x)</a:t>
            </a:r>
          </a:p>
        </p:txBody>
      </p:sp>
      <p:sp>
        <p:nvSpPr>
          <p:cNvPr id="338985" name="Line 41"/>
          <p:cNvSpPr>
            <a:spLocks noChangeShapeType="1"/>
          </p:cNvSpPr>
          <p:nvPr/>
        </p:nvSpPr>
        <p:spPr bwMode="auto">
          <a:xfrm flipV="1">
            <a:off x="6447313" y="4238625"/>
            <a:ext cx="12330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986" name="Text Box 42"/>
          <p:cNvSpPr txBox="1">
            <a:spLocks noChangeArrowheads="1"/>
          </p:cNvSpPr>
          <p:nvPr/>
        </p:nvSpPr>
        <p:spPr bwMode="auto">
          <a:xfrm>
            <a:off x="8001000" y="392112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x,</a:t>
            </a:r>
            <a:r>
              <a:rPr lang="en-US" dirty="0" err="1" smtClean="0">
                <a:latin typeface="Symbol" pitchFamily="18" charset="2"/>
              </a:rPr>
              <a:t>q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10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Least-Squares</a:t>
            </a:r>
            <a:endParaRPr lang="en-US" dirty="0"/>
          </a:p>
        </p:txBody>
      </p:sp>
      <p:sp>
        <p:nvSpPr>
          <p:cNvPr id="338948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b="1" dirty="0" smtClean="0"/>
              <a:t>x</a:t>
            </a:r>
            <a:r>
              <a:rPr lang="en-US" dirty="0" smtClean="0"/>
              <a:t> include attributes (x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 </a:t>
            </a:r>
            <a:r>
              <a:rPr lang="el-GR" b="1" dirty="0" smtClean="0"/>
              <a:t>θ</a:t>
            </a:r>
            <a:r>
              <a:rPr lang="en-US" dirty="0" smtClean="0"/>
              <a:t> include </a:t>
            </a:r>
            <a:r>
              <a:rPr lang="en-US" dirty="0" smtClean="0">
                <a:solidFill>
                  <a:srgbClr val="00B050"/>
                </a:solidFill>
              </a:rPr>
              <a:t>coefficients</a:t>
            </a:r>
            <a:r>
              <a:rPr lang="en-US" dirty="0" smtClean="0"/>
              <a:t> (</a:t>
            </a:r>
            <a:r>
              <a:rPr lang="el-GR" dirty="0" smtClean="0"/>
              <a:t>θ</a:t>
            </a:r>
            <a:r>
              <a:rPr lang="en-US" baseline="-25000" dirty="0" smtClean="0"/>
              <a:t>1</a:t>
            </a:r>
            <a:r>
              <a:rPr lang="en-US" dirty="0"/>
              <a:t>,…,</a:t>
            </a:r>
            <a:r>
              <a:rPr lang="el-GR" dirty="0" smtClean="0"/>
              <a:t>θ</a:t>
            </a:r>
            <a:r>
              <a:rPr lang="en-US" baseline="-25000" dirty="0" smtClean="0"/>
              <a:t>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 smtClean="0"/>
              <a:t>f(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,</a:t>
            </a:r>
            <a:r>
              <a:rPr lang="el-GR" b="1" dirty="0" smtClean="0"/>
              <a:t>θ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/>
              <a:t> + … + </a:t>
            </a:r>
            <a:r>
              <a:rPr lang="en-US" dirty="0" err="1" smtClean="0">
                <a:solidFill>
                  <a:srgbClr val="0070C0"/>
                </a:solidFill>
              </a:rPr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r>
              <a:rPr lang="en-US" baseline="-25000" dirty="0" smtClean="0"/>
              <a:t>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5F5A7E-19FA-47D7-92CB-E04F06BFF60C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38951" name="Group 7"/>
          <p:cNvGrpSpPr>
            <a:grpSpLocks/>
          </p:cNvGrpSpPr>
          <p:nvPr/>
        </p:nvGrpSpPr>
        <p:grpSpPr bwMode="auto">
          <a:xfrm>
            <a:off x="3368675" y="4606925"/>
            <a:ext cx="1235075" cy="1219200"/>
            <a:chOff x="928" y="1152"/>
            <a:chExt cx="624" cy="768"/>
          </a:xfrm>
        </p:grpSpPr>
        <p:sp>
          <p:nvSpPr>
            <p:cNvPr id="338952" name="Line 8"/>
            <p:cNvSpPr>
              <a:spLocks noChangeShapeType="1"/>
            </p:cNvSpPr>
            <p:nvPr/>
          </p:nvSpPr>
          <p:spPr bwMode="auto">
            <a:xfrm>
              <a:off x="960" y="115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953" name="Line 9"/>
            <p:cNvSpPr>
              <a:spLocks noChangeShapeType="1"/>
            </p:cNvSpPr>
            <p:nvPr/>
          </p:nvSpPr>
          <p:spPr bwMode="auto">
            <a:xfrm>
              <a:off x="960" y="192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954" name="Rectangle 10"/>
            <p:cNvSpPr>
              <a:spLocks noChangeArrowheads="1"/>
            </p:cNvSpPr>
            <p:nvPr/>
          </p:nvSpPr>
          <p:spPr bwMode="auto">
            <a:xfrm>
              <a:off x="928" y="1304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5" name="Rectangle 11"/>
            <p:cNvSpPr>
              <a:spLocks noChangeArrowheads="1"/>
            </p:cNvSpPr>
            <p:nvPr/>
          </p:nvSpPr>
          <p:spPr bwMode="auto">
            <a:xfrm>
              <a:off x="1048" y="1353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6" name="Rectangle 12"/>
            <p:cNvSpPr>
              <a:spLocks noChangeArrowheads="1"/>
            </p:cNvSpPr>
            <p:nvPr/>
          </p:nvSpPr>
          <p:spPr bwMode="auto">
            <a:xfrm>
              <a:off x="1128" y="1550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7" name="Rectangle 13"/>
            <p:cNvSpPr>
              <a:spLocks noChangeArrowheads="1"/>
            </p:cNvSpPr>
            <p:nvPr/>
          </p:nvSpPr>
          <p:spPr bwMode="auto">
            <a:xfrm>
              <a:off x="1212" y="1708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8" name="Rectangle 14"/>
            <p:cNvSpPr>
              <a:spLocks noChangeArrowheads="1"/>
            </p:cNvSpPr>
            <p:nvPr/>
          </p:nvSpPr>
          <p:spPr bwMode="auto">
            <a:xfrm>
              <a:off x="1314" y="1512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9" name="Rectangle 15"/>
            <p:cNvSpPr>
              <a:spLocks noChangeArrowheads="1"/>
            </p:cNvSpPr>
            <p:nvPr/>
          </p:nvSpPr>
          <p:spPr bwMode="auto">
            <a:xfrm>
              <a:off x="1505" y="1416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60" name="Rectangle 16"/>
            <p:cNvSpPr>
              <a:spLocks noChangeArrowheads="1"/>
            </p:cNvSpPr>
            <p:nvPr/>
          </p:nvSpPr>
          <p:spPr bwMode="auto">
            <a:xfrm>
              <a:off x="1413" y="1436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983" name="Text Box 39"/>
          <p:cNvSpPr txBox="1">
            <a:spLocks noChangeArrowheads="1"/>
          </p:cNvSpPr>
          <p:nvPr/>
        </p:nvSpPr>
        <p:spPr bwMode="auto">
          <a:xfrm>
            <a:off x="4419600" y="57150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338984" name="Text Box 40"/>
          <p:cNvSpPr txBox="1">
            <a:spLocks noChangeArrowheads="1"/>
          </p:cNvSpPr>
          <p:nvPr/>
        </p:nvSpPr>
        <p:spPr bwMode="auto">
          <a:xfrm>
            <a:off x="2895600" y="44196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f(x)</a:t>
            </a:r>
          </a:p>
        </p:txBody>
      </p:sp>
      <p:sp>
        <p:nvSpPr>
          <p:cNvPr id="338985" name="Line 41"/>
          <p:cNvSpPr>
            <a:spLocks noChangeShapeType="1"/>
          </p:cNvSpPr>
          <p:nvPr/>
        </p:nvSpPr>
        <p:spPr bwMode="auto">
          <a:xfrm flipV="1">
            <a:off x="3429000" y="48006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986" name="Text Box 42"/>
          <p:cNvSpPr txBox="1">
            <a:spLocks noChangeArrowheads="1"/>
          </p:cNvSpPr>
          <p:nvPr/>
        </p:nvSpPr>
        <p:spPr bwMode="auto">
          <a:xfrm>
            <a:off x="4968875" y="468312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x,</a:t>
            </a:r>
            <a:r>
              <a:rPr lang="en-US" dirty="0" err="1" smtClean="0">
                <a:latin typeface="Symbol" pitchFamily="18" charset="2"/>
              </a:rPr>
              <a:t>q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95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Least-Squares</a:t>
            </a:r>
            <a:endParaRPr lang="en-US" dirty="0"/>
          </a:p>
        </p:txBody>
      </p:sp>
      <p:sp>
        <p:nvSpPr>
          <p:cNvPr id="338948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,</a:t>
            </a:r>
            <a:r>
              <a:rPr lang="el-GR" b="1" dirty="0" smtClean="0"/>
              <a:t>θ</a:t>
            </a:r>
            <a:r>
              <a:rPr lang="en-US" dirty="0" smtClean="0"/>
              <a:t>) =</a:t>
            </a:r>
            <a:r>
              <a:rPr lang="el-GR" dirty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l-GR" b="1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/>
              <a:t> + … + </a:t>
            </a:r>
            <a:r>
              <a:rPr lang="en-US" b="1" dirty="0" err="1" smtClean="0">
                <a:solidFill>
                  <a:srgbClr val="0070C0"/>
                </a:solidFill>
              </a:rPr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l-GR" b="1" dirty="0" smtClean="0"/>
              <a:t>θ</a:t>
            </a:r>
            <a:r>
              <a:rPr lang="en-US" baseline="-25000" dirty="0" smtClean="0"/>
              <a:t>N</a:t>
            </a:r>
          </a:p>
          <a:p>
            <a:r>
              <a:rPr lang="en-US" dirty="0" smtClean="0"/>
              <a:t>Best </a:t>
            </a:r>
            <a:r>
              <a:rPr lang="el-GR" dirty="0"/>
              <a:t>θ</a:t>
            </a:r>
            <a:r>
              <a:rPr lang="en-US" dirty="0" smtClean="0"/>
              <a:t> given by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l-GR" b="1" dirty="0"/>
              <a:t>θ</a:t>
            </a:r>
            <a:r>
              <a:rPr lang="en-US" dirty="0" smtClean="0"/>
              <a:t> = (A</a:t>
            </a:r>
            <a:r>
              <a:rPr lang="en-US" baseline="30000" dirty="0" smtClean="0"/>
              <a:t>T</a:t>
            </a:r>
            <a:r>
              <a:rPr lang="en-US" dirty="0" smtClean="0"/>
              <a:t>A)</a:t>
            </a:r>
            <a:r>
              <a:rPr lang="en-US" baseline="30000" dirty="0" smtClean="0"/>
              <a:t>-1</a:t>
            </a:r>
            <a:r>
              <a:rPr lang="en-US" dirty="0" smtClean="0"/>
              <a:t> A</a:t>
            </a:r>
            <a:r>
              <a:rPr lang="en-US" baseline="30000" dirty="0" smtClean="0"/>
              <a:t>T</a:t>
            </a:r>
            <a:r>
              <a:rPr lang="en-US" dirty="0" smtClean="0"/>
              <a:t> </a:t>
            </a:r>
            <a:r>
              <a:rPr lang="en-US" b="1" dirty="0" smtClean="0"/>
              <a:t>b</a:t>
            </a:r>
          </a:p>
          <a:p>
            <a:r>
              <a:rPr lang="en-US" dirty="0" smtClean="0"/>
              <a:t>Where A is matrix of 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baseline="30000" dirty="0" smtClean="0"/>
              <a:t>(i)</a:t>
            </a:r>
            <a:r>
              <a:rPr lang="en-US" dirty="0" smtClean="0"/>
              <a:t>’s in rows, </a:t>
            </a:r>
            <a:r>
              <a:rPr lang="en-US" b="1" dirty="0" smtClean="0"/>
              <a:t>b</a:t>
            </a:r>
            <a:r>
              <a:rPr lang="en-US" dirty="0" smtClean="0"/>
              <a:t> is vector of y</a:t>
            </a:r>
            <a:r>
              <a:rPr lang="en-US" baseline="30000" dirty="0" smtClean="0"/>
              <a:t>(i)</a:t>
            </a:r>
            <a:r>
              <a:rPr lang="en-US" dirty="0" smtClean="0"/>
              <a:t>’s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5F5A7E-19FA-47D7-92CB-E04F06BFF60C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338951" name="Group 7"/>
          <p:cNvGrpSpPr>
            <a:grpSpLocks/>
          </p:cNvGrpSpPr>
          <p:nvPr/>
        </p:nvGrpSpPr>
        <p:grpSpPr bwMode="auto">
          <a:xfrm>
            <a:off x="3368675" y="4606925"/>
            <a:ext cx="1235075" cy="1219200"/>
            <a:chOff x="928" y="1152"/>
            <a:chExt cx="624" cy="768"/>
          </a:xfrm>
        </p:grpSpPr>
        <p:sp>
          <p:nvSpPr>
            <p:cNvPr id="338952" name="Line 8"/>
            <p:cNvSpPr>
              <a:spLocks noChangeShapeType="1"/>
            </p:cNvSpPr>
            <p:nvPr/>
          </p:nvSpPr>
          <p:spPr bwMode="auto">
            <a:xfrm>
              <a:off x="960" y="115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953" name="Line 9"/>
            <p:cNvSpPr>
              <a:spLocks noChangeShapeType="1"/>
            </p:cNvSpPr>
            <p:nvPr/>
          </p:nvSpPr>
          <p:spPr bwMode="auto">
            <a:xfrm>
              <a:off x="960" y="192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954" name="Rectangle 10"/>
            <p:cNvSpPr>
              <a:spLocks noChangeArrowheads="1"/>
            </p:cNvSpPr>
            <p:nvPr/>
          </p:nvSpPr>
          <p:spPr bwMode="auto">
            <a:xfrm>
              <a:off x="928" y="1304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5" name="Rectangle 11"/>
            <p:cNvSpPr>
              <a:spLocks noChangeArrowheads="1"/>
            </p:cNvSpPr>
            <p:nvPr/>
          </p:nvSpPr>
          <p:spPr bwMode="auto">
            <a:xfrm>
              <a:off x="1048" y="1353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6" name="Rectangle 12"/>
            <p:cNvSpPr>
              <a:spLocks noChangeArrowheads="1"/>
            </p:cNvSpPr>
            <p:nvPr/>
          </p:nvSpPr>
          <p:spPr bwMode="auto">
            <a:xfrm>
              <a:off x="1128" y="1550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7" name="Rectangle 13"/>
            <p:cNvSpPr>
              <a:spLocks noChangeArrowheads="1"/>
            </p:cNvSpPr>
            <p:nvPr/>
          </p:nvSpPr>
          <p:spPr bwMode="auto">
            <a:xfrm>
              <a:off x="1212" y="1708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8" name="Rectangle 14"/>
            <p:cNvSpPr>
              <a:spLocks noChangeArrowheads="1"/>
            </p:cNvSpPr>
            <p:nvPr/>
          </p:nvSpPr>
          <p:spPr bwMode="auto">
            <a:xfrm>
              <a:off x="1314" y="1512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9" name="Rectangle 15"/>
            <p:cNvSpPr>
              <a:spLocks noChangeArrowheads="1"/>
            </p:cNvSpPr>
            <p:nvPr/>
          </p:nvSpPr>
          <p:spPr bwMode="auto">
            <a:xfrm>
              <a:off x="1505" y="1416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60" name="Rectangle 16"/>
            <p:cNvSpPr>
              <a:spLocks noChangeArrowheads="1"/>
            </p:cNvSpPr>
            <p:nvPr/>
          </p:nvSpPr>
          <p:spPr bwMode="auto">
            <a:xfrm>
              <a:off x="1413" y="1436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983" name="Text Box 39"/>
          <p:cNvSpPr txBox="1">
            <a:spLocks noChangeArrowheads="1"/>
          </p:cNvSpPr>
          <p:nvPr/>
        </p:nvSpPr>
        <p:spPr bwMode="auto">
          <a:xfrm>
            <a:off x="4419600" y="57150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338984" name="Text Box 40"/>
          <p:cNvSpPr txBox="1">
            <a:spLocks noChangeArrowheads="1"/>
          </p:cNvSpPr>
          <p:nvPr/>
        </p:nvSpPr>
        <p:spPr bwMode="auto">
          <a:xfrm>
            <a:off x="2895600" y="44196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f(x)</a:t>
            </a:r>
          </a:p>
        </p:txBody>
      </p:sp>
      <p:sp>
        <p:nvSpPr>
          <p:cNvPr id="338985" name="Line 41"/>
          <p:cNvSpPr>
            <a:spLocks noChangeShapeType="1"/>
          </p:cNvSpPr>
          <p:nvPr/>
        </p:nvSpPr>
        <p:spPr bwMode="auto">
          <a:xfrm flipV="1">
            <a:off x="3429000" y="48006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986" name="Text Box 42"/>
          <p:cNvSpPr txBox="1">
            <a:spLocks noChangeArrowheads="1"/>
          </p:cNvSpPr>
          <p:nvPr/>
        </p:nvSpPr>
        <p:spPr bwMode="auto">
          <a:xfrm>
            <a:off x="4968875" y="468312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f(</a:t>
            </a:r>
            <a:r>
              <a:rPr lang="en-US" dirty="0" err="1" smtClean="0"/>
              <a:t>x,</a:t>
            </a:r>
            <a:r>
              <a:rPr lang="en-US" dirty="0" err="1" smtClean="0">
                <a:latin typeface="Symbol" pitchFamily="18" charset="2"/>
              </a:rPr>
              <a:t>q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Nonlinear Least-Squares</a:t>
            </a:r>
            <a:endParaRPr lang="en-US"/>
          </a:p>
        </p:txBody>
      </p:sp>
      <p:sp>
        <p:nvSpPr>
          <p:cNvPr id="340996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E.g. quadratic f(x,</a:t>
            </a:r>
            <a:r>
              <a:rPr lang="el-GR" b="1" dirty="0" smtClean="0"/>
              <a:t>θ</a:t>
            </a:r>
            <a:r>
              <a:rPr lang="en-US" dirty="0" smtClean="0"/>
              <a:t>) = </a:t>
            </a:r>
            <a:r>
              <a:rPr lang="el-GR" dirty="0" smtClean="0"/>
              <a:t>θ</a:t>
            </a:r>
            <a:r>
              <a:rPr lang="en-US" baseline="-25000" dirty="0" smtClean="0"/>
              <a:t>0</a:t>
            </a:r>
            <a:r>
              <a:rPr lang="en-US" dirty="0" smtClean="0"/>
              <a:t> + x </a:t>
            </a:r>
            <a:r>
              <a:rPr lang="el-GR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/>
              <a:t> + x</a:t>
            </a:r>
            <a:r>
              <a:rPr lang="en-US" baseline="30000" dirty="0"/>
              <a:t>2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E.g. exponential f(x,</a:t>
            </a:r>
            <a:r>
              <a:rPr lang="el-GR" b="1" dirty="0" smtClean="0"/>
              <a:t>θ</a:t>
            </a:r>
            <a:r>
              <a:rPr lang="en-US" dirty="0" smtClean="0"/>
              <a:t>) = </a:t>
            </a:r>
            <a:r>
              <a:rPr lang="en-US" dirty="0" err="1" smtClean="0"/>
              <a:t>exp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baseline="-25000" dirty="0" smtClean="0"/>
              <a:t>0</a:t>
            </a:r>
            <a:r>
              <a:rPr lang="en-US" dirty="0" smtClean="0"/>
              <a:t> + x </a:t>
            </a:r>
            <a:r>
              <a:rPr lang="el-GR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Any combinations</a:t>
            </a:r>
            <a:br>
              <a:rPr lang="en-US" dirty="0" smtClean="0"/>
            </a:br>
            <a:r>
              <a:rPr lang="en-US" dirty="0" smtClean="0"/>
              <a:t>	 f(x,</a:t>
            </a:r>
            <a:r>
              <a:rPr lang="el-GR" b="1" dirty="0" smtClean="0"/>
              <a:t>θ</a:t>
            </a:r>
            <a:r>
              <a:rPr lang="en-US" dirty="0" smtClean="0"/>
              <a:t>) = </a:t>
            </a:r>
            <a:r>
              <a:rPr lang="en-US" dirty="0" err="1" smtClean="0"/>
              <a:t>exp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baseline="-25000" dirty="0" smtClean="0"/>
              <a:t>0</a:t>
            </a:r>
            <a:r>
              <a:rPr lang="en-US" dirty="0" smtClean="0"/>
              <a:t> + x </a:t>
            </a:r>
            <a:r>
              <a:rPr lang="el-GR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/>
              <a:t>) + </a:t>
            </a:r>
            <a:r>
              <a:rPr lang="el-GR" dirty="0" smtClean="0"/>
              <a:t>θ</a:t>
            </a:r>
            <a:r>
              <a:rPr lang="en-US" baseline="-25000" dirty="0" smtClean="0"/>
              <a:t>2</a:t>
            </a:r>
            <a:r>
              <a:rPr lang="en-US" dirty="0" smtClean="0"/>
              <a:t> + x </a:t>
            </a:r>
            <a:r>
              <a:rPr lang="el-GR" dirty="0" smtClean="0"/>
              <a:t>θ</a:t>
            </a:r>
            <a:r>
              <a:rPr lang="en-US" baseline="-25000" dirty="0" smtClean="0"/>
              <a:t>3</a:t>
            </a:r>
          </a:p>
          <a:p>
            <a:r>
              <a:rPr lang="en-US" dirty="0" smtClean="0"/>
              <a:t>Fitting can be done using </a:t>
            </a:r>
            <a:r>
              <a:rPr lang="en-US" dirty="0" smtClean="0">
                <a:solidFill>
                  <a:schemeClr val="accent3"/>
                </a:solidFill>
              </a:rPr>
              <a:t>gradient descent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86CD31-56CE-4E06-8575-9C84B33DE067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40999" name="Group 7"/>
          <p:cNvGrpSpPr>
            <a:grpSpLocks/>
          </p:cNvGrpSpPr>
          <p:nvPr/>
        </p:nvGrpSpPr>
        <p:grpSpPr bwMode="auto">
          <a:xfrm>
            <a:off x="1371600" y="4419600"/>
            <a:ext cx="1235075" cy="1219200"/>
            <a:chOff x="928" y="1152"/>
            <a:chExt cx="624" cy="768"/>
          </a:xfrm>
        </p:grpSpPr>
        <p:sp>
          <p:nvSpPr>
            <p:cNvPr id="341000" name="Line 8"/>
            <p:cNvSpPr>
              <a:spLocks noChangeShapeType="1"/>
            </p:cNvSpPr>
            <p:nvPr/>
          </p:nvSpPr>
          <p:spPr bwMode="auto">
            <a:xfrm>
              <a:off x="960" y="115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1001" name="Line 9"/>
            <p:cNvSpPr>
              <a:spLocks noChangeShapeType="1"/>
            </p:cNvSpPr>
            <p:nvPr/>
          </p:nvSpPr>
          <p:spPr bwMode="auto">
            <a:xfrm>
              <a:off x="960" y="192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1002" name="Rectangle 10"/>
            <p:cNvSpPr>
              <a:spLocks noChangeArrowheads="1"/>
            </p:cNvSpPr>
            <p:nvPr/>
          </p:nvSpPr>
          <p:spPr bwMode="auto">
            <a:xfrm>
              <a:off x="928" y="1304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3" name="Rectangle 11"/>
            <p:cNvSpPr>
              <a:spLocks noChangeArrowheads="1"/>
            </p:cNvSpPr>
            <p:nvPr/>
          </p:nvSpPr>
          <p:spPr bwMode="auto">
            <a:xfrm>
              <a:off x="1048" y="1353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4" name="Rectangle 12"/>
            <p:cNvSpPr>
              <a:spLocks noChangeArrowheads="1"/>
            </p:cNvSpPr>
            <p:nvPr/>
          </p:nvSpPr>
          <p:spPr bwMode="auto">
            <a:xfrm>
              <a:off x="1128" y="1550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5" name="Rectangle 13"/>
            <p:cNvSpPr>
              <a:spLocks noChangeArrowheads="1"/>
            </p:cNvSpPr>
            <p:nvPr/>
          </p:nvSpPr>
          <p:spPr bwMode="auto">
            <a:xfrm>
              <a:off x="1212" y="1708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6" name="Rectangle 14"/>
            <p:cNvSpPr>
              <a:spLocks noChangeArrowheads="1"/>
            </p:cNvSpPr>
            <p:nvPr/>
          </p:nvSpPr>
          <p:spPr bwMode="auto">
            <a:xfrm>
              <a:off x="1314" y="1512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7" name="Rectangle 15"/>
            <p:cNvSpPr>
              <a:spLocks noChangeArrowheads="1"/>
            </p:cNvSpPr>
            <p:nvPr/>
          </p:nvSpPr>
          <p:spPr bwMode="auto">
            <a:xfrm>
              <a:off x="1505" y="1416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8" name="Rectangle 16"/>
            <p:cNvSpPr>
              <a:spLocks noChangeArrowheads="1"/>
            </p:cNvSpPr>
            <p:nvPr/>
          </p:nvSpPr>
          <p:spPr bwMode="auto">
            <a:xfrm>
              <a:off x="1413" y="1436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1009" name="Group 17"/>
          <p:cNvGrpSpPr>
            <a:grpSpLocks/>
          </p:cNvGrpSpPr>
          <p:nvPr/>
        </p:nvGrpSpPr>
        <p:grpSpPr bwMode="auto">
          <a:xfrm>
            <a:off x="5902325" y="4419600"/>
            <a:ext cx="1235075" cy="1219200"/>
            <a:chOff x="928" y="1152"/>
            <a:chExt cx="624" cy="768"/>
          </a:xfrm>
        </p:grpSpPr>
        <p:sp>
          <p:nvSpPr>
            <p:cNvPr id="341010" name="Line 18"/>
            <p:cNvSpPr>
              <a:spLocks noChangeShapeType="1"/>
            </p:cNvSpPr>
            <p:nvPr/>
          </p:nvSpPr>
          <p:spPr bwMode="auto">
            <a:xfrm>
              <a:off x="960" y="115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1011" name="Line 19"/>
            <p:cNvSpPr>
              <a:spLocks noChangeShapeType="1"/>
            </p:cNvSpPr>
            <p:nvPr/>
          </p:nvSpPr>
          <p:spPr bwMode="auto">
            <a:xfrm>
              <a:off x="960" y="192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1012" name="Rectangle 20"/>
            <p:cNvSpPr>
              <a:spLocks noChangeArrowheads="1"/>
            </p:cNvSpPr>
            <p:nvPr/>
          </p:nvSpPr>
          <p:spPr bwMode="auto">
            <a:xfrm>
              <a:off x="928" y="1304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13" name="Rectangle 21"/>
            <p:cNvSpPr>
              <a:spLocks noChangeArrowheads="1"/>
            </p:cNvSpPr>
            <p:nvPr/>
          </p:nvSpPr>
          <p:spPr bwMode="auto">
            <a:xfrm>
              <a:off x="1048" y="1353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14" name="Rectangle 22"/>
            <p:cNvSpPr>
              <a:spLocks noChangeArrowheads="1"/>
            </p:cNvSpPr>
            <p:nvPr/>
          </p:nvSpPr>
          <p:spPr bwMode="auto">
            <a:xfrm>
              <a:off x="1128" y="1550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15" name="Rectangle 23"/>
            <p:cNvSpPr>
              <a:spLocks noChangeArrowheads="1"/>
            </p:cNvSpPr>
            <p:nvPr/>
          </p:nvSpPr>
          <p:spPr bwMode="auto">
            <a:xfrm>
              <a:off x="1212" y="1708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16" name="Rectangle 24"/>
            <p:cNvSpPr>
              <a:spLocks noChangeArrowheads="1"/>
            </p:cNvSpPr>
            <p:nvPr/>
          </p:nvSpPr>
          <p:spPr bwMode="auto">
            <a:xfrm>
              <a:off x="1314" y="1512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17" name="Rectangle 25"/>
            <p:cNvSpPr>
              <a:spLocks noChangeArrowheads="1"/>
            </p:cNvSpPr>
            <p:nvPr/>
          </p:nvSpPr>
          <p:spPr bwMode="auto">
            <a:xfrm>
              <a:off x="1505" y="1416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18" name="Rectangle 26"/>
            <p:cNvSpPr>
              <a:spLocks noChangeArrowheads="1"/>
            </p:cNvSpPr>
            <p:nvPr/>
          </p:nvSpPr>
          <p:spPr bwMode="auto">
            <a:xfrm>
              <a:off x="1413" y="1436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1019" name="Group 27"/>
          <p:cNvGrpSpPr>
            <a:grpSpLocks/>
          </p:cNvGrpSpPr>
          <p:nvPr/>
        </p:nvGrpSpPr>
        <p:grpSpPr bwMode="auto">
          <a:xfrm>
            <a:off x="3621088" y="4419600"/>
            <a:ext cx="1235075" cy="1219200"/>
            <a:chOff x="928" y="1152"/>
            <a:chExt cx="624" cy="768"/>
          </a:xfrm>
        </p:grpSpPr>
        <p:sp>
          <p:nvSpPr>
            <p:cNvPr id="341020" name="Line 28"/>
            <p:cNvSpPr>
              <a:spLocks noChangeShapeType="1"/>
            </p:cNvSpPr>
            <p:nvPr/>
          </p:nvSpPr>
          <p:spPr bwMode="auto">
            <a:xfrm>
              <a:off x="960" y="115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1021" name="Line 29"/>
            <p:cNvSpPr>
              <a:spLocks noChangeShapeType="1"/>
            </p:cNvSpPr>
            <p:nvPr/>
          </p:nvSpPr>
          <p:spPr bwMode="auto">
            <a:xfrm>
              <a:off x="960" y="192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1022" name="Rectangle 30"/>
            <p:cNvSpPr>
              <a:spLocks noChangeArrowheads="1"/>
            </p:cNvSpPr>
            <p:nvPr/>
          </p:nvSpPr>
          <p:spPr bwMode="auto">
            <a:xfrm>
              <a:off x="928" y="1304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23" name="Rectangle 31"/>
            <p:cNvSpPr>
              <a:spLocks noChangeArrowheads="1"/>
            </p:cNvSpPr>
            <p:nvPr/>
          </p:nvSpPr>
          <p:spPr bwMode="auto">
            <a:xfrm>
              <a:off x="1048" y="1353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24" name="Rectangle 32"/>
            <p:cNvSpPr>
              <a:spLocks noChangeArrowheads="1"/>
            </p:cNvSpPr>
            <p:nvPr/>
          </p:nvSpPr>
          <p:spPr bwMode="auto">
            <a:xfrm>
              <a:off x="1128" y="1550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25" name="Rectangle 33"/>
            <p:cNvSpPr>
              <a:spLocks noChangeArrowheads="1"/>
            </p:cNvSpPr>
            <p:nvPr/>
          </p:nvSpPr>
          <p:spPr bwMode="auto">
            <a:xfrm>
              <a:off x="1212" y="1708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26" name="Rectangle 34"/>
            <p:cNvSpPr>
              <a:spLocks noChangeArrowheads="1"/>
            </p:cNvSpPr>
            <p:nvPr/>
          </p:nvSpPr>
          <p:spPr bwMode="auto">
            <a:xfrm>
              <a:off x="1314" y="1512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27" name="Rectangle 35"/>
            <p:cNvSpPr>
              <a:spLocks noChangeArrowheads="1"/>
            </p:cNvSpPr>
            <p:nvPr/>
          </p:nvSpPr>
          <p:spPr bwMode="auto">
            <a:xfrm>
              <a:off x="1505" y="1416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28" name="Rectangle 36"/>
            <p:cNvSpPr>
              <a:spLocks noChangeArrowheads="1"/>
            </p:cNvSpPr>
            <p:nvPr/>
          </p:nvSpPr>
          <p:spPr bwMode="auto">
            <a:xfrm>
              <a:off x="1413" y="1436"/>
              <a:ext cx="47" cy="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1030" name="Freeform 38"/>
          <p:cNvSpPr>
            <a:spLocks/>
          </p:cNvSpPr>
          <p:nvPr/>
        </p:nvSpPr>
        <p:spPr bwMode="auto">
          <a:xfrm>
            <a:off x="5997575" y="4708525"/>
            <a:ext cx="1114425" cy="431800"/>
          </a:xfrm>
          <a:custGeom>
            <a:avLst/>
            <a:gdLst>
              <a:gd name="T0" fmla="*/ 0 w 563"/>
              <a:gd name="T1" fmla="*/ 10 h 272"/>
              <a:gd name="T2" fmla="*/ 105 w 563"/>
              <a:gd name="T3" fmla="*/ 39 h 272"/>
              <a:gd name="T4" fmla="*/ 176 w 563"/>
              <a:gd name="T5" fmla="*/ 244 h 272"/>
              <a:gd name="T6" fmla="*/ 358 w 563"/>
              <a:gd name="T7" fmla="*/ 205 h 272"/>
              <a:gd name="T8" fmla="*/ 444 w 563"/>
              <a:gd name="T9" fmla="*/ 118 h 272"/>
              <a:gd name="T10" fmla="*/ 563 w 563"/>
              <a:gd name="T11" fmla="*/ 10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" h="272">
                <a:moveTo>
                  <a:pt x="0" y="10"/>
                </a:moveTo>
                <a:cubicBezTo>
                  <a:pt x="38" y="5"/>
                  <a:pt x="76" y="0"/>
                  <a:pt x="105" y="39"/>
                </a:cubicBezTo>
                <a:cubicBezTo>
                  <a:pt x="134" y="78"/>
                  <a:pt x="134" y="216"/>
                  <a:pt x="176" y="244"/>
                </a:cubicBezTo>
                <a:cubicBezTo>
                  <a:pt x="218" y="272"/>
                  <a:pt x="313" y="226"/>
                  <a:pt x="358" y="205"/>
                </a:cubicBezTo>
                <a:cubicBezTo>
                  <a:pt x="403" y="184"/>
                  <a:pt x="410" y="135"/>
                  <a:pt x="444" y="118"/>
                </a:cubicBezTo>
                <a:cubicBezTo>
                  <a:pt x="478" y="101"/>
                  <a:pt x="543" y="106"/>
                  <a:pt x="563" y="10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1031" name="Text Box 39"/>
          <p:cNvSpPr txBox="1">
            <a:spLocks noChangeArrowheads="1"/>
          </p:cNvSpPr>
          <p:nvPr/>
        </p:nvSpPr>
        <p:spPr bwMode="auto">
          <a:xfrm>
            <a:off x="2422525" y="5527675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341032" name="Text Box 40"/>
          <p:cNvSpPr txBox="1">
            <a:spLocks noChangeArrowheads="1"/>
          </p:cNvSpPr>
          <p:nvPr/>
        </p:nvSpPr>
        <p:spPr bwMode="auto">
          <a:xfrm>
            <a:off x="898525" y="4232275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f(x</a:t>
            </a:r>
            <a:r>
              <a:rPr lang="en-US" dirty="0">
                <a:latin typeface="Comic Sans MS" pitchFamily="66" charset="0"/>
              </a:rPr>
              <a:t>)</a:t>
            </a:r>
          </a:p>
        </p:txBody>
      </p:sp>
      <p:sp>
        <p:nvSpPr>
          <p:cNvPr id="341033" name="Line 41"/>
          <p:cNvSpPr>
            <a:spLocks noChangeShapeType="1"/>
          </p:cNvSpPr>
          <p:nvPr/>
        </p:nvSpPr>
        <p:spPr bwMode="auto">
          <a:xfrm flipV="1">
            <a:off x="1219200" y="4953000"/>
            <a:ext cx="1600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1034" name="Text Box 42"/>
          <p:cNvSpPr txBox="1">
            <a:spLocks noChangeArrowheads="1"/>
          </p:cNvSpPr>
          <p:nvPr/>
        </p:nvSpPr>
        <p:spPr bwMode="auto">
          <a:xfrm>
            <a:off x="304800" y="46482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linear</a:t>
            </a:r>
          </a:p>
        </p:txBody>
      </p:sp>
      <p:sp>
        <p:nvSpPr>
          <p:cNvPr id="341035" name="Text Box 43"/>
          <p:cNvSpPr txBox="1">
            <a:spLocks noChangeArrowheads="1"/>
          </p:cNvSpPr>
          <p:nvPr/>
        </p:nvSpPr>
        <p:spPr bwMode="auto">
          <a:xfrm>
            <a:off x="3733800" y="4114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quadratic</a:t>
            </a:r>
          </a:p>
        </p:txBody>
      </p:sp>
      <p:sp>
        <p:nvSpPr>
          <p:cNvPr id="341037" name="Freeform 45"/>
          <p:cNvSpPr>
            <a:spLocks/>
          </p:cNvSpPr>
          <p:nvPr/>
        </p:nvSpPr>
        <p:spPr bwMode="auto">
          <a:xfrm>
            <a:off x="3657600" y="4419600"/>
            <a:ext cx="1295400" cy="914400"/>
          </a:xfrm>
          <a:custGeom>
            <a:avLst/>
            <a:gdLst>
              <a:gd name="T0" fmla="*/ 0 w 816"/>
              <a:gd name="T1" fmla="*/ 0 h 576"/>
              <a:gd name="T2" fmla="*/ 144 w 816"/>
              <a:gd name="T3" fmla="*/ 384 h 576"/>
              <a:gd name="T4" fmla="*/ 384 w 816"/>
              <a:gd name="T5" fmla="*/ 576 h 576"/>
              <a:gd name="T6" fmla="*/ 576 w 816"/>
              <a:gd name="T7" fmla="*/ 384 h 576"/>
              <a:gd name="T8" fmla="*/ 816 w 816"/>
              <a:gd name="T9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" h="576">
                <a:moveTo>
                  <a:pt x="0" y="0"/>
                </a:moveTo>
                <a:cubicBezTo>
                  <a:pt x="40" y="144"/>
                  <a:pt x="80" y="288"/>
                  <a:pt x="144" y="384"/>
                </a:cubicBezTo>
                <a:cubicBezTo>
                  <a:pt x="208" y="480"/>
                  <a:pt x="312" y="576"/>
                  <a:pt x="384" y="576"/>
                </a:cubicBezTo>
                <a:cubicBezTo>
                  <a:pt x="456" y="576"/>
                  <a:pt x="504" y="480"/>
                  <a:pt x="576" y="384"/>
                </a:cubicBezTo>
                <a:cubicBezTo>
                  <a:pt x="648" y="288"/>
                  <a:pt x="732" y="144"/>
                  <a:pt x="81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1038" name="Text Box 46"/>
          <p:cNvSpPr txBox="1">
            <a:spLocks noChangeArrowheads="1"/>
          </p:cNvSpPr>
          <p:nvPr/>
        </p:nvSpPr>
        <p:spPr bwMode="auto">
          <a:xfrm>
            <a:off x="6096000" y="41148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8849</TotalTime>
  <Words>1746</Words>
  <Application>Microsoft Office PowerPoint</Application>
  <PresentationFormat>On-screen Show (4:3)</PresentationFormat>
  <Paragraphs>413</Paragraphs>
  <Slides>50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Oriel</vt:lpstr>
      <vt:lpstr>Function Learning and Neural Nets </vt:lpstr>
      <vt:lpstr>Setting</vt:lpstr>
      <vt:lpstr>Function-Learning (Regression) Formulation</vt:lpstr>
      <vt:lpstr>Least-Squares Fitting</vt:lpstr>
      <vt:lpstr>Linear Least-Squares</vt:lpstr>
      <vt:lpstr>Linear Least-Squares with constant offset</vt:lpstr>
      <vt:lpstr>Multi-Dimensional Least-Squares</vt:lpstr>
      <vt:lpstr>Multi-Dimensional Least-Squares</vt:lpstr>
      <vt:lpstr>Nonlinear Least-Squares</vt:lpstr>
      <vt:lpstr>Aside: Feature Transforms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 for Least Squares</vt:lpstr>
      <vt:lpstr>Gradient Descent for Least Squares</vt:lpstr>
      <vt:lpstr>Gradient Descent Example: Linear Fitting</vt:lpstr>
      <vt:lpstr>Perceptron (The goal function f is a boolean one)</vt:lpstr>
      <vt:lpstr>A Single Perceptron can learn</vt:lpstr>
      <vt:lpstr>A Single Perceptron can learn</vt:lpstr>
      <vt:lpstr>Perceptron Learning Rule</vt:lpstr>
      <vt:lpstr>Perceptron (The goal function f is a boolean one)</vt:lpstr>
      <vt:lpstr>Unit (Neuron)</vt:lpstr>
      <vt:lpstr>Neural Network</vt:lpstr>
      <vt:lpstr>Two-Layer Feed-Forward  Neural Network</vt:lpstr>
      <vt:lpstr>Networks with hidden layers</vt:lpstr>
      <vt:lpstr>Backpropagation (Principle)</vt:lpstr>
      <vt:lpstr>Stochastic Gradient Descent</vt:lpstr>
      <vt:lpstr>Understanding Backpropagation</vt:lpstr>
      <vt:lpstr>Understanding Backpropagation</vt:lpstr>
      <vt:lpstr>Understanding Backpropagation</vt:lpstr>
      <vt:lpstr>Learning algorithm</vt:lpstr>
      <vt:lpstr>Understanding Backpropagation</vt:lpstr>
      <vt:lpstr>Understanding Backpropagation</vt:lpstr>
      <vt:lpstr>Understanding Backpropagation</vt:lpstr>
      <vt:lpstr>Understanding Backpropagation</vt:lpstr>
      <vt:lpstr>Understanding Backpropagation</vt:lpstr>
      <vt:lpstr>Understanding Backpropagation</vt:lpstr>
      <vt:lpstr>Stochastic Gradient Descent</vt:lpstr>
      <vt:lpstr>Caveats</vt:lpstr>
      <vt:lpstr>Example from B553: Image encoding</vt:lpstr>
      <vt:lpstr>Comments and Issues</vt:lpstr>
      <vt:lpstr>Benefits / Drawbacks of NNs</vt:lpstr>
      <vt:lpstr>Performance of Function Learning</vt:lpstr>
      <vt:lpstr>Readings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problems</dc:title>
  <dc:creator>Jean-Claude Latombe</dc:creator>
  <cp:lastModifiedBy>hauser</cp:lastModifiedBy>
  <cp:revision>239</cp:revision>
  <cp:lastPrinted>1601-01-01T00:00:00Z</cp:lastPrinted>
  <dcterms:created xsi:type="dcterms:W3CDTF">2000-01-10T15:15:18Z</dcterms:created>
  <dcterms:modified xsi:type="dcterms:W3CDTF">2012-10-16T17:08:30Z</dcterms:modified>
</cp:coreProperties>
</file>