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6"/>
  </p:notesMasterIdLst>
  <p:handoutMasterIdLst>
    <p:handoutMasterId r:id="rId57"/>
  </p:handoutMasterIdLst>
  <p:sldIdLst>
    <p:sldId id="566" r:id="rId2"/>
    <p:sldId id="425" r:id="rId3"/>
    <p:sldId id="468" r:id="rId4"/>
    <p:sldId id="472" r:id="rId5"/>
    <p:sldId id="471" r:id="rId6"/>
    <p:sldId id="567" r:id="rId7"/>
    <p:sldId id="473" r:id="rId8"/>
    <p:sldId id="531" r:id="rId9"/>
    <p:sldId id="533" r:id="rId10"/>
    <p:sldId id="534" r:id="rId11"/>
    <p:sldId id="535" r:id="rId12"/>
    <p:sldId id="532" r:id="rId13"/>
    <p:sldId id="474" r:id="rId14"/>
    <p:sldId id="475" r:id="rId15"/>
    <p:sldId id="476" r:id="rId16"/>
    <p:sldId id="477" r:id="rId17"/>
    <p:sldId id="568" r:id="rId18"/>
    <p:sldId id="569" r:id="rId19"/>
    <p:sldId id="484" r:id="rId20"/>
    <p:sldId id="485" r:id="rId21"/>
    <p:sldId id="487" r:id="rId22"/>
    <p:sldId id="489" r:id="rId23"/>
    <p:sldId id="490" r:id="rId24"/>
    <p:sldId id="488" r:id="rId25"/>
    <p:sldId id="491" r:id="rId26"/>
    <p:sldId id="495" r:id="rId27"/>
    <p:sldId id="570" r:id="rId28"/>
    <p:sldId id="497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57" r:id="rId45"/>
    <p:sldId id="558" r:id="rId46"/>
    <p:sldId id="559" r:id="rId47"/>
    <p:sldId id="560" r:id="rId48"/>
    <p:sldId id="561" r:id="rId49"/>
    <p:sldId id="562" r:id="rId50"/>
    <p:sldId id="563" r:id="rId51"/>
    <p:sldId id="564" r:id="rId52"/>
    <p:sldId id="565" r:id="rId53"/>
    <p:sldId id="465" r:id="rId54"/>
    <p:sldId id="541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EDED"/>
    <a:srgbClr val="FF0000"/>
    <a:srgbClr val="F0F4FE"/>
    <a:srgbClr val="F6F6F6"/>
    <a:srgbClr val="EFFFEF"/>
    <a:srgbClr val="CC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9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979"/>
    </p:cViewPr>
  </p:sorterViewPr>
  <p:notesViewPr>
    <p:cSldViewPr>
      <p:cViewPr varScale="1">
        <p:scale>
          <a:sx n="45" d="100"/>
          <a:sy n="45" d="100"/>
        </p:scale>
        <p:origin x="-1234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76290240-B94E-4261-A282-9E39F2F80F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35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8C5938CE-C5CE-4E20-95B3-6076AFE358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1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A7C56-B54D-469B-8EB0-DB97B84FE272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CD73AC5-D991-47A0-B5C7-1A4177E99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42BB-8F93-41A4-B05D-68C3244D1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29A8-2FFC-4E28-AB9B-2137D115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981200"/>
            <a:ext cx="3771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771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D3A51AEA-31A0-4990-A30A-7D7020CFF245}" type="datetime1">
              <a:rPr lang="en-US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848331FB-B8C8-4B41-A5AC-1E8BA41ACC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D6CFF-D4B4-4A80-8F70-5449BFE467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F8D466D-3303-4C0A-B620-92C84C046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8BE6-9D17-4A54-843C-37F6E5094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D6BB-A0BA-4730-BD8A-E4CFBD0994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119EB2-8A2B-402C-91FF-615595A91F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12EE-6108-45F1-98BB-B917C2C96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858AB5-4565-44EF-8AFE-DE6CD2D8DA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B9D5E3-BA5D-4F5C-994C-A392E4D274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108DC1-EACE-485C-8F7F-0EAD161BE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 about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Statistical learning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Mathematically rigorous, general approach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</a:t>
            </a:r>
            <a:r>
              <a:rPr lang="en-US" dirty="0" smtClean="0">
                <a:solidFill>
                  <a:schemeClr val="accent3"/>
                </a:solidFill>
              </a:rPr>
              <a:t>equires probabilistic expression of likelihood, prior</a:t>
            </a:r>
          </a:p>
          <a:p>
            <a:r>
              <a:rPr lang="en-US" dirty="0" smtClean="0"/>
              <a:t>Decision trees (classification)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Learning concepts that can be expressed as logical statements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Statement must be relatively compact for small trees, efficient learning</a:t>
            </a:r>
          </a:p>
          <a:p>
            <a:r>
              <a:rPr lang="en-US" dirty="0" smtClean="0"/>
              <a:t>Function learning (regression / classification)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Optimization to minimize fitting error over function parameters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Function class must be </a:t>
            </a:r>
            <a:r>
              <a:rPr lang="en-US" dirty="0" smtClean="0">
                <a:solidFill>
                  <a:schemeClr val="accent3"/>
                </a:solidFill>
              </a:rPr>
              <a:t>established a priori</a:t>
            </a:r>
          </a:p>
          <a:p>
            <a:r>
              <a:rPr lang="en-US" dirty="0" smtClean="0"/>
              <a:t>Neural networks</a:t>
            </a:r>
            <a:r>
              <a:rPr lang="en-US" dirty="0"/>
              <a:t> (regression / classification)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Can tune arbitrarily sophisticated hypothesis classes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Unintuitive map from network structure =&gt; hypothesis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1D6CFF-D4B4-4A80-8F70-5449BFE467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2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Linear classifiers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Plane equation: x</a:t>
            </a:r>
            <a:r>
              <a:rPr lang="en-US" sz="2000" baseline="-25000" dirty="0" smtClean="0"/>
              <a:t>1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2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2</a:t>
            </a:r>
            <a:r>
              <a:rPr lang="en-US" sz="2000" dirty="0"/>
              <a:t> + </a:t>
            </a:r>
            <a:r>
              <a:rPr lang="en-US" sz="2000" dirty="0" smtClean="0"/>
              <a:t>… +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 + b = 0</a:t>
            </a:r>
            <a:endParaRPr lang="en-US" sz="2000" baseline="-25000" dirty="0"/>
          </a:p>
          <a:p>
            <a:r>
              <a:rPr lang="en-US" sz="2000" dirty="0" smtClean="0"/>
              <a:t>C = Sign(x</a:t>
            </a:r>
            <a:r>
              <a:rPr lang="en-US" sz="2000" baseline="-25000" dirty="0" smtClean="0"/>
              <a:t>1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dirty="0"/>
              <a:t> + x</a:t>
            </a:r>
            <a:r>
              <a:rPr lang="en-US" sz="2000" baseline="-25000" dirty="0"/>
              <a:t>2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+ … +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l-GR" sz="2000" dirty="0"/>
              <a:t>θ</a:t>
            </a:r>
            <a:r>
              <a:rPr lang="en-US" sz="2000" baseline="-25000" dirty="0"/>
              <a:t>n</a:t>
            </a:r>
            <a:r>
              <a:rPr lang="en-US" sz="2000" dirty="0"/>
              <a:t> + </a:t>
            </a:r>
            <a:r>
              <a:rPr lang="en-US" sz="2000" dirty="0" smtClean="0"/>
              <a:t>b)</a:t>
            </a:r>
          </a:p>
          <a:p>
            <a:r>
              <a:rPr lang="en-US" sz="2000" dirty="0" smtClean="0"/>
              <a:t>If C=1, positive example, if C= -1, negative example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40F60-D468-4676-B9FC-700B9290C481}" type="slidenum">
              <a:rPr lang="en-US"/>
              <a:pPr/>
              <a:t>10</a:t>
            </a:fld>
            <a:endParaRPr lang="en-US"/>
          </a:p>
        </p:txBody>
      </p:sp>
      <p:sp>
        <p:nvSpPr>
          <p:cNvPr id="429060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1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2" name="Line 6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3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4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29065" name="Group 9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67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9068" name="Group 12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70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9071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29072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73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9074" name="Line 18"/>
          <p:cNvSpPr>
            <a:spLocks noChangeShapeType="1"/>
          </p:cNvSpPr>
          <p:nvPr/>
        </p:nvSpPr>
        <p:spPr bwMode="auto">
          <a:xfrm>
            <a:off x="2514600" y="3200400"/>
            <a:ext cx="25908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67000" y="3048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Separating plane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797121" y="4153437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4298" y="3777734"/>
            <a:ext cx="85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l-GR" dirty="0" smtClean="0"/>
              <a:t>θ</a:t>
            </a:r>
            <a:r>
              <a:rPr lang="en-US" baseline="-25000" dirty="0" smtClean="0"/>
              <a:t>2</a:t>
            </a:r>
            <a:r>
              <a:rPr lang="en-US" dirty="0"/>
              <a:t>)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438400" y="5022761"/>
            <a:ext cx="1502535" cy="1225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4943066"/>
            <a:ext cx="147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(-b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dirty="0"/>
              <a:t> -b</a:t>
            </a:r>
            <a:r>
              <a:rPr lang="el-GR" dirty="0" smtClean="0"/>
              <a:t>θ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3912495" y="495594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747752" y="5190186"/>
            <a:ext cx="321972" cy="167425"/>
          </a:xfrm>
          <a:custGeom>
            <a:avLst/>
            <a:gdLst>
              <a:gd name="connsiteX0" fmla="*/ 0 w 321972"/>
              <a:gd name="connsiteY0" fmla="*/ 0 h 167425"/>
              <a:gd name="connsiteX1" fmla="*/ 128789 w 321972"/>
              <a:gd name="connsiteY1" fmla="*/ 167425 h 167425"/>
              <a:gd name="connsiteX2" fmla="*/ 321972 w 321972"/>
              <a:gd name="connsiteY2" fmla="*/ 0 h 16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972" h="167425">
                <a:moveTo>
                  <a:pt x="0" y="0"/>
                </a:moveTo>
                <a:lnTo>
                  <a:pt x="128789" y="167425"/>
                </a:lnTo>
                <a:lnTo>
                  <a:pt x="321972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Linear classifiers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Let </a:t>
            </a:r>
            <a:r>
              <a:rPr lang="en-US" sz="2000" b="1" dirty="0" smtClean="0"/>
              <a:t>w</a:t>
            </a:r>
            <a:r>
              <a:rPr lang="en-US" sz="2000" dirty="0" smtClean="0"/>
              <a:t> = (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l-GR" sz="2000" dirty="0"/>
              <a:t>θ</a:t>
            </a:r>
            <a:r>
              <a:rPr lang="en-US" sz="2000" baseline="-25000" dirty="0"/>
              <a:t>n</a:t>
            </a:r>
            <a:r>
              <a:rPr lang="en-US" sz="2000" dirty="0" smtClean="0"/>
              <a:t>)     </a:t>
            </a:r>
            <a:r>
              <a:rPr lang="en-US" sz="2000" dirty="0" smtClean="0">
                <a:solidFill>
                  <a:schemeClr val="tx2"/>
                </a:solidFill>
              </a:rPr>
              <a:t>(vector notation)</a:t>
            </a:r>
          </a:p>
          <a:p>
            <a:r>
              <a:rPr lang="en-US" sz="2000" dirty="0" smtClean="0"/>
              <a:t>Special </a:t>
            </a:r>
            <a:r>
              <a:rPr lang="en-US" sz="2000" dirty="0"/>
              <a:t>case: </a:t>
            </a:r>
            <a:r>
              <a:rPr lang="en-US" sz="2000" dirty="0" smtClean="0"/>
              <a:t>||</a:t>
            </a:r>
            <a:r>
              <a:rPr lang="en-US" sz="2000" b="1" dirty="0"/>
              <a:t>w</a:t>
            </a:r>
            <a:r>
              <a:rPr lang="en-US" sz="2000" dirty="0" smtClean="0"/>
              <a:t>|| </a:t>
            </a:r>
            <a:r>
              <a:rPr lang="en-US" sz="2000" dirty="0"/>
              <a:t>= 1</a:t>
            </a:r>
          </a:p>
          <a:p>
            <a:r>
              <a:rPr lang="en-US" sz="2000" dirty="0"/>
              <a:t>b is the </a:t>
            </a:r>
            <a:r>
              <a:rPr lang="en-US" sz="2000" dirty="0" smtClean="0"/>
              <a:t>offset from the origin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40F60-D468-4676-B9FC-700B9290C481}" type="slidenum">
              <a:rPr lang="en-US"/>
              <a:pPr/>
              <a:t>11</a:t>
            </a:fld>
            <a:endParaRPr lang="en-US"/>
          </a:p>
        </p:txBody>
      </p:sp>
      <p:sp>
        <p:nvSpPr>
          <p:cNvPr id="429060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1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2" name="Line 6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3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4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29065" name="Group 9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67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9068" name="Group 12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70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9071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29072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73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9074" name="Line 18"/>
          <p:cNvSpPr>
            <a:spLocks noChangeShapeType="1"/>
          </p:cNvSpPr>
          <p:nvPr/>
        </p:nvSpPr>
        <p:spPr bwMode="auto">
          <a:xfrm>
            <a:off x="2514600" y="3200400"/>
            <a:ext cx="25908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67000" y="3048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Separating plane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797121" y="4153437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9860" y="3886200"/>
            <a:ext cx="85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</a:t>
            </a:r>
            <a:endParaRPr lang="en-US" b="1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438400" y="5022761"/>
            <a:ext cx="1502535" cy="1225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12495" y="495594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3000000">
            <a:off x="3234658" y="4902952"/>
            <a:ext cx="152400" cy="1752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5867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2552700"/>
            <a:ext cx="3276599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hypothesis space is the set of all (</a:t>
            </a:r>
            <a:r>
              <a:rPr lang="en-US" b="1" dirty="0" err="1"/>
              <a:t>w</a:t>
            </a:r>
            <a:r>
              <a:rPr lang="en-US" dirty="0" err="1"/>
              <a:t>,b</a:t>
            </a:r>
            <a:r>
              <a:rPr lang="en-US" dirty="0" smtClean="0"/>
              <a:t>), ||</a:t>
            </a:r>
            <a:r>
              <a:rPr lang="en-US" b="1" dirty="0" smtClean="0"/>
              <a:t>w</a:t>
            </a:r>
            <a:r>
              <a:rPr lang="en-US" dirty="0" smtClean="0"/>
              <a:t>||=1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08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Linear classifiers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Plane equation: 0 = </a:t>
            </a:r>
            <a:r>
              <a:rPr lang="en-US" sz="2000" b="1" dirty="0" err="1" smtClean="0"/>
              <a:t>w</a:t>
            </a:r>
            <a:r>
              <a:rPr lang="en-US" sz="2000" baseline="30000" dirty="0" err="1" smtClean="0"/>
              <a:t>T</a:t>
            </a:r>
            <a:r>
              <a:rPr lang="en-US" sz="2000" b="1" dirty="0" err="1" smtClean="0"/>
              <a:t>x</a:t>
            </a:r>
            <a:r>
              <a:rPr lang="en-US" sz="2000" dirty="0" smtClean="0"/>
              <a:t> + b</a:t>
            </a:r>
            <a:endParaRPr lang="en-US" sz="2000" baseline="-25000" dirty="0"/>
          </a:p>
          <a:p>
            <a:r>
              <a:rPr lang="en-US" sz="2000" dirty="0" smtClean="0"/>
              <a:t>If </a:t>
            </a:r>
            <a:r>
              <a:rPr lang="en-US" sz="2000" b="1" dirty="0" err="1"/>
              <a:t>w</a:t>
            </a:r>
            <a:r>
              <a:rPr lang="en-US" sz="2000" baseline="30000" dirty="0" err="1"/>
              <a:t>T</a:t>
            </a:r>
            <a:r>
              <a:rPr lang="en-US" sz="2000" b="1" dirty="0" err="1"/>
              <a:t>x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b &gt; 0, positive example</a:t>
            </a:r>
          </a:p>
          <a:p>
            <a:r>
              <a:rPr lang="en-US" sz="2000" dirty="0"/>
              <a:t>If </a:t>
            </a:r>
            <a:r>
              <a:rPr lang="en-US" sz="2000" b="1" dirty="0" err="1"/>
              <a:t>w</a:t>
            </a:r>
            <a:r>
              <a:rPr lang="en-US" sz="2000" baseline="30000" dirty="0" err="1"/>
              <a:t>T</a:t>
            </a:r>
            <a:r>
              <a:rPr lang="en-US" sz="2000" b="1" dirty="0" err="1"/>
              <a:t>x</a:t>
            </a:r>
            <a:r>
              <a:rPr lang="en-US" sz="2000" dirty="0" smtClean="0"/>
              <a:t> </a:t>
            </a:r>
            <a:r>
              <a:rPr lang="en-US" sz="2000" dirty="0"/>
              <a:t>+ b </a:t>
            </a:r>
            <a:r>
              <a:rPr lang="en-US" sz="2000" dirty="0" smtClean="0"/>
              <a:t>&lt; </a:t>
            </a:r>
            <a:r>
              <a:rPr lang="en-US" sz="2000" dirty="0"/>
              <a:t>0, </a:t>
            </a:r>
            <a:r>
              <a:rPr lang="en-US" sz="2000" dirty="0" smtClean="0"/>
              <a:t>negative example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40F60-D468-4676-B9FC-700B9290C481}" type="slidenum">
              <a:rPr lang="en-US"/>
              <a:pPr/>
              <a:t>12</a:t>
            </a:fld>
            <a:endParaRPr lang="en-US"/>
          </a:p>
        </p:txBody>
      </p:sp>
      <p:sp>
        <p:nvSpPr>
          <p:cNvPr id="429060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1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2" name="Line 6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3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4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29065" name="Group 9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67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9068" name="Group 12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70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9071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29072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73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9074" name="Line 18"/>
          <p:cNvSpPr>
            <a:spLocks noChangeShapeType="1"/>
          </p:cNvSpPr>
          <p:nvPr/>
        </p:nvSpPr>
        <p:spPr bwMode="auto">
          <a:xfrm>
            <a:off x="2514600" y="3200400"/>
            <a:ext cx="25908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SVM: Maximum </a:t>
            </a:r>
            <a:r>
              <a:rPr lang="en-US" dirty="0">
                <a:solidFill>
                  <a:schemeClr val="accent2"/>
                </a:solidFill>
              </a:rPr>
              <a:t>Margin Classification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linear classifier that </a:t>
            </a:r>
            <a:r>
              <a:rPr lang="en-US" dirty="0">
                <a:solidFill>
                  <a:srgbClr val="FF0000"/>
                </a:solidFill>
              </a:rPr>
              <a:t>maximizes </a:t>
            </a:r>
            <a:r>
              <a:rPr lang="en-US" dirty="0" smtClean="0">
                <a:solidFill>
                  <a:srgbClr val="FF0000"/>
                </a:solidFill>
              </a:rPr>
              <a:t>the margin </a:t>
            </a:r>
            <a:r>
              <a:rPr lang="en-US" dirty="0"/>
              <a:t>between positive and negative examples</a:t>
            </a:r>
          </a:p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40F60-D468-4676-B9FC-700B9290C481}" type="slidenum">
              <a:rPr lang="en-US"/>
              <a:pPr/>
              <a:t>13</a:t>
            </a:fld>
            <a:endParaRPr lang="en-US"/>
          </a:p>
        </p:txBody>
      </p:sp>
      <p:sp>
        <p:nvSpPr>
          <p:cNvPr id="429060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1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2" name="Line 6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3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4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29065" name="Group 9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67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9068" name="Group 12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70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9071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29072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73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9074" name="Line 18"/>
          <p:cNvSpPr>
            <a:spLocks noChangeShapeType="1"/>
          </p:cNvSpPr>
          <p:nvPr/>
        </p:nvSpPr>
        <p:spPr bwMode="auto">
          <a:xfrm>
            <a:off x="2514600" y="3200400"/>
            <a:ext cx="25908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75" name="Line 19"/>
          <p:cNvSpPr>
            <a:spLocks noChangeShapeType="1"/>
          </p:cNvSpPr>
          <p:nvPr/>
        </p:nvSpPr>
        <p:spPr bwMode="auto">
          <a:xfrm>
            <a:off x="2133600" y="3352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76" name="Line 20"/>
          <p:cNvSpPr>
            <a:spLocks noChangeShapeType="1"/>
          </p:cNvSpPr>
          <p:nvPr/>
        </p:nvSpPr>
        <p:spPr bwMode="auto">
          <a:xfrm>
            <a:off x="2895600" y="2971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77" name="AutoShape 21"/>
          <p:cNvSpPr>
            <a:spLocks/>
          </p:cNvSpPr>
          <p:nvPr/>
        </p:nvSpPr>
        <p:spPr bwMode="auto">
          <a:xfrm rot="2634214">
            <a:off x="2133600" y="28956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8" name="Text Box 22"/>
          <p:cNvSpPr txBox="1">
            <a:spLocks noChangeArrowheads="1"/>
          </p:cNvSpPr>
          <p:nvPr/>
        </p:nvSpPr>
        <p:spPr bwMode="auto">
          <a:xfrm>
            <a:off x="914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Margin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Margin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farther away from the boundary we are, the more “confident” the classification</a:t>
            </a:r>
          </a:p>
          <a:p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408264-377C-4043-B66C-2A1D65FAAB59}" type="slidenum">
              <a:rPr lang="en-US"/>
              <a:pPr/>
              <a:t>14</a:t>
            </a:fld>
            <a:endParaRPr lang="en-US"/>
          </a:p>
        </p:txBody>
      </p:sp>
      <p:sp>
        <p:nvSpPr>
          <p:cNvPr id="430084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30090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091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0092" name="Group 12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30093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094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0095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30096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097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0098" name="Line 18"/>
          <p:cNvSpPr>
            <a:spLocks noChangeShapeType="1"/>
          </p:cNvSpPr>
          <p:nvPr/>
        </p:nvSpPr>
        <p:spPr bwMode="auto">
          <a:xfrm>
            <a:off x="2514600" y="3200400"/>
            <a:ext cx="25908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099" name="Line 19"/>
          <p:cNvSpPr>
            <a:spLocks noChangeShapeType="1"/>
          </p:cNvSpPr>
          <p:nvPr/>
        </p:nvSpPr>
        <p:spPr bwMode="auto">
          <a:xfrm>
            <a:off x="2133600" y="3352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00" name="Line 20"/>
          <p:cNvSpPr>
            <a:spLocks noChangeShapeType="1"/>
          </p:cNvSpPr>
          <p:nvPr/>
        </p:nvSpPr>
        <p:spPr bwMode="auto">
          <a:xfrm>
            <a:off x="2895600" y="2971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01" name="AutoShape 21"/>
          <p:cNvSpPr>
            <a:spLocks/>
          </p:cNvSpPr>
          <p:nvPr/>
        </p:nvSpPr>
        <p:spPr bwMode="auto">
          <a:xfrm rot="2634214">
            <a:off x="2133600" y="28956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2" name="Text Box 22"/>
          <p:cNvSpPr txBox="1">
            <a:spLocks noChangeArrowheads="1"/>
          </p:cNvSpPr>
          <p:nvPr/>
        </p:nvSpPr>
        <p:spPr bwMode="auto">
          <a:xfrm>
            <a:off x="914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Margin</a:t>
            </a:r>
          </a:p>
        </p:txBody>
      </p:sp>
      <p:sp>
        <p:nvSpPr>
          <p:cNvPr id="430104" name="Text Box 24"/>
          <p:cNvSpPr txBox="1">
            <a:spLocks noChangeArrowheads="1"/>
          </p:cNvSpPr>
          <p:nvPr/>
        </p:nvSpPr>
        <p:spPr bwMode="auto">
          <a:xfrm>
            <a:off x="6248400" y="4648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Very confident</a:t>
            </a:r>
          </a:p>
        </p:txBody>
      </p: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3810000" y="30480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as confident</a:t>
            </a:r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 flipH="1">
            <a:off x="37338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 flipV="1">
            <a:off x="5791200" y="4267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Geometric Margin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farther away from the boundary we are, the more “confident” the classification</a:t>
            </a:r>
          </a:p>
          <a:p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90E517-0178-4940-B11F-D001A6E45D3C}" type="slidenum">
              <a:rPr lang="en-US"/>
              <a:pPr/>
              <a:t>15</a:t>
            </a:fld>
            <a:endParaRPr lang="en-US"/>
          </a:p>
        </p:txBody>
      </p:sp>
      <p:sp>
        <p:nvSpPr>
          <p:cNvPr id="431108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1113" name="Group 9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31114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1115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1116" name="Group 12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31117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1118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1119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31120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1121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1122" name="Line 18"/>
          <p:cNvSpPr>
            <a:spLocks noChangeShapeType="1"/>
          </p:cNvSpPr>
          <p:nvPr/>
        </p:nvSpPr>
        <p:spPr bwMode="auto">
          <a:xfrm>
            <a:off x="2514600" y="3200400"/>
            <a:ext cx="25908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23" name="Line 19"/>
          <p:cNvSpPr>
            <a:spLocks noChangeShapeType="1"/>
          </p:cNvSpPr>
          <p:nvPr/>
        </p:nvSpPr>
        <p:spPr bwMode="auto">
          <a:xfrm>
            <a:off x="2133600" y="3352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24" name="Line 20"/>
          <p:cNvSpPr>
            <a:spLocks noChangeShapeType="1"/>
          </p:cNvSpPr>
          <p:nvPr/>
        </p:nvSpPr>
        <p:spPr bwMode="auto">
          <a:xfrm>
            <a:off x="2895600" y="2971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25" name="AutoShape 21"/>
          <p:cNvSpPr>
            <a:spLocks/>
          </p:cNvSpPr>
          <p:nvPr/>
        </p:nvSpPr>
        <p:spPr bwMode="auto">
          <a:xfrm rot="2634214">
            <a:off x="2133600" y="28956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6" name="Text Box 22"/>
          <p:cNvSpPr txBox="1">
            <a:spLocks noChangeArrowheads="1"/>
          </p:cNvSpPr>
          <p:nvPr/>
        </p:nvSpPr>
        <p:spPr bwMode="auto">
          <a:xfrm>
            <a:off x="914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Margin</a:t>
            </a:r>
          </a:p>
        </p:txBody>
      </p: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5715000" y="4953000"/>
            <a:ext cx="3200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 of example to the boundary is its </a:t>
            </a:r>
            <a:r>
              <a:rPr lang="en-US" b="1"/>
              <a:t>geometric margin</a:t>
            </a:r>
          </a:p>
        </p:txBody>
      </p:sp>
      <p:sp>
        <p:nvSpPr>
          <p:cNvPr id="431131" name="Line 27"/>
          <p:cNvSpPr>
            <a:spLocks noChangeShapeType="1"/>
          </p:cNvSpPr>
          <p:nvPr/>
        </p:nvSpPr>
        <p:spPr bwMode="auto">
          <a:xfrm flipV="1">
            <a:off x="33528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32" name="Line 28"/>
          <p:cNvSpPr>
            <a:spLocks noChangeShapeType="1"/>
          </p:cNvSpPr>
          <p:nvPr/>
        </p:nvSpPr>
        <p:spPr bwMode="auto">
          <a:xfrm flipV="1">
            <a:off x="4267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33" name="Line 29"/>
          <p:cNvSpPr>
            <a:spLocks noChangeShapeType="1"/>
          </p:cNvSpPr>
          <p:nvPr/>
        </p:nvSpPr>
        <p:spPr bwMode="auto">
          <a:xfrm flipV="1">
            <a:off x="4343400" y="41910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Geometric Margin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131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447800"/>
                <a:ext cx="7467600" cy="4873752"/>
              </a:xfrm>
            </p:spPr>
            <p:txBody>
              <a:bodyPr/>
              <a:lstStyle/>
              <a:p>
                <a:r>
                  <a:rPr lang="en-US" dirty="0" smtClean="0"/>
                  <a:t>Let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= -1 or 1</a:t>
                </a:r>
              </a:p>
              <a:p>
                <a:r>
                  <a:rPr lang="en-US" dirty="0" smtClean="0"/>
                  <a:t>Boundary </a:t>
                </a:r>
                <a:r>
                  <a:rPr lang="en-US" b="1" dirty="0" err="1" smtClean="0">
                    <a:latin typeface="+mj-lt"/>
                  </a:rPr>
                  <a:t>w</a:t>
                </a:r>
                <a:r>
                  <a:rPr lang="en-US" baseline="30000" dirty="0" err="1" smtClean="0"/>
                  <a:t>T</a:t>
                </a:r>
                <a:r>
                  <a:rPr lang="en-US" b="1" dirty="0" err="1" smtClean="0"/>
                  <a:t>x</a:t>
                </a:r>
                <a:r>
                  <a:rPr lang="en-US" dirty="0" smtClean="0"/>
                  <a:t> + b = 0,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/>
                  <a:t>=1</a:t>
                </a:r>
              </a:p>
              <a:p>
                <a:r>
                  <a:rPr lang="en-US" dirty="0" smtClean="0"/>
                  <a:t>Geometric margin is y</a:t>
                </a:r>
                <a:r>
                  <a:rPr lang="en-US" baseline="30000" dirty="0" smtClean="0"/>
                  <a:t>(i</a:t>
                </a:r>
                <a:r>
                  <a:rPr lang="en-US" baseline="30000" dirty="0"/>
                  <a:t>)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w</a:t>
                </a:r>
                <a:r>
                  <a:rPr lang="en-US" baseline="30000" dirty="0" err="1" smtClean="0"/>
                  <a:t>T</a:t>
                </a:r>
                <a:r>
                  <a:rPr lang="en-US" b="1" dirty="0" err="1" smtClean="0"/>
                  <a:t>x</a:t>
                </a:r>
                <a:r>
                  <a:rPr lang="en-US" baseline="30000" dirty="0" smtClean="0"/>
                  <a:t>(i)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dirty="0" smtClean="0"/>
                  <a:t>b)</a:t>
                </a:r>
                <a:endParaRPr lang="en-US" dirty="0"/>
              </a:p>
            </p:txBody>
          </p:sp>
        </mc:Choice>
        <mc:Fallback xmlns="">
          <p:sp>
            <p:nvSpPr>
              <p:cNvPr id="43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7467600" cy="4873752"/>
              </a:xfrm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4039D5-A225-4117-80CF-BB73C82859F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32132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2137" name="Group 9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32138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39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2140" name="Group 12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32141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2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2143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32144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5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2146" name="Line 18"/>
          <p:cNvSpPr>
            <a:spLocks noChangeShapeType="1"/>
          </p:cNvSpPr>
          <p:nvPr/>
        </p:nvSpPr>
        <p:spPr bwMode="auto">
          <a:xfrm>
            <a:off x="2514600" y="3200400"/>
            <a:ext cx="25908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47" name="Line 19"/>
          <p:cNvSpPr>
            <a:spLocks noChangeShapeType="1"/>
          </p:cNvSpPr>
          <p:nvPr/>
        </p:nvSpPr>
        <p:spPr bwMode="auto">
          <a:xfrm>
            <a:off x="2133600" y="3352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48" name="Line 20"/>
          <p:cNvSpPr>
            <a:spLocks noChangeShapeType="1"/>
          </p:cNvSpPr>
          <p:nvPr/>
        </p:nvSpPr>
        <p:spPr bwMode="auto">
          <a:xfrm>
            <a:off x="2895600" y="2971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49" name="AutoShape 21"/>
          <p:cNvSpPr>
            <a:spLocks/>
          </p:cNvSpPr>
          <p:nvPr/>
        </p:nvSpPr>
        <p:spPr bwMode="auto">
          <a:xfrm rot="2634214">
            <a:off x="2133600" y="28956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Text Box 22"/>
          <p:cNvSpPr txBox="1">
            <a:spLocks noChangeArrowheads="1"/>
          </p:cNvSpPr>
          <p:nvPr/>
        </p:nvSpPr>
        <p:spPr bwMode="auto">
          <a:xfrm>
            <a:off x="914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Margin</a:t>
            </a:r>
          </a:p>
        </p:txBody>
      </p:sp>
      <p:sp>
        <p:nvSpPr>
          <p:cNvPr id="432151" name="Text Box 23"/>
          <p:cNvSpPr txBox="1">
            <a:spLocks noChangeArrowheads="1"/>
          </p:cNvSpPr>
          <p:nvPr/>
        </p:nvSpPr>
        <p:spPr bwMode="auto">
          <a:xfrm>
            <a:off x="5715000" y="4953000"/>
            <a:ext cx="3200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 of example to the boundary is its </a:t>
            </a:r>
            <a:r>
              <a:rPr lang="en-US" b="1"/>
              <a:t>geometric margin</a:t>
            </a:r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V="1">
            <a:off x="33528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V="1">
            <a:off x="4267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54" name="Line 26"/>
          <p:cNvSpPr>
            <a:spLocks noChangeShapeType="1"/>
          </p:cNvSpPr>
          <p:nvPr/>
        </p:nvSpPr>
        <p:spPr bwMode="auto">
          <a:xfrm flipV="1">
            <a:off x="4343400" y="41910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791200" y="2629437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1989" y="2346831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SVMs try to optimize the minimum margin over all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52600" y="1371600"/>
            <a:ext cx="50292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Geometric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131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447800"/>
                <a:ext cx="7467600" cy="487375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 err="1" smtClean="0"/>
                  <a:t>max</a:t>
                </a:r>
                <a:r>
                  <a:rPr lang="en-US" b="1" baseline="-25000" dirty="0" err="1" smtClean="0"/>
                  <a:t>w</a:t>
                </a:r>
                <a:r>
                  <a:rPr lang="en-US" baseline="-25000" dirty="0" err="1" smtClean="0"/>
                  <a:t>,b,m</a:t>
                </a:r>
                <a:r>
                  <a:rPr lang="en-US" baseline="-25000" dirty="0" smtClean="0"/>
                  <a:t> </a:t>
                </a:r>
                <a:r>
                  <a:rPr lang="en-US" dirty="0"/>
                  <a:t>m</a:t>
                </a:r>
                <a:endParaRPr lang="en-US" baseline="-25000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Subject to the constraints</a:t>
                </a:r>
                <a:br>
                  <a:rPr lang="en-US" dirty="0" smtClean="0"/>
                </a:br>
                <a:r>
                  <a:rPr lang="en-US" dirty="0" smtClean="0"/>
                  <a:t>m </a:t>
                </a:r>
                <a:r>
                  <a:rPr lang="en-US" dirty="0" smtClean="0">
                    <a:sym typeface="Symbol"/>
                  </a:rPr>
                  <a:t></a:t>
                </a:r>
                <a:r>
                  <a:rPr lang="en-US" dirty="0" smtClean="0"/>
                  <a:t> y</a:t>
                </a:r>
                <a:r>
                  <a:rPr lang="en-US" baseline="30000" dirty="0" smtClean="0"/>
                  <a:t>(i</a:t>
                </a:r>
                <a:r>
                  <a:rPr lang="en-US" baseline="30000" dirty="0"/>
                  <a:t>)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w</a:t>
                </a:r>
                <a:r>
                  <a:rPr lang="en-US" baseline="30000" dirty="0" err="1" smtClean="0"/>
                  <a:t>T</a:t>
                </a:r>
                <a:r>
                  <a:rPr lang="en-US" b="1" dirty="0" err="1" smtClean="0"/>
                  <a:t>x</a:t>
                </a:r>
                <a:r>
                  <a:rPr lang="en-US" baseline="30000" dirty="0" smtClean="0"/>
                  <a:t>(i)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dirty="0" smtClean="0"/>
                  <a:t>b),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=1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3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7467600" cy="4873752"/>
              </a:xfrm>
              <a:blipFill rotWithShape="1">
                <a:blip r:embed="rId2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4039D5-A225-4117-80CF-BB73C82859F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32132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2137" name="Group 9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32138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39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2140" name="Group 12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32141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2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2143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32144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5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2146" name="Line 18"/>
          <p:cNvSpPr>
            <a:spLocks noChangeShapeType="1"/>
          </p:cNvSpPr>
          <p:nvPr/>
        </p:nvSpPr>
        <p:spPr bwMode="auto">
          <a:xfrm>
            <a:off x="2514600" y="3200400"/>
            <a:ext cx="25908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47" name="Line 19"/>
          <p:cNvSpPr>
            <a:spLocks noChangeShapeType="1"/>
          </p:cNvSpPr>
          <p:nvPr/>
        </p:nvSpPr>
        <p:spPr bwMode="auto">
          <a:xfrm>
            <a:off x="2133600" y="3352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48" name="Line 20"/>
          <p:cNvSpPr>
            <a:spLocks noChangeShapeType="1"/>
          </p:cNvSpPr>
          <p:nvPr/>
        </p:nvSpPr>
        <p:spPr bwMode="auto">
          <a:xfrm>
            <a:off x="2895600" y="2971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49" name="AutoShape 21"/>
          <p:cNvSpPr>
            <a:spLocks/>
          </p:cNvSpPr>
          <p:nvPr/>
        </p:nvSpPr>
        <p:spPr bwMode="auto">
          <a:xfrm rot="2634214">
            <a:off x="2133600" y="28956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Text Box 22"/>
          <p:cNvSpPr txBox="1">
            <a:spLocks noChangeArrowheads="1"/>
          </p:cNvSpPr>
          <p:nvPr/>
        </p:nvSpPr>
        <p:spPr bwMode="auto">
          <a:xfrm>
            <a:off x="914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Margin</a:t>
            </a:r>
          </a:p>
        </p:txBody>
      </p:sp>
      <p:sp>
        <p:nvSpPr>
          <p:cNvPr id="432151" name="Text Box 23"/>
          <p:cNvSpPr txBox="1">
            <a:spLocks noChangeArrowheads="1"/>
          </p:cNvSpPr>
          <p:nvPr/>
        </p:nvSpPr>
        <p:spPr bwMode="auto">
          <a:xfrm>
            <a:off x="5715000" y="4953000"/>
            <a:ext cx="3200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 of example to the boundary is its </a:t>
            </a:r>
            <a:r>
              <a:rPr lang="en-US" b="1"/>
              <a:t>geometric margin</a:t>
            </a:r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V="1">
            <a:off x="33528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V="1">
            <a:off x="4267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54" name="Line 26"/>
          <p:cNvSpPr>
            <a:spLocks noChangeShapeType="1"/>
          </p:cNvSpPr>
          <p:nvPr/>
        </p:nvSpPr>
        <p:spPr bwMode="auto">
          <a:xfrm flipV="1">
            <a:off x="4343400" y="41910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52600" y="1371600"/>
            <a:ext cx="5029200" cy="1371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Geometric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131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447800"/>
                <a:ext cx="7467600" cy="487375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 err="1" smtClean="0"/>
                  <a:t>min</a:t>
                </a:r>
                <a:r>
                  <a:rPr lang="en-US" b="1" baseline="-25000" dirty="0" err="1" smtClean="0"/>
                  <a:t>w</a:t>
                </a:r>
                <a:r>
                  <a:rPr lang="en-US" baseline="-25000" dirty="0" err="1" smtClean="0"/>
                  <a:t>,b</a:t>
                </a:r>
                <a:r>
                  <a:rPr lang="en-US" baseline="-25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</m:d>
                  </m:oMath>
                </a14:m>
                <a:endParaRPr lang="en-US" baseline="-25000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Subject to the constraints</a:t>
                </a:r>
                <a:br>
                  <a:rPr lang="en-US" dirty="0" smtClean="0"/>
                </a:br>
                <a:r>
                  <a:rPr lang="en-US" dirty="0"/>
                  <a:t>1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</a:t>
                </a:r>
                <a:r>
                  <a:rPr lang="en-US" dirty="0" smtClean="0"/>
                  <a:t> y</a:t>
                </a:r>
                <a:r>
                  <a:rPr lang="en-US" baseline="30000" dirty="0" smtClean="0"/>
                  <a:t>(i</a:t>
                </a:r>
                <a:r>
                  <a:rPr lang="en-US" baseline="30000" dirty="0"/>
                  <a:t>)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w</a:t>
                </a:r>
                <a:r>
                  <a:rPr lang="en-US" baseline="30000" dirty="0" err="1" smtClean="0"/>
                  <a:t>T</a:t>
                </a:r>
                <a:r>
                  <a:rPr lang="en-US" b="1" dirty="0" err="1" smtClean="0"/>
                  <a:t>x</a:t>
                </a:r>
                <a:r>
                  <a:rPr lang="en-US" baseline="30000" dirty="0" smtClean="0"/>
                  <a:t>(i)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dirty="0" smtClean="0"/>
                  <a:t>b)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3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7467600" cy="4873752"/>
              </a:xfrm>
              <a:blipFill rotWithShape="1">
                <a:blip r:embed="rId2"/>
                <a:stretch>
                  <a:fillRect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4039D5-A225-4117-80CF-BB73C82859F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32132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2137" name="Group 9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32138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39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2140" name="Group 12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32141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2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2143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32144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5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2146" name="Line 18"/>
          <p:cNvSpPr>
            <a:spLocks noChangeShapeType="1"/>
          </p:cNvSpPr>
          <p:nvPr/>
        </p:nvSpPr>
        <p:spPr bwMode="auto">
          <a:xfrm>
            <a:off x="2514600" y="3200400"/>
            <a:ext cx="25908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47" name="Line 19"/>
          <p:cNvSpPr>
            <a:spLocks noChangeShapeType="1"/>
          </p:cNvSpPr>
          <p:nvPr/>
        </p:nvSpPr>
        <p:spPr bwMode="auto">
          <a:xfrm>
            <a:off x="2133600" y="3352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48" name="Line 20"/>
          <p:cNvSpPr>
            <a:spLocks noChangeShapeType="1"/>
          </p:cNvSpPr>
          <p:nvPr/>
        </p:nvSpPr>
        <p:spPr bwMode="auto">
          <a:xfrm>
            <a:off x="2895600" y="2971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49" name="AutoShape 21"/>
          <p:cNvSpPr>
            <a:spLocks/>
          </p:cNvSpPr>
          <p:nvPr/>
        </p:nvSpPr>
        <p:spPr bwMode="auto">
          <a:xfrm rot="2634214">
            <a:off x="2133600" y="28956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Text Box 22"/>
          <p:cNvSpPr txBox="1">
            <a:spLocks noChangeArrowheads="1"/>
          </p:cNvSpPr>
          <p:nvPr/>
        </p:nvSpPr>
        <p:spPr bwMode="auto">
          <a:xfrm>
            <a:off x="914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Margin</a:t>
            </a:r>
          </a:p>
        </p:txBody>
      </p:sp>
      <p:sp>
        <p:nvSpPr>
          <p:cNvPr id="432151" name="Text Box 23"/>
          <p:cNvSpPr txBox="1">
            <a:spLocks noChangeArrowheads="1"/>
          </p:cNvSpPr>
          <p:nvPr/>
        </p:nvSpPr>
        <p:spPr bwMode="auto">
          <a:xfrm>
            <a:off x="5715000" y="4953000"/>
            <a:ext cx="3200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 of example to the boundary is its </a:t>
            </a:r>
            <a:r>
              <a:rPr lang="en-US" b="1"/>
              <a:t>geometric margin</a:t>
            </a:r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V="1">
            <a:off x="33528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V="1">
            <a:off x="4267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54" name="Line 26"/>
          <p:cNvSpPr>
            <a:spLocks noChangeShapeType="1"/>
          </p:cNvSpPr>
          <p:nvPr/>
        </p:nvSpPr>
        <p:spPr bwMode="auto">
          <a:xfrm flipV="1">
            <a:off x="4343400" y="41910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Key Insights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9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7467600" cy="4873752"/>
          </a:xfrm>
        </p:spPr>
        <p:txBody>
          <a:bodyPr/>
          <a:lstStyle/>
          <a:p>
            <a:r>
              <a:rPr lang="en-US" sz="2800" dirty="0"/>
              <a:t>The optimal classification boundary is defined by just a few (d+1) points: </a:t>
            </a:r>
            <a:r>
              <a:rPr lang="en-US" sz="2800" b="1" dirty="0"/>
              <a:t>support vectors</a:t>
            </a:r>
          </a:p>
          <a:p>
            <a:endParaRPr lang="en-US" sz="2800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801E76-9197-4160-B39B-A26A90FE19AD}" type="slidenum">
              <a:rPr lang="en-US"/>
              <a:pPr/>
              <a:t>19</a:t>
            </a:fld>
            <a:endParaRPr lang="en-US"/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301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9305" name="Group 9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39306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9307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9308" name="Group 12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39309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9310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9311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39312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9313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9314" name="Line 18"/>
          <p:cNvSpPr>
            <a:spLocks noChangeShapeType="1"/>
          </p:cNvSpPr>
          <p:nvPr/>
        </p:nvSpPr>
        <p:spPr bwMode="auto">
          <a:xfrm>
            <a:off x="2514600" y="3200400"/>
            <a:ext cx="25908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315" name="Line 19"/>
          <p:cNvSpPr>
            <a:spLocks noChangeShapeType="1"/>
          </p:cNvSpPr>
          <p:nvPr/>
        </p:nvSpPr>
        <p:spPr bwMode="auto">
          <a:xfrm>
            <a:off x="2133600" y="3352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316" name="Line 20"/>
          <p:cNvSpPr>
            <a:spLocks noChangeShapeType="1"/>
          </p:cNvSpPr>
          <p:nvPr/>
        </p:nvSpPr>
        <p:spPr bwMode="auto">
          <a:xfrm>
            <a:off x="2895600" y="2971800"/>
            <a:ext cx="259080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317" name="AutoShape 21"/>
          <p:cNvSpPr>
            <a:spLocks/>
          </p:cNvSpPr>
          <p:nvPr/>
        </p:nvSpPr>
        <p:spPr bwMode="auto">
          <a:xfrm rot="2634214">
            <a:off x="2133600" y="28956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8" name="Text Box 22"/>
          <p:cNvSpPr txBox="1">
            <a:spLocks noChangeArrowheads="1"/>
          </p:cNvSpPr>
          <p:nvPr/>
        </p:nvSpPr>
        <p:spPr bwMode="auto">
          <a:xfrm>
            <a:off x="914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Margin</a:t>
            </a:r>
          </a:p>
        </p:txBody>
      </p:sp>
      <p:sp>
        <p:nvSpPr>
          <p:cNvPr id="439319" name="Oval 23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20" name="Oval 24"/>
          <p:cNvSpPr>
            <a:spLocks noChangeArrowheads="1"/>
          </p:cNvSpPr>
          <p:nvPr/>
        </p:nvSpPr>
        <p:spPr bwMode="auto">
          <a:xfrm>
            <a:off x="3733800" y="5486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21" name="Oval 25"/>
          <p:cNvSpPr>
            <a:spLocks noChangeArrowheads="1"/>
          </p:cNvSpPr>
          <p:nvPr/>
        </p:nvSpPr>
        <p:spPr bwMode="auto">
          <a:xfrm>
            <a:off x="3505200" y="3733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0105-ACB4-4E22-B886-563F1984C7D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Using “Magic” (</a:t>
            </a:r>
            <a:r>
              <a:rPr lang="en-US" dirty="0" err="1" smtClean="0">
                <a:solidFill>
                  <a:schemeClr val="accent2"/>
                </a:solidFill>
              </a:rPr>
              <a:t>Lagrangian</a:t>
            </a:r>
            <a:r>
              <a:rPr lang="en-US" dirty="0" smtClean="0">
                <a:solidFill>
                  <a:schemeClr val="accent2"/>
                </a:solidFill>
              </a:rPr>
              <a:t> duality, </a:t>
            </a:r>
            <a:r>
              <a:rPr lang="en-US" dirty="0" err="1" smtClean="0">
                <a:solidFill>
                  <a:schemeClr val="accent2"/>
                </a:solidFill>
              </a:rPr>
              <a:t>Karush</a:t>
            </a:r>
            <a:r>
              <a:rPr lang="en-US" dirty="0" smtClean="0">
                <a:solidFill>
                  <a:schemeClr val="accent2"/>
                </a:solidFill>
              </a:rPr>
              <a:t>-Kuhn-Tucker conditions)…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Can find an optimal classification </a:t>
            </a:r>
            <a:r>
              <a:rPr lang="en-US" sz="2800" dirty="0"/>
              <a:t>boundary </a:t>
            </a:r>
            <a:r>
              <a:rPr lang="en-US" sz="2800" b="1" dirty="0"/>
              <a:t>w</a:t>
            </a:r>
            <a:r>
              <a:rPr lang="en-US" sz="2800" dirty="0"/>
              <a:t> =  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-25000" dirty="0"/>
              <a:t>i</a:t>
            </a:r>
            <a:r>
              <a:rPr lang="en-US" sz="2800" dirty="0">
                <a:latin typeface="Symbol" pitchFamily="18" charset="2"/>
              </a:rPr>
              <a:t> </a:t>
            </a:r>
            <a:r>
              <a:rPr lang="en-US" sz="2800" dirty="0" err="1">
                <a:latin typeface="Symbol" pitchFamily="18" charset="2"/>
              </a:rPr>
              <a:t>a</a:t>
            </a:r>
            <a:r>
              <a:rPr lang="en-US" sz="2800" baseline="-25000" dirty="0" err="1"/>
              <a:t>i</a:t>
            </a:r>
            <a:r>
              <a:rPr lang="en-US" sz="2800" dirty="0"/>
              <a:t> y</a:t>
            </a:r>
            <a:r>
              <a:rPr lang="en-US" sz="2800" baseline="30000" dirty="0"/>
              <a:t>(i) </a:t>
            </a:r>
            <a:r>
              <a:rPr lang="en-US" sz="2800" b="1" dirty="0"/>
              <a:t>x</a:t>
            </a:r>
            <a:r>
              <a:rPr lang="en-US" sz="2800" baseline="30000" dirty="0"/>
              <a:t>(i</a:t>
            </a:r>
            <a:r>
              <a:rPr lang="en-US" sz="2800" baseline="30000" dirty="0" smtClean="0"/>
              <a:t>)</a:t>
            </a:r>
          </a:p>
          <a:p>
            <a:r>
              <a:rPr lang="en-US" sz="2800" dirty="0" smtClean="0"/>
              <a:t>Only a few </a:t>
            </a:r>
            <a:r>
              <a:rPr lang="en-US" sz="2800" dirty="0" err="1" smtClean="0">
                <a:latin typeface="Symbol" pitchFamily="18" charset="2"/>
              </a:rPr>
              <a:t>a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’s</a:t>
            </a:r>
            <a:r>
              <a:rPr lang="en-US" sz="2800" dirty="0" smtClean="0"/>
              <a:t> at the SVs are nonzero (n+1 of them)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… so the classification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b="1" dirty="0" err="1" smtClean="0"/>
              <a:t>w</a:t>
            </a:r>
            <a:r>
              <a:rPr lang="en-US" sz="2800" baseline="30000" dirty="0" err="1" smtClean="0"/>
              <a:t>T</a:t>
            </a:r>
            <a:r>
              <a:rPr lang="en-US" sz="2800" b="1" dirty="0" err="1" smtClean="0"/>
              <a:t>x</a:t>
            </a:r>
            <a:r>
              <a:rPr lang="en-US" sz="2800" dirty="0" smtClean="0"/>
              <a:t> </a:t>
            </a:r>
            <a:r>
              <a:rPr lang="en-US" sz="2800" dirty="0"/>
              <a:t>=  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-25000" dirty="0"/>
              <a:t>i</a:t>
            </a:r>
            <a:r>
              <a:rPr lang="en-US" sz="2800" dirty="0">
                <a:latin typeface="Symbol" pitchFamily="18" charset="2"/>
              </a:rPr>
              <a:t> </a:t>
            </a:r>
            <a:r>
              <a:rPr lang="en-US" sz="2800" dirty="0" err="1">
                <a:latin typeface="Symbol" pitchFamily="18" charset="2"/>
              </a:rPr>
              <a:t>a</a:t>
            </a:r>
            <a:r>
              <a:rPr lang="en-US" sz="2800" baseline="-25000" dirty="0" err="1"/>
              <a:t>i</a:t>
            </a:r>
            <a:r>
              <a:rPr lang="en-US" sz="2800" dirty="0"/>
              <a:t> y</a:t>
            </a:r>
            <a:r>
              <a:rPr lang="en-US" sz="2800" baseline="30000" dirty="0"/>
              <a:t>(i) </a:t>
            </a:r>
            <a:r>
              <a:rPr lang="en-US" sz="2800" b="1" dirty="0" smtClean="0"/>
              <a:t>x</a:t>
            </a:r>
            <a:r>
              <a:rPr lang="en-US" sz="2800" baseline="30000" dirty="0" smtClean="0"/>
              <a:t>(i)</a:t>
            </a:r>
            <a:r>
              <a:rPr lang="en-US" sz="2800" baseline="30000" dirty="0" err="1" smtClean="0"/>
              <a:t>T</a:t>
            </a:r>
            <a:r>
              <a:rPr lang="en-US" sz="2800" b="1" dirty="0" err="1" smtClean="0"/>
              <a:t>x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can </a:t>
            </a:r>
            <a:r>
              <a:rPr lang="en-US" sz="2800" dirty="0"/>
              <a:t>be evaluated quickly</a:t>
            </a:r>
          </a:p>
          <a:p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CAC1C0-0687-47A9-9EF1-AF44AA5544E4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The Kernel Trick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Classification can be written in terms of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b="1" dirty="0"/>
              <a:t>x</a:t>
            </a:r>
            <a:r>
              <a:rPr lang="en-US" sz="2800" baseline="30000" dirty="0"/>
              <a:t>(i)T </a:t>
            </a:r>
            <a:r>
              <a:rPr lang="en-US" sz="2800" b="1" dirty="0"/>
              <a:t>x</a:t>
            </a:r>
            <a:r>
              <a:rPr lang="en-US" sz="2800" dirty="0"/>
              <a:t>)… so what?</a:t>
            </a:r>
          </a:p>
          <a:p>
            <a:r>
              <a:rPr lang="en-US" sz="2800" dirty="0" smtClean="0"/>
              <a:t>Replace</a:t>
            </a:r>
            <a:r>
              <a:rPr lang="en-US" dirty="0" smtClean="0"/>
              <a:t> </a:t>
            </a:r>
            <a:r>
              <a:rPr lang="en-US" sz="2800" dirty="0"/>
              <a:t>inner product (</a:t>
            </a:r>
            <a:r>
              <a:rPr lang="en-US" sz="2800" b="1" dirty="0" err="1"/>
              <a:t>a</a:t>
            </a:r>
            <a:r>
              <a:rPr lang="en-US" sz="2800" baseline="30000" dirty="0" err="1"/>
              <a:t>T</a:t>
            </a:r>
            <a:r>
              <a:rPr lang="en-US" sz="2800" baseline="30000" dirty="0"/>
              <a:t> </a:t>
            </a:r>
            <a:r>
              <a:rPr lang="en-US" sz="2800" b="1" dirty="0"/>
              <a:t>b</a:t>
            </a:r>
            <a:r>
              <a:rPr lang="en-US" sz="2800" dirty="0"/>
              <a:t>) with a </a:t>
            </a:r>
            <a:r>
              <a:rPr lang="en-US" sz="2800" b="1" dirty="0">
                <a:solidFill>
                  <a:schemeClr val="accent2"/>
                </a:solidFill>
              </a:rPr>
              <a:t>kernel function </a:t>
            </a:r>
            <a:r>
              <a:rPr lang="en-US" sz="2800" dirty="0"/>
              <a:t>K(</a:t>
            </a:r>
            <a:r>
              <a:rPr lang="en-US" sz="2800" b="1" dirty="0" err="1"/>
              <a:t>a</a:t>
            </a:r>
            <a:r>
              <a:rPr lang="en-US" sz="2800" dirty="0" err="1"/>
              <a:t>,</a:t>
            </a:r>
            <a:r>
              <a:rPr lang="en-US" sz="2800" b="1" dirty="0" err="1"/>
              <a:t>b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/>
              <a:t>K(</a:t>
            </a:r>
            <a:r>
              <a:rPr lang="en-US" sz="2800" b="1" dirty="0" err="1"/>
              <a:t>a</a:t>
            </a:r>
            <a:r>
              <a:rPr lang="en-US" sz="2800" dirty="0" err="1"/>
              <a:t>,</a:t>
            </a:r>
            <a:r>
              <a:rPr lang="en-US" sz="2800" b="1" dirty="0" err="1"/>
              <a:t>b</a:t>
            </a:r>
            <a:r>
              <a:rPr lang="en-US" sz="2800" dirty="0" smtClean="0"/>
              <a:t>)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b="1" dirty="0" smtClean="0"/>
              <a:t>f</a:t>
            </a:r>
            <a:r>
              <a:rPr lang="en-US" sz="2800" dirty="0" smtClean="0"/>
              <a:t>(</a:t>
            </a:r>
            <a:r>
              <a:rPr lang="en-US" sz="2800" b="1" dirty="0" smtClean="0"/>
              <a:t>a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</a:t>
            </a:r>
            <a:r>
              <a:rPr lang="en-US" sz="2800" b="1" dirty="0" smtClean="0"/>
              <a:t>f</a:t>
            </a:r>
            <a:r>
              <a:rPr lang="en-US" sz="2800" dirty="0" smtClean="0"/>
              <a:t>(</a:t>
            </a:r>
            <a:r>
              <a:rPr lang="en-US" sz="2800" b="1" dirty="0" smtClean="0"/>
              <a:t>b</a:t>
            </a:r>
            <a:r>
              <a:rPr lang="en-US" sz="2800" dirty="0" smtClean="0"/>
              <a:t>) for some feature mapping </a:t>
            </a:r>
            <a:r>
              <a:rPr lang="en-US" sz="2800" b="1" dirty="0" smtClean="0"/>
              <a:t>f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Can implicitly compute </a:t>
            </a:r>
            <a:r>
              <a:rPr lang="en-US" sz="2800" dirty="0"/>
              <a:t>a feature mapping to a high dimensional space, without having to construct the features!</a:t>
            </a:r>
          </a:p>
          <a:p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E2FA33-81C0-4D81-9814-3CC99EDF5C55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Kernel Functions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6"/>
                </a:solidFill>
              </a:rPr>
              <a:t>Can </a:t>
            </a:r>
            <a:r>
              <a:rPr lang="en-US" sz="2800" dirty="0">
                <a:solidFill>
                  <a:schemeClr val="accent6"/>
                </a:solidFill>
              </a:rPr>
              <a:t>implicitly compute a feature mapping to a high dimensional space, without having to construct the features!</a:t>
            </a:r>
          </a:p>
          <a:p>
            <a:r>
              <a:rPr lang="en-US" sz="2800" dirty="0"/>
              <a:t>Example: K(</a:t>
            </a:r>
            <a:r>
              <a:rPr lang="en-US" sz="2800" b="1" dirty="0" err="1"/>
              <a:t>a</a:t>
            </a:r>
            <a:r>
              <a:rPr lang="en-US" sz="2800" dirty="0" err="1"/>
              <a:t>,</a:t>
            </a:r>
            <a:r>
              <a:rPr lang="en-US" sz="2800" b="1" dirty="0" err="1"/>
              <a:t>b</a:t>
            </a:r>
            <a:r>
              <a:rPr lang="en-US" sz="2800" dirty="0"/>
              <a:t>) = (</a:t>
            </a:r>
            <a:r>
              <a:rPr lang="en-US" sz="2800" b="1" dirty="0" err="1"/>
              <a:t>a</a:t>
            </a:r>
            <a:r>
              <a:rPr lang="en-US" sz="2800" baseline="30000" dirty="0" err="1"/>
              <a:t>T</a:t>
            </a:r>
            <a:r>
              <a:rPr lang="en-US" sz="2800" b="1" dirty="0" err="1"/>
              <a:t>b</a:t>
            </a:r>
            <a:r>
              <a:rPr lang="en-US" sz="2800" dirty="0"/>
              <a:t>)</a:t>
            </a:r>
            <a:r>
              <a:rPr lang="en-US" sz="2800" baseline="30000" dirty="0"/>
              <a:t>2</a:t>
            </a:r>
            <a:endParaRPr lang="en-US" sz="2800" dirty="0"/>
          </a:p>
          <a:p>
            <a:pPr lvl="1"/>
            <a:r>
              <a:rPr lang="en-US" sz="2400" dirty="0"/>
              <a:t>(a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1</a:t>
            </a:r>
            <a:r>
              <a:rPr lang="en-US" sz="2400" dirty="0"/>
              <a:t> + a</a:t>
            </a:r>
            <a:r>
              <a:rPr lang="en-US" sz="2400" baseline="-25000" dirty="0"/>
              <a:t>2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= a</a:t>
            </a:r>
            <a:r>
              <a:rPr lang="en-US" sz="2400" baseline="-25000" dirty="0"/>
              <a:t>1</a:t>
            </a:r>
            <a:r>
              <a:rPr lang="en-US" sz="2400" baseline="30000" dirty="0"/>
              <a:t>2</a:t>
            </a:r>
            <a:r>
              <a:rPr lang="en-US" sz="2400" dirty="0"/>
              <a:t>b</a:t>
            </a:r>
            <a:r>
              <a:rPr lang="en-US" sz="2400" baseline="-25000" dirty="0"/>
              <a:t>1</a:t>
            </a:r>
            <a:r>
              <a:rPr lang="en-US" sz="2400" baseline="30000" dirty="0"/>
              <a:t>2</a:t>
            </a:r>
            <a:r>
              <a:rPr lang="en-US" sz="2400" dirty="0"/>
              <a:t> + 2a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 + a</a:t>
            </a:r>
            <a:r>
              <a:rPr lang="en-US" sz="2400" baseline="-25000" dirty="0"/>
              <a:t>2</a:t>
            </a:r>
            <a:r>
              <a:rPr lang="en-US" sz="2400" baseline="30000" dirty="0"/>
              <a:t>2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baseline="30000" dirty="0"/>
              <a:t>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= [a</a:t>
            </a:r>
            <a:r>
              <a:rPr lang="en-US" sz="2400" baseline="-25000" dirty="0"/>
              <a:t>1</a:t>
            </a:r>
            <a:r>
              <a:rPr lang="en-US" sz="2400" baseline="30000" dirty="0"/>
              <a:t>2</a:t>
            </a:r>
            <a:r>
              <a:rPr lang="en-US" sz="2400" baseline="-25000" dirty="0"/>
              <a:t> 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baseline="30000" dirty="0"/>
              <a:t>2 </a:t>
            </a:r>
            <a:r>
              <a:rPr lang="en-US" sz="2400" dirty="0"/>
              <a:t>, </a:t>
            </a:r>
            <a:r>
              <a:rPr lang="en-US" sz="2400" dirty="0">
                <a:sym typeface="Symbol" pitchFamily="18" charset="2"/>
              </a:rPr>
              <a:t></a:t>
            </a:r>
            <a:r>
              <a:rPr lang="en-US" sz="2400" dirty="0"/>
              <a:t>2a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  <a:r>
              <a:rPr lang="en-US" sz="2400" dirty="0"/>
              <a:t>[b</a:t>
            </a:r>
            <a:r>
              <a:rPr lang="en-US" sz="2400" baseline="-25000" dirty="0"/>
              <a:t>1</a:t>
            </a:r>
            <a:r>
              <a:rPr lang="en-US" sz="2400" baseline="30000" dirty="0"/>
              <a:t>2</a:t>
            </a:r>
            <a:r>
              <a:rPr lang="en-US" sz="2400" baseline="-25000" dirty="0"/>
              <a:t> </a:t>
            </a:r>
            <a:r>
              <a:rPr lang="en-US" sz="2400" dirty="0"/>
              <a:t>, b</a:t>
            </a:r>
            <a:r>
              <a:rPr lang="en-US" sz="2400" baseline="-25000" dirty="0"/>
              <a:t>2</a:t>
            </a:r>
            <a:r>
              <a:rPr lang="en-US" sz="2400" baseline="30000" dirty="0"/>
              <a:t>2 </a:t>
            </a:r>
            <a:r>
              <a:rPr lang="en-US" sz="2400" dirty="0"/>
              <a:t>, </a:t>
            </a:r>
            <a:r>
              <a:rPr lang="en-US" sz="2400" dirty="0">
                <a:sym typeface="Symbol" pitchFamily="18" charset="2"/>
              </a:rPr>
              <a:t></a:t>
            </a:r>
            <a:r>
              <a:rPr lang="en-US" sz="2400" dirty="0"/>
              <a:t>2b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]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An implicit mapping to feature space of dimension 3 (for n attributes, dimension n(n+1)/2)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8195BE-E350-44B3-9121-136D44B09AB3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Types of Kernel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Polynomial K(</a:t>
            </a:r>
            <a:r>
              <a:rPr lang="en-US" sz="2800" b="1" dirty="0" err="1"/>
              <a:t>a</a:t>
            </a:r>
            <a:r>
              <a:rPr lang="en-US" sz="2800" dirty="0" err="1"/>
              <a:t>,</a:t>
            </a:r>
            <a:r>
              <a:rPr lang="en-US" sz="2800" b="1" dirty="0" err="1"/>
              <a:t>b</a:t>
            </a:r>
            <a:r>
              <a:rPr lang="en-US" sz="2800" dirty="0"/>
              <a:t>) = (</a:t>
            </a:r>
            <a:r>
              <a:rPr lang="en-US" sz="2800" b="1" dirty="0"/>
              <a:t>a</a:t>
            </a:r>
            <a:r>
              <a:rPr lang="en-US" sz="2800" baseline="30000" dirty="0"/>
              <a:t>T</a:t>
            </a:r>
            <a:r>
              <a:rPr lang="en-US" sz="2800" b="1" dirty="0"/>
              <a:t>b</a:t>
            </a:r>
            <a:r>
              <a:rPr lang="en-US" sz="2800" dirty="0"/>
              <a:t>+1)</a:t>
            </a:r>
            <a:r>
              <a:rPr lang="en-US" sz="2800" baseline="30000" dirty="0"/>
              <a:t>d</a:t>
            </a:r>
          </a:p>
          <a:p>
            <a:r>
              <a:rPr lang="en-US" sz="2800" dirty="0" smtClean="0"/>
              <a:t>Gaussian </a:t>
            </a:r>
            <a:r>
              <a:rPr lang="en-US" sz="2800" dirty="0"/>
              <a:t>K(</a:t>
            </a:r>
            <a:r>
              <a:rPr lang="en-US" sz="2800" b="1" dirty="0" err="1"/>
              <a:t>a</a:t>
            </a:r>
            <a:r>
              <a:rPr lang="en-US" sz="2800" dirty="0" err="1"/>
              <a:t>,</a:t>
            </a:r>
            <a:r>
              <a:rPr lang="en-US" sz="2800" b="1" dirty="0" err="1"/>
              <a:t>b</a:t>
            </a:r>
            <a:r>
              <a:rPr lang="en-US" sz="2800" dirty="0"/>
              <a:t>) = </a:t>
            </a:r>
            <a:r>
              <a:rPr lang="en-US" sz="2800" dirty="0" err="1"/>
              <a:t>exp</a:t>
            </a:r>
            <a:r>
              <a:rPr lang="en-US" sz="2800" dirty="0"/>
              <a:t>(-||</a:t>
            </a:r>
            <a:r>
              <a:rPr lang="en-US" sz="2800" b="1" dirty="0"/>
              <a:t>a</a:t>
            </a:r>
            <a:r>
              <a:rPr lang="en-US" sz="2800" dirty="0"/>
              <a:t>-</a:t>
            </a:r>
            <a:r>
              <a:rPr lang="en-US" sz="2800" b="1" dirty="0"/>
              <a:t>b</a:t>
            </a:r>
            <a:r>
              <a:rPr lang="en-US" sz="2800" dirty="0"/>
              <a:t>||</a:t>
            </a:r>
            <a:r>
              <a:rPr lang="en-US" sz="2800" baseline="30000" dirty="0"/>
              <a:t>2</a:t>
            </a:r>
            <a:r>
              <a:rPr lang="en-US" sz="2800" dirty="0"/>
              <a:t>/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Sigmoid</a:t>
            </a:r>
            <a:r>
              <a:rPr lang="en-US" sz="2800" dirty="0"/>
              <a:t>, etc</a:t>
            </a:r>
            <a:r>
              <a:rPr lang="en-US" sz="2800" dirty="0" smtClean="0"/>
              <a:t>…</a:t>
            </a:r>
          </a:p>
          <a:p>
            <a:r>
              <a:rPr lang="en-US" sz="2800" dirty="0" smtClean="0"/>
              <a:t>Decision boundaries</a:t>
            </a:r>
            <a:br>
              <a:rPr lang="en-US" sz="2800" dirty="0" smtClean="0"/>
            </a:br>
            <a:r>
              <a:rPr lang="en-US" sz="2800" dirty="0" smtClean="0"/>
              <a:t>in </a:t>
            </a:r>
            <a:r>
              <a:rPr lang="en-US" sz="2800" dirty="0"/>
              <a:t>feature space </a:t>
            </a:r>
            <a:r>
              <a:rPr lang="en-US" sz="2800" dirty="0" smtClean="0"/>
              <a:t>may</a:t>
            </a:r>
            <a:br>
              <a:rPr lang="en-US" sz="2800" dirty="0" smtClean="0"/>
            </a:br>
            <a:r>
              <a:rPr lang="en-US" sz="2800" dirty="0" smtClean="0"/>
              <a:t>be </a:t>
            </a:r>
            <a:r>
              <a:rPr lang="en-US" sz="2800" dirty="0"/>
              <a:t>highly curved </a:t>
            </a:r>
            <a:r>
              <a:rPr lang="en-US" sz="2800" dirty="0" smtClean="0"/>
              <a:t>in</a:t>
            </a:r>
            <a:br>
              <a:rPr lang="en-US" sz="2800" dirty="0" smtClean="0"/>
            </a:br>
            <a:r>
              <a:rPr lang="en-US" sz="2800" dirty="0" smtClean="0"/>
              <a:t>original space!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42BD7E-D500-4528-99B3-9C1CDF152DF1}" type="slidenum">
              <a:rPr lang="en-US"/>
              <a:pPr/>
              <a:t>23</a:t>
            </a:fld>
            <a:endParaRPr lang="en-US"/>
          </a:p>
        </p:txBody>
      </p:sp>
      <p:pic>
        <p:nvPicPr>
          <p:cNvPr id="6" name="Picture 5" descr="SvmRBF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3698341" cy="282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Kernel Functions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Feature spaces:</a:t>
            </a:r>
          </a:p>
          <a:p>
            <a:pPr lvl="1"/>
            <a:r>
              <a:rPr lang="en-US" sz="2400" dirty="0" smtClean="0"/>
              <a:t>Polynomial: Feature </a:t>
            </a:r>
            <a:r>
              <a:rPr lang="en-US" sz="2400" dirty="0"/>
              <a:t>space is exponential in </a:t>
            </a:r>
            <a:r>
              <a:rPr lang="en-US" sz="2400" dirty="0" smtClean="0"/>
              <a:t>d</a:t>
            </a:r>
          </a:p>
          <a:p>
            <a:pPr lvl="1"/>
            <a:r>
              <a:rPr lang="en-US" sz="2400" dirty="0" smtClean="0"/>
              <a:t>Gaussian: </a:t>
            </a:r>
            <a:r>
              <a:rPr lang="en-US" sz="2400" dirty="0"/>
              <a:t>Feature space is infinite </a:t>
            </a:r>
            <a:r>
              <a:rPr lang="en-US" sz="2400" dirty="0" smtClean="0"/>
              <a:t>dimensional</a:t>
            </a:r>
          </a:p>
          <a:p>
            <a:r>
              <a:rPr lang="en-US" sz="2700" dirty="0" smtClean="0"/>
              <a:t>N data points are (almost) always linearly separable in a feature space of dimension N-1</a:t>
            </a:r>
          </a:p>
          <a:p>
            <a:pPr lvl="1"/>
            <a:r>
              <a:rPr lang="en-US" dirty="0" smtClean="0"/>
              <a:t>=&gt; Increase feature space dimensionality until a good fit is achieved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175EBA-4371-4E93-BCD6-E3C5EF99B3F2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Overfitting / underfitting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9A8B99-EE8C-4466-AC9C-B05D02432C6D}" type="slidenum">
              <a:rPr lang="en-US"/>
              <a:pPr/>
              <a:t>25</a:t>
            </a:fld>
            <a:endParaRPr lang="en-US"/>
          </a:p>
        </p:txBody>
      </p:sp>
      <p:pic>
        <p:nvPicPr>
          <p:cNvPr id="448516" name="Picture 4" descr="Svm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9"/>
          <a:stretch>
            <a:fillRect/>
          </a:stretch>
        </p:blipFill>
        <p:spPr bwMode="auto">
          <a:xfrm>
            <a:off x="838200" y="1676400"/>
            <a:ext cx="7543800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Nonseparable Data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Cannot </a:t>
            </a:r>
            <a:r>
              <a:rPr lang="en-US" dirty="0"/>
              <a:t>achieve perfect </a:t>
            </a:r>
            <a:r>
              <a:rPr lang="en-US" dirty="0" smtClean="0"/>
              <a:t>accuracy with noisy data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F714E4-0858-43F3-AAB8-B5AB1197A51F}" type="slidenum">
              <a:rPr lang="en-US"/>
              <a:pPr/>
              <a:t>26</a:t>
            </a:fld>
            <a:endParaRPr lang="en-US"/>
          </a:p>
        </p:txBody>
      </p:sp>
      <p:sp>
        <p:nvSpPr>
          <p:cNvPr id="454660" name="Line 4"/>
          <p:cNvSpPr>
            <a:spLocks noChangeShapeType="1"/>
          </p:cNvSpPr>
          <p:nvPr/>
        </p:nvSpPr>
        <p:spPr bwMode="auto">
          <a:xfrm flipV="1">
            <a:off x="1066800" y="2895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1066800" y="5791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>
            <a:off x="1219200" y="3657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>
            <a:off x="1371600" y="4800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>
            <a:off x="2438400" y="5181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54665" name="Group 9"/>
          <p:cNvGrpSpPr>
            <a:grpSpLocks/>
          </p:cNvGrpSpPr>
          <p:nvPr/>
        </p:nvGrpSpPr>
        <p:grpSpPr bwMode="auto">
          <a:xfrm>
            <a:off x="2209800" y="3352800"/>
            <a:ext cx="152400" cy="152400"/>
            <a:chOff x="1392" y="2544"/>
            <a:chExt cx="96" cy="96"/>
          </a:xfrm>
        </p:grpSpPr>
        <p:sp>
          <p:nvSpPr>
            <p:cNvPr id="454666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67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4668" name="Group 12"/>
          <p:cNvGrpSpPr>
            <a:grpSpLocks/>
          </p:cNvGrpSpPr>
          <p:nvPr/>
        </p:nvGrpSpPr>
        <p:grpSpPr bwMode="auto">
          <a:xfrm>
            <a:off x="3276600" y="4648200"/>
            <a:ext cx="152400" cy="152400"/>
            <a:chOff x="1392" y="2544"/>
            <a:chExt cx="96" cy="96"/>
          </a:xfrm>
        </p:grpSpPr>
        <p:sp>
          <p:nvSpPr>
            <p:cNvPr id="454669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70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4671" name="Group 15"/>
          <p:cNvGrpSpPr>
            <a:grpSpLocks/>
          </p:cNvGrpSpPr>
          <p:nvPr/>
        </p:nvGrpSpPr>
        <p:grpSpPr bwMode="auto">
          <a:xfrm>
            <a:off x="4267200" y="3581400"/>
            <a:ext cx="152400" cy="152400"/>
            <a:chOff x="1392" y="2544"/>
            <a:chExt cx="96" cy="96"/>
          </a:xfrm>
        </p:grpSpPr>
        <p:sp>
          <p:nvSpPr>
            <p:cNvPr id="454672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673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4674" name="Line 18"/>
          <p:cNvSpPr>
            <a:spLocks noChangeShapeType="1"/>
          </p:cNvSpPr>
          <p:nvPr/>
        </p:nvSpPr>
        <p:spPr bwMode="auto">
          <a:xfrm>
            <a:off x="3200400" y="3505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3000" y="2667000"/>
            <a:ext cx="335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Regularization parameter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Tolerate some errors, cost of error determined by some parameter C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Higher C: more support vectors, lower error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Lower C: fewer support vectors, higher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52600" y="1371600"/>
            <a:ext cx="5029200" cy="1828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Geometric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131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447800"/>
                <a:ext cx="7467600" cy="487375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 err="1" smtClean="0"/>
                  <a:t>min</a:t>
                </a:r>
                <a:r>
                  <a:rPr lang="en-US" b="1" baseline="-25000" dirty="0" err="1" smtClean="0"/>
                  <a:t>w</a:t>
                </a:r>
                <a:r>
                  <a:rPr lang="en-US" baseline="-25000" dirty="0" err="1" smtClean="0"/>
                  <a:t>,b,</a:t>
                </a:r>
                <a:r>
                  <a:rPr lang="en-US" b="1" baseline="-25000" dirty="0" err="1" smtClean="0"/>
                  <a:t>e</a:t>
                </a:r>
                <a:r>
                  <a:rPr lang="en-US" baseline="-25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Subject to the constraints</a:t>
                </a:r>
                <a:br>
                  <a:rPr lang="en-US" dirty="0" smtClean="0"/>
                </a:br>
                <a:r>
                  <a:rPr lang="en-US" dirty="0" smtClean="0"/>
                  <a:t>1-e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</a:t>
                </a:r>
                <a:r>
                  <a:rPr lang="en-US" dirty="0" smtClean="0"/>
                  <a:t> y</a:t>
                </a:r>
                <a:r>
                  <a:rPr lang="en-US" baseline="30000" dirty="0" smtClean="0"/>
                  <a:t>(i</a:t>
                </a:r>
                <a:r>
                  <a:rPr lang="en-US" baseline="30000" dirty="0"/>
                  <a:t>)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w</a:t>
                </a:r>
                <a:r>
                  <a:rPr lang="en-US" baseline="30000" dirty="0" err="1" smtClean="0"/>
                  <a:t>T</a:t>
                </a:r>
                <a:r>
                  <a:rPr lang="en-US" b="1" dirty="0" err="1" smtClean="0"/>
                  <a:t>x</a:t>
                </a:r>
                <a:r>
                  <a:rPr lang="en-US" baseline="30000" dirty="0" smtClean="0"/>
                  <a:t>(i)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dirty="0" smtClean="0"/>
                  <a:t>b)</a:t>
                </a:r>
                <a:br>
                  <a:rPr lang="en-US" dirty="0" smtClean="0"/>
                </a:br>
                <a:r>
                  <a:rPr lang="en-US" dirty="0" smtClean="0"/>
                  <a:t>0</a:t>
                </a:r>
                <a:r>
                  <a:rPr lang="en-US" dirty="0">
                    <a:sym typeface="Symbol"/>
                  </a:rPr>
                  <a:t> 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32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7467600" cy="4873752"/>
              </a:xfrm>
              <a:blipFill rotWithShape="1">
                <a:blip r:embed="rId2"/>
                <a:stretch>
                  <a:fillRect t="-1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54039D5-A225-4117-80CF-BB73C82859F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32132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>
            <a:off x="26670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2137" name="Group 9"/>
          <p:cNvGrpSpPr>
            <a:grpSpLocks/>
          </p:cNvGrpSpPr>
          <p:nvPr/>
        </p:nvGrpSpPr>
        <p:grpSpPr bwMode="auto">
          <a:xfrm>
            <a:off x="3622343" y="3657600"/>
            <a:ext cx="152400" cy="152400"/>
            <a:chOff x="1392" y="2544"/>
            <a:chExt cx="96" cy="96"/>
          </a:xfrm>
        </p:grpSpPr>
        <p:sp>
          <p:nvSpPr>
            <p:cNvPr id="432138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39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2140" name="Group 12"/>
          <p:cNvGrpSpPr>
            <a:grpSpLocks/>
          </p:cNvGrpSpPr>
          <p:nvPr/>
        </p:nvGrpSpPr>
        <p:grpSpPr bwMode="auto">
          <a:xfrm>
            <a:off x="4572000" y="5258594"/>
            <a:ext cx="152400" cy="152400"/>
            <a:chOff x="1392" y="2544"/>
            <a:chExt cx="96" cy="96"/>
          </a:xfrm>
        </p:grpSpPr>
        <p:sp>
          <p:nvSpPr>
            <p:cNvPr id="432141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2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2143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32144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5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2146" name="Line 18"/>
          <p:cNvSpPr>
            <a:spLocks noChangeShapeType="1"/>
          </p:cNvSpPr>
          <p:nvPr/>
        </p:nvSpPr>
        <p:spPr bwMode="auto">
          <a:xfrm>
            <a:off x="2583976" y="3292475"/>
            <a:ext cx="2590800" cy="31799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3124200" y="4419600"/>
            <a:ext cx="152400" cy="152400"/>
            <a:chOff x="1392" y="2544"/>
            <a:chExt cx="96" cy="96"/>
          </a:xfrm>
        </p:grpSpPr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4191000" y="4876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8" name="Group 9"/>
          <p:cNvGrpSpPr>
            <a:grpSpLocks/>
          </p:cNvGrpSpPr>
          <p:nvPr/>
        </p:nvGrpSpPr>
        <p:grpSpPr bwMode="auto">
          <a:xfrm>
            <a:off x="4495800" y="4191000"/>
            <a:ext cx="152400" cy="152400"/>
            <a:chOff x="1392" y="2544"/>
            <a:chExt cx="96" cy="96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200400" y="3733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02592" y="3810000"/>
            <a:ext cx="97808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328915" y="4316673"/>
            <a:ext cx="97808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44288" y="4953000"/>
            <a:ext cx="97808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86400" y="3352800"/>
            <a:ext cx="343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Slack variables: nonzero only for misclassified examples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14900" y="789296"/>
            <a:ext cx="17526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1800" y="457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Regularization parameter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562600" y="1981200"/>
            <a:ext cx="6858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648201" y="2895600"/>
            <a:ext cx="838199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267200" y="3810000"/>
            <a:ext cx="1219201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426724" y="3733800"/>
            <a:ext cx="2059676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426724" y="3810000"/>
            <a:ext cx="2059676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Comments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SVMs often have very good performance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digit classification, face recognition,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Still need parameter</a:t>
            </a:r>
            <a:br>
              <a:rPr lang="en-US" sz="2800" dirty="0"/>
            </a:br>
            <a:r>
              <a:rPr lang="en-US" sz="2800" dirty="0"/>
              <a:t>tweaking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Kernel type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Kernel parameters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Regularization weight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Fast optimization for </a:t>
            </a:r>
            <a:br>
              <a:rPr lang="en-US" sz="2800" dirty="0" smtClean="0"/>
            </a:br>
            <a:r>
              <a:rPr lang="en-US" sz="2800" dirty="0" smtClean="0"/>
              <a:t>medium datasets (~100k)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Off-the-shelf libraries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SVM</a:t>
            </a:r>
            <a:r>
              <a:rPr lang="en-US" sz="2400" baseline="30000" dirty="0" err="1"/>
              <a:t>light</a:t>
            </a:r>
            <a:endParaRPr lang="en-US" sz="2400" baseline="30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6940E76-1ED2-414D-AA59-AA300E68AD2E}" type="slidenum">
              <a:rPr lang="en-US"/>
              <a:pPr/>
              <a:t>28</a:t>
            </a:fld>
            <a:endParaRPr lang="en-US"/>
          </a:p>
        </p:txBody>
      </p:sp>
      <p:pic>
        <p:nvPicPr>
          <p:cNvPr id="456708" name="Picture 4" descr="im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29051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Nonparametric Modeling</a:t>
            </a:r>
            <a:br>
              <a:rPr lang="en-US" dirty="0" smtClean="0"/>
            </a:br>
            <a:r>
              <a:rPr lang="en-US" dirty="0" smtClean="0"/>
              <a:t>(memory-based learning)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Motivation: Feature Mappings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attributes </a:t>
            </a:r>
            <a:r>
              <a:rPr lang="en-US" b="1" dirty="0"/>
              <a:t>x</a:t>
            </a:r>
            <a:r>
              <a:rPr lang="en-US" dirty="0"/>
              <a:t>, learn in the space of features </a:t>
            </a:r>
            <a:r>
              <a:rPr lang="en-US" b="1" dirty="0"/>
              <a:t>f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parity, FACE(card), RED(card)</a:t>
            </a:r>
          </a:p>
          <a:p>
            <a:r>
              <a:rPr lang="en-US" dirty="0"/>
              <a:t>Hope CONCEPT is </a:t>
            </a:r>
            <a:r>
              <a:rPr lang="en-US" dirty="0" smtClean="0"/>
              <a:t>easier to learn </a:t>
            </a:r>
            <a:r>
              <a:rPr lang="en-US" dirty="0"/>
              <a:t>in feature space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BBB1C8D-5502-4AF7-BB82-436DE4CDD165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far, most of our learning techniques represent the target concept as a </a:t>
            </a:r>
            <a:r>
              <a:rPr lang="en-US" dirty="0" smtClean="0">
                <a:solidFill>
                  <a:srgbClr val="FF0000"/>
                </a:solidFill>
              </a:rPr>
              <a:t>model</a:t>
            </a:r>
            <a:r>
              <a:rPr lang="en-US" dirty="0" smtClean="0"/>
              <a:t> with unknown </a:t>
            </a:r>
            <a:r>
              <a:rPr lang="en-US" dirty="0" smtClean="0">
                <a:solidFill>
                  <a:srgbClr val="00B050"/>
                </a:solidFill>
              </a:rPr>
              <a:t>parameters</a:t>
            </a:r>
            <a:r>
              <a:rPr lang="en-US" dirty="0" smtClean="0"/>
              <a:t>, which are fitted to the training set</a:t>
            </a:r>
          </a:p>
          <a:p>
            <a:pPr lvl="1"/>
            <a:r>
              <a:rPr lang="en-US" dirty="0"/>
              <a:t>Bayes </a:t>
            </a:r>
            <a:r>
              <a:rPr lang="en-US" dirty="0" smtClean="0"/>
              <a:t>nets</a:t>
            </a:r>
          </a:p>
          <a:p>
            <a:pPr lvl="1"/>
            <a:r>
              <a:rPr lang="en-US" dirty="0" smtClean="0"/>
              <a:t>Least squares regression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[Fixed hypothesis classes]</a:t>
            </a:r>
          </a:p>
          <a:p>
            <a:r>
              <a:rPr lang="en-US" dirty="0" smtClean="0"/>
              <a:t>By contrast, </a:t>
            </a:r>
            <a:r>
              <a:rPr lang="en-US" dirty="0" smtClean="0">
                <a:solidFill>
                  <a:srgbClr val="0070C0"/>
                </a:solidFill>
              </a:rPr>
              <a:t>nonparametric models </a:t>
            </a:r>
            <a:r>
              <a:rPr lang="en-US" dirty="0" smtClean="0"/>
              <a:t>use the training set itself to represent the concept</a:t>
            </a:r>
          </a:p>
          <a:p>
            <a:pPr lvl="1"/>
            <a:r>
              <a:rPr lang="en-US" dirty="0" smtClean="0"/>
              <a:t>E.g., support vectors in SVMs</a:t>
            </a:r>
          </a:p>
        </p:txBody>
      </p:sp>
    </p:spTree>
    <p:extLst>
      <p:ext uri="{BB962C8B-B14F-4D97-AF65-F5344CB8AC3E}">
        <p14:creationId xmlns:p14="http://schemas.microsoft.com/office/powerpoint/2010/main" val="21640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Table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08413" cy="4873752"/>
          </a:xfrm>
        </p:spPr>
        <p:txBody>
          <a:bodyPr/>
          <a:lstStyle/>
          <a:p>
            <a:r>
              <a:rPr lang="en-US" dirty="0"/>
              <a:t>Values of concept f(x) given on training set 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D = {(</a:t>
            </a:r>
            <a:r>
              <a:rPr lang="en-US" sz="2000" dirty="0" err="1">
                <a:solidFill>
                  <a:schemeClr val="accent2"/>
                </a:solidFill>
              </a:rPr>
              <a:t>x</a:t>
            </a:r>
            <a:r>
              <a:rPr lang="en-US" sz="2000" baseline="-25000" dirty="0" err="1">
                <a:solidFill>
                  <a:schemeClr val="accent2"/>
                </a:solidFill>
              </a:rPr>
              <a:t>i</a:t>
            </a:r>
            <a:r>
              <a:rPr lang="en-US" sz="2000" dirty="0" err="1">
                <a:solidFill>
                  <a:schemeClr val="accent2"/>
                </a:solidFill>
              </a:rPr>
              <a:t>,f</a:t>
            </a:r>
            <a:r>
              <a:rPr lang="en-US" sz="2000" dirty="0">
                <a:solidFill>
                  <a:schemeClr val="accent2"/>
                </a:solidFill>
              </a:rPr>
              <a:t>(x</a:t>
            </a:r>
            <a:r>
              <a:rPr lang="en-US" sz="2000" baseline="-25000" dirty="0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)) for i=1,…,N}</a:t>
            </a:r>
          </a:p>
          <a:p>
            <a:endParaRPr lang="en-US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3810000" y="1731872"/>
            <a:ext cx="4419600" cy="4081463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265613" y="2163672"/>
            <a:ext cx="3441700" cy="3429000"/>
            <a:chOff x="1583" y="1760"/>
            <a:chExt cx="2168" cy="2160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220" y="258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 dirty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794" y="303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583" y="2586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284" y="3670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3368" y="309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774" y="3224"/>
              <a:ext cx="2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2731" y="2523"/>
              <a:ext cx="2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177" y="329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1583" y="195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093" y="3354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2922" y="2143"/>
              <a:ext cx="19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3559" y="233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2157" y="176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4265613" y="2166847"/>
            <a:ext cx="2922587" cy="3146425"/>
            <a:chOff x="1583" y="1762"/>
            <a:chExt cx="1841" cy="1982"/>
          </a:xfrm>
        </p:grpSpPr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2220" y="2907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2539" y="1823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177" y="2524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902" y="1951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2794" y="3417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710" y="278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583" y="227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603" y="278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922" y="176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093" y="220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475" y="322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724400" y="24938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4"/>
          <p:cNvSpPr>
            <a:spLocks noChangeArrowheads="1"/>
          </p:cNvSpPr>
          <p:nvPr/>
        </p:nvSpPr>
        <p:spPr bwMode="auto">
          <a:xfrm>
            <a:off x="5029200" y="30272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5"/>
          <p:cNvSpPr>
            <a:spLocks noChangeArrowheads="1"/>
          </p:cNvSpPr>
          <p:nvPr/>
        </p:nvSpPr>
        <p:spPr bwMode="auto">
          <a:xfrm>
            <a:off x="4191000" y="31034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6"/>
          <p:cNvSpPr>
            <a:spLocks noChangeArrowheads="1"/>
          </p:cNvSpPr>
          <p:nvPr/>
        </p:nvSpPr>
        <p:spPr bwMode="auto">
          <a:xfrm>
            <a:off x="4419600" y="39416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7"/>
          <p:cNvSpPr>
            <a:spLocks noChangeArrowheads="1"/>
          </p:cNvSpPr>
          <p:nvPr/>
        </p:nvSpPr>
        <p:spPr bwMode="auto">
          <a:xfrm>
            <a:off x="5257800" y="40178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5791200" y="39416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9"/>
          <p:cNvSpPr>
            <a:spLocks noChangeArrowheads="1"/>
          </p:cNvSpPr>
          <p:nvPr/>
        </p:nvSpPr>
        <p:spPr bwMode="auto">
          <a:xfrm>
            <a:off x="5715000" y="23414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auto">
          <a:xfrm>
            <a:off x="6324600" y="22652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41"/>
          <p:cNvSpPr>
            <a:spLocks noChangeArrowheads="1"/>
          </p:cNvSpPr>
          <p:nvPr/>
        </p:nvSpPr>
        <p:spPr bwMode="auto">
          <a:xfrm>
            <a:off x="6705600" y="34082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2"/>
          <p:cNvSpPr>
            <a:spLocks noChangeArrowheads="1"/>
          </p:cNvSpPr>
          <p:nvPr/>
        </p:nvSpPr>
        <p:spPr bwMode="auto">
          <a:xfrm>
            <a:off x="5638800" y="46274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6172200" y="48560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64"/>
          <p:cNvSpPr txBox="1">
            <a:spLocks noChangeArrowheads="1"/>
          </p:cNvSpPr>
          <p:nvPr/>
        </p:nvSpPr>
        <p:spPr bwMode="auto">
          <a:xfrm>
            <a:off x="7239000" y="4017872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Training set D</a:t>
            </a:r>
            <a:endParaRPr lang="en-US" dirty="0"/>
          </a:p>
        </p:txBody>
      </p:sp>
      <p:sp>
        <p:nvSpPr>
          <p:cNvPr id="43" name="Text Box 65"/>
          <p:cNvSpPr txBox="1">
            <a:spLocks noChangeArrowheads="1"/>
          </p:cNvSpPr>
          <p:nvPr/>
        </p:nvSpPr>
        <p:spPr bwMode="auto">
          <a:xfrm>
            <a:off x="4359276" y="1861256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/>
              <a:t>Example space X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8898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Table lookup</a:t>
            </a:r>
            <a:endParaRPr lang="en-US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3810000" y="1731872"/>
            <a:ext cx="4419600" cy="4081463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265613" y="2163672"/>
            <a:ext cx="3441700" cy="3429000"/>
            <a:chOff x="1583" y="1760"/>
            <a:chExt cx="2168" cy="2160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220" y="258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794" y="303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583" y="2586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284" y="3670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3368" y="309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 dirty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774" y="3224"/>
              <a:ext cx="2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2731" y="2523"/>
              <a:ext cx="2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177" y="329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1583" y="195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093" y="3354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2922" y="2143"/>
              <a:ext cx="19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3559" y="233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2157" y="176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4265613" y="2166847"/>
            <a:ext cx="2922587" cy="3146425"/>
            <a:chOff x="1583" y="1762"/>
            <a:chExt cx="1841" cy="1982"/>
          </a:xfrm>
        </p:grpSpPr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2220" y="2907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2539" y="1823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177" y="2524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902" y="1951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2794" y="3417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710" y="278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583" y="227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603" y="278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922" y="176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093" y="220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475" y="322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724400" y="24938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4"/>
          <p:cNvSpPr>
            <a:spLocks noChangeArrowheads="1"/>
          </p:cNvSpPr>
          <p:nvPr/>
        </p:nvSpPr>
        <p:spPr bwMode="auto">
          <a:xfrm>
            <a:off x="5029200" y="30272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5"/>
          <p:cNvSpPr>
            <a:spLocks noChangeArrowheads="1"/>
          </p:cNvSpPr>
          <p:nvPr/>
        </p:nvSpPr>
        <p:spPr bwMode="auto">
          <a:xfrm>
            <a:off x="4191000" y="31034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6"/>
          <p:cNvSpPr>
            <a:spLocks noChangeArrowheads="1"/>
          </p:cNvSpPr>
          <p:nvPr/>
        </p:nvSpPr>
        <p:spPr bwMode="auto">
          <a:xfrm>
            <a:off x="4419600" y="39416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7"/>
          <p:cNvSpPr>
            <a:spLocks noChangeArrowheads="1"/>
          </p:cNvSpPr>
          <p:nvPr/>
        </p:nvSpPr>
        <p:spPr bwMode="auto">
          <a:xfrm>
            <a:off x="5257800" y="40178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5791200" y="39416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9"/>
          <p:cNvSpPr>
            <a:spLocks noChangeArrowheads="1"/>
          </p:cNvSpPr>
          <p:nvPr/>
        </p:nvSpPr>
        <p:spPr bwMode="auto">
          <a:xfrm>
            <a:off x="5715000" y="23414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auto">
          <a:xfrm>
            <a:off x="6324600" y="22652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41"/>
          <p:cNvSpPr>
            <a:spLocks noChangeArrowheads="1"/>
          </p:cNvSpPr>
          <p:nvPr/>
        </p:nvSpPr>
        <p:spPr bwMode="auto">
          <a:xfrm>
            <a:off x="6705600" y="34082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2"/>
          <p:cNvSpPr>
            <a:spLocks noChangeArrowheads="1"/>
          </p:cNvSpPr>
          <p:nvPr/>
        </p:nvSpPr>
        <p:spPr bwMode="auto">
          <a:xfrm>
            <a:off x="5638800" y="46274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6172200" y="4856072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64"/>
          <p:cNvSpPr txBox="1">
            <a:spLocks noChangeArrowheads="1"/>
          </p:cNvSpPr>
          <p:nvPr/>
        </p:nvSpPr>
        <p:spPr bwMode="auto">
          <a:xfrm>
            <a:off x="7239000" y="4017872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Training set D</a:t>
            </a:r>
            <a:endParaRPr lang="en-US" dirty="0"/>
          </a:p>
        </p:txBody>
      </p:sp>
      <p:sp>
        <p:nvSpPr>
          <p:cNvPr id="43" name="Text Box 65"/>
          <p:cNvSpPr txBox="1">
            <a:spLocks noChangeArrowheads="1"/>
          </p:cNvSpPr>
          <p:nvPr/>
        </p:nvSpPr>
        <p:spPr bwMode="auto">
          <a:xfrm>
            <a:off x="4359276" y="1861256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/>
              <a:t>Example space X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08413" cy="4873752"/>
          </a:xfrm>
        </p:spPr>
        <p:txBody>
          <a:bodyPr/>
          <a:lstStyle/>
          <a:p>
            <a:r>
              <a:rPr lang="en-US" dirty="0"/>
              <a:t>Values of concept f(x) given on training set 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D = {(</a:t>
            </a:r>
            <a:r>
              <a:rPr lang="en-US" sz="2000" dirty="0" err="1">
                <a:solidFill>
                  <a:schemeClr val="accent2"/>
                </a:solidFill>
              </a:rPr>
              <a:t>x</a:t>
            </a:r>
            <a:r>
              <a:rPr lang="en-US" sz="2000" baseline="-25000" dirty="0" err="1">
                <a:solidFill>
                  <a:schemeClr val="accent2"/>
                </a:solidFill>
              </a:rPr>
              <a:t>i</a:t>
            </a:r>
            <a:r>
              <a:rPr lang="en-US" sz="2000" dirty="0" err="1">
                <a:solidFill>
                  <a:schemeClr val="accent2"/>
                </a:solidFill>
              </a:rPr>
              <a:t>,f</a:t>
            </a:r>
            <a:r>
              <a:rPr lang="en-US" sz="2000" dirty="0">
                <a:solidFill>
                  <a:schemeClr val="accent2"/>
                </a:solidFill>
              </a:rPr>
              <a:t>(x</a:t>
            </a:r>
            <a:r>
              <a:rPr lang="en-US" sz="2000" baseline="-25000" dirty="0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)) for i=1,…,N</a:t>
            </a:r>
            <a:r>
              <a:rPr lang="en-US" sz="2000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US" sz="2000" dirty="0" smtClean="0"/>
              <a:t>On a new example x, a nonparametric hypothesis </a:t>
            </a:r>
            <a:r>
              <a:rPr lang="en-US" sz="2000" i="1" dirty="0" smtClean="0"/>
              <a:t>h</a:t>
            </a:r>
            <a:r>
              <a:rPr lang="en-US" sz="2000" dirty="0" smtClean="0"/>
              <a:t> might return</a:t>
            </a:r>
          </a:p>
          <a:p>
            <a:pPr lvl="1"/>
            <a:r>
              <a:rPr lang="en-US" sz="1700" dirty="0" smtClean="0"/>
              <a:t>The cached value of f(x), if x is in D</a:t>
            </a:r>
          </a:p>
          <a:p>
            <a:pPr lvl="1"/>
            <a:r>
              <a:rPr lang="en-US" sz="1700" dirty="0" smtClean="0"/>
              <a:t>FALSE otherwise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57200" y="4883060"/>
            <a:ext cx="3581400" cy="121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pretty bad learner, because you are unlikely to see the same exact situation twice!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Nearest-Neighbors Models</a:t>
            </a:r>
            <a:endParaRPr lang="en-US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3810000" y="1731872"/>
            <a:ext cx="4419600" cy="4081463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276850" y="3984535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783263" y="2263685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6796088" y="3376522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772025" y="2466885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6188075" y="4794160"/>
            <a:ext cx="39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4467225" y="3786097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265613" y="2976472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884863" y="3786097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391275" y="2166847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075238" y="2874872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681663" y="4494122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2" name="Text Box 64"/>
          <p:cNvSpPr txBox="1">
            <a:spLocks noChangeArrowheads="1"/>
          </p:cNvSpPr>
          <p:nvPr/>
        </p:nvSpPr>
        <p:spPr bwMode="auto">
          <a:xfrm>
            <a:off x="7239000" y="4017872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Training set D</a:t>
            </a:r>
            <a:endParaRPr lang="en-US" dirty="0"/>
          </a:p>
        </p:txBody>
      </p:sp>
      <p:sp>
        <p:nvSpPr>
          <p:cNvPr id="43" name="Text Box 65"/>
          <p:cNvSpPr txBox="1">
            <a:spLocks noChangeArrowheads="1"/>
          </p:cNvSpPr>
          <p:nvPr/>
        </p:nvSpPr>
        <p:spPr bwMode="auto">
          <a:xfrm>
            <a:off x="5008109" y="1764328"/>
            <a:ext cx="4444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 smtClean="0"/>
              <a:t>X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08413" cy="4873752"/>
          </a:xfrm>
        </p:spPr>
        <p:txBody>
          <a:bodyPr/>
          <a:lstStyle/>
          <a:p>
            <a:r>
              <a:rPr lang="en-US" dirty="0" smtClean="0"/>
              <a:t>Suppose we have a </a:t>
            </a:r>
            <a:r>
              <a:rPr lang="en-US" dirty="0" smtClean="0">
                <a:solidFill>
                  <a:srgbClr val="FF0000"/>
                </a:solidFill>
              </a:rPr>
              <a:t>distance metric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x,x</a:t>
            </a:r>
            <a:r>
              <a:rPr lang="en-US" dirty="0" smtClean="0"/>
              <a:t>’) between examples</a:t>
            </a:r>
          </a:p>
          <a:p>
            <a:r>
              <a:rPr lang="en-US" dirty="0"/>
              <a:t>A </a:t>
            </a:r>
            <a:r>
              <a:rPr lang="en-US" dirty="0" smtClean="0"/>
              <a:t>nearest-neighbors model classifies a point x by: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Find the closest point x</a:t>
            </a:r>
            <a:r>
              <a:rPr lang="en-US" baseline="-25000" dirty="0" smtClean="0"/>
              <a:t>i</a:t>
            </a:r>
            <a:r>
              <a:rPr lang="en-US" dirty="0" smtClean="0"/>
              <a:t> in the training set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Return the label f(x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5034851" y="2523241"/>
            <a:ext cx="2432749" cy="1612153"/>
            <a:chOff x="5034851" y="2523241"/>
            <a:chExt cx="2432749" cy="1612153"/>
          </a:xfrm>
        </p:grpSpPr>
        <p:sp>
          <p:nvSpPr>
            <p:cNvPr id="44" name="Oval 43"/>
            <p:cNvSpPr/>
            <p:nvPr/>
          </p:nvSpPr>
          <p:spPr>
            <a:xfrm>
              <a:off x="7315200" y="316103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4" idx="0"/>
            </p:cNvCxnSpPr>
            <p:nvPr/>
          </p:nvCxnSpPr>
          <p:spPr>
            <a:xfrm flipH="1" flipV="1">
              <a:off x="6580187" y="2523241"/>
              <a:ext cx="811213" cy="6377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4"/>
            </p:cNvCxnSpPr>
            <p:nvPr/>
          </p:nvCxnSpPr>
          <p:spPr>
            <a:xfrm flipH="1">
              <a:off x="6992145" y="3313430"/>
              <a:ext cx="399255" cy="3522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384009" y="3237230"/>
              <a:ext cx="185499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5034851" y="2792776"/>
              <a:ext cx="2204149" cy="3682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4" idx="3"/>
            </p:cNvCxnSpPr>
            <p:nvPr/>
          </p:nvCxnSpPr>
          <p:spPr>
            <a:xfrm flipH="1">
              <a:off x="6089698" y="3291112"/>
              <a:ext cx="1247820" cy="8442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992145" y="2955925"/>
            <a:ext cx="731043" cy="680153"/>
            <a:chOff x="6992145" y="2955925"/>
            <a:chExt cx="731043" cy="680153"/>
          </a:xfrm>
        </p:grpSpPr>
        <p:cxnSp>
          <p:nvCxnSpPr>
            <p:cNvPr id="57" name="Straight Connector 56"/>
            <p:cNvCxnSpPr>
              <a:endCxn id="44" idx="4"/>
            </p:cNvCxnSpPr>
            <p:nvPr/>
          </p:nvCxnSpPr>
          <p:spPr>
            <a:xfrm flipV="1">
              <a:off x="6992145" y="3313430"/>
              <a:ext cx="399255" cy="3226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14"/>
            <p:cNvSpPr txBox="1">
              <a:spLocks noChangeArrowheads="1"/>
            </p:cNvSpPr>
            <p:nvPr/>
          </p:nvSpPr>
          <p:spPr bwMode="auto">
            <a:xfrm>
              <a:off x="7391400" y="2955925"/>
              <a:ext cx="3317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 dirty="0">
                  <a:solidFill>
                    <a:srgbClr val="008000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09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9" y="2095912"/>
            <a:ext cx="3662669" cy="360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7"/>
          <p:cNvSpPr/>
          <p:nvPr/>
        </p:nvSpPr>
        <p:spPr>
          <a:xfrm>
            <a:off x="1223295" y="2775154"/>
            <a:ext cx="2670031" cy="2402333"/>
          </a:xfrm>
          <a:custGeom>
            <a:avLst/>
            <a:gdLst>
              <a:gd name="connsiteX0" fmla="*/ 1846476 w 2670031"/>
              <a:gd name="connsiteY0" fmla="*/ 490560 h 2402333"/>
              <a:gd name="connsiteX1" fmla="*/ 1493779 w 2670031"/>
              <a:gd name="connsiteY1" fmla="*/ 150926 h 2402333"/>
              <a:gd name="connsiteX2" fmla="*/ 840636 w 2670031"/>
              <a:gd name="connsiteY2" fmla="*/ 7235 h 2402333"/>
              <a:gd name="connsiteX3" fmla="*/ 631631 w 2670031"/>
              <a:gd name="connsiteY3" fmla="*/ 359932 h 2402333"/>
              <a:gd name="connsiteX4" fmla="*/ 1114956 w 2670031"/>
              <a:gd name="connsiteY4" fmla="*/ 621189 h 2402333"/>
              <a:gd name="connsiteX5" fmla="*/ 1206396 w 2670031"/>
              <a:gd name="connsiteY5" fmla="*/ 1052263 h 2402333"/>
              <a:gd name="connsiteX6" fmla="*/ 618568 w 2670031"/>
              <a:gd name="connsiteY6" fmla="*/ 1261269 h 2402333"/>
              <a:gd name="connsiteX7" fmla="*/ 82991 w 2670031"/>
              <a:gd name="connsiteY7" fmla="*/ 1522526 h 2402333"/>
              <a:gd name="connsiteX8" fmla="*/ 96054 w 2670031"/>
              <a:gd name="connsiteY8" fmla="*/ 1901349 h 2402333"/>
              <a:gd name="connsiteX9" fmla="*/ 984328 w 2670031"/>
              <a:gd name="connsiteY9" fmla="*/ 1744595 h 2402333"/>
              <a:gd name="connsiteX10" fmla="*/ 1663596 w 2670031"/>
              <a:gd name="connsiteY10" fmla="*/ 2345486 h 2402333"/>
              <a:gd name="connsiteX11" fmla="*/ 2499619 w 2670031"/>
              <a:gd name="connsiteY11" fmla="*/ 2227920 h 2402333"/>
              <a:gd name="connsiteX12" fmla="*/ 2630248 w 2670031"/>
              <a:gd name="connsiteY12" fmla="*/ 1026137 h 2402333"/>
              <a:gd name="connsiteX13" fmla="*/ 1990168 w 2670031"/>
              <a:gd name="connsiteY13" fmla="*/ 751817 h 2402333"/>
              <a:gd name="connsiteX14" fmla="*/ 1846476 w 2670031"/>
              <a:gd name="connsiteY14" fmla="*/ 490560 h 240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70031" h="2402333">
                <a:moveTo>
                  <a:pt x="1846476" y="490560"/>
                </a:moveTo>
                <a:cubicBezTo>
                  <a:pt x="1763744" y="390411"/>
                  <a:pt x="1661419" y="231480"/>
                  <a:pt x="1493779" y="150926"/>
                </a:cubicBezTo>
                <a:cubicBezTo>
                  <a:pt x="1326139" y="70372"/>
                  <a:pt x="984327" y="-27599"/>
                  <a:pt x="840636" y="7235"/>
                </a:cubicBezTo>
                <a:cubicBezTo>
                  <a:pt x="696945" y="42069"/>
                  <a:pt x="585911" y="257606"/>
                  <a:pt x="631631" y="359932"/>
                </a:cubicBezTo>
                <a:cubicBezTo>
                  <a:pt x="677351" y="462258"/>
                  <a:pt x="1019162" y="505801"/>
                  <a:pt x="1114956" y="621189"/>
                </a:cubicBezTo>
                <a:cubicBezTo>
                  <a:pt x="1210750" y="736577"/>
                  <a:pt x="1289127" y="945583"/>
                  <a:pt x="1206396" y="1052263"/>
                </a:cubicBezTo>
                <a:cubicBezTo>
                  <a:pt x="1123665" y="1158943"/>
                  <a:pt x="805802" y="1182892"/>
                  <a:pt x="618568" y="1261269"/>
                </a:cubicBezTo>
                <a:cubicBezTo>
                  <a:pt x="431334" y="1339646"/>
                  <a:pt x="170077" y="1415846"/>
                  <a:pt x="82991" y="1522526"/>
                </a:cubicBezTo>
                <a:cubicBezTo>
                  <a:pt x="-4095" y="1629206"/>
                  <a:pt x="-54169" y="1864338"/>
                  <a:pt x="96054" y="1901349"/>
                </a:cubicBezTo>
                <a:cubicBezTo>
                  <a:pt x="246277" y="1938361"/>
                  <a:pt x="723071" y="1670572"/>
                  <a:pt x="984328" y="1744595"/>
                </a:cubicBezTo>
                <a:cubicBezTo>
                  <a:pt x="1245585" y="1818618"/>
                  <a:pt x="1411048" y="2264932"/>
                  <a:pt x="1663596" y="2345486"/>
                </a:cubicBezTo>
                <a:cubicBezTo>
                  <a:pt x="1916144" y="2426040"/>
                  <a:pt x="2338510" y="2447812"/>
                  <a:pt x="2499619" y="2227920"/>
                </a:cubicBezTo>
                <a:cubicBezTo>
                  <a:pt x="2660728" y="2008029"/>
                  <a:pt x="2715157" y="1272154"/>
                  <a:pt x="2630248" y="1026137"/>
                </a:cubicBezTo>
                <a:cubicBezTo>
                  <a:pt x="2545339" y="780120"/>
                  <a:pt x="2122974" y="838903"/>
                  <a:pt x="1990168" y="751817"/>
                </a:cubicBezTo>
                <a:cubicBezTo>
                  <a:pt x="1857362" y="664731"/>
                  <a:pt x="1929208" y="590709"/>
                  <a:pt x="1846476" y="490560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4059"/>
            <a:ext cx="3657600" cy="3604282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NN extends the classification value at each example to its </a:t>
            </a:r>
            <a:r>
              <a:rPr lang="en-US" dirty="0" err="1" smtClean="0">
                <a:solidFill>
                  <a:schemeClr val="accent1"/>
                </a:solidFill>
              </a:rPr>
              <a:t>Voronoi</a:t>
            </a:r>
            <a:r>
              <a:rPr lang="en-US" dirty="0" smtClean="0">
                <a:solidFill>
                  <a:schemeClr val="accent1"/>
                </a:solidFill>
              </a:rPr>
              <a:t> cell</a:t>
            </a:r>
          </a:p>
          <a:p>
            <a:r>
              <a:rPr lang="en-US" dirty="0" smtClean="0"/>
              <a:t>Idea: classification boundary is spatially coherent (we hope)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638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Voronoi</a:t>
            </a:r>
            <a:r>
              <a:rPr lang="en-US" dirty="0" smtClean="0"/>
              <a:t> diagram in a 2D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5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x,x</a:t>
            </a:r>
            <a:r>
              <a:rPr lang="en-US" dirty="0" smtClean="0"/>
              <a:t>’) measures how “far” two examples are from one another, and must satisfy:</a:t>
            </a:r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x,x</a:t>
            </a:r>
            <a:r>
              <a:rPr lang="en-US" dirty="0" smtClean="0"/>
              <a:t>) = 0</a:t>
            </a:r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x,x</a:t>
            </a:r>
            <a:r>
              <a:rPr lang="en-US" dirty="0" smtClean="0"/>
              <a:t>’) ≥ 0</a:t>
            </a:r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x,x</a:t>
            </a:r>
            <a:r>
              <a:rPr lang="en-US" dirty="0" smtClean="0"/>
              <a:t>’) = </a:t>
            </a:r>
            <a:r>
              <a:rPr lang="en-US" i="1" dirty="0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x’,x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Common metrics</a:t>
            </a:r>
          </a:p>
          <a:p>
            <a:pPr lvl="1"/>
            <a:r>
              <a:rPr lang="en-US" dirty="0" smtClean="0"/>
              <a:t>Euclidean distance (if dimensions are in same units)</a:t>
            </a:r>
          </a:p>
          <a:p>
            <a:pPr lvl="1"/>
            <a:r>
              <a:rPr lang="en-US" dirty="0" smtClean="0"/>
              <a:t>Manhattan distance (different units)</a:t>
            </a:r>
          </a:p>
          <a:p>
            <a:r>
              <a:rPr lang="en-US" dirty="0" smtClean="0"/>
              <a:t>Axes should be </a:t>
            </a:r>
            <a:r>
              <a:rPr lang="en-US" dirty="0" smtClean="0">
                <a:solidFill>
                  <a:schemeClr val="accent3"/>
                </a:solidFill>
              </a:rPr>
              <a:t>weighted</a:t>
            </a:r>
            <a:r>
              <a:rPr lang="en-US" dirty="0" smtClean="0"/>
              <a:t> to account for spread</a:t>
            </a:r>
          </a:p>
          <a:p>
            <a:pPr lvl="1"/>
            <a:r>
              <a:rPr lang="en-US" dirty="0" smtClean="0"/>
              <a:t>d(</a:t>
            </a:r>
            <a:r>
              <a:rPr lang="en-US" dirty="0" err="1" smtClean="0"/>
              <a:t>x,x</a:t>
            </a:r>
            <a:r>
              <a:rPr lang="en-US" dirty="0" smtClean="0"/>
              <a:t>’) = </a:t>
            </a:r>
            <a:r>
              <a:rPr lang="el-GR" dirty="0" smtClean="0"/>
              <a:t>α</a:t>
            </a:r>
            <a:r>
              <a:rPr lang="en-US" baseline="-25000" dirty="0" err="1" smtClean="0"/>
              <a:t>h</a:t>
            </a:r>
            <a:r>
              <a:rPr lang="en-US" dirty="0" err="1" smtClean="0"/>
              <a:t>|height-height</a:t>
            </a:r>
            <a:r>
              <a:rPr lang="en-US" dirty="0" smtClean="0"/>
              <a:t>’| + </a:t>
            </a:r>
            <a:r>
              <a:rPr lang="el-GR" dirty="0" smtClean="0"/>
              <a:t>α</a:t>
            </a:r>
            <a:r>
              <a:rPr lang="en-US" baseline="-25000" dirty="0" err="1" smtClean="0"/>
              <a:t>w</a:t>
            </a:r>
            <a:r>
              <a:rPr lang="en-US" dirty="0" err="1" smtClean="0"/>
              <a:t>|weight-weight</a:t>
            </a:r>
            <a:r>
              <a:rPr lang="en-US" dirty="0" smtClean="0"/>
              <a:t>’|</a:t>
            </a:r>
          </a:p>
          <a:p>
            <a:r>
              <a:rPr lang="en-US" dirty="0" smtClean="0"/>
              <a:t>Some metrics also account for correlation between axes (e.g., </a:t>
            </a:r>
            <a:r>
              <a:rPr lang="en-US" dirty="0" err="1" smtClean="0"/>
              <a:t>Mahalanobis</a:t>
            </a:r>
            <a:r>
              <a:rPr lang="en-US" dirty="0" smtClean="0"/>
              <a:t> distance)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Let:</a:t>
            </a:r>
          </a:p>
          <a:p>
            <a:pPr lvl="1"/>
            <a:r>
              <a:rPr lang="en-US" dirty="0" smtClean="0"/>
              <a:t>N = |D| (size of training set)</a:t>
            </a:r>
          </a:p>
          <a:p>
            <a:pPr lvl="1"/>
            <a:r>
              <a:rPr lang="en-US" dirty="0" smtClean="0"/>
              <a:t>d = dimensionality of data</a:t>
            </a:r>
          </a:p>
          <a:p>
            <a:r>
              <a:rPr lang="en-US" dirty="0" smtClean="0"/>
              <a:t>Without noise, performance improves as N grows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-nearest neighbors helps handle </a:t>
            </a:r>
            <a:r>
              <a:rPr lang="en-US" dirty="0" err="1" smtClean="0"/>
              <a:t>overfitting</a:t>
            </a:r>
            <a:r>
              <a:rPr lang="en-US" dirty="0" smtClean="0"/>
              <a:t> on noisy data</a:t>
            </a:r>
          </a:p>
          <a:p>
            <a:pPr lvl="1"/>
            <a:r>
              <a:rPr lang="en-US" dirty="0" smtClean="0"/>
              <a:t>Consider label of </a:t>
            </a:r>
            <a:r>
              <a:rPr lang="en-US" i="1" dirty="0" smtClean="0"/>
              <a:t>k</a:t>
            </a:r>
            <a:r>
              <a:rPr lang="en-US" dirty="0" smtClean="0"/>
              <a:t> nearest neighbors, take majority vote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Curse of dimensionality</a:t>
            </a:r>
          </a:p>
          <a:p>
            <a:pPr lvl="1"/>
            <a:r>
              <a:rPr lang="en-US" dirty="0" smtClean="0"/>
              <a:t>As d grows, nearest neighbors become pretty far away!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X is a hypercube of dimension d, width 1 on all axes</a:t>
            </a:r>
          </a:p>
          <a:p>
            <a:r>
              <a:rPr lang="en-US" dirty="0" smtClean="0"/>
              <a:t>Say an example is “close” to the query point if difference on every axis is &lt; 0.25</a:t>
            </a:r>
          </a:p>
          <a:p>
            <a:r>
              <a:rPr lang="en-US" dirty="0" smtClean="0"/>
              <a:t>What fraction of X are “close” to the query point?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974068"/>
            <a:ext cx="1752600" cy="167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09700" y="47360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0620" y="4507468"/>
            <a:ext cx="67056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4050268"/>
            <a:ext cx="1752600" cy="167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900" y="4812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12820" y="4583668"/>
            <a:ext cx="670560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5738336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70910" y="5738336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" y="6107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r>
              <a:rPr lang="en-US" baseline="30000" dirty="0" smtClean="0"/>
              <a:t>2</a:t>
            </a:r>
            <a:r>
              <a:rPr lang="en-US" dirty="0" smtClean="0"/>
              <a:t> = 0.25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6107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r>
              <a:rPr lang="en-US" baseline="30000" dirty="0" smtClean="0"/>
              <a:t>3</a:t>
            </a:r>
            <a:r>
              <a:rPr lang="en-US" dirty="0" smtClean="0"/>
              <a:t> = 0.125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2743200" y="5410200"/>
            <a:ext cx="228600" cy="3164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743200" y="3810000"/>
            <a:ext cx="228600" cy="2402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43200" y="3810000"/>
            <a:ext cx="0" cy="1600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492534" y="3810000"/>
            <a:ext cx="228600" cy="2402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743200" y="3810000"/>
            <a:ext cx="17493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470910" y="5105400"/>
            <a:ext cx="41910" cy="8786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463290" y="4495800"/>
            <a:ext cx="41910" cy="8786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114800" y="4484132"/>
            <a:ext cx="41910" cy="87868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463290" y="4484132"/>
            <a:ext cx="672465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3290" y="4528066"/>
            <a:ext cx="0" cy="57733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5566410" y="5755396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d=10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91100" y="61247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r>
              <a:rPr lang="en-US" baseline="30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0.00098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25917" y="5755396"/>
            <a:ext cx="75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d=20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50607" y="61247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r>
              <a:rPr lang="en-US" baseline="30000" dirty="0" smtClean="0"/>
              <a:t>20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9.5x10</a:t>
            </a:r>
            <a:r>
              <a:rPr lang="en-US" baseline="30000" dirty="0" smtClean="0"/>
              <a:t>-7</a:t>
            </a:r>
            <a:endParaRPr lang="en-US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95010" y="4484132"/>
            <a:ext cx="60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623810" y="4484132"/>
            <a:ext cx="60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5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Properties of K-NN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Training time is </a:t>
            </a:r>
            <a:r>
              <a:rPr lang="en-US" dirty="0" smtClean="0">
                <a:solidFill>
                  <a:srgbClr val="00B050"/>
                </a:solidFill>
              </a:rPr>
              <a:t>nil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Naïve </a:t>
            </a:r>
            <a:r>
              <a:rPr lang="en-US" dirty="0" smtClean="0"/>
              <a:t>k-NN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O(N) </a:t>
            </a:r>
            <a:r>
              <a:rPr lang="en-US" dirty="0"/>
              <a:t>time to make a </a:t>
            </a:r>
            <a:r>
              <a:rPr lang="en-US" dirty="0" smtClean="0"/>
              <a:t>prediction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Special data structures can make </a:t>
            </a:r>
            <a:r>
              <a:rPr lang="en-US" dirty="0"/>
              <a:t>this </a:t>
            </a:r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k-d trees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r>
              <a:rPr lang="en-US" dirty="0" smtClean="0"/>
              <a:t>… but are ultimately </a:t>
            </a:r>
            <a:r>
              <a:rPr lang="en-US" dirty="0"/>
              <a:t>worthwhile only when </a:t>
            </a:r>
            <a:r>
              <a:rPr lang="en-US" dirty="0" smtClean="0"/>
              <a:t>d is small, N </a:t>
            </a:r>
            <a:r>
              <a:rPr lang="en-US" dirty="0"/>
              <a:t>is very large, or </a:t>
            </a:r>
            <a:r>
              <a:rPr lang="en-US" dirty="0" smtClean="0"/>
              <a:t>we are willing </a:t>
            </a:r>
            <a:r>
              <a:rPr lang="en-US" dirty="0"/>
              <a:t>to </a:t>
            </a:r>
            <a:r>
              <a:rPr lang="en-US" dirty="0" smtClean="0"/>
              <a:t>approximate</a:t>
            </a:r>
            <a:endParaRPr lang="en-US" dirty="0"/>
          </a:p>
          <a:p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7624549" y="1559257"/>
            <a:ext cx="457200" cy="457200"/>
          </a:xfrm>
          <a:prstGeom prst="smileyFac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7619999" y="2362200"/>
            <a:ext cx="457200" cy="457200"/>
          </a:xfrm>
          <a:prstGeom prst="smileyFace">
            <a:avLst>
              <a:gd name="adj" fmla="val -465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800600" y="3657600"/>
            <a:ext cx="1524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6537" y="38539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R&amp;N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 to the regression setting</a:t>
            </a:r>
          </a:p>
          <a:p>
            <a:r>
              <a:rPr lang="en-US" dirty="0" smtClean="0"/>
              <a:t>f is not 0 or 1, but rather a real-valued function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5726668"/>
            <a:ext cx="480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47800" y="3059668"/>
            <a:ext cx="0" cy="266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0" y="595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376" y="3059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2600" y="51932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05000" y="45836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38400" y="4736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0800" y="3212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95600" y="33644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48000" y="29834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46598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72000" y="49646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57800" y="48122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91200" y="5117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33600" y="4736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736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24200" y="31242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D358F5-4080-41F0-8F90-3D5A6291F1B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533400" y="2438400"/>
            <a:ext cx="38100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7013" name="Line 5"/>
          <p:cNvSpPr>
            <a:spLocks noChangeShapeType="1"/>
          </p:cNvSpPr>
          <p:nvPr/>
        </p:nvSpPr>
        <p:spPr bwMode="auto">
          <a:xfrm>
            <a:off x="914400" y="2895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14" name="Line 6"/>
          <p:cNvSpPr>
            <a:spLocks noChangeShapeType="1"/>
          </p:cNvSpPr>
          <p:nvPr/>
        </p:nvSpPr>
        <p:spPr bwMode="auto">
          <a:xfrm>
            <a:off x="762000" y="3505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15" name="Line 7"/>
          <p:cNvSpPr>
            <a:spLocks noChangeShapeType="1"/>
          </p:cNvSpPr>
          <p:nvPr/>
        </p:nvSpPr>
        <p:spPr bwMode="auto">
          <a:xfrm>
            <a:off x="1524000" y="3276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16" name="Line 8"/>
          <p:cNvSpPr>
            <a:spLocks noChangeShapeType="1"/>
          </p:cNvSpPr>
          <p:nvPr/>
        </p:nvSpPr>
        <p:spPr bwMode="auto">
          <a:xfrm>
            <a:off x="914400" y="4267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17" name="Line 9"/>
          <p:cNvSpPr>
            <a:spLocks noChangeShapeType="1"/>
          </p:cNvSpPr>
          <p:nvPr/>
        </p:nvSpPr>
        <p:spPr bwMode="auto">
          <a:xfrm>
            <a:off x="685800" y="5029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18" name="Line 10"/>
          <p:cNvSpPr>
            <a:spLocks noChangeShapeType="1"/>
          </p:cNvSpPr>
          <p:nvPr/>
        </p:nvSpPr>
        <p:spPr bwMode="auto">
          <a:xfrm>
            <a:off x="1295400" y="4876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19" name="Line 11"/>
          <p:cNvSpPr>
            <a:spLocks noChangeShapeType="1"/>
          </p:cNvSpPr>
          <p:nvPr/>
        </p:nvSpPr>
        <p:spPr bwMode="auto">
          <a:xfrm>
            <a:off x="10668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20" name="Line 12"/>
          <p:cNvSpPr>
            <a:spLocks noChangeShapeType="1"/>
          </p:cNvSpPr>
          <p:nvPr/>
        </p:nvSpPr>
        <p:spPr bwMode="auto">
          <a:xfrm>
            <a:off x="1447800" y="5029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21" name="Line 13"/>
          <p:cNvSpPr>
            <a:spLocks noChangeShapeType="1"/>
          </p:cNvSpPr>
          <p:nvPr/>
        </p:nvSpPr>
        <p:spPr bwMode="auto">
          <a:xfrm>
            <a:off x="3124200" y="30480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22" name="Line 14"/>
          <p:cNvSpPr>
            <a:spLocks noChangeShapeType="1"/>
          </p:cNvSpPr>
          <p:nvPr/>
        </p:nvSpPr>
        <p:spPr bwMode="auto">
          <a:xfrm>
            <a:off x="3581400" y="3733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23" name="Line 15"/>
          <p:cNvSpPr>
            <a:spLocks noChangeShapeType="1"/>
          </p:cNvSpPr>
          <p:nvPr/>
        </p:nvSpPr>
        <p:spPr bwMode="auto">
          <a:xfrm>
            <a:off x="2209800" y="5181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24" name="Line 16"/>
          <p:cNvSpPr>
            <a:spLocks noChangeShapeType="1"/>
          </p:cNvSpPr>
          <p:nvPr/>
        </p:nvSpPr>
        <p:spPr bwMode="auto">
          <a:xfrm>
            <a:off x="2743200" y="3352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25" name="Line 17"/>
          <p:cNvSpPr>
            <a:spLocks noChangeShapeType="1"/>
          </p:cNvSpPr>
          <p:nvPr/>
        </p:nvSpPr>
        <p:spPr bwMode="auto">
          <a:xfrm>
            <a:off x="3429000" y="4343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26" name="Line 18"/>
          <p:cNvSpPr>
            <a:spLocks noChangeShapeType="1"/>
          </p:cNvSpPr>
          <p:nvPr/>
        </p:nvSpPr>
        <p:spPr bwMode="auto">
          <a:xfrm>
            <a:off x="3962400" y="4495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27" name="Line 19"/>
          <p:cNvSpPr>
            <a:spLocks noChangeShapeType="1"/>
          </p:cNvSpPr>
          <p:nvPr/>
        </p:nvSpPr>
        <p:spPr bwMode="auto">
          <a:xfrm>
            <a:off x="3581400" y="4800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28" name="Line 20"/>
          <p:cNvSpPr>
            <a:spLocks noChangeShapeType="1"/>
          </p:cNvSpPr>
          <p:nvPr/>
        </p:nvSpPr>
        <p:spPr bwMode="auto">
          <a:xfrm>
            <a:off x="3352800" y="57150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7029" name="Line 21"/>
          <p:cNvSpPr>
            <a:spLocks noChangeShapeType="1"/>
          </p:cNvSpPr>
          <p:nvPr/>
        </p:nvSpPr>
        <p:spPr bwMode="auto">
          <a:xfrm>
            <a:off x="32004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427030" name="Group 22"/>
          <p:cNvGrpSpPr>
            <a:grpSpLocks/>
          </p:cNvGrpSpPr>
          <p:nvPr/>
        </p:nvGrpSpPr>
        <p:grpSpPr bwMode="auto">
          <a:xfrm>
            <a:off x="2057400" y="3810000"/>
            <a:ext cx="152400" cy="152400"/>
            <a:chOff x="1392" y="2544"/>
            <a:chExt cx="96" cy="96"/>
          </a:xfrm>
        </p:grpSpPr>
        <p:sp>
          <p:nvSpPr>
            <p:cNvPr id="427031" name="Line 2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32" name="Line 2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7033" name="Group 25"/>
          <p:cNvGrpSpPr>
            <a:grpSpLocks/>
          </p:cNvGrpSpPr>
          <p:nvPr/>
        </p:nvGrpSpPr>
        <p:grpSpPr bwMode="auto">
          <a:xfrm>
            <a:off x="1600200" y="4114800"/>
            <a:ext cx="152400" cy="152400"/>
            <a:chOff x="1392" y="2544"/>
            <a:chExt cx="96" cy="96"/>
          </a:xfrm>
        </p:grpSpPr>
        <p:sp>
          <p:nvSpPr>
            <p:cNvPr id="427034" name="Line 2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35" name="Line 2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7036" name="Group 28"/>
          <p:cNvGrpSpPr>
            <a:grpSpLocks/>
          </p:cNvGrpSpPr>
          <p:nvPr/>
        </p:nvGrpSpPr>
        <p:grpSpPr bwMode="auto">
          <a:xfrm>
            <a:off x="1676400" y="3657600"/>
            <a:ext cx="152400" cy="152400"/>
            <a:chOff x="1392" y="2544"/>
            <a:chExt cx="96" cy="96"/>
          </a:xfrm>
        </p:grpSpPr>
        <p:sp>
          <p:nvSpPr>
            <p:cNvPr id="427037" name="Line 29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38" name="Line 30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7039" name="Group 31"/>
          <p:cNvGrpSpPr>
            <a:grpSpLocks/>
          </p:cNvGrpSpPr>
          <p:nvPr/>
        </p:nvGrpSpPr>
        <p:grpSpPr bwMode="auto">
          <a:xfrm>
            <a:off x="2057400" y="4419600"/>
            <a:ext cx="152400" cy="152400"/>
            <a:chOff x="1392" y="2544"/>
            <a:chExt cx="96" cy="96"/>
          </a:xfrm>
        </p:grpSpPr>
        <p:sp>
          <p:nvSpPr>
            <p:cNvPr id="427040" name="Line 32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41" name="Line 33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7042" name="Group 34"/>
          <p:cNvGrpSpPr>
            <a:grpSpLocks/>
          </p:cNvGrpSpPr>
          <p:nvPr/>
        </p:nvGrpSpPr>
        <p:grpSpPr bwMode="auto">
          <a:xfrm>
            <a:off x="1981200" y="4114800"/>
            <a:ext cx="152400" cy="152400"/>
            <a:chOff x="1392" y="2544"/>
            <a:chExt cx="96" cy="96"/>
          </a:xfrm>
        </p:grpSpPr>
        <p:sp>
          <p:nvSpPr>
            <p:cNvPr id="427043" name="Line 35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44" name="Line 36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7045" name="Group 37"/>
          <p:cNvGrpSpPr>
            <a:grpSpLocks/>
          </p:cNvGrpSpPr>
          <p:nvPr/>
        </p:nvGrpSpPr>
        <p:grpSpPr bwMode="auto">
          <a:xfrm>
            <a:off x="2362200" y="3505200"/>
            <a:ext cx="152400" cy="152400"/>
            <a:chOff x="1392" y="2544"/>
            <a:chExt cx="96" cy="96"/>
          </a:xfrm>
        </p:grpSpPr>
        <p:sp>
          <p:nvSpPr>
            <p:cNvPr id="427046" name="Line 38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47" name="Line 39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7048" name="Group 40"/>
          <p:cNvGrpSpPr>
            <a:grpSpLocks/>
          </p:cNvGrpSpPr>
          <p:nvPr/>
        </p:nvGrpSpPr>
        <p:grpSpPr bwMode="auto">
          <a:xfrm>
            <a:off x="2819400" y="3733800"/>
            <a:ext cx="152400" cy="152400"/>
            <a:chOff x="1392" y="2544"/>
            <a:chExt cx="96" cy="96"/>
          </a:xfrm>
        </p:grpSpPr>
        <p:sp>
          <p:nvSpPr>
            <p:cNvPr id="427049" name="Line 41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50" name="Line 42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7051" name="Group 43"/>
          <p:cNvGrpSpPr>
            <a:grpSpLocks/>
          </p:cNvGrpSpPr>
          <p:nvPr/>
        </p:nvGrpSpPr>
        <p:grpSpPr bwMode="auto">
          <a:xfrm>
            <a:off x="2590800" y="3733800"/>
            <a:ext cx="152400" cy="152400"/>
            <a:chOff x="1392" y="2544"/>
            <a:chExt cx="96" cy="96"/>
          </a:xfrm>
        </p:grpSpPr>
        <p:sp>
          <p:nvSpPr>
            <p:cNvPr id="427052" name="Line 44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53" name="Line 45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7054" name="Group 46"/>
          <p:cNvGrpSpPr>
            <a:grpSpLocks/>
          </p:cNvGrpSpPr>
          <p:nvPr/>
        </p:nvGrpSpPr>
        <p:grpSpPr bwMode="auto">
          <a:xfrm>
            <a:off x="2743200" y="4419600"/>
            <a:ext cx="152400" cy="152400"/>
            <a:chOff x="1392" y="2544"/>
            <a:chExt cx="96" cy="96"/>
          </a:xfrm>
        </p:grpSpPr>
        <p:sp>
          <p:nvSpPr>
            <p:cNvPr id="427055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56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7057" name="Group 49"/>
          <p:cNvGrpSpPr>
            <a:grpSpLocks/>
          </p:cNvGrpSpPr>
          <p:nvPr/>
        </p:nvGrpSpPr>
        <p:grpSpPr bwMode="auto">
          <a:xfrm>
            <a:off x="1905000" y="4876800"/>
            <a:ext cx="152400" cy="152400"/>
            <a:chOff x="1392" y="2544"/>
            <a:chExt cx="96" cy="96"/>
          </a:xfrm>
        </p:grpSpPr>
        <p:sp>
          <p:nvSpPr>
            <p:cNvPr id="427058" name="Line 5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59" name="Line 5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7060" name="Group 52"/>
          <p:cNvGrpSpPr>
            <a:grpSpLocks/>
          </p:cNvGrpSpPr>
          <p:nvPr/>
        </p:nvGrpSpPr>
        <p:grpSpPr bwMode="auto">
          <a:xfrm>
            <a:off x="1447800" y="4495800"/>
            <a:ext cx="152400" cy="152400"/>
            <a:chOff x="1392" y="2544"/>
            <a:chExt cx="96" cy="96"/>
          </a:xfrm>
        </p:grpSpPr>
        <p:sp>
          <p:nvSpPr>
            <p:cNvPr id="427061" name="Line 5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62" name="Line 5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7063" name="Group 55"/>
          <p:cNvGrpSpPr>
            <a:grpSpLocks/>
          </p:cNvGrpSpPr>
          <p:nvPr/>
        </p:nvGrpSpPr>
        <p:grpSpPr bwMode="auto">
          <a:xfrm>
            <a:off x="2819400" y="4724400"/>
            <a:ext cx="152400" cy="152400"/>
            <a:chOff x="1392" y="2544"/>
            <a:chExt cx="96" cy="96"/>
          </a:xfrm>
        </p:grpSpPr>
        <p:sp>
          <p:nvSpPr>
            <p:cNvPr id="427064" name="Line 5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65" name="Line 5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7066" name="Group 58"/>
          <p:cNvGrpSpPr>
            <a:grpSpLocks/>
          </p:cNvGrpSpPr>
          <p:nvPr/>
        </p:nvGrpSpPr>
        <p:grpSpPr bwMode="auto">
          <a:xfrm>
            <a:off x="3048000" y="4038600"/>
            <a:ext cx="152400" cy="152400"/>
            <a:chOff x="1392" y="2544"/>
            <a:chExt cx="96" cy="96"/>
          </a:xfrm>
        </p:grpSpPr>
        <p:sp>
          <p:nvSpPr>
            <p:cNvPr id="427067" name="Line 59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7068" name="Line 60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27072" name="Text Box 64"/>
          <p:cNvSpPr txBox="1">
            <a:spLocks noChangeArrowheads="1"/>
          </p:cNvSpPr>
          <p:nvPr/>
        </p:nvSpPr>
        <p:spPr bwMode="auto">
          <a:xfrm>
            <a:off x="4191000" y="6019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427073" name="Text Box 65"/>
          <p:cNvSpPr txBox="1">
            <a:spLocks noChangeArrowheads="1"/>
          </p:cNvSpPr>
          <p:nvPr/>
        </p:nvSpPr>
        <p:spPr bwMode="auto">
          <a:xfrm>
            <a:off x="152400" y="2209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Linear least squares </a:t>
            </a:r>
            <a:r>
              <a:rPr lang="en-US" dirty="0" err="1" smtClean="0"/>
              <a:t>underfits</a:t>
            </a:r>
            <a:endParaRPr lang="en-US" dirty="0" smtClean="0"/>
          </a:p>
          <a:p>
            <a:r>
              <a:rPr lang="en-US" dirty="0" smtClean="0"/>
              <a:t>Quadratic, cubic least squares don’t extrapolate well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5726668"/>
            <a:ext cx="480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47800" y="3059668"/>
            <a:ext cx="0" cy="266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0" y="595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376" y="3059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2600" y="51932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05000" y="45836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38400" y="4736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0800" y="3212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95600" y="33644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48000" y="29834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46598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72000" y="49646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57800" y="48122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91200" y="5117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33600" y="4736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736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24200" y="31242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70128" y="4227984"/>
            <a:ext cx="5562600" cy="1905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760561" y="3042991"/>
            <a:ext cx="3575714" cy="2675421"/>
          </a:xfrm>
          <a:custGeom>
            <a:avLst/>
            <a:gdLst>
              <a:gd name="connsiteX0" fmla="*/ 0 w 3575714"/>
              <a:gd name="connsiteY0" fmla="*/ 2675421 h 2675421"/>
              <a:gd name="connsiteX1" fmla="*/ 600502 w 3575714"/>
              <a:gd name="connsiteY1" fmla="*/ 983099 h 2675421"/>
              <a:gd name="connsiteX2" fmla="*/ 1569493 w 3575714"/>
              <a:gd name="connsiteY2" fmla="*/ 14108 h 2675421"/>
              <a:gd name="connsiteX3" fmla="*/ 2756848 w 3575714"/>
              <a:gd name="connsiteY3" fmla="*/ 560018 h 2675421"/>
              <a:gd name="connsiteX4" fmla="*/ 3575714 w 3575714"/>
              <a:gd name="connsiteY4" fmla="*/ 2538943 h 26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714" h="2675421">
                <a:moveTo>
                  <a:pt x="0" y="2675421"/>
                </a:moveTo>
                <a:cubicBezTo>
                  <a:pt x="169460" y="2051036"/>
                  <a:pt x="338920" y="1426651"/>
                  <a:pt x="600502" y="983099"/>
                </a:cubicBezTo>
                <a:cubicBezTo>
                  <a:pt x="862084" y="539547"/>
                  <a:pt x="1210102" y="84621"/>
                  <a:pt x="1569493" y="14108"/>
                </a:cubicBezTo>
                <a:cubicBezTo>
                  <a:pt x="1928884" y="-56405"/>
                  <a:pt x="2422478" y="139212"/>
                  <a:pt x="2756848" y="560018"/>
                </a:cubicBezTo>
                <a:cubicBezTo>
                  <a:pt x="3091218" y="980824"/>
                  <a:pt x="3333466" y="1759883"/>
                  <a:pt x="3575714" y="253894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733266" y="2811439"/>
            <a:ext cx="4804012" cy="3507475"/>
          </a:xfrm>
          <a:custGeom>
            <a:avLst/>
            <a:gdLst>
              <a:gd name="connsiteX0" fmla="*/ 33297 w 4496115"/>
              <a:gd name="connsiteY0" fmla="*/ 3480179 h 3480179"/>
              <a:gd name="connsiteX1" fmla="*/ 74240 w 4496115"/>
              <a:gd name="connsiteY1" fmla="*/ 2115403 h 3480179"/>
              <a:gd name="connsiteX2" fmla="*/ 688389 w 4496115"/>
              <a:gd name="connsiteY2" fmla="*/ 450376 h 3480179"/>
              <a:gd name="connsiteX3" fmla="*/ 1479959 w 4496115"/>
              <a:gd name="connsiteY3" fmla="*/ 764274 h 3480179"/>
              <a:gd name="connsiteX4" fmla="*/ 2012222 w 4496115"/>
              <a:gd name="connsiteY4" fmla="*/ 1924334 h 3480179"/>
              <a:gd name="connsiteX5" fmla="*/ 3022156 w 4496115"/>
              <a:gd name="connsiteY5" fmla="*/ 2142698 h 3480179"/>
              <a:gd name="connsiteX6" fmla="*/ 3909261 w 4496115"/>
              <a:gd name="connsiteY6" fmla="*/ 1473958 h 3480179"/>
              <a:gd name="connsiteX7" fmla="*/ 4496115 w 4496115"/>
              <a:gd name="connsiteY7" fmla="*/ 0 h 3480179"/>
              <a:gd name="connsiteX0" fmla="*/ 33297 w 4496115"/>
              <a:gd name="connsiteY0" fmla="*/ 3480179 h 3480179"/>
              <a:gd name="connsiteX1" fmla="*/ 74240 w 4496115"/>
              <a:gd name="connsiteY1" fmla="*/ 2115403 h 3480179"/>
              <a:gd name="connsiteX2" fmla="*/ 688389 w 4496115"/>
              <a:gd name="connsiteY2" fmla="*/ 450376 h 3480179"/>
              <a:gd name="connsiteX3" fmla="*/ 1466311 w 4496115"/>
              <a:gd name="connsiteY3" fmla="*/ 982638 h 3480179"/>
              <a:gd name="connsiteX4" fmla="*/ 2012222 w 4496115"/>
              <a:gd name="connsiteY4" fmla="*/ 1924334 h 3480179"/>
              <a:gd name="connsiteX5" fmla="*/ 3022156 w 4496115"/>
              <a:gd name="connsiteY5" fmla="*/ 2142698 h 3480179"/>
              <a:gd name="connsiteX6" fmla="*/ 3909261 w 4496115"/>
              <a:gd name="connsiteY6" fmla="*/ 1473958 h 3480179"/>
              <a:gd name="connsiteX7" fmla="*/ 4496115 w 4496115"/>
              <a:gd name="connsiteY7" fmla="*/ 0 h 3480179"/>
              <a:gd name="connsiteX0" fmla="*/ 33297 w 4496115"/>
              <a:gd name="connsiteY0" fmla="*/ 3480179 h 3480179"/>
              <a:gd name="connsiteX1" fmla="*/ 74240 w 4496115"/>
              <a:gd name="connsiteY1" fmla="*/ 2115403 h 3480179"/>
              <a:gd name="connsiteX2" fmla="*/ 688389 w 4496115"/>
              <a:gd name="connsiteY2" fmla="*/ 450376 h 3480179"/>
              <a:gd name="connsiteX3" fmla="*/ 1466311 w 4496115"/>
              <a:gd name="connsiteY3" fmla="*/ 982638 h 3480179"/>
              <a:gd name="connsiteX4" fmla="*/ 2271529 w 4496115"/>
              <a:gd name="connsiteY4" fmla="*/ 1924334 h 3480179"/>
              <a:gd name="connsiteX5" fmla="*/ 3022156 w 4496115"/>
              <a:gd name="connsiteY5" fmla="*/ 2142698 h 3480179"/>
              <a:gd name="connsiteX6" fmla="*/ 3909261 w 4496115"/>
              <a:gd name="connsiteY6" fmla="*/ 1473958 h 3480179"/>
              <a:gd name="connsiteX7" fmla="*/ 4496115 w 4496115"/>
              <a:gd name="connsiteY7" fmla="*/ 0 h 3480179"/>
              <a:gd name="connsiteX0" fmla="*/ 33297 w 4496115"/>
              <a:gd name="connsiteY0" fmla="*/ 3480179 h 3480179"/>
              <a:gd name="connsiteX1" fmla="*/ 74240 w 4496115"/>
              <a:gd name="connsiteY1" fmla="*/ 2115403 h 3480179"/>
              <a:gd name="connsiteX2" fmla="*/ 688389 w 4496115"/>
              <a:gd name="connsiteY2" fmla="*/ 450376 h 3480179"/>
              <a:gd name="connsiteX3" fmla="*/ 1684675 w 4496115"/>
              <a:gd name="connsiteY3" fmla="*/ 764274 h 3480179"/>
              <a:gd name="connsiteX4" fmla="*/ 2271529 w 4496115"/>
              <a:gd name="connsiteY4" fmla="*/ 1924334 h 3480179"/>
              <a:gd name="connsiteX5" fmla="*/ 3022156 w 4496115"/>
              <a:gd name="connsiteY5" fmla="*/ 2142698 h 3480179"/>
              <a:gd name="connsiteX6" fmla="*/ 3909261 w 4496115"/>
              <a:gd name="connsiteY6" fmla="*/ 1473958 h 3480179"/>
              <a:gd name="connsiteX7" fmla="*/ 4496115 w 4496115"/>
              <a:gd name="connsiteY7" fmla="*/ 0 h 3480179"/>
              <a:gd name="connsiteX0" fmla="*/ 45533 w 4508351"/>
              <a:gd name="connsiteY0" fmla="*/ 3480179 h 3480179"/>
              <a:gd name="connsiteX1" fmla="*/ 86476 w 4508351"/>
              <a:gd name="connsiteY1" fmla="*/ 2115403 h 3480179"/>
              <a:gd name="connsiteX2" fmla="*/ 891694 w 4508351"/>
              <a:gd name="connsiteY2" fmla="*/ 450376 h 3480179"/>
              <a:gd name="connsiteX3" fmla="*/ 1696911 w 4508351"/>
              <a:gd name="connsiteY3" fmla="*/ 764274 h 3480179"/>
              <a:gd name="connsiteX4" fmla="*/ 2283765 w 4508351"/>
              <a:gd name="connsiteY4" fmla="*/ 1924334 h 3480179"/>
              <a:gd name="connsiteX5" fmla="*/ 3034392 w 4508351"/>
              <a:gd name="connsiteY5" fmla="*/ 2142698 h 3480179"/>
              <a:gd name="connsiteX6" fmla="*/ 3921497 w 4508351"/>
              <a:gd name="connsiteY6" fmla="*/ 1473958 h 3480179"/>
              <a:gd name="connsiteX7" fmla="*/ 4508351 w 4508351"/>
              <a:gd name="connsiteY7" fmla="*/ 0 h 3480179"/>
              <a:gd name="connsiteX0" fmla="*/ 7615 w 4647854"/>
              <a:gd name="connsiteY0" fmla="*/ 3507475 h 3507475"/>
              <a:gd name="connsiteX1" fmla="*/ 225979 w 4647854"/>
              <a:gd name="connsiteY1" fmla="*/ 2115403 h 3507475"/>
              <a:gd name="connsiteX2" fmla="*/ 1031197 w 4647854"/>
              <a:gd name="connsiteY2" fmla="*/ 450376 h 3507475"/>
              <a:gd name="connsiteX3" fmla="*/ 1836414 w 4647854"/>
              <a:gd name="connsiteY3" fmla="*/ 764274 h 3507475"/>
              <a:gd name="connsiteX4" fmla="*/ 2423268 w 4647854"/>
              <a:gd name="connsiteY4" fmla="*/ 1924334 h 3507475"/>
              <a:gd name="connsiteX5" fmla="*/ 3173895 w 4647854"/>
              <a:gd name="connsiteY5" fmla="*/ 2142698 h 3507475"/>
              <a:gd name="connsiteX6" fmla="*/ 4061000 w 4647854"/>
              <a:gd name="connsiteY6" fmla="*/ 1473958 h 3507475"/>
              <a:gd name="connsiteX7" fmla="*/ 4647854 w 4647854"/>
              <a:gd name="connsiteY7" fmla="*/ 0 h 3507475"/>
              <a:gd name="connsiteX0" fmla="*/ 3547 w 4807559"/>
              <a:gd name="connsiteY0" fmla="*/ 3507475 h 3507475"/>
              <a:gd name="connsiteX1" fmla="*/ 385684 w 4807559"/>
              <a:gd name="connsiteY1" fmla="*/ 2115403 h 3507475"/>
              <a:gd name="connsiteX2" fmla="*/ 1190902 w 4807559"/>
              <a:gd name="connsiteY2" fmla="*/ 450376 h 3507475"/>
              <a:gd name="connsiteX3" fmla="*/ 1996119 w 4807559"/>
              <a:gd name="connsiteY3" fmla="*/ 764274 h 3507475"/>
              <a:gd name="connsiteX4" fmla="*/ 2582973 w 4807559"/>
              <a:gd name="connsiteY4" fmla="*/ 1924334 h 3507475"/>
              <a:gd name="connsiteX5" fmla="*/ 3333600 w 4807559"/>
              <a:gd name="connsiteY5" fmla="*/ 2142698 h 3507475"/>
              <a:gd name="connsiteX6" fmla="*/ 4220705 w 4807559"/>
              <a:gd name="connsiteY6" fmla="*/ 1473958 h 3507475"/>
              <a:gd name="connsiteX7" fmla="*/ 4807559 w 4807559"/>
              <a:gd name="connsiteY7" fmla="*/ 0 h 3507475"/>
              <a:gd name="connsiteX0" fmla="*/ 0 w 4804012"/>
              <a:gd name="connsiteY0" fmla="*/ 3507475 h 3507475"/>
              <a:gd name="connsiteX1" fmla="*/ 382137 w 4804012"/>
              <a:gd name="connsiteY1" fmla="*/ 2115403 h 3507475"/>
              <a:gd name="connsiteX2" fmla="*/ 1187355 w 4804012"/>
              <a:gd name="connsiteY2" fmla="*/ 450376 h 3507475"/>
              <a:gd name="connsiteX3" fmla="*/ 1992572 w 4804012"/>
              <a:gd name="connsiteY3" fmla="*/ 764274 h 3507475"/>
              <a:gd name="connsiteX4" fmla="*/ 2579426 w 4804012"/>
              <a:gd name="connsiteY4" fmla="*/ 1924334 h 3507475"/>
              <a:gd name="connsiteX5" fmla="*/ 3330053 w 4804012"/>
              <a:gd name="connsiteY5" fmla="*/ 2142698 h 3507475"/>
              <a:gd name="connsiteX6" fmla="*/ 4217158 w 4804012"/>
              <a:gd name="connsiteY6" fmla="*/ 1473958 h 3507475"/>
              <a:gd name="connsiteX7" fmla="*/ 4804012 w 4804012"/>
              <a:gd name="connsiteY7" fmla="*/ 0 h 3507475"/>
              <a:gd name="connsiteX0" fmla="*/ 0 w 4804012"/>
              <a:gd name="connsiteY0" fmla="*/ 3507475 h 3507475"/>
              <a:gd name="connsiteX1" fmla="*/ 382137 w 4804012"/>
              <a:gd name="connsiteY1" fmla="*/ 2115403 h 3507475"/>
              <a:gd name="connsiteX2" fmla="*/ 1187355 w 4804012"/>
              <a:gd name="connsiteY2" fmla="*/ 450376 h 3507475"/>
              <a:gd name="connsiteX3" fmla="*/ 1992572 w 4804012"/>
              <a:gd name="connsiteY3" fmla="*/ 764274 h 3507475"/>
              <a:gd name="connsiteX4" fmla="*/ 2579426 w 4804012"/>
              <a:gd name="connsiteY4" fmla="*/ 1924334 h 3507475"/>
              <a:gd name="connsiteX5" fmla="*/ 3330053 w 4804012"/>
              <a:gd name="connsiteY5" fmla="*/ 2142698 h 3507475"/>
              <a:gd name="connsiteX6" fmla="*/ 4176214 w 4804012"/>
              <a:gd name="connsiteY6" fmla="*/ 1473958 h 3507475"/>
              <a:gd name="connsiteX7" fmla="*/ 4804012 w 4804012"/>
              <a:gd name="connsiteY7" fmla="*/ 0 h 350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4012" h="3507475">
                <a:moveTo>
                  <a:pt x="0" y="3507475"/>
                </a:moveTo>
                <a:cubicBezTo>
                  <a:pt x="129654" y="3063923"/>
                  <a:pt x="184245" y="2624919"/>
                  <a:pt x="382137" y="2115403"/>
                </a:cubicBezTo>
                <a:cubicBezTo>
                  <a:pt x="580029" y="1605887"/>
                  <a:pt x="918949" y="675564"/>
                  <a:pt x="1187355" y="450376"/>
                </a:cubicBezTo>
                <a:cubicBezTo>
                  <a:pt x="1455761" y="225188"/>
                  <a:pt x="1760560" y="518614"/>
                  <a:pt x="1992572" y="764274"/>
                </a:cubicBezTo>
                <a:cubicBezTo>
                  <a:pt x="2224584" y="1009934"/>
                  <a:pt x="2356513" y="1694597"/>
                  <a:pt x="2579426" y="1924334"/>
                </a:cubicBezTo>
                <a:cubicBezTo>
                  <a:pt x="2802339" y="2154071"/>
                  <a:pt x="3063922" y="2217761"/>
                  <a:pt x="3330053" y="2142698"/>
                </a:cubicBezTo>
                <a:cubicBezTo>
                  <a:pt x="3596184" y="2067635"/>
                  <a:pt x="3930554" y="1831074"/>
                  <a:pt x="4176214" y="1473958"/>
                </a:cubicBezTo>
                <a:cubicBezTo>
                  <a:pt x="4421874" y="1116842"/>
                  <a:pt x="4633415" y="558421"/>
                  <a:pt x="4804012" y="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05600" y="43232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534908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Quadratic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73672" y="269033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Cubic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“Let the data speak for themselves”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idea: connect-the-dots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5726668"/>
            <a:ext cx="480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47800" y="3059668"/>
            <a:ext cx="0" cy="266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0" y="595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376" y="3059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2600" y="51932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05000" y="45836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38400" y="4736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0800" y="3212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95600" y="33644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48000" y="29834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46598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72000" y="49646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57800" y="48122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91200" y="5117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33600" y="4736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736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24200" y="31242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787857" y="3002507"/>
            <a:ext cx="4954137" cy="2224586"/>
          </a:xfrm>
          <a:custGeom>
            <a:avLst/>
            <a:gdLst>
              <a:gd name="connsiteX0" fmla="*/ 0 w 4954137"/>
              <a:gd name="connsiteY0" fmla="*/ 2224586 h 2224586"/>
              <a:gd name="connsiteX1" fmla="*/ 163773 w 4954137"/>
              <a:gd name="connsiteY1" fmla="*/ 1610436 h 2224586"/>
              <a:gd name="connsiteX2" fmla="*/ 382137 w 4954137"/>
              <a:gd name="connsiteY2" fmla="*/ 1787857 h 2224586"/>
              <a:gd name="connsiteX3" fmla="*/ 709683 w 4954137"/>
              <a:gd name="connsiteY3" fmla="*/ 1760562 h 2224586"/>
              <a:gd name="connsiteX4" fmla="*/ 859809 w 4954137"/>
              <a:gd name="connsiteY4" fmla="*/ 232012 h 2224586"/>
              <a:gd name="connsiteX5" fmla="*/ 1132764 w 4954137"/>
              <a:gd name="connsiteY5" fmla="*/ 368490 h 2224586"/>
              <a:gd name="connsiteX6" fmla="*/ 1282889 w 4954137"/>
              <a:gd name="connsiteY6" fmla="*/ 0 h 2224586"/>
              <a:gd name="connsiteX7" fmla="*/ 1378424 w 4954137"/>
              <a:gd name="connsiteY7" fmla="*/ 163774 h 2224586"/>
              <a:gd name="connsiteX8" fmla="*/ 2524836 w 4954137"/>
              <a:gd name="connsiteY8" fmla="*/ 1692323 h 2224586"/>
              <a:gd name="connsiteX9" fmla="*/ 2825086 w 4954137"/>
              <a:gd name="connsiteY9" fmla="*/ 2006221 h 2224586"/>
              <a:gd name="connsiteX10" fmla="*/ 3070746 w 4954137"/>
              <a:gd name="connsiteY10" fmla="*/ 1774209 h 2224586"/>
              <a:gd name="connsiteX11" fmla="*/ 3493827 w 4954137"/>
              <a:gd name="connsiteY11" fmla="*/ 1828800 h 2224586"/>
              <a:gd name="connsiteX12" fmla="*/ 4039737 w 4954137"/>
              <a:gd name="connsiteY12" fmla="*/ 2156347 h 2224586"/>
              <a:gd name="connsiteX13" fmla="*/ 4954137 w 4954137"/>
              <a:gd name="connsiteY13" fmla="*/ 2156347 h 22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54137" h="2224586">
                <a:moveTo>
                  <a:pt x="0" y="2224586"/>
                </a:moveTo>
                <a:lnTo>
                  <a:pt x="163773" y="1610436"/>
                </a:lnTo>
                <a:lnTo>
                  <a:pt x="382137" y="1787857"/>
                </a:lnTo>
                <a:lnTo>
                  <a:pt x="709683" y="1760562"/>
                </a:lnTo>
                <a:lnTo>
                  <a:pt x="859809" y="232012"/>
                </a:lnTo>
                <a:lnTo>
                  <a:pt x="1132764" y="368490"/>
                </a:lnTo>
                <a:lnTo>
                  <a:pt x="1282889" y="0"/>
                </a:lnTo>
                <a:lnTo>
                  <a:pt x="1378424" y="163774"/>
                </a:lnTo>
                <a:lnTo>
                  <a:pt x="2524836" y="1692323"/>
                </a:lnTo>
                <a:lnTo>
                  <a:pt x="2825086" y="2006221"/>
                </a:lnTo>
                <a:lnTo>
                  <a:pt x="3070746" y="1774209"/>
                </a:lnTo>
                <a:lnTo>
                  <a:pt x="3493827" y="1828800"/>
                </a:lnTo>
                <a:lnTo>
                  <a:pt x="4039737" y="2156347"/>
                </a:lnTo>
                <a:lnTo>
                  <a:pt x="4954137" y="215634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532263" y="5227093"/>
            <a:ext cx="1255594" cy="0"/>
          </a:xfrm>
          <a:custGeom>
            <a:avLst/>
            <a:gdLst>
              <a:gd name="connsiteX0" fmla="*/ 1255594 w 1255594"/>
              <a:gd name="connsiteY0" fmla="*/ 0 h 0"/>
              <a:gd name="connsiteX1" fmla="*/ 0 w 125559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5594">
                <a:moveTo>
                  <a:pt x="1255594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2nd idea: k-nearest neighbor average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5726668"/>
            <a:ext cx="480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47800" y="3059668"/>
            <a:ext cx="0" cy="266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0" y="595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376" y="3059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2600" y="51932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05000" y="45836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38400" y="4736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0800" y="3212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95600" y="33644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48000" y="29834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46598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72000" y="49646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57800" y="48122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91200" y="5117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33600" y="4736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00600" y="473606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24200" y="31242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09934" y="4913194"/>
            <a:ext cx="1078173" cy="0"/>
          </a:xfrm>
          <a:custGeom>
            <a:avLst/>
            <a:gdLst>
              <a:gd name="connsiteX0" fmla="*/ 0 w 1078173"/>
              <a:gd name="connsiteY0" fmla="*/ 0 h 0"/>
              <a:gd name="connsiteX1" fmla="*/ 1078173 w 10781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8173">
                <a:moveTo>
                  <a:pt x="0" y="0"/>
                </a:moveTo>
                <a:lnTo>
                  <a:pt x="10781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V="1">
            <a:off x="2088108" y="4583666"/>
            <a:ext cx="317880" cy="45719"/>
          </a:xfrm>
          <a:custGeom>
            <a:avLst/>
            <a:gdLst>
              <a:gd name="connsiteX0" fmla="*/ 0 w 1078173"/>
              <a:gd name="connsiteY0" fmla="*/ 0 h 0"/>
              <a:gd name="connsiteX1" fmla="*/ 1078173 w 10781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8173">
                <a:moveTo>
                  <a:pt x="0" y="0"/>
                </a:moveTo>
                <a:lnTo>
                  <a:pt x="10781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V="1">
            <a:off x="2405987" y="4190998"/>
            <a:ext cx="125673" cy="45719"/>
          </a:xfrm>
          <a:custGeom>
            <a:avLst/>
            <a:gdLst>
              <a:gd name="connsiteX0" fmla="*/ 0 w 1078173"/>
              <a:gd name="connsiteY0" fmla="*/ 0 h 0"/>
              <a:gd name="connsiteX1" fmla="*/ 1078173 w 10781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8173">
                <a:moveTo>
                  <a:pt x="0" y="0"/>
                </a:moveTo>
                <a:lnTo>
                  <a:pt x="10781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flipV="1">
            <a:off x="2531660" y="3581400"/>
            <a:ext cx="222914" cy="45719"/>
          </a:xfrm>
          <a:custGeom>
            <a:avLst/>
            <a:gdLst>
              <a:gd name="connsiteX0" fmla="*/ 0 w 1078173"/>
              <a:gd name="connsiteY0" fmla="*/ 0 h 0"/>
              <a:gd name="connsiteX1" fmla="*/ 1078173 w 10781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8173">
                <a:moveTo>
                  <a:pt x="0" y="0"/>
                </a:moveTo>
                <a:lnTo>
                  <a:pt x="10781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2748886" y="3101340"/>
            <a:ext cx="222914" cy="45719"/>
          </a:xfrm>
          <a:custGeom>
            <a:avLst/>
            <a:gdLst>
              <a:gd name="connsiteX0" fmla="*/ 0 w 1078173"/>
              <a:gd name="connsiteY0" fmla="*/ 0 h 0"/>
              <a:gd name="connsiteX1" fmla="*/ 1078173 w 10781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8173">
                <a:moveTo>
                  <a:pt x="0" y="0"/>
                </a:moveTo>
                <a:lnTo>
                  <a:pt x="10781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flipV="1">
            <a:off x="2955307" y="3135637"/>
            <a:ext cx="781335" cy="160249"/>
          </a:xfrm>
          <a:custGeom>
            <a:avLst/>
            <a:gdLst>
              <a:gd name="connsiteX0" fmla="*/ 0 w 1078173"/>
              <a:gd name="connsiteY0" fmla="*/ 0 h 0"/>
              <a:gd name="connsiteX1" fmla="*/ 1078173 w 10781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8173">
                <a:moveTo>
                  <a:pt x="0" y="0"/>
                </a:moveTo>
                <a:lnTo>
                  <a:pt x="10781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V="1">
            <a:off x="3708779" y="3627118"/>
            <a:ext cx="222914" cy="45719"/>
          </a:xfrm>
          <a:custGeom>
            <a:avLst/>
            <a:gdLst>
              <a:gd name="connsiteX0" fmla="*/ 0 w 1078173"/>
              <a:gd name="connsiteY0" fmla="*/ 0 h 0"/>
              <a:gd name="connsiteX1" fmla="*/ 1078173 w 10781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8173">
                <a:moveTo>
                  <a:pt x="0" y="0"/>
                </a:moveTo>
                <a:lnTo>
                  <a:pt x="10781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flipV="1">
            <a:off x="3931693" y="4297681"/>
            <a:ext cx="222914" cy="45719"/>
          </a:xfrm>
          <a:custGeom>
            <a:avLst/>
            <a:gdLst>
              <a:gd name="connsiteX0" fmla="*/ 0 w 1078173"/>
              <a:gd name="connsiteY0" fmla="*/ 0 h 0"/>
              <a:gd name="connsiteX1" fmla="*/ 1078173 w 10781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8173">
                <a:moveTo>
                  <a:pt x="0" y="0"/>
                </a:moveTo>
                <a:lnTo>
                  <a:pt x="10781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flipV="1">
            <a:off x="4130724" y="4783111"/>
            <a:ext cx="365076" cy="74876"/>
          </a:xfrm>
          <a:custGeom>
            <a:avLst/>
            <a:gdLst>
              <a:gd name="connsiteX0" fmla="*/ 0 w 1078173"/>
              <a:gd name="connsiteY0" fmla="*/ 0 h 0"/>
              <a:gd name="connsiteX1" fmla="*/ 1078173 w 10781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8173">
                <a:moveTo>
                  <a:pt x="0" y="0"/>
                </a:moveTo>
                <a:lnTo>
                  <a:pt x="10781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flipV="1">
            <a:off x="4495800" y="4827973"/>
            <a:ext cx="609600" cy="125027"/>
          </a:xfrm>
          <a:custGeom>
            <a:avLst/>
            <a:gdLst>
              <a:gd name="connsiteX0" fmla="*/ 0 w 1078173"/>
              <a:gd name="connsiteY0" fmla="*/ 0 h 0"/>
              <a:gd name="connsiteX1" fmla="*/ 1078173 w 10781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8173">
                <a:moveTo>
                  <a:pt x="0" y="0"/>
                </a:moveTo>
                <a:lnTo>
                  <a:pt x="10781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flipV="1">
            <a:off x="5128714" y="4768299"/>
            <a:ext cx="1272085" cy="260901"/>
          </a:xfrm>
          <a:custGeom>
            <a:avLst/>
            <a:gdLst>
              <a:gd name="connsiteX0" fmla="*/ 0 w 1078173"/>
              <a:gd name="connsiteY0" fmla="*/ 0 h 0"/>
              <a:gd name="connsiteX1" fmla="*/ 1078173 w 107817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8173">
                <a:moveTo>
                  <a:pt x="0" y="0"/>
                </a:moveTo>
                <a:lnTo>
                  <a:pt x="107817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27" idx="1"/>
            <a:endCxn id="28" idx="0"/>
          </p:cNvCxnSpPr>
          <p:nvPr/>
        </p:nvCxnSpPr>
        <p:spPr>
          <a:xfrm flipH="1" flipV="1">
            <a:off x="2405987" y="4236717"/>
            <a:ext cx="1" cy="3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7" idx="0"/>
            <a:endCxn id="6" idx="1"/>
          </p:cNvCxnSpPr>
          <p:nvPr/>
        </p:nvCxnSpPr>
        <p:spPr>
          <a:xfrm flipH="1">
            <a:off x="2088107" y="4629385"/>
            <a:ext cx="1" cy="283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8" idx="1"/>
            <a:endCxn id="29" idx="0"/>
          </p:cNvCxnSpPr>
          <p:nvPr/>
        </p:nvCxnSpPr>
        <p:spPr>
          <a:xfrm flipV="1">
            <a:off x="2531660" y="3627119"/>
            <a:ext cx="0" cy="60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0" idx="0"/>
          </p:cNvCxnSpPr>
          <p:nvPr/>
        </p:nvCxnSpPr>
        <p:spPr>
          <a:xfrm flipH="1" flipV="1">
            <a:off x="2748886" y="3147059"/>
            <a:ext cx="5688" cy="48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0" idx="1"/>
            <a:endCxn id="31" idx="0"/>
          </p:cNvCxnSpPr>
          <p:nvPr/>
        </p:nvCxnSpPr>
        <p:spPr>
          <a:xfrm flipH="1">
            <a:off x="2955307" y="3147059"/>
            <a:ext cx="16493" cy="148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1" idx="1"/>
            <a:endCxn id="32" idx="0"/>
          </p:cNvCxnSpPr>
          <p:nvPr/>
        </p:nvCxnSpPr>
        <p:spPr>
          <a:xfrm flipH="1">
            <a:off x="3708779" y="3295886"/>
            <a:ext cx="27863" cy="37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2" idx="1"/>
            <a:endCxn id="33" idx="0"/>
          </p:cNvCxnSpPr>
          <p:nvPr/>
        </p:nvCxnSpPr>
        <p:spPr>
          <a:xfrm>
            <a:off x="3931693" y="3672837"/>
            <a:ext cx="0" cy="670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34" idx="0"/>
          </p:cNvCxnSpPr>
          <p:nvPr/>
        </p:nvCxnSpPr>
        <p:spPr>
          <a:xfrm flipH="1">
            <a:off x="4130724" y="4320540"/>
            <a:ext cx="23883" cy="537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5" idx="0"/>
            <a:endCxn id="34" idx="1"/>
          </p:cNvCxnSpPr>
          <p:nvPr/>
        </p:nvCxnSpPr>
        <p:spPr>
          <a:xfrm flipV="1">
            <a:off x="4495800" y="4857987"/>
            <a:ext cx="0" cy="95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36" idx="0"/>
          </p:cNvCxnSpPr>
          <p:nvPr/>
        </p:nvCxnSpPr>
        <p:spPr>
          <a:xfrm>
            <a:off x="5105400" y="4964668"/>
            <a:ext cx="23314" cy="6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Locally-weighted 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3rd idea: smoothed average that allows the influence of an example to drop off smoothly as you move farther away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Kernel </a:t>
            </a:r>
            <a:r>
              <a:rPr lang="en-US" dirty="0">
                <a:solidFill>
                  <a:srgbClr val="C00000"/>
                </a:solidFill>
              </a:rPr>
              <a:t>function </a:t>
            </a:r>
            <a:r>
              <a:rPr lang="en-US" dirty="0"/>
              <a:t>K(d(</a:t>
            </a:r>
            <a:r>
              <a:rPr lang="en-US" dirty="0" err="1"/>
              <a:t>x,x</a:t>
            </a:r>
            <a:r>
              <a:rPr lang="en-US" dirty="0"/>
              <a:t>’))</a:t>
            </a:r>
            <a:endParaRPr lang="en-US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6324600"/>
            <a:ext cx="502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76400" y="3276600"/>
            <a:ext cx="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58000" y="6324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85900" y="6324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419600" y="63246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</a:t>
            </a:r>
            <a:r>
              <a:rPr lang="en-US" dirty="0" err="1" smtClean="0"/>
              <a:t>d</a:t>
            </a:r>
            <a:r>
              <a:rPr lang="en-US" baseline="-25000" dirty="0" err="1" smtClean="0"/>
              <a:t>max</a:t>
            </a:r>
            <a:endParaRPr lang="en-US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419600" y="6172200"/>
            <a:ext cx="0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1692322" y="3524535"/>
            <a:ext cx="2715905" cy="2784144"/>
          </a:xfrm>
          <a:custGeom>
            <a:avLst/>
            <a:gdLst>
              <a:gd name="connsiteX0" fmla="*/ 0 w 2715905"/>
              <a:gd name="connsiteY0" fmla="*/ 85988 h 2870132"/>
              <a:gd name="connsiteX1" fmla="*/ 1023582 w 2715905"/>
              <a:gd name="connsiteY1" fmla="*/ 208818 h 2870132"/>
              <a:gd name="connsiteX2" fmla="*/ 1774209 w 2715905"/>
              <a:gd name="connsiteY2" fmla="*/ 1901141 h 2870132"/>
              <a:gd name="connsiteX3" fmla="*/ 2715905 w 2715905"/>
              <a:gd name="connsiteY3" fmla="*/ 2870132 h 2870132"/>
              <a:gd name="connsiteX0" fmla="*/ 0 w 2715905"/>
              <a:gd name="connsiteY0" fmla="*/ 14907 h 2799051"/>
              <a:gd name="connsiteX1" fmla="*/ 1023582 w 2715905"/>
              <a:gd name="connsiteY1" fmla="*/ 560817 h 2799051"/>
              <a:gd name="connsiteX2" fmla="*/ 1774209 w 2715905"/>
              <a:gd name="connsiteY2" fmla="*/ 1830060 h 2799051"/>
              <a:gd name="connsiteX3" fmla="*/ 2715905 w 2715905"/>
              <a:gd name="connsiteY3" fmla="*/ 2799051 h 2799051"/>
              <a:gd name="connsiteX0" fmla="*/ 0 w 2715905"/>
              <a:gd name="connsiteY0" fmla="*/ 12465 h 2796609"/>
              <a:gd name="connsiteX1" fmla="*/ 1050877 w 2715905"/>
              <a:gd name="connsiteY1" fmla="*/ 640262 h 2796609"/>
              <a:gd name="connsiteX2" fmla="*/ 1774209 w 2715905"/>
              <a:gd name="connsiteY2" fmla="*/ 1827618 h 2796609"/>
              <a:gd name="connsiteX3" fmla="*/ 2715905 w 2715905"/>
              <a:gd name="connsiteY3" fmla="*/ 2796609 h 2796609"/>
              <a:gd name="connsiteX0" fmla="*/ 0 w 2715905"/>
              <a:gd name="connsiteY0" fmla="*/ 0 h 2784144"/>
              <a:gd name="connsiteX1" fmla="*/ 1050877 w 2715905"/>
              <a:gd name="connsiteY1" fmla="*/ 627797 h 2784144"/>
              <a:gd name="connsiteX2" fmla="*/ 1774209 w 2715905"/>
              <a:gd name="connsiteY2" fmla="*/ 1815153 h 2784144"/>
              <a:gd name="connsiteX3" fmla="*/ 2715905 w 2715905"/>
              <a:gd name="connsiteY3" fmla="*/ 2784144 h 278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905" h="2784144">
                <a:moveTo>
                  <a:pt x="0" y="0"/>
                </a:moveTo>
                <a:cubicBezTo>
                  <a:pt x="404883" y="5686"/>
                  <a:pt x="755176" y="325272"/>
                  <a:pt x="1050877" y="627797"/>
                </a:cubicBezTo>
                <a:cubicBezTo>
                  <a:pt x="1346578" y="930322"/>
                  <a:pt x="1496704" y="1455762"/>
                  <a:pt x="1774209" y="1815153"/>
                </a:cubicBezTo>
                <a:cubicBezTo>
                  <a:pt x="2051714" y="2174544"/>
                  <a:pt x="2386084" y="2521424"/>
                  <a:pt x="2715905" y="2784144"/>
                </a:cubicBez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050274" y="407086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Locally-weighted 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Idea: weight example i by</a:t>
            </a:r>
            <a:br>
              <a:rPr lang="en-US" dirty="0"/>
            </a:b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/>
              <a:t>(x)</a:t>
            </a:r>
            <a:r>
              <a:rPr lang="en-US" dirty="0" smtClean="0"/>
              <a:t> </a:t>
            </a:r>
            <a:r>
              <a:rPr lang="en-US" dirty="0"/>
              <a:t>= K(d(</a:t>
            </a:r>
            <a:r>
              <a:rPr lang="en-US" dirty="0" err="1"/>
              <a:t>x,x</a:t>
            </a:r>
            <a:r>
              <a:rPr lang="en-US" baseline="-25000" dirty="0" err="1"/>
              <a:t>i</a:t>
            </a:r>
            <a:r>
              <a:rPr lang="en-US" dirty="0"/>
              <a:t>)) / [</a:t>
            </a:r>
            <a:r>
              <a:rPr lang="el-GR" dirty="0"/>
              <a:t>Σ</a:t>
            </a:r>
            <a:r>
              <a:rPr lang="en-US" baseline="-25000" dirty="0"/>
              <a:t>j </a:t>
            </a:r>
            <a:r>
              <a:rPr lang="en-US" dirty="0"/>
              <a:t>K(d(</a:t>
            </a:r>
            <a:r>
              <a:rPr lang="en-US" dirty="0" err="1"/>
              <a:t>x,x</a:t>
            </a:r>
            <a:r>
              <a:rPr lang="en-US" baseline="-25000" dirty="0" err="1"/>
              <a:t>j</a:t>
            </a:r>
            <a:r>
              <a:rPr lang="en-US" dirty="0" smtClean="0"/>
              <a:t>))]</a:t>
            </a:r>
            <a:r>
              <a:rPr lang="en-US" dirty="0" smtClean="0">
                <a:solidFill>
                  <a:schemeClr val="accent6"/>
                </a:solidFill>
              </a:rPr>
              <a:t>(weights sum to 1)</a:t>
            </a:r>
          </a:p>
          <a:p>
            <a:r>
              <a:rPr lang="en-US" dirty="0" smtClean="0"/>
              <a:t>Smoothed h(x) = </a:t>
            </a:r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/>
              <a:t>f(x</a:t>
            </a:r>
            <a:r>
              <a:rPr lang="en-US" baseline="-25000" dirty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/>
              <a:t>(x)</a:t>
            </a:r>
            <a:endParaRPr lang="en-US" baseline="-250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00200" y="6047685"/>
            <a:ext cx="480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00200" y="3380685"/>
            <a:ext cx="0" cy="266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3200" y="62762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3776" y="338068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905000" y="55142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57400" y="49046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43200" y="3533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48000" y="36854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00400" y="33044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9808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24400" y="52856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10200" y="51332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43600" y="5438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2860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530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64932" y="3429000"/>
            <a:ext cx="164068" cy="1640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661313" y="4025977"/>
            <a:ext cx="1378424" cy="2047278"/>
          </a:xfrm>
          <a:custGeom>
            <a:avLst/>
            <a:gdLst>
              <a:gd name="connsiteX0" fmla="*/ 0 w 1378424"/>
              <a:gd name="connsiteY0" fmla="*/ 2040177 h 2053825"/>
              <a:gd name="connsiteX1" fmla="*/ 163774 w 1378424"/>
              <a:gd name="connsiteY1" fmla="*/ 1698983 h 2053825"/>
              <a:gd name="connsiteX2" fmla="*/ 464024 w 1378424"/>
              <a:gd name="connsiteY2" fmla="*/ 416093 h 2053825"/>
              <a:gd name="connsiteX3" fmla="*/ 668741 w 1378424"/>
              <a:gd name="connsiteY3" fmla="*/ 6661 h 2053825"/>
              <a:gd name="connsiteX4" fmla="*/ 968991 w 1378424"/>
              <a:gd name="connsiteY4" fmla="*/ 675401 h 2053825"/>
              <a:gd name="connsiteX5" fmla="*/ 1146412 w 1378424"/>
              <a:gd name="connsiteY5" fmla="*/ 1644392 h 2053825"/>
              <a:gd name="connsiteX6" fmla="*/ 1378424 w 1378424"/>
              <a:gd name="connsiteY6" fmla="*/ 2053825 h 2053825"/>
              <a:gd name="connsiteX0" fmla="*/ 0 w 1378424"/>
              <a:gd name="connsiteY0" fmla="*/ 2033630 h 2047278"/>
              <a:gd name="connsiteX1" fmla="*/ 163774 w 1378424"/>
              <a:gd name="connsiteY1" fmla="*/ 1692436 h 2047278"/>
              <a:gd name="connsiteX2" fmla="*/ 464024 w 1378424"/>
              <a:gd name="connsiteY2" fmla="*/ 409546 h 2047278"/>
              <a:gd name="connsiteX3" fmla="*/ 668741 w 1378424"/>
              <a:gd name="connsiteY3" fmla="*/ 114 h 2047278"/>
              <a:gd name="connsiteX4" fmla="*/ 859809 w 1378424"/>
              <a:gd name="connsiteY4" fmla="*/ 436842 h 2047278"/>
              <a:gd name="connsiteX5" fmla="*/ 1146412 w 1378424"/>
              <a:gd name="connsiteY5" fmla="*/ 1637845 h 2047278"/>
              <a:gd name="connsiteX6" fmla="*/ 1378424 w 1378424"/>
              <a:gd name="connsiteY6" fmla="*/ 2047278 h 204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424" h="2047278">
                <a:moveTo>
                  <a:pt x="0" y="2033630"/>
                </a:moveTo>
                <a:cubicBezTo>
                  <a:pt x="43218" y="1998373"/>
                  <a:pt x="86437" y="1963117"/>
                  <a:pt x="163774" y="1692436"/>
                </a:cubicBezTo>
                <a:cubicBezTo>
                  <a:pt x="241111" y="1421755"/>
                  <a:pt x="379863" y="691600"/>
                  <a:pt x="464024" y="409546"/>
                </a:cubicBezTo>
                <a:cubicBezTo>
                  <a:pt x="548185" y="127492"/>
                  <a:pt x="602777" y="-4435"/>
                  <a:pt x="668741" y="114"/>
                </a:cubicBezTo>
                <a:cubicBezTo>
                  <a:pt x="734705" y="4663"/>
                  <a:pt x="780197" y="163887"/>
                  <a:pt x="859809" y="436842"/>
                </a:cubicBezTo>
                <a:cubicBezTo>
                  <a:pt x="939421" y="709797"/>
                  <a:pt x="1059976" y="1369439"/>
                  <a:pt x="1146412" y="1637845"/>
                </a:cubicBezTo>
                <a:cubicBezTo>
                  <a:pt x="1232848" y="1906251"/>
                  <a:pt x="1296537" y="1957430"/>
                  <a:pt x="1378424" y="2047278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636701" y="4417747"/>
            <a:ext cx="8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(x</a:t>
            </a:r>
            <a:r>
              <a:rPr lang="en-US" dirty="0"/>
              <a:t>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212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Locally-weighted averaging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Idea: weight example i by</a:t>
            </a:r>
            <a:br>
              <a:rPr lang="en-US" dirty="0"/>
            </a:b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/>
              <a:t>(x)</a:t>
            </a:r>
            <a:r>
              <a:rPr lang="en-US" dirty="0" smtClean="0"/>
              <a:t> </a:t>
            </a:r>
            <a:r>
              <a:rPr lang="en-US" dirty="0"/>
              <a:t>= K(d(</a:t>
            </a:r>
            <a:r>
              <a:rPr lang="en-US" dirty="0" err="1"/>
              <a:t>x,x</a:t>
            </a:r>
            <a:r>
              <a:rPr lang="en-US" baseline="-25000" dirty="0" err="1"/>
              <a:t>i</a:t>
            </a:r>
            <a:r>
              <a:rPr lang="en-US" dirty="0"/>
              <a:t>)) / [</a:t>
            </a:r>
            <a:r>
              <a:rPr lang="el-GR" dirty="0"/>
              <a:t>Σ</a:t>
            </a:r>
            <a:r>
              <a:rPr lang="en-US" baseline="-25000" dirty="0"/>
              <a:t>j </a:t>
            </a:r>
            <a:r>
              <a:rPr lang="en-US" dirty="0"/>
              <a:t>K(d(</a:t>
            </a:r>
            <a:r>
              <a:rPr lang="en-US" dirty="0" err="1"/>
              <a:t>x,x</a:t>
            </a:r>
            <a:r>
              <a:rPr lang="en-US" baseline="-25000" dirty="0" err="1"/>
              <a:t>j</a:t>
            </a:r>
            <a:r>
              <a:rPr lang="en-US" dirty="0" smtClean="0"/>
              <a:t>))]</a:t>
            </a:r>
            <a:r>
              <a:rPr lang="en-US" dirty="0" smtClean="0">
                <a:solidFill>
                  <a:schemeClr val="accent6"/>
                </a:solidFill>
              </a:rPr>
              <a:t>(weights sum to 1)</a:t>
            </a:r>
          </a:p>
          <a:p>
            <a:r>
              <a:rPr lang="en-US" dirty="0" smtClean="0"/>
              <a:t>Smoothed h(x) = </a:t>
            </a:r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/>
              <a:t>f(x</a:t>
            </a:r>
            <a:r>
              <a:rPr lang="en-US" baseline="-25000" dirty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/>
              <a:t>(x)</a:t>
            </a:r>
            <a:endParaRPr lang="en-US" baseline="-250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00200" y="6047685"/>
            <a:ext cx="480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00200" y="3380685"/>
            <a:ext cx="0" cy="266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3200" y="62762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3776" y="338068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905000" y="55142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57400" y="49046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8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43200" y="3533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48000" y="36854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00400" y="33044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19600" y="49808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24400" y="52856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10200" y="51332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43600" y="5438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2860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530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64932" y="3429000"/>
            <a:ext cx="164068" cy="1640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661313" y="4025977"/>
            <a:ext cx="1378424" cy="2047278"/>
          </a:xfrm>
          <a:custGeom>
            <a:avLst/>
            <a:gdLst>
              <a:gd name="connsiteX0" fmla="*/ 0 w 1378424"/>
              <a:gd name="connsiteY0" fmla="*/ 2040177 h 2053825"/>
              <a:gd name="connsiteX1" fmla="*/ 163774 w 1378424"/>
              <a:gd name="connsiteY1" fmla="*/ 1698983 h 2053825"/>
              <a:gd name="connsiteX2" fmla="*/ 464024 w 1378424"/>
              <a:gd name="connsiteY2" fmla="*/ 416093 h 2053825"/>
              <a:gd name="connsiteX3" fmla="*/ 668741 w 1378424"/>
              <a:gd name="connsiteY3" fmla="*/ 6661 h 2053825"/>
              <a:gd name="connsiteX4" fmla="*/ 968991 w 1378424"/>
              <a:gd name="connsiteY4" fmla="*/ 675401 h 2053825"/>
              <a:gd name="connsiteX5" fmla="*/ 1146412 w 1378424"/>
              <a:gd name="connsiteY5" fmla="*/ 1644392 h 2053825"/>
              <a:gd name="connsiteX6" fmla="*/ 1378424 w 1378424"/>
              <a:gd name="connsiteY6" fmla="*/ 2053825 h 2053825"/>
              <a:gd name="connsiteX0" fmla="*/ 0 w 1378424"/>
              <a:gd name="connsiteY0" fmla="*/ 2033630 h 2047278"/>
              <a:gd name="connsiteX1" fmla="*/ 163774 w 1378424"/>
              <a:gd name="connsiteY1" fmla="*/ 1692436 h 2047278"/>
              <a:gd name="connsiteX2" fmla="*/ 464024 w 1378424"/>
              <a:gd name="connsiteY2" fmla="*/ 409546 h 2047278"/>
              <a:gd name="connsiteX3" fmla="*/ 668741 w 1378424"/>
              <a:gd name="connsiteY3" fmla="*/ 114 h 2047278"/>
              <a:gd name="connsiteX4" fmla="*/ 859809 w 1378424"/>
              <a:gd name="connsiteY4" fmla="*/ 436842 h 2047278"/>
              <a:gd name="connsiteX5" fmla="*/ 1146412 w 1378424"/>
              <a:gd name="connsiteY5" fmla="*/ 1637845 h 2047278"/>
              <a:gd name="connsiteX6" fmla="*/ 1378424 w 1378424"/>
              <a:gd name="connsiteY6" fmla="*/ 2047278 h 204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424" h="2047278">
                <a:moveTo>
                  <a:pt x="0" y="2033630"/>
                </a:moveTo>
                <a:cubicBezTo>
                  <a:pt x="43218" y="1998373"/>
                  <a:pt x="86437" y="1963117"/>
                  <a:pt x="163774" y="1692436"/>
                </a:cubicBezTo>
                <a:cubicBezTo>
                  <a:pt x="241111" y="1421755"/>
                  <a:pt x="379863" y="691600"/>
                  <a:pt x="464024" y="409546"/>
                </a:cubicBezTo>
                <a:cubicBezTo>
                  <a:pt x="548185" y="127492"/>
                  <a:pt x="602777" y="-4435"/>
                  <a:pt x="668741" y="114"/>
                </a:cubicBezTo>
                <a:cubicBezTo>
                  <a:pt x="734705" y="4663"/>
                  <a:pt x="780197" y="163887"/>
                  <a:pt x="859809" y="436842"/>
                </a:cubicBezTo>
                <a:cubicBezTo>
                  <a:pt x="939421" y="709797"/>
                  <a:pt x="1059976" y="1369439"/>
                  <a:pt x="1146412" y="1637845"/>
                </a:cubicBezTo>
                <a:cubicBezTo>
                  <a:pt x="1232848" y="1906251"/>
                  <a:pt x="1296537" y="1957430"/>
                  <a:pt x="1378424" y="2047278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200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636701" y="4417747"/>
            <a:ext cx="8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(x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6" name="Freeform 5"/>
          <p:cNvSpPr/>
          <p:nvPr/>
        </p:nvSpPr>
        <p:spPr>
          <a:xfrm>
            <a:off x="805217" y="3507060"/>
            <a:ext cx="6373506" cy="2103154"/>
          </a:xfrm>
          <a:custGeom>
            <a:avLst/>
            <a:gdLst>
              <a:gd name="connsiteX0" fmla="*/ 0 w 7601803"/>
              <a:gd name="connsiteY0" fmla="*/ 2047609 h 2099059"/>
              <a:gd name="connsiteX1" fmla="*/ 1091821 w 7601803"/>
              <a:gd name="connsiteY1" fmla="*/ 2061257 h 2099059"/>
              <a:gd name="connsiteX2" fmla="*/ 1992573 w 7601803"/>
              <a:gd name="connsiteY2" fmla="*/ 1624529 h 2099059"/>
              <a:gd name="connsiteX3" fmla="*/ 2374711 w 7601803"/>
              <a:gd name="connsiteY3" fmla="*/ 560003 h 2099059"/>
              <a:gd name="connsiteX4" fmla="*/ 2825087 w 7601803"/>
              <a:gd name="connsiteY4" fmla="*/ 445 h 2099059"/>
              <a:gd name="connsiteX5" fmla="*/ 3862317 w 7601803"/>
              <a:gd name="connsiteY5" fmla="*/ 641890 h 2099059"/>
              <a:gd name="connsiteX6" fmla="*/ 4394579 w 7601803"/>
              <a:gd name="connsiteY6" fmla="*/ 1597233 h 2099059"/>
              <a:gd name="connsiteX7" fmla="*/ 5650173 w 7601803"/>
              <a:gd name="connsiteY7" fmla="*/ 1788302 h 2099059"/>
              <a:gd name="connsiteX8" fmla="*/ 6359857 w 7601803"/>
              <a:gd name="connsiteY8" fmla="*/ 1911132 h 2099059"/>
              <a:gd name="connsiteX9" fmla="*/ 7601803 w 7601803"/>
              <a:gd name="connsiteY9" fmla="*/ 1911132 h 2099059"/>
              <a:gd name="connsiteX0" fmla="*/ 0 w 7601803"/>
              <a:gd name="connsiteY0" fmla="*/ 2047609 h 2089835"/>
              <a:gd name="connsiteX1" fmla="*/ 532263 w 7601803"/>
              <a:gd name="connsiteY1" fmla="*/ 2047609 h 2089835"/>
              <a:gd name="connsiteX2" fmla="*/ 1091821 w 7601803"/>
              <a:gd name="connsiteY2" fmla="*/ 2061257 h 2089835"/>
              <a:gd name="connsiteX3" fmla="*/ 1992573 w 7601803"/>
              <a:gd name="connsiteY3" fmla="*/ 1624529 h 2089835"/>
              <a:gd name="connsiteX4" fmla="*/ 2374711 w 7601803"/>
              <a:gd name="connsiteY4" fmla="*/ 560003 h 2089835"/>
              <a:gd name="connsiteX5" fmla="*/ 2825087 w 7601803"/>
              <a:gd name="connsiteY5" fmla="*/ 445 h 2089835"/>
              <a:gd name="connsiteX6" fmla="*/ 3862317 w 7601803"/>
              <a:gd name="connsiteY6" fmla="*/ 641890 h 2089835"/>
              <a:gd name="connsiteX7" fmla="*/ 4394579 w 7601803"/>
              <a:gd name="connsiteY7" fmla="*/ 1597233 h 2089835"/>
              <a:gd name="connsiteX8" fmla="*/ 5650173 w 7601803"/>
              <a:gd name="connsiteY8" fmla="*/ 1788302 h 2089835"/>
              <a:gd name="connsiteX9" fmla="*/ 6359857 w 7601803"/>
              <a:gd name="connsiteY9" fmla="*/ 1911132 h 2089835"/>
              <a:gd name="connsiteX10" fmla="*/ 7601803 w 7601803"/>
              <a:gd name="connsiteY10" fmla="*/ 1911132 h 2089835"/>
              <a:gd name="connsiteX0" fmla="*/ 0 w 7601803"/>
              <a:gd name="connsiteY0" fmla="*/ 2047609 h 2054687"/>
              <a:gd name="connsiteX1" fmla="*/ 532263 w 7601803"/>
              <a:gd name="connsiteY1" fmla="*/ 2047609 h 2054687"/>
              <a:gd name="connsiteX2" fmla="*/ 1255594 w 7601803"/>
              <a:gd name="connsiteY2" fmla="*/ 2006666 h 2054687"/>
              <a:gd name="connsiteX3" fmla="*/ 1992573 w 7601803"/>
              <a:gd name="connsiteY3" fmla="*/ 1624529 h 2054687"/>
              <a:gd name="connsiteX4" fmla="*/ 2374711 w 7601803"/>
              <a:gd name="connsiteY4" fmla="*/ 560003 h 2054687"/>
              <a:gd name="connsiteX5" fmla="*/ 2825087 w 7601803"/>
              <a:gd name="connsiteY5" fmla="*/ 445 h 2054687"/>
              <a:gd name="connsiteX6" fmla="*/ 3862317 w 7601803"/>
              <a:gd name="connsiteY6" fmla="*/ 641890 h 2054687"/>
              <a:gd name="connsiteX7" fmla="*/ 4394579 w 7601803"/>
              <a:gd name="connsiteY7" fmla="*/ 1597233 h 2054687"/>
              <a:gd name="connsiteX8" fmla="*/ 5650173 w 7601803"/>
              <a:gd name="connsiteY8" fmla="*/ 1788302 h 2054687"/>
              <a:gd name="connsiteX9" fmla="*/ 6359857 w 7601803"/>
              <a:gd name="connsiteY9" fmla="*/ 1911132 h 2054687"/>
              <a:gd name="connsiteX10" fmla="*/ 7601803 w 7601803"/>
              <a:gd name="connsiteY10" fmla="*/ 1911132 h 2054687"/>
              <a:gd name="connsiteX0" fmla="*/ 0 w 7601803"/>
              <a:gd name="connsiteY0" fmla="*/ 2047609 h 2054687"/>
              <a:gd name="connsiteX1" fmla="*/ 504967 w 7601803"/>
              <a:gd name="connsiteY1" fmla="*/ 2047609 h 2054687"/>
              <a:gd name="connsiteX2" fmla="*/ 1255594 w 7601803"/>
              <a:gd name="connsiteY2" fmla="*/ 2006666 h 2054687"/>
              <a:gd name="connsiteX3" fmla="*/ 1992573 w 7601803"/>
              <a:gd name="connsiteY3" fmla="*/ 1624529 h 2054687"/>
              <a:gd name="connsiteX4" fmla="*/ 2374711 w 7601803"/>
              <a:gd name="connsiteY4" fmla="*/ 560003 h 2054687"/>
              <a:gd name="connsiteX5" fmla="*/ 2825087 w 7601803"/>
              <a:gd name="connsiteY5" fmla="*/ 445 h 2054687"/>
              <a:gd name="connsiteX6" fmla="*/ 3862317 w 7601803"/>
              <a:gd name="connsiteY6" fmla="*/ 641890 h 2054687"/>
              <a:gd name="connsiteX7" fmla="*/ 4394579 w 7601803"/>
              <a:gd name="connsiteY7" fmla="*/ 1597233 h 2054687"/>
              <a:gd name="connsiteX8" fmla="*/ 5650173 w 7601803"/>
              <a:gd name="connsiteY8" fmla="*/ 1788302 h 2054687"/>
              <a:gd name="connsiteX9" fmla="*/ 6359857 w 7601803"/>
              <a:gd name="connsiteY9" fmla="*/ 1911132 h 2054687"/>
              <a:gd name="connsiteX10" fmla="*/ 7601803 w 7601803"/>
              <a:gd name="connsiteY10" fmla="*/ 1911132 h 2054687"/>
              <a:gd name="connsiteX0" fmla="*/ 0 w 7601803"/>
              <a:gd name="connsiteY0" fmla="*/ 2047609 h 2075888"/>
              <a:gd name="connsiteX1" fmla="*/ 532262 w 7601803"/>
              <a:gd name="connsiteY1" fmla="*/ 2074905 h 2075888"/>
              <a:gd name="connsiteX2" fmla="*/ 1255594 w 7601803"/>
              <a:gd name="connsiteY2" fmla="*/ 2006666 h 2075888"/>
              <a:gd name="connsiteX3" fmla="*/ 1992573 w 7601803"/>
              <a:gd name="connsiteY3" fmla="*/ 1624529 h 2075888"/>
              <a:gd name="connsiteX4" fmla="*/ 2374711 w 7601803"/>
              <a:gd name="connsiteY4" fmla="*/ 560003 h 2075888"/>
              <a:gd name="connsiteX5" fmla="*/ 2825087 w 7601803"/>
              <a:gd name="connsiteY5" fmla="*/ 445 h 2075888"/>
              <a:gd name="connsiteX6" fmla="*/ 3862317 w 7601803"/>
              <a:gd name="connsiteY6" fmla="*/ 641890 h 2075888"/>
              <a:gd name="connsiteX7" fmla="*/ 4394579 w 7601803"/>
              <a:gd name="connsiteY7" fmla="*/ 1597233 h 2075888"/>
              <a:gd name="connsiteX8" fmla="*/ 5650173 w 7601803"/>
              <a:gd name="connsiteY8" fmla="*/ 1788302 h 2075888"/>
              <a:gd name="connsiteX9" fmla="*/ 6359857 w 7601803"/>
              <a:gd name="connsiteY9" fmla="*/ 1911132 h 2075888"/>
              <a:gd name="connsiteX10" fmla="*/ 7601803 w 7601803"/>
              <a:gd name="connsiteY10" fmla="*/ 1911132 h 2075888"/>
              <a:gd name="connsiteX0" fmla="*/ 0 w 7601803"/>
              <a:gd name="connsiteY0" fmla="*/ 2074875 h 2103154"/>
              <a:gd name="connsiteX1" fmla="*/ 532262 w 7601803"/>
              <a:gd name="connsiteY1" fmla="*/ 2102171 h 2103154"/>
              <a:gd name="connsiteX2" fmla="*/ 1255594 w 7601803"/>
              <a:gd name="connsiteY2" fmla="*/ 2033932 h 2103154"/>
              <a:gd name="connsiteX3" fmla="*/ 1992573 w 7601803"/>
              <a:gd name="connsiteY3" fmla="*/ 1651795 h 2103154"/>
              <a:gd name="connsiteX4" fmla="*/ 2374711 w 7601803"/>
              <a:gd name="connsiteY4" fmla="*/ 587269 h 2103154"/>
              <a:gd name="connsiteX5" fmla="*/ 2988860 w 7601803"/>
              <a:gd name="connsiteY5" fmla="*/ 415 h 2103154"/>
              <a:gd name="connsiteX6" fmla="*/ 3862317 w 7601803"/>
              <a:gd name="connsiteY6" fmla="*/ 669156 h 2103154"/>
              <a:gd name="connsiteX7" fmla="*/ 4394579 w 7601803"/>
              <a:gd name="connsiteY7" fmla="*/ 1624499 h 2103154"/>
              <a:gd name="connsiteX8" fmla="*/ 5650173 w 7601803"/>
              <a:gd name="connsiteY8" fmla="*/ 1815568 h 2103154"/>
              <a:gd name="connsiteX9" fmla="*/ 6359857 w 7601803"/>
              <a:gd name="connsiteY9" fmla="*/ 1938398 h 2103154"/>
              <a:gd name="connsiteX10" fmla="*/ 7601803 w 7601803"/>
              <a:gd name="connsiteY10" fmla="*/ 1938398 h 2103154"/>
              <a:gd name="connsiteX0" fmla="*/ 0 w 7601803"/>
              <a:gd name="connsiteY0" fmla="*/ 2074875 h 2103154"/>
              <a:gd name="connsiteX1" fmla="*/ 532262 w 7601803"/>
              <a:gd name="connsiteY1" fmla="*/ 2102171 h 2103154"/>
              <a:gd name="connsiteX2" fmla="*/ 1255594 w 7601803"/>
              <a:gd name="connsiteY2" fmla="*/ 2033932 h 2103154"/>
              <a:gd name="connsiteX3" fmla="*/ 1992573 w 7601803"/>
              <a:gd name="connsiteY3" fmla="*/ 1651795 h 2103154"/>
              <a:gd name="connsiteX4" fmla="*/ 2374711 w 7601803"/>
              <a:gd name="connsiteY4" fmla="*/ 587269 h 2103154"/>
              <a:gd name="connsiteX5" fmla="*/ 2988860 w 7601803"/>
              <a:gd name="connsiteY5" fmla="*/ 415 h 2103154"/>
              <a:gd name="connsiteX6" fmla="*/ 3725840 w 7601803"/>
              <a:gd name="connsiteY6" fmla="*/ 669156 h 2103154"/>
              <a:gd name="connsiteX7" fmla="*/ 4394579 w 7601803"/>
              <a:gd name="connsiteY7" fmla="*/ 1624499 h 2103154"/>
              <a:gd name="connsiteX8" fmla="*/ 5650173 w 7601803"/>
              <a:gd name="connsiteY8" fmla="*/ 1815568 h 2103154"/>
              <a:gd name="connsiteX9" fmla="*/ 6359857 w 7601803"/>
              <a:gd name="connsiteY9" fmla="*/ 1938398 h 2103154"/>
              <a:gd name="connsiteX10" fmla="*/ 7601803 w 7601803"/>
              <a:gd name="connsiteY10" fmla="*/ 1938398 h 2103154"/>
              <a:gd name="connsiteX0" fmla="*/ 0 w 7601803"/>
              <a:gd name="connsiteY0" fmla="*/ 2074875 h 2103154"/>
              <a:gd name="connsiteX1" fmla="*/ 532262 w 7601803"/>
              <a:gd name="connsiteY1" fmla="*/ 2102171 h 2103154"/>
              <a:gd name="connsiteX2" fmla="*/ 1255594 w 7601803"/>
              <a:gd name="connsiteY2" fmla="*/ 2033932 h 2103154"/>
              <a:gd name="connsiteX3" fmla="*/ 1992573 w 7601803"/>
              <a:gd name="connsiteY3" fmla="*/ 1651795 h 2103154"/>
              <a:gd name="connsiteX4" fmla="*/ 2374711 w 7601803"/>
              <a:gd name="connsiteY4" fmla="*/ 587269 h 2103154"/>
              <a:gd name="connsiteX5" fmla="*/ 2988860 w 7601803"/>
              <a:gd name="connsiteY5" fmla="*/ 415 h 2103154"/>
              <a:gd name="connsiteX6" fmla="*/ 3725840 w 7601803"/>
              <a:gd name="connsiteY6" fmla="*/ 669156 h 2103154"/>
              <a:gd name="connsiteX7" fmla="*/ 4394579 w 7601803"/>
              <a:gd name="connsiteY7" fmla="*/ 1624499 h 2103154"/>
              <a:gd name="connsiteX8" fmla="*/ 5650173 w 7601803"/>
              <a:gd name="connsiteY8" fmla="*/ 1815568 h 2103154"/>
              <a:gd name="connsiteX9" fmla="*/ 6359857 w 7601803"/>
              <a:gd name="connsiteY9" fmla="*/ 1938398 h 2103154"/>
              <a:gd name="connsiteX10" fmla="*/ 7601803 w 7601803"/>
              <a:gd name="connsiteY10" fmla="*/ 1938398 h 2103154"/>
              <a:gd name="connsiteX0" fmla="*/ 0 w 7069541"/>
              <a:gd name="connsiteY0" fmla="*/ 2102171 h 2103154"/>
              <a:gd name="connsiteX1" fmla="*/ 723332 w 7069541"/>
              <a:gd name="connsiteY1" fmla="*/ 2033932 h 2103154"/>
              <a:gd name="connsiteX2" fmla="*/ 1460311 w 7069541"/>
              <a:gd name="connsiteY2" fmla="*/ 1651795 h 2103154"/>
              <a:gd name="connsiteX3" fmla="*/ 1842449 w 7069541"/>
              <a:gd name="connsiteY3" fmla="*/ 587269 h 2103154"/>
              <a:gd name="connsiteX4" fmla="*/ 2456598 w 7069541"/>
              <a:gd name="connsiteY4" fmla="*/ 415 h 2103154"/>
              <a:gd name="connsiteX5" fmla="*/ 3193578 w 7069541"/>
              <a:gd name="connsiteY5" fmla="*/ 669156 h 2103154"/>
              <a:gd name="connsiteX6" fmla="*/ 3862317 w 7069541"/>
              <a:gd name="connsiteY6" fmla="*/ 1624499 h 2103154"/>
              <a:gd name="connsiteX7" fmla="*/ 5117911 w 7069541"/>
              <a:gd name="connsiteY7" fmla="*/ 1815568 h 2103154"/>
              <a:gd name="connsiteX8" fmla="*/ 5827595 w 7069541"/>
              <a:gd name="connsiteY8" fmla="*/ 1938398 h 2103154"/>
              <a:gd name="connsiteX9" fmla="*/ 7069541 w 7069541"/>
              <a:gd name="connsiteY9" fmla="*/ 1938398 h 2103154"/>
              <a:gd name="connsiteX0" fmla="*/ 0 w 6359858"/>
              <a:gd name="connsiteY0" fmla="*/ 2102171 h 2103154"/>
              <a:gd name="connsiteX1" fmla="*/ 723332 w 6359858"/>
              <a:gd name="connsiteY1" fmla="*/ 2033932 h 2103154"/>
              <a:gd name="connsiteX2" fmla="*/ 1460311 w 6359858"/>
              <a:gd name="connsiteY2" fmla="*/ 1651795 h 2103154"/>
              <a:gd name="connsiteX3" fmla="*/ 1842449 w 6359858"/>
              <a:gd name="connsiteY3" fmla="*/ 587269 h 2103154"/>
              <a:gd name="connsiteX4" fmla="*/ 2456598 w 6359858"/>
              <a:gd name="connsiteY4" fmla="*/ 415 h 2103154"/>
              <a:gd name="connsiteX5" fmla="*/ 3193578 w 6359858"/>
              <a:gd name="connsiteY5" fmla="*/ 669156 h 2103154"/>
              <a:gd name="connsiteX6" fmla="*/ 3862317 w 6359858"/>
              <a:gd name="connsiteY6" fmla="*/ 1624499 h 2103154"/>
              <a:gd name="connsiteX7" fmla="*/ 5117911 w 6359858"/>
              <a:gd name="connsiteY7" fmla="*/ 1815568 h 2103154"/>
              <a:gd name="connsiteX8" fmla="*/ 5827595 w 6359858"/>
              <a:gd name="connsiteY8" fmla="*/ 1938398 h 2103154"/>
              <a:gd name="connsiteX9" fmla="*/ 6359858 w 6359858"/>
              <a:gd name="connsiteY9" fmla="*/ 1938398 h 2103154"/>
              <a:gd name="connsiteX0" fmla="*/ 0 w 6359858"/>
              <a:gd name="connsiteY0" fmla="*/ 2102171 h 2103154"/>
              <a:gd name="connsiteX1" fmla="*/ 723332 w 6359858"/>
              <a:gd name="connsiteY1" fmla="*/ 2033932 h 2103154"/>
              <a:gd name="connsiteX2" fmla="*/ 1460311 w 6359858"/>
              <a:gd name="connsiteY2" fmla="*/ 1651795 h 2103154"/>
              <a:gd name="connsiteX3" fmla="*/ 1842449 w 6359858"/>
              <a:gd name="connsiteY3" fmla="*/ 587269 h 2103154"/>
              <a:gd name="connsiteX4" fmla="*/ 2456598 w 6359858"/>
              <a:gd name="connsiteY4" fmla="*/ 415 h 2103154"/>
              <a:gd name="connsiteX5" fmla="*/ 3193578 w 6359858"/>
              <a:gd name="connsiteY5" fmla="*/ 669156 h 2103154"/>
              <a:gd name="connsiteX6" fmla="*/ 3862317 w 6359858"/>
              <a:gd name="connsiteY6" fmla="*/ 1624499 h 2103154"/>
              <a:gd name="connsiteX7" fmla="*/ 5117911 w 6359858"/>
              <a:gd name="connsiteY7" fmla="*/ 1815568 h 2103154"/>
              <a:gd name="connsiteX8" fmla="*/ 5827595 w 6359858"/>
              <a:gd name="connsiteY8" fmla="*/ 1938398 h 2103154"/>
              <a:gd name="connsiteX9" fmla="*/ 6359858 w 6359858"/>
              <a:gd name="connsiteY9" fmla="*/ 1938398 h 2103154"/>
              <a:gd name="connsiteX0" fmla="*/ 0 w 6373506"/>
              <a:gd name="connsiteY0" fmla="*/ 2102171 h 2103154"/>
              <a:gd name="connsiteX1" fmla="*/ 723332 w 6373506"/>
              <a:gd name="connsiteY1" fmla="*/ 2033932 h 2103154"/>
              <a:gd name="connsiteX2" fmla="*/ 1460311 w 6373506"/>
              <a:gd name="connsiteY2" fmla="*/ 1651795 h 2103154"/>
              <a:gd name="connsiteX3" fmla="*/ 1842449 w 6373506"/>
              <a:gd name="connsiteY3" fmla="*/ 587269 h 2103154"/>
              <a:gd name="connsiteX4" fmla="*/ 2456598 w 6373506"/>
              <a:gd name="connsiteY4" fmla="*/ 415 h 2103154"/>
              <a:gd name="connsiteX5" fmla="*/ 3193578 w 6373506"/>
              <a:gd name="connsiteY5" fmla="*/ 669156 h 2103154"/>
              <a:gd name="connsiteX6" fmla="*/ 3862317 w 6373506"/>
              <a:gd name="connsiteY6" fmla="*/ 1624499 h 2103154"/>
              <a:gd name="connsiteX7" fmla="*/ 5117911 w 6373506"/>
              <a:gd name="connsiteY7" fmla="*/ 1815568 h 2103154"/>
              <a:gd name="connsiteX8" fmla="*/ 5827595 w 6373506"/>
              <a:gd name="connsiteY8" fmla="*/ 1938398 h 2103154"/>
              <a:gd name="connsiteX9" fmla="*/ 6373506 w 6373506"/>
              <a:gd name="connsiteY9" fmla="*/ 1938398 h 210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3506" h="2103154">
                <a:moveTo>
                  <a:pt x="0" y="2102171"/>
                </a:moveTo>
                <a:cubicBezTo>
                  <a:pt x="181970" y="2104446"/>
                  <a:pt x="479947" y="2108995"/>
                  <a:pt x="723332" y="2033932"/>
                </a:cubicBezTo>
                <a:cubicBezTo>
                  <a:pt x="966717" y="1958869"/>
                  <a:pt x="1273792" y="1892906"/>
                  <a:pt x="1460311" y="1651795"/>
                </a:cubicBezTo>
                <a:cubicBezTo>
                  <a:pt x="1646831" y="1410685"/>
                  <a:pt x="1676401" y="862499"/>
                  <a:pt x="1842449" y="587269"/>
                </a:cubicBezTo>
                <a:cubicBezTo>
                  <a:pt x="2008497" y="312039"/>
                  <a:pt x="2231410" y="-13233"/>
                  <a:pt x="2456598" y="415"/>
                </a:cubicBezTo>
                <a:cubicBezTo>
                  <a:pt x="2681786" y="14063"/>
                  <a:pt x="2972940" y="316589"/>
                  <a:pt x="3193578" y="669156"/>
                </a:cubicBezTo>
                <a:cubicBezTo>
                  <a:pt x="3414216" y="1021723"/>
                  <a:pt x="3541595" y="1433430"/>
                  <a:pt x="3862317" y="1624499"/>
                </a:cubicBezTo>
                <a:cubicBezTo>
                  <a:pt x="4183039" y="1815568"/>
                  <a:pt x="4790365" y="1763251"/>
                  <a:pt x="5117911" y="1815568"/>
                </a:cubicBezTo>
                <a:cubicBezTo>
                  <a:pt x="5445457" y="1867884"/>
                  <a:pt x="5618329" y="1917926"/>
                  <a:pt x="5827595" y="1938398"/>
                </a:cubicBezTo>
                <a:cubicBezTo>
                  <a:pt x="6036861" y="1958870"/>
                  <a:pt x="6092589" y="1934986"/>
                  <a:pt x="6373506" y="1938398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kernel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Maximum at d=0, asymptotically decay to 0</a:t>
            </a:r>
          </a:p>
          <a:p>
            <a:r>
              <a:rPr lang="en-US" dirty="0" smtClean="0"/>
              <a:t>Gaussian, triangular, quadratic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98478" y="5826224"/>
            <a:ext cx="3102022" cy="21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98478" y="2800191"/>
            <a:ext cx="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81400" y="5791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7978" y="584819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d=0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914401" y="3048126"/>
            <a:ext cx="3152634" cy="2538484"/>
          </a:xfrm>
          <a:custGeom>
            <a:avLst/>
            <a:gdLst>
              <a:gd name="connsiteX0" fmla="*/ 0 w 2715905"/>
              <a:gd name="connsiteY0" fmla="*/ 85988 h 2870132"/>
              <a:gd name="connsiteX1" fmla="*/ 1023582 w 2715905"/>
              <a:gd name="connsiteY1" fmla="*/ 208818 h 2870132"/>
              <a:gd name="connsiteX2" fmla="*/ 1774209 w 2715905"/>
              <a:gd name="connsiteY2" fmla="*/ 1901141 h 2870132"/>
              <a:gd name="connsiteX3" fmla="*/ 2715905 w 2715905"/>
              <a:gd name="connsiteY3" fmla="*/ 2870132 h 2870132"/>
              <a:gd name="connsiteX0" fmla="*/ 0 w 2715905"/>
              <a:gd name="connsiteY0" fmla="*/ 14907 h 2799051"/>
              <a:gd name="connsiteX1" fmla="*/ 1023582 w 2715905"/>
              <a:gd name="connsiteY1" fmla="*/ 560817 h 2799051"/>
              <a:gd name="connsiteX2" fmla="*/ 1774209 w 2715905"/>
              <a:gd name="connsiteY2" fmla="*/ 1830060 h 2799051"/>
              <a:gd name="connsiteX3" fmla="*/ 2715905 w 2715905"/>
              <a:gd name="connsiteY3" fmla="*/ 2799051 h 2799051"/>
              <a:gd name="connsiteX0" fmla="*/ 0 w 2715905"/>
              <a:gd name="connsiteY0" fmla="*/ 12465 h 2796609"/>
              <a:gd name="connsiteX1" fmla="*/ 1050877 w 2715905"/>
              <a:gd name="connsiteY1" fmla="*/ 640262 h 2796609"/>
              <a:gd name="connsiteX2" fmla="*/ 1774209 w 2715905"/>
              <a:gd name="connsiteY2" fmla="*/ 1827618 h 2796609"/>
              <a:gd name="connsiteX3" fmla="*/ 2715905 w 2715905"/>
              <a:gd name="connsiteY3" fmla="*/ 2796609 h 2796609"/>
              <a:gd name="connsiteX0" fmla="*/ 0 w 2715905"/>
              <a:gd name="connsiteY0" fmla="*/ 0 h 2784144"/>
              <a:gd name="connsiteX1" fmla="*/ 1050877 w 2715905"/>
              <a:gd name="connsiteY1" fmla="*/ 627797 h 2784144"/>
              <a:gd name="connsiteX2" fmla="*/ 1774209 w 2715905"/>
              <a:gd name="connsiteY2" fmla="*/ 1815153 h 2784144"/>
              <a:gd name="connsiteX3" fmla="*/ 2715905 w 2715905"/>
              <a:gd name="connsiteY3" fmla="*/ 2784144 h 2784144"/>
              <a:gd name="connsiteX0" fmla="*/ 0 w 2715905"/>
              <a:gd name="connsiteY0" fmla="*/ 0 h 2784144"/>
              <a:gd name="connsiteX1" fmla="*/ 873456 w 2715905"/>
              <a:gd name="connsiteY1" fmla="*/ 450376 h 2784144"/>
              <a:gd name="connsiteX2" fmla="*/ 1774209 w 2715905"/>
              <a:gd name="connsiteY2" fmla="*/ 1815153 h 2784144"/>
              <a:gd name="connsiteX3" fmla="*/ 2715905 w 2715905"/>
              <a:gd name="connsiteY3" fmla="*/ 2784144 h 2784144"/>
              <a:gd name="connsiteX0" fmla="*/ 0 w 2715905"/>
              <a:gd name="connsiteY0" fmla="*/ 0 h 2784144"/>
              <a:gd name="connsiteX1" fmla="*/ 873456 w 2715905"/>
              <a:gd name="connsiteY1" fmla="*/ 450376 h 2784144"/>
              <a:gd name="connsiteX2" fmla="*/ 1282890 w 2715905"/>
              <a:gd name="connsiteY2" fmla="*/ 1897040 h 2784144"/>
              <a:gd name="connsiteX3" fmla="*/ 2715905 w 2715905"/>
              <a:gd name="connsiteY3" fmla="*/ 2784144 h 2784144"/>
              <a:gd name="connsiteX0" fmla="*/ 0 w 3152634"/>
              <a:gd name="connsiteY0" fmla="*/ 0 h 2429302"/>
              <a:gd name="connsiteX1" fmla="*/ 873456 w 3152634"/>
              <a:gd name="connsiteY1" fmla="*/ 450376 h 2429302"/>
              <a:gd name="connsiteX2" fmla="*/ 1282890 w 3152634"/>
              <a:gd name="connsiteY2" fmla="*/ 1897040 h 2429302"/>
              <a:gd name="connsiteX3" fmla="*/ 3152634 w 3152634"/>
              <a:gd name="connsiteY3" fmla="*/ 2429302 h 2429302"/>
              <a:gd name="connsiteX0" fmla="*/ 0 w 3152634"/>
              <a:gd name="connsiteY0" fmla="*/ 0 h 2429302"/>
              <a:gd name="connsiteX1" fmla="*/ 873456 w 3152634"/>
              <a:gd name="connsiteY1" fmla="*/ 450376 h 2429302"/>
              <a:gd name="connsiteX2" fmla="*/ 1282890 w 3152634"/>
              <a:gd name="connsiteY2" fmla="*/ 1897040 h 2429302"/>
              <a:gd name="connsiteX3" fmla="*/ 3152634 w 3152634"/>
              <a:gd name="connsiteY3" fmla="*/ 2429302 h 2429302"/>
              <a:gd name="connsiteX0" fmla="*/ 0 w 3152634"/>
              <a:gd name="connsiteY0" fmla="*/ 0 h 2429302"/>
              <a:gd name="connsiteX1" fmla="*/ 764274 w 3152634"/>
              <a:gd name="connsiteY1" fmla="*/ 450376 h 2429302"/>
              <a:gd name="connsiteX2" fmla="*/ 1282890 w 3152634"/>
              <a:gd name="connsiteY2" fmla="*/ 1897040 h 2429302"/>
              <a:gd name="connsiteX3" fmla="*/ 3152634 w 3152634"/>
              <a:gd name="connsiteY3" fmla="*/ 2429302 h 2429302"/>
              <a:gd name="connsiteX0" fmla="*/ 0 w 3152634"/>
              <a:gd name="connsiteY0" fmla="*/ 0 h 2429302"/>
              <a:gd name="connsiteX1" fmla="*/ 764274 w 3152634"/>
              <a:gd name="connsiteY1" fmla="*/ 450376 h 2429302"/>
              <a:gd name="connsiteX2" fmla="*/ 1282890 w 3152634"/>
              <a:gd name="connsiteY2" fmla="*/ 1897040 h 2429302"/>
              <a:gd name="connsiteX3" fmla="*/ 3152634 w 3152634"/>
              <a:gd name="connsiteY3" fmla="*/ 2429302 h 2429302"/>
              <a:gd name="connsiteX0" fmla="*/ 0 w 3152634"/>
              <a:gd name="connsiteY0" fmla="*/ 0 h 2429302"/>
              <a:gd name="connsiteX1" fmla="*/ 614149 w 3152634"/>
              <a:gd name="connsiteY1" fmla="*/ 395785 h 2429302"/>
              <a:gd name="connsiteX2" fmla="*/ 1282890 w 3152634"/>
              <a:gd name="connsiteY2" fmla="*/ 1897040 h 2429302"/>
              <a:gd name="connsiteX3" fmla="*/ 3152634 w 3152634"/>
              <a:gd name="connsiteY3" fmla="*/ 2429302 h 2429302"/>
              <a:gd name="connsiteX0" fmla="*/ 0 w 3152634"/>
              <a:gd name="connsiteY0" fmla="*/ 0 h 2429302"/>
              <a:gd name="connsiteX1" fmla="*/ 614149 w 3152634"/>
              <a:gd name="connsiteY1" fmla="*/ 395785 h 2429302"/>
              <a:gd name="connsiteX2" fmla="*/ 1487606 w 3152634"/>
              <a:gd name="connsiteY2" fmla="*/ 2006222 h 2429302"/>
              <a:gd name="connsiteX3" fmla="*/ 3152634 w 3152634"/>
              <a:gd name="connsiteY3" fmla="*/ 2429302 h 2429302"/>
              <a:gd name="connsiteX0" fmla="*/ 0 w 3152634"/>
              <a:gd name="connsiteY0" fmla="*/ 0 h 2538484"/>
              <a:gd name="connsiteX1" fmla="*/ 614149 w 3152634"/>
              <a:gd name="connsiteY1" fmla="*/ 395785 h 2538484"/>
              <a:gd name="connsiteX2" fmla="*/ 1487606 w 3152634"/>
              <a:gd name="connsiteY2" fmla="*/ 2006222 h 2538484"/>
              <a:gd name="connsiteX3" fmla="*/ 3152634 w 3152634"/>
              <a:gd name="connsiteY3" fmla="*/ 2538484 h 253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2634" h="2538484">
                <a:moveTo>
                  <a:pt x="0" y="0"/>
                </a:moveTo>
                <a:cubicBezTo>
                  <a:pt x="200167" y="5686"/>
                  <a:pt x="366215" y="61415"/>
                  <a:pt x="614149" y="395785"/>
                </a:cubicBezTo>
                <a:cubicBezTo>
                  <a:pt x="862083" y="730155"/>
                  <a:pt x="1064525" y="1649105"/>
                  <a:pt x="1487606" y="2006222"/>
                </a:cubicBezTo>
                <a:cubicBezTo>
                  <a:pt x="1910687" y="2363339"/>
                  <a:pt x="2590801" y="2535071"/>
                  <a:pt x="3152634" y="2538484"/>
                </a:cubicBez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11741" y="3613201"/>
            <a:ext cx="13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gaussian</a:t>
            </a:r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79877" y="5826224"/>
            <a:ext cx="3102022" cy="21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79877" y="2800191"/>
            <a:ext cx="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81500" y="584819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7428" y="4431268"/>
            <a:ext cx="16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triangular</a:t>
            </a:r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479877" y="3048126"/>
            <a:ext cx="2271216" cy="2800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4449170" y="3043451"/>
            <a:ext cx="2292823" cy="2797791"/>
          </a:xfrm>
          <a:custGeom>
            <a:avLst/>
            <a:gdLst>
              <a:gd name="connsiteX0" fmla="*/ 0 w 2279176"/>
              <a:gd name="connsiteY0" fmla="*/ 154964 h 2829925"/>
              <a:gd name="connsiteX1" fmla="*/ 627797 w 2279176"/>
              <a:gd name="connsiteY1" fmla="*/ 154964 h 2829925"/>
              <a:gd name="connsiteX2" fmla="*/ 1883391 w 2279176"/>
              <a:gd name="connsiteY2" fmla="*/ 1765400 h 2829925"/>
              <a:gd name="connsiteX3" fmla="*/ 2279176 w 2279176"/>
              <a:gd name="connsiteY3" fmla="*/ 2829925 h 2829925"/>
              <a:gd name="connsiteX0" fmla="*/ 0 w 2279176"/>
              <a:gd name="connsiteY0" fmla="*/ 33964 h 2708925"/>
              <a:gd name="connsiteX1" fmla="*/ 1187355 w 2279176"/>
              <a:gd name="connsiteY1" fmla="*/ 457044 h 2708925"/>
              <a:gd name="connsiteX2" fmla="*/ 1883391 w 2279176"/>
              <a:gd name="connsiteY2" fmla="*/ 1644400 h 2708925"/>
              <a:gd name="connsiteX3" fmla="*/ 2279176 w 2279176"/>
              <a:gd name="connsiteY3" fmla="*/ 2708925 h 2708925"/>
              <a:gd name="connsiteX0" fmla="*/ 0 w 2279176"/>
              <a:gd name="connsiteY0" fmla="*/ 0 h 2674961"/>
              <a:gd name="connsiteX1" fmla="*/ 1187355 w 2279176"/>
              <a:gd name="connsiteY1" fmla="*/ 423080 h 2674961"/>
              <a:gd name="connsiteX2" fmla="*/ 1883391 w 2279176"/>
              <a:gd name="connsiteY2" fmla="*/ 1610436 h 2674961"/>
              <a:gd name="connsiteX3" fmla="*/ 2279176 w 2279176"/>
              <a:gd name="connsiteY3" fmla="*/ 2674961 h 2674961"/>
              <a:gd name="connsiteX0" fmla="*/ 0 w 2292823"/>
              <a:gd name="connsiteY0" fmla="*/ 0 h 2729552"/>
              <a:gd name="connsiteX1" fmla="*/ 1201002 w 2292823"/>
              <a:gd name="connsiteY1" fmla="*/ 477671 h 2729552"/>
              <a:gd name="connsiteX2" fmla="*/ 1897038 w 2292823"/>
              <a:gd name="connsiteY2" fmla="*/ 1665027 h 2729552"/>
              <a:gd name="connsiteX3" fmla="*/ 2292823 w 2292823"/>
              <a:gd name="connsiteY3" fmla="*/ 2729552 h 2729552"/>
              <a:gd name="connsiteX0" fmla="*/ 0 w 2292823"/>
              <a:gd name="connsiteY0" fmla="*/ 0 h 2797791"/>
              <a:gd name="connsiteX1" fmla="*/ 1201002 w 2292823"/>
              <a:gd name="connsiteY1" fmla="*/ 477671 h 2797791"/>
              <a:gd name="connsiteX2" fmla="*/ 1897038 w 2292823"/>
              <a:gd name="connsiteY2" fmla="*/ 1665027 h 2797791"/>
              <a:gd name="connsiteX3" fmla="*/ 2292823 w 2292823"/>
              <a:gd name="connsiteY3" fmla="*/ 2797791 h 2797791"/>
              <a:gd name="connsiteX0" fmla="*/ 0 w 2292823"/>
              <a:gd name="connsiteY0" fmla="*/ 0 h 2797791"/>
              <a:gd name="connsiteX1" fmla="*/ 1119116 w 2292823"/>
              <a:gd name="connsiteY1" fmla="*/ 436728 h 2797791"/>
              <a:gd name="connsiteX2" fmla="*/ 1897038 w 2292823"/>
              <a:gd name="connsiteY2" fmla="*/ 1665027 h 2797791"/>
              <a:gd name="connsiteX3" fmla="*/ 2292823 w 2292823"/>
              <a:gd name="connsiteY3" fmla="*/ 2797791 h 279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823" h="2797791">
                <a:moveTo>
                  <a:pt x="0" y="0"/>
                </a:moveTo>
                <a:cubicBezTo>
                  <a:pt x="634621" y="2274"/>
                  <a:pt x="802943" y="159223"/>
                  <a:pt x="1119116" y="436728"/>
                </a:cubicBezTo>
                <a:cubicBezTo>
                  <a:pt x="1435289" y="714233"/>
                  <a:pt x="1701420" y="1271517"/>
                  <a:pt x="1897038" y="1665027"/>
                </a:cubicBezTo>
                <a:cubicBezTo>
                  <a:pt x="2092656" y="2058538"/>
                  <a:pt x="2232545" y="2488442"/>
                  <a:pt x="2292823" y="2797791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87620" y="3084815"/>
            <a:ext cx="16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parabolic</a:t>
            </a:r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751093" y="5586610"/>
            <a:ext cx="0" cy="44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41993" y="5956657"/>
            <a:ext cx="6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max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345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kernel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 wide: data smoothed out</a:t>
            </a:r>
          </a:p>
          <a:p>
            <a:r>
              <a:rPr lang="en-US" dirty="0" smtClean="0"/>
              <a:t>Too narrow: sensitive to noise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00200" y="6047685"/>
            <a:ext cx="480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600200" y="3380685"/>
            <a:ext cx="0" cy="266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3200" y="62762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83776" y="338068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905000" y="55142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49046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3533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48000" y="36854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0400" y="33044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419600" y="49808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4400" y="52856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0200" y="51332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43600" y="5438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530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64932" y="3429000"/>
            <a:ext cx="164068" cy="1640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661313" y="4025977"/>
            <a:ext cx="1378424" cy="2047278"/>
          </a:xfrm>
          <a:custGeom>
            <a:avLst/>
            <a:gdLst>
              <a:gd name="connsiteX0" fmla="*/ 0 w 1378424"/>
              <a:gd name="connsiteY0" fmla="*/ 2040177 h 2053825"/>
              <a:gd name="connsiteX1" fmla="*/ 163774 w 1378424"/>
              <a:gd name="connsiteY1" fmla="*/ 1698983 h 2053825"/>
              <a:gd name="connsiteX2" fmla="*/ 464024 w 1378424"/>
              <a:gd name="connsiteY2" fmla="*/ 416093 h 2053825"/>
              <a:gd name="connsiteX3" fmla="*/ 668741 w 1378424"/>
              <a:gd name="connsiteY3" fmla="*/ 6661 h 2053825"/>
              <a:gd name="connsiteX4" fmla="*/ 968991 w 1378424"/>
              <a:gd name="connsiteY4" fmla="*/ 675401 h 2053825"/>
              <a:gd name="connsiteX5" fmla="*/ 1146412 w 1378424"/>
              <a:gd name="connsiteY5" fmla="*/ 1644392 h 2053825"/>
              <a:gd name="connsiteX6" fmla="*/ 1378424 w 1378424"/>
              <a:gd name="connsiteY6" fmla="*/ 2053825 h 2053825"/>
              <a:gd name="connsiteX0" fmla="*/ 0 w 1378424"/>
              <a:gd name="connsiteY0" fmla="*/ 2033630 h 2047278"/>
              <a:gd name="connsiteX1" fmla="*/ 163774 w 1378424"/>
              <a:gd name="connsiteY1" fmla="*/ 1692436 h 2047278"/>
              <a:gd name="connsiteX2" fmla="*/ 464024 w 1378424"/>
              <a:gd name="connsiteY2" fmla="*/ 409546 h 2047278"/>
              <a:gd name="connsiteX3" fmla="*/ 668741 w 1378424"/>
              <a:gd name="connsiteY3" fmla="*/ 114 h 2047278"/>
              <a:gd name="connsiteX4" fmla="*/ 859809 w 1378424"/>
              <a:gd name="connsiteY4" fmla="*/ 436842 h 2047278"/>
              <a:gd name="connsiteX5" fmla="*/ 1146412 w 1378424"/>
              <a:gd name="connsiteY5" fmla="*/ 1637845 h 2047278"/>
              <a:gd name="connsiteX6" fmla="*/ 1378424 w 1378424"/>
              <a:gd name="connsiteY6" fmla="*/ 2047278 h 204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424" h="2047278">
                <a:moveTo>
                  <a:pt x="0" y="2033630"/>
                </a:moveTo>
                <a:cubicBezTo>
                  <a:pt x="43218" y="1998373"/>
                  <a:pt x="86437" y="1963117"/>
                  <a:pt x="163774" y="1692436"/>
                </a:cubicBezTo>
                <a:cubicBezTo>
                  <a:pt x="241111" y="1421755"/>
                  <a:pt x="379863" y="691600"/>
                  <a:pt x="464024" y="409546"/>
                </a:cubicBezTo>
                <a:cubicBezTo>
                  <a:pt x="548185" y="127492"/>
                  <a:pt x="602777" y="-4435"/>
                  <a:pt x="668741" y="114"/>
                </a:cubicBezTo>
                <a:cubicBezTo>
                  <a:pt x="734705" y="4663"/>
                  <a:pt x="780197" y="163887"/>
                  <a:pt x="859809" y="436842"/>
                </a:cubicBezTo>
                <a:cubicBezTo>
                  <a:pt x="939421" y="709797"/>
                  <a:pt x="1059976" y="1369439"/>
                  <a:pt x="1146412" y="1637845"/>
                </a:cubicBezTo>
                <a:cubicBezTo>
                  <a:pt x="1232848" y="1906251"/>
                  <a:pt x="1296537" y="1957430"/>
                  <a:pt x="1378424" y="2047278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29000" y="3200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36701" y="4417747"/>
            <a:ext cx="8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(x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5" name="Freeform 44"/>
          <p:cNvSpPr/>
          <p:nvPr/>
        </p:nvSpPr>
        <p:spPr>
          <a:xfrm>
            <a:off x="805217" y="3507060"/>
            <a:ext cx="6373506" cy="2103154"/>
          </a:xfrm>
          <a:custGeom>
            <a:avLst/>
            <a:gdLst>
              <a:gd name="connsiteX0" fmla="*/ 0 w 7601803"/>
              <a:gd name="connsiteY0" fmla="*/ 2047609 h 2099059"/>
              <a:gd name="connsiteX1" fmla="*/ 1091821 w 7601803"/>
              <a:gd name="connsiteY1" fmla="*/ 2061257 h 2099059"/>
              <a:gd name="connsiteX2" fmla="*/ 1992573 w 7601803"/>
              <a:gd name="connsiteY2" fmla="*/ 1624529 h 2099059"/>
              <a:gd name="connsiteX3" fmla="*/ 2374711 w 7601803"/>
              <a:gd name="connsiteY3" fmla="*/ 560003 h 2099059"/>
              <a:gd name="connsiteX4" fmla="*/ 2825087 w 7601803"/>
              <a:gd name="connsiteY4" fmla="*/ 445 h 2099059"/>
              <a:gd name="connsiteX5" fmla="*/ 3862317 w 7601803"/>
              <a:gd name="connsiteY5" fmla="*/ 641890 h 2099059"/>
              <a:gd name="connsiteX6" fmla="*/ 4394579 w 7601803"/>
              <a:gd name="connsiteY6" fmla="*/ 1597233 h 2099059"/>
              <a:gd name="connsiteX7" fmla="*/ 5650173 w 7601803"/>
              <a:gd name="connsiteY7" fmla="*/ 1788302 h 2099059"/>
              <a:gd name="connsiteX8" fmla="*/ 6359857 w 7601803"/>
              <a:gd name="connsiteY8" fmla="*/ 1911132 h 2099059"/>
              <a:gd name="connsiteX9" fmla="*/ 7601803 w 7601803"/>
              <a:gd name="connsiteY9" fmla="*/ 1911132 h 2099059"/>
              <a:gd name="connsiteX0" fmla="*/ 0 w 7601803"/>
              <a:gd name="connsiteY0" fmla="*/ 2047609 h 2089835"/>
              <a:gd name="connsiteX1" fmla="*/ 532263 w 7601803"/>
              <a:gd name="connsiteY1" fmla="*/ 2047609 h 2089835"/>
              <a:gd name="connsiteX2" fmla="*/ 1091821 w 7601803"/>
              <a:gd name="connsiteY2" fmla="*/ 2061257 h 2089835"/>
              <a:gd name="connsiteX3" fmla="*/ 1992573 w 7601803"/>
              <a:gd name="connsiteY3" fmla="*/ 1624529 h 2089835"/>
              <a:gd name="connsiteX4" fmla="*/ 2374711 w 7601803"/>
              <a:gd name="connsiteY4" fmla="*/ 560003 h 2089835"/>
              <a:gd name="connsiteX5" fmla="*/ 2825087 w 7601803"/>
              <a:gd name="connsiteY5" fmla="*/ 445 h 2089835"/>
              <a:gd name="connsiteX6" fmla="*/ 3862317 w 7601803"/>
              <a:gd name="connsiteY6" fmla="*/ 641890 h 2089835"/>
              <a:gd name="connsiteX7" fmla="*/ 4394579 w 7601803"/>
              <a:gd name="connsiteY7" fmla="*/ 1597233 h 2089835"/>
              <a:gd name="connsiteX8" fmla="*/ 5650173 w 7601803"/>
              <a:gd name="connsiteY8" fmla="*/ 1788302 h 2089835"/>
              <a:gd name="connsiteX9" fmla="*/ 6359857 w 7601803"/>
              <a:gd name="connsiteY9" fmla="*/ 1911132 h 2089835"/>
              <a:gd name="connsiteX10" fmla="*/ 7601803 w 7601803"/>
              <a:gd name="connsiteY10" fmla="*/ 1911132 h 2089835"/>
              <a:gd name="connsiteX0" fmla="*/ 0 w 7601803"/>
              <a:gd name="connsiteY0" fmla="*/ 2047609 h 2054687"/>
              <a:gd name="connsiteX1" fmla="*/ 532263 w 7601803"/>
              <a:gd name="connsiteY1" fmla="*/ 2047609 h 2054687"/>
              <a:gd name="connsiteX2" fmla="*/ 1255594 w 7601803"/>
              <a:gd name="connsiteY2" fmla="*/ 2006666 h 2054687"/>
              <a:gd name="connsiteX3" fmla="*/ 1992573 w 7601803"/>
              <a:gd name="connsiteY3" fmla="*/ 1624529 h 2054687"/>
              <a:gd name="connsiteX4" fmla="*/ 2374711 w 7601803"/>
              <a:gd name="connsiteY4" fmla="*/ 560003 h 2054687"/>
              <a:gd name="connsiteX5" fmla="*/ 2825087 w 7601803"/>
              <a:gd name="connsiteY5" fmla="*/ 445 h 2054687"/>
              <a:gd name="connsiteX6" fmla="*/ 3862317 w 7601803"/>
              <a:gd name="connsiteY6" fmla="*/ 641890 h 2054687"/>
              <a:gd name="connsiteX7" fmla="*/ 4394579 w 7601803"/>
              <a:gd name="connsiteY7" fmla="*/ 1597233 h 2054687"/>
              <a:gd name="connsiteX8" fmla="*/ 5650173 w 7601803"/>
              <a:gd name="connsiteY8" fmla="*/ 1788302 h 2054687"/>
              <a:gd name="connsiteX9" fmla="*/ 6359857 w 7601803"/>
              <a:gd name="connsiteY9" fmla="*/ 1911132 h 2054687"/>
              <a:gd name="connsiteX10" fmla="*/ 7601803 w 7601803"/>
              <a:gd name="connsiteY10" fmla="*/ 1911132 h 2054687"/>
              <a:gd name="connsiteX0" fmla="*/ 0 w 7601803"/>
              <a:gd name="connsiteY0" fmla="*/ 2047609 h 2054687"/>
              <a:gd name="connsiteX1" fmla="*/ 504967 w 7601803"/>
              <a:gd name="connsiteY1" fmla="*/ 2047609 h 2054687"/>
              <a:gd name="connsiteX2" fmla="*/ 1255594 w 7601803"/>
              <a:gd name="connsiteY2" fmla="*/ 2006666 h 2054687"/>
              <a:gd name="connsiteX3" fmla="*/ 1992573 w 7601803"/>
              <a:gd name="connsiteY3" fmla="*/ 1624529 h 2054687"/>
              <a:gd name="connsiteX4" fmla="*/ 2374711 w 7601803"/>
              <a:gd name="connsiteY4" fmla="*/ 560003 h 2054687"/>
              <a:gd name="connsiteX5" fmla="*/ 2825087 w 7601803"/>
              <a:gd name="connsiteY5" fmla="*/ 445 h 2054687"/>
              <a:gd name="connsiteX6" fmla="*/ 3862317 w 7601803"/>
              <a:gd name="connsiteY6" fmla="*/ 641890 h 2054687"/>
              <a:gd name="connsiteX7" fmla="*/ 4394579 w 7601803"/>
              <a:gd name="connsiteY7" fmla="*/ 1597233 h 2054687"/>
              <a:gd name="connsiteX8" fmla="*/ 5650173 w 7601803"/>
              <a:gd name="connsiteY8" fmla="*/ 1788302 h 2054687"/>
              <a:gd name="connsiteX9" fmla="*/ 6359857 w 7601803"/>
              <a:gd name="connsiteY9" fmla="*/ 1911132 h 2054687"/>
              <a:gd name="connsiteX10" fmla="*/ 7601803 w 7601803"/>
              <a:gd name="connsiteY10" fmla="*/ 1911132 h 2054687"/>
              <a:gd name="connsiteX0" fmla="*/ 0 w 7601803"/>
              <a:gd name="connsiteY0" fmla="*/ 2047609 h 2075888"/>
              <a:gd name="connsiteX1" fmla="*/ 532262 w 7601803"/>
              <a:gd name="connsiteY1" fmla="*/ 2074905 h 2075888"/>
              <a:gd name="connsiteX2" fmla="*/ 1255594 w 7601803"/>
              <a:gd name="connsiteY2" fmla="*/ 2006666 h 2075888"/>
              <a:gd name="connsiteX3" fmla="*/ 1992573 w 7601803"/>
              <a:gd name="connsiteY3" fmla="*/ 1624529 h 2075888"/>
              <a:gd name="connsiteX4" fmla="*/ 2374711 w 7601803"/>
              <a:gd name="connsiteY4" fmla="*/ 560003 h 2075888"/>
              <a:gd name="connsiteX5" fmla="*/ 2825087 w 7601803"/>
              <a:gd name="connsiteY5" fmla="*/ 445 h 2075888"/>
              <a:gd name="connsiteX6" fmla="*/ 3862317 w 7601803"/>
              <a:gd name="connsiteY6" fmla="*/ 641890 h 2075888"/>
              <a:gd name="connsiteX7" fmla="*/ 4394579 w 7601803"/>
              <a:gd name="connsiteY7" fmla="*/ 1597233 h 2075888"/>
              <a:gd name="connsiteX8" fmla="*/ 5650173 w 7601803"/>
              <a:gd name="connsiteY8" fmla="*/ 1788302 h 2075888"/>
              <a:gd name="connsiteX9" fmla="*/ 6359857 w 7601803"/>
              <a:gd name="connsiteY9" fmla="*/ 1911132 h 2075888"/>
              <a:gd name="connsiteX10" fmla="*/ 7601803 w 7601803"/>
              <a:gd name="connsiteY10" fmla="*/ 1911132 h 2075888"/>
              <a:gd name="connsiteX0" fmla="*/ 0 w 7601803"/>
              <a:gd name="connsiteY0" fmla="*/ 2074875 h 2103154"/>
              <a:gd name="connsiteX1" fmla="*/ 532262 w 7601803"/>
              <a:gd name="connsiteY1" fmla="*/ 2102171 h 2103154"/>
              <a:gd name="connsiteX2" fmla="*/ 1255594 w 7601803"/>
              <a:gd name="connsiteY2" fmla="*/ 2033932 h 2103154"/>
              <a:gd name="connsiteX3" fmla="*/ 1992573 w 7601803"/>
              <a:gd name="connsiteY3" fmla="*/ 1651795 h 2103154"/>
              <a:gd name="connsiteX4" fmla="*/ 2374711 w 7601803"/>
              <a:gd name="connsiteY4" fmla="*/ 587269 h 2103154"/>
              <a:gd name="connsiteX5" fmla="*/ 2988860 w 7601803"/>
              <a:gd name="connsiteY5" fmla="*/ 415 h 2103154"/>
              <a:gd name="connsiteX6" fmla="*/ 3862317 w 7601803"/>
              <a:gd name="connsiteY6" fmla="*/ 669156 h 2103154"/>
              <a:gd name="connsiteX7" fmla="*/ 4394579 w 7601803"/>
              <a:gd name="connsiteY7" fmla="*/ 1624499 h 2103154"/>
              <a:gd name="connsiteX8" fmla="*/ 5650173 w 7601803"/>
              <a:gd name="connsiteY8" fmla="*/ 1815568 h 2103154"/>
              <a:gd name="connsiteX9" fmla="*/ 6359857 w 7601803"/>
              <a:gd name="connsiteY9" fmla="*/ 1938398 h 2103154"/>
              <a:gd name="connsiteX10" fmla="*/ 7601803 w 7601803"/>
              <a:gd name="connsiteY10" fmla="*/ 1938398 h 2103154"/>
              <a:gd name="connsiteX0" fmla="*/ 0 w 7601803"/>
              <a:gd name="connsiteY0" fmla="*/ 2074875 h 2103154"/>
              <a:gd name="connsiteX1" fmla="*/ 532262 w 7601803"/>
              <a:gd name="connsiteY1" fmla="*/ 2102171 h 2103154"/>
              <a:gd name="connsiteX2" fmla="*/ 1255594 w 7601803"/>
              <a:gd name="connsiteY2" fmla="*/ 2033932 h 2103154"/>
              <a:gd name="connsiteX3" fmla="*/ 1992573 w 7601803"/>
              <a:gd name="connsiteY3" fmla="*/ 1651795 h 2103154"/>
              <a:gd name="connsiteX4" fmla="*/ 2374711 w 7601803"/>
              <a:gd name="connsiteY4" fmla="*/ 587269 h 2103154"/>
              <a:gd name="connsiteX5" fmla="*/ 2988860 w 7601803"/>
              <a:gd name="connsiteY5" fmla="*/ 415 h 2103154"/>
              <a:gd name="connsiteX6" fmla="*/ 3725840 w 7601803"/>
              <a:gd name="connsiteY6" fmla="*/ 669156 h 2103154"/>
              <a:gd name="connsiteX7" fmla="*/ 4394579 w 7601803"/>
              <a:gd name="connsiteY7" fmla="*/ 1624499 h 2103154"/>
              <a:gd name="connsiteX8" fmla="*/ 5650173 w 7601803"/>
              <a:gd name="connsiteY8" fmla="*/ 1815568 h 2103154"/>
              <a:gd name="connsiteX9" fmla="*/ 6359857 w 7601803"/>
              <a:gd name="connsiteY9" fmla="*/ 1938398 h 2103154"/>
              <a:gd name="connsiteX10" fmla="*/ 7601803 w 7601803"/>
              <a:gd name="connsiteY10" fmla="*/ 1938398 h 2103154"/>
              <a:gd name="connsiteX0" fmla="*/ 0 w 7601803"/>
              <a:gd name="connsiteY0" fmla="*/ 2074875 h 2103154"/>
              <a:gd name="connsiteX1" fmla="*/ 532262 w 7601803"/>
              <a:gd name="connsiteY1" fmla="*/ 2102171 h 2103154"/>
              <a:gd name="connsiteX2" fmla="*/ 1255594 w 7601803"/>
              <a:gd name="connsiteY2" fmla="*/ 2033932 h 2103154"/>
              <a:gd name="connsiteX3" fmla="*/ 1992573 w 7601803"/>
              <a:gd name="connsiteY3" fmla="*/ 1651795 h 2103154"/>
              <a:gd name="connsiteX4" fmla="*/ 2374711 w 7601803"/>
              <a:gd name="connsiteY4" fmla="*/ 587269 h 2103154"/>
              <a:gd name="connsiteX5" fmla="*/ 2988860 w 7601803"/>
              <a:gd name="connsiteY5" fmla="*/ 415 h 2103154"/>
              <a:gd name="connsiteX6" fmla="*/ 3725840 w 7601803"/>
              <a:gd name="connsiteY6" fmla="*/ 669156 h 2103154"/>
              <a:gd name="connsiteX7" fmla="*/ 4394579 w 7601803"/>
              <a:gd name="connsiteY7" fmla="*/ 1624499 h 2103154"/>
              <a:gd name="connsiteX8" fmla="*/ 5650173 w 7601803"/>
              <a:gd name="connsiteY8" fmla="*/ 1815568 h 2103154"/>
              <a:gd name="connsiteX9" fmla="*/ 6359857 w 7601803"/>
              <a:gd name="connsiteY9" fmla="*/ 1938398 h 2103154"/>
              <a:gd name="connsiteX10" fmla="*/ 7601803 w 7601803"/>
              <a:gd name="connsiteY10" fmla="*/ 1938398 h 2103154"/>
              <a:gd name="connsiteX0" fmla="*/ 0 w 7069541"/>
              <a:gd name="connsiteY0" fmla="*/ 2102171 h 2103154"/>
              <a:gd name="connsiteX1" fmla="*/ 723332 w 7069541"/>
              <a:gd name="connsiteY1" fmla="*/ 2033932 h 2103154"/>
              <a:gd name="connsiteX2" fmla="*/ 1460311 w 7069541"/>
              <a:gd name="connsiteY2" fmla="*/ 1651795 h 2103154"/>
              <a:gd name="connsiteX3" fmla="*/ 1842449 w 7069541"/>
              <a:gd name="connsiteY3" fmla="*/ 587269 h 2103154"/>
              <a:gd name="connsiteX4" fmla="*/ 2456598 w 7069541"/>
              <a:gd name="connsiteY4" fmla="*/ 415 h 2103154"/>
              <a:gd name="connsiteX5" fmla="*/ 3193578 w 7069541"/>
              <a:gd name="connsiteY5" fmla="*/ 669156 h 2103154"/>
              <a:gd name="connsiteX6" fmla="*/ 3862317 w 7069541"/>
              <a:gd name="connsiteY6" fmla="*/ 1624499 h 2103154"/>
              <a:gd name="connsiteX7" fmla="*/ 5117911 w 7069541"/>
              <a:gd name="connsiteY7" fmla="*/ 1815568 h 2103154"/>
              <a:gd name="connsiteX8" fmla="*/ 5827595 w 7069541"/>
              <a:gd name="connsiteY8" fmla="*/ 1938398 h 2103154"/>
              <a:gd name="connsiteX9" fmla="*/ 7069541 w 7069541"/>
              <a:gd name="connsiteY9" fmla="*/ 1938398 h 2103154"/>
              <a:gd name="connsiteX0" fmla="*/ 0 w 6359858"/>
              <a:gd name="connsiteY0" fmla="*/ 2102171 h 2103154"/>
              <a:gd name="connsiteX1" fmla="*/ 723332 w 6359858"/>
              <a:gd name="connsiteY1" fmla="*/ 2033932 h 2103154"/>
              <a:gd name="connsiteX2" fmla="*/ 1460311 w 6359858"/>
              <a:gd name="connsiteY2" fmla="*/ 1651795 h 2103154"/>
              <a:gd name="connsiteX3" fmla="*/ 1842449 w 6359858"/>
              <a:gd name="connsiteY3" fmla="*/ 587269 h 2103154"/>
              <a:gd name="connsiteX4" fmla="*/ 2456598 w 6359858"/>
              <a:gd name="connsiteY4" fmla="*/ 415 h 2103154"/>
              <a:gd name="connsiteX5" fmla="*/ 3193578 w 6359858"/>
              <a:gd name="connsiteY5" fmla="*/ 669156 h 2103154"/>
              <a:gd name="connsiteX6" fmla="*/ 3862317 w 6359858"/>
              <a:gd name="connsiteY6" fmla="*/ 1624499 h 2103154"/>
              <a:gd name="connsiteX7" fmla="*/ 5117911 w 6359858"/>
              <a:gd name="connsiteY7" fmla="*/ 1815568 h 2103154"/>
              <a:gd name="connsiteX8" fmla="*/ 5827595 w 6359858"/>
              <a:gd name="connsiteY8" fmla="*/ 1938398 h 2103154"/>
              <a:gd name="connsiteX9" fmla="*/ 6359858 w 6359858"/>
              <a:gd name="connsiteY9" fmla="*/ 1938398 h 2103154"/>
              <a:gd name="connsiteX0" fmla="*/ 0 w 6359858"/>
              <a:gd name="connsiteY0" fmla="*/ 2102171 h 2103154"/>
              <a:gd name="connsiteX1" fmla="*/ 723332 w 6359858"/>
              <a:gd name="connsiteY1" fmla="*/ 2033932 h 2103154"/>
              <a:gd name="connsiteX2" fmla="*/ 1460311 w 6359858"/>
              <a:gd name="connsiteY2" fmla="*/ 1651795 h 2103154"/>
              <a:gd name="connsiteX3" fmla="*/ 1842449 w 6359858"/>
              <a:gd name="connsiteY3" fmla="*/ 587269 h 2103154"/>
              <a:gd name="connsiteX4" fmla="*/ 2456598 w 6359858"/>
              <a:gd name="connsiteY4" fmla="*/ 415 h 2103154"/>
              <a:gd name="connsiteX5" fmla="*/ 3193578 w 6359858"/>
              <a:gd name="connsiteY5" fmla="*/ 669156 h 2103154"/>
              <a:gd name="connsiteX6" fmla="*/ 3862317 w 6359858"/>
              <a:gd name="connsiteY6" fmla="*/ 1624499 h 2103154"/>
              <a:gd name="connsiteX7" fmla="*/ 5117911 w 6359858"/>
              <a:gd name="connsiteY7" fmla="*/ 1815568 h 2103154"/>
              <a:gd name="connsiteX8" fmla="*/ 5827595 w 6359858"/>
              <a:gd name="connsiteY8" fmla="*/ 1938398 h 2103154"/>
              <a:gd name="connsiteX9" fmla="*/ 6359858 w 6359858"/>
              <a:gd name="connsiteY9" fmla="*/ 1938398 h 2103154"/>
              <a:gd name="connsiteX0" fmla="*/ 0 w 6373506"/>
              <a:gd name="connsiteY0" fmla="*/ 2102171 h 2103154"/>
              <a:gd name="connsiteX1" fmla="*/ 723332 w 6373506"/>
              <a:gd name="connsiteY1" fmla="*/ 2033932 h 2103154"/>
              <a:gd name="connsiteX2" fmla="*/ 1460311 w 6373506"/>
              <a:gd name="connsiteY2" fmla="*/ 1651795 h 2103154"/>
              <a:gd name="connsiteX3" fmla="*/ 1842449 w 6373506"/>
              <a:gd name="connsiteY3" fmla="*/ 587269 h 2103154"/>
              <a:gd name="connsiteX4" fmla="*/ 2456598 w 6373506"/>
              <a:gd name="connsiteY4" fmla="*/ 415 h 2103154"/>
              <a:gd name="connsiteX5" fmla="*/ 3193578 w 6373506"/>
              <a:gd name="connsiteY5" fmla="*/ 669156 h 2103154"/>
              <a:gd name="connsiteX6" fmla="*/ 3862317 w 6373506"/>
              <a:gd name="connsiteY6" fmla="*/ 1624499 h 2103154"/>
              <a:gd name="connsiteX7" fmla="*/ 5117911 w 6373506"/>
              <a:gd name="connsiteY7" fmla="*/ 1815568 h 2103154"/>
              <a:gd name="connsiteX8" fmla="*/ 5827595 w 6373506"/>
              <a:gd name="connsiteY8" fmla="*/ 1938398 h 2103154"/>
              <a:gd name="connsiteX9" fmla="*/ 6373506 w 6373506"/>
              <a:gd name="connsiteY9" fmla="*/ 1938398 h 210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3506" h="2103154">
                <a:moveTo>
                  <a:pt x="0" y="2102171"/>
                </a:moveTo>
                <a:cubicBezTo>
                  <a:pt x="181970" y="2104446"/>
                  <a:pt x="479947" y="2108995"/>
                  <a:pt x="723332" y="2033932"/>
                </a:cubicBezTo>
                <a:cubicBezTo>
                  <a:pt x="966717" y="1958869"/>
                  <a:pt x="1273792" y="1892906"/>
                  <a:pt x="1460311" y="1651795"/>
                </a:cubicBezTo>
                <a:cubicBezTo>
                  <a:pt x="1646831" y="1410685"/>
                  <a:pt x="1676401" y="862499"/>
                  <a:pt x="1842449" y="587269"/>
                </a:cubicBezTo>
                <a:cubicBezTo>
                  <a:pt x="2008497" y="312039"/>
                  <a:pt x="2231410" y="-13233"/>
                  <a:pt x="2456598" y="415"/>
                </a:cubicBezTo>
                <a:cubicBezTo>
                  <a:pt x="2681786" y="14063"/>
                  <a:pt x="2972940" y="316589"/>
                  <a:pt x="3193578" y="669156"/>
                </a:cubicBezTo>
                <a:cubicBezTo>
                  <a:pt x="3414216" y="1021723"/>
                  <a:pt x="3541595" y="1433430"/>
                  <a:pt x="3862317" y="1624499"/>
                </a:cubicBezTo>
                <a:cubicBezTo>
                  <a:pt x="4183039" y="1815568"/>
                  <a:pt x="4790365" y="1763251"/>
                  <a:pt x="5117911" y="1815568"/>
                </a:cubicBezTo>
                <a:cubicBezTo>
                  <a:pt x="5445457" y="1867884"/>
                  <a:pt x="5618329" y="1917926"/>
                  <a:pt x="5827595" y="1938398"/>
                </a:cubicBezTo>
                <a:cubicBezTo>
                  <a:pt x="6036861" y="1958870"/>
                  <a:pt x="6092589" y="1934986"/>
                  <a:pt x="6373506" y="1938398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kernel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 wide: data smoothed out</a:t>
            </a:r>
          </a:p>
          <a:p>
            <a:r>
              <a:rPr lang="en-US" dirty="0" smtClean="0"/>
              <a:t>Too narrow: sensitive to noise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00200" y="6047685"/>
            <a:ext cx="480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600200" y="3380685"/>
            <a:ext cx="0" cy="266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3200" y="62762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83776" y="338068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905000" y="55142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49046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3533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48000" y="36854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0400" y="33044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419600" y="49808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4400" y="52856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0200" y="51332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43600" y="5438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530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64932" y="3429000"/>
            <a:ext cx="164068" cy="1640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016456" y="3995346"/>
            <a:ext cx="2825087" cy="2047278"/>
          </a:xfrm>
          <a:custGeom>
            <a:avLst/>
            <a:gdLst>
              <a:gd name="connsiteX0" fmla="*/ 0 w 1378424"/>
              <a:gd name="connsiteY0" fmla="*/ 2040177 h 2053825"/>
              <a:gd name="connsiteX1" fmla="*/ 163774 w 1378424"/>
              <a:gd name="connsiteY1" fmla="*/ 1698983 h 2053825"/>
              <a:gd name="connsiteX2" fmla="*/ 464024 w 1378424"/>
              <a:gd name="connsiteY2" fmla="*/ 416093 h 2053825"/>
              <a:gd name="connsiteX3" fmla="*/ 668741 w 1378424"/>
              <a:gd name="connsiteY3" fmla="*/ 6661 h 2053825"/>
              <a:gd name="connsiteX4" fmla="*/ 968991 w 1378424"/>
              <a:gd name="connsiteY4" fmla="*/ 675401 h 2053825"/>
              <a:gd name="connsiteX5" fmla="*/ 1146412 w 1378424"/>
              <a:gd name="connsiteY5" fmla="*/ 1644392 h 2053825"/>
              <a:gd name="connsiteX6" fmla="*/ 1378424 w 1378424"/>
              <a:gd name="connsiteY6" fmla="*/ 2053825 h 2053825"/>
              <a:gd name="connsiteX0" fmla="*/ 0 w 1378424"/>
              <a:gd name="connsiteY0" fmla="*/ 2033630 h 2047278"/>
              <a:gd name="connsiteX1" fmla="*/ 163774 w 1378424"/>
              <a:gd name="connsiteY1" fmla="*/ 1692436 h 2047278"/>
              <a:gd name="connsiteX2" fmla="*/ 464024 w 1378424"/>
              <a:gd name="connsiteY2" fmla="*/ 409546 h 2047278"/>
              <a:gd name="connsiteX3" fmla="*/ 668741 w 1378424"/>
              <a:gd name="connsiteY3" fmla="*/ 114 h 2047278"/>
              <a:gd name="connsiteX4" fmla="*/ 859809 w 1378424"/>
              <a:gd name="connsiteY4" fmla="*/ 436842 h 2047278"/>
              <a:gd name="connsiteX5" fmla="*/ 1146412 w 1378424"/>
              <a:gd name="connsiteY5" fmla="*/ 1637845 h 2047278"/>
              <a:gd name="connsiteX6" fmla="*/ 1378424 w 1378424"/>
              <a:gd name="connsiteY6" fmla="*/ 2047278 h 204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424" h="2047278">
                <a:moveTo>
                  <a:pt x="0" y="2033630"/>
                </a:moveTo>
                <a:cubicBezTo>
                  <a:pt x="43218" y="1998373"/>
                  <a:pt x="86437" y="1963117"/>
                  <a:pt x="163774" y="1692436"/>
                </a:cubicBezTo>
                <a:cubicBezTo>
                  <a:pt x="241111" y="1421755"/>
                  <a:pt x="379863" y="691600"/>
                  <a:pt x="464024" y="409546"/>
                </a:cubicBezTo>
                <a:cubicBezTo>
                  <a:pt x="548185" y="127492"/>
                  <a:pt x="602777" y="-4435"/>
                  <a:pt x="668741" y="114"/>
                </a:cubicBezTo>
                <a:cubicBezTo>
                  <a:pt x="734705" y="4663"/>
                  <a:pt x="780197" y="163887"/>
                  <a:pt x="859809" y="436842"/>
                </a:cubicBezTo>
                <a:cubicBezTo>
                  <a:pt x="939421" y="709797"/>
                  <a:pt x="1059976" y="1369439"/>
                  <a:pt x="1146412" y="1637845"/>
                </a:cubicBezTo>
                <a:cubicBezTo>
                  <a:pt x="1232848" y="1906251"/>
                  <a:pt x="1296537" y="1957430"/>
                  <a:pt x="1378424" y="2047278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29000" y="3200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36701" y="4417747"/>
            <a:ext cx="8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(x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5" name="Freeform 44"/>
          <p:cNvSpPr/>
          <p:nvPr/>
        </p:nvSpPr>
        <p:spPr>
          <a:xfrm>
            <a:off x="791570" y="3698468"/>
            <a:ext cx="6660108" cy="1760702"/>
          </a:xfrm>
          <a:custGeom>
            <a:avLst/>
            <a:gdLst>
              <a:gd name="connsiteX0" fmla="*/ 0 w 7601803"/>
              <a:gd name="connsiteY0" fmla="*/ 2047609 h 2099059"/>
              <a:gd name="connsiteX1" fmla="*/ 1091821 w 7601803"/>
              <a:gd name="connsiteY1" fmla="*/ 2061257 h 2099059"/>
              <a:gd name="connsiteX2" fmla="*/ 1992573 w 7601803"/>
              <a:gd name="connsiteY2" fmla="*/ 1624529 h 2099059"/>
              <a:gd name="connsiteX3" fmla="*/ 2374711 w 7601803"/>
              <a:gd name="connsiteY3" fmla="*/ 560003 h 2099059"/>
              <a:gd name="connsiteX4" fmla="*/ 2825087 w 7601803"/>
              <a:gd name="connsiteY4" fmla="*/ 445 h 2099059"/>
              <a:gd name="connsiteX5" fmla="*/ 3862317 w 7601803"/>
              <a:gd name="connsiteY5" fmla="*/ 641890 h 2099059"/>
              <a:gd name="connsiteX6" fmla="*/ 4394579 w 7601803"/>
              <a:gd name="connsiteY6" fmla="*/ 1597233 h 2099059"/>
              <a:gd name="connsiteX7" fmla="*/ 5650173 w 7601803"/>
              <a:gd name="connsiteY7" fmla="*/ 1788302 h 2099059"/>
              <a:gd name="connsiteX8" fmla="*/ 6359857 w 7601803"/>
              <a:gd name="connsiteY8" fmla="*/ 1911132 h 2099059"/>
              <a:gd name="connsiteX9" fmla="*/ 7601803 w 7601803"/>
              <a:gd name="connsiteY9" fmla="*/ 1911132 h 2099059"/>
              <a:gd name="connsiteX0" fmla="*/ 0 w 7601803"/>
              <a:gd name="connsiteY0" fmla="*/ 2047609 h 2089835"/>
              <a:gd name="connsiteX1" fmla="*/ 532263 w 7601803"/>
              <a:gd name="connsiteY1" fmla="*/ 2047609 h 2089835"/>
              <a:gd name="connsiteX2" fmla="*/ 1091821 w 7601803"/>
              <a:gd name="connsiteY2" fmla="*/ 2061257 h 2089835"/>
              <a:gd name="connsiteX3" fmla="*/ 1992573 w 7601803"/>
              <a:gd name="connsiteY3" fmla="*/ 1624529 h 2089835"/>
              <a:gd name="connsiteX4" fmla="*/ 2374711 w 7601803"/>
              <a:gd name="connsiteY4" fmla="*/ 560003 h 2089835"/>
              <a:gd name="connsiteX5" fmla="*/ 2825087 w 7601803"/>
              <a:gd name="connsiteY5" fmla="*/ 445 h 2089835"/>
              <a:gd name="connsiteX6" fmla="*/ 3862317 w 7601803"/>
              <a:gd name="connsiteY6" fmla="*/ 641890 h 2089835"/>
              <a:gd name="connsiteX7" fmla="*/ 4394579 w 7601803"/>
              <a:gd name="connsiteY7" fmla="*/ 1597233 h 2089835"/>
              <a:gd name="connsiteX8" fmla="*/ 5650173 w 7601803"/>
              <a:gd name="connsiteY8" fmla="*/ 1788302 h 2089835"/>
              <a:gd name="connsiteX9" fmla="*/ 6359857 w 7601803"/>
              <a:gd name="connsiteY9" fmla="*/ 1911132 h 2089835"/>
              <a:gd name="connsiteX10" fmla="*/ 7601803 w 7601803"/>
              <a:gd name="connsiteY10" fmla="*/ 1911132 h 2089835"/>
              <a:gd name="connsiteX0" fmla="*/ 0 w 7601803"/>
              <a:gd name="connsiteY0" fmla="*/ 2047609 h 2054687"/>
              <a:gd name="connsiteX1" fmla="*/ 532263 w 7601803"/>
              <a:gd name="connsiteY1" fmla="*/ 2047609 h 2054687"/>
              <a:gd name="connsiteX2" fmla="*/ 1255594 w 7601803"/>
              <a:gd name="connsiteY2" fmla="*/ 2006666 h 2054687"/>
              <a:gd name="connsiteX3" fmla="*/ 1992573 w 7601803"/>
              <a:gd name="connsiteY3" fmla="*/ 1624529 h 2054687"/>
              <a:gd name="connsiteX4" fmla="*/ 2374711 w 7601803"/>
              <a:gd name="connsiteY4" fmla="*/ 560003 h 2054687"/>
              <a:gd name="connsiteX5" fmla="*/ 2825087 w 7601803"/>
              <a:gd name="connsiteY5" fmla="*/ 445 h 2054687"/>
              <a:gd name="connsiteX6" fmla="*/ 3862317 w 7601803"/>
              <a:gd name="connsiteY6" fmla="*/ 641890 h 2054687"/>
              <a:gd name="connsiteX7" fmla="*/ 4394579 w 7601803"/>
              <a:gd name="connsiteY7" fmla="*/ 1597233 h 2054687"/>
              <a:gd name="connsiteX8" fmla="*/ 5650173 w 7601803"/>
              <a:gd name="connsiteY8" fmla="*/ 1788302 h 2054687"/>
              <a:gd name="connsiteX9" fmla="*/ 6359857 w 7601803"/>
              <a:gd name="connsiteY9" fmla="*/ 1911132 h 2054687"/>
              <a:gd name="connsiteX10" fmla="*/ 7601803 w 7601803"/>
              <a:gd name="connsiteY10" fmla="*/ 1911132 h 2054687"/>
              <a:gd name="connsiteX0" fmla="*/ 0 w 7601803"/>
              <a:gd name="connsiteY0" fmla="*/ 2047609 h 2054687"/>
              <a:gd name="connsiteX1" fmla="*/ 504967 w 7601803"/>
              <a:gd name="connsiteY1" fmla="*/ 2047609 h 2054687"/>
              <a:gd name="connsiteX2" fmla="*/ 1255594 w 7601803"/>
              <a:gd name="connsiteY2" fmla="*/ 2006666 h 2054687"/>
              <a:gd name="connsiteX3" fmla="*/ 1992573 w 7601803"/>
              <a:gd name="connsiteY3" fmla="*/ 1624529 h 2054687"/>
              <a:gd name="connsiteX4" fmla="*/ 2374711 w 7601803"/>
              <a:gd name="connsiteY4" fmla="*/ 560003 h 2054687"/>
              <a:gd name="connsiteX5" fmla="*/ 2825087 w 7601803"/>
              <a:gd name="connsiteY5" fmla="*/ 445 h 2054687"/>
              <a:gd name="connsiteX6" fmla="*/ 3862317 w 7601803"/>
              <a:gd name="connsiteY6" fmla="*/ 641890 h 2054687"/>
              <a:gd name="connsiteX7" fmla="*/ 4394579 w 7601803"/>
              <a:gd name="connsiteY7" fmla="*/ 1597233 h 2054687"/>
              <a:gd name="connsiteX8" fmla="*/ 5650173 w 7601803"/>
              <a:gd name="connsiteY8" fmla="*/ 1788302 h 2054687"/>
              <a:gd name="connsiteX9" fmla="*/ 6359857 w 7601803"/>
              <a:gd name="connsiteY9" fmla="*/ 1911132 h 2054687"/>
              <a:gd name="connsiteX10" fmla="*/ 7601803 w 7601803"/>
              <a:gd name="connsiteY10" fmla="*/ 1911132 h 2054687"/>
              <a:gd name="connsiteX0" fmla="*/ 0 w 7601803"/>
              <a:gd name="connsiteY0" fmla="*/ 2047609 h 2075888"/>
              <a:gd name="connsiteX1" fmla="*/ 532262 w 7601803"/>
              <a:gd name="connsiteY1" fmla="*/ 2074905 h 2075888"/>
              <a:gd name="connsiteX2" fmla="*/ 1255594 w 7601803"/>
              <a:gd name="connsiteY2" fmla="*/ 2006666 h 2075888"/>
              <a:gd name="connsiteX3" fmla="*/ 1992573 w 7601803"/>
              <a:gd name="connsiteY3" fmla="*/ 1624529 h 2075888"/>
              <a:gd name="connsiteX4" fmla="*/ 2374711 w 7601803"/>
              <a:gd name="connsiteY4" fmla="*/ 560003 h 2075888"/>
              <a:gd name="connsiteX5" fmla="*/ 2825087 w 7601803"/>
              <a:gd name="connsiteY5" fmla="*/ 445 h 2075888"/>
              <a:gd name="connsiteX6" fmla="*/ 3862317 w 7601803"/>
              <a:gd name="connsiteY6" fmla="*/ 641890 h 2075888"/>
              <a:gd name="connsiteX7" fmla="*/ 4394579 w 7601803"/>
              <a:gd name="connsiteY7" fmla="*/ 1597233 h 2075888"/>
              <a:gd name="connsiteX8" fmla="*/ 5650173 w 7601803"/>
              <a:gd name="connsiteY8" fmla="*/ 1788302 h 2075888"/>
              <a:gd name="connsiteX9" fmla="*/ 6359857 w 7601803"/>
              <a:gd name="connsiteY9" fmla="*/ 1911132 h 2075888"/>
              <a:gd name="connsiteX10" fmla="*/ 7601803 w 7601803"/>
              <a:gd name="connsiteY10" fmla="*/ 1911132 h 2075888"/>
              <a:gd name="connsiteX0" fmla="*/ 0 w 7601803"/>
              <a:gd name="connsiteY0" fmla="*/ 2074875 h 2103154"/>
              <a:gd name="connsiteX1" fmla="*/ 532262 w 7601803"/>
              <a:gd name="connsiteY1" fmla="*/ 2102171 h 2103154"/>
              <a:gd name="connsiteX2" fmla="*/ 1255594 w 7601803"/>
              <a:gd name="connsiteY2" fmla="*/ 2033932 h 2103154"/>
              <a:gd name="connsiteX3" fmla="*/ 1992573 w 7601803"/>
              <a:gd name="connsiteY3" fmla="*/ 1651795 h 2103154"/>
              <a:gd name="connsiteX4" fmla="*/ 2374711 w 7601803"/>
              <a:gd name="connsiteY4" fmla="*/ 587269 h 2103154"/>
              <a:gd name="connsiteX5" fmla="*/ 2988860 w 7601803"/>
              <a:gd name="connsiteY5" fmla="*/ 415 h 2103154"/>
              <a:gd name="connsiteX6" fmla="*/ 3862317 w 7601803"/>
              <a:gd name="connsiteY6" fmla="*/ 669156 h 2103154"/>
              <a:gd name="connsiteX7" fmla="*/ 4394579 w 7601803"/>
              <a:gd name="connsiteY7" fmla="*/ 1624499 h 2103154"/>
              <a:gd name="connsiteX8" fmla="*/ 5650173 w 7601803"/>
              <a:gd name="connsiteY8" fmla="*/ 1815568 h 2103154"/>
              <a:gd name="connsiteX9" fmla="*/ 6359857 w 7601803"/>
              <a:gd name="connsiteY9" fmla="*/ 1938398 h 2103154"/>
              <a:gd name="connsiteX10" fmla="*/ 7601803 w 7601803"/>
              <a:gd name="connsiteY10" fmla="*/ 1938398 h 2103154"/>
              <a:gd name="connsiteX0" fmla="*/ 0 w 7601803"/>
              <a:gd name="connsiteY0" fmla="*/ 2074875 h 2103154"/>
              <a:gd name="connsiteX1" fmla="*/ 532262 w 7601803"/>
              <a:gd name="connsiteY1" fmla="*/ 2102171 h 2103154"/>
              <a:gd name="connsiteX2" fmla="*/ 1255594 w 7601803"/>
              <a:gd name="connsiteY2" fmla="*/ 2033932 h 2103154"/>
              <a:gd name="connsiteX3" fmla="*/ 1992573 w 7601803"/>
              <a:gd name="connsiteY3" fmla="*/ 1651795 h 2103154"/>
              <a:gd name="connsiteX4" fmla="*/ 2374711 w 7601803"/>
              <a:gd name="connsiteY4" fmla="*/ 587269 h 2103154"/>
              <a:gd name="connsiteX5" fmla="*/ 2988860 w 7601803"/>
              <a:gd name="connsiteY5" fmla="*/ 415 h 2103154"/>
              <a:gd name="connsiteX6" fmla="*/ 3725840 w 7601803"/>
              <a:gd name="connsiteY6" fmla="*/ 669156 h 2103154"/>
              <a:gd name="connsiteX7" fmla="*/ 4394579 w 7601803"/>
              <a:gd name="connsiteY7" fmla="*/ 1624499 h 2103154"/>
              <a:gd name="connsiteX8" fmla="*/ 5650173 w 7601803"/>
              <a:gd name="connsiteY8" fmla="*/ 1815568 h 2103154"/>
              <a:gd name="connsiteX9" fmla="*/ 6359857 w 7601803"/>
              <a:gd name="connsiteY9" fmla="*/ 1938398 h 2103154"/>
              <a:gd name="connsiteX10" fmla="*/ 7601803 w 7601803"/>
              <a:gd name="connsiteY10" fmla="*/ 1938398 h 2103154"/>
              <a:gd name="connsiteX0" fmla="*/ 0 w 7601803"/>
              <a:gd name="connsiteY0" fmla="*/ 2074875 h 2103154"/>
              <a:gd name="connsiteX1" fmla="*/ 532262 w 7601803"/>
              <a:gd name="connsiteY1" fmla="*/ 2102171 h 2103154"/>
              <a:gd name="connsiteX2" fmla="*/ 1255594 w 7601803"/>
              <a:gd name="connsiteY2" fmla="*/ 2033932 h 2103154"/>
              <a:gd name="connsiteX3" fmla="*/ 1992573 w 7601803"/>
              <a:gd name="connsiteY3" fmla="*/ 1651795 h 2103154"/>
              <a:gd name="connsiteX4" fmla="*/ 2374711 w 7601803"/>
              <a:gd name="connsiteY4" fmla="*/ 587269 h 2103154"/>
              <a:gd name="connsiteX5" fmla="*/ 2988860 w 7601803"/>
              <a:gd name="connsiteY5" fmla="*/ 415 h 2103154"/>
              <a:gd name="connsiteX6" fmla="*/ 3725840 w 7601803"/>
              <a:gd name="connsiteY6" fmla="*/ 669156 h 2103154"/>
              <a:gd name="connsiteX7" fmla="*/ 4394579 w 7601803"/>
              <a:gd name="connsiteY7" fmla="*/ 1624499 h 2103154"/>
              <a:gd name="connsiteX8" fmla="*/ 5650173 w 7601803"/>
              <a:gd name="connsiteY8" fmla="*/ 1815568 h 2103154"/>
              <a:gd name="connsiteX9" fmla="*/ 6359857 w 7601803"/>
              <a:gd name="connsiteY9" fmla="*/ 1938398 h 2103154"/>
              <a:gd name="connsiteX10" fmla="*/ 7601803 w 7601803"/>
              <a:gd name="connsiteY10" fmla="*/ 1938398 h 2103154"/>
              <a:gd name="connsiteX0" fmla="*/ 0 w 7069541"/>
              <a:gd name="connsiteY0" fmla="*/ 2102171 h 2103154"/>
              <a:gd name="connsiteX1" fmla="*/ 723332 w 7069541"/>
              <a:gd name="connsiteY1" fmla="*/ 2033932 h 2103154"/>
              <a:gd name="connsiteX2" fmla="*/ 1460311 w 7069541"/>
              <a:gd name="connsiteY2" fmla="*/ 1651795 h 2103154"/>
              <a:gd name="connsiteX3" fmla="*/ 1842449 w 7069541"/>
              <a:gd name="connsiteY3" fmla="*/ 587269 h 2103154"/>
              <a:gd name="connsiteX4" fmla="*/ 2456598 w 7069541"/>
              <a:gd name="connsiteY4" fmla="*/ 415 h 2103154"/>
              <a:gd name="connsiteX5" fmla="*/ 3193578 w 7069541"/>
              <a:gd name="connsiteY5" fmla="*/ 669156 h 2103154"/>
              <a:gd name="connsiteX6" fmla="*/ 3862317 w 7069541"/>
              <a:gd name="connsiteY6" fmla="*/ 1624499 h 2103154"/>
              <a:gd name="connsiteX7" fmla="*/ 5117911 w 7069541"/>
              <a:gd name="connsiteY7" fmla="*/ 1815568 h 2103154"/>
              <a:gd name="connsiteX8" fmla="*/ 5827595 w 7069541"/>
              <a:gd name="connsiteY8" fmla="*/ 1938398 h 2103154"/>
              <a:gd name="connsiteX9" fmla="*/ 7069541 w 7069541"/>
              <a:gd name="connsiteY9" fmla="*/ 1938398 h 2103154"/>
              <a:gd name="connsiteX0" fmla="*/ 0 w 6359858"/>
              <a:gd name="connsiteY0" fmla="*/ 2102171 h 2103154"/>
              <a:gd name="connsiteX1" fmla="*/ 723332 w 6359858"/>
              <a:gd name="connsiteY1" fmla="*/ 2033932 h 2103154"/>
              <a:gd name="connsiteX2" fmla="*/ 1460311 w 6359858"/>
              <a:gd name="connsiteY2" fmla="*/ 1651795 h 2103154"/>
              <a:gd name="connsiteX3" fmla="*/ 1842449 w 6359858"/>
              <a:gd name="connsiteY3" fmla="*/ 587269 h 2103154"/>
              <a:gd name="connsiteX4" fmla="*/ 2456598 w 6359858"/>
              <a:gd name="connsiteY4" fmla="*/ 415 h 2103154"/>
              <a:gd name="connsiteX5" fmla="*/ 3193578 w 6359858"/>
              <a:gd name="connsiteY5" fmla="*/ 669156 h 2103154"/>
              <a:gd name="connsiteX6" fmla="*/ 3862317 w 6359858"/>
              <a:gd name="connsiteY6" fmla="*/ 1624499 h 2103154"/>
              <a:gd name="connsiteX7" fmla="*/ 5117911 w 6359858"/>
              <a:gd name="connsiteY7" fmla="*/ 1815568 h 2103154"/>
              <a:gd name="connsiteX8" fmla="*/ 5827595 w 6359858"/>
              <a:gd name="connsiteY8" fmla="*/ 1938398 h 2103154"/>
              <a:gd name="connsiteX9" fmla="*/ 6359858 w 6359858"/>
              <a:gd name="connsiteY9" fmla="*/ 1938398 h 2103154"/>
              <a:gd name="connsiteX0" fmla="*/ 0 w 6359858"/>
              <a:gd name="connsiteY0" fmla="*/ 2102171 h 2103154"/>
              <a:gd name="connsiteX1" fmla="*/ 723332 w 6359858"/>
              <a:gd name="connsiteY1" fmla="*/ 2033932 h 2103154"/>
              <a:gd name="connsiteX2" fmla="*/ 1460311 w 6359858"/>
              <a:gd name="connsiteY2" fmla="*/ 1651795 h 2103154"/>
              <a:gd name="connsiteX3" fmla="*/ 1842449 w 6359858"/>
              <a:gd name="connsiteY3" fmla="*/ 587269 h 2103154"/>
              <a:gd name="connsiteX4" fmla="*/ 2456598 w 6359858"/>
              <a:gd name="connsiteY4" fmla="*/ 415 h 2103154"/>
              <a:gd name="connsiteX5" fmla="*/ 3193578 w 6359858"/>
              <a:gd name="connsiteY5" fmla="*/ 669156 h 2103154"/>
              <a:gd name="connsiteX6" fmla="*/ 3862317 w 6359858"/>
              <a:gd name="connsiteY6" fmla="*/ 1624499 h 2103154"/>
              <a:gd name="connsiteX7" fmla="*/ 5117911 w 6359858"/>
              <a:gd name="connsiteY7" fmla="*/ 1815568 h 2103154"/>
              <a:gd name="connsiteX8" fmla="*/ 5827595 w 6359858"/>
              <a:gd name="connsiteY8" fmla="*/ 1938398 h 2103154"/>
              <a:gd name="connsiteX9" fmla="*/ 6359858 w 6359858"/>
              <a:gd name="connsiteY9" fmla="*/ 1938398 h 2103154"/>
              <a:gd name="connsiteX0" fmla="*/ 0 w 6373506"/>
              <a:gd name="connsiteY0" fmla="*/ 2102171 h 2103154"/>
              <a:gd name="connsiteX1" fmla="*/ 723332 w 6373506"/>
              <a:gd name="connsiteY1" fmla="*/ 2033932 h 2103154"/>
              <a:gd name="connsiteX2" fmla="*/ 1460311 w 6373506"/>
              <a:gd name="connsiteY2" fmla="*/ 1651795 h 2103154"/>
              <a:gd name="connsiteX3" fmla="*/ 1842449 w 6373506"/>
              <a:gd name="connsiteY3" fmla="*/ 587269 h 2103154"/>
              <a:gd name="connsiteX4" fmla="*/ 2456598 w 6373506"/>
              <a:gd name="connsiteY4" fmla="*/ 415 h 2103154"/>
              <a:gd name="connsiteX5" fmla="*/ 3193578 w 6373506"/>
              <a:gd name="connsiteY5" fmla="*/ 669156 h 2103154"/>
              <a:gd name="connsiteX6" fmla="*/ 3862317 w 6373506"/>
              <a:gd name="connsiteY6" fmla="*/ 1624499 h 2103154"/>
              <a:gd name="connsiteX7" fmla="*/ 5117911 w 6373506"/>
              <a:gd name="connsiteY7" fmla="*/ 1815568 h 2103154"/>
              <a:gd name="connsiteX8" fmla="*/ 5827595 w 6373506"/>
              <a:gd name="connsiteY8" fmla="*/ 1938398 h 2103154"/>
              <a:gd name="connsiteX9" fmla="*/ 6373506 w 6373506"/>
              <a:gd name="connsiteY9" fmla="*/ 1938398 h 2103154"/>
              <a:gd name="connsiteX0" fmla="*/ 0 w 6646461"/>
              <a:gd name="connsiteY0" fmla="*/ 2102171 h 2103154"/>
              <a:gd name="connsiteX1" fmla="*/ 723332 w 6646461"/>
              <a:gd name="connsiteY1" fmla="*/ 2033932 h 2103154"/>
              <a:gd name="connsiteX2" fmla="*/ 1460311 w 6646461"/>
              <a:gd name="connsiteY2" fmla="*/ 1651795 h 2103154"/>
              <a:gd name="connsiteX3" fmla="*/ 1842449 w 6646461"/>
              <a:gd name="connsiteY3" fmla="*/ 587269 h 2103154"/>
              <a:gd name="connsiteX4" fmla="*/ 2456598 w 6646461"/>
              <a:gd name="connsiteY4" fmla="*/ 415 h 2103154"/>
              <a:gd name="connsiteX5" fmla="*/ 3193578 w 6646461"/>
              <a:gd name="connsiteY5" fmla="*/ 669156 h 2103154"/>
              <a:gd name="connsiteX6" fmla="*/ 3862317 w 6646461"/>
              <a:gd name="connsiteY6" fmla="*/ 1624499 h 2103154"/>
              <a:gd name="connsiteX7" fmla="*/ 5117911 w 6646461"/>
              <a:gd name="connsiteY7" fmla="*/ 1815568 h 2103154"/>
              <a:gd name="connsiteX8" fmla="*/ 5827595 w 6646461"/>
              <a:gd name="connsiteY8" fmla="*/ 1938398 h 2103154"/>
              <a:gd name="connsiteX9" fmla="*/ 6646461 w 6646461"/>
              <a:gd name="connsiteY9" fmla="*/ 1924750 h 2103154"/>
              <a:gd name="connsiteX0" fmla="*/ 0 w 6646461"/>
              <a:gd name="connsiteY0" fmla="*/ 2102171 h 2103154"/>
              <a:gd name="connsiteX1" fmla="*/ 723332 w 6646461"/>
              <a:gd name="connsiteY1" fmla="*/ 2033932 h 2103154"/>
              <a:gd name="connsiteX2" fmla="*/ 1460311 w 6646461"/>
              <a:gd name="connsiteY2" fmla="*/ 1651795 h 2103154"/>
              <a:gd name="connsiteX3" fmla="*/ 1842449 w 6646461"/>
              <a:gd name="connsiteY3" fmla="*/ 587269 h 2103154"/>
              <a:gd name="connsiteX4" fmla="*/ 2456598 w 6646461"/>
              <a:gd name="connsiteY4" fmla="*/ 415 h 2103154"/>
              <a:gd name="connsiteX5" fmla="*/ 3193578 w 6646461"/>
              <a:gd name="connsiteY5" fmla="*/ 669156 h 2103154"/>
              <a:gd name="connsiteX6" fmla="*/ 3862317 w 6646461"/>
              <a:gd name="connsiteY6" fmla="*/ 1624499 h 2103154"/>
              <a:gd name="connsiteX7" fmla="*/ 5117911 w 6646461"/>
              <a:gd name="connsiteY7" fmla="*/ 1815568 h 2103154"/>
              <a:gd name="connsiteX8" fmla="*/ 5745708 w 6646461"/>
              <a:gd name="connsiteY8" fmla="*/ 1842864 h 2103154"/>
              <a:gd name="connsiteX9" fmla="*/ 6646461 w 6646461"/>
              <a:gd name="connsiteY9" fmla="*/ 1924750 h 2103154"/>
              <a:gd name="connsiteX0" fmla="*/ 0 w 6646461"/>
              <a:gd name="connsiteY0" fmla="*/ 2102171 h 2103154"/>
              <a:gd name="connsiteX1" fmla="*/ 723332 w 6646461"/>
              <a:gd name="connsiteY1" fmla="*/ 2033932 h 2103154"/>
              <a:gd name="connsiteX2" fmla="*/ 1460311 w 6646461"/>
              <a:gd name="connsiteY2" fmla="*/ 1651795 h 2103154"/>
              <a:gd name="connsiteX3" fmla="*/ 1842449 w 6646461"/>
              <a:gd name="connsiteY3" fmla="*/ 587269 h 2103154"/>
              <a:gd name="connsiteX4" fmla="*/ 2456598 w 6646461"/>
              <a:gd name="connsiteY4" fmla="*/ 415 h 2103154"/>
              <a:gd name="connsiteX5" fmla="*/ 3193578 w 6646461"/>
              <a:gd name="connsiteY5" fmla="*/ 669156 h 2103154"/>
              <a:gd name="connsiteX6" fmla="*/ 4135272 w 6646461"/>
              <a:gd name="connsiteY6" fmla="*/ 1501669 h 2103154"/>
              <a:gd name="connsiteX7" fmla="*/ 5117911 w 6646461"/>
              <a:gd name="connsiteY7" fmla="*/ 1815568 h 2103154"/>
              <a:gd name="connsiteX8" fmla="*/ 5745708 w 6646461"/>
              <a:gd name="connsiteY8" fmla="*/ 1842864 h 2103154"/>
              <a:gd name="connsiteX9" fmla="*/ 6646461 w 6646461"/>
              <a:gd name="connsiteY9" fmla="*/ 1924750 h 2103154"/>
              <a:gd name="connsiteX0" fmla="*/ 0 w 6646461"/>
              <a:gd name="connsiteY0" fmla="*/ 2101805 h 2102788"/>
              <a:gd name="connsiteX1" fmla="*/ 723332 w 6646461"/>
              <a:gd name="connsiteY1" fmla="*/ 2033566 h 2102788"/>
              <a:gd name="connsiteX2" fmla="*/ 1460311 w 6646461"/>
              <a:gd name="connsiteY2" fmla="*/ 1651429 h 2102788"/>
              <a:gd name="connsiteX3" fmla="*/ 1842449 w 6646461"/>
              <a:gd name="connsiteY3" fmla="*/ 586903 h 2102788"/>
              <a:gd name="connsiteX4" fmla="*/ 2456598 w 6646461"/>
              <a:gd name="connsiteY4" fmla="*/ 49 h 2102788"/>
              <a:gd name="connsiteX5" fmla="*/ 3466533 w 6646461"/>
              <a:gd name="connsiteY5" fmla="*/ 614199 h 2102788"/>
              <a:gd name="connsiteX6" fmla="*/ 4135272 w 6646461"/>
              <a:gd name="connsiteY6" fmla="*/ 1501303 h 2102788"/>
              <a:gd name="connsiteX7" fmla="*/ 5117911 w 6646461"/>
              <a:gd name="connsiteY7" fmla="*/ 1815202 h 2102788"/>
              <a:gd name="connsiteX8" fmla="*/ 5745708 w 6646461"/>
              <a:gd name="connsiteY8" fmla="*/ 1842498 h 2102788"/>
              <a:gd name="connsiteX9" fmla="*/ 6646461 w 6646461"/>
              <a:gd name="connsiteY9" fmla="*/ 1924384 h 2102788"/>
              <a:gd name="connsiteX0" fmla="*/ 0 w 6646461"/>
              <a:gd name="connsiteY0" fmla="*/ 2101805 h 2102788"/>
              <a:gd name="connsiteX1" fmla="*/ 723332 w 6646461"/>
              <a:gd name="connsiteY1" fmla="*/ 2033566 h 2102788"/>
              <a:gd name="connsiteX2" fmla="*/ 1460311 w 6646461"/>
              <a:gd name="connsiteY2" fmla="*/ 1651429 h 2102788"/>
              <a:gd name="connsiteX3" fmla="*/ 1842449 w 6646461"/>
              <a:gd name="connsiteY3" fmla="*/ 586903 h 2102788"/>
              <a:gd name="connsiteX4" fmla="*/ 2456598 w 6646461"/>
              <a:gd name="connsiteY4" fmla="*/ 49 h 2102788"/>
              <a:gd name="connsiteX5" fmla="*/ 3316408 w 6646461"/>
              <a:gd name="connsiteY5" fmla="*/ 614199 h 2102788"/>
              <a:gd name="connsiteX6" fmla="*/ 4135272 w 6646461"/>
              <a:gd name="connsiteY6" fmla="*/ 1501303 h 2102788"/>
              <a:gd name="connsiteX7" fmla="*/ 5117911 w 6646461"/>
              <a:gd name="connsiteY7" fmla="*/ 1815202 h 2102788"/>
              <a:gd name="connsiteX8" fmla="*/ 5745708 w 6646461"/>
              <a:gd name="connsiteY8" fmla="*/ 1842498 h 2102788"/>
              <a:gd name="connsiteX9" fmla="*/ 6646461 w 6646461"/>
              <a:gd name="connsiteY9" fmla="*/ 1924384 h 2102788"/>
              <a:gd name="connsiteX0" fmla="*/ 0 w 6646461"/>
              <a:gd name="connsiteY0" fmla="*/ 1910784 h 1911767"/>
              <a:gd name="connsiteX1" fmla="*/ 723332 w 6646461"/>
              <a:gd name="connsiteY1" fmla="*/ 1842545 h 1911767"/>
              <a:gd name="connsiteX2" fmla="*/ 1460311 w 6646461"/>
              <a:gd name="connsiteY2" fmla="*/ 1460408 h 1911767"/>
              <a:gd name="connsiteX3" fmla="*/ 1842449 w 6646461"/>
              <a:gd name="connsiteY3" fmla="*/ 395882 h 1911767"/>
              <a:gd name="connsiteX4" fmla="*/ 2483894 w 6646461"/>
              <a:gd name="connsiteY4" fmla="*/ 97 h 1911767"/>
              <a:gd name="connsiteX5" fmla="*/ 3316408 w 6646461"/>
              <a:gd name="connsiteY5" fmla="*/ 423178 h 1911767"/>
              <a:gd name="connsiteX6" fmla="*/ 4135272 w 6646461"/>
              <a:gd name="connsiteY6" fmla="*/ 1310282 h 1911767"/>
              <a:gd name="connsiteX7" fmla="*/ 5117911 w 6646461"/>
              <a:gd name="connsiteY7" fmla="*/ 1624181 h 1911767"/>
              <a:gd name="connsiteX8" fmla="*/ 5745708 w 6646461"/>
              <a:gd name="connsiteY8" fmla="*/ 1651477 h 1911767"/>
              <a:gd name="connsiteX9" fmla="*/ 6646461 w 6646461"/>
              <a:gd name="connsiteY9" fmla="*/ 1733363 h 1911767"/>
              <a:gd name="connsiteX0" fmla="*/ 0 w 6646461"/>
              <a:gd name="connsiteY0" fmla="*/ 1910764 h 1922196"/>
              <a:gd name="connsiteX1" fmla="*/ 723332 w 6646461"/>
              <a:gd name="connsiteY1" fmla="*/ 1842525 h 1922196"/>
              <a:gd name="connsiteX2" fmla="*/ 1310186 w 6646461"/>
              <a:gd name="connsiteY2" fmla="*/ 1201081 h 1922196"/>
              <a:gd name="connsiteX3" fmla="*/ 1842449 w 6646461"/>
              <a:gd name="connsiteY3" fmla="*/ 395862 h 1922196"/>
              <a:gd name="connsiteX4" fmla="*/ 2483894 w 6646461"/>
              <a:gd name="connsiteY4" fmla="*/ 77 h 1922196"/>
              <a:gd name="connsiteX5" fmla="*/ 3316408 w 6646461"/>
              <a:gd name="connsiteY5" fmla="*/ 423158 h 1922196"/>
              <a:gd name="connsiteX6" fmla="*/ 4135272 w 6646461"/>
              <a:gd name="connsiteY6" fmla="*/ 1310262 h 1922196"/>
              <a:gd name="connsiteX7" fmla="*/ 5117911 w 6646461"/>
              <a:gd name="connsiteY7" fmla="*/ 1624161 h 1922196"/>
              <a:gd name="connsiteX8" fmla="*/ 5745708 w 6646461"/>
              <a:gd name="connsiteY8" fmla="*/ 1651457 h 1922196"/>
              <a:gd name="connsiteX9" fmla="*/ 6646461 w 6646461"/>
              <a:gd name="connsiteY9" fmla="*/ 1733343 h 1922196"/>
              <a:gd name="connsiteX0" fmla="*/ 0 w 6646461"/>
              <a:gd name="connsiteY0" fmla="*/ 1910764 h 1910784"/>
              <a:gd name="connsiteX1" fmla="*/ 709684 w 6646461"/>
              <a:gd name="connsiteY1" fmla="*/ 1610513 h 1910784"/>
              <a:gd name="connsiteX2" fmla="*/ 1310186 w 6646461"/>
              <a:gd name="connsiteY2" fmla="*/ 1201081 h 1910784"/>
              <a:gd name="connsiteX3" fmla="*/ 1842449 w 6646461"/>
              <a:gd name="connsiteY3" fmla="*/ 395862 h 1910784"/>
              <a:gd name="connsiteX4" fmla="*/ 2483894 w 6646461"/>
              <a:gd name="connsiteY4" fmla="*/ 77 h 1910784"/>
              <a:gd name="connsiteX5" fmla="*/ 3316408 w 6646461"/>
              <a:gd name="connsiteY5" fmla="*/ 423158 h 1910784"/>
              <a:gd name="connsiteX6" fmla="*/ 4135272 w 6646461"/>
              <a:gd name="connsiteY6" fmla="*/ 1310262 h 1910784"/>
              <a:gd name="connsiteX7" fmla="*/ 5117911 w 6646461"/>
              <a:gd name="connsiteY7" fmla="*/ 1624161 h 1910784"/>
              <a:gd name="connsiteX8" fmla="*/ 5745708 w 6646461"/>
              <a:gd name="connsiteY8" fmla="*/ 1651457 h 1910784"/>
              <a:gd name="connsiteX9" fmla="*/ 6646461 w 6646461"/>
              <a:gd name="connsiteY9" fmla="*/ 1733343 h 1910784"/>
              <a:gd name="connsiteX0" fmla="*/ 0 w 6660108"/>
              <a:gd name="connsiteY0" fmla="*/ 1760639 h 1760702"/>
              <a:gd name="connsiteX1" fmla="*/ 723331 w 6660108"/>
              <a:gd name="connsiteY1" fmla="*/ 1610513 h 1760702"/>
              <a:gd name="connsiteX2" fmla="*/ 1323833 w 6660108"/>
              <a:gd name="connsiteY2" fmla="*/ 1201081 h 1760702"/>
              <a:gd name="connsiteX3" fmla="*/ 1856096 w 6660108"/>
              <a:gd name="connsiteY3" fmla="*/ 395862 h 1760702"/>
              <a:gd name="connsiteX4" fmla="*/ 2497541 w 6660108"/>
              <a:gd name="connsiteY4" fmla="*/ 77 h 1760702"/>
              <a:gd name="connsiteX5" fmla="*/ 3330055 w 6660108"/>
              <a:gd name="connsiteY5" fmla="*/ 423158 h 1760702"/>
              <a:gd name="connsiteX6" fmla="*/ 4148919 w 6660108"/>
              <a:gd name="connsiteY6" fmla="*/ 1310262 h 1760702"/>
              <a:gd name="connsiteX7" fmla="*/ 5131558 w 6660108"/>
              <a:gd name="connsiteY7" fmla="*/ 1624161 h 1760702"/>
              <a:gd name="connsiteX8" fmla="*/ 5759355 w 6660108"/>
              <a:gd name="connsiteY8" fmla="*/ 1651457 h 1760702"/>
              <a:gd name="connsiteX9" fmla="*/ 6660108 w 6660108"/>
              <a:gd name="connsiteY9" fmla="*/ 1733343 h 176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60108" h="1760702">
                <a:moveTo>
                  <a:pt x="0" y="1760639"/>
                </a:moveTo>
                <a:cubicBezTo>
                  <a:pt x="181970" y="1762914"/>
                  <a:pt x="502692" y="1703773"/>
                  <a:pt x="723331" y="1610513"/>
                </a:cubicBezTo>
                <a:cubicBezTo>
                  <a:pt x="943970" y="1517253"/>
                  <a:pt x="1135039" y="1403523"/>
                  <a:pt x="1323833" y="1201081"/>
                </a:cubicBezTo>
                <a:cubicBezTo>
                  <a:pt x="1512627" y="998639"/>
                  <a:pt x="1660478" y="596029"/>
                  <a:pt x="1856096" y="395862"/>
                </a:cubicBezTo>
                <a:cubicBezTo>
                  <a:pt x="2051714" y="195695"/>
                  <a:pt x="2251881" y="-4472"/>
                  <a:pt x="2497541" y="77"/>
                </a:cubicBezTo>
                <a:cubicBezTo>
                  <a:pt x="2743201" y="4626"/>
                  <a:pt x="3054825" y="204794"/>
                  <a:pt x="3330055" y="423158"/>
                </a:cubicBezTo>
                <a:cubicBezTo>
                  <a:pt x="3605285" y="641522"/>
                  <a:pt x="3848669" y="1110095"/>
                  <a:pt x="4148919" y="1310262"/>
                </a:cubicBezTo>
                <a:cubicBezTo>
                  <a:pt x="4449170" y="1510429"/>
                  <a:pt x="4863152" y="1567295"/>
                  <a:pt x="5131558" y="1624161"/>
                </a:cubicBezTo>
                <a:cubicBezTo>
                  <a:pt x="5399964" y="1681027"/>
                  <a:pt x="5550089" y="1630985"/>
                  <a:pt x="5759355" y="1651457"/>
                </a:cubicBezTo>
                <a:cubicBezTo>
                  <a:pt x="5968621" y="1671929"/>
                  <a:pt x="6379191" y="1729931"/>
                  <a:pt x="6660108" y="1733343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kernel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 wide: data smoothed out</a:t>
            </a:r>
          </a:p>
          <a:p>
            <a:r>
              <a:rPr lang="en-US" dirty="0" smtClean="0"/>
              <a:t>Too narrow: sensitive to noise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00200" y="6047685"/>
            <a:ext cx="480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600200" y="3380685"/>
            <a:ext cx="0" cy="266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3200" y="62762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83776" y="338068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905000" y="55142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49046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3533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48000" y="36854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0400" y="33044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419600" y="49808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4400" y="52856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0200" y="51332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43600" y="5438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953000" y="50570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64932" y="3429000"/>
            <a:ext cx="164068" cy="1640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963122" y="4025977"/>
            <a:ext cx="767687" cy="2047278"/>
          </a:xfrm>
          <a:custGeom>
            <a:avLst/>
            <a:gdLst>
              <a:gd name="connsiteX0" fmla="*/ 0 w 1378424"/>
              <a:gd name="connsiteY0" fmla="*/ 2040177 h 2053825"/>
              <a:gd name="connsiteX1" fmla="*/ 163774 w 1378424"/>
              <a:gd name="connsiteY1" fmla="*/ 1698983 h 2053825"/>
              <a:gd name="connsiteX2" fmla="*/ 464024 w 1378424"/>
              <a:gd name="connsiteY2" fmla="*/ 416093 h 2053825"/>
              <a:gd name="connsiteX3" fmla="*/ 668741 w 1378424"/>
              <a:gd name="connsiteY3" fmla="*/ 6661 h 2053825"/>
              <a:gd name="connsiteX4" fmla="*/ 968991 w 1378424"/>
              <a:gd name="connsiteY4" fmla="*/ 675401 h 2053825"/>
              <a:gd name="connsiteX5" fmla="*/ 1146412 w 1378424"/>
              <a:gd name="connsiteY5" fmla="*/ 1644392 h 2053825"/>
              <a:gd name="connsiteX6" fmla="*/ 1378424 w 1378424"/>
              <a:gd name="connsiteY6" fmla="*/ 2053825 h 2053825"/>
              <a:gd name="connsiteX0" fmla="*/ 0 w 1378424"/>
              <a:gd name="connsiteY0" fmla="*/ 2033630 h 2047278"/>
              <a:gd name="connsiteX1" fmla="*/ 163774 w 1378424"/>
              <a:gd name="connsiteY1" fmla="*/ 1692436 h 2047278"/>
              <a:gd name="connsiteX2" fmla="*/ 464024 w 1378424"/>
              <a:gd name="connsiteY2" fmla="*/ 409546 h 2047278"/>
              <a:gd name="connsiteX3" fmla="*/ 668741 w 1378424"/>
              <a:gd name="connsiteY3" fmla="*/ 114 h 2047278"/>
              <a:gd name="connsiteX4" fmla="*/ 859809 w 1378424"/>
              <a:gd name="connsiteY4" fmla="*/ 436842 h 2047278"/>
              <a:gd name="connsiteX5" fmla="*/ 1146412 w 1378424"/>
              <a:gd name="connsiteY5" fmla="*/ 1637845 h 2047278"/>
              <a:gd name="connsiteX6" fmla="*/ 1378424 w 1378424"/>
              <a:gd name="connsiteY6" fmla="*/ 2047278 h 204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424" h="2047278">
                <a:moveTo>
                  <a:pt x="0" y="2033630"/>
                </a:moveTo>
                <a:cubicBezTo>
                  <a:pt x="43218" y="1998373"/>
                  <a:pt x="86437" y="1963117"/>
                  <a:pt x="163774" y="1692436"/>
                </a:cubicBezTo>
                <a:cubicBezTo>
                  <a:pt x="241111" y="1421755"/>
                  <a:pt x="379863" y="691600"/>
                  <a:pt x="464024" y="409546"/>
                </a:cubicBezTo>
                <a:cubicBezTo>
                  <a:pt x="548185" y="127492"/>
                  <a:pt x="602777" y="-4435"/>
                  <a:pt x="668741" y="114"/>
                </a:cubicBezTo>
                <a:cubicBezTo>
                  <a:pt x="734705" y="4663"/>
                  <a:pt x="780197" y="163887"/>
                  <a:pt x="859809" y="436842"/>
                </a:cubicBezTo>
                <a:cubicBezTo>
                  <a:pt x="939421" y="709797"/>
                  <a:pt x="1059976" y="1369439"/>
                  <a:pt x="1146412" y="1637845"/>
                </a:cubicBezTo>
                <a:cubicBezTo>
                  <a:pt x="1232848" y="1906251"/>
                  <a:pt x="1296537" y="1957430"/>
                  <a:pt x="1378424" y="2047278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29000" y="32004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36701" y="4417747"/>
            <a:ext cx="8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(x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5" name="Freeform 44"/>
          <p:cNvSpPr/>
          <p:nvPr/>
        </p:nvSpPr>
        <p:spPr>
          <a:xfrm>
            <a:off x="1351128" y="3489424"/>
            <a:ext cx="5281684" cy="2125615"/>
          </a:xfrm>
          <a:custGeom>
            <a:avLst/>
            <a:gdLst>
              <a:gd name="connsiteX0" fmla="*/ 0 w 7601803"/>
              <a:gd name="connsiteY0" fmla="*/ 2047609 h 2099059"/>
              <a:gd name="connsiteX1" fmla="*/ 1091821 w 7601803"/>
              <a:gd name="connsiteY1" fmla="*/ 2061257 h 2099059"/>
              <a:gd name="connsiteX2" fmla="*/ 1992573 w 7601803"/>
              <a:gd name="connsiteY2" fmla="*/ 1624529 h 2099059"/>
              <a:gd name="connsiteX3" fmla="*/ 2374711 w 7601803"/>
              <a:gd name="connsiteY3" fmla="*/ 560003 h 2099059"/>
              <a:gd name="connsiteX4" fmla="*/ 2825087 w 7601803"/>
              <a:gd name="connsiteY4" fmla="*/ 445 h 2099059"/>
              <a:gd name="connsiteX5" fmla="*/ 3862317 w 7601803"/>
              <a:gd name="connsiteY5" fmla="*/ 641890 h 2099059"/>
              <a:gd name="connsiteX6" fmla="*/ 4394579 w 7601803"/>
              <a:gd name="connsiteY6" fmla="*/ 1597233 h 2099059"/>
              <a:gd name="connsiteX7" fmla="*/ 5650173 w 7601803"/>
              <a:gd name="connsiteY7" fmla="*/ 1788302 h 2099059"/>
              <a:gd name="connsiteX8" fmla="*/ 6359857 w 7601803"/>
              <a:gd name="connsiteY8" fmla="*/ 1911132 h 2099059"/>
              <a:gd name="connsiteX9" fmla="*/ 7601803 w 7601803"/>
              <a:gd name="connsiteY9" fmla="*/ 1911132 h 2099059"/>
              <a:gd name="connsiteX0" fmla="*/ 0 w 7601803"/>
              <a:gd name="connsiteY0" fmla="*/ 2047609 h 2089835"/>
              <a:gd name="connsiteX1" fmla="*/ 532263 w 7601803"/>
              <a:gd name="connsiteY1" fmla="*/ 2047609 h 2089835"/>
              <a:gd name="connsiteX2" fmla="*/ 1091821 w 7601803"/>
              <a:gd name="connsiteY2" fmla="*/ 2061257 h 2089835"/>
              <a:gd name="connsiteX3" fmla="*/ 1992573 w 7601803"/>
              <a:gd name="connsiteY3" fmla="*/ 1624529 h 2089835"/>
              <a:gd name="connsiteX4" fmla="*/ 2374711 w 7601803"/>
              <a:gd name="connsiteY4" fmla="*/ 560003 h 2089835"/>
              <a:gd name="connsiteX5" fmla="*/ 2825087 w 7601803"/>
              <a:gd name="connsiteY5" fmla="*/ 445 h 2089835"/>
              <a:gd name="connsiteX6" fmla="*/ 3862317 w 7601803"/>
              <a:gd name="connsiteY6" fmla="*/ 641890 h 2089835"/>
              <a:gd name="connsiteX7" fmla="*/ 4394579 w 7601803"/>
              <a:gd name="connsiteY7" fmla="*/ 1597233 h 2089835"/>
              <a:gd name="connsiteX8" fmla="*/ 5650173 w 7601803"/>
              <a:gd name="connsiteY8" fmla="*/ 1788302 h 2089835"/>
              <a:gd name="connsiteX9" fmla="*/ 6359857 w 7601803"/>
              <a:gd name="connsiteY9" fmla="*/ 1911132 h 2089835"/>
              <a:gd name="connsiteX10" fmla="*/ 7601803 w 7601803"/>
              <a:gd name="connsiteY10" fmla="*/ 1911132 h 2089835"/>
              <a:gd name="connsiteX0" fmla="*/ 0 w 7601803"/>
              <a:gd name="connsiteY0" fmla="*/ 2047609 h 2054687"/>
              <a:gd name="connsiteX1" fmla="*/ 532263 w 7601803"/>
              <a:gd name="connsiteY1" fmla="*/ 2047609 h 2054687"/>
              <a:gd name="connsiteX2" fmla="*/ 1255594 w 7601803"/>
              <a:gd name="connsiteY2" fmla="*/ 2006666 h 2054687"/>
              <a:gd name="connsiteX3" fmla="*/ 1992573 w 7601803"/>
              <a:gd name="connsiteY3" fmla="*/ 1624529 h 2054687"/>
              <a:gd name="connsiteX4" fmla="*/ 2374711 w 7601803"/>
              <a:gd name="connsiteY4" fmla="*/ 560003 h 2054687"/>
              <a:gd name="connsiteX5" fmla="*/ 2825087 w 7601803"/>
              <a:gd name="connsiteY5" fmla="*/ 445 h 2054687"/>
              <a:gd name="connsiteX6" fmla="*/ 3862317 w 7601803"/>
              <a:gd name="connsiteY6" fmla="*/ 641890 h 2054687"/>
              <a:gd name="connsiteX7" fmla="*/ 4394579 w 7601803"/>
              <a:gd name="connsiteY7" fmla="*/ 1597233 h 2054687"/>
              <a:gd name="connsiteX8" fmla="*/ 5650173 w 7601803"/>
              <a:gd name="connsiteY8" fmla="*/ 1788302 h 2054687"/>
              <a:gd name="connsiteX9" fmla="*/ 6359857 w 7601803"/>
              <a:gd name="connsiteY9" fmla="*/ 1911132 h 2054687"/>
              <a:gd name="connsiteX10" fmla="*/ 7601803 w 7601803"/>
              <a:gd name="connsiteY10" fmla="*/ 1911132 h 2054687"/>
              <a:gd name="connsiteX0" fmla="*/ 0 w 7601803"/>
              <a:gd name="connsiteY0" fmla="*/ 2047609 h 2054687"/>
              <a:gd name="connsiteX1" fmla="*/ 504967 w 7601803"/>
              <a:gd name="connsiteY1" fmla="*/ 2047609 h 2054687"/>
              <a:gd name="connsiteX2" fmla="*/ 1255594 w 7601803"/>
              <a:gd name="connsiteY2" fmla="*/ 2006666 h 2054687"/>
              <a:gd name="connsiteX3" fmla="*/ 1992573 w 7601803"/>
              <a:gd name="connsiteY3" fmla="*/ 1624529 h 2054687"/>
              <a:gd name="connsiteX4" fmla="*/ 2374711 w 7601803"/>
              <a:gd name="connsiteY4" fmla="*/ 560003 h 2054687"/>
              <a:gd name="connsiteX5" fmla="*/ 2825087 w 7601803"/>
              <a:gd name="connsiteY5" fmla="*/ 445 h 2054687"/>
              <a:gd name="connsiteX6" fmla="*/ 3862317 w 7601803"/>
              <a:gd name="connsiteY6" fmla="*/ 641890 h 2054687"/>
              <a:gd name="connsiteX7" fmla="*/ 4394579 w 7601803"/>
              <a:gd name="connsiteY7" fmla="*/ 1597233 h 2054687"/>
              <a:gd name="connsiteX8" fmla="*/ 5650173 w 7601803"/>
              <a:gd name="connsiteY8" fmla="*/ 1788302 h 2054687"/>
              <a:gd name="connsiteX9" fmla="*/ 6359857 w 7601803"/>
              <a:gd name="connsiteY9" fmla="*/ 1911132 h 2054687"/>
              <a:gd name="connsiteX10" fmla="*/ 7601803 w 7601803"/>
              <a:gd name="connsiteY10" fmla="*/ 1911132 h 2054687"/>
              <a:gd name="connsiteX0" fmla="*/ 0 w 7601803"/>
              <a:gd name="connsiteY0" fmla="*/ 2047609 h 2075888"/>
              <a:gd name="connsiteX1" fmla="*/ 532262 w 7601803"/>
              <a:gd name="connsiteY1" fmla="*/ 2074905 h 2075888"/>
              <a:gd name="connsiteX2" fmla="*/ 1255594 w 7601803"/>
              <a:gd name="connsiteY2" fmla="*/ 2006666 h 2075888"/>
              <a:gd name="connsiteX3" fmla="*/ 1992573 w 7601803"/>
              <a:gd name="connsiteY3" fmla="*/ 1624529 h 2075888"/>
              <a:gd name="connsiteX4" fmla="*/ 2374711 w 7601803"/>
              <a:gd name="connsiteY4" fmla="*/ 560003 h 2075888"/>
              <a:gd name="connsiteX5" fmla="*/ 2825087 w 7601803"/>
              <a:gd name="connsiteY5" fmla="*/ 445 h 2075888"/>
              <a:gd name="connsiteX6" fmla="*/ 3862317 w 7601803"/>
              <a:gd name="connsiteY6" fmla="*/ 641890 h 2075888"/>
              <a:gd name="connsiteX7" fmla="*/ 4394579 w 7601803"/>
              <a:gd name="connsiteY7" fmla="*/ 1597233 h 2075888"/>
              <a:gd name="connsiteX8" fmla="*/ 5650173 w 7601803"/>
              <a:gd name="connsiteY8" fmla="*/ 1788302 h 2075888"/>
              <a:gd name="connsiteX9" fmla="*/ 6359857 w 7601803"/>
              <a:gd name="connsiteY9" fmla="*/ 1911132 h 2075888"/>
              <a:gd name="connsiteX10" fmla="*/ 7601803 w 7601803"/>
              <a:gd name="connsiteY10" fmla="*/ 1911132 h 2075888"/>
              <a:gd name="connsiteX0" fmla="*/ 0 w 7601803"/>
              <a:gd name="connsiteY0" fmla="*/ 2074875 h 2103154"/>
              <a:gd name="connsiteX1" fmla="*/ 532262 w 7601803"/>
              <a:gd name="connsiteY1" fmla="*/ 2102171 h 2103154"/>
              <a:gd name="connsiteX2" fmla="*/ 1255594 w 7601803"/>
              <a:gd name="connsiteY2" fmla="*/ 2033932 h 2103154"/>
              <a:gd name="connsiteX3" fmla="*/ 1992573 w 7601803"/>
              <a:gd name="connsiteY3" fmla="*/ 1651795 h 2103154"/>
              <a:gd name="connsiteX4" fmla="*/ 2374711 w 7601803"/>
              <a:gd name="connsiteY4" fmla="*/ 587269 h 2103154"/>
              <a:gd name="connsiteX5" fmla="*/ 2988860 w 7601803"/>
              <a:gd name="connsiteY5" fmla="*/ 415 h 2103154"/>
              <a:gd name="connsiteX6" fmla="*/ 3862317 w 7601803"/>
              <a:gd name="connsiteY6" fmla="*/ 669156 h 2103154"/>
              <a:gd name="connsiteX7" fmla="*/ 4394579 w 7601803"/>
              <a:gd name="connsiteY7" fmla="*/ 1624499 h 2103154"/>
              <a:gd name="connsiteX8" fmla="*/ 5650173 w 7601803"/>
              <a:gd name="connsiteY8" fmla="*/ 1815568 h 2103154"/>
              <a:gd name="connsiteX9" fmla="*/ 6359857 w 7601803"/>
              <a:gd name="connsiteY9" fmla="*/ 1938398 h 2103154"/>
              <a:gd name="connsiteX10" fmla="*/ 7601803 w 7601803"/>
              <a:gd name="connsiteY10" fmla="*/ 1938398 h 2103154"/>
              <a:gd name="connsiteX0" fmla="*/ 0 w 7601803"/>
              <a:gd name="connsiteY0" fmla="*/ 2074875 h 2103154"/>
              <a:gd name="connsiteX1" fmla="*/ 532262 w 7601803"/>
              <a:gd name="connsiteY1" fmla="*/ 2102171 h 2103154"/>
              <a:gd name="connsiteX2" fmla="*/ 1255594 w 7601803"/>
              <a:gd name="connsiteY2" fmla="*/ 2033932 h 2103154"/>
              <a:gd name="connsiteX3" fmla="*/ 1992573 w 7601803"/>
              <a:gd name="connsiteY3" fmla="*/ 1651795 h 2103154"/>
              <a:gd name="connsiteX4" fmla="*/ 2374711 w 7601803"/>
              <a:gd name="connsiteY4" fmla="*/ 587269 h 2103154"/>
              <a:gd name="connsiteX5" fmla="*/ 2988860 w 7601803"/>
              <a:gd name="connsiteY5" fmla="*/ 415 h 2103154"/>
              <a:gd name="connsiteX6" fmla="*/ 3725840 w 7601803"/>
              <a:gd name="connsiteY6" fmla="*/ 669156 h 2103154"/>
              <a:gd name="connsiteX7" fmla="*/ 4394579 w 7601803"/>
              <a:gd name="connsiteY7" fmla="*/ 1624499 h 2103154"/>
              <a:gd name="connsiteX8" fmla="*/ 5650173 w 7601803"/>
              <a:gd name="connsiteY8" fmla="*/ 1815568 h 2103154"/>
              <a:gd name="connsiteX9" fmla="*/ 6359857 w 7601803"/>
              <a:gd name="connsiteY9" fmla="*/ 1938398 h 2103154"/>
              <a:gd name="connsiteX10" fmla="*/ 7601803 w 7601803"/>
              <a:gd name="connsiteY10" fmla="*/ 1938398 h 2103154"/>
              <a:gd name="connsiteX0" fmla="*/ 0 w 7601803"/>
              <a:gd name="connsiteY0" fmla="*/ 2074875 h 2103154"/>
              <a:gd name="connsiteX1" fmla="*/ 532262 w 7601803"/>
              <a:gd name="connsiteY1" fmla="*/ 2102171 h 2103154"/>
              <a:gd name="connsiteX2" fmla="*/ 1255594 w 7601803"/>
              <a:gd name="connsiteY2" fmla="*/ 2033932 h 2103154"/>
              <a:gd name="connsiteX3" fmla="*/ 1992573 w 7601803"/>
              <a:gd name="connsiteY3" fmla="*/ 1651795 h 2103154"/>
              <a:gd name="connsiteX4" fmla="*/ 2374711 w 7601803"/>
              <a:gd name="connsiteY4" fmla="*/ 587269 h 2103154"/>
              <a:gd name="connsiteX5" fmla="*/ 2988860 w 7601803"/>
              <a:gd name="connsiteY5" fmla="*/ 415 h 2103154"/>
              <a:gd name="connsiteX6" fmla="*/ 3725840 w 7601803"/>
              <a:gd name="connsiteY6" fmla="*/ 669156 h 2103154"/>
              <a:gd name="connsiteX7" fmla="*/ 4394579 w 7601803"/>
              <a:gd name="connsiteY7" fmla="*/ 1624499 h 2103154"/>
              <a:gd name="connsiteX8" fmla="*/ 5650173 w 7601803"/>
              <a:gd name="connsiteY8" fmla="*/ 1815568 h 2103154"/>
              <a:gd name="connsiteX9" fmla="*/ 6359857 w 7601803"/>
              <a:gd name="connsiteY9" fmla="*/ 1938398 h 2103154"/>
              <a:gd name="connsiteX10" fmla="*/ 7601803 w 7601803"/>
              <a:gd name="connsiteY10" fmla="*/ 1938398 h 2103154"/>
              <a:gd name="connsiteX0" fmla="*/ 0 w 7069541"/>
              <a:gd name="connsiteY0" fmla="*/ 2102171 h 2103154"/>
              <a:gd name="connsiteX1" fmla="*/ 723332 w 7069541"/>
              <a:gd name="connsiteY1" fmla="*/ 2033932 h 2103154"/>
              <a:gd name="connsiteX2" fmla="*/ 1460311 w 7069541"/>
              <a:gd name="connsiteY2" fmla="*/ 1651795 h 2103154"/>
              <a:gd name="connsiteX3" fmla="*/ 1842449 w 7069541"/>
              <a:gd name="connsiteY3" fmla="*/ 587269 h 2103154"/>
              <a:gd name="connsiteX4" fmla="*/ 2456598 w 7069541"/>
              <a:gd name="connsiteY4" fmla="*/ 415 h 2103154"/>
              <a:gd name="connsiteX5" fmla="*/ 3193578 w 7069541"/>
              <a:gd name="connsiteY5" fmla="*/ 669156 h 2103154"/>
              <a:gd name="connsiteX6" fmla="*/ 3862317 w 7069541"/>
              <a:gd name="connsiteY6" fmla="*/ 1624499 h 2103154"/>
              <a:gd name="connsiteX7" fmla="*/ 5117911 w 7069541"/>
              <a:gd name="connsiteY7" fmla="*/ 1815568 h 2103154"/>
              <a:gd name="connsiteX8" fmla="*/ 5827595 w 7069541"/>
              <a:gd name="connsiteY8" fmla="*/ 1938398 h 2103154"/>
              <a:gd name="connsiteX9" fmla="*/ 7069541 w 7069541"/>
              <a:gd name="connsiteY9" fmla="*/ 1938398 h 2103154"/>
              <a:gd name="connsiteX0" fmla="*/ 0 w 6359858"/>
              <a:gd name="connsiteY0" fmla="*/ 2102171 h 2103154"/>
              <a:gd name="connsiteX1" fmla="*/ 723332 w 6359858"/>
              <a:gd name="connsiteY1" fmla="*/ 2033932 h 2103154"/>
              <a:gd name="connsiteX2" fmla="*/ 1460311 w 6359858"/>
              <a:gd name="connsiteY2" fmla="*/ 1651795 h 2103154"/>
              <a:gd name="connsiteX3" fmla="*/ 1842449 w 6359858"/>
              <a:gd name="connsiteY3" fmla="*/ 587269 h 2103154"/>
              <a:gd name="connsiteX4" fmla="*/ 2456598 w 6359858"/>
              <a:gd name="connsiteY4" fmla="*/ 415 h 2103154"/>
              <a:gd name="connsiteX5" fmla="*/ 3193578 w 6359858"/>
              <a:gd name="connsiteY5" fmla="*/ 669156 h 2103154"/>
              <a:gd name="connsiteX6" fmla="*/ 3862317 w 6359858"/>
              <a:gd name="connsiteY6" fmla="*/ 1624499 h 2103154"/>
              <a:gd name="connsiteX7" fmla="*/ 5117911 w 6359858"/>
              <a:gd name="connsiteY7" fmla="*/ 1815568 h 2103154"/>
              <a:gd name="connsiteX8" fmla="*/ 5827595 w 6359858"/>
              <a:gd name="connsiteY8" fmla="*/ 1938398 h 2103154"/>
              <a:gd name="connsiteX9" fmla="*/ 6359858 w 6359858"/>
              <a:gd name="connsiteY9" fmla="*/ 1938398 h 2103154"/>
              <a:gd name="connsiteX0" fmla="*/ 0 w 6359858"/>
              <a:gd name="connsiteY0" fmla="*/ 2102171 h 2103154"/>
              <a:gd name="connsiteX1" fmla="*/ 723332 w 6359858"/>
              <a:gd name="connsiteY1" fmla="*/ 2033932 h 2103154"/>
              <a:gd name="connsiteX2" fmla="*/ 1460311 w 6359858"/>
              <a:gd name="connsiteY2" fmla="*/ 1651795 h 2103154"/>
              <a:gd name="connsiteX3" fmla="*/ 1842449 w 6359858"/>
              <a:gd name="connsiteY3" fmla="*/ 587269 h 2103154"/>
              <a:gd name="connsiteX4" fmla="*/ 2456598 w 6359858"/>
              <a:gd name="connsiteY4" fmla="*/ 415 h 2103154"/>
              <a:gd name="connsiteX5" fmla="*/ 3193578 w 6359858"/>
              <a:gd name="connsiteY5" fmla="*/ 669156 h 2103154"/>
              <a:gd name="connsiteX6" fmla="*/ 3862317 w 6359858"/>
              <a:gd name="connsiteY6" fmla="*/ 1624499 h 2103154"/>
              <a:gd name="connsiteX7" fmla="*/ 5117911 w 6359858"/>
              <a:gd name="connsiteY7" fmla="*/ 1815568 h 2103154"/>
              <a:gd name="connsiteX8" fmla="*/ 5827595 w 6359858"/>
              <a:gd name="connsiteY8" fmla="*/ 1938398 h 2103154"/>
              <a:gd name="connsiteX9" fmla="*/ 6359858 w 6359858"/>
              <a:gd name="connsiteY9" fmla="*/ 1938398 h 2103154"/>
              <a:gd name="connsiteX0" fmla="*/ 0 w 6373506"/>
              <a:gd name="connsiteY0" fmla="*/ 2102171 h 2103154"/>
              <a:gd name="connsiteX1" fmla="*/ 723332 w 6373506"/>
              <a:gd name="connsiteY1" fmla="*/ 2033932 h 2103154"/>
              <a:gd name="connsiteX2" fmla="*/ 1460311 w 6373506"/>
              <a:gd name="connsiteY2" fmla="*/ 1651795 h 2103154"/>
              <a:gd name="connsiteX3" fmla="*/ 1842449 w 6373506"/>
              <a:gd name="connsiteY3" fmla="*/ 587269 h 2103154"/>
              <a:gd name="connsiteX4" fmla="*/ 2456598 w 6373506"/>
              <a:gd name="connsiteY4" fmla="*/ 415 h 2103154"/>
              <a:gd name="connsiteX5" fmla="*/ 3193578 w 6373506"/>
              <a:gd name="connsiteY5" fmla="*/ 669156 h 2103154"/>
              <a:gd name="connsiteX6" fmla="*/ 3862317 w 6373506"/>
              <a:gd name="connsiteY6" fmla="*/ 1624499 h 2103154"/>
              <a:gd name="connsiteX7" fmla="*/ 5117911 w 6373506"/>
              <a:gd name="connsiteY7" fmla="*/ 1815568 h 2103154"/>
              <a:gd name="connsiteX8" fmla="*/ 5827595 w 6373506"/>
              <a:gd name="connsiteY8" fmla="*/ 1938398 h 2103154"/>
              <a:gd name="connsiteX9" fmla="*/ 6373506 w 6373506"/>
              <a:gd name="connsiteY9" fmla="*/ 1938398 h 2103154"/>
              <a:gd name="connsiteX0" fmla="*/ 0 w 6373506"/>
              <a:gd name="connsiteY0" fmla="*/ 2115527 h 2116510"/>
              <a:gd name="connsiteX1" fmla="*/ 723332 w 6373506"/>
              <a:gd name="connsiteY1" fmla="*/ 2047288 h 2116510"/>
              <a:gd name="connsiteX2" fmla="*/ 1460311 w 6373506"/>
              <a:gd name="connsiteY2" fmla="*/ 1665151 h 2116510"/>
              <a:gd name="connsiteX3" fmla="*/ 1842449 w 6373506"/>
              <a:gd name="connsiteY3" fmla="*/ 600625 h 2116510"/>
              <a:gd name="connsiteX4" fmla="*/ 2238234 w 6373506"/>
              <a:gd name="connsiteY4" fmla="*/ 259430 h 2116510"/>
              <a:gd name="connsiteX5" fmla="*/ 2456598 w 6373506"/>
              <a:gd name="connsiteY5" fmla="*/ 13771 h 2116510"/>
              <a:gd name="connsiteX6" fmla="*/ 3193578 w 6373506"/>
              <a:gd name="connsiteY6" fmla="*/ 682512 h 2116510"/>
              <a:gd name="connsiteX7" fmla="*/ 3862317 w 6373506"/>
              <a:gd name="connsiteY7" fmla="*/ 1637855 h 2116510"/>
              <a:gd name="connsiteX8" fmla="*/ 5117911 w 6373506"/>
              <a:gd name="connsiteY8" fmla="*/ 1828924 h 2116510"/>
              <a:gd name="connsiteX9" fmla="*/ 5827595 w 6373506"/>
              <a:gd name="connsiteY9" fmla="*/ 1951754 h 2116510"/>
              <a:gd name="connsiteX10" fmla="*/ 6373506 w 6373506"/>
              <a:gd name="connsiteY10" fmla="*/ 1951754 h 2116510"/>
              <a:gd name="connsiteX0" fmla="*/ 0 w 6373506"/>
              <a:gd name="connsiteY0" fmla="*/ 2115527 h 2116510"/>
              <a:gd name="connsiteX1" fmla="*/ 723332 w 6373506"/>
              <a:gd name="connsiteY1" fmla="*/ 2047288 h 2116510"/>
              <a:gd name="connsiteX2" fmla="*/ 1460311 w 6373506"/>
              <a:gd name="connsiteY2" fmla="*/ 1665151 h 2116510"/>
              <a:gd name="connsiteX3" fmla="*/ 1883392 w 6373506"/>
              <a:gd name="connsiteY3" fmla="*/ 327670 h 2116510"/>
              <a:gd name="connsiteX4" fmla="*/ 2238234 w 6373506"/>
              <a:gd name="connsiteY4" fmla="*/ 259430 h 2116510"/>
              <a:gd name="connsiteX5" fmla="*/ 2456598 w 6373506"/>
              <a:gd name="connsiteY5" fmla="*/ 13771 h 2116510"/>
              <a:gd name="connsiteX6" fmla="*/ 3193578 w 6373506"/>
              <a:gd name="connsiteY6" fmla="*/ 682512 h 2116510"/>
              <a:gd name="connsiteX7" fmla="*/ 3862317 w 6373506"/>
              <a:gd name="connsiteY7" fmla="*/ 1637855 h 2116510"/>
              <a:gd name="connsiteX8" fmla="*/ 5117911 w 6373506"/>
              <a:gd name="connsiteY8" fmla="*/ 1828924 h 2116510"/>
              <a:gd name="connsiteX9" fmla="*/ 5827595 w 6373506"/>
              <a:gd name="connsiteY9" fmla="*/ 1951754 h 2116510"/>
              <a:gd name="connsiteX10" fmla="*/ 6373506 w 6373506"/>
              <a:gd name="connsiteY10" fmla="*/ 1951754 h 2116510"/>
              <a:gd name="connsiteX0" fmla="*/ 0 w 6373506"/>
              <a:gd name="connsiteY0" fmla="*/ 2115527 h 2116510"/>
              <a:gd name="connsiteX1" fmla="*/ 723332 w 6373506"/>
              <a:gd name="connsiteY1" fmla="*/ 2047288 h 2116510"/>
              <a:gd name="connsiteX2" fmla="*/ 1460311 w 6373506"/>
              <a:gd name="connsiteY2" fmla="*/ 1665151 h 2116510"/>
              <a:gd name="connsiteX3" fmla="*/ 1733267 w 6373506"/>
              <a:gd name="connsiteY3" fmla="*/ 1446786 h 2116510"/>
              <a:gd name="connsiteX4" fmla="*/ 1883392 w 6373506"/>
              <a:gd name="connsiteY4" fmla="*/ 327670 h 2116510"/>
              <a:gd name="connsiteX5" fmla="*/ 2238234 w 6373506"/>
              <a:gd name="connsiteY5" fmla="*/ 259430 h 2116510"/>
              <a:gd name="connsiteX6" fmla="*/ 2456598 w 6373506"/>
              <a:gd name="connsiteY6" fmla="*/ 13771 h 2116510"/>
              <a:gd name="connsiteX7" fmla="*/ 3193578 w 6373506"/>
              <a:gd name="connsiteY7" fmla="*/ 682512 h 2116510"/>
              <a:gd name="connsiteX8" fmla="*/ 3862317 w 6373506"/>
              <a:gd name="connsiteY8" fmla="*/ 1637855 h 2116510"/>
              <a:gd name="connsiteX9" fmla="*/ 5117911 w 6373506"/>
              <a:gd name="connsiteY9" fmla="*/ 1828924 h 2116510"/>
              <a:gd name="connsiteX10" fmla="*/ 5827595 w 6373506"/>
              <a:gd name="connsiteY10" fmla="*/ 1951754 h 2116510"/>
              <a:gd name="connsiteX11" fmla="*/ 6373506 w 6373506"/>
              <a:gd name="connsiteY11" fmla="*/ 1951754 h 2116510"/>
              <a:gd name="connsiteX0" fmla="*/ 0 w 6373506"/>
              <a:gd name="connsiteY0" fmla="*/ 2115527 h 2121335"/>
              <a:gd name="connsiteX1" fmla="*/ 723332 w 6373506"/>
              <a:gd name="connsiteY1" fmla="*/ 2047288 h 2121335"/>
              <a:gd name="connsiteX2" fmla="*/ 1392073 w 6373506"/>
              <a:gd name="connsiteY2" fmla="*/ 1515026 h 2121335"/>
              <a:gd name="connsiteX3" fmla="*/ 1733267 w 6373506"/>
              <a:gd name="connsiteY3" fmla="*/ 1446786 h 2121335"/>
              <a:gd name="connsiteX4" fmla="*/ 1883392 w 6373506"/>
              <a:gd name="connsiteY4" fmla="*/ 327670 h 2121335"/>
              <a:gd name="connsiteX5" fmla="*/ 2238234 w 6373506"/>
              <a:gd name="connsiteY5" fmla="*/ 259430 h 2121335"/>
              <a:gd name="connsiteX6" fmla="*/ 2456598 w 6373506"/>
              <a:gd name="connsiteY6" fmla="*/ 13771 h 2121335"/>
              <a:gd name="connsiteX7" fmla="*/ 3193578 w 6373506"/>
              <a:gd name="connsiteY7" fmla="*/ 682512 h 2121335"/>
              <a:gd name="connsiteX8" fmla="*/ 3862317 w 6373506"/>
              <a:gd name="connsiteY8" fmla="*/ 1637855 h 2121335"/>
              <a:gd name="connsiteX9" fmla="*/ 5117911 w 6373506"/>
              <a:gd name="connsiteY9" fmla="*/ 1828924 h 2121335"/>
              <a:gd name="connsiteX10" fmla="*/ 5827595 w 6373506"/>
              <a:gd name="connsiteY10" fmla="*/ 1951754 h 2121335"/>
              <a:gd name="connsiteX11" fmla="*/ 6373506 w 6373506"/>
              <a:gd name="connsiteY11" fmla="*/ 1951754 h 2121335"/>
              <a:gd name="connsiteX0" fmla="*/ 0 w 6373506"/>
              <a:gd name="connsiteY0" fmla="*/ 2115527 h 2121335"/>
              <a:gd name="connsiteX1" fmla="*/ 941697 w 6373506"/>
              <a:gd name="connsiteY1" fmla="*/ 2047288 h 2121335"/>
              <a:gd name="connsiteX2" fmla="*/ 1392073 w 6373506"/>
              <a:gd name="connsiteY2" fmla="*/ 1515026 h 2121335"/>
              <a:gd name="connsiteX3" fmla="*/ 1733267 w 6373506"/>
              <a:gd name="connsiteY3" fmla="*/ 1446786 h 2121335"/>
              <a:gd name="connsiteX4" fmla="*/ 1883392 w 6373506"/>
              <a:gd name="connsiteY4" fmla="*/ 327670 h 2121335"/>
              <a:gd name="connsiteX5" fmla="*/ 2238234 w 6373506"/>
              <a:gd name="connsiteY5" fmla="*/ 259430 h 2121335"/>
              <a:gd name="connsiteX6" fmla="*/ 2456598 w 6373506"/>
              <a:gd name="connsiteY6" fmla="*/ 13771 h 2121335"/>
              <a:gd name="connsiteX7" fmla="*/ 3193578 w 6373506"/>
              <a:gd name="connsiteY7" fmla="*/ 682512 h 2121335"/>
              <a:gd name="connsiteX8" fmla="*/ 3862317 w 6373506"/>
              <a:gd name="connsiteY8" fmla="*/ 1637855 h 2121335"/>
              <a:gd name="connsiteX9" fmla="*/ 5117911 w 6373506"/>
              <a:gd name="connsiteY9" fmla="*/ 1828924 h 2121335"/>
              <a:gd name="connsiteX10" fmla="*/ 5827595 w 6373506"/>
              <a:gd name="connsiteY10" fmla="*/ 1951754 h 2121335"/>
              <a:gd name="connsiteX11" fmla="*/ 6373506 w 6373506"/>
              <a:gd name="connsiteY11" fmla="*/ 1951754 h 2121335"/>
              <a:gd name="connsiteX0" fmla="*/ 0 w 5827595"/>
              <a:gd name="connsiteY0" fmla="*/ 2115527 h 2121335"/>
              <a:gd name="connsiteX1" fmla="*/ 395786 w 5827595"/>
              <a:gd name="connsiteY1" fmla="*/ 2047288 h 2121335"/>
              <a:gd name="connsiteX2" fmla="*/ 846162 w 5827595"/>
              <a:gd name="connsiteY2" fmla="*/ 1515026 h 2121335"/>
              <a:gd name="connsiteX3" fmla="*/ 1187356 w 5827595"/>
              <a:gd name="connsiteY3" fmla="*/ 1446786 h 2121335"/>
              <a:gd name="connsiteX4" fmla="*/ 1337481 w 5827595"/>
              <a:gd name="connsiteY4" fmla="*/ 327670 h 2121335"/>
              <a:gd name="connsiteX5" fmla="*/ 1692323 w 5827595"/>
              <a:gd name="connsiteY5" fmla="*/ 259430 h 2121335"/>
              <a:gd name="connsiteX6" fmla="*/ 1910687 w 5827595"/>
              <a:gd name="connsiteY6" fmla="*/ 13771 h 2121335"/>
              <a:gd name="connsiteX7" fmla="*/ 2647667 w 5827595"/>
              <a:gd name="connsiteY7" fmla="*/ 682512 h 2121335"/>
              <a:gd name="connsiteX8" fmla="*/ 3316406 w 5827595"/>
              <a:gd name="connsiteY8" fmla="*/ 1637855 h 2121335"/>
              <a:gd name="connsiteX9" fmla="*/ 4572000 w 5827595"/>
              <a:gd name="connsiteY9" fmla="*/ 1828924 h 2121335"/>
              <a:gd name="connsiteX10" fmla="*/ 5281684 w 5827595"/>
              <a:gd name="connsiteY10" fmla="*/ 1951754 h 2121335"/>
              <a:gd name="connsiteX11" fmla="*/ 5827595 w 5827595"/>
              <a:gd name="connsiteY11" fmla="*/ 1951754 h 2121335"/>
              <a:gd name="connsiteX0" fmla="*/ 0 w 5827595"/>
              <a:gd name="connsiteY0" fmla="*/ 2119807 h 2125615"/>
              <a:gd name="connsiteX1" fmla="*/ 395786 w 5827595"/>
              <a:gd name="connsiteY1" fmla="*/ 2051568 h 2125615"/>
              <a:gd name="connsiteX2" fmla="*/ 846162 w 5827595"/>
              <a:gd name="connsiteY2" fmla="*/ 1519306 h 2125615"/>
              <a:gd name="connsiteX3" fmla="*/ 1187356 w 5827595"/>
              <a:gd name="connsiteY3" fmla="*/ 1451066 h 2125615"/>
              <a:gd name="connsiteX4" fmla="*/ 1337481 w 5827595"/>
              <a:gd name="connsiteY4" fmla="*/ 331950 h 2125615"/>
              <a:gd name="connsiteX5" fmla="*/ 1692323 w 5827595"/>
              <a:gd name="connsiteY5" fmla="*/ 263710 h 2125615"/>
              <a:gd name="connsiteX6" fmla="*/ 1910687 w 5827595"/>
              <a:gd name="connsiteY6" fmla="*/ 18051 h 2125615"/>
              <a:gd name="connsiteX7" fmla="*/ 2579428 w 5827595"/>
              <a:gd name="connsiteY7" fmla="*/ 768678 h 2125615"/>
              <a:gd name="connsiteX8" fmla="*/ 3316406 w 5827595"/>
              <a:gd name="connsiteY8" fmla="*/ 1642135 h 2125615"/>
              <a:gd name="connsiteX9" fmla="*/ 4572000 w 5827595"/>
              <a:gd name="connsiteY9" fmla="*/ 1833204 h 2125615"/>
              <a:gd name="connsiteX10" fmla="*/ 5281684 w 5827595"/>
              <a:gd name="connsiteY10" fmla="*/ 1956034 h 2125615"/>
              <a:gd name="connsiteX11" fmla="*/ 5827595 w 5827595"/>
              <a:gd name="connsiteY11" fmla="*/ 1956034 h 2125615"/>
              <a:gd name="connsiteX0" fmla="*/ 0 w 5827595"/>
              <a:gd name="connsiteY0" fmla="*/ 2119807 h 2125615"/>
              <a:gd name="connsiteX1" fmla="*/ 395786 w 5827595"/>
              <a:gd name="connsiteY1" fmla="*/ 2051568 h 2125615"/>
              <a:gd name="connsiteX2" fmla="*/ 846162 w 5827595"/>
              <a:gd name="connsiteY2" fmla="*/ 1519306 h 2125615"/>
              <a:gd name="connsiteX3" fmla="*/ 1187356 w 5827595"/>
              <a:gd name="connsiteY3" fmla="*/ 1451066 h 2125615"/>
              <a:gd name="connsiteX4" fmla="*/ 1337481 w 5827595"/>
              <a:gd name="connsiteY4" fmla="*/ 331950 h 2125615"/>
              <a:gd name="connsiteX5" fmla="*/ 1692323 w 5827595"/>
              <a:gd name="connsiteY5" fmla="*/ 263710 h 2125615"/>
              <a:gd name="connsiteX6" fmla="*/ 1910687 w 5827595"/>
              <a:gd name="connsiteY6" fmla="*/ 18051 h 2125615"/>
              <a:gd name="connsiteX7" fmla="*/ 2579428 w 5827595"/>
              <a:gd name="connsiteY7" fmla="*/ 768678 h 2125615"/>
              <a:gd name="connsiteX8" fmla="*/ 3343701 w 5827595"/>
              <a:gd name="connsiteY8" fmla="*/ 1724022 h 2125615"/>
              <a:gd name="connsiteX9" fmla="*/ 4572000 w 5827595"/>
              <a:gd name="connsiteY9" fmla="*/ 1833204 h 2125615"/>
              <a:gd name="connsiteX10" fmla="*/ 5281684 w 5827595"/>
              <a:gd name="connsiteY10" fmla="*/ 1956034 h 2125615"/>
              <a:gd name="connsiteX11" fmla="*/ 5827595 w 5827595"/>
              <a:gd name="connsiteY11" fmla="*/ 1956034 h 2125615"/>
              <a:gd name="connsiteX0" fmla="*/ 0 w 5827595"/>
              <a:gd name="connsiteY0" fmla="*/ 2119807 h 2125615"/>
              <a:gd name="connsiteX1" fmla="*/ 395786 w 5827595"/>
              <a:gd name="connsiteY1" fmla="*/ 2051568 h 2125615"/>
              <a:gd name="connsiteX2" fmla="*/ 846162 w 5827595"/>
              <a:gd name="connsiteY2" fmla="*/ 1519306 h 2125615"/>
              <a:gd name="connsiteX3" fmla="*/ 1187356 w 5827595"/>
              <a:gd name="connsiteY3" fmla="*/ 1451066 h 2125615"/>
              <a:gd name="connsiteX4" fmla="*/ 1337481 w 5827595"/>
              <a:gd name="connsiteY4" fmla="*/ 331950 h 2125615"/>
              <a:gd name="connsiteX5" fmla="*/ 1692323 w 5827595"/>
              <a:gd name="connsiteY5" fmla="*/ 263710 h 2125615"/>
              <a:gd name="connsiteX6" fmla="*/ 1910687 w 5827595"/>
              <a:gd name="connsiteY6" fmla="*/ 18051 h 2125615"/>
              <a:gd name="connsiteX7" fmla="*/ 2579428 w 5827595"/>
              <a:gd name="connsiteY7" fmla="*/ 768678 h 2125615"/>
              <a:gd name="connsiteX8" fmla="*/ 3343701 w 5827595"/>
              <a:gd name="connsiteY8" fmla="*/ 1724022 h 2125615"/>
              <a:gd name="connsiteX9" fmla="*/ 3794078 w 5827595"/>
              <a:gd name="connsiteY9" fmla="*/ 1573895 h 2125615"/>
              <a:gd name="connsiteX10" fmla="*/ 4572000 w 5827595"/>
              <a:gd name="connsiteY10" fmla="*/ 1833204 h 2125615"/>
              <a:gd name="connsiteX11" fmla="*/ 5281684 w 5827595"/>
              <a:gd name="connsiteY11" fmla="*/ 1956034 h 2125615"/>
              <a:gd name="connsiteX12" fmla="*/ 5827595 w 5827595"/>
              <a:gd name="connsiteY12" fmla="*/ 1956034 h 2125615"/>
              <a:gd name="connsiteX0" fmla="*/ 0 w 5281684"/>
              <a:gd name="connsiteY0" fmla="*/ 2119807 h 2125615"/>
              <a:gd name="connsiteX1" fmla="*/ 395786 w 5281684"/>
              <a:gd name="connsiteY1" fmla="*/ 2051568 h 2125615"/>
              <a:gd name="connsiteX2" fmla="*/ 846162 w 5281684"/>
              <a:gd name="connsiteY2" fmla="*/ 1519306 h 2125615"/>
              <a:gd name="connsiteX3" fmla="*/ 1187356 w 5281684"/>
              <a:gd name="connsiteY3" fmla="*/ 1451066 h 2125615"/>
              <a:gd name="connsiteX4" fmla="*/ 1337481 w 5281684"/>
              <a:gd name="connsiteY4" fmla="*/ 331950 h 2125615"/>
              <a:gd name="connsiteX5" fmla="*/ 1692323 w 5281684"/>
              <a:gd name="connsiteY5" fmla="*/ 263710 h 2125615"/>
              <a:gd name="connsiteX6" fmla="*/ 1910687 w 5281684"/>
              <a:gd name="connsiteY6" fmla="*/ 18051 h 2125615"/>
              <a:gd name="connsiteX7" fmla="*/ 2579428 w 5281684"/>
              <a:gd name="connsiteY7" fmla="*/ 768678 h 2125615"/>
              <a:gd name="connsiteX8" fmla="*/ 3343701 w 5281684"/>
              <a:gd name="connsiteY8" fmla="*/ 1724022 h 2125615"/>
              <a:gd name="connsiteX9" fmla="*/ 3794078 w 5281684"/>
              <a:gd name="connsiteY9" fmla="*/ 1573895 h 2125615"/>
              <a:gd name="connsiteX10" fmla="*/ 4572000 w 5281684"/>
              <a:gd name="connsiteY10" fmla="*/ 1833204 h 2125615"/>
              <a:gd name="connsiteX11" fmla="*/ 5281684 w 5281684"/>
              <a:gd name="connsiteY11" fmla="*/ 1956034 h 212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1684" h="2125615">
                <a:moveTo>
                  <a:pt x="0" y="2119807"/>
                </a:moveTo>
                <a:cubicBezTo>
                  <a:pt x="181970" y="2122082"/>
                  <a:pt x="254759" y="2151652"/>
                  <a:pt x="395786" y="2051568"/>
                </a:cubicBezTo>
                <a:cubicBezTo>
                  <a:pt x="536813" y="1951485"/>
                  <a:pt x="714234" y="1619390"/>
                  <a:pt x="846162" y="1519306"/>
                </a:cubicBezTo>
                <a:cubicBezTo>
                  <a:pt x="978090" y="1419222"/>
                  <a:pt x="1116843" y="1673979"/>
                  <a:pt x="1187356" y="1451066"/>
                </a:cubicBezTo>
                <a:cubicBezTo>
                  <a:pt x="1257869" y="1228153"/>
                  <a:pt x="1253320" y="529843"/>
                  <a:pt x="1337481" y="331950"/>
                </a:cubicBezTo>
                <a:cubicBezTo>
                  <a:pt x="1421642" y="134057"/>
                  <a:pt x="1589965" y="361519"/>
                  <a:pt x="1692323" y="263710"/>
                </a:cubicBezTo>
                <a:cubicBezTo>
                  <a:pt x="1794681" y="165901"/>
                  <a:pt x="1762836" y="-66110"/>
                  <a:pt x="1910687" y="18051"/>
                </a:cubicBezTo>
                <a:cubicBezTo>
                  <a:pt x="2058538" y="102212"/>
                  <a:pt x="2340592" y="484350"/>
                  <a:pt x="2579428" y="768678"/>
                </a:cubicBezTo>
                <a:cubicBezTo>
                  <a:pt x="2818264" y="1053007"/>
                  <a:pt x="3141259" y="1589819"/>
                  <a:pt x="3343701" y="1724022"/>
                </a:cubicBezTo>
                <a:cubicBezTo>
                  <a:pt x="3546143" y="1858225"/>
                  <a:pt x="3589362" y="1555698"/>
                  <a:pt x="3794078" y="1573895"/>
                </a:cubicBezTo>
                <a:cubicBezTo>
                  <a:pt x="3998794" y="1592092"/>
                  <a:pt x="4324066" y="1769514"/>
                  <a:pt x="4572000" y="1833204"/>
                </a:cubicBezTo>
                <a:cubicBezTo>
                  <a:pt x="4819934" y="1896894"/>
                  <a:pt x="5072418" y="1935562"/>
                  <a:pt x="5281684" y="1956034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Choose f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=x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, f</a:t>
            </a:r>
            <a:r>
              <a:rPr lang="en-US" baseline="-25000" dirty="0"/>
              <a:t>3</a:t>
            </a:r>
            <a:r>
              <a:rPr lang="en-US" dirty="0"/>
              <a:t>=</a:t>
            </a:r>
            <a:r>
              <a:rPr lang="en-US" sz="2800" dirty="0">
                <a:sym typeface="Symbol" pitchFamily="18" charset="2"/>
              </a:rPr>
              <a:t></a:t>
            </a:r>
            <a:r>
              <a:rPr lang="en-US" sz="2800" dirty="0"/>
              <a:t>2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D8B29A-9155-48A7-B002-0C63B5C24D4A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25062" name="Freeform 102"/>
          <p:cNvSpPr>
            <a:spLocks/>
          </p:cNvSpPr>
          <p:nvPr/>
        </p:nvSpPr>
        <p:spPr bwMode="auto">
          <a:xfrm>
            <a:off x="6130925" y="2847975"/>
            <a:ext cx="269875" cy="2867025"/>
          </a:xfrm>
          <a:custGeom>
            <a:avLst/>
            <a:gdLst>
              <a:gd name="T0" fmla="*/ 0 w 170"/>
              <a:gd name="T1" fmla="*/ 0 h 1806"/>
              <a:gd name="T2" fmla="*/ 142 w 170"/>
              <a:gd name="T3" fmla="*/ 538 h 1806"/>
              <a:gd name="T4" fmla="*/ 170 w 170"/>
              <a:gd name="T5" fmla="*/ 1806 h 1806"/>
              <a:gd name="T6" fmla="*/ 26 w 170"/>
              <a:gd name="T7" fmla="*/ 1278 h 1806"/>
              <a:gd name="T8" fmla="*/ 0 w 170"/>
              <a:gd name="T9" fmla="*/ 0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1806">
                <a:moveTo>
                  <a:pt x="0" y="0"/>
                </a:moveTo>
                <a:lnTo>
                  <a:pt x="142" y="538"/>
                </a:lnTo>
                <a:lnTo>
                  <a:pt x="170" y="1806"/>
                </a:lnTo>
                <a:lnTo>
                  <a:pt x="26" y="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533400" y="2438400"/>
            <a:ext cx="38100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914400" y="2895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66" name="Line 6"/>
          <p:cNvSpPr>
            <a:spLocks noChangeShapeType="1"/>
          </p:cNvSpPr>
          <p:nvPr/>
        </p:nvSpPr>
        <p:spPr bwMode="auto">
          <a:xfrm>
            <a:off x="762000" y="3505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67" name="Line 7"/>
          <p:cNvSpPr>
            <a:spLocks noChangeShapeType="1"/>
          </p:cNvSpPr>
          <p:nvPr/>
        </p:nvSpPr>
        <p:spPr bwMode="auto">
          <a:xfrm>
            <a:off x="1524000" y="3276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68" name="Line 8"/>
          <p:cNvSpPr>
            <a:spLocks noChangeShapeType="1"/>
          </p:cNvSpPr>
          <p:nvPr/>
        </p:nvSpPr>
        <p:spPr bwMode="auto">
          <a:xfrm>
            <a:off x="914400" y="4267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685800" y="5029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70" name="Line 10"/>
          <p:cNvSpPr>
            <a:spLocks noChangeShapeType="1"/>
          </p:cNvSpPr>
          <p:nvPr/>
        </p:nvSpPr>
        <p:spPr bwMode="auto">
          <a:xfrm>
            <a:off x="1295400" y="4876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71" name="Line 11"/>
          <p:cNvSpPr>
            <a:spLocks noChangeShapeType="1"/>
          </p:cNvSpPr>
          <p:nvPr/>
        </p:nvSpPr>
        <p:spPr bwMode="auto">
          <a:xfrm>
            <a:off x="10668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72" name="Line 12"/>
          <p:cNvSpPr>
            <a:spLocks noChangeShapeType="1"/>
          </p:cNvSpPr>
          <p:nvPr/>
        </p:nvSpPr>
        <p:spPr bwMode="auto">
          <a:xfrm>
            <a:off x="1447800" y="5029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73" name="Line 13"/>
          <p:cNvSpPr>
            <a:spLocks noChangeShapeType="1"/>
          </p:cNvSpPr>
          <p:nvPr/>
        </p:nvSpPr>
        <p:spPr bwMode="auto">
          <a:xfrm>
            <a:off x="3124200" y="30480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74" name="Line 14"/>
          <p:cNvSpPr>
            <a:spLocks noChangeShapeType="1"/>
          </p:cNvSpPr>
          <p:nvPr/>
        </p:nvSpPr>
        <p:spPr bwMode="auto">
          <a:xfrm>
            <a:off x="3581400" y="3733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75" name="Line 15"/>
          <p:cNvSpPr>
            <a:spLocks noChangeShapeType="1"/>
          </p:cNvSpPr>
          <p:nvPr/>
        </p:nvSpPr>
        <p:spPr bwMode="auto">
          <a:xfrm>
            <a:off x="2209800" y="5181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76" name="Line 16"/>
          <p:cNvSpPr>
            <a:spLocks noChangeShapeType="1"/>
          </p:cNvSpPr>
          <p:nvPr/>
        </p:nvSpPr>
        <p:spPr bwMode="auto">
          <a:xfrm>
            <a:off x="2743200" y="3352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3429000" y="4343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78" name="Line 18"/>
          <p:cNvSpPr>
            <a:spLocks noChangeShapeType="1"/>
          </p:cNvSpPr>
          <p:nvPr/>
        </p:nvSpPr>
        <p:spPr bwMode="auto">
          <a:xfrm>
            <a:off x="3962400" y="4495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79" name="Line 19"/>
          <p:cNvSpPr>
            <a:spLocks noChangeShapeType="1"/>
          </p:cNvSpPr>
          <p:nvPr/>
        </p:nvSpPr>
        <p:spPr bwMode="auto">
          <a:xfrm>
            <a:off x="3581400" y="4800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80" name="Line 20"/>
          <p:cNvSpPr>
            <a:spLocks noChangeShapeType="1"/>
          </p:cNvSpPr>
          <p:nvPr/>
        </p:nvSpPr>
        <p:spPr bwMode="auto">
          <a:xfrm>
            <a:off x="3352800" y="57150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4981" name="Line 21"/>
          <p:cNvSpPr>
            <a:spLocks noChangeShapeType="1"/>
          </p:cNvSpPr>
          <p:nvPr/>
        </p:nvSpPr>
        <p:spPr bwMode="auto">
          <a:xfrm>
            <a:off x="32004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424984" name="Group 24"/>
          <p:cNvGrpSpPr>
            <a:grpSpLocks/>
          </p:cNvGrpSpPr>
          <p:nvPr/>
        </p:nvGrpSpPr>
        <p:grpSpPr bwMode="auto">
          <a:xfrm>
            <a:off x="2057400" y="3810000"/>
            <a:ext cx="152400" cy="152400"/>
            <a:chOff x="1392" y="2544"/>
            <a:chExt cx="96" cy="96"/>
          </a:xfrm>
        </p:grpSpPr>
        <p:sp>
          <p:nvSpPr>
            <p:cNvPr id="424982" name="Line 22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4983" name="Line 23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4985" name="Group 25"/>
          <p:cNvGrpSpPr>
            <a:grpSpLocks/>
          </p:cNvGrpSpPr>
          <p:nvPr/>
        </p:nvGrpSpPr>
        <p:grpSpPr bwMode="auto">
          <a:xfrm>
            <a:off x="1600200" y="4114800"/>
            <a:ext cx="152400" cy="152400"/>
            <a:chOff x="1392" y="2544"/>
            <a:chExt cx="96" cy="96"/>
          </a:xfrm>
        </p:grpSpPr>
        <p:sp>
          <p:nvSpPr>
            <p:cNvPr id="424986" name="Line 2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4987" name="Line 2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4988" name="Group 28"/>
          <p:cNvGrpSpPr>
            <a:grpSpLocks/>
          </p:cNvGrpSpPr>
          <p:nvPr/>
        </p:nvGrpSpPr>
        <p:grpSpPr bwMode="auto">
          <a:xfrm>
            <a:off x="1676400" y="3657600"/>
            <a:ext cx="152400" cy="152400"/>
            <a:chOff x="1392" y="2544"/>
            <a:chExt cx="96" cy="96"/>
          </a:xfrm>
        </p:grpSpPr>
        <p:sp>
          <p:nvSpPr>
            <p:cNvPr id="424989" name="Line 29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4990" name="Line 30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4991" name="Group 31"/>
          <p:cNvGrpSpPr>
            <a:grpSpLocks/>
          </p:cNvGrpSpPr>
          <p:nvPr/>
        </p:nvGrpSpPr>
        <p:grpSpPr bwMode="auto">
          <a:xfrm>
            <a:off x="2057400" y="4419600"/>
            <a:ext cx="152400" cy="152400"/>
            <a:chOff x="1392" y="2544"/>
            <a:chExt cx="96" cy="96"/>
          </a:xfrm>
        </p:grpSpPr>
        <p:sp>
          <p:nvSpPr>
            <p:cNvPr id="424992" name="Line 32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4993" name="Line 33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4994" name="Group 34"/>
          <p:cNvGrpSpPr>
            <a:grpSpLocks/>
          </p:cNvGrpSpPr>
          <p:nvPr/>
        </p:nvGrpSpPr>
        <p:grpSpPr bwMode="auto">
          <a:xfrm>
            <a:off x="1981200" y="4114800"/>
            <a:ext cx="152400" cy="152400"/>
            <a:chOff x="1392" y="2544"/>
            <a:chExt cx="96" cy="96"/>
          </a:xfrm>
        </p:grpSpPr>
        <p:sp>
          <p:nvSpPr>
            <p:cNvPr id="424995" name="Line 35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4996" name="Line 36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4997" name="Group 37"/>
          <p:cNvGrpSpPr>
            <a:grpSpLocks/>
          </p:cNvGrpSpPr>
          <p:nvPr/>
        </p:nvGrpSpPr>
        <p:grpSpPr bwMode="auto">
          <a:xfrm>
            <a:off x="2362200" y="3505200"/>
            <a:ext cx="152400" cy="152400"/>
            <a:chOff x="1392" y="2544"/>
            <a:chExt cx="96" cy="96"/>
          </a:xfrm>
        </p:grpSpPr>
        <p:sp>
          <p:nvSpPr>
            <p:cNvPr id="424998" name="Line 38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4999" name="Line 39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00" name="Group 40"/>
          <p:cNvGrpSpPr>
            <a:grpSpLocks/>
          </p:cNvGrpSpPr>
          <p:nvPr/>
        </p:nvGrpSpPr>
        <p:grpSpPr bwMode="auto">
          <a:xfrm>
            <a:off x="2819400" y="3733800"/>
            <a:ext cx="152400" cy="152400"/>
            <a:chOff x="1392" y="2544"/>
            <a:chExt cx="96" cy="96"/>
          </a:xfrm>
        </p:grpSpPr>
        <p:sp>
          <p:nvSpPr>
            <p:cNvPr id="425001" name="Line 41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02" name="Line 42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03" name="Group 43"/>
          <p:cNvGrpSpPr>
            <a:grpSpLocks/>
          </p:cNvGrpSpPr>
          <p:nvPr/>
        </p:nvGrpSpPr>
        <p:grpSpPr bwMode="auto">
          <a:xfrm>
            <a:off x="2590800" y="3733800"/>
            <a:ext cx="152400" cy="152400"/>
            <a:chOff x="1392" y="2544"/>
            <a:chExt cx="96" cy="96"/>
          </a:xfrm>
        </p:grpSpPr>
        <p:sp>
          <p:nvSpPr>
            <p:cNvPr id="425004" name="Line 44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05" name="Line 45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06" name="Group 46"/>
          <p:cNvGrpSpPr>
            <a:grpSpLocks/>
          </p:cNvGrpSpPr>
          <p:nvPr/>
        </p:nvGrpSpPr>
        <p:grpSpPr bwMode="auto">
          <a:xfrm>
            <a:off x="2743200" y="4419600"/>
            <a:ext cx="152400" cy="152400"/>
            <a:chOff x="1392" y="2544"/>
            <a:chExt cx="96" cy="96"/>
          </a:xfrm>
        </p:grpSpPr>
        <p:sp>
          <p:nvSpPr>
            <p:cNvPr id="425007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08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09" name="Group 49"/>
          <p:cNvGrpSpPr>
            <a:grpSpLocks/>
          </p:cNvGrpSpPr>
          <p:nvPr/>
        </p:nvGrpSpPr>
        <p:grpSpPr bwMode="auto">
          <a:xfrm>
            <a:off x="1905000" y="4876800"/>
            <a:ext cx="152400" cy="152400"/>
            <a:chOff x="1392" y="2544"/>
            <a:chExt cx="96" cy="96"/>
          </a:xfrm>
        </p:grpSpPr>
        <p:sp>
          <p:nvSpPr>
            <p:cNvPr id="425010" name="Line 5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11" name="Line 5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12" name="Group 52"/>
          <p:cNvGrpSpPr>
            <a:grpSpLocks/>
          </p:cNvGrpSpPr>
          <p:nvPr/>
        </p:nvGrpSpPr>
        <p:grpSpPr bwMode="auto">
          <a:xfrm>
            <a:off x="1447800" y="4495800"/>
            <a:ext cx="152400" cy="152400"/>
            <a:chOff x="1392" y="2544"/>
            <a:chExt cx="96" cy="96"/>
          </a:xfrm>
        </p:grpSpPr>
        <p:sp>
          <p:nvSpPr>
            <p:cNvPr id="425013" name="Line 5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14" name="Line 5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15" name="Group 55"/>
          <p:cNvGrpSpPr>
            <a:grpSpLocks/>
          </p:cNvGrpSpPr>
          <p:nvPr/>
        </p:nvGrpSpPr>
        <p:grpSpPr bwMode="auto">
          <a:xfrm>
            <a:off x="2819400" y="4724400"/>
            <a:ext cx="152400" cy="152400"/>
            <a:chOff x="1392" y="2544"/>
            <a:chExt cx="96" cy="96"/>
          </a:xfrm>
        </p:grpSpPr>
        <p:sp>
          <p:nvSpPr>
            <p:cNvPr id="425016" name="Line 5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17" name="Line 5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18" name="Group 58"/>
          <p:cNvGrpSpPr>
            <a:grpSpLocks/>
          </p:cNvGrpSpPr>
          <p:nvPr/>
        </p:nvGrpSpPr>
        <p:grpSpPr bwMode="auto">
          <a:xfrm>
            <a:off x="3048000" y="4038600"/>
            <a:ext cx="152400" cy="152400"/>
            <a:chOff x="1392" y="2544"/>
            <a:chExt cx="96" cy="96"/>
          </a:xfrm>
        </p:grpSpPr>
        <p:sp>
          <p:nvSpPr>
            <p:cNvPr id="425019" name="Line 59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20" name="Line 60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25021" name="Line 61"/>
          <p:cNvSpPr>
            <a:spLocks noChangeShapeType="1"/>
          </p:cNvSpPr>
          <p:nvPr/>
        </p:nvSpPr>
        <p:spPr bwMode="auto">
          <a:xfrm flipV="1">
            <a:off x="5334000" y="32004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22" name="Line 62"/>
          <p:cNvSpPr>
            <a:spLocks noChangeShapeType="1"/>
          </p:cNvSpPr>
          <p:nvPr/>
        </p:nvSpPr>
        <p:spPr bwMode="auto">
          <a:xfrm flipV="1">
            <a:off x="5334000" y="43434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23" name="Line 63"/>
          <p:cNvSpPr>
            <a:spLocks noChangeShapeType="1"/>
          </p:cNvSpPr>
          <p:nvPr/>
        </p:nvSpPr>
        <p:spPr bwMode="auto">
          <a:xfrm flipV="1">
            <a:off x="5334000" y="571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24" name="Text Box 64"/>
          <p:cNvSpPr txBox="1">
            <a:spLocks noChangeArrowheads="1"/>
          </p:cNvSpPr>
          <p:nvPr/>
        </p:nvSpPr>
        <p:spPr bwMode="auto">
          <a:xfrm>
            <a:off x="4191000" y="6019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152400" y="2209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grpSp>
        <p:nvGrpSpPr>
          <p:cNvPr id="425026" name="Group 66"/>
          <p:cNvGrpSpPr>
            <a:grpSpLocks/>
          </p:cNvGrpSpPr>
          <p:nvPr/>
        </p:nvGrpSpPr>
        <p:grpSpPr bwMode="auto">
          <a:xfrm>
            <a:off x="5791200" y="4114800"/>
            <a:ext cx="152400" cy="152400"/>
            <a:chOff x="1392" y="2544"/>
            <a:chExt cx="96" cy="96"/>
          </a:xfrm>
        </p:grpSpPr>
        <p:sp>
          <p:nvSpPr>
            <p:cNvPr id="425027" name="Line 6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28" name="Line 6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29" name="Group 69"/>
          <p:cNvGrpSpPr>
            <a:grpSpLocks/>
          </p:cNvGrpSpPr>
          <p:nvPr/>
        </p:nvGrpSpPr>
        <p:grpSpPr bwMode="auto">
          <a:xfrm>
            <a:off x="5791200" y="4343400"/>
            <a:ext cx="152400" cy="152400"/>
            <a:chOff x="1392" y="2544"/>
            <a:chExt cx="96" cy="96"/>
          </a:xfrm>
        </p:grpSpPr>
        <p:sp>
          <p:nvSpPr>
            <p:cNvPr id="425030" name="Line 7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31" name="Line 7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32" name="Group 72"/>
          <p:cNvGrpSpPr>
            <a:grpSpLocks/>
          </p:cNvGrpSpPr>
          <p:nvPr/>
        </p:nvGrpSpPr>
        <p:grpSpPr bwMode="auto">
          <a:xfrm>
            <a:off x="5486400" y="4343400"/>
            <a:ext cx="152400" cy="152400"/>
            <a:chOff x="1392" y="2544"/>
            <a:chExt cx="96" cy="96"/>
          </a:xfrm>
        </p:grpSpPr>
        <p:sp>
          <p:nvSpPr>
            <p:cNvPr id="425033" name="Line 7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34" name="Line 7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35" name="Group 75"/>
          <p:cNvGrpSpPr>
            <a:grpSpLocks/>
          </p:cNvGrpSpPr>
          <p:nvPr/>
        </p:nvGrpSpPr>
        <p:grpSpPr bwMode="auto">
          <a:xfrm>
            <a:off x="5791200" y="4724400"/>
            <a:ext cx="152400" cy="152400"/>
            <a:chOff x="1392" y="2544"/>
            <a:chExt cx="96" cy="96"/>
          </a:xfrm>
        </p:grpSpPr>
        <p:sp>
          <p:nvSpPr>
            <p:cNvPr id="425036" name="Line 7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37" name="Line 7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38" name="Group 78"/>
          <p:cNvGrpSpPr>
            <a:grpSpLocks/>
          </p:cNvGrpSpPr>
          <p:nvPr/>
        </p:nvGrpSpPr>
        <p:grpSpPr bwMode="auto">
          <a:xfrm>
            <a:off x="6019800" y="3962400"/>
            <a:ext cx="152400" cy="152400"/>
            <a:chOff x="1392" y="2544"/>
            <a:chExt cx="96" cy="96"/>
          </a:xfrm>
        </p:grpSpPr>
        <p:sp>
          <p:nvSpPr>
            <p:cNvPr id="425039" name="Line 79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40" name="Line 80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41" name="Group 81"/>
          <p:cNvGrpSpPr>
            <a:grpSpLocks/>
          </p:cNvGrpSpPr>
          <p:nvPr/>
        </p:nvGrpSpPr>
        <p:grpSpPr bwMode="auto">
          <a:xfrm>
            <a:off x="6019800" y="4495800"/>
            <a:ext cx="152400" cy="152400"/>
            <a:chOff x="1392" y="2544"/>
            <a:chExt cx="96" cy="96"/>
          </a:xfrm>
        </p:grpSpPr>
        <p:sp>
          <p:nvSpPr>
            <p:cNvPr id="425042" name="Line 82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43" name="Line 83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44" name="Group 84"/>
          <p:cNvGrpSpPr>
            <a:grpSpLocks/>
          </p:cNvGrpSpPr>
          <p:nvPr/>
        </p:nvGrpSpPr>
        <p:grpSpPr bwMode="auto">
          <a:xfrm>
            <a:off x="5334000" y="4419600"/>
            <a:ext cx="152400" cy="152400"/>
            <a:chOff x="1392" y="2544"/>
            <a:chExt cx="96" cy="96"/>
          </a:xfrm>
        </p:grpSpPr>
        <p:sp>
          <p:nvSpPr>
            <p:cNvPr id="425045" name="Line 85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46" name="Line 86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47" name="Group 87"/>
          <p:cNvGrpSpPr>
            <a:grpSpLocks/>
          </p:cNvGrpSpPr>
          <p:nvPr/>
        </p:nvGrpSpPr>
        <p:grpSpPr bwMode="auto">
          <a:xfrm>
            <a:off x="5638800" y="4038600"/>
            <a:ext cx="152400" cy="152400"/>
            <a:chOff x="1392" y="2544"/>
            <a:chExt cx="96" cy="96"/>
          </a:xfrm>
        </p:grpSpPr>
        <p:sp>
          <p:nvSpPr>
            <p:cNvPr id="425048" name="Line 88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49" name="Line 89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50" name="Group 90"/>
          <p:cNvGrpSpPr>
            <a:grpSpLocks/>
          </p:cNvGrpSpPr>
          <p:nvPr/>
        </p:nvGrpSpPr>
        <p:grpSpPr bwMode="auto">
          <a:xfrm>
            <a:off x="5562600" y="4191000"/>
            <a:ext cx="152400" cy="152400"/>
            <a:chOff x="1392" y="2544"/>
            <a:chExt cx="96" cy="96"/>
          </a:xfrm>
        </p:grpSpPr>
        <p:sp>
          <p:nvSpPr>
            <p:cNvPr id="425051" name="Line 91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52" name="Line 92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53" name="Group 93"/>
          <p:cNvGrpSpPr>
            <a:grpSpLocks/>
          </p:cNvGrpSpPr>
          <p:nvPr/>
        </p:nvGrpSpPr>
        <p:grpSpPr bwMode="auto">
          <a:xfrm>
            <a:off x="5638800" y="4495800"/>
            <a:ext cx="152400" cy="152400"/>
            <a:chOff x="1392" y="2544"/>
            <a:chExt cx="96" cy="96"/>
          </a:xfrm>
        </p:grpSpPr>
        <p:sp>
          <p:nvSpPr>
            <p:cNvPr id="425054" name="Line 94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55" name="Line 95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25059" name="Group 99"/>
          <p:cNvGrpSpPr>
            <a:grpSpLocks/>
          </p:cNvGrpSpPr>
          <p:nvPr/>
        </p:nvGrpSpPr>
        <p:grpSpPr bwMode="auto">
          <a:xfrm>
            <a:off x="6172200" y="4724400"/>
            <a:ext cx="152400" cy="152400"/>
            <a:chOff x="1392" y="2544"/>
            <a:chExt cx="96" cy="96"/>
          </a:xfrm>
        </p:grpSpPr>
        <p:sp>
          <p:nvSpPr>
            <p:cNvPr id="425060" name="Line 10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5061" name="Line 10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25063" name="Line 103"/>
          <p:cNvSpPr>
            <a:spLocks noChangeShapeType="1"/>
          </p:cNvSpPr>
          <p:nvPr/>
        </p:nvSpPr>
        <p:spPr bwMode="auto">
          <a:xfrm>
            <a:off x="72390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64" name="Line 104"/>
          <p:cNvSpPr>
            <a:spLocks noChangeShapeType="1"/>
          </p:cNvSpPr>
          <p:nvPr/>
        </p:nvSpPr>
        <p:spPr bwMode="auto">
          <a:xfrm>
            <a:off x="7391400" y="3886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65" name="Line 105"/>
          <p:cNvSpPr>
            <a:spLocks noChangeShapeType="1"/>
          </p:cNvSpPr>
          <p:nvPr/>
        </p:nvSpPr>
        <p:spPr bwMode="auto">
          <a:xfrm>
            <a:off x="6553200" y="34290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66" name="Line 106"/>
          <p:cNvSpPr>
            <a:spLocks noChangeShapeType="1"/>
          </p:cNvSpPr>
          <p:nvPr/>
        </p:nvSpPr>
        <p:spPr bwMode="auto">
          <a:xfrm>
            <a:off x="6629400" y="38100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67" name="Line 107"/>
          <p:cNvSpPr>
            <a:spLocks noChangeShapeType="1"/>
          </p:cNvSpPr>
          <p:nvPr/>
        </p:nvSpPr>
        <p:spPr bwMode="auto">
          <a:xfrm>
            <a:off x="7620000" y="4343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68" name="Line 108"/>
          <p:cNvSpPr>
            <a:spLocks noChangeShapeType="1"/>
          </p:cNvSpPr>
          <p:nvPr/>
        </p:nvSpPr>
        <p:spPr bwMode="auto">
          <a:xfrm>
            <a:off x="7086600" y="4495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69" name="Line 109"/>
          <p:cNvSpPr>
            <a:spLocks noChangeShapeType="1"/>
          </p:cNvSpPr>
          <p:nvPr/>
        </p:nvSpPr>
        <p:spPr bwMode="auto">
          <a:xfrm>
            <a:off x="6858000" y="3657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70" name="Line 110"/>
          <p:cNvSpPr>
            <a:spLocks noChangeShapeType="1"/>
          </p:cNvSpPr>
          <p:nvPr/>
        </p:nvSpPr>
        <p:spPr bwMode="auto">
          <a:xfrm>
            <a:off x="6400800" y="4038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71" name="Line 111"/>
          <p:cNvSpPr>
            <a:spLocks noChangeShapeType="1"/>
          </p:cNvSpPr>
          <p:nvPr/>
        </p:nvSpPr>
        <p:spPr bwMode="auto">
          <a:xfrm>
            <a:off x="6781800" y="49530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72" name="Line 112"/>
          <p:cNvSpPr>
            <a:spLocks noChangeShapeType="1"/>
          </p:cNvSpPr>
          <p:nvPr/>
        </p:nvSpPr>
        <p:spPr bwMode="auto">
          <a:xfrm>
            <a:off x="6629400" y="4267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73" name="Line 113"/>
          <p:cNvSpPr>
            <a:spLocks noChangeShapeType="1"/>
          </p:cNvSpPr>
          <p:nvPr/>
        </p:nvSpPr>
        <p:spPr bwMode="auto">
          <a:xfrm>
            <a:off x="6324600" y="5029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74" name="Line 114"/>
          <p:cNvSpPr>
            <a:spLocks noChangeShapeType="1"/>
          </p:cNvSpPr>
          <p:nvPr/>
        </p:nvSpPr>
        <p:spPr bwMode="auto">
          <a:xfrm>
            <a:off x="6400800" y="4724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75" name="Line 115"/>
          <p:cNvSpPr>
            <a:spLocks noChangeShapeType="1"/>
          </p:cNvSpPr>
          <p:nvPr/>
        </p:nvSpPr>
        <p:spPr bwMode="auto">
          <a:xfrm>
            <a:off x="6400800" y="5105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76" name="Line 116"/>
          <p:cNvSpPr>
            <a:spLocks noChangeShapeType="1"/>
          </p:cNvSpPr>
          <p:nvPr/>
        </p:nvSpPr>
        <p:spPr bwMode="auto">
          <a:xfrm>
            <a:off x="7315200" y="3276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77" name="Line 117"/>
          <p:cNvSpPr>
            <a:spLocks noChangeShapeType="1"/>
          </p:cNvSpPr>
          <p:nvPr/>
        </p:nvSpPr>
        <p:spPr bwMode="auto">
          <a:xfrm>
            <a:off x="7086600" y="5029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78" name="Line 118"/>
          <p:cNvSpPr>
            <a:spLocks noChangeShapeType="1"/>
          </p:cNvSpPr>
          <p:nvPr/>
        </p:nvSpPr>
        <p:spPr bwMode="auto">
          <a:xfrm>
            <a:off x="6781800" y="5562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79" name="Line 119"/>
          <p:cNvSpPr>
            <a:spLocks noChangeShapeType="1"/>
          </p:cNvSpPr>
          <p:nvPr/>
        </p:nvSpPr>
        <p:spPr bwMode="auto">
          <a:xfrm>
            <a:off x="7620000" y="5486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80" name="Line 120"/>
          <p:cNvSpPr>
            <a:spLocks noChangeShapeType="1"/>
          </p:cNvSpPr>
          <p:nvPr/>
        </p:nvSpPr>
        <p:spPr bwMode="auto">
          <a:xfrm>
            <a:off x="7772400" y="45720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5081" name="Text Box 121"/>
          <p:cNvSpPr txBox="1">
            <a:spLocks noChangeArrowheads="1"/>
          </p:cNvSpPr>
          <p:nvPr/>
        </p:nvSpPr>
        <p:spPr bwMode="auto">
          <a:xfrm>
            <a:off x="6781800" y="4038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425082" name="Text Box 122"/>
          <p:cNvSpPr txBox="1">
            <a:spLocks noChangeArrowheads="1"/>
          </p:cNvSpPr>
          <p:nvPr/>
        </p:nvSpPr>
        <p:spPr bwMode="auto">
          <a:xfrm>
            <a:off x="7391400" y="5715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425083" name="Text Box 123"/>
          <p:cNvSpPr txBox="1">
            <a:spLocks noChangeArrowheads="1"/>
          </p:cNvSpPr>
          <p:nvPr/>
        </p:nvSpPr>
        <p:spPr bwMode="auto">
          <a:xfrm>
            <a:off x="51816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</a:t>
            </a:r>
            <a:r>
              <a:rPr lang="en-US" baseline="-25000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Locally weighted averaging extrapolates </a:t>
            </a:r>
            <a:r>
              <a:rPr lang="en-US" dirty="0"/>
              <a:t>to a constant</a:t>
            </a:r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Locally weighted linear regression</a:t>
            </a:r>
            <a:r>
              <a:rPr lang="en-US" dirty="0" smtClean="0"/>
              <a:t> extrapolates a rising/decreasing trend</a:t>
            </a:r>
          </a:p>
          <a:p>
            <a:r>
              <a:rPr lang="en-US" dirty="0" smtClean="0"/>
              <a:t>Both techniques can give statistically valid </a:t>
            </a:r>
            <a:r>
              <a:rPr lang="en-US" b="1" dirty="0" smtClean="0"/>
              <a:t>confidence intervals</a:t>
            </a:r>
            <a:r>
              <a:rPr lang="en-US" dirty="0" smtClean="0"/>
              <a:t> on predictions</a:t>
            </a:r>
            <a:br>
              <a:rPr lang="en-US" dirty="0" smtClean="0"/>
            </a:br>
            <a:endParaRPr lang="en-US" b="1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Because of the curse of dimensionality, all such techniques require </a:t>
            </a:r>
            <a:r>
              <a:rPr lang="en-US" dirty="0">
                <a:solidFill>
                  <a:schemeClr val="accent2"/>
                </a:solidFill>
              </a:rPr>
              <a:t>low </a:t>
            </a:r>
            <a:r>
              <a:rPr lang="en-US" dirty="0" smtClean="0">
                <a:solidFill>
                  <a:schemeClr val="accent2"/>
                </a:solidFill>
              </a:rPr>
              <a:t>d or large 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Dimensionality Reduction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datasets are too high dimensional to do effective learning</a:t>
            </a:r>
          </a:p>
          <a:p>
            <a:pPr lvl="1"/>
            <a:r>
              <a:rPr lang="en-US" dirty="0" smtClean="0"/>
              <a:t>E.g. images, audio, surveys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Dimensionality reduction</a:t>
            </a:r>
            <a:r>
              <a:rPr lang="en-US" dirty="0" smtClean="0"/>
              <a:t>: preprocess data to a find a low # of features automatically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611583"/>
            <a:ext cx="4000500" cy="31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Finds a few “axes” that explain the major variations in the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Related techniques: multidimensional scaling, factor analysis, </a:t>
            </a:r>
            <a:r>
              <a:rPr lang="en-US" dirty="0" err="1" smtClean="0"/>
              <a:t>Isomap</a:t>
            </a:r>
          </a:p>
          <a:p>
            <a:r>
              <a:rPr lang="en-US" dirty="0" smtClean="0"/>
              <a:t>Useful for learning, visualization, clustering,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2" y="2362200"/>
            <a:ext cx="8153401" cy="1987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4416623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University of Washington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57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Project Mid-term Report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October </a:t>
            </a:r>
            <a:r>
              <a:rPr lang="en-US" dirty="0"/>
              <a:t>3</a:t>
            </a:r>
            <a:r>
              <a:rPr lang="en-US" sz="2400" dirty="0" smtClean="0"/>
              <a:t>0</a:t>
            </a:r>
            <a:r>
              <a:rPr lang="en-US" sz="2400" dirty="0" smtClean="0"/>
              <a:t>:</a:t>
            </a:r>
          </a:p>
          <a:p>
            <a:pPr lvl="1"/>
            <a:r>
              <a:rPr lang="en-US" b="1" dirty="0" smtClean="0"/>
              <a:t>1-2 </a:t>
            </a:r>
            <a:r>
              <a:rPr lang="en-US" b="1" dirty="0" smtClean="0"/>
              <a:t>page </a:t>
            </a:r>
            <a:r>
              <a:rPr lang="en-US" dirty="0" smtClean="0"/>
              <a:t>description of current progress, challenges, changes in direction</a:t>
            </a:r>
            <a:endParaRPr lang="en-US" sz="21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B5AB14-5453-40DC-95D2-AD382BF4D452}" type="slidenum">
              <a:rPr lang="en-US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 world with a slew of machine learning techniques, feature spaces, training techniques…</a:t>
            </a:r>
          </a:p>
          <a:p>
            <a:r>
              <a:rPr lang="en-US" dirty="0" smtClean="0"/>
              <a:t>How will you:</a:t>
            </a:r>
          </a:p>
          <a:p>
            <a:pPr lvl="1"/>
            <a:r>
              <a:rPr lang="en-US" dirty="0" smtClean="0"/>
              <a:t>Prove that a learner performs well?</a:t>
            </a:r>
          </a:p>
          <a:p>
            <a:pPr lvl="1"/>
            <a:r>
              <a:rPr lang="en-US" dirty="0" smtClean="0"/>
              <a:t>Compare techniques against each other?</a:t>
            </a:r>
          </a:p>
          <a:p>
            <a:pPr lvl="1"/>
            <a:r>
              <a:rPr lang="en-US" dirty="0" smtClean="0"/>
              <a:t>Pick the best technique?</a:t>
            </a:r>
          </a:p>
          <a:p>
            <a:r>
              <a:rPr lang="en-US" dirty="0" smtClean="0"/>
              <a:t>R&amp;N 18.4-5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1D6CFF-D4B4-4A80-8F70-5449BFE4679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6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VC dimension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an </a:t>
            </a:r>
            <a:r>
              <a:rPr lang="en-US" dirty="0" smtClean="0"/>
              <a:t>N dimensional feature space, there exists a perfect linear separator for n &lt;= N+1 examples </a:t>
            </a:r>
            <a:r>
              <a:rPr lang="en-US" i="1" dirty="0" smtClean="0"/>
              <a:t>no matter how they are labeled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16140" y="5638800"/>
            <a:ext cx="2514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616140" y="3429000"/>
            <a:ext cx="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334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+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68640" y="502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+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9254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-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68640" y="3200400"/>
            <a:ext cx="1028700" cy="2743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352800" y="5638800"/>
            <a:ext cx="2514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3352800" y="3429000"/>
            <a:ext cx="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81000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+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305300" y="502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-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2920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-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3562350" y="3200400"/>
            <a:ext cx="1047750" cy="2743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6076950" y="5638800"/>
            <a:ext cx="2514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6076950" y="3429000"/>
            <a:ext cx="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53415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+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029450" y="502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-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75335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-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905750" y="48445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+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2971800"/>
            <a:ext cx="43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26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SVM Intuition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“best” linear classifier in feature space</a:t>
            </a:r>
          </a:p>
          <a:p>
            <a:pPr lvl="1"/>
            <a:r>
              <a:rPr lang="en-US" dirty="0"/>
              <a:t>Hope to </a:t>
            </a:r>
            <a:r>
              <a:rPr lang="en-US" dirty="0" smtClean="0"/>
              <a:t>generalize well</a:t>
            </a:r>
            <a:endParaRPr lang="en-US" dirty="0"/>
          </a:p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FE5494-04DD-419F-BCB8-23EF3D1C5322}" type="slidenum">
              <a:rPr lang="en-US"/>
              <a:pPr/>
              <a:t>7</a:t>
            </a:fld>
            <a:endParaRPr lang="en-US"/>
          </a:p>
        </p:txBody>
      </p:sp>
      <p:sp>
        <p:nvSpPr>
          <p:cNvPr id="428037" name="Line 5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8038" name="Line 6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8039" name="Line 7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8040" name="Line 8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8041" name="Line 9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28042" name="Group 10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28043" name="Line 11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8044" name="Line 12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8045" name="Group 13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28046" name="Line 14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8047" name="Line 15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8048" name="Group 16"/>
          <p:cNvGrpSpPr>
            <a:grpSpLocks/>
          </p:cNvGrpSpPr>
          <p:nvPr/>
        </p:nvGrpSpPr>
        <p:grpSpPr bwMode="auto">
          <a:xfrm>
            <a:off x="5638800" y="4038600"/>
            <a:ext cx="152400" cy="152400"/>
            <a:chOff x="1392" y="2544"/>
            <a:chExt cx="96" cy="96"/>
          </a:xfrm>
        </p:grpSpPr>
        <p:sp>
          <p:nvSpPr>
            <p:cNvPr id="428049" name="Line 1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8050" name="Line 1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209800" y="2819400"/>
            <a:ext cx="289560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2971800"/>
            <a:ext cx="3429000" cy="251460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906073" y="2971800"/>
            <a:ext cx="2819400" cy="350520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Linear classifiers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Plane equation: 0 = x</a:t>
            </a:r>
            <a:r>
              <a:rPr lang="en-US" sz="2000" baseline="-25000" dirty="0" smtClean="0"/>
              <a:t>1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2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2</a:t>
            </a:r>
            <a:r>
              <a:rPr lang="en-US" sz="2000" dirty="0"/>
              <a:t> + </a:t>
            </a:r>
            <a:r>
              <a:rPr lang="en-US" sz="2000" dirty="0" smtClean="0"/>
              <a:t>… +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 + b</a:t>
            </a:r>
            <a:endParaRPr lang="en-US" sz="2000" baseline="-25000" dirty="0"/>
          </a:p>
          <a:p>
            <a:r>
              <a:rPr lang="en-US" sz="2000" dirty="0" smtClean="0"/>
              <a:t>If x</a:t>
            </a:r>
            <a:r>
              <a:rPr lang="en-US" sz="2000" baseline="-25000" dirty="0" smtClean="0"/>
              <a:t>1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dirty="0"/>
              <a:t> + x</a:t>
            </a:r>
            <a:r>
              <a:rPr lang="en-US" sz="2000" baseline="-25000" dirty="0"/>
              <a:t>2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+ … +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l-GR" sz="2000" dirty="0"/>
              <a:t>θ</a:t>
            </a:r>
            <a:r>
              <a:rPr lang="en-US" sz="2000" baseline="-25000" dirty="0"/>
              <a:t>n</a:t>
            </a:r>
            <a:r>
              <a:rPr lang="en-US" sz="2000" dirty="0"/>
              <a:t> + </a:t>
            </a:r>
            <a:r>
              <a:rPr lang="en-US" sz="2000" dirty="0" smtClean="0"/>
              <a:t>b &gt; 0, positive example</a:t>
            </a:r>
          </a:p>
          <a:p>
            <a:r>
              <a:rPr lang="en-US" sz="2000" dirty="0"/>
              <a:t>If x</a:t>
            </a:r>
            <a:r>
              <a:rPr lang="en-US" sz="2000" baseline="-25000" dirty="0"/>
              <a:t>1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dirty="0"/>
              <a:t> + x</a:t>
            </a:r>
            <a:r>
              <a:rPr lang="en-US" sz="2000" baseline="-25000" dirty="0"/>
              <a:t>2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+ … +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l-GR" sz="2000" dirty="0"/>
              <a:t>θ</a:t>
            </a:r>
            <a:r>
              <a:rPr lang="en-US" sz="2000" baseline="-25000" dirty="0"/>
              <a:t>n</a:t>
            </a:r>
            <a:r>
              <a:rPr lang="en-US" sz="2000" dirty="0"/>
              <a:t> + b </a:t>
            </a:r>
            <a:r>
              <a:rPr lang="en-US" sz="2000" dirty="0" smtClean="0"/>
              <a:t>&lt; </a:t>
            </a:r>
            <a:r>
              <a:rPr lang="en-US" sz="2000" dirty="0"/>
              <a:t>0, </a:t>
            </a:r>
            <a:r>
              <a:rPr lang="en-US" sz="2000" dirty="0" smtClean="0"/>
              <a:t>negative example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40F60-D468-4676-B9FC-700B9290C481}" type="slidenum">
              <a:rPr lang="en-US"/>
              <a:pPr/>
              <a:t>8</a:t>
            </a:fld>
            <a:endParaRPr lang="en-US"/>
          </a:p>
        </p:txBody>
      </p:sp>
      <p:sp>
        <p:nvSpPr>
          <p:cNvPr id="429060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1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2" name="Line 6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3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4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29065" name="Group 9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67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9068" name="Group 12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70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9071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29072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73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9074" name="Line 18"/>
          <p:cNvSpPr>
            <a:spLocks noChangeShapeType="1"/>
          </p:cNvSpPr>
          <p:nvPr/>
        </p:nvSpPr>
        <p:spPr bwMode="auto">
          <a:xfrm>
            <a:off x="2514600" y="3200400"/>
            <a:ext cx="25908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67000" y="3048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Separating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Linear classifiers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Plane equation: 0 = x</a:t>
            </a:r>
            <a:r>
              <a:rPr lang="en-US" sz="2000" baseline="-25000" dirty="0" smtClean="0"/>
              <a:t>1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2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2</a:t>
            </a:r>
            <a:r>
              <a:rPr lang="en-US" sz="2000" dirty="0"/>
              <a:t> + </a:t>
            </a:r>
            <a:r>
              <a:rPr lang="en-US" sz="2000" dirty="0" smtClean="0"/>
              <a:t>… +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r>
              <a:rPr lang="el-GR" sz="2000" dirty="0" smtClean="0"/>
              <a:t>θ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 + b</a:t>
            </a:r>
            <a:endParaRPr lang="en-US" sz="2000" baseline="-25000" dirty="0"/>
          </a:p>
          <a:p>
            <a:r>
              <a:rPr lang="en-US" sz="2000" dirty="0" smtClean="0"/>
              <a:t>If x</a:t>
            </a:r>
            <a:r>
              <a:rPr lang="en-US" sz="2000" baseline="-25000" dirty="0" smtClean="0"/>
              <a:t>1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dirty="0"/>
              <a:t> + x</a:t>
            </a:r>
            <a:r>
              <a:rPr lang="en-US" sz="2000" baseline="-25000" dirty="0"/>
              <a:t>2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+ … +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l-GR" sz="2000" dirty="0"/>
              <a:t>θ</a:t>
            </a:r>
            <a:r>
              <a:rPr lang="en-US" sz="2000" baseline="-25000" dirty="0"/>
              <a:t>n</a:t>
            </a:r>
            <a:r>
              <a:rPr lang="en-US" sz="2000" dirty="0"/>
              <a:t> + </a:t>
            </a:r>
            <a:r>
              <a:rPr lang="en-US" sz="2000" dirty="0" smtClean="0"/>
              <a:t>b &gt; 0, positive example</a:t>
            </a:r>
          </a:p>
          <a:p>
            <a:r>
              <a:rPr lang="en-US" sz="2000" dirty="0"/>
              <a:t>If x</a:t>
            </a:r>
            <a:r>
              <a:rPr lang="en-US" sz="2000" baseline="-25000" dirty="0"/>
              <a:t>1</a:t>
            </a:r>
            <a:r>
              <a:rPr lang="el-GR" sz="2000" dirty="0"/>
              <a:t>θ</a:t>
            </a:r>
            <a:r>
              <a:rPr lang="en-US" sz="2000" baseline="-25000" dirty="0"/>
              <a:t>1</a:t>
            </a:r>
            <a:r>
              <a:rPr lang="en-US" sz="2000" dirty="0"/>
              <a:t> + x</a:t>
            </a:r>
            <a:r>
              <a:rPr lang="en-US" sz="2000" baseline="-25000" dirty="0"/>
              <a:t>2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+ … +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l-GR" sz="2000" dirty="0"/>
              <a:t>θ</a:t>
            </a:r>
            <a:r>
              <a:rPr lang="en-US" sz="2000" baseline="-25000" dirty="0"/>
              <a:t>n</a:t>
            </a:r>
            <a:r>
              <a:rPr lang="en-US" sz="2000" dirty="0"/>
              <a:t> + b </a:t>
            </a:r>
            <a:r>
              <a:rPr lang="en-US" sz="2000" dirty="0" smtClean="0"/>
              <a:t>&lt; </a:t>
            </a:r>
            <a:r>
              <a:rPr lang="en-US" sz="2000" dirty="0"/>
              <a:t>0, </a:t>
            </a:r>
            <a:r>
              <a:rPr lang="en-US" sz="2000" dirty="0" smtClean="0"/>
              <a:t>negative example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F40F60-D468-4676-B9FC-700B9290C481}" type="slidenum">
              <a:rPr lang="en-US"/>
              <a:pPr/>
              <a:t>9</a:t>
            </a:fld>
            <a:endParaRPr lang="en-US"/>
          </a:p>
        </p:txBody>
      </p:sp>
      <p:sp>
        <p:nvSpPr>
          <p:cNvPr id="429060" name="Line 4"/>
          <p:cNvSpPr>
            <a:spLocks noChangeShapeType="1"/>
          </p:cNvSpPr>
          <p:nvPr/>
        </p:nvSpPr>
        <p:spPr bwMode="auto">
          <a:xfrm flipV="1">
            <a:off x="2438400" y="3352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1" name="Line 5"/>
          <p:cNvSpPr>
            <a:spLocks noChangeShapeType="1"/>
          </p:cNvSpPr>
          <p:nvPr/>
        </p:nvSpPr>
        <p:spPr bwMode="auto">
          <a:xfrm>
            <a:off x="2438400" y="624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2" name="Line 6"/>
          <p:cNvSpPr>
            <a:spLocks noChangeShapeType="1"/>
          </p:cNvSpPr>
          <p:nvPr/>
        </p:nvSpPr>
        <p:spPr bwMode="auto">
          <a:xfrm>
            <a:off x="2590800" y="411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3" name="Line 7"/>
          <p:cNvSpPr>
            <a:spLocks noChangeShapeType="1"/>
          </p:cNvSpPr>
          <p:nvPr/>
        </p:nvSpPr>
        <p:spPr bwMode="auto">
          <a:xfrm>
            <a:off x="2743200" y="525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4" name="Line 8"/>
          <p:cNvSpPr>
            <a:spLocks noChangeShapeType="1"/>
          </p:cNvSpPr>
          <p:nvPr/>
        </p:nvSpPr>
        <p:spPr bwMode="auto">
          <a:xfrm>
            <a:off x="3810000" y="5638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29065" name="Group 9"/>
          <p:cNvGrpSpPr>
            <a:grpSpLocks/>
          </p:cNvGrpSpPr>
          <p:nvPr/>
        </p:nvGrpSpPr>
        <p:grpSpPr bwMode="auto">
          <a:xfrm>
            <a:off x="3581400" y="3810000"/>
            <a:ext cx="152400" cy="152400"/>
            <a:chOff x="1392" y="2544"/>
            <a:chExt cx="96" cy="96"/>
          </a:xfrm>
        </p:grpSpPr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67" name="Line 11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9068" name="Group 12"/>
          <p:cNvGrpSpPr>
            <a:grpSpLocks/>
          </p:cNvGrpSpPr>
          <p:nvPr/>
        </p:nvGrpSpPr>
        <p:grpSpPr bwMode="auto">
          <a:xfrm>
            <a:off x="4876800" y="4724400"/>
            <a:ext cx="152400" cy="152400"/>
            <a:chOff x="1392" y="2544"/>
            <a:chExt cx="96" cy="96"/>
          </a:xfrm>
        </p:grpSpPr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70" name="Line 14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9071" name="Group 15"/>
          <p:cNvGrpSpPr>
            <a:grpSpLocks/>
          </p:cNvGrpSpPr>
          <p:nvPr/>
        </p:nvGrpSpPr>
        <p:grpSpPr bwMode="auto">
          <a:xfrm>
            <a:off x="5715000" y="4114800"/>
            <a:ext cx="152400" cy="152400"/>
            <a:chOff x="1392" y="2544"/>
            <a:chExt cx="96" cy="96"/>
          </a:xfrm>
        </p:grpSpPr>
        <p:sp>
          <p:nvSpPr>
            <p:cNvPr id="429072" name="Line 16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9073" name="Line 17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9074" name="Line 18"/>
          <p:cNvSpPr>
            <a:spLocks noChangeShapeType="1"/>
          </p:cNvSpPr>
          <p:nvPr/>
        </p:nvSpPr>
        <p:spPr bwMode="auto">
          <a:xfrm>
            <a:off x="2514600" y="3200400"/>
            <a:ext cx="25908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67000" y="3048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Separating plane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797121" y="4153437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64298" y="3777734"/>
            <a:ext cx="85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l-GR" dirty="0" smtClean="0"/>
              <a:t>θ</a:t>
            </a:r>
            <a:r>
              <a:rPr lang="en-US" baseline="-25000" dirty="0" smtClean="0"/>
              <a:t>2</a:t>
            </a:r>
            <a:r>
              <a:rPr lang="en-US" dirty="0"/>
              <a:t>)</a:t>
            </a:r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62400" y="4724400"/>
            <a:ext cx="120203" cy="156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11958" y="4881092"/>
            <a:ext cx="144887" cy="123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9620</TotalTime>
  <Words>1767</Words>
  <Application>Microsoft Office PowerPoint</Application>
  <PresentationFormat>On-screen Show (4:3)</PresentationFormat>
  <Paragraphs>417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Oriel</vt:lpstr>
      <vt:lpstr>What have we learned about learning?</vt:lpstr>
      <vt:lpstr>Support Vector Machines</vt:lpstr>
      <vt:lpstr>Motivation: Feature Mappings</vt:lpstr>
      <vt:lpstr>Example</vt:lpstr>
      <vt:lpstr>Example</vt:lpstr>
      <vt:lpstr>VC dimension</vt:lpstr>
      <vt:lpstr>SVM Intuition</vt:lpstr>
      <vt:lpstr>Linear classifiers</vt:lpstr>
      <vt:lpstr>Linear classifiers</vt:lpstr>
      <vt:lpstr>Linear classifiers</vt:lpstr>
      <vt:lpstr>Linear classifiers</vt:lpstr>
      <vt:lpstr>Linear classifiers</vt:lpstr>
      <vt:lpstr>SVM: Maximum Margin Classification</vt:lpstr>
      <vt:lpstr>Margin</vt:lpstr>
      <vt:lpstr>Geometric Margin</vt:lpstr>
      <vt:lpstr>Geometric Margin</vt:lpstr>
      <vt:lpstr>Maximizing Geometric Margin</vt:lpstr>
      <vt:lpstr>Maximizing Geometric Margin</vt:lpstr>
      <vt:lpstr>Key Insights</vt:lpstr>
      <vt:lpstr>Using “Magic” (Lagrangian duality, Karush-Kuhn-Tucker conditions)…</vt:lpstr>
      <vt:lpstr>The Kernel Trick</vt:lpstr>
      <vt:lpstr>Kernel Functions</vt:lpstr>
      <vt:lpstr>Types of Kernel</vt:lpstr>
      <vt:lpstr>Kernel Functions</vt:lpstr>
      <vt:lpstr>Overfitting / underfitting</vt:lpstr>
      <vt:lpstr>Nonseparable Data</vt:lpstr>
      <vt:lpstr>Soft Geometric Margin</vt:lpstr>
      <vt:lpstr>Comments</vt:lpstr>
      <vt:lpstr>Nonparametric Modeling (memory-based learning)</vt:lpstr>
      <vt:lpstr>PowerPoint Presentation</vt:lpstr>
      <vt:lpstr>Example: Table lookup</vt:lpstr>
      <vt:lpstr>Example: Table lookup</vt:lpstr>
      <vt:lpstr>Nearest-Neighbors Models</vt:lpstr>
      <vt:lpstr>Nearest Neighbors</vt:lpstr>
      <vt:lpstr>Distance metrics</vt:lpstr>
      <vt:lpstr>Properties of NN</vt:lpstr>
      <vt:lpstr>Curse of Dimensionality</vt:lpstr>
      <vt:lpstr>Computational Properties of K-NN</vt:lpstr>
      <vt:lpstr>Nonparametric Regression</vt:lpstr>
      <vt:lpstr>Nonparametric Regression</vt:lpstr>
      <vt:lpstr>Nonparametric Regression</vt:lpstr>
      <vt:lpstr>Nonparametric Regression</vt:lpstr>
      <vt:lpstr>Locally-weighted Averaging</vt:lpstr>
      <vt:lpstr>Locally-weighted averaging</vt:lpstr>
      <vt:lpstr>Locally-weighted averaging</vt:lpstr>
      <vt:lpstr>What kernel function?</vt:lpstr>
      <vt:lpstr>Choosing kernel width</vt:lpstr>
      <vt:lpstr>Choosing kernel width</vt:lpstr>
      <vt:lpstr>Choosing kernel width</vt:lpstr>
      <vt:lpstr>Extensions</vt:lpstr>
      <vt:lpstr>Aside: Dimensionality Reduction </vt:lpstr>
      <vt:lpstr>Principal component analysis</vt:lpstr>
      <vt:lpstr>Project Mid-term Report</vt:lpstr>
      <vt:lpstr>Next time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problems</dc:title>
  <dc:creator>Jean-Claude Latombe</dc:creator>
  <cp:lastModifiedBy>hauser</cp:lastModifiedBy>
  <cp:revision>263</cp:revision>
  <cp:lastPrinted>1601-01-01T00:00:00Z</cp:lastPrinted>
  <dcterms:created xsi:type="dcterms:W3CDTF">2000-01-10T15:15:18Z</dcterms:created>
  <dcterms:modified xsi:type="dcterms:W3CDTF">2012-10-18T01:45:40Z</dcterms:modified>
</cp:coreProperties>
</file>