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315" r:id="rId3"/>
    <p:sldId id="392" r:id="rId4"/>
    <p:sldId id="316" r:id="rId5"/>
    <p:sldId id="317" r:id="rId6"/>
    <p:sldId id="318" r:id="rId7"/>
    <p:sldId id="390" r:id="rId8"/>
    <p:sldId id="319" r:id="rId9"/>
    <p:sldId id="320" r:id="rId10"/>
    <p:sldId id="321" r:id="rId11"/>
    <p:sldId id="327" r:id="rId12"/>
    <p:sldId id="384" r:id="rId13"/>
    <p:sldId id="322" r:id="rId14"/>
    <p:sldId id="323" r:id="rId15"/>
    <p:sldId id="325" r:id="rId16"/>
    <p:sldId id="379" r:id="rId17"/>
    <p:sldId id="326" r:id="rId18"/>
    <p:sldId id="328" r:id="rId19"/>
    <p:sldId id="331" r:id="rId20"/>
    <p:sldId id="332" r:id="rId21"/>
    <p:sldId id="333" r:id="rId22"/>
    <p:sldId id="329" r:id="rId23"/>
    <p:sldId id="330" r:id="rId24"/>
    <p:sldId id="334" r:id="rId25"/>
    <p:sldId id="335" r:id="rId26"/>
    <p:sldId id="336" r:id="rId27"/>
    <p:sldId id="337" r:id="rId28"/>
    <p:sldId id="385" r:id="rId29"/>
    <p:sldId id="386" r:id="rId30"/>
    <p:sldId id="387" r:id="rId31"/>
    <p:sldId id="394" r:id="rId32"/>
    <p:sldId id="397" r:id="rId33"/>
    <p:sldId id="395" r:id="rId34"/>
    <p:sldId id="396" r:id="rId35"/>
    <p:sldId id="398" r:id="rId36"/>
    <p:sldId id="399" r:id="rId37"/>
    <p:sldId id="393" r:id="rId38"/>
    <p:sldId id="388" r:id="rId39"/>
    <p:sldId id="389" r:id="rId40"/>
    <p:sldId id="342" r:id="rId41"/>
    <p:sldId id="343" r:id="rId42"/>
    <p:sldId id="344" r:id="rId43"/>
    <p:sldId id="345" r:id="rId44"/>
    <p:sldId id="346" r:id="rId45"/>
    <p:sldId id="39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660"/>
  </p:normalViewPr>
  <p:slideViewPr>
    <p:cSldViewPr>
      <p:cViewPr varScale="1">
        <p:scale>
          <a:sx n="77" d="100"/>
          <a:sy n="77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E0F746-DB3B-4018-87EA-91AAE54D8A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7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909E2-1E39-4C4D-8C5D-636004FDA8DB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BB62C1-CE3A-4969-8924-06F913DFE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BD00-6B5D-4202-9EA1-D6BE43843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ED67-50E8-4CB3-B0B3-612A756E8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CEE57A-9736-48F9-96AE-8927FE50F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2DF66A-0883-410A-9A54-17F351AF5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C3E0-4CE2-4DAC-816D-B07949CF57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46FA-C9DB-4B4B-91D7-AA3865DE0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AE69EE-2023-457C-BB4F-2095D08A4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D566-8751-46F7-9BE2-296A62261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1E63BC-242C-44AF-93F5-D80249665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6F24E9-5153-4D95-B2FE-383DB44E6E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3AD56F-DAE6-4E3F-9900-B1B495CD0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Temporal Probabilistic Models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MC</a:t>
            </a:r>
            <a:endParaRPr 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What independence relationships can we read from the BN?</a:t>
            </a:r>
            <a:endParaRPr lang="en-US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4953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3" name="Line 5"/>
          <p:cNvSpPr>
            <a:spLocks noChangeShapeType="1"/>
          </p:cNvSpPr>
          <p:nvPr/>
        </p:nvSpPr>
        <p:spPr bwMode="auto">
          <a:xfrm>
            <a:off x="3429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1143000" y="2895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2667000" y="28956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4191000" y="2895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5715000" y="2895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22219" name="Oval 11"/>
          <p:cNvSpPr>
            <a:spLocks noChangeArrowheads="1"/>
          </p:cNvSpPr>
          <p:nvPr/>
        </p:nvSpPr>
        <p:spPr bwMode="auto">
          <a:xfrm>
            <a:off x="6781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7086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>
            <a:off x="1905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24384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Observe X</a:t>
            </a:r>
            <a:r>
              <a:rPr lang="en-US" sz="2400" baseline="-25000"/>
              <a:t>1</a:t>
            </a: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1981200" y="40386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r>
              <a:rPr lang="en-US" sz="2400" baseline="-25000"/>
              <a:t>0</a:t>
            </a:r>
            <a:r>
              <a:rPr lang="en-US" sz="2400"/>
              <a:t> independent of X</a:t>
            </a:r>
            <a:r>
              <a:rPr lang="en-US" sz="2400" baseline="-25000"/>
              <a:t>2</a:t>
            </a:r>
            <a:r>
              <a:rPr lang="en-US" sz="2400"/>
              <a:t>, X</a:t>
            </a:r>
            <a:r>
              <a:rPr lang="en-US" sz="2400" baseline="-25000"/>
              <a:t>3</a:t>
            </a:r>
            <a:r>
              <a:rPr lang="en-US" sz="2400"/>
              <a:t>, …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1676400" y="50292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P(X</a:t>
            </a:r>
            <a:r>
              <a:rPr lang="en-US" sz="2400" baseline="-25000"/>
              <a:t>t</a:t>
            </a:r>
            <a:r>
              <a:rPr lang="en-US" sz="2400"/>
              <a:t>|X</a:t>
            </a:r>
            <a:r>
              <a:rPr lang="en-US" sz="2400" baseline="-25000"/>
              <a:t>t-1</a:t>
            </a:r>
            <a:r>
              <a:rPr lang="en-US" sz="2400"/>
              <a:t>) known as transition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MC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Prediction: the probability of future state?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= </a:t>
            </a:r>
            <a:r>
              <a:rPr lang="en-US" sz="3600" dirty="0">
                <a:latin typeface="Symbol" pitchFamily="18" charset="2"/>
              </a:rPr>
              <a:t>S</a:t>
            </a:r>
            <a:r>
              <a:rPr lang="en-US" baseline="-25000" dirty="0"/>
              <a:t>x0,…,xt-1</a:t>
            </a:r>
            <a:r>
              <a:rPr lang="en-US" dirty="0"/>
              <a:t>P (X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= </a:t>
            </a:r>
            <a:r>
              <a:rPr lang="en-US" sz="3600" dirty="0">
                <a:latin typeface="Symbol" pitchFamily="18" charset="2"/>
              </a:rPr>
              <a:t>S</a:t>
            </a:r>
            <a:r>
              <a:rPr lang="en-US" baseline="-25000" dirty="0"/>
              <a:t>x0,…,xt-1</a:t>
            </a:r>
            <a:r>
              <a:rPr lang="en-US" dirty="0"/>
              <a:t>P (X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r>
              <a:rPr lang="en-US" sz="3600" dirty="0">
                <a:latin typeface="Symbol" pitchFamily="18" charset="2"/>
              </a:rPr>
              <a:t>P</a:t>
            </a:r>
            <a:r>
              <a:rPr lang="en-US" baseline="-25000" dirty="0"/>
              <a:t>x1,…,</a:t>
            </a:r>
            <a:r>
              <a:rPr lang="en-US" baseline="-25000" dirty="0" err="1"/>
              <a:t>xt</a:t>
            </a:r>
            <a:r>
              <a:rPr lang="en-US" dirty="0"/>
              <a:t> P(X</a:t>
            </a:r>
            <a:r>
              <a:rPr lang="en-US" baseline="-25000" dirty="0"/>
              <a:t>i</a:t>
            </a:r>
            <a:r>
              <a:rPr lang="en-US" dirty="0"/>
              <a:t>|X</a:t>
            </a:r>
            <a:r>
              <a:rPr lang="en-US" baseline="-25000" dirty="0"/>
              <a:t>i-1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</a:t>
            </a:r>
            <a:r>
              <a:rPr lang="en-US" sz="3600" dirty="0">
                <a:latin typeface="Symbol" pitchFamily="18" charset="2"/>
              </a:rPr>
              <a:t>S</a:t>
            </a:r>
            <a:r>
              <a:rPr lang="en-US" baseline="-25000" dirty="0"/>
              <a:t>xt-1</a:t>
            </a: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t-1</a:t>
            </a:r>
            <a:r>
              <a:rPr lang="en-US" dirty="0"/>
              <a:t>) P(X</a:t>
            </a:r>
            <a:r>
              <a:rPr lang="en-US" baseline="-25000" dirty="0"/>
              <a:t>t-1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“Blurs” over time, and approaches </a:t>
            </a:r>
            <a:r>
              <a:rPr lang="en-US" b="1" dirty="0"/>
              <a:t>stationary distribution</a:t>
            </a:r>
            <a:r>
              <a:rPr lang="en-US" dirty="0"/>
              <a:t> as t grows</a:t>
            </a:r>
          </a:p>
          <a:p>
            <a:pPr lvl="1"/>
            <a:r>
              <a:rPr lang="en-US" dirty="0"/>
              <a:t>Limited prediction power</a:t>
            </a:r>
          </a:p>
          <a:p>
            <a:pPr lvl="1"/>
            <a:r>
              <a:rPr lang="en-US" dirty="0"/>
              <a:t>Rate of blurring known as mixing 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05400" y="3581400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51418" y="33967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[Incremental approach]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0" name="Content Placeholder 3" descr="non-sensing rob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8" r="725"/>
          <a:stretch>
            <a:fillRect/>
          </a:stretch>
        </p:blipFill>
        <p:spPr bwMode="auto">
          <a:xfrm>
            <a:off x="1371600" y="685801"/>
            <a:ext cx="6151591" cy="57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does the Markov assumption affect the choice of state?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Suppose we’re tracking a point (x,y) in 2D</a:t>
            </a:r>
          </a:p>
          <a:p>
            <a:r>
              <a:rPr lang="en-US"/>
              <a:t>What if the point is…</a:t>
            </a:r>
          </a:p>
          <a:p>
            <a:pPr lvl="1"/>
            <a:r>
              <a:rPr lang="en-US"/>
              <a:t>A momentumless particle</a:t>
            </a:r>
            <a:br>
              <a:rPr lang="en-US"/>
            </a:br>
            <a:r>
              <a:rPr lang="en-US"/>
              <a:t>subject to thermal vibration?</a:t>
            </a:r>
          </a:p>
          <a:p>
            <a:pPr lvl="1"/>
            <a:r>
              <a:rPr lang="en-US"/>
              <a:t>A particle with velocity?</a:t>
            </a:r>
          </a:p>
          <a:p>
            <a:pPr lvl="1"/>
            <a:r>
              <a:rPr lang="en-US"/>
              <a:t>A particle with intent, like</a:t>
            </a:r>
            <a:br>
              <a:rPr lang="en-US"/>
            </a:br>
            <a:r>
              <a:rPr lang="en-US"/>
              <a:t>a person?</a:t>
            </a: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6019800" y="2590800"/>
            <a:ext cx="28956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9" name="Freeform 17"/>
          <p:cNvSpPr>
            <a:spLocks/>
          </p:cNvSpPr>
          <p:nvPr/>
        </p:nvSpPr>
        <p:spPr bwMode="auto">
          <a:xfrm>
            <a:off x="6629400" y="3213100"/>
            <a:ext cx="1663700" cy="1587500"/>
          </a:xfrm>
          <a:custGeom>
            <a:avLst/>
            <a:gdLst>
              <a:gd name="T0" fmla="*/ 0 w 1048"/>
              <a:gd name="T1" fmla="*/ 288 h 1000"/>
              <a:gd name="T2" fmla="*/ 288 w 1048"/>
              <a:gd name="T3" fmla="*/ 336 h 1000"/>
              <a:gd name="T4" fmla="*/ 384 w 1048"/>
              <a:gd name="T5" fmla="*/ 624 h 1000"/>
              <a:gd name="T6" fmla="*/ 624 w 1048"/>
              <a:gd name="T7" fmla="*/ 528 h 1000"/>
              <a:gd name="T8" fmla="*/ 720 w 1048"/>
              <a:gd name="T9" fmla="*/ 912 h 1000"/>
              <a:gd name="T10" fmla="*/ 192 w 1048"/>
              <a:gd name="T11" fmla="*/ 912 h 1000"/>
              <a:gd name="T12" fmla="*/ 528 w 1048"/>
              <a:gd name="T13" fmla="*/ 384 h 1000"/>
              <a:gd name="T14" fmla="*/ 1008 w 1048"/>
              <a:gd name="T15" fmla="*/ 288 h 1000"/>
              <a:gd name="T16" fmla="*/ 768 w 1048"/>
              <a:gd name="T1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00">
                <a:moveTo>
                  <a:pt x="0" y="288"/>
                </a:moveTo>
                <a:cubicBezTo>
                  <a:pt x="112" y="284"/>
                  <a:pt x="224" y="280"/>
                  <a:pt x="288" y="336"/>
                </a:cubicBezTo>
                <a:cubicBezTo>
                  <a:pt x="352" y="392"/>
                  <a:pt x="328" y="592"/>
                  <a:pt x="384" y="624"/>
                </a:cubicBezTo>
                <a:cubicBezTo>
                  <a:pt x="440" y="656"/>
                  <a:pt x="568" y="480"/>
                  <a:pt x="624" y="528"/>
                </a:cubicBezTo>
                <a:cubicBezTo>
                  <a:pt x="680" y="576"/>
                  <a:pt x="792" y="848"/>
                  <a:pt x="720" y="912"/>
                </a:cubicBezTo>
                <a:cubicBezTo>
                  <a:pt x="648" y="976"/>
                  <a:pt x="224" y="1000"/>
                  <a:pt x="192" y="912"/>
                </a:cubicBezTo>
                <a:cubicBezTo>
                  <a:pt x="160" y="824"/>
                  <a:pt x="392" y="488"/>
                  <a:pt x="528" y="384"/>
                </a:cubicBezTo>
                <a:cubicBezTo>
                  <a:pt x="664" y="280"/>
                  <a:pt x="968" y="352"/>
                  <a:pt x="1008" y="288"/>
                </a:cubicBezTo>
                <a:cubicBezTo>
                  <a:pt x="1048" y="224"/>
                  <a:pt x="908" y="112"/>
                  <a:pt x="7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8" name="Oval 16"/>
          <p:cNvSpPr>
            <a:spLocks noChangeArrowheads="1"/>
          </p:cNvSpPr>
          <p:nvPr/>
        </p:nvSpPr>
        <p:spPr bwMode="auto">
          <a:xfrm>
            <a:off x="6553200" y="3594100"/>
            <a:ext cx="152400" cy="152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does the Markov assumption affect the choice of state?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the point is the position of our robot, and we observe velocity and intent</a:t>
            </a:r>
          </a:p>
          <a:p>
            <a:r>
              <a:rPr lang="en-US" dirty="0"/>
              <a:t>What if:</a:t>
            </a:r>
          </a:p>
          <a:p>
            <a:pPr lvl="1"/>
            <a:r>
              <a:rPr lang="en-US" dirty="0" smtClean="0"/>
              <a:t>Terrain conditions affect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speed?</a:t>
            </a:r>
          </a:p>
          <a:p>
            <a:pPr lvl="1"/>
            <a:r>
              <a:rPr lang="en-US" dirty="0"/>
              <a:t>Battery </a:t>
            </a:r>
            <a:r>
              <a:rPr lang="en-US" dirty="0" smtClean="0"/>
              <a:t>level affects </a:t>
            </a:r>
            <a:r>
              <a:rPr lang="en-US" dirty="0"/>
              <a:t>speed?</a:t>
            </a:r>
          </a:p>
          <a:p>
            <a:pPr lvl="1"/>
            <a:r>
              <a:rPr lang="en-US" dirty="0"/>
              <a:t>Position is noisy, e.g. GPS?</a:t>
            </a:r>
          </a:p>
          <a:p>
            <a:endParaRPr lang="en-US" dirty="0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6019800" y="2590800"/>
            <a:ext cx="28956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Freeform 5"/>
          <p:cNvSpPr>
            <a:spLocks/>
          </p:cNvSpPr>
          <p:nvPr/>
        </p:nvSpPr>
        <p:spPr bwMode="auto">
          <a:xfrm>
            <a:off x="6629400" y="3213100"/>
            <a:ext cx="1663700" cy="1587500"/>
          </a:xfrm>
          <a:custGeom>
            <a:avLst/>
            <a:gdLst>
              <a:gd name="T0" fmla="*/ 0 w 1048"/>
              <a:gd name="T1" fmla="*/ 288 h 1000"/>
              <a:gd name="T2" fmla="*/ 288 w 1048"/>
              <a:gd name="T3" fmla="*/ 336 h 1000"/>
              <a:gd name="T4" fmla="*/ 384 w 1048"/>
              <a:gd name="T5" fmla="*/ 624 h 1000"/>
              <a:gd name="T6" fmla="*/ 624 w 1048"/>
              <a:gd name="T7" fmla="*/ 528 h 1000"/>
              <a:gd name="T8" fmla="*/ 720 w 1048"/>
              <a:gd name="T9" fmla="*/ 912 h 1000"/>
              <a:gd name="T10" fmla="*/ 192 w 1048"/>
              <a:gd name="T11" fmla="*/ 912 h 1000"/>
              <a:gd name="T12" fmla="*/ 528 w 1048"/>
              <a:gd name="T13" fmla="*/ 384 h 1000"/>
              <a:gd name="T14" fmla="*/ 1008 w 1048"/>
              <a:gd name="T15" fmla="*/ 288 h 1000"/>
              <a:gd name="T16" fmla="*/ 768 w 1048"/>
              <a:gd name="T1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00">
                <a:moveTo>
                  <a:pt x="0" y="288"/>
                </a:moveTo>
                <a:cubicBezTo>
                  <a:pt x="112" y="284"/>
                  <a:pt x="224" y="280"/>
                  <a:pt x="288" y="336"/>
                </a:cubicBezTo>
                <a:cubicBezTo>
                  <a:pt x="352" y="392"/>
                  <a:pt x="328" y="592"/>
                  <a:pt x="384" y="624"/>
                </a:cubicBezTo>
                <a:cubicBezTo>
                  <a:pt x="440" y="656"/>
                  <a:pt x="568" y="480"/>
                  <a:pt x="624" y="528"/>
                </a:cubicBezTo>
                <a:cubicBezTo>
                  <a:pt x="680" y="576"/>
                  <a:pt x="792" y="848"/>
                  <a:pt x="720" y="912"/>
                </a:cubicBezTo>
                <a:cubicBezTo>
                  <a:pt x="648" y="976"/>
                  <a:pt x="224" y="1000"/>
                  <a:pt x="192" y="912"/>
                </a:cubicBezTo>
                <a:cubicBezTo>
                  <a:pt x="160" y="824"/>
                  <a:pt x="392" y="488"/>
                  <a:pt x="528" y="384"/>
                </a:cubicBezTo>
                <a:cubicBezTo>
                  <a:pt x="664" y="280"/>
                  <a:pt x="968" y="352"/>
                  <a:pt x="1008" y="288"/>
                </a:cubicBezTo>
                <a:cubicBezTo>
                  <a:pt x="1048" y="224"/>
                  <a:pt x="908" y="112"/>
                  <a:pt x="7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6553200" y="3594100"/>
            <a:ext cx="152400" cy="152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Is the Markov assumption appropriate for: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car on a slippery road?</a:t>
            </a:r>
          </a:p>
          <a:p>
            <a:r>
              <a:rPr lang="en-US"/>
              <a:t>Sales of toothpaste?</a:t>
            </a:r>
          </a:p>
          <a:p>
            <a:r>
              <a:rPr lang="en-US"/>
              <a:t>The stock market?</a:t>
            </a:r>
          </a:p>
        </p:txBody>
      </p:sp>
      <p:pic>
        <p:nvPicPr>
          <p:cNvPr id="226311" name="Picture 7" descr="toothpa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2" name="Picture 8" descr="stock-market-ex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2200"/>
            <a:ext cx="24923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3" name="Picture 9" descr="s_sk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2190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Markov models, the state must be chosen so that the future is independent of history given the current state</a:t>
            </a:r>
          </a:p>
          <a:p>
            <a:r>
              <a:rPr lang="en-US" dirty="0" smtClean="0"/>
              <a:t>Often this requires adding variables that cannot be directly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6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err="1"/>
              <a:t>Observability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Hidden Markov Model (HMM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8359" name="Line 7"/>
          <p:cNvSpPr>
            <a:spLocks noChangeShapeType="1"/>
          </p:cNvSpPr>
          <p:nvPr/>
        </p:nvSpPr>
        <p:spPr bwMode="auto">
          <a:xfrm>
            <a:off x="4648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3124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8361" name="Group 9"/>
          <p:cNvGrpSpPr>
            <a:grpSpLocks/>
          </p:cNvGrpSpPr>
          <p:nvPr/>
        </p:nvGrpSpPr>
        <p:grpSpPr bwMode="auto">
          <a:xfrm>
            <a:off x="838200" y="3549650"/>
            <a:ext cx="6400800" cy="457200"/>
            <a:chOff x="768" y="3168"/>
            <a:chExt cx="4032" cy="288"/>
          </a:xfrm>
        </p:grpSpPr>
        <p:sp>
          <p:nvSpPr>
            <p:cNvPr id="228362" name="Oval 10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28363" name="Oval 11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28364" name="Oval 12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28365" name="Oval 13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28366" name="Oval 14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7" name="Oval 15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68" name="Oval 16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1600200" y="37782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1" name="Line 19"/>
          <p:cNvSpPr>
            <a:spLocks noChangeShapeType="1"/>
          </p:cNvSpPr>
          <p:nvPr/>
        </p:nvSpPr>
        <p:spPr bwMode="auto">
          <a:xfrm>
            <a:off x="2743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>
            <a:off x="4267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>
            <a:off x="5791200" y="40068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76" name="Oval 24"/>
          <p:cNvSpPr>
            <a:spLocks noChangeArrowheads="1"/>
          </p:cNvSpPr>
          <p:nvPr/>
        </p:nvSpPr>
        <p:spPr bwMode="auto">
          <a:xfrm>
            <a:off x="2362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28377" name="Oval 25"/>
          <p:cNvSpPr>
            <a:spLocks noChangeArrowheads="1"/>
          </p:cNvSpPr>
          <p:nvPr/>
        </p:nvSpPr>
        <p:spPr bwMode="auto">
          <a:xfrm>
            <a:off x="3886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28378" name="Oval 26"/>
          <p:cNvSpPr>
            <a:spLocks noChangeArrowheads="1"/>
          </p:cNvSpPr>
          <p:nvPr/>
        </p:nvSpPr>
        <p:spPr bwMode="auto">
          <a:xfrm>
            <a:off x="5410200" y="438785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28379" name="Oval 27"/>
          <p:cNvSpPr>
            <a:spLocks noChangeArrowheads="1"/>
          </p:cNvSpPr>
          <p:nvPr/>
        </p:nvSpPr>
        <p:spPr bwMode="auto">
          <a:xfrm>
            <a:off x="64770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80" name="Oval 28"/>
          <p:cNvSpPr>
            <a:spLocks noChangeArrowheads="1"/>
          </p:cNvSpPr>
          <p:nvPr/>
        </p:nvSpPr>
        <p:spPr bwMode="auto">
          <a:xfrm>
            <a:off x="67818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81" name="Oval 29"/>
          <p:cNvSpPr>
            <a:spLocks noChangeArrowheads="1"/>
          </p:cNvSpPr>
          <p:nvPr/>
        </p:nvSpPr>
        <p:spPr bwMode="auto">
          <a:xfrm>
            <a:off x="7086600" y="4540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82" name="Text Box 30"/>
          <p:cNvSpPr txBox="1">
            <a:spLocks noChangeArrowheads="1"/>
          </p:cNvSpPr>
          <p:nvPr/>
        </p:nvSpPr>
        <p:spPr bwMode="auto">
          <a:xfrm>
            <a:off x="7391400" y="34734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Hidden state variables</a:t>
            </a:r>
          </a:p>
        </p:txBody>
      </p:sp>
      <p:sp>
        <p:nvSpPr>
          <p:cNvPr id="228383" name="Text Box 31"/>
          <p:cNvSpPr txBox="1">
            <a:spLocks noChangeArrowheads="1"/>
          </p:cNvSpPr>
          <p:nvPr/>
        </p:nvSpPr>
        <p:spPr bwMode="auto">
          <a:xfrm>
            <a:off x="7391400" y="43116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Observed variables</a:t>
            </a:r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1371600" y="54864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P(O</a:t>
            </a:r>
            <a:r>
              <a:rPr lang="en-US" sz="2400" baseline="-25000"/>
              <a:t>t</a:t>
            </a:r>
            <a:r>
              <a:rPr lang="en-US" sz="2400"/>
              <a:t>|X</a:t>
            </a:r>
            <a:r>
              <a:rPr lang="en-US" sz="2400" baseline="-25000"/>
              <a:t>t</a:t>
            </a:r>
            <a:r>
              <a:rPr lang="en-US" sz="2400"/>
              <a:t>) called the observation model (or sensor model)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in HMMs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Filtering</a:t>
            </a:r>
          </a:p>
          <a:p>
            <a:r>
              <a:rPr lang="en-US"/>
              <a:t>Prediction</a:t>
            </a:r>
          </a:p>
          <a:p>
            <a:r>
              <a:rPr lang="en-US"/>
              <a:t>Smoothing, aka hindsight</a:t>
            </a:r>
          </a:p>
          <a:p>
            <a:r>
              <a:rPr lang="en-US"/>
              <a:t>Most likely explanation</a:t>
            </a:r>
          </a:p>
        </p:txBody>
      </p:sp>
      <p:sp>
        <p:nvSpPr>
          <p:cNvPr id="231428" name="Line 4"/>
          <p:cNvSpPr>
            <a:spLocks noChangeShapeType="1"/>
          </p:cNvSpPr>
          <p:nvPr/>
        </p:nvSpPr>
        <p:spPr bwMode="auto">
          <a:xfrm>
            <a:off x="4648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1430" name="Group 6"/>
          <p:cNvGrpSpPr>
            <a:grpSpLocks/>
          </p:cNvGrpSpPr>
          <p:nvPr/>
        </p:nvGrpSpPr>
        <p:grpSpPr bwMode="auto">
          <a:xfrm>
            <a:off x="838200" y="4419600"/>
            <a:ext cx="6400800" cy="457200"/>
            <a:chOff x="768" y="3168"/>
            <a:chExt cx="4032" cy="288"/>
          </a:xfrm>
        </p:grpSpPr>
        <p:sp>
          <p:nvSpPr>
            <p:cNvPr id="231431" name="Oval 7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31432" name="Oval 8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31433" name="Oval 9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31434" name="Oval 10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31435" name="Oval 11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6" name="Oval 12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37" name="Oval 13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38" name="Line 14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1" name="Line 17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2" name="Oval 18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1443" name="Oval 19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1444" name="Oval 20"/>
          <p:cNvSpPr>
            <a:spLocks noChangeArrowheads="1"/>
          </p:cNvSpPr>
          <p:nvPr/>
        </p:nvSpPr>
        <p:spPr bwMode="auto">
          <a:xfrm>
            <a:off x="5410200" y="52578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1445" name="Oval 21"/>
          <p:cNvSpPr>
            <a:spLocks noChangeArrowheads="1"/>
          </p:cNvSpPr>
          <p:nvPr/>
        </p:nvSpPr>
        <p:spPr bwMode="auto">
          <a:xfrm>
            <a:off x="6477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46" name="Oval 22"/>
          <p:cNvSpPr>
            <a:spLocks noChangeArrowheads="1"/>
          </p:cNvSpPr>
          <p:nvPr/>
        </p:nvSpPr>
        <p:spPr bwMode="auto">
          <a:xfrm>
            <a:off x="67818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47" name="Oval 23"/>
          <p:cNvSpPr>
            <a:spLocks noChangeArrowheads="1"/>
          </p:cNvSpPr>
          <p:nvPr/>
        </p:nvSpPr>
        <p:spPr bwMode="auto">
          <a:xfrm>
            <a:off x="70866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in HMMs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/>
              <a:t>Filtering</a:t>
            </a:r>
          </a:p>
          <a:p>
            <a:r>
              <a:rPr lang="en-US"/>
              <a:t>Prediction</a:t>
            </a:r>
          </a:p>
          <a:p>
            <a:r>
              <a:rPr lang="en-US"/>
              <a:t>Smoothing, aka hindsight</a:t>
            </a:r>
          </a:p>
          <a:p>
            <a:r>
              <a:rPr lang="en-US"/>
              <a:t>Most likely explanation</a:t>
            </a:r>
          </a:p>
        </p:txBody>
      </p:sp>
      <p:sp>
        <p:nvSpPr>
          <p:cNvPr id="234501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4510" name="Line 14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11" name="Line 15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14" name="Oval 18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4515" name="Oval 19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4520" name="Line 24"/>
          <p:cNvSpPr>
            <a:spLocks noChangeShapeType="1"/>
          </p:cNvSpPr>
          <p:nvPr/>
        </p:nvSpPr>
        <p:spPr bwMode="auto">
          <a:xfrm flipH="1">
            <a:off x="44958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5562600" y="3962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743450" cy="4873752"/>
          </a:xfrm>
        </p:spPr>
        <p:txBody>
          <a:bodyPr/>
          <a:lstStyle/>
          <a:p>
            <a:r>
              <a:rPr lang="en-US" dirty="0" smtClean="0"/>
              <a:t>Observing a stream of data</a:t>
            </a:r>
          </a:p>
          <a:p>
            <a:pPr lvl="1"/>
            <a:r>
              <a:rPr lang="en-US" dirty="0" smtClean="0"/>
              <a:t>Monitoring (of people, computer systems,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Surveillance, tracking</a:t>
            </a:r>
          </a:p>
          <a:p>
            <a:pPr lvl="1"/>
            <a:r>
              <a:rPr lang="en-US" dirty="0" smtClean="0"/>
              <a:t>Finance &amp; economics</a:t>
            </a:r>
          </a:p>
          <a:p>
            <a:pPr lvl="1"/>
            <a:r>
              <a:rPr lang="en-US" dirty="0" smtClean="0"/>
              <a:t>Science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Modeling &amp; forecasting</a:t>
            </a:r>
          </a:p>
          <a:p>
            <a:pPr lvl="1"/>
            <a:r>
              <a:rPr lang="en-US" dirty="0" smtClean="0"/>
              <a:t>Unobserved variables</a:t>
            </a:r>
            <a:endParaRPr lang="en-US" dirty="0"/>
          </a:p>
        </p:txBody>
      </p:sp>
      <p:pic>
        <p:nvPicPr>
          <p:cNvPr id="120837" name="Picture 5" descr="climate-change-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038600"/>
            <a:ext cx="3333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38" name="Picture 6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35113"/>
            <a:ext cx="3181350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Filtering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915400" cy="4525963"/>
          </a:xfrm>
        </p:spPr>
        <p:txBody>
          <a:bodyPr/>
          <a:lstStyle/>
          <a:p>
            <a:r>
              <a:rPr lang="en-US" dirty="0"/>
              <a:t>Name comes from signal processing</a:t>
            </a:r>
          </a:p>
          <a:p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|o</a:t>
            </a:r>
            <a:r>
              <a:rPr lang="en-US" baseline="-25000" dirty="0"/>
              <a:t>1:t</a:t>
            </a:r>
            <a:r>
              <a:rPr lang="en-US" dirty="0"/>
              <a:t>) = </a:t>
            </a:r>
            <a:r>
              <a:rPr lang="en-US" sz="4000" dirty="0">
                <a:latin typeface="Symbol" pitchFamily="18" charset="2"/>
              </a:rPr>
              <a:t>S</a:t>
            </a:r>
            <a:r>
              <a:rPr lang="en-US" baseline="-25000" dirty="0"/>
              <a:t>x</a:t>
            </a:r>
            <a:r>
              <a:rPr lang="en-US" sz="2400" baseline="-25000" dirty="0"/>
              <a:t>t-1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P(x</a:t>
            </a:r>
            <a:r>
              <a:rPr lang="en-US" baseline="-25000" dirty="0">
                <a:solidFill>
                  <a:schemeClr val="accent2"/>
                </a:solidFill>
              </a:rPr>
              <a:t>t-1</a:t>
            </a:r>
            <a:r>
              <a:rPr lang="en-US" dirty="0">
                <a:solidFill>
                  <a:schemeClr val="accent2"/>
                </a:solidFill>
              </a:rPr>
              <a:t>|o</a:t>
            </a:r>
            <a:r>
              <a:rPr lang="en-US" baseline="-25000" dirty="0">
                <a:solidFill>
                  <a:schemeClr val="accent2"/>
                </a:solidFill>
              </a:rPr>
              <a:t>1:t-1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P(X</a:t>
            </a:r>
            <a:r>
              <a:rPr lang="en-US" baseline="-25000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|x</a:t>
            </a:r>
            <a:r>
              <a:rPr lang="en-US" baseline="-25000" dirty="0">
                <a:solidFill>
                  <a:schemeClr val="tx2"/>
                </a:solidFill>
              </a:rPr>
              <a:t>t-1</a:t>
            </a:r>
            <a:r>
              <a:rPr lang="en-US" dirty="0">
                <a:solidFill>
                  <a:schemeClr val="tx2"/>
                </a:solidFill>
              </a:rPr>
              <a:t>,o</a:t>
            </a:r>
            <a:r>
              <a:rPr lang="en-US" baseline="-25000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t-1</a:t>
            </a:r>
            <a:r>
              <a:rPr lang="en-US" dirty="0"/>
              <a:t>,o</a:t>
            </a:r>
            <a:r>
              <a:rPr lang="en-US" baseline="-25000" dirty="0"/>
              <a:t>t</a:t>
            </a:r>
            <a:r>
              <a:rPr lang="en-US" dirty="0"/>
              <a:t>) = P(o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t-1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)P(X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t-1</a:t>
            </a:r>
            <a:r>
              <a:rPr lang="en-US" dirty="0"/>
              <a:t>)/</a:t>
            </a:r>
            <a:r>
              <a:rPr lang="en-US" dirty="0">
                <a:solidFill>
                  <a:srgbClr val="FF3300"/>
                </a:solidFill>
              </a:rPr>
              <a:t>P(o</a:t>
            </a:r>
            <a:r>
              <a:rPr lang="en-US" baseline="-25000" dirty="0">
                <a:solidFill>
                  <a:srgbClr val="FF3300"/>
                </a:solidFill>
              </a:rPr>
              <a:t>t</a:t>
            </a:r>
            <a:r>
              <a:rPr lang="en-US" dirty="0">
                <a:solidFill>
                  <a:srgbClr val="FF3300"/>
                </a:solidFill>
              </a:rPr>
              <a:t>|X</a:t>
            </a:r>
            <a:r>
              <a:rPr lang="en-US" baseline="-25000" dirty="0">
                <a:solidFill>
                  <a:srgbClr val="FF3300"/>
                </a:solidFill>
              </a:rPr>
              <a:t>t-1</a:t>
            </a:r>
            <a:r>
              <a:rPr lang="en-US" dirty="0">
                <a:solidFill>
                  <a:srgbClr val="FF330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= </a:t>
            </a:r>
            <a:r>
              <a:rPr lang="en-US" dirty="0">
                <a:solidFill>
                  <a:srgbClr val="FF3300"/>
                </a:solidFill>
                <a:latin typeface="Symbol" pitchFamily="18" charset="2"/>
              </a:rPr>
              <a:t>a</a:t>
            </a:r>
            <a:r>
              <a:rPr lang="en-US" dirty="0"/>
              <a:t> P(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 err="1"/>
              <a:t>|X</a:t>
            </a:r>
            <a:r>
              <a:rPr lang="en-US" baseline="-25000" dirty="0" err="1"/>
              <a:t>t</a:t>
            </a:r>
            <a:r>
              <a:rPr lang="en-US" dirty="0"/>
              <a:t>)P(X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t-1</a:t>
            </a:r>
            <a:r>
              <a:rPr lang="en-US" dirty="0"/>
              <a:t>)</a:t>
            </a:r>
            <a:endParaRPr lang="en-US" dirty="0">
              <a:solidFill>
                <a:schemeClr val="bg2"/>
              </a:solidFill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35546" name="Line 26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47" name="Oval 27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5548" name="Oval 28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5549" name="Oval 29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3" name="Oval 33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5554" name="Oval 34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44958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5562600" y="3962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Filtering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915400" cy="452596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P(X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|o</a:t>
            </a:r>
            <a:r>
              <a:rPr lang="en-US" baseline="-25000">
                <a:solidFill>
                  <a:schemeClr val="accent2"/>
                </a:solidFill>
              </a:rPr>
              <a:t>1:t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</a:t>
            </a:r>
            <a:r>
              <a:rPr lang="en-US" sz="3600">
                <a:latin typeface="Symbol" pitchFamily="18" charset="2"/>
              </a:rPr>
              <a:t>S</a:t>
            </a:r>
            <a:r>
              <a:rPr lang="en-US" baseline="-25000"/>
              <a:t>xt-1</a:t>
            </a:r>
            <a:r>
              <a:rPr lang="en-US">
                <a:solidFill>
                  <a:schemeClr val="accent2"/>
                </a:solidFill>
              </a:rPr>
              <a:t>P(x</a:t>
            </a:r>
            <a:r>
              <a:rPr lang="en-US" baseline="-25000">
                <a:solidFill>
                  <a:schemeClr val="accent2"/>
                </a:solidFill>
              </a:rPr>
              <a:t>t-1</a:t>
            </a:r>
            <a:r>
              <a:rPr lang="en-US">
                <a:solidFill>
                  <a:schemeClr val="accent2"/>
                </a:solidFill>
              </a:rPr>
              <a:t>|o</a:t>
            </a:r>
            <a:r>
              <a:rPr lang="en-US" baseline="-25000">
                <a:solidFill>
                  <a:schemeClr val="accent2"/>
                </a:solidFill>
              </a:rPr>
              <a:t>1:t-1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P(o</a:t>
            </a:r>
            <a:r>
              <a:rPr lang="en-US" baseline="-25000"/>
              <a:t>t</a:t>
            </a:r>
            <a:r>
              <a:rPr lang="en-US"/>
              <a:t>|X</a:t>
            </a:r>
            <a:r>
              <a:rPr lang="en-US" baseline="-25000"/>
              <a:t>t</a:t>
            </a:r>
            <a:r>
              <a:rPr lang="en-US"/>
              <a:t>)P(X</a:t>
            </a:r>
            <a:r>
              <a:rPr lang="en-US" baseline="-25000"/>
              <a:t>t</a:t>
            </a:r>
            <a:r>
              <a:rPr lang="en-US"/>
              <a:t>|x</a:t>
            </a:r>
            <a:r>
              <a:rPr lang="en-US" baseline="-25000"/>
              <a:t>t-1</a:t>
            </a:r>
            <a:r>
              <a:rPr lang="en-US"/>
              <a:t>)</a:t>
            </a:r>
          </a:p>
          <a:p>
            <a:r>
              <a:rPr lang="en-US"/>
              <a:t>Forward recursion</a:t>
            </a:r>
          </a:p>
          <a:p>
            <a:r>
              <a:rPr lang="en-US"/>
              <a:t>If we keep track of P(X</a:t>
            </a:r>
            <a:r>
              <a:rPr lang="en-US" baseline="-25000"/>
              <a:t>t</a:t>
            </a:r>
            <a:r>
              <a:rPr lang="en-US"/>
              <a:t>|o</a:t>
            </a:r>
            <a:r>
              <a:rPr lang="en-US" baseline="-25000"/>
              <a:t>1:t</a:t>
            </a:r>
            <a:r>
              <a:rPr lang="en-US"/>
              <a:t>)</a:t>
            </a:r>
            <a:br>
              <a:rPr lang="en-US"/>
            </a:br>
            <a:r>
              <a:rPr lang="en-US"/>
              <a:t>=&gt; O(1) updates for all t!</a:t>
            </a:r>
            <a:endParaRPr lang="en-US">
              <a:solidFill>
                <a:schemeClr val="bg2"/>
              </a:solidFill>
            </a:endParaRPr>
          </a:p>
          <a:p>
            <a:pPr>
              <a:buFontTx/>
              <a:buNone/>
            </a:pPr>
            <a:endParaRPr lang="en-US"/>
          </a:p>
        </p:txBody>
      </p:sp>
      <p:sp>
        <p:nvSpPr>
          <p:cNvPr id="236548" name="Line 4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9" name="Oval 5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6550" name="Oval 6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3" name="Line 9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5" name="Oval 11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6556" name="Oval 12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 flipH="1">
            <a:off x="44958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5562600" y="3962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Inference in HMMs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Filtering</a:t>
            </a:r>
          </a:p>
          <a:p>
            <a:r>
              <a:rPr lang="en-US" b="1"/>
              <a:t>Prediction</a:t>
            </a:r>
          </a:p>
          <a:p>
            <a:r>
              <a:rPr lang="en-US"/>
              <a:t>Smoothing, aka hindsight</a:t>
            </a:r>
          </a:p>
          <a:p>
            <a:r>
              <a:rPr lang="en-US"/>
              <a:t>Most likely explanation</a:t>
            </a: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4648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2456" name="Oval 8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2457" name="Oval 9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5410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6477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0" name="Oval 12"/>
          <p:cNvSpPr>
            <a:spLocks noChangeArrowheads="1"/>
          </p:cNvSpPr>
          <p:nvPr/>
        </p:nvSpPr>
        <p:spPr bwMode="auto">
          <a:xfrm>
            <a:off x="67818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1" name="Oval 13"/>
          <p:cNvSpPr>
            <a:spLocks noChangeArrowheads="1"/>
          </p:cNvSpPr>
          <p:nvPr/>
        </p:nvSpPr>
        <p:spPr bwMode="auto">
          <a:xfrm>
            <a:off x="70866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6" name="Oval 18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2467" name="Oval 19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2468" name="Oval 20"/>
          <p:cNvSpPr>
            <a:spLocks noChangeArrowheads="1"/>
          </p:cNvSpPr>
          <p:nvPr/>
        </p:nvSpPr>
        <p:spPr bwMode="auto">
          <a:xfrm>
            <a:off x="5410200" y="52578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6477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0" name="Oval 22"/>
          <p:cNvSpPr>
            <a:spLocks noChangeArrowheads="1"/>
          </p:cNvSpPr>
          <p:nvPr/>
        </p:nvSpPr>
        <p:spPr bwMode="auto">
          <a:xfrm>
            <a:off x="67818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1" name="Oval 23"/>
          <p:cNvSpPr>
            <a:spLocks noChangeArrowheads="1"/>
          </p:cNvSpPr>
          <p:nvPr/>
        </p:nvSpPr>
        <p:spPr bwMode="auto">
          <a:xfrm>
            <a:off x="70866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2" name="Line 24"/>
          <p:cNvSpPr>
            <a:spLocks noChangeShapeType="1"/>
          </p:cNvSpPr>
          <p:nvPr/>
        </p:nvSpPr>
        <p:spPr bwMode="auto">
          <a:xfrm flipH="1">
            <a:off x="5943600" y="4038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6096000" y="3733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Prediction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P(X</a:t>
            </a:r>
            <a:r>
              <a:rPr lang="en-US" baseline="-25000" dirty="0"/>
              <a:t>t+k</a:t>
            </a:r>
            <a:r>
              <a:rPr lang="en-US" dirty="0"/>
              <a:t>|o</a:t>
            </a:r>
            <a:r>
              <a:rPr lang="en-US" baseline="-25000" dirty="0"/>
              <a:t>1:t</a:t>
            </a:r>
            <a:r>
              <a:rPr lang="en-US" dirty="0"/>
              <a:t>)</a:t>
            </a:r>
          </a:p>
          <a:p>
            <a:r>
              <a:rPr lang="en-US" dirty="0"/>
              <a:t>2 steps: </a:t>
            </a:r>
            <a:r>
              <a:rPr lang="en-US" dirty="0">
                <a:solidFill>
                  <a:schemeClr val="accent2"/>
                </a:solidFill>
              </a:rPr>
              <a:t>P(X</a:t>
            </a:r>
            <a:r>
              <a:rPr lang="en-US" baseline="-25000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|o</a:t>
            </a:r>
            <a:r>
              <a:rPr lang="en-US" baseline="-25000" dirty="0">
                <a:solidFill>
                  <a:schemeClr val="accent2"/>
                </a:solidFill>
              </a:rPr>
              <a:t>1:t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, then </a:t>
            </a:r>
            <a:r>
              <a:rPr lang="en-US" dirty="0">
                <a:solidFill>
                  <a:schemeClr val="tx2"/>
                </a:solidFill>
              </a:rPr>
              <a:t>P(</a:t>
            </a:r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baseline="-25000" dirty="0" err="1">
                <a:solidFill>
                  <a:schemeClr val="tx2"/>
                </a:solidFill>
              </a:rPr>
              <a:t>t+k</a:t>
            </a:r>
            <a:r>
              <a:rPr lang="en-US" dirty="0" err="1">
                <a:solidFill>
                  <a:schemeClr val="tx2"/>
                </a:solidFill>
              </a:rPr>
              <a:t>|X</a:t>
            </a:r>
            <a:r>
              <a:rPr lang="en-US" baseline="-25000" dirty="0" err="1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 then </a:t>
            </a:r>
            <a:r>
              <a:rPr lang="en-US" dirty="0">
                <a:solidFill>
                  <a:schemeClr val="tx2"/>
                </a:solidFill>
              </a:rPr>
              <a:t>predict </a:t>
            </a:r>
            <a:r>
              <a:rPr lang="en-US" dirty="0"/>
              <a:t>as with standard MC</a:t>
            </a:r>
            <a:endParaRPr lang="en-US" baseline="-25000" dirty="0"/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4648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78" name="Oval 6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3479" name="Oval 7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3481" name="Oval 9"/>
          <p:cNvSpPr>
            <a:spLocks noChangeArrowheads="1"/>
          </p:cNvSpPr>
          <p:nvPr/>
        </p:nvSpPr>
        <p:spPr bwMode="auto">
          <a:xfrm>
            <a:off x="5410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3482" name="Oval 10"/>
          <p:cNvSpPr>
            <a:spLocks noChangeArrowheads="1"/>
          </p:cNvSpPr>
          <p:nvPr/>
        </p:nvSpPr>
        <p:spPr bwMode="auto">
          <a:xfrm>
            <a:off x="6477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3" name="Oval 11"/>
          <p:cNvSpPr>
            <a:spLocks noChangeArrowheads="1"/>
          </p:cNvSpPr>
          <p:nvPr/>
        </p:nvSpPr>
        <p:spPr bwMode="auto">
          <a:xfrm>
            <a:off x="67818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4" name="Oval 12"/>
          <p:cNvSpPr>
            <a:spLocks noChangeArrowheads="1"/>
          </p:cNvSpPr>
          <p:nvPr/>
        </p:nvSpPr>
        <p:spPr bwMode="auto">
          <a:xfrm>
            <a:off x="70866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89" name="Oval 17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3490" name="Oval 18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3491" name="Oval 19"/>
          <p:cNvSpPr>
            <a:spLocks noChangeArrowheads="1"/>
          </p:cNvSpPr>
          <p:nvPr/>
        </p:nvSpPr>
        <p:spPr bwMode="auto">
          <a:xfrm>
            <a:off x="5410200" y="52578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3492" name="Oval 20"/>
          <p:cNvSpPr>
            <a:spLocks noChangeArrowheads="1"/>
          </p:cNvSpPr>
          <p:nvPr/>
        </p:nvSpPr>
        <p:spPr bwMode="auto">
          <a:xfrm>
            <a:off x="6477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Oval 21"/>
          <p:cNvSpPr>
            <a:spLocks noChangeArrowheads="1"/>
          </p:cNvSpPr>
          <p:nvPr/>
        </p:nvSpPr>
        <p:spPr bwMode="auto">
          <a:xfrm>
            <a:off x="67818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94" name="Oval 22"/>
          <p:cNvSpPr>
            <a:spLocks noChangeArrowheads="1"/>
          </p:cNvSpPr>
          <p:nvPr/>
        </p:nvSpPr>
        <p:spPr bwMode="auto">
          <a:xfrm>
            <a:off x="70866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95" name="Line 23"/>
          <p:cNvSpPr>
            <a:spLocks noChangeShapeType="1"/>
          </p:cNvSpPr>
          <p:nvPr/>
        </p:nvSpPr>
        <p:spPr bwMode="auto">
          <a:xfrm flipH="1">
            <a:off x="5943600" y="4038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6096000" y="3733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Inference in HMMs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Filtering</a:t>
            </a:r>
          </a:p>
          <a:p>
            <a:r>
              <a:rPr lang="en-US"/>
              <a:t>Prediction</a:t>
            </a:r>
          </a:p>
          <a:p>
            <a:r>
              <a:rPr lang="en-US" b="1"/>
              <a:t>Smoothing, aka hindsight</a:t>
            </a:r>
          </a:p>
          <a:p>
            <a:r>
              <a:rPr lang="en-US"/>
              <a:t>Most likely explanation</a:t>
            </a:r>
          </a:p>
        </p:txBody>
      </p:sp>
      <p:sp>
        <p:nvSpPr>
          <p:cNvPr id="237572" name="Line 4"/>
          <p:cNvSpPr>
            <a:spLocks noChangeShapeType="1"/>
          </p:cNvSpPr>
          <p:nvPr/>
        </p:nvSpPr>
        <p:spPr bwMode="auto">
          <a:xfrm>
            <a:off x="4648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4" name="Oval 6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7575" name="Oval 7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7576" name="Oval 8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5410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2" name="Line 14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85" name="Oval 17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7586" name="Oval 18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7587" name="Oval 19"/>
          <p:cNvSpPr>
            <a:spLocks noChangeArrowheads="1"/>
          </p:cNvSpPr>
          <p:nvPr/>
        </p:nvSpPr>
        <p:spPr bwMode="auto">
          <a:xfrm>
            <a:off x="5410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7593" name="Line 25"/>
          <p:cNvSpPr>
            <a:spLocks noChangeShapeType="1"/>
          </p:cNvSpPr>
          <p:nvPr/>
        </p:nvSpPr>
        <p:spPr bwMode="auto">
          <a:xfrm flipH="1">
            <a:off x="4343400" y="4191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94" name="Text Box 26"/>
          <p:cNvSpPr txBox="1">
            <a:spLocks noChangeArrowheads="1"/>
          </p:cNvSpPr>
          <p:nvPr/>
        </p:nvSpPr>
        <p:spPr bwMode="auto">
          <a:xfrm>
            <a:off x="5029200" y="3962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Smoothing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P(X</a:t>
            </a:r>
            <a:r>
              <a:rPr lang="en-US" baseline="-25000" dirty="0"/>
              <a:t>k</a:t>
            </a:r>
            <a:r>
              <a:rPr lang="en-US" dirty="0"/>
              <a:t>|o</a:t>
            </a:r>
            <a:r>
              <a:rPr lang="en-US" baseline="-25000" dirty="0"/>
              <a:t>1:t</a:t>
            </a:r>
            <a:r>
              <a:rPr lang="en-US" dirty="0"/>
              <a:t>) for k &lt; t</a:t>
            </a:r>
          </a:p>
          <a:p>
            <a:r>
              <a:rPr lang="en-US" dirty="0"/>
              <a:t>P(X</a:t>
            </a:r>
            <a:r>
              <a:rPr lang="en-US" baseline="-25000" dirty="0"/>
              <a:t>k</a:t>
            </a:r>
            <a:r>
              <a:rPr lang="en-US" dirty="0"/>
              <a:t>|o</a:t>
            </a:r>
            <a:r>
              <a:rPr lang="en-US" baseline="-25000" dirty="0"/>
              <a:t>1:k</a:t>
            </a:r>
            <a:r>
              <a:rPr lang="en-US" dirty="0"/>
              <a:t>,o</a:t>
            </a:r>
            <a:r>
              <a:rPr lang="en-US" baseline="-25000" dirty="0"/>
              <a:t>k+1:t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P(o</a:t>
            </a:r>
            <a:r>
              <a:rPr lang="en-US" baseline="-25000" dirty="0">
                <a:solidFill>
                  <a:schemeClr val="accent2"/>
                </a:solidFill>
              </a:rPr>
              <a:t>k+1:t</a:t>
            </a:r>
            <a:r>
              <a:rPr lang="en-US" dirty="0">
                <a:solidFill>
                  <a:schemeClr val="accent2"/>
                </a:solidFill>
              </a:rPr>
              <a:t>|X</a:t>
            </a:r>
            <a:r>
              <a:rPr lang="en-US" baseline="-25000" dirty="0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,o</a:t>
            </a:r>
            <a:r>
              <a:rPr lang="en-US" baseline="-25000" dirty="0">
                <a:solidFill>
                  <a:schemeClr val="accent2"/>
                </a:solidFill>
              </a:rPr>
              <a:t>1:k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P(X</a:t>
            </a:r>
            <a:r>
              <a:rPr lang="en-US" baseline="-25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|o</a:t>
            </a:r>
            <a:r>
              <a:rPr lang="en-US" baseline="-25000" dirty="0">
                <a:solidFill>
                  <a:schemeClr val="tx2"/>
                </a:solidFill>
              </a:rPr>
              <a:t>1:k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/</a:t>
            </a:r>
            <a:r>
              <a:rPr lang="en-US" dirty="0">
                <a:solidFill>
                  <a:srgbClr val="FF3300"/>
                </a:solidFill>
              </a:rPr>
              <a:t>P(o</a:t>
            </a:r>
            <a:r>
              <a:rPr lang="en-US" baseline="-25000" dirty="0">
                <a:solidFill>
                  <a:srgbClr val="FF3300"/>
                </a:solidFill>
              </a:rPr>
              <a:t>k+1:t</a:t>
            </a:r>
            <a:r>
              <a:rPr lang="en-US" dirty="0">
                <a:solidFill>
                  <a:srgbClr val="FF3300"/>
                </a:solidFill>
              </a:rPr>
              <a:t>|o</a:t>
            </a:r>
            <a:r>
              <a:rPr lang="en-US" baseline="-25000" dirty="0">
                <a:solidFill>
                  <a:srgbClr val="FF3300"/>
                </a:solidFill>
              </a:rPr>
              <a:t>1:k</a:t>
            </a:r>
            <a:r>
              <a:rPr lang="en-US" dirty="0">
                <a:solidFill>
                  <a:srgbClr val="FF330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 </a:t>
            </a:r>
            <a:r>
              <a:rPr lang="en-US" dirty="0">
                <a:solidFill>
                  <a:srgbClr val="FF33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P(o</a:t>
            </a:r>
            <a:r>
              <a:rPr lang="en-US" baseline="-25000" dirty="0">
                <a:solidFill>
                  <a:schemeClr val="accent2"/>
                </a:solidFill>
              </a:rPr>
              <a:t>k+1:t</a:t>
            </a:r>
            <a:r>
              <a:rPr lang="en-US" dirty="0">
                <a:solidFill>
                  <a:schemeClr val="accent2"/>
                </a:solidFill>
              </a:rPr>
              <a:t>|X</a:t>
            </a:r>
            <a:r>
              <a:rPr lang="en-US" baseline="-25000" dirty="0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P(X</a:t>
            </a:r>
            <a:r>
              <a:rPr lang="en-US" baseline="-25000" dirty="0">
                <a:solidFill>
                  <a:schemeClr val="tx2"/>
                </a:solidFill>
              </a:rPr>
              <a:t>k</a:t>
            </a:r>
            <a:r>
              <a:rPr lang="en-US" dirty="0">
                <a:solidFill>
                  <a:schemeClr val="tx2"/>
                </a:solidFill>
              </a:rPr>
              <a:t>|o</a:t>
            </a:r>
            <a:r>
              <a:rPr lang="en-US" baseline="-25000" dirty="0">
                <a:solidFill>
                  <a:schemeClr val="tx2"/>
                </a:solidFill>
              </a:rPr>
              <a:t>1:k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endParaRPr lang="en-US" baseline="-25000" dirty="0"/>
          </a:p>
        </p:txBody>
      </p:sp>
      <p:sp>
        <p:nvSpPr>
          <p:cNvPr id="238596" name="Line 4"/>
          <p:cNvSpPr>
            <a:spLocks noChangeShapeType="1"/>
          </p:cNvSpPr>
          <p:nvPr/>
        </p:nvSpPr>
        <p:spPr bwMode="auto">
          <a:xfrm>
            <a:off x="4648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7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8" name="Oval 6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8599" name="Oval 7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8600" name="Oval 8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8601" name="Oval 9"/>
          <p:cNvSpPr>
            <a:spLocks noChangeArrowheads="1"/>
          </p:cNvSpPr>
          <p:nvPr/>
        </p:nvSpPr>
        <p:spPr bwMode="auto">
          <a:xfrm>
            <a:off x="5410200" y="44196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5" name="Line 13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06" name="Oval 14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8607" name="Oval 15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8608" name="Oval 16"/>
          <p:cNvSpPr>
            <a:spLocks noChangeArrowheads="1"/>
          </p:cNvSpPr>
          <p:nvPr/>
        </p:nvSpPr>
        <p:spPr bwMode="auto">
          <a:xfrm>
            <a:off x="5410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>
            <a:off x="4343400" y="4191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5029200" y="3962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</a:t>
            </a:r>
          </a:p>
        </p:txBody>
      </p:sp>
      <p:grpSp>
        <p:nvGrpSpPr>
          <p:cNvPr id="238613" name="Group 21"/>
          <p:cNvGrpSpPr>
            <a:grpSpLocks/>
          </p:cNvGrpSpPr>
          <p:nvPr/>
        </p:nvGrpSpPr>
        <p:grpSpPr bwMode="auto">
          <a:xfrm>
            <a:off x="2895600" y="2761961"/>
            <a:ext cx="5334000" cy="625475"/>
            <a:chOff x="2160" y="2016"/>
            <a:chExt cx="3360" cy="394"/>
          </a:xfrm>
        </p:grpSpPr>
        <p:sp>
          <p:nvSpPr>
            <p:cNvPr id="238611" name="Rectangle 19"/>
            <p:cNvSpPr>
              <a:spLocks noChangeArrowheads="1"/>
            </p:cNvSpPr>
            <p:nvPr/>
          </p:nvSpPr>
          <p:spPr bwMode="auto">
            <a:xfrm>
              <a:off x="2160" y="2016"/>
              <a:ext cx="1152" cy="336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Text Box 20"/>
            <p:cNvSpPr txBox="1">
              <a:spLocks noChangeArrowheads="1"/>
            </p:cNvSpPr>
            <p:nvPr/>
          </p:nvSpPr>
          <p:spPr bwMode="auto">
            <a:xfrm>
              <a:off x="3456" y="2160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Standard filtering to time 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Smoothing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>
                <a:solidFill>
                  <a:schemeClr val="accent2"/>
                </a:solidFill>
              </a:rPr>
              <a:t>P(o</a:t>
            </a:r>
            <a:r>
              <a:rPr lang="en-US" baseline="-25000" dirty="0">
                <a:solidFill>
                  <a:schemeClr val="accent2"/>
                </a:solidFill>
              </a:rPr>
              <a:t>k+1:t</a:t>
            </a:r>
            <a:r>
              <a:rPr lang="en-US" dirty="0">
                <a:solidFill>
                  <a:schemeClr val="accent2"/>
                </a:solidFill>
              </a:rPr>
              <a:t>|X</a:t>
            </a:r>
            <a:r>
              <a:rPr lang="en-US" baseline="-25000" dirty="0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P(o</a:t>
            </a:r>
            <a:r>
              <a:rPr lang="en-US" baseline="-25000" dirty="0"/>
              <a:t>k+1:t</a:t>
            </a:r>
            <a:r>
              <a:rPr lang="en-US" dirty="0"/>
              <a:t>|X</a:t>
            </a:r>
            <a:r>
              <a:rPr lang="en-US" baseline="-25000" dirty="0"/>
              <a:t>k</a:t>
            </a:r>
            <a:r>
              <a:rPr lang="en-US" dirty="0"/>
              <a:t>) = </a:t>
            </a:r>
            <a:r>
              <a:rPr lang="en-US" sz="4000" dirty="0">
                <a:latin typeface="Symbol" pitchFamily="18" charset="2"/>
              </a:rPr>
              <a:t>S</a:t>
            </a:r>
            <a:r>
              <a:rPr lang="en-US" baseline="-25000" dirty="0"/>
              <a:t>x</a:t>
            </a:r>
            <a:r>
              <a:rPr lang="en-US" sz="2400" baseline="-25000" dirty="0"/>
              <a:t>k+1</a:t>
            </a:r>
            <a:r>
              <a:rPr lang="en-US" dirty="0"/>
              <a:t>P(o</a:t>
            </a:r>
            <a:r>
              <a:rPr lang="en-US" baseline="-25000" dirty="0"/>
              <a:t>k+1:t</a:t>
            </a:r>
            <a:r>
              <a:rPr lang="en-US" dirty="0"/>
              <a:t>|X</a:t>
            </a:r>
            <a:r>
              <a:rPr lang="en-US" baseline="-25000" dirty="0"/>
              <a:t>k</a:t>
            </a:r>
            <a:r>
              <a:rPr lang="en-US" dirty="0"/>
              <a:t>,x</a:t>
            </a:r>
            <a:r>
              <a:rPr lang="en-US" baseline="-25000" dirty="0"/>
              <a:t>k+1</a:t>
            </a:r>
            <a:r>
              <a:rPr lang="en-US" dirty="0"/>
              <a:t>) P(x</a:t>
            </a:r>
            <a:r>
              <a:rPr lang="en-US" baseline="-25000" dirty="0"/>
              <a:t>k+1</a:t>
            </a:r>
            <a:r>
              <a:rPr lang="en-US" dirty="0"/>
              <a:t>|X</a:t>
            </a:r>
            <a:r>
              <a:rPr lang="en-US" baseline="-25000" dirty="0"/>
              <a:t>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</a:t>
            </a:r>
            <a:r>
              <a:rPr lang="en-US" sz="4000" dirty="0">
                <a:latin typeface="Symbol" pitchFamily="18" charset="2"/>
              </a:rPr>
              <a:t>S</a:t>
            </a:r>
            <a:r>
              <a:rPr lang="en-US" baseline="-25000" dirty="0"/>
              <a:t>x</a:t>
            </a:r>
            <a:r>
              <a:rPr lang="en-US" sz="2400" baseline="-25000" dirty="0"/>
              <a:t>k+1</a:t>
            </a:r>
            <a:r>
              <a:rPr lang="en-US" dirty="0"/>
              <a:t>P(o</a:t>
            </a:r>
            <a:r>
              <a:rPr lang="en-US" baseline="-25000" dirty="0"/>
              <a:t>k+1:t</a:t>
            </a:r>
            <a:r>
              <a:rPr lang="en-US" dirty="0"/>
              <a:t>|x</a:t>
            </a:r>
            <a:r>
              <a:rPr lang="en-US" baseline="-25000" dirty="0"/>
              <a:t>k+1</a:t>
            </a:r>
            <a:r>
              <a:rPr lang="en-US" dirty="0"/>
              <a:t>) P(x</a:t>
            </a:r>
            <a:r>
              <a:rPr lang="en-US" baseline="-25000" dirty="0"/>
              <a:t>k+1</a:t>
            </a:r>
            <a:r>
              <a:rPr lang="en-US" dirty="0"/>
              <a:t>|X</a:t>
            </a:r>
            <a:r>
              <a:rPr lang="en-US" baseline="-25000" dirty="0"/>
              <a:t>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</a:t>
            </a:r>
            <a:r>
              <a:rPr lang="en-US" sz="4000" dirty="0">
                <a:latin typeface="Symbol" pitchFamily="18" charset="2"/>
              </a:rPr>
              <a:t>S</a:t>
            </a:r>
            <a:r>
              <a:rPr lang="en-US" baseline="-25000" dirty="0"/>
              <a:t>x</a:t>
            </a:r>
            <a:r>
              <a:rPr lang="en-US" sz="2400" baseline="-25000" dirty="0"/>
              <a:t>k+1</a:t>
            </a:r>
            <a:r>
              <a:rPr lang="en-US" dirty="0">
                <a:solidFill>
                  <a:schemeClr val="accent2"/>
                </a:solidFill>
              </a:rPr>
              <a:t>P(o</a:t>
            </a:r>
            <a:r>
              <a:rPr lang="en-US" baseline="-25000" dirty="0">
                <a:solidFill>
                  <a:schemeClr val="accent2"/>
                </a:solidFill>
              </a:rPr>
              <a:t>k+2:t</a:t>
            </a:r>
            <a:r>
              <a:rPr lang="en-US" dirty="0">
                <a:solidFill>
                  <a:schemeClr val="accent2"/>
                </a:solidFill>
              </a:rPr>
              <a:t>|x</a:t>
            </a:r>
            <a:r>
              <a:rPr lang="en-US" baseline="-25000" dirty="0">
                <a:solidFill>
                  <a:schemeClr val="accent2"/>
                </a:solidFill>
              </a:rPr>
              <a:t>k+1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P(o</a:t>
            </a:r>
            <a:r>
              <a:rPr lang="en-US" baseline="-25000" dirty="0"/>
              <a:t>k+1</a:t>
            </a:r>
            <a:r>
              <a:rPr lang="en-US" dirty="0"/>
              <a:t>|x</a:t>
            </a:r>
            <a:r>
              <a:rPr lang="en-US" baseline="-25000" dirty="0"/>
              <a:t>k+1</a:t>
            </a:r>
            <a:r>
              <a:rPr lang="en-US" dirty="0"/>
              <a:t>)P(x</a:t>
            </a:r>
            <a:r>
              <a:rPr lang="en-US" baseline="-25000" dirty="0"/>
              <a:t>k+1</a:t>
            </a:r>
            <a:r>
              <a:rPr lang="en-US" dirty="0"/>
              <a:t>|X</a:t>
            </a:r>
            <a:r>
              <a:rPr lang="en-US" baseline="-25000" dirty="0"/>
              <a:t>k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>
            <a:off x="4648200" y="5103813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1" name="Line 5"/>
          <p:cNvSpPr>
            <a:spLocks noChangeShapeType="1"/>
          </p:cNvSpPr>
          <p:nvPr/>
        </p:nvSpPr>
        <p:spPr bwMode="auto">
          <a:xfrm>
            <a:off x="3124200" y="5103813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838200" y="4875213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39623" name="Oval 7"/>
          <p:cNvSpPr>
            <a:spLocks noChangeArrowheads="1"/>
          </p:cNvSpPr>
          <p:nvPr/>
        </p:nvSpPr>
        <p:spPr bwMode="auto">
          <a:xfrm>
            <a:off x="2362200" y="4875213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9624" name="Oval 8"/>
          <p:cNvSpPr>
            <a:spLocks noChangeArrowheads="1"/>
          </p:cNvSpPr>
          <p:nvPr/>
        </p:nvSpPr>
        <p:spPr bwMode="auto">
          <a:xfrm>
            <a:off x="3886200" y="4875213"/>
            <a:ext cx="762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5410200" y="4875213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1600200" y="5103813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>
            <a:off x="2743200" y="5332413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4267200" y="5332413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9" name="Line 13"/>
          <p:cNvSpPr>
            <a:spLocks noChangeShapeType="1"/>
          </p:cNvSpPr>
          <p:nvPr/>
        </p:nvSpPr>
        <p:spPr bwMode="auto">
          <a:xfrm>
            <a:off x="5791200" y="5332413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0" name="Oval 14"/>
          <p:cNvSpPr>
            <a:spLocks noChangeArrowheads="1"/>
          </p:cNvSpPr>
          <p:nvPr/>
        </p:nvSpPr>
        <p:spPr bwMode="auto">
          <a:xfrm>
            <a:off x="2362200" y="5713413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39631" name="Oval 15"/>
          <p:cNvSpPr>
            <a:spLocks noChangeArrowheads="1"/>
          </p:cNvSpPr>
          <p:nvPr/>
        </p:nvSpPr>
        <p:spPr bwMode="auto">
          <a:xfrm>
            <a:off x="3886200" y="5713413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39632" name="Oval 16"/>
          <p:cNvSpPr>
            <a:spLocks noChangeArrowheads="1"/>
          </p:cNvSpPr>
          <p:nvPr/>
        </p:nvSpPr>
        <p:spPr bwMode="auto">
          <a:xfrm>
            <a:off x="5410200" y="5713413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H="1">
            <a:off x="4343400" y="4646613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5029200" y="4418013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Given prior states</a:t>
            </a:r>
          </a:p>
        </p:txBody>
      </p:sp>
      <p:sp>
        <p:nvSpPr>
          <p:cNvPr id="239638" name="Text Box 22"/>
          <p:cNvSpPr txBox="1">
            <a:spLocks noChangeArrowheads="1"/>
          </p:cNvSpPr>
          <p:nvPr/>
        </p:nvSpPr>
        <p:spPr bwMode="auto">
          <a:xfrm>
            <a:off x="7086600" y="5256213"/>
            <a:ext cx="1905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What’s the probability of this sequence?</a:t>
            </a:r>
          </a:p>
        </p:txBody>
      </p:sp>
      <p:sp>
        <p:nvSpPr>
          <p:cNvPr id="239639" name="Line 23"/>
          <p:cNvSpPr>
            <a:spLocks noChangeShapeType="1"/>
          </p:cNvSpPr>
          <p:nvPr/>
        </p:nvSpPr>
        <p:spPr bwMode="auto">
          <a:xfrm flipH="1">
            <a:off x="6324600" y="5637213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762000" y="3505200"/>
            <a:ext cx="3124200" cy="976313"/>
            <a:chOff x="624" y="2256"/>
            <a:chExt cx="1968" cy="615"/>
          </a:xfrm>
        </p:grpSpPr>
        <p:sp>
          <p:nvSpPr>
            <p:cNvPr id="239641" name="Rectangle 25"/>
            <p:cNvSpPr>
              <a:spLocks noChangeArrowheads="1"/>
            </p:cNvSpPr>
            <p:nvPr/>
          </p:nvSpPr>
          <p:spPr bwMode="auto">
            <a:xfrm>
              <a:off x="1248" y="2256"/>
              <a:ext cx="1344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43" name="Text Box 27"/>
            <p:cNvSpPr txBox="1">
              <a:spLocks noChangeArrowheads="1"/>
            </p:cNvSpPr>
            <p:nvPr/>
          </p:nvSpPr>
          <p:spPr bwMode="auto">
            <a:xfrm>
              <a:off x="624" y="2640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Backward recursion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Inference in HMMs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Filtering</a:t>
            </a:r>
          </a:p>
          <a:p>
            <a:r>
              <a:rPr lang="en-US"/>
              <a:t>Prediction</a:t>
            </a:r>
          </a:p>
          <a:p>
            <a:r>
              <a:rPr lang="en-US"/>
              <a:t>Smoothing, aka hindsight</a:t>
            </a:r>
          </a:p>
          <a:p>
            <a:r>
              <a:rPr lang="en-US" b="1"/>
              <a:t>Most likely explanation</a:t>
            </a:r>
          </a:p>
        </p:txBody>
      </p:sp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4648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3124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838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2362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3886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5410200" y="44196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1600200" y="4648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>
            <a:off x="2743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>
            <a:off x="4267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2362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40655" name="Oval 15"/>
          <p:cNvSpPr>
            <a:spLocks noChangeArrowheads="1"/>
          </p:cNvSpPr>
          <p:nvPr/>
        </p:nvSpPr>
        <p:spPr bwMode="auto">
          <a:xfrm>
            <a:off x="3886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40656" name="Oval 16"/>
          <p:cNvSpPr>
            <a:spLocks noChangeArrowheads="1"/>
          </p:cNvSpPr>
          <p:nvPr/>
        </p:nvSpPr>
        <p:spPr bwMode="auto">
          <a:xfrm>
            <a:off x="5410200" y="5257800"/>
            <a:ext cx="7620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O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40659" name="Text Box 19"/>
          <p:cNvSpPr txBox="1">
            <a:spLocks noChangeArrowheads="1"/>
          </p:cNvSpPr>
          <p:nvPr/>
        </p:nvSpPr>
        <p:spPr bwMode="auto">
          <a:xfrm>
            <a:off x="6400800" y="3962400"/>
            <a:ext cx="2743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 returns a path through state space x0,…,x3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Likely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Find: </a:t>
            </a:r>
            <a:r>
              <a:rPr lang="en-US" dirty="0" err="1" smtClean="0"/>
              <a:t>arg</a:t>
            </a:r>
            <a:r>
              <a:rPr lang="en-US" dirty="0" smtClean="0"/>
              <a:t> max </a:t>
            </a:r>
            <a:r>
              <a:rPr lang="en-US" baseline="-25000" dirty="0" smtClean="0"/>
              <a:t>x0,…,</a:t>
            </a:r>
            <a:r>
              <a:rPr lang="en-US" baseline="-25000" dirty="0" err="1" smtClean="0"/>
              <a:t>xt</a:t>
            </a:r>
            <a:r>
              <a:rPr lang="en-US" dirty="0" smtClean="0"/>
              <a:t> P(x</a:t>
            </a:r>
            <a:r>
              <a:rPr lang="en-US" baseline="-25000" dirty="0" smtClean="0"/>
              <a:t>0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| o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whole sequence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smtClean="0"/>
              <a:t>is under consideration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Many practical applications</a:t>
            </a:r>
            <a:endParaRPr lang="en-US" baseline="-25000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72074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4225" y="5715000"/>
            <a:ext cx="27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Intelligent user interfaces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0613"/>
            <a:ext cx="2438400" cy="241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576192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codes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63" y="3542823"/>
            <a:ext cx="2767892" cy="20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24600" y="554954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sequence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0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  <a:br>
              <a:rPr lang="en-US" dirty="0" smtClean="0"/>
            </a:br>
            <a:r>
              <a:rPr lang="en-US" dirty="0" smtClean="0"/>
              <a:t>P(x</a:t>
            </a:r>
            <a:r>
              <a:rPr lang="en-US" baseline="-25000" dirty="0" smtClean="0"/>
              <a:t>0:t</a:t>
            </a:r>
            <a:r>
              <a:rPr lang="en-US" dirty="0" smtClean="0"/>
              <a:t> | o</a:t>
            </a:r>
            <a:r>
              <a:rPr lang="en-US" baseline="-25000" dirty="0" smtClean="0"/>
              <a:t>1:t</a:t>
            </a:r>
            <a:r>
              <a:rPr lang="en-US" dirty="0" smtClean="0"/>
              <a:t>) = P(x</a:t>
            </a:r>
            <a:r>
              <a:rPr lang="en-US" baseline="-25000" dirty="0" smtClean="0"/>
              <a:t>0:t-1</a:t>
            </a:r>
            <a:r>
              <a:rPr lang="en-US" dirty="0" smtClean="0"/>
              <a:t>,x</a:t>
            </a:r>
            <a:r>
              <a:rPr lang="en-US" baseline="-25000" dirty="0" smtClean="0"/>
              <a:t>t</a:t>
            </a:r>
            <a:r>
              <a:rPr lang="en-US" dirty="0" smtClean="0"/>
              <a:t> | o</a:t>
            </a:r>
            <a:r>
              <a:rPr lang="en-US" baseline="-25000" dirty="0" smtClean="0"/>
              <a:t>1:t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1/Z </a:t>
            </a:r>
            <a:r>
              <a:rPr lang="en-US" dirty="0" smtClean="0">
                <a:solidFill>
                  <a:schemeClr val="accent3"/>
                </a:solidFill>
              </a:rPr>
              <a:t>P(x</a:t>
            </a:r>
            <a:r>
              <a:rPr lang="en-US" baseline="-25000" dirty="0" smtClean="0">
                <a:solidFill>
                  <a:schemeClr val="accent3"/>
                </a:solidFill>
              </a:rPr>
              <a:t>t</a:t>
            </a:r>
            <a:r>
              <a:rPr lang="en-US" dirty="0" smtClean="0">
                <a:solidFill>
                  <a:schemeClr val="accent3"/>
                </a:solidFill>
              </a:rPr>
              <a:t>|x</a:t>
            </a:r>
            <a:r>
              <a:rPr lang="en-US" baseline="-25000" dirty="0" smtClean="0">
                <a:solidFill>
                  <a:schemeClr val="accent3"/>
                </a:solidFill>
              </a:rPr>
              <a:t>t-1</a:t>
            </a:r>
            <a:r>
              <a:rPr lang="en-US" dirty="0" smtClean="0">
                <a:solidFill>
                  <a:schemeClr val="accent3"/>
                </a:solidFill>
              </a:rPr>
              <a:t>) </a:t>
            </a:r>
            <a:r>
              <a:rPr lang="en-US" dirty="0" smtClean="0">
                <a:solidFill>
                  <a:schemeClr val="accent2"/>
                </a:solidFill>
              </a:rPr>
              <a:t>P(</a:t>
            </a:r>
            <a:r>
              <a:rPr lang="en-US" dirty="0" err="1" smtClean="0">
                <a:solidFill>
                  <a:schemeClr val="accent2"/>
                </a:solidFill>
              </a:rPr>
              <a:t>O</a:t>
            </a:r>
            <a:r>
              <a:rPr lang="en-US" baseline="-25000" dirty="0" err="1" smtClean="0">
                <a:solidFill>
                  <a:schemeClr val="accent2"/>
                </a:solidFill>
              </a:rPr>
              <a:t>t</a:t>
            </a:r>
            <a:r>
              <a:rPr lang="en-US" dirty="0" err="1" smtClean="0">
                <a:solidFill>
                  <a:schemeClr val="accent2"/>
                </a:solidFill>
              </a:rPr>
              <a:t>|x</a:t>
            </a:r>
            <a:r>
              <a:rPr lang="en-US" baseline="-25000" dirty="0" err="1" smtClean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P(x</a:t>
            </a:r>
            <a:r>
              <a:rPr lang="en-US" baseline="-25000" dirty="0" smtClean="0"/>
              <a:t>0:t-1</a:t>
            </a:r>
            <a:r>
              <a:rPr lang="en-US" dirty="0" smtClean="0"/>
              <a:t> | o</a:t>
            </a:r>
            <a:r>
              <a:rPr lang="en-US" baseline="-25000" dirty="0" smtClean="0"/>
              <a:t>1:t-1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we knew what x</a:t>
            </a:r>
            <a:r>
              <a:rPr lang="en-US" baseline="-25000" dirty="0" smtClean="0"/>
              <a:t>t-1</a:t>
            </a:r>
            <a:r>
              <a:rPr lang="en-US" baseline="30000" dirty="0" smtClean="0"/>
              <a:t>*</a:t>
            </a:r>
            <a:r>
              <a:rPr lang="en-US" dirty="0" smtClean="0"/>
              <a:t> and P(x</a:t>
            </a:r>
            <a:r>
              <a:rPr lang="en-US" baseline="-25000" dirty="0" smtClean="0"/>
              <a:t>0:t-1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o</a:t>
            </a:r>
            <a:r>
              <a:rPr lang="en-US" baseline="-25000" dirty="0" smtClean="0"/>
              <a:t>1:t-1</a:t>
            </a:r>
            <a:r>
              <a:rPr lang="en-US" dirty="0" smtClean="0"/>
              <a:t>) were, then we could determine x</a:t>
            </a:r>
            <a:r>
              <a:rPr lang="en-US" baseline="-25000" dirty="0" smtClean="0"/>
              <a:t>0:t</a:t>
            </a:r>
            <a:r>
              <a:rPr lang="en-US" dirty="0" smtClean="0"/>
              <a:t>* by maximizing over possible assignments to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smtClean="0"/>
              <a:t>Suggests a </a:t>
            </a:r>
            <a:r>
              <a:rPr lang="en-US" i="1" dirty="0"/>
              <a:t>dynamic programming </a:t>
            </a:r>
            <a:r>
              <a:rPr lang="en-US" dirty="0" smtClean="0"/>
              <a:t>algorithm to determine this recursively</a:t>
            </a:r>
            <a:endParaRPr lang="en-US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Markov models</a:t>
            </a:r>
          </a:p>
          <a:p>
            <a:r>
              <a:rPr lang="en-US" dirty="0" smtClean="0"/>
              <a:t>Hidden Markov Models</a:t>
            </a:r>
          </a:p>
          <a:p>
            <a:r>
              <a:rPr lang="en-US" dirty="0" smtClean="0"/>
              <a:t>Four HMM inference tasks</a:t>
            </a:r>
          </a:p>
          <a:p>
            <a:pPr lvl="1"/>
            <a:r>
              <a:rPr lang="en-US" dirty="0" smtClean="0"/>
              <a:t>Most often used:</a:t>
            </a:r>
          </a:p>
          <a:p>
            <a:pPr lvl="2"/>
            <a:r>
              <a:rPr lang="en-US" dirty="0" smtClean="0"/>
              <a:t>Filtering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ost likely explanation</a:t>
            </a:r>
          </a:p>
          <a:p>
            <a:r>
              <a:rPr lang="en-US" smtClean="0"/>
              <a:t>Applications to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P(x</a:t>
            </a:r>
            <a:r>
              <a:rPr lang="en-US" baseline="-25000" dirty="0" smtClean="0">
                <a:solidFill>
                  <a:schemeClr val="accent3"/>
                </a:solidFill>
              </a:rPr>
              <a:t>0:i-1</a:t>
            </a:r>
            <a:r>
              <a:rPr lang="en-US" dirty="0" smtClean="0">
                <a:solidFill>
                  <a:schemeClr val="accent3"/>
                </a:solidFill>
              </a:rPr>
              <a:t>,X</a:t>
            </a:r>
            <a:r>
              <a:rPr lang="en-US" baseline="-25000" dirty="0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=k|o</a:t>
            </a:r>
            <a:r>
              <a:rPr lang="en-US" baseline="-25000" dirty="0" smtClean="0">
                <a:solidFill>
                  <a:schemeClr val="accent3"/>
                </a:solidFill>
              </a:rPr>
              <a:t>1:i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94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P(x</a:t>
            </a:r>
            <a:r>
              <a:rPr lang="en-US" baseline="-25000" dirty="0">
                <a:solidFill>
                  <a:schemeClr val="accent3"/>
                </a:solidFill>
              </a:rPr>
              <a:t>0:i-1</a:t>
            </a:r>
            <a:r>
              <a:rPr lang="en-US" dirty="0">
                <a:solidFill>
                  <a:schemeClr val="accent3"/>
                </a:solidFill>
              </a:rPr>
              <a:t>,X</a:t>
            </a:r>
            <a:r>
              <a:rPr lang="en-US" baseline="-25000" dirty="0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=k|o</a:t>
            </a:r>
            <a:r>
              <a:rPr lang="en-US" baseline="-25000" dirty="0">
                <a:solidFill>
                  <a:schemeClr val="accent3"/>
                </a:solidFill>
              </a:rPr>
              <a:t>1:i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3505200"/>
            <a:ext cx="7391400" cy="281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454025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V[</a:t>
            </a:r>
            <a:r>
              <a:rPr lang="en-US" dirty="0" err="1">
                <a:solidFill>
                  <a:schemeClr val="tx1"/>
                </a:solidFill>
              </a:rPr>
              <a:t>i,k</a:t>
            </a:r>
            <a:r>
              <a:rPr lang="en-US" dirty="0">
                <a:solidFill>
                  <a:schemeClr val="tx1"/>
                </a:solidFill>
              </a:rPr>
              <a:t>] = max</a:t>
            </a:r>
            <a:r>
              <a:rPr lang="en-US" baseline="-25000" dirty="0">
                <a:solidFill>
                  <a:schemeClr val="tx1"/>
                </a:solidFill>
              </a:rPr>
              <a:t>x[0:i-1]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0:i-1</a:t>
            </a:r>
            <a:r>
              <a:rPr lang="en-US" b="1" dirty="0" smtClean="0">
                <a:solidFill>
                  <a:schemeClr val="tx1"/>
                </a:solidFill>
              </a:rPr>
              <a:t>,X</a:t>
            </a:r>
            <a:r>
              <a:rPr lang="en-US" b="1" baseline="-25000" dirty="0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=k|o</a:t>
            </a:r>
            <a:r>
              <a:rPr lang="en-US" b="1" baseline="-25000" dirty="0" smtClean="0">
                <a:solidFill>
                  <a:schemeClr val="tx1"/>
                </a:solidFill>
              </a:rPr>
              <a:t>1:i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0:i-1</a:t>
            </a:r>
            <a:r>
              <a:rPr lang="en-US" b="1" dirty="0" smtClean="0">
                <a:solidFill>
                  <a:schemeClr val="tx1"/>
                </a:solidFill>
              </a:rPr>
              <a:t>,X</a:t>
            </a:r>
            <a:r>
              <a:rPr lang="en-US" b="1" baseline="-25000" dirty="0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=k|o</a:t>
            </a:r>
            <a:r>
              <a:rPr lang="en-US" b="1" baseline="-25000" dirty="0" smtClean="0">
                <a:solidFill>
                  <a:schemeClr val="tx1"/>
                </a:solidFill>
              </a:rPr>
              <a:t>1:i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|X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06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P(x</a:t>
            </a:r>
            <a:r>
              <a:rPr lang="en-US" baseline="-25000" dirty="0">
                <a:solidFill>
                  <a:schemeClr val="accent3"/>
                </a:solidFill>
              </a:rPr>
              <a:t>0:i-1</a:t>
            </a:r>
            <a:r>
              <a:rPr lang="en-US" dirty="0">
                <a:solidFill>
                  <a:schemeClr val="accent3"/>
                </a:solidFill>
              </a:rPr>
              <a:t>,X</a:t>
            </a:r>
            <a:r>
              <a:rPr lang="en-US" baseline="-25000" dirty="0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=k|o</a:t>
            </a:r>
            <a:r>
              <a:rPr lang="en-US" baseline="-25000" dirty="0">
                <a:solidFill>
                  <a:schemeClr val="accent3"/>
                </a:solidFill>
              </a:rPr>
              <a:t>1:i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3505200"/>
            <a:ext cx="7391400" cy="281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454025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V[</a:t>
            </a:r>
            <a:r>
              <a:rPr lang="en-US" dirty="0" err="1">
                <a:solidFill>
                  <a:schemeClr val="tx1"/>
                </a:solidFill>
              </a:rPr>
              <a:t>i,k</a:t>
            </a:r>
            <a:r>
              <a:rPr lang="en-US" dirty="0">
                <a:solidFill>
                  <a:schemeClr val="tx1"/>
                </a:solidFill>
              </a:rPr>
              <a:t>] = max</a:t>
            </a:r>
            <a:r>
              <a:rPr lang="en-US" baseline="-25000" dirty="0">
                <a:solidFill>
                  <a:schemeClr val="tx1"/>
                </a:solidFill>
              </a:rPr>
              <a:t>x[0:i-1]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|X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x[0:i-1]</a:t>
            </a:r>
            <a:r>
              <a:rPr lang="en-US" dirty="0" smtClean="0">
                <a:solidFill>
                  <a:schemeClr val="tx1"/>
                </a:solidFill>
              </a:rPr>
              <a:t> 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max</a:t>
            </a:r>
            <a:r>
              <a:rPr lang="en-US" baseline="-25000" dirty="0" smtClean="0">
                <a:solidFill>
                  <a:schemeClr val="tx1"/>
                </a:solidFill>
              </a:rPr>
              <a:t>x[0:i-1]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5638800" y="3810000"/>
            <a:ext cx="152400" cy="609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597236" y="4114800"/>
            <a:ext cx="658338" cy="526473"/>
          </a:xfrm>
          <a:custGeom>
            <a:avLst/>
            <a:gdLst>
              <a:gd name="connsiteX0" fmla="*/ 193964 w 658338"/>
              <a:gd name="connsiteY0" fmla="*/ 0 h 526473"/>
              <a:gd name="connsiteX1" fmla="*/ 637309 w 658338"/>
              <a:gd name="connsiteY1" fmla="*/ 96982 h 526473"/>
              <a:gd name="connsiteX2" fmla="*/ 526473 w 658338"/>
              <a:gd name="connsiteY2" fmla="*/ 429491 h 526473"/>
              <a:gd name="connsiteX3" fmla="*/ 0 w 658338"/>
              <a:gd name="connsiteY3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338" h="526473">
                <a:moveTo>
                  <a:pt x="193964" y="0"/>
                </a:moveTo>
                <a:cubicBezTo>
                  <a:pt x="387927" y="12700"/>
                  <a:pt x="581891" y="25400"/>
                  <a:pt x="637309" y="96982"/>
                </a:cubicBezTo>
                <a:cubicBezTo>
                  <a:pt x="692727" y="168564"/>
                  <a:pt x="632691" y="357909"/>
                  <a:pt x="526473" y="429491"/>
                </a:cubicBezTo>
                <a:cubicBezTo>
                  <a:pt x="420255" y="501073"/>
                  <a:pt x="210127" y="513773"/>
                  <a:pt x="0" y="52647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P(x</a:t>
            </a:r>
            <a:r>
              <a:rPr lang="en-US" baseline="-25000" dirty="0">
                <a:solidFill>
                  <a:schemeClr val="accent3"/>
                </a:solidFill>
              </a:rPr>
              <a:t>0:i-1</a:t>
            </a:r>
            <a:r>
              <a:rPr lang="en-US" dirty="0">
                <a:solidFill>
                  <a:schemeClr val="accent3"/>
                </a:solidFill>
              </a:rPr>
              <a:t>,X</a:t>
            </a:r>
            <a:r>
              <a:rPr lang="en-US" baseline="-25000" dirty="0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=k|o</a:t>
            </a:r>
            <a:r>
              <a:rPr lang="en-US" baseline="-25000" dirty="0">
                <a:solidFill>
                  <a:schemeClr val="accent3"/>
                </a:solidFill>
              </a:rPr>
              <a:t>1:i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3505200"/>
            <a:ext cx="7391400" cy="281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454025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V[</a:t>
            </a:r>
            <a:r>
              <a:rPr lang="en-US" dirty="0" err="1">
                <a:solidFill>
                  <a:schemeClr val="tx1"/>
                </a:solidFill>
              </a:rPr>
              <a:t>i,k</a:t>
            </a:r>
            <a:r>
              <a:rPr lang="en-US" dirty="0">
                <a:solidFill>
                  <a:schemeClr val="tx1"/>
                </a:solidFill>
              </a:rPr>
              <a:t>] = max</a:t>
            </a:r>
            <a:r>
              <a:rPr lang="en-US" baseline="-25000" dirty="0">
                <a:solidFill>
                  <a:schemeClr val="tx1"/>
                </a:solidFill>
              </a:rPr>
              <a:t>x[0:i-1]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|X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x[0:i-1]</a:t>
            </a:r>
            <a:r>
              <a:rPr lang="en-US" dirty="0" smtClean="0">
                <a:solidFill>
                  <a:schemeClr val="tx1"/>
                </a:solidFill>
              </a:rPr>
              <a:t> 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</a:t>
            </a: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x[0:i-1]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</a:t>
            </a: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x[0:i-2]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7415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P(x</a:t>
            </a:r>
            <a:r>
              <a:rPr lang="en-US" baseline="-25000" dirty="0">
                <a:solidFill>
                  <a:schemeClr val="accent3"/>
                </a:solidFill>
              </a:rPr>
              <a:t>0:i-1</a:t>
            </a:r>
            <a:r>
              <a:rPr lang="en-US" dirty="0">
                <a:solidFill>
                  <a:schemeClr val="accent3"/>
                </a:solidFill>
              </a:rPr>
              <a:t>,X</a:t>
            </a:r>
            <a:r>
              <a:rPr lang="en-US" baseline="-25000" dirty="0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=k|o</a:t>
            </a:r>
            <a:r>
              <a:rPr lang="en-US" baseline="-25000" dirty="0">
                <a:solidFill>
                  <a:schemeClr val="accent3"/>
                </a:solidFill>
              </a:rPr>
              <a:t>1:i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3505200"/>
            <a:ext cx="7391400" cy="281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454025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V[</a:t>
            </a:r>
            <a:r>
              <a:rPr lang="en-US" dirty="0" err="1">
                <a:solidFill>
                  <a:schemeClr val="tx1"/>
                </a:solidFill>
              </a:rPr>
              <a:t>i,k</a:t>
            </a:r>
            <a:r>
              <a:rPr lang="en-US" dirty="0">
                <a:solidFill>
                  <a:schemeClr val="tx1"/>
                </a:solidFill>
              </a:rPr>
              <a:t>] = max</a:t>
            </a:r>
            <a:r>
              <a:rPr lang="en-US" baseline="-25000" dirty="0">
                <a:solidFill>
                  <a:schemeClr val="tx1"/>
                </a:solidFill>
              </a:rPr>
              <a:t>x[0:i-1]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|X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x[0:i-1]</a:t>
            </a:r>
            <a:r>
              <a:rPr lang="en-US" dirty="0" smtClean="0">
                <a:solidFill>
                  <a:schemeClr val="tx1"/>
                </a:solidFill>
              </a:rPr>
              <a:t> 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max</a:t>
            </a:r>
            <a:r>
              <a:rPr lang="en-US" baseline="-25000" dirty="0" smtClean="0">
                <a:solidFill>
                  <a:schemeClr val="tx1"/>
                </a:solidFill>
              </a:rPr>
              <a:t>x[0:i-1]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</a:t>
            </a: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xi-1 </a:t>
            </a:r>
            <a:r>
              <a:rPr lang="en-US" b="1" dirty="0">
                <a:solidFill>
                  <a:schemeClr val="tx1"/>
                </a:solidFill>
              </a:rPr>
              <a:t>P(X</a:t>
            </a:r>
            <a:r>
              <a:rPr lang="en-US" b="1" baseline="-25000" dirty="0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=k|x</a:t>
            </a:r>
            <a:r>
              <a:rPr lang="en-US" b="1" baseline="-25000" dirty="0">
                <a:solidFill>
                  <a:schemeClr val="tx1"/>
                </a:solidFill>
              </a:rPr>
              <a:t>i-1</a:t>
            </a:r>
            <a:r>
              <a:rPr lang="en-US" b="1" dirty="0" smtClean="0">
                <a:solidFill>
                  <a:schemeClr val="tx1"/>
                </a:solidFill>
              </a:rPr>
              <a:t>) max</a:t>
            </a:r>
            <a:r>
              <a:rPr lang="en-US" b="1" baseline="-25000" dirty="0" smtClean="0">
                <a:solidFill>
                  <a:schemeClr val="tx1"/>
                </a:solidFill>
              </a:rPr>
              <a:t>x[0:i-2]</a:t>
            </a: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0:i-1</a:t>
            </a:r>
            <a:r>
              <a:rPr lang="en-US" b="1" dirty="0" smtClean="0">
                <a:solidFill>
                  <a:schemeClr val="tx1"/>
                </a:solidFill>
              </a:rPr>
              <a:t>|o</a:t>
            </a:r>
            <a:r>
              <a:rPr lang="en-US" b="1" baseline="-25000" dirty="0" smtClean="0">
                <a:solidFill>
                  <a:schemeClr val="tx1"/>
                </a:solidFill>
              </a:rPr>
              <a:t>1:i-1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xi-1 </a:t>
            </a:r>
            <a:r>
              <a:rPr lang="en-US" b="1" dirty="0">
                <a:solidFill>
                  <a:schemeClr val="tx1"/>
                </a:solidFill>
              </a:rPr>
              <a:t>P(X</a:t>
            </a:r>
            <a:r>
              <a:rPr lang="en-US" b="1" baseline="-25000" dirty="0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=k|x</a:t>
            </a:r>
            <a:r>
              <a:rPr lang="en-US" b="1" baseline="-25000" dirty="0">
                <a:solidFill>
                  <a:schemeClr val="tx1"/>
                </a:solidFill>
              </a:rPr>
              <a:t>i-1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x[0:i-2] </a:t>
            </a: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0:i-1</a:t>
            </a:r>
            <a:r>
              <a:rPr lang="en-US" b="1" dirty="0" smtClean="0">
                <a:solidFill>
                  <a:schemeClr val="tx1"/>
                </a:solidFill>
              </a:rPr>
              <a:t>|o</a:t>
            </a:r>
            <a:r>
              <a:rPr lang="en-US" b="1" baseline="-25000" dirty="0" smtClean="0">
                <a:solidFill>
                  <a:schemeClr val="tx1"/>
                </a:solidFill>
              </a:rPr>
              <a:t>1:i-1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7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P(x</a:t>
            </a:r>
            <a:r>
              <a:rPr lang="en-US" baseline="-25000" dirty="0">
                <a:solidFill>
                  <a:schemeClr val="accent3"/>
                </a:solidFill>
              </a:rPr>
              <a:t>0:i-1</a:t>
            </a:r>
            <a:r>
              <a:rPr lang="en-US" dirty="0">
                <a:solidFill>
                  <a:schemeClr val="accent3"/>
                </a:solidFill>
              </a:rPr>
              <a:t>,X</a:t>
            </a:r>
            <a:r>
              <a:rPr lang="en-US" baseline="-25000" dirty="0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=k|o</a:t>
            </a:r>
            <a:r>
              <a:rPr lang="en-US" baseline="-25000" dirty="0">
                <a:solidFill>
                  <a:schemeClr val="accent3"/>
                </a:solidFill>
              </a:rPr>
              <a:t>1:i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3505200"/>
            <a:ext cx="7391400" cy="281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454025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V[</a:t>
            </a:r>
            <a:r>
              <a:rPr lang="en-US" dirty="0" err="1">
                <a:solidFill>
                  <a:schemeClr val="tx1"/>
                </a:solidFill>
              </a:rPr>
              <a:t>i,k</a:t>
            </a:r>
            <a:r>
              <a:rPr lang="en-US" dirty="0">
                <a:solidFill>
                  <a:schemeClr val="tx1"/>
                </a:solidFill>
              </a:rPr>
              <a:t>] = max</a:t>
            </a:r>
            <a:r>
              <a:rPr lang="en-US" baseline="-25000" dirty="0">
                <a:solidFill>
                  <a:schemeClr val="tx1"/>
                </a:solidFill>
              </a:rPr>
              <a:t>x[0:i-1]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|X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x[0:i-1]</a:t>
            </a:r>
            <a:r>
              <a:rPr lang="en-US" dirty="0" smtClean="0">
                <a:solidFill>
                  <a:schemeClr val="tx1"/>
                </a:solidFill>
              </a:rPr>
              <a:t> 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max</a:t>
            </a:r>
            <a:r>
              <a:rPr lang="en-US" baseline="-25000" dirty="0" smtClean="0">
                <a:solidFill>
                  <a:schemeClr val="tx1"/>
                </a:solidFill>
              </a:rPr>
              <a:t>x[0:i-1]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max</a:t>
            </a:r>
            <a:r>
              <a:rPr lang="en-US" baseline="-25000" dirty="0" smtClean="0">
                <a:solidFill>
                  <a:schemeClr val="tx1"/>
                </a:solidFill>
              </a:rPr>
              <a:t>x[0:i-2]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max</a:t>
            </a:r>
            <a:r>
              <a:rPr lang="en-US" baseline="-25000" dirty="0" smtClean="0">
                <a:solidFill>
                  <a:schemeClr val="tx1"/>
                </a:solidFill>
              </a:rPr>
              <a:t>x[0:i-2] </a:t>
            </a: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0:i-1</a:t>
            </a:r>
            <a:r>
              <a:rPr lang="en-US" b="1" dirty="0" smtClean="0">
                <a:solidFill>
                  <a:schemeClr val="tx1"/>
                </a:solidFill>
              </a:rPr>
              <a:t>|o</a:t>
            </a:r>
            <a:r>
              <a:rPr lang="en-US" b="1" baseline="-25000" dirty="0" smtClean="0">
                <a:solidFill>
                  <a:schemeClr val="tx1"/>
                </a:solidFill>
              </a:rPr>
              <a:t>1:i-1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max</a:t>
            </a:r>
            <a:r>
              <a:rPr lang="en-US" baseline="-25000" dirty="0" smtClean="0">
                <a:solidFill>
                  <a:schemeClr val="tx1"/>
                </a:solidFill>
              </a:rPr>
              <a:t>x[0:i-2] </a:t>
            </a: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0:i-2,</a:t>
            </a:r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b="1" baseline="-25000" dirty="0" smtClean="0">
                <a:solidFill>
                  <a:schemeClr val="tx1"/>
                </a:solidFill>
              </a:rPr>
              <a:t>i-1</a:t>
            </a:r>
            <a:r>
              <a:rPr lang="en-US" b="1" dirty="0" smtClean="0">
                <a:solidFill>
                  <a:schemeClr val="tx1"/>
                </a:solidFill>
              </a:rPr>
              <a:t>=x</a:t>
            </a:r>
            <a:r>
              <a:rPr lang="en-US" b="1" baseline="-25000" dirty="0" smtClean="0">
                <a:solidFill>
                  <a:schemeClr val="tx1"/>
                </a:solidFill>
              </a:rPr>
              <a:t>i-1</a:t>
            </a:r>
            <a:r>
              <a:rPr lang="en-US" b="1" dirty="0" smtClean="0">
                <a:solidFill>
                  <a:schemeClr val="tx1"/>
                </a:solidFill>
              </a:rPr>
              <a:t>|o</a:t>
            </a:r>
            <a:r>
              <a:rPr lang="en-US" b="1" baseline="-25000" dirty="0" smtClean="0">
                <a:solidFill>
                  <a:schemeClr val="tx1"/>
                </a:solidFill>
              </a:rPr>
              <a:t>1:i-1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1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P(x</a:t>
            </a:r>
            <a:r>
              <a:rPr lang="en-US" baseline="-25000" dirty="0">
                <a:solidFill>
                  <a:schemeClr val="accent3"/>
                </a:solidFill>
              </a:rPr>
              <a:t>0:i-1</a:t>
            </a:r>
            <a:r>
              <a:rPr lang="en-US" dirty="0">
                <a:solidFill>
                  <a:schemeClr val="accent3"/>
                </a:solidFill>
              </a:rPr>
              <a:t>,X</a:t>
            </a:r>
            <a:r>
              <a:rPr lang="en-US" baseline="-25000" dirty="0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=k|o</a:t>
            </a:r>
            <a:r>
              <a:rPr lang="en-US" baseline="-25000" dirty="0">
                <a:solidFill>
                  <a:schemeClr val="accent3"/>
                </a:solidFill>
              </a:rPr>
              <a:t>1:i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3505200"/>
            <a:ext cx="7391400" cy="281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454025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V[</a:t>
            </a:r>
            <a:r>
              <a:rPr lang="en-US" dirty="0" err="1">
                <a:solidFill>
                  <a:schemeClr val="tx1"/>
                </a:solidFill>
              </a:rPr>
              <a:t>i,k</a:t>
            </a:r>
            <a:r>
              <a:rPr lang="en-US" dirty="0">
                <a:solidFill>
                  <a:schemeClr val="tx1"/>
                </a:solidFill>
              </a:rPr>
              <a:t>] = max</a:t>
            </a:r>
            <a:r>
              <a:rPr lang="en-US" baseline="-25000" dirty="0">
                <a:solidFill>
                  <a:schemeClr val="tx1"/>
                </a:solidFill>
              </a:rPr>
              <a:t>x[0:i-1]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|X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x[0:i-1]</a:t>
            </a:r>
            <a:r>
              <a:rPr lang="en-US" dirty="0" smtClean="0">
                <a:solidFill>
                  <a:schemeClr val="tx1"/>
                </a:solidFill>
              </a:rPr>
              <a:t> 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,X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=k|o</a:t>
            </a:r>
            <a:r>
              <a:rPr lang="en-US" baseline="-25000" dirty="0" smtClean="0">
                <a:solidFill>
                  <a:schemeClr val="tx1"/>
                </a:solidFill>
              </a:rPr>
              <a:t>1:i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max</a:t>
            </a:r>
            <a:r>
              <a:rPr lang="en-US" baseline="-25000" dirty="0" smtClean="0">
                <a:solidFill>
                  <a:schemeClr val="tx1"/>
                </a:solidFill>
              </a:rPr>
              <a:t>x[0:i-1]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=k|x</a:t>
            </a:r>
            <a:r>
              <a:rPr lang="en-US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P(o[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]|X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=k) 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max</a:t>
            </a:r>
            <a:r>
              <a:rPr lang="en-US" baseline="-25000" dirty="0" smtClean="0">
                <a:solidFill>
                  <a:schemeClr val="tx1"/>
                </a:solidFill>
              </a:rPr>
              <a:t>x[0:i-2]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</a:p>
          <a:p>
            <a:pPr marL="454025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max</a:t>
            </a:r>
            <a:r>
              <a:rPr lang="en-US" baseline="-25000" dirty="0" smtClean="0">
                <a:solidFill>
                  <a:schemeClr val="tx1"/>
                </a:solidFill>
              </a:rPr>
              <a:t>x[0:i-2] </a:t>
            </a:r>
            <a:r>
              <a:rPr lang="en-US" dirty="0" smtClean="0">
                <a:solidFill>
                  <a:schemeClr val="tx1"/>
                </a:solidFill>
              </a:rPr>
              <a:t>P(x</a:t>
            </a:r>
            <a:r>
              <a:rPr lang="en-US" baseline="-25000" dirty="0" smtClean="0">
                <a:solidFill>
                  <a:schemeClr val="tx1"/>
                </a:solidFill>
              </a:rPr>
              <a:t>0:i-1</a:t>
            </a:r>
            <a:r>
              <a:rPr lang="en-US" dirty="0" smtClean="0">
                <a:solidFill>
                  <a:schemeClr val="tx1"/>
                </a:solidFill>
              </a:rPr>
              <a:t>|o</a:t>
            </a:r>
            <a:r>
              <a:rPr lang="en-US" baseline="-25000" dirty="0" smtClean="0">
                <a:solidFill>
                  <a:schemeClr val="tx1"/>
                </a:solidFill>
              </a:rPr>
              <a:t>1:i-1</a:t>
            </a:r>
            <a:r>
              <a:rPr lang="en-US" dirty="0" smtClean="0">
                <a:solidFill>
                  <a:schemeClr val="tx1"/>
                </a:solidFill>
              </a:rPr>
              <a:t>)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b="1" dirty="0" smtClean="0">
                <a:solidFill>
                  <a:schemeClr val="tx1"/>
                </a:solidFill>
              </a:rPr>
              <a:t>max</a:t>
            </a:r>
            <a:r>
              <a:rPr lang="en-US" b="1" baseline="-25000" dirty="0" smtClean="0">
                <a:solidFill>
                  <a:schemeClr val="tx1"/>
                </a:solidFill>
              </a:rPr>
              <a:t>x[0:i-2] </a:t>
            </a:r>
            <a:r>
              <a:rPr lang="en-US" b="1" dirty="0" smtClean="0">
                <a:solidFill>
                  <a:schemeClr val="tx1"/>
                </a:solidFill>
              </a:rPr>
              <a:t>P(x</a:t>
            </a:r>
            <a:r>
              <a:rPr lang="en-US" b="1" baseline="-25000" dirty="0" smtClean="0">
                <a:solidFill>
                  <a:schemeClr val="tx1"/>
                </a:solidFill>
              </a:rPr>
              <a:t>0:i-2,</a:t>
            </a:r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b="1" baseline="-25000" dirty="0" smtClean="0">
                <a:solidFill>
                  <a:schemeClr val="tx1"/>
                </a:solidFill>
              </a:rPr>
              <a:t>i-1</a:t>
            </a:r>
            <a:r>
              <a:rPr lang="en-US" b="1" dirty="0" smtClean="0">
                <a:solidFill>
                  <a:schemeClr val="tx1"/>
                </a:solidFill>
              </a:rPr>
              <a:t>=x</a:t>
            </a:r>
            <a:r>
              <a:rPr lang="en-US" b="1" baseline="-25000" dirty="0" smtClean="0">
                <a:solidFill>
                  <a:schemeClr val="tx1"/>
                </a:solidFill>
              </a:rPr>
              <a:t>i-1</a:t>
            </a:r>
            <a:r>
              <a:rPr lang="en-US" b="1" dirty="0" smtClean="0">
                <a:solidFill>
                  <a:schemeClr val="tx1"/>
                </a:solidFill>
              </a:rPr>
              <a:t>|o</a:t>
            </a:r>
            <a:r>
              <a:rPr lang="en-US" b="1" baseline="-25000" dirty="0" smtClean="0">
                <a:solidFill>
                  <a:schemeClr val="tx1"/>
                </a:solidFill>
              </a:rPr>
              <a:t>1:i-1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max</a:t>
            </a:r>
            <a:r>
              <a:rPr lang="en-US" baseline="-25000" dirty="0" smtClean="0">
                <a:solidFill>
                  <a:schemeClr val="tx1"/>
                </a:solidFill>
              </a:rPr>
              <a:t>xi-1 </a:t>
            </a:r>
            <a:r>
              <a:rPr lang="en-US" dirty="0">
                <a:solidFill>
                  <a:schemeClr val="tx1"/>
                </a:solidFill>
              </a:rPr>
              <a:t>P(X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=k|x</a:t>
            </a:r>
            <a:r>
              <a:rPr lang="en-US" baseline="-25000" dirty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b="1" dirty="0" smtClean="0">
                <a:solidFill>
                  <a:schemeClr val="tx1"/>
                </a:solidFill>
              </a:rPr>
              <a:t>V[i-1,x</a:t>
            </a:r>
            <a:r>
              <a:rPr lang="en-US" b="1" baseline="-25000" dirty="0" smtClean="0">
                <a:solidFill>
                  <a:schemeClr val="tx1"/>
                </a:solidFill>
              </a:rPr>
              <a:t>i-1</a:t>
            </a:r>
            <a:r>
              <a:rPr lang="en-US" b="1" dirty="0" smtClean="0">
                <a:solidFill>
                  <a:schemeClr val="tx1"/>
                </a:solidFill>
              </a:rPr>
              <a:t>]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0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</a:t>
            </a:r>
            <a:r>
              <a:rPr lang="en-US" dirty="0"/>
              <a:t>for discrete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two arrays V[</a:t>
            </a:r>
            <a:r>
              <a:rPr lang="en-US" dirty="0" err="1" smtClean="0"/>
              <a:t>i,k</a:t>
            </a:r>
            <a:r>
              <a:rPr lang="en-US" dirty="0" smtClean="0"/>
              <a:t>],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]: the max probability of any sequence ending in X</a:t>
            </a:r>
            <a:r>
              <a:rPr lang="en-US" baseline="-25000" dirty="0" smtClean="0"/>
              <a:t>i</a:t>
            </a:r>
            <a:r>
              <a:rPr lang="en-US" dirty="0" smtClean="0"/>
              <a:t>=k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V[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 err="1" smtClean="0">
                <a:solidFill>
                  <a:schemeClr val="accent3"/>
                </a:solidFill>
              </a:rPr>
              <a:t>,k</a:t>
            </a:r>
            <a:r>
              <a:rPr lang="en-US" dirty="0" smtClean="0">
                <a:solidFill>
                  <a:schemeClr val="accent3"/>
                </a:solidFill>
              </a:rPr>
              <a:t>] = max</a:t>
            </a:r>
            <a:r>
              <a:rPr lang="en-US" baseline="-25000" dirty="0" smtClean="0">
                <a:solidFill>
                  <a:schemeClr val="accent3"/>
                </a:solidFill>
              </a:rPr>
              <a:t>x[0:i-1]</a:t>
            </a:r>
            <a:r>
              <a:rPr lang="en-US" dirty="0" smtClean="0">
                <a:solidFill>
                  <a:schemeClr val="accent3"/>
                </a:solidFill>
              </a:rPr>
              <a:t> P(x</a:t>
            </a:r>
            <a:r>
              <a:rPr lang="en-US" baseline="-25000" dirty="0" smtClean="0">
                <a:solidFill>
                  <a:schemeClr val="accent3"/>
                </a:solidFill>
              </a:rPr>
              <a:t>0:i-1</a:t>
            </a:r>
            <a:r>
              <a:rPr lang="en-US" dirty="0" smtClean="0">
                <a:solidFill>
                  <a:schemeClr val="accent3"/>
                </a:solidFill>
              </a:rPr>
              <a:t>,X</a:t>
            </a:r>
            <a:r>
              <a:rPr lang="en-US" baseline="-25000" dirty="0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=k|o</a:t>
            </a:r>
            <a:r>
              <a:rPr lang="en-US" baseline="-25000" dirty="0" smtClean="0">
                <a:solidFill>
                  <a:schemeClr val="accent3"/>
                </a:solidFill>
              </a:rPr>
              <a:t>1:i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dirty="0" smtClean="0"/>
              <a:t>Recursive computation of V[</a:t>
            </a:r>
            <a:r>
              <a:rPr lang="en-US" dirty="0" err="1" smtClean="0"/>
              <a:t>t,k</a:t>
            </a:r>
            <a:r>
              <a:rPr lang="en-US" dirty="0" smtClean="0"/>
              <a:t>]:</a:t>
            </a:r>
          </a:p>
          <a:p>
            <a:pPr lvl="1"/>
            <a:r>
              <a:rPr lang="en-US" dirty="0" smtClean="0"/>
              <a:t>V[0,k]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P(x</a:t>
            </a:r>
            <a:r>
              <a:rPr lang="en-US" baseline="-25000" dirty="0" smtClean="0"/>
              <a:t>0</a:t>
            </a:r>
            <a:r>
              <a:rPr lang="en-US" dirty="0" smtClean="0"/>
              <a:t>=k)		</a:t>
            </a:r>
            <a:r>
              <a:rPr lang="en-US" dirty="0" smtClean="0">
                <a:solidFill>
                  <a:schemeClr val="tx2"/>
                </a:solidFill>
              </a:rPr>
              <a:t>(base case)</a:t>
            </a:r>
            <a:endParaRPr lang="en-US" dirty="0" smtClean="0"/>
          </a:p>
          <a:p>
            <a:pPr lvl="1"/>
            <a:r>
              <a:rPr lang="en-US" dirty="0" smtClean="0"/>
              <a:t>V[</a:t>
            </a:r>
            <a:r>
              <a:rPr lang="en-US" dirty="0" err="1" smtClean="0"/>
              <a:t>i,k</a:t>
            </a:r>
            <a:r>
              <a:rPr lang="en-US" dirty="0" smtClean="0"/>
              <a:t>]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n-US" dirty="0" err="1"/>
              <a:t>o</a:t>
            </a:r>
            <a:r>
              <a:rPr lang="en-US" baseline="-25000" dirty="0" err="1"/>
              <a:t>i</a:t>
            </a:r>
            <a:r>
              <a:rPr lang="en-US" dirty="0" err="1"/>
              <a:t>|X</a:t>
            </a:r>
            <a:r>
              <a:rPr lang="en-US" baseline="-25000" dirty="0" err="1"/>
              <a:t>i</a:t>
            </a:r>
            <a:r>
              <a:rPr lang="en-US" baseline="-25000" dirty="0"/>
              <a:t>=k</a:t>
            </a:r>
            <a:r>
              <a:rPr lang="en-US" dirty="0"/>
              <a:t>) </a:t>
            </a:r>
            <a:r>
              <a:rPr lang="en-US" dirty="0" smtClean="0"/>
              <a:t>max</a:t>
            </a:r>
            <a:r>
              <a:rPr lang="en-US" baseline="-25000" dirty="0" smtClean="0"/>
              <a:t>xi-1</a:t>
            </a:r>
            <a:r>
              <a:rPr lang="en-US" dirty="0" smtClean="0"/>
              <a:t> P(X</a:t>
            </a:r>
            <a:r>
              <a:rPr lang="en-US" baseline="-25000" dirty="0" smtClean="0"/>
              <a:t>i</a:t>
            </a:r>
            <a:r>
              <a:rPr lang="en-US" dirty="0" smtClean="0"/>
              <a:t>=k|x</a:t>
            </a:r>
            <a:r>
              <a:rPr lang="en-US" baseline="-25000" dirty="0" smtClean="0"/>
              <a:t>i-1</a:t>
            </a:r>
            <a:r>
              <a:rPr lang="en-US" dirty="0" smtClean="0"/>
              <a:t>) V[i-1,x</a:t>
            </a:r>
            <a:r>
              <a:rPr lang="en-US" baseline="-25000" dirty="0" smtClean="0"/>
              <a:t>i-1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Define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 smtClean="0"/>
              <a:t>] to give the predecessor of X</a:t>
            </a:r>
            <a:r>
              <a:rPr lang="en-US" baseline="-25000" dirty="0" smtClean="0"/>
              <a:t>i</a:t>
            </a:r>
            <a:r>
              <a:rPr lang="en-US" dirty="0" smtClean="0"/>
              <a:t>=k that resulted in the value of V[</a:t>
            </a:r>
            <a:r>
              <a:rPr lang="en-US" dirty="0" err="1" smtClean="0"/>
              <a:t>i,k</a:t>
            </a:r>
            <a:r>
              <a:rPr lang="en-US" dirty="0" smtClean="0"/>
              <a:t>] (i.e., </a:t>
            </a:r>
            <a:r>
              <a:rPr lang="en-US" dirty="0" err="1" smtClean="0"/>
              <a:t>arg</a:t>
            </a:r>
            <a:r>
              <a:rPr lang="en-US" dirty="0" smtClean="0"/>
              <a:t> max)</a:t>
            </a:r>
          </a:p>
        </p:txBody>
      </p:sp>
    </p:spTree>
    <p:extLst>
      <p:ext uri="{BB962C8B-B14F-4D97-AF65-F5344CB8AC3E}">
        <p14:creationId xmlns:p14="http://schemas.microsoft.com/office/powerpoint/2010/main" val="343775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 for Discrete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Forward pass: calculate V[</a:t>
            </a:r>
            <a:r>
              <a:rPr lang="en-US" dirty="0" err="1"/>
              <a:t>i,k</a:t>
            </a:r>
            <a:r>
              <a:rPr lang="en-US" dirty="0"/>
              <a:t>] and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[</a:t>
            </a:r>
            <a:r>
              <a:rPr lang="en-US" dirty="0" err="1"/>
              <a:t>i,k</a:t>
            </a:r>
            <a:r>
              <a:rPr lang="en-US" dirty="0"/>
              <a:t>] from </a:t>
            </a:r>
            <a:r>
              <a:rPr lang="en-US" dirty="0" err="1"/>
              <a:t>i</a:t>
            </a:r>
            <a:r>
              <a:rPr lang="en-US" dirty="0"/>
              <a:t>=0 to </a:t>
            </a:r>
            <a:r>
              <a:rPr lang="en-US" dirty="0" smtClean="0"/>
              <a:t>t</a:t>
            </a:r>
          </a:p>
          <a:p>
            <a:pPr lvl="1"/>
            <a:r>
              <a:rPr lang="en-US" dirty="0"/>
              <a:t>V[0,k]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dirty="0"/>
              <a:t>P(x</a:t>
            </a:r>
            <a:r>
              <a:rPr lang="en-US" baseline="-25000" dirty="0"/>
              <a:t>0</a:t>
            </a:r>
            <a:r>
              <a:rPr lang="en-US" dirty="0"/>
              <a:t>=k)		</a:t>
            </a:r>
            <a:r>
              <a:rPr lang="en-US" dirty="0">
                <a:solidFill>
                  <a:schemeClr val="tx2"/>
                </a:solidFill>
              </a:rPr>
              <a:t>(base case)</a:t>
            </a:r>
            <a:endParaRPr lang="en-US" dirty="0"/>
          </a:p>
          <a:p>
            <a:pPr lvl="1"/>
            <a:r>
              <a:rPr lang="en-US" dirty="0"/>
              <a:t>V[</a:t>
            </a:r>
            <a:r>
              <a:rPr lang="en-US" dirty="0" err="1"/>
              <a:t>i,k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n-US" dirty="0" err="1"/>
              <a:t>o</a:t>
            </a:r>
            <a:r>
              <a:rPr lang="en-US" baseline="-25000" dirty="0" err="1"/>
              <a:t>i</a:t>
            </a:r>
            <a:r>
              <a:rPr lang="en-US" dirty="0" err="1"/>
              <a:t>|X</a:t>
            </a:r>
            <a:r>
              <a:rPr lang="en-US" baseline="-25000" dirty="0" err="1"/>
              <a:t>i</a:t>
            </a:r>
            <a:r>
              <a:rPr lang="en-US" baseline="-25000" dirty="0"/>
              <a:t>=k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max</a:t>
            </a:r>
            <a:r>
              <a:rPr lang="en-US" baseline="-25000" dirty="0"/>
              <a:t>xi-1</a:t>
            </a:r>
            <a:r>
              <a:rPr lang="en-US" dirty="0"/>
              <a:t> P(X</a:t>
            </a:r>
            <a:r>
              <a:rPr lang="en-US" baseline="-25000" dirty="0"/>
              <a:t>i</a:t>
            </a:r>
            <a:r>
              <a:rPr lang="en-US" dirty="0"/>
              <a:t>=k|x</a:t>
            </a:r>
            <a:r>
              <a:rPr lang="en-US" baseline="-25000" dirty="0"/>
              <a:t>i-1</a:t>
            </a:r>
            <a:r>
              <a:rPr lang="en-US" dirty="0"/>
              <a:t>) </a:t>
            </a:r>
            <a:r>
              <a:rPr lang="en-US" dirty="0" smtClean="0"/>
              <a:t>V[i-1,x</a:t>
            </a:r>
            <a:r>
              <a:rPr lang="en-US" baseline="-25000" dirty="0" smtClean="0"/>
              <a:t>i-1</a:t>
            </a:r>
            <a:r>
              <a:rPr lang="en-US" dirty="0"/>
              <a:t>]</a:t>
            </a:r>
          </a:p>
          <a:p>
            <a:pPr lvl="1"/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i,k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max</a:t>
            </a:r>
            <a:r>
              <a:rPr lang="en-US" baseline="-25000" dirty="0" smtClean="0"/>
              <a:t>xi-1</a:t>
            </a:r>
            <a:r>
              <a:rPr lang="en-US" dirty="0" smtClean="0"/>
              <a:t> </a:t>
            </a:r>
            <a:r>
              <a:rPr lang="en-US" dirty="0"/>
              <a:t>P(X</a:t>
            </a:r>
            <a:r>
              <a:rPr lang="en-US" baseline="-25000" dirty="0"/>
              <a:t>i</a:t>
            </a:r>
            <a:r>
              <a:rPr lang="en-US" dirty="0"/>
              <a:t>=k|x</a:t>
            </a:r>
            <a:r>
              <a:rPr lang="en-US" baseline="-25000" dirty="0"/>
              <a:t>i-1</a:t>
            </a:r>
            <a:r>
              <a:rPr lang="en-US" dirty="0"/>
              <a:t>) </a:t>
            </a:r>
            <a:r>
              <a:rPr lang="en-US" dirty="0" smtClean="0"/>
              <a:t>V[i-1,x</a:t>
            </a:r>
            <a:r>
              <a:rPr lang="en-US" baseline="-25000" dirty="0" smtClean="0"/>
              <a:t>i-1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Backward pass: extract the most likely path using </a:t>
            </a:r>
            <a:r>
              <a:rPr lang="en-US" dirty="0">
                <a:latin typeface="Symbol" pitchFamily="18" charset="2"/>
              </a:rPr>
              <a:t>p</a:t>
            </a:r>
            <a:endParaRPr lang="en-US" dirty="0"/>
          </a:p>
          <a:p>
            <a:pPr lvl="1"/>
            <a:r>
              <a:rPr lang="en-US" dirty="0" err="1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k</a:t>
            </a:r>
            <a:r>
              <a:rPr lang="en-US" dirty="0" smtClean="0"/>
              <a:t> V[</a:t>
            </a:r>
            <a:r>
              <a:rPr lang="en-US" dirty="0" err="1" smtClean="0"/>
              <a:t>t,k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i-1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[</a:t>
            </a:r>
            <a:r>
              <a:rPr lang="en-US" dirty="0" err="1" smtClean="0"/>
              <a:t>i,x</a:t>
            </a:r>
            <a:r>
              <a:rPr lang="en-US" baseline="-25000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result x</a:t>
            </a:r>
            <a:r>
              <a:rPr lang="en-US" baseline="-25000" dirty="0" smtClean="0"/>
              <a:t>0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is the most likely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Complexity: O( t |Val(X)|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Long or rare observation sequences =&gt; log-probabilities are more </a:t>
            </a:r>
            <a:r>
              <a:rPr lang="en-US" smtClean="0"/>
              <a:t>numerically stable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40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Series Modeling</a:t>
            </a: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occurs in steps t=0,1,2,…</a:t>
            </a:r>
          </a:p>
          <a:p>
            <a:pPr lvl="1"/>
            <a:r>
              <a:rPr lang="en-US" dirty="0" smtClean="0"/>
              <a:t>Time step can be seconds, days, years,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State variable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, t=0,1,2,…</a:t>
            </a:r>
          </a:p>
          <a:p>
            <a:r>
              <a:rPr lang="en-US" dirty="0" smtClean="0"/>
              <a:t>For partially observed problems, we see observations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, t=1,2,… and do not see the X’s</a:t>
            </a:r>
          </a:p>
          <a:p>
            <a:pPr lvl="1"/>
            <a:r>
              <a:rPr lang="en-US" dirty="0" smtClean="0"/>
              <a:t>X’s are hidden variables (aka latent variables)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Applications of HMMs in NLP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/>
              <a:t>Speech recognition</a:t>
            </a:r>
          </a:p>
          <a:p>
            <a:r>
              <a:rPr lang="en-US"/>
              <a:t>Hidden </a:t>
            </a:r>
            <a:r>
              <a:rPr lang="en-US" b="1"/>
              <a:t>phones</a:t>
            </a:r>
            <a:r>
              <a:rPr lang="en-US"/>
              <a:t/>
            </a:r>
            <a:br>
              <a:rPr lang="en-US"/>
            </a:br>
            <a:r>
              <a:rPr lang="en-US"/>
              <a:t>(e.g., ah eh ee th r)</a:t>
            </a:r>
          </a:p>
          <a:p>
            <a:r>
              <a:rPr lang="en-US"/>
              <a:t>Observed, noisy </a:t>
            </a:r>
            <a:r>
              <a:rPr lang="en-US" b="1"/>
              <a:t>acoustic features</a:t>
            </a:r>
            <a:r>
              <a:rPr lang="en-US"/>
              <a:t> (produced by signal processing)</a:t>
            </a:r>
            <a:endParaRPr lang="en-US" b="1"/>
          </a:p>
          <a:p>
            <a:endParaRPr lang="en-US"/>
          </a:p>
        </p:txBody>
      </p:sp>
      <p:pic>
        <p:nvPicPr>
          <p:cNvPr id="245764" name="Picture 4" descr="940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3114675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Phone Observation Models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6790" name="Oval 6"/>
          <p:cNvSpPr>
            <a:spLocks noChangeArrowheads="1"/>
          </p:cNvSpPr>
          <p:nvPr/>
        </p:nvSpPr>
        <p:spPr bwMode="auto">
          <a:xfrm>
            <a:off x="4648200" y="2514600"/>
            <a:ext cx="20574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Phone</a:t>
            </a:r>
            <a:r>
              <a:rPr lang="en-US" sz="2400" baseline="-25000"/>
              <a:t>t</a:t>
            </a:r>
          </a:p>
        </p:txBody>
      </p:sp>
      <p:pic>
        <p:nvPicPr>
          <p:cNvPr id="246791" name="Picture 7" descr="940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133600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2" name="Line 8"/>
          <p:cNvSpPr>
            <a:spLocks noChangeShapeType="1"/>
          </p:cNvSpPr>
          <p:nvPr/>
        </p:nvSpPr>
        <p:spPr bwMode="auto">
          <a:xfrm flipV="1">
            <a:off x="1524000" y="3581400"/>
            <a:ext cx="76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3" name="Line 9"/>
          <p:cNvSpPr>
            <a:spLocks noChangeShapeType="1"/>
          </p:cNvSpPr>
          <p:nvPr/>
        </p:nvSpPr>
        <p:spPr bwMode="auto">
          <a:xfrm flipH="1">
            <a:off x="914400" y="3581400"/>
            <a:ext cx="609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1600200" y="3581400"/>
            <a:ext cx="6858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9144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6" name="Freeform 12"/>
          <p:cNvSpPr>
            <a:spLocks/>
          </p:cNvSpPr>
          <p:nvPr/>
        </p:nvSpPr>
        <p:spPr bwMode="auto">
          <a:xfrm>
            <a:off x="914400" y="4114800"/>
            <a:ext cx="1295400" cy="787400"/>
          </a:xfrm>
          <a:custGeom>
            <a:avLst/>
            <a:gdLst>
              <a:gd name="T0" fmla="*/ 0 w 816"/>
              <a:gd name="T1" fmla="*/ 240 h 496"/>
              <a:gd name="T2" fmla="*/ 48 w 816"/>
              <a:gd name="T3" fmla="*/ 96 h 496"/>
              <a:gd name="T4" fmla="*/ 96 w 816"/>
              <a:gd name="T5" fmla="*/ 480 h 496"/>
              <a:gd name="T6" fmla="*/ 144 w 816"/>
              <a:gd name="T7" fmla="*/ 0 h 496"/>
              <a:gd name="T8" fmla="*/ 240 w 816"/>
              <a:gd name="T9" fmla="*/ 480 h 496"/>
              <a:gd name="T10" fmla="*/ 384 w 816"/>
              <a:gd name="T11" fmla="*/ 96 h 496"/>
              <a:gd name="T12" fmla="*/ 528 w 816"/>
              <a:gd name="T13" fmla="*/ 144 h 496"/>
              <a:gd name="T14" fmla="*/ 624 w 816"/>
              <a:gd name="T15" fmla="*/ 480 h 496"/>
              <a:gd name="T16" fmla="*/ 672 w 816"/>
              <a:gd name="T17" fmla="*/ 192 h 496"/>
              <a:gd name="T18" fmla="*/ 720 w 816"/>
              <a:gd name="T19" fmla="*/ 384 h 496"/>
              <a:gd name="T20" fmla="*/ 768 w 816"/>
              <a:gd name="T21" fmla="*/ 96 h 496"/>
              <a:gd name="T22" fmla="*/ 816 w 816"/>
              <a:gd name="T23" fmla="*/ 24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6" h="496">
                <a:moveTo>
                  <a:pt x="0" y="240"/>
                </a:moveTo>
                <a:cubicBezTo>
                  <a:pt x="16" y="148"/>
                  <a:pt x="32" y="56"/>
                  <a:pt x="48" y="96"/>
                </a:cubicBezTo>
                <a:cubicBezTo>
                  <a:pt x="64" y="136"/>
                  <a:pt x="80" y="496"/>
                  <a:pt x="96" y="480"/>
                </a:cubicBezTo>
                <a:cubicBezTo>
                  <a:pt x="112" y="464"/>
                  <a:pt x="120" y="0"/>
                  <a:pt x="144" y="0"/>
                </a:cubicBezTo>
                <a:cubicBezTo>
                  <a:pt x="168" y="0"/>
                  <a:pt x="200" y="464"/>
                  <a:pt x="240" y="480"/>
                </a:cubicBezTo>
                <a:cubicBezTo>
                  <a:pt x="280" y="496"/>
                  <a:pt x="336" y="152"/>
                  <a:pt x="384" y="96"/>
                </a:cubicBezTo>
                <a:cubicBezTo>
                  <a:pt x="432" y="40"/>
                  <a:pt x="488" y="80"/>
                  <a:pt x="528" y="144"/>
                </a:cubicBezTo>
                <a:cubicBezTo>
                  <a:pt x="568" y="208"/>
                  <a:pt x="600" y="472"/>
                  <a:pt x="624" y="480"/>
                </a:cubicBezTo>
                <a:cubicBezTo>
                  <a:pt x="648" y="488"/>
                  <a:pt x="656" y="208"/>
                  <a:pt x="672" y="192"/>
                </a:cubicBezTo>
                <a:cubicBezTo>
                  <a:pt x="688" y="176"/>
                  <a:pt x="704" y="400"/>
                  <a:pt x="720" y="384"/>
                </a:cubicBezTo>
                <a:cubicBezTo>
                  <a:pt x="736" y="368"/>
                  <a:pt x="752" y="120"/>
                  <a:pt x="768" y="96"/>
                </a:cubicBezTo>
                <a:cubicBezTo>
                  <a:pt x="784" y="72"/>
                  <a:pt x="800" y="156"/>
                  <a:pt x="816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600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8" name="Text Box 14"/>
          <p:cNvSpPr txBox="1">
            <a:spLocks noChangeArrowheads="1"/>
          </p:cNvSpPr>
          <p:nvPr/>
        </p:nvSpPr>
        <p:spPr bwMode="auto">
          <a:xfrm>
            <a:off x="1752600" y="4967288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Signal processing</a:t>
            </a:r>
          </a:p>
        </p:txBody>
      </p:sp>
      <p:sp>
        <p:nvSpPr>
          <p:cNvPr id="246799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Features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(24,13,3,59)</a:t>
            </a:r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>
            <a:off x="57150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1" name="Oval 17"/>
          <p:cNvSpPr>
            <a:spLocks noChangeArrowheads="1"/>
          </p:cNvSpPr>
          <p:nvPr/>
        </p:nvSpPr>
        <p:spPr bwMode="auto">
          <a:xfrm>
            <a:off x="4648200" y="4648200"/>
            <a:ext cx="20574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Features</a:t>
            </a:r>
            <a:r>
              <a:rPr lang="en-US" sz="2400" baseline="-25000"/>
              <a:t>t</a:t>
            </a:r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6400800" y="3429000"/>
            <a:ext cx="2438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Model defined to be robust over variations in accent, speed, pitch, noise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Phone Transition Models</a:t>
            </a:r>
          </a:p>
        </p:txBody>
      </p:sp>
      <p:sp>
        <p:nvSpPr>
          <p:cNvPr id="247812" name="Oval 4"/>
          <p:cNvSpPr>
            <a:spLocks noChangeArrowheads="1"/>
          </p:cNvSpPr>
          <p:nvPr/>
        </p:nvSpPr>
        <p:spPr bwMode="auto">
          <a:xfrm>
            <a:off x="1371600" y="2514600"/>
            <a:ext cx="20574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Phone</a:t>
            </a:r>
            <a:r>
              <a:rPr lang="en-US" sz="2400" baseline="-25000"/>
              <a:t>t</a:t>
            </a:r>
          </a:p>
        </p:txBody>
      </p:sp>
      <p:sp>
        <p:nvSpPr>
          <p:cNvPr id="247822" name="Line 14"/>
          <p:cNvSpPr>
            <a:spLocks noChangeShapeType="1"/>
          </p:cNvSpPr>
          <p:nvPr/>
        </p:nvSpPr>
        <p:spPr bwMode="auto">
          <a:xfrm>
            <a:off x="24384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23" name="Oval 15"/>
          <p:cNvSpPr>
            <a:spLocks noChangeArrowheads="1"/>
          </p:cNvSpPr>
          <p:nvPr/>
        </p:nvSpPr>
        <p:spPr bwMode="auto">
          <a:xfrm>
            <a:off x="1371600" y="4648200"/>
            <a:ext cx="20574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Features</a:t>
            </a:r>
            <a:r>
              <a:rPr lang="en-US" sz="2400" baseline="-25000"/>
              <a:t>t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3505200" y="3729038"/>
            <a:ext cx="60960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Good models will capture (among other things):</a:t>
            </a:r>
          </a:p>
          <a:p>
            <a:pPr>
              <a:spcBef>
                <a:spcPct val="50000"/>
              </a:spcBef>
            </a:pPr>
            <a:r>
              <a:rPr lang="en-US"/>
              <a:t>Pronunciation of words</a:t>
            </a:r>
            <a:br>
              <a:rPr lang="en-US"/>
            </a:br>
            <a:r>
              <a:rPr lang="en-US"/>
              <a:t>Subphone structure</a:t>
            </a:r>
          </a:p>
          <a:p>
            <a:r>
              <a:rPr lang="en-US"/>
              <a:t>Coarticulation effects </a:t>
            </a:r>
          </a:p>
          <a:p>
            <a:r>
              <a:rPr lang="en-US"/>
              <a:t>Triphone models = order 3 Markov chain</a:t>
            </a:r>
          </a:p>
        </p:txBody>
      </p:sp>
      <p:sp>
        <p:nvSpPr>
          <p:cNvPr id="247827" name="Oval 19"/>
          <p:cNvSpPr>
            <a:spLocks noChangeArrowheads="1"/>
          </p:cNvSpPr>
          <p:nvPr/>
        </p:nvSpPr>
        <p:spPr bwMode="auto">
          <a:xfrm>
            <a:off x="4876800" y="2514600"/>
            <a:ext cx="2057400" cy="1066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Phone</a:t>
            </a:r>
            <a:r>
              <a:rPr lang="en-US" sz="2400" baseline="-25000" dirty="0" smtClean="0"/>
              <a:t>t+1</a:t>
            </a:r>
            <a:endParaRPr lang="en-US" sz="2400" baseline="-25000" dirty="0"/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>
            <a:off x="3429000" y="30480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Word Segmentation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4724400" cy="4525963"/>
          </a:xfrm>
        </p:spPr>
        <p:txBody>
          <a:bodyPr/>
          <a:lstStyle/>
          <a:p>
            <a:r>
              <a:rPr lang="en-US"/>
              <a:t>Words run together when pronounced</a:t>
            </a:r>
          </a:p>
          <a:p>
            <a:r>
              <a:rPr lang="en-US"/>
              <a:t>Unigrams P(w</a:t>
            </a:r>
            <a:r>
              <a:rPr lang="en-US" baseline="-25000"/>
              <a:t>i</a:t>
            </a:r>
            <a:r>
              <a:rPr lang="en-US"/>
              <a:t>)</a:t>
            </a:r>
          </a:p>
          <a:p>
            <a:r>
              <a:rPr lang="en-US"/>
              <a:t>Bigrams P(w</a:t>
            </a:r>
            <a:r>
              <a:rPr lang="en-US" baseline="-25000"/>
              <a:t>i</a:t>
            </a:r>
            <a:r>
              <a:rPr lang="en-US"/>
              <a:t>|w</a:t>
            </a:r>
            <a:r>
              <a:rPr lang="en-US" baseline="-25000"/>
              <a:t>i-1</a:t>
            </a:r>
            <a:r>
              <a:rPr lang="en-US"/>
              <a:t>)</a:t>
            </a:r>
          </a:p>
          <a:p>
            <a:r>
              <a:rPr lang="en-US"/>
              <a:t>Trigrams P(w</a:t>
            </a:r>
            <a:r>
              <a:rPr lang="en-US" baseline="-25000"/>
              <a:t>i</a:t>
            </a:r>
            <a:r>
              <a:rPr lang="en-US"/>
              <a:t>|w</a:t>
            </a:r>
            <a:r>
              <a:rPr lang="en-US" baseline="-25000"/>
              <a:t>i-1</a:t>
            </a:r>
            <a:r>
              <a:rPr lang="en-US"/>
              <a:t>,w</a:t>
            </a:r>
            <a:r>
              <a:rPr lang="en-US" baseline="-25000"/>
              <a:t>i-2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48836" name="Picture 4" descr="940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3114675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533400" y="4800600"/>
            <a:ext cx="2514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Logical are as confusion a may right tries agent goal the was diesel more object then information-gathering search is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3276600" y="4800600"/>
            <a:ext cx="2971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Planning purely diagnostic expert systems are very similar computational approach would be represented compactly using tic tac toe a predicate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6477000" y="4800600"/>
            <a:ext cx="2667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Planning and scheduling are integrated the success of naïve bayes model is just a possible prior source by that time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1524000" y="4419600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Random 20 word samples from R&amp;N using N-gram models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Tricks to improve recognition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772400" cy="4525963"/>
          </a:xfrm>
        </p:spPr>
        <p:txBody>
          <a:bodyPr/>
          <a:lstStyle/>
          <a:p>
            <a:r>
              <a:rPr lang="en-US"/>
              <a:t>Narrow the # of variables</a:t>
            </a:r>
          </a:p>
          <a:p>
            <a:pPr lvl="1"/>
            <a:r>
              <a:rPr lang="en-US"/>
              <a:t>Digits, yes/no, phone tree</a:t>
            </a:r>
          </a:p>
          <a:p>
            <a:r>
              <a:rPr lang="en-US"/>
              <a:t>Training with real user data</a:t>
            </a:r>
          </a:p>
          <a:p>
            <a:pPr lvl="1"/>
            <a:r>
              <a:rPr lang="en-US"/>
              <a:t>Real story: “Yes ma’am”</a:t>
            </a:r>
          </a:p>
          <a:p>
            <a:endParaRPr lang="en-US"/>
          </a:p>
        </p:txBody>
      </p:sp>
      <p:pic>
        <p:nvPicPr>
          <p:cNvPr id="249866" name="Picture 10" descr="call-cente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/>
          <a:stretch>
            <a:fillRect/>
          </a:stretch>
        </p:blipFill>
        <p:spPr bwMode="auto">
          <a:xfrm>
            <a:off x="2057400" y="3733800"/>
            <a:ext cx="51054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Continue R&amp;N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Time</a:t>
            </a: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Arrow of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Causality? Bayesian networks to the rescue</a:t>
            </a:r>
            <a:endParaRPr lang="en-US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Causes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477000" y="266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Effects</a:t>
            </a:r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838200" y="2209800"/>
            <a:ext cx="6858000" cy="381000"/>
          </a:xfrm>
          <a:prstGeom prst="rightArrow">
            <a:avLst>
              <a:gd name="adj1" fmla="val 44046"/>
              <a:gd name="adj2" fmla="val 1858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62" name="Group 26"/>
          <p:cNvGrpSpPr>
            <a:grpSpLocks/>
          </p:cNvGrpSpPr>
          <p:nvPr/>
        </p:nvGrpSpPr>
        <p:grpSpPr bwMode="auto">
          <a:xfrm>
            <a:off x="1752600" y="4354513"/>
            <a:ext cx="4389438" cy="903287"/>
            <a:chOff x="1104" y="2743"/>
            <a:chExt cx="2765" cy="569"/>
          </a:xfrm>
        </p:grpSpPr>
        <p:sp>
          <p:nvSpPr>
            <p:cNvPr id="219159" name="Freeform 23"/>
            <p:cNvSpPr>
              <a:spLocks/>
            </p:cNvSpPr>
            <p:nvPr/>
          </p:nvSpPr>
          <p:spPr bwMode="auto">
            <a:xfrm>
              <a:off x="2016" y="3016"/>
              <a:ext cx="1728" cy="248"/>
            </a:xfrm>
            <a:custGeom>
              <a:avLst/>
              <a:gdLst>
                <a:gd name="T0" fmla="*/ 0 w 1728"/>
                <a:gd name="T1" fmla="*/ 248 h 248"/>
                <a:gd name="T2" fmla="*/ 864 w 1728"/>
                <a:gd name="T3" fmla="*/ 8 h 248"/>
                <a:gd name="T4" fmla="*/ 1728 w 1728"/>
                <a:gd name="T5" fmla="*/ 20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248">
                  <a:moveTo>
                    <a:pt x="0" y="248"/>
                  </a:moveTo>
                  <a:cubicBezTo>
                    <a:pt x="288" y="132"/>
                    <a:pt x="576" y="16"/>
                    <a:pt x="864" y="8"/>
                  </a:cubicBezTo>
                  <a:cubicBezTo>
                    <a:pt x="1152" y="0"/>
                    <a:pt x="1440" y="100"/>
                    <a:pt x="1728" y="20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57" name="Line 21"/>
            <p:cNvSpPr>
              <a:spLocks noChangeShapeType="1"/>
            </p:cNvSpPr>
            <p:nvPr/>
          </p:nvSpPr>
          <p:spPr bwMode="auto">
            <a:xfrm>
              <a:off x="3168" y="331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60" name="Freeform 24"/>
            <p:cNvSpPr>
              <a:spLocks/>
            </p:cNvSpPr>
            <p:nvPr/>
          </p:nvSpPr>
          <p:spPr bwMode="auto">
            <a:xfrm>
              <a:off x="1104" y="2743"/>
              <a:ext cx="2765" cy="454"/>
            </a:xfrm>
            <a:custGeom>
              <a:avLst/>
              <a:gdLst>
                <a:gd name="T0" fmla="*/ 0 w 2765"/>
                <a:gd name="T1" fmla="*/ 433 h 454"/>
                <a:gd name="T2" fmla="*/ 1382 w 2765"/>
                <a:gd name="T3" fmla="*/ 3 h 454"/>
                <a:gd name="T4" fmla="*/ 2765 w 2765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5" h="454">
                  <a:moveTo>
                    <a:pt x="0" y="433"/>
                  </a:moveTo>
                  <a:cubicBezTo>
                    <a:pt x="230" y="361"/>
                    <a:pt x="921" y="0"/>
                    <a:pt x="1382" y="3"/>
                  </a:cubicBezTo>
                  <a:cubicBezTo>
                    <a:pt x="1843" y="6"/>
                    <a:pt x="2477" y="360"/>
                    <a:pt x="2765" y="454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9161" name="Group 25"/>
          <p:cNvGrpSpPr>
            <a:grpSpLocks/>
          </p:cNvGrpSpPr>
          <p:nvPr/>
        </p:nvGrpSpPr>
        <p:grpSpPr bwMode="auto">
          <a:xfrm>
            <a:off x="1752600" y="4787900"/>
            <a:ext cx="2743200" cy="469900"/>
            <a:chOff x="1104" y="3016"/>
            <a:chExt cx="1728" cy="296"/>
          </a:xfrm>
        </p:grpSpPr>
        <p:sp>
          <p:nvSpPr>
            <p:cNvPr id="219158" name="Freeform 22"/>
            <p:cNvSpPr>
              <a:spLocks/>
            </p:cNvSpPr>
            <p:nvPr/>
          </p:nvSpPr>
          <p:spPr bwMode="auto">
            <a:xfrm>
              <a:off x="1104" y="3016"/>
              <a:ext cx="1728" cy="248"/>
            </a:xfrm>
            <a:custGeom>
              <a:avLst/>
              <a:gdLst>
                <a:gd name="T0" fmla="*/ 0 w 1728"/>
                <a:gd name="T1" fmla="*/ 248 h 248"/>
                <a:gd name="T2" fmla="*/ 864 w 1728"/>
                <a:gd name="T3" fmla="*/ 8 h 248"/>
                <a:gd name="T4" fmla="*/ 1728 w 1728"/>
                <a:gd name="T5" fmla="*/ 20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248">
                  <a:moveTo>
                    <a:pt x="0" y="248"/>
                  </a:moveTo>
                  <a:cubicBezTo>
                    <a:pt x="288" y="132"/>
                    <a:pt x="576" y="16"/>
                    <a:pt x="864" y="8"/>
                  </a:cubicBezTo>
                  <a:cubicBezTo>
                    <a:pt x="1152" y="0"/>
                    <a:pt x="1440" y="100"/>
                    <a:pt x="1728" y="20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56" name="Line 20"/>
            <p:cNvSpPr>
              <a:spLocks noChangeShapeType="1"/>
            </p:cNvSpPr>
            <p:nvPr/>
          </p:nvSpPr>
          <p:spPr bwMode="auto">
            <a:xfrm>
              <a:off x="2208" y="331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Modeling</a:t>
            </a:r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For now, assume fully observable case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parents?</a:t>
            </a:r>
            <a:endParaRPr lang="en-US" dirty="0"/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1219200" y="24384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0</a:t>
            </a: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2743200" y="24384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4267200" y="24384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5791200" y="24384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19144" name="Oval 8"/>
          <p:cNvSpPr>
            <a:spLocks noChangeArrowheads="1"/>
          </p:cNvSpPr>
          <p:nvPr/>
        </p:nvSpPr>
        <p:spPr bwMode="auto">
          <a:xfrm>
            <a:off x="6858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7162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7467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9154" name="Group 18"/>
          <p:cNvGrpSpPr>
            <a:grpSpLocks/>
          </p:cNvGrpSpPr>
          <p:nvPr/>
        </p:nvGrpSpPr>
        <p:grpSpPr bwMode="auto">
          <a:xfrm>
            <a:off x="1219200" y="5029200"/>
            <a:ext cx="6400800" cy="457200"/>
            <a:chOff x="768" y="3168"/>
            <a:chExt cx="4032" cy="288"/>
          </a:xfrm>
        </p:grpSpPr>
        <p:sp>
          <p:nvSpPr>
            <p:cNvPr id="219147" name="Oval 11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19148" name="Oval 12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19149" name="Oval 13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19150" name="Oval 14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19151" name="Oval 15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2" name="Oval 16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3" name="Oval 17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1981200" y="525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Probabilistic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0033" y="24626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710033" y="385155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2234033" y="245570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3758033" y="245570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5358233" y="245570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2234033" y="51296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758033" y="377881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5358233" y="51296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cxnSp>
        <p:nvCxnSpPr>
          <p:cNvPr id="13" name="Straight Arrow Connector 12"/>
          <p:cNvCxnSpPr>
            <a:stCxn id="4" idx="6"/>
            <a:endCxn id="6" idx="2"/>
          </p:cNvCxnSpPr>
          <p:nvPr/>
        </p:nvCxnSpPr>
        <p:spPr>
          <a:xfrm flipV="1">
            <a:off x="1395833" y="2798606"/>
            <a:ext cx="838200" cy="6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2919833" y="2798606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4443833" y="2798606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  <a:endCxn id="5" idx="0"/>
          </p:cNvCxnSpPr>
          <p:nvPr/>
        </p:nvCxnSpPr>
        <p:spPr>
          <a:xfrm>
            <a:off x="1052933" y="3148433"/>
            <a:ext cx="0" cy="7031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7"/>
            <a:endCxn id="7" idx="3"/>
          </p:cNvCxnSpPr>
          <p:nvPr/>
        </p:nvCxnSpPr>
        <p:spPr>
          <a:xfrm flipV="1">
            <a:off x="1295400" y="3041073"/>
            <a:ext cx="2563066" cy="91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  <a:endCxn id="10" idx="1"/>
          </p:cNvCxnSpPr>
          <p:nvPr/>
        </p:nvCxnSpPr>
        <p:spPr>
          <a:xfrm>
            <a:off x="2819400" y="3041073"/>
            <a:ext cx="1039066" cy="838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0" idx="0"/>
          </p:cNvCxnSpPr>
          <p:nvPr/>
        </p:nvCxnSpPr>
        <p:spPr>
          <a:xfrm>
            <a:off x="4100933" y="3141506"/>
            <a:ext cx="0" cy="6373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9" idx="1"/>
          </p:cNvCxnSpPr>
          <p:nvPr/>
        </p:nvCxnSpPr>
        <p:spPr>
          <a:xfrm>
            <a:off x="1295400" y="4436918"/>
            <a:ext cx="1039066" cy="7931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9" idx="0"/>
          </p:cNvCxnSpPr>
          <p:nvPr/>
        </p:nvCxnSpPr>
        <p:spPr>
          <a:xfrm>
            <a:off x="2576933" y="3141506"/>
            <a:ext cx="0" cy="198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1" idx="2"/>
          </p:cNvCxnSpPr>
          <p:nvPr/>
        </p:nvCxnSpPr>
        <p:spPr>
          <a:xfrm>
            <a:off x="2919833" y="5472533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5" idx="6"/>
          </p:cNvCxnSpPr>
          <p:nvPr/>
        </p:nvCxnSpPr>
        <p:spPr>
          <a:xfrm flipH="1">
            <a:off x="1395833" y="4121715"/>
            <a:ext cx="2362200" cy="727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4"/>
            <a:endCxn id="10" idx="7"/>
          </p:cNvCxnSpPr>
          <p:nvPr/>
        </p:nvCxnSpPr>
        <p:spPr>
          <a:xfrm flipH="1">
            <a:off x="4343400" y="3141506"/>
            <a:ext cx="1357733" cy="7377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3858466" y="2005433"/>
            <a:ext cx="609600" cy="609601"/>
          </a:xfrm>
          <a:prstGeom prst="arc">
            <a:avLst>
              <a:gd name="adj1" fmla="val 8863284"/>
              <a:gd name="adj2" fmla="val 32576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5434433" y="1998506"/>
            <a:ext cx="609600" cy="609601"/>
          </a:xfrm>
          <a:prstGeom prst="arc">
            <a:avLst>
              <a:gd name="adj1" fmla="val 8863284"/>
              <a:gd name="adj2" fmla="val 32576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5448288" y="4655101"/>
            <a:ext cx="609600" cy="609601"/>
          </a:xfrm>
          <a:prstGeom prst="arc">
            <a:avLst>
              <a:gd name="adj1" fmla="val 8863284"/>
              <a:gd name="adj2" fmla="val 32576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807015" y="2014092"/>
            <a:ext cx="609600" cy="609601"/>
          </a:xfrm>
          <a:prstGeom prst="arc">
            <a:avLst>
              <a:gd name="adj1" fmla="val 8863284"/>
              <a:gd name="adj2" fmla="val 32576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9" idx="2"/>
            <a:endCxn id="5" idx="4"/>
          </p:cNvCxnSpPr>
          <p:nvPr/>
        </p:nvCxnSpPr>
        <p:spPr>
          <a:xfrm flipH="1" flipV="1">
            <a:off x="1052933" y="4537351"/>
            <a:ext cx="1181100" cy="935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5399" y="1813840"/>
            <a:ext cx="47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11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1579227" y="242344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63182" y="3311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15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1624433" y="33770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7521" y="379567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65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97521" y="241177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4170193" y="159626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33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4653017" y="241496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34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585461" y="164065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44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5041664" y="34263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46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382569" y="324860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2570006" y="443691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27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802621" y="435268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88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39033" y="5458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78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20024" y="447043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57</a:t>
            </a:r>
            <a:endParaRPr 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1237200" y="48953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75</a:t>
            </a:r>
            <a:endParaRPr 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629400" y="2174593"/>
            <a:ext cx="2058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variable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: state at time t</a:t>
            </a:r>
          </a:p>
          <a:p>
            <a:endParaRPr lang="en-US" dirty="0" smtClean="0"/>
          </a:p>
          <a:p>
            <a:r>
              <a:rPr lang="en-US" dirty="0" smtClean="0"/>
              <a:t>Val(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)={1,…,n}</a:t>
            </a:r>
          </a:p>
          <a:p>
            <a:endParaRPr lang="en-US" dirty="0" smtClean="0"/>
          </a:p>
          <a:p>
            <a:r>
              <a:rPr lang="en-US" dirty="0" smtClean="0"/>
              <a:t>P(X</a:t>
            </a:r>
            <a:r>
              <a:rPr lang="en-US" baseline="-25000" dirty="0" smtClean="0"/>
              <a:t>t+1</a:t>
            </a:r>
            <a:r>
              <a:rPr lang="en-US" dirty="0" smtClean="0"/>
              <a:t>=</a:t>
            </a:r>
            <a:r>
              <a:rPr lang="en-US" dirty="0" err="1" smtClean="0"/>
              <a:t>i|X</a:t>
            </a:r>
            <a:r>
              <a:rPr lang="en-US" baseline="-25000" dirty="0" err="1" smtClean="0"/>
              <a:t>t</a:t>
            </a:r>
            <a:r>
              <a:rPr lang="en-US" dirty="0" smtClean="0"/>
              <a:t>=j)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Transition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31" name="Freeform 71"/>
          <p:cNvSpPr>
            <a:spLocks/>
          </p:cNvSpPr>
          <p:nvPr/>
        </p:nvSpPr>
        <p:spPr bwMode="auto">
          <a:xfrm>
            <a:off x="5791200" y="4787900"/>
            <a:ext cx="2743200" cy="393700"/>
          </a:xfrm>
          <a:custGeom>
            <a:avLst/>
            <a:gdLst>
              <a:gd name="T0" fmla="*/ 0 w 1728"/>
              <a:gd name="T1" fmla="*/ 248 h 248"/>
              <a:gd name="T2" fmla="*/ 864 w 1728"/>
              <a:gd name="T3" fmla="*/ 8 h 248"/>
              <a:gd name="T4" fmla="*/ 1728 w 17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248">
                <a:moveTo>
                  <a:pt x="0" y="248"/>
                </a:moveTo>
                <a:cubicBezTo>
                  <a:pt x="288" y="132"/>
                  <a:pt x="576" y="16"/>
                  <a:pt x="864" y="8"/>
                </a:cubicBezTo>
                <a:cubicBezTo>
                  <a:pt x="1152" y="0"/>
                  <a:pt x="1440" y="100"/>
                  <a:pt x="1728" y="20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3" name="Freeform 3"/>
          <p:cNvSpPr>
            <a:spLocks/>
          </p:cNvSpPr>
          <p:nvPr/>
        </p:nvSpPr>
        <p:spPr bwMode="auto">
          <a:xfrm>
            <a:off x="4114800" y="6007100"/>
            <a:ext cx="2743200" cy="393700"/>
          </a:xfrm>
          <a:custGeom>
            <a:avLst/>
            <a:gdLst>
              <a:gd name="T0" fmla="*/ 0 w 1728"/>
              <a:gd name="T1" fmla="*/ 248 h 248"/>
              <a:gd name="T2" fmla="*/ 864 w 1728"/>
              <a:gd name="T3" fmla="*/ 8 h 248"/>
              <a:gd name="T4" fmla="*/ 1728 w 17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248">
                <a:moveTo>
                  <a:pt x="0" y="248"/>
                </a:moveTo>
                <a:cubicBezTo>
                  <a:pt x="288" y="132"/>
                  <a:pt x="576" y="16"/>
                  <a:pt x="864" y="8"/>
                </a:cubicBezTo>
                <a:cubicBezTo>
                  <a:pt x="1152" y="0"/>
                  <a:pt x="1440" y="100"/>
                  <a:pt x="1728" y="20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5943600" y="647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5" name="Freeform 5"/>
          <p:cNvSpPr>
            <a:spLocks/>
          </p:cNvSpPr>
          <p:nvPr/>
        </p:nvSpPr>
        <p:spPr bwMode="auto">
          <a:xfrm>
            <a:off x="2667000" y="5573713"/>
            <a:ext cx="4389438" cy="720725"/>
          </a:xfrm>
          <a:custGeom>
            <a:avLst/>
            <a:gdLst>
              <a:gd name="T0" fmla="*/ 0 w 2765"/>
              <a:gd name="T1" fmla="*/ 433 h 454"/>
              <a:gd name="T2" fmla="*/ 1382 w 2765"/>
              <a:gd name="T3" fmla="*/ 3 h 454"/>
              <a:gd name="T4" fmla="*/ 2765 w 2765"/>
              <a:gd name="T5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5" h="454">
                <a:moveTo>
                  <a:pt x="0" y="433"/>
                </a:moveTo>
                <a:cubicBezTo>
                  <a:pt x="230" y="361"/>
                  <a:pt x="921" y="0"/>
                  <a:pt x="1382" y="3"/>
                </a:cubicBezTo>
                <a:cubicBezTo>
                  <a:pt x="1843" y="6"/>
                  <a:pt x="2477" y="360"/>
                  <a:pt x="2765" y="454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7" name="Freeform 7"/>
          <p:cNvSpPr>
            <a:spLocks/>
          </p:cNvSpPr>
          <p:nvPr/>
        </p:nvSpPr>
        <p:spPr bwMode="auto">
          <a:xfrm>
            <a:off x="2667000" y="6007100"/>
            <a:ext cx="2743200" cy="393700"/>
          </a:xfrm>
          <a:custGeom>
            <a:avLst/>
            <a:gdLst>
              <a:gd name="T0" fmla="*/ 0 w 1728"/>
              <a:gd name="T1" fmla="*/ 248 h 248"/>
              <a:gd name="T2" fmla="*/ 864 w 1728"/>
              <a:gd name="T3" fmla="*/ 8 h 248"/>
              <a:gd name="T4" fmla="*/ 1728 w 17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248">
                <a:moveTo>
                  <a:pt x="0" y="248"/>
                </a:moveTo>
                <a:cubicBezTo>
                  <a:pt x="288" y="132"/>
                  <a:pt x="576" y="16"/>
                  <a:pt x="864" y="8"/>
                </a:cubicBezTo>
                <a:cubicBezTo>
                  <a:pt x="1152" y="0"/>
                  <a:pt x="1440" y="100"/>
                  <a:pt x="1728" y="20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>
            <a:off x="4419600" y="647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Markov Assumption</a:t>
            </a:r>
            <a:endParaRPr lang="en-US" dirty="0"/>
          </a:p>
        </p:txBody>
      </p:sp>
      <p:sp>
        <p:nvSpPr>
          <p:cNvPr id="220170" name="Rectangle 1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t+k</a:t>
            </a:r>
            <a:r>
              <a:rPr lang="en-US" dirty="0" smtClean="0"/>
              <a:t> is independent of all X</a:t>
            </a:r>
            <a:r>
              <a:rPr lang="en-US" baseline="-25000" dirty="0" smtClean="0"/>
              <a:t>i</a:t>
            </a:r>
            <a:r>
              <a:rPr lang="en-US" dirty="0" smtClean="0"/>
              <a:t> for i&lt;t</a:t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t+k</a:t>
            </a:r>
            <a:r>
              <a:rPr lang="en-US" dirty="0" smtClean="0"/>
              <a:t> | X</a:t>
            </a:r>
            <a:r>
              <a:rPr lang="en-US" baseline="-25000" dirty="0" smtClean="0"/>
              <a:t>0</a:t>
            </a:r>
            <a:r>
              <a:rPr lang="en-US" dirty="0" smtClean="0"/>
              <a:t>,…,X</a:t>
            </a:r>
            <a:r>
              <a:rPr lang="en-US" baseline="-25000" dirty="0" smtClean="0"/>
              <a:t>t+k-1</a:t>
            </a:r>
            <a:r>
              <a:rPr lang="en-US" dirty="0" smtClean="0"/>
              <a:t>) = 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t+k</a:t>
            </a:r>
            <a:r>
              <a:rPr lang="en-US" dirty="0" smtClean="0"/>
              <a:t> |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,…,X</a:t>
            </a:r>
            <a:r>
              <a:rPr lang="en-US" baseline="-25000" dirty="0" smtClean="0"/>
              <a:t>t+k-1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th</a:t>
            </a:r>
            <a:r>
              <a:rPr lang="en-US" dirty="0" smtClean="0"/>
              <a:t> order Markov Chain</a:t>
            </a:r>
            <a:endParaRPr lang="en-US" dirty="0"/>
          </a:p>
        </p:txBody>
      </p:sp>
      <p:grpSp>
        <p:nvGrpSpPr>
          <p:cNvPr id="220178" name="Group 18"/>
          <p:cNvGrpSpPr>
            <a:grpSpLocks/>
          </p:cNvGrpSpPr>
          <p:nvPr/>
        </p:nvGrpSpPr>
        <p:grpSpPr bwMode="auto">
          <a:xfrm>
            <a:off x="2133600" y="6248400"/>
            <a:ext cx="6400800" cy="457200"/>
            <a:chOff x="768" y="3168"/>
            <a:chExt cx="4032" cy="288"/>
          </a:xfrm>
        </p:grpSpPr>
        <p:sp>
          <p:nvSpPr>
            <p:cNvPr id="220179" name="Oval 19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20180" name="Oval 20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20181" name="Oval 21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20182" name="Oval 22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20183" name="Oval 23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Oval 24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Oval 25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186" name="Line 26"/>
          <p:cNvSpPr>
            <a:spLocks noChangeShapeType="1"/>
          </p:cNvSpPr>
          <p:nvPr/>
        </p:nvSpPr>
        <p:spPr bwMode="auto">
          <a:xfrm>
            <a:off x="2895600" y="647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198" name="Group 38"/>
          <p:cNvGrpSpPr>
            <a:grpSpLocks/>
          </p:cNvGrpSpPr>
          <p:nvPr/>
        </p:nvGrpSpPr>
        <p:grpSpPr bwMode="auto">
          <a:xfrm>
            <a:off x="2133600" y="3341688"/>
            <a:ext cx="6400800" cy="457200"/>
            <a:chOff x="768" y="3168"/>
            <a:chExt cx="4032" cy="288"/>
          </a:xfrm>
        </p:grpSpPr>
        <p:sp>
          <p:nvSpPr>
            <p:cNvPr id="220199" name="Oval 39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20200" name="Oval 40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20201" name="Oval 41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20202" name="Oval 42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20203" name="Oval 43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4" name="Oval 44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5" name="Oval 45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207" name="Line 47"/>
          <p:cNvSpPr>
            <a:spLocks noChangeShapeType="1"/>
          </p:cNvSpPr>
          <p:nvPr/>
        </p:nvSpPr>
        <p:spPr bwMode="auto">
          <a:xfrm>
            <a:off x="5943600" y="4267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08" name="Line 48"/>
          <p:cNvSpPr>
            <a:spLocks noChangeShapeType="1"/>
          </p:cNvSpPr>
          <p:nvPr/>
        </p:nvSpPr>
        <p:spPr bwMode="auto">
          <a:xfrm>
            <a:off x="4419600" y="4267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209" name="Group 49"/>
          <p:cNvGrpSpPr>
            <a:grpSpLocks/>
          </p:cNvGrpSpPr>
          <p:nvPr/>
        </p:nvGrpSpPr>
        <p:grpSpPr bwMode="auto">
          <a:xfrm>
            <a:off x="2133600" y="4038600"/>
            <a:ext cx="6400800" cy="457200"/>
            <a:chOff x="768" y="3168"/>
            <a:chExt cx="4032" cy="288"/>
          </a:xfrm>
        </p:grpSpPr>
        <p:sp>
          <p:nvSpPr>
            <p:cNvPr id="220210" name="Oval 50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20211" name="Oval 51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20212" name="Oval 52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20213" name="Oval 53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20214" name="Oval 54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5" name="Oval 55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6" name="Oval 56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217" name="Line 57"/>
          <p:cNvSpPr>
            <a:spLocks noChangeShapeType="1"/>
          </p:cNvSpPr>
          <p:nvPr/>
        </p:nvSpPr>
        <p:spPr bwMode="auto">
          <a:xfrm>
            <a:off x="2895600" y="4267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18" name="Freeform 58"/>
          <p:cNvSpPr>
            <a:spLocks/>
          </p:cNvSpPr>
          <p:nvPr/>
        </p:nvSpPr>
        <p:spPr bwMode="auto">
          <a:xfrm>
            <a:off x="4114800" y="4787900"/>
            <a:ext cx="2743200" cy="393700"/>
          </a:xfrm>
          <a:custGeom>
            <a:avLst/>
            <a:gdLst>
              <a:gd name="T0" fmla="*/ 0 w 1728"/>
              <a:gd name="T1" fmla="*/ 248 h 248"/>
              <a:gd name="T2" fmla="*/ 864 w 1728"/>
              <a:gd name="T3" fmla="*/ 8 h 248"/>
              <a:gd name="T4" fmla="*/ 1728 w 17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248">
                <a:moveTo>
                  <a:pt x="0" y="248"/>
                </a:moveTo>
                <a:cubicBezTo>
                  <a:pt x="288" y="132"/>
                  <a:pt x="576" y="16"/>
                  <a:pt x="864" y="8"/>
                </a:cubicBezTo>
                <a:cubicBezTo>
                  <a:pt x="1152" y="0"/>
                  <a:pt x="1440" y="100"/>
                  <a:pt x="1728" y="20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19" name="Line 59"/>
          <p:cNvSpPr>
            <a:spLocks noChangeShapeType="1"/>
          </p:cNvSpPr>
          <p:nvPr/>
        </p:nvSpPr>
        <p:spPr bwMode="auto">
          <a:xfrm>
            <a:off x="5943600" y="525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20" name="Freeform 60"/>
          <p:cNvSpPr>
            <a:spLocks/>
          </p:cNvSpPr>
          <p:nvPr/>
        </p:nvSpPr>
        <p:spPr bwMode="auto">
          <a:xfrm>
            <a:off x="2667000" y="4787900"/>
            <a:ext cx="2743200" cy="393700"/>
          </a:xfrm>
          <a:custGeom>
            <a:avLst/>
            <a:gdLst>
              <a:gd name="T0" fmla="*/ 0 w 1728"/>
              <a:gd name="T1" fmla="*/ 248 h 248"/>
              <a:gd name="T2" fmla="*/ 864 w 1728"/>
              <a:gd name="T3" fmla="*/ 8 h 248"/>
              <a:gd name="T4" fmla="*/ 1728 w 17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248">
                <a:moveTo>
                  <a:pt x="0" y="248"/>
                </a:moveTo>
                <a:cubicBezTo>
                  <a:pt x="288" y="132"/>
                  <a:pt x="576" y="16"/>
                  <a:pt x="864" y="8"/>
                </a:cubicBezTo>
                <a:cubicBezTo>
                  <a:pt x="1152" y="0"/>
                  <a:pt x="1440" y="100"/>
                  <a:pt x="1728" y="20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21" name="Line 61"/>
          <p:cNvSpPr>
            <a:spLocks noChangeShapeType="1"/>
          </p:cNvSpPr>
          <p:nvPr/>
        </p:nvSpPr>
        <p:spPr bwMode="auto">
          <a:xfrm>
            <a:off x="4419600" y="525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222" name="Group 62"/>
          <p:cNvGrpSpPr>
            <a:grpSpLocks/>
          </p:cNvGrpSpPr>
          <p:nvPr/>
        </p:nvGrpSpPr>
        <p:grpSpPr bwMode="auto">
          <a:xfrm>
            <a:off x="2133600" y="5029200"/>
            <a:ext cx="6400800" cy="457200"/>
            <a:chOff x="768" y="3168"/>
            <a:chExt cx="4032" cy="288"/>
          </a:xfrm>
        </p:grpSpPr>
        <p:sp>
          <p:nvSpPr>
            <p:cNvPr id="220223" name="Oval 63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20224" name="Oval 64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20225" name="Oval 65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20226" name="Oval 66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20227" name="Oval 67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8" name="Oval 68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9" name="Oval 69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230" name="Line 70"/>
          <p:cNvSpPr>
            <a:spLocks noChangeShapeType="1"/>
          </p:cNvSpPr>
          <p:nvPr/>
        </p:nvSpPr>
        <p:spPr bwMode="auto">
          <a:xfrm>
            <a:off x="2895600" y="5257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32" name="Freeform 72"/>
          <p:cNvSpPr>
            <a:spLocks/>
          </p:cNvSpPr>
          <p:nvPr/>
        </p:nvSpPr>
        <p:spPr bwMode="auto">
          <a:xfrm>
            <a:off x="4114800" y="5573713"/>
            <a:ext cx="4389438" cy="720725"/>
          </a:xfrm>
          <a:custGeom>
            <a:avLst/>
            <a:gdLst>
              <a:gd name="T0" fmla="*/ 0 w 2765"/>
              <a:gd name="T1" fmla="*/ 433 h 454"/>
              <a:gd name="T2" fmla="*/ 1382 w 2765"/>
              <a:gd name="T3" fmla="*/ 3 h 454"/>
              <a:gd name="T4" fmla="*/ 2765 w 2765"/>
              <a:gd name="T5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5" h="454">
                <a:moveTo>
                  <a:pt x="0" y="433"/>
                </a:moveTo>
                <a:cubicBezTo>
                  <a:pt x="230" y="361"/>
                  <a:pt x="921" y="0"/>
                  <a:pt x="1382" y="3"/>
                </a:cubicBezTo>
                <a:cubicBezTo>
                  <a:pt x="1843" y="6"/>
                  <a:pt x="2477" y="360"/>
                  <a:pt x="2765" y="454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34" name="Text Box 74"/>
          <p:cNvSpPr txBox="1">
            <a:spLocks noChangeArrowheads="1"/>
          </p:cNvSpPr>
          <p:nvPr/>
        </p:nvSpPr>
        <p:spPr bwMode="auto">
          <a:xfrm>
            <a:off x="762000" y="3352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Order 0</a:t>
            </a:r>
          </a:p>
        </p:txBody>
      </p:sp>
      <p:sp>
        <p:nvSpPr>
          <p:cNvPr id="220235" name="Text Box 75"/>
          <p:cNvSpPr txBox="1">
            <a:spLocks noChangeArrowheads="1"/>
          </p:cNvSpPr>
          <p:nvPr/>
        </p:nvSpPr>
        <p:spPr bwMode="auto">
          <a:xfrm>
            <a:off x="762000" y="4038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Order 1</a:t>
            </a:r>
          </a:p>
        </p:txBody>
      </p:sp>
      <p:sp>
        <p:nvSpPr>
          <p:cNvPr id="220236" name="Text Box 76"/>
          <p:cNvSpPr txBox="1">
            <a:spLocks noChangeArrowheads="1"/>
          </p:cNvSpPr>
          <p:nvPr/>
        </p:nvSpPr>
        <p:spPr bwMode="auto">
          <a:xfrm>
            <a:off x="762000" y="5029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Order 2</a:t>
            </a:r>
          </a:p>
        </p:txBody>
      </p:sp>
      <p:sp>
        <p:nvSpPr>
          <p:cNvPr id="220237" name="Text Box 77"/>
          <p:cNvSpPr txBox="1">
            <a:spLocks noChangeArrowheads="1"/>
          </p:cNvSpPr>
          <p:nvPr/>
        </p:nvSpPr>
        <p:spPr bwMode="auto">
          <a:xfrm>
            <a:off x="762000" y="6324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Order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1st order Markov Chain</a:t>
            </a:r>
            <a:endParaRPr lang="en-US"/>
          </a:p>
        </p:txBody>
      </p:sp>
      <p:sp>
        <p:nvSpPr>
          <p:cNvPr id="22119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MC’s of order k&gt;1 can be converted into a 1st order MC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[left as exercise]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w.o.l.o.g</a:t>
            </a:r>
            <a:r>
              <a:rPr lang="en-US" dirty="0" smtClean="0"/>
              <a:t>., “MC” refers to a 1st order MC</a:t>
            </a:r>
            <a:endParaRPr lang="en-US" dirty="0"/>
          </a:p>
        </p:txBody>
      </p:sp>
      <p:sp>
        <p:nvSpPr>
          <p:cNvPr id="221211" name="Line 27"/>
          <p:cNvSpPr>
            <a:spLocks noChangeShapeType="1"/>
          </p:cNvSpPr>
          <p:nvPr/>
        </p:nvSpPr>
        <p:spPr bwMode="auto">
          <a:xfrm>
            <a:off x="5410200" y="4343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12" name="Line 28"/>
          <p:cNvSpPr>
            <a:spLocks noChangeShapeType="1"/>
          </p:cNvSpPr>
          <p:nvPr/>
        </p:nvSpPr>
        <p:spPr bwMode="auto">
          <a:xfrm>
            <a:off x="3886200" y="4343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1213" name="Group 29"/>
          <p:cNvGrpSpPr>
            <a:grpSpLocks/>
          </p:cNvGrpSpPr>
          <p:nvPr/>
        </p:nvGrpSpPr>
        <p:grpSpPr bwMode="auto">
          <a:xfrm>
            <a:off x="1600200" y="4114800"/>
            <a:ext cx="6400800" cy="457200"/>
            <a:chOff x="768" y="3168"/>
            <a:chExt cx="4032" cy="288"/>
          </a:xfrm>
        </p:grpSpPr>
        <p:sp>
          <p:nvSpPr>
            <p:cNvPr id="221214" name="Oval 30"/>
            <p:cNvSpPr>
              <a:spLocks noChangeArrowheads="1"/>
            </p:cNvSpPr>
            <p:nvPr/>
          </p:nvSpPr>
          <p:spPr bwMode="auto">
            <a:xfrm>
              <a:off x="76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21215" name="Oval 31"/>
            <p:cNvSpPr>
              <a:spLocks noChangeArrowheads="1"/>
            </p:cNvSpPr>
            <p:nvPr/>
          </p:nvSpPr>
          <p:spPr bwMode="auto">
            <a:xfrm>
              <a:off x="172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21216" name="Oval 32"/>
            <p:cNvSpPr>
              <a:spLocks noChangeArrowheads="1"/>
            </p:cNvSpPr>
            <p:nvPr/>
          </p:nvSpPr>
          <p:spPr bwMode="auto">
            <a:xfrm>
              <a:off x="268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21217" name="Oval 33"/>
            <p:cNvSpPr>
              <a:spLocks noChangeArrowheads="1"/>
            </p:cNvSpPr>
            <p:nvPr/>
          </p:nvSpPr>
          <p:spPr bwMode="auto">
            <a:xfrm>
              <a:off x="3648" y="3168"/>
              <a:ext cx="480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21218" name="Oval 34"/>
            <p:cNvSpPr>
              <a:spLocks noChangeArrowheads="1"/>
            </p:cNvSpPr>
            <p:nvPr/>
          </p:nvSpPr>
          <p:spPr bwMode="auto">
            <a:xfrm>
              <a:off x="43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19" name="Oval 35"/>
            <p:cNvSpPr>
              <a:spLocks noChangeArrowheads="1"/>
            </p:cNvSpPr>
            <p:nvPr/>
          </p:nvSpPr>
          <p:spPr bwMode="auto">
            <a:xfrm>
              <a:off x="4512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20" name="Oval 36"/>
            <p:cNvSpPr>
              <a:spLocks noChangeArrowheads="1"/>
            </p:cNvSpPr>
            <p:nvPr/>
          </p:nvSpPr>
          <p:spPr bwMode="auto">
            <a:xfrm>
              <a:off x="470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2362200" y="4343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3121</TotalTime>
  <Words>2101</Words>
  <Application>Microsoft Macintosh PowerPoint</Application>
  <PresentationFormat>On-screen Show (4:3)</PresentationFormat>
  <Paragraphs>389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Oriel</vt:lpstr>
      <vt:lpstr>Temporal Probabilistic Models</vt:lpstr>
      <vt:lpstr>Motivation</vt:lpstr>
      <vt:lpstr>Agenda</vt:lpstr>
      <vt:lpstr>Time Series Modeling</vt:lpstr>
      <vt:lpstr>Modeling Time</vt:lpstr>
      <vt:lpstr>Probabilistic Modeling</vt:lpstr>
      <vt:lpstr>Ex: Probabilistic state machine</vt:lpstr>
      <vt:lpstr>Markov Assumption</vt:lpstr>
      <vt:lpstr>1st order Markov Chain</vt:lpstr>
      <vt:lpstr>Inference in MC</vt:lpstr>
      <vt:lpstr>Inference in MC</vt:lpstr>
      <vt:lpstr>PowerPoint Presentation</vt:lpstr>
      <vt:lpstr>How does the Markov assumption affect the choice of state?</vt:lpstr>
      <vt:lpstr>How does the Markov assumption affect the choice of state?</vt:lpstr>
      <vt:lpstr>Is the Markov assumption appropriate for:</vt:lpstr>
      <vt:lpstr>History Dependence</vt:lpstr>
      <vt:lpstr>Partial Observability</vt:lpstr>
      <vt:lpstr>Inference in HMMs</vt:lpstr>
      <vt:lpstr>Inference in HMMs</vt:lpstr>
      <vt:lpstr>Filtering</vt:lpstr>
      <vt:lpstr>Filtering</vt:lpstr>
      <vt:lpstr>Inference in HMMs</vt:lpstr>
      <vt:lpstr>Prediction</vt:lpstr>
      <vt:lpstr>Inference in HMMs</vt:lpstr>
      <vt:lpstr>Smoothing</vt:lpstr>
      <vt:lpstr>Smoothing</vt:lpstr>
      <vt:lpstr>Inference in HMMs</vt:lpstr>
      <vt:lpstr>Most Likely Explanation</vt:lpstr>
      <vt:lpstr>Viterbi Algorithm</vt:lpstr>
      <vt:lpstr>Viterbi Algorithm for discrete X</vt:lpstr>
      <vt:lpstr>Viterbi Algorithm for discrete X</vt:lpstr>
      <vt:lpstr>Viterbi Algorithm for discrete X</vt:lpstr>
      <vt:lpstr>Viterbi Algorithm for discrete X</vt:lpstr>
      <vt:lpstr>Viterbi Algorithm for discrete X</vt:lpstr>
      <vt:lpstr>Viterbi Algorithm for discrete X</vt:lpstr>
      <vt:lpstr>Viterbi Algorithm for discrete X</vt:lpstr>
      <vt:lpstr>Viterbi Algorithm for discrete X</vt:lpstr>
      <vt:lpstr>Viterbi Algorithm for Discrete X</vt:lpstr>
      <vt:lpstr>In practice</vt:lpstr>
      <vt:lpstr>Applications of HMMs in NLP</vt:lpstr>
      <vt:lpstr>Phone Observation Models</vt:lpstr>
      <vt:lpstr>Phone Transition Models</vt:lpstr>
      <vt:lpstr>Word Segmentation</vt:lpstr>
      <vt:lpstr>Tricks to improve recognition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Chaitanya Bilgikar</cp:lastModifiedBy>
  <cp:revision>230</cp:revision>
  <dcterms:created xsi:type="dcterms:W3CDTF">2009-10-26T16:16:41Z</dcterms:created>
  <dcterms:modified xsi:type="dcterms:W3CDTF">2012-12-11T06:52:52Z</dcterms:modified>
</cp:coreProperties>
</file>