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406" r:id="rId3"/>
    <p:sldId id="347" r:id="rId4"/>
    <p:sldId id="382" r:id="rId5"/>
    <p:sldId id="407" r:id="rId6"/>
    <p:sldId id="385" r:id="rId7"/>
    <p:sldId id="409" r:id="rId8"/>
    <p:sldId id="408" r:id="rId9"/>
    <p:sldId id="410" r:id="rId10"/>
    <p:sldId id="386" r:id="rId11"/>
    <p:sldId id="402" r:id="rId12"/>
    <p:sldId id="388" r:id="rId13"/>
    <p:sldId id="389" r:id="rId14"/>
    <p:sldId id="390" r:id="rId15"/>
    <p:sldId id="391" r:id="rId16"/>
    <p:sldId id="387" r:id="rId17"/>
    <p:sldId id="403" r:id="rId18"/>
    <p:sldId id="392" r:id="rId19"/>
    <p:sldId id="394" r:id="rId20"/>
    <p:sldId id="395" r:id="rId21"/>
    <p:sldId id="400" r:id="rId22"/>
    <p:sldId id="401" r:id="rId23"/>
    <p:sldId id="399" r:id="rId24"/>
    <p:sldId id="353" r:id="rId25"/>
    <p:sldId id="354" r:id="rId26"/>
    <p:sldId id="411" r:id="rId27"/>
    <p:sldId id="356" r:id="rId28"/>
    <p:sldId id="357" r:id="rId29"/>
    <p:sldId id="351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80" r:id="rId39"/>
    <p:sldId id="383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58" r:id="rId50"/>
    <p:sldId id="381" r:id="rId51"/>
    <p:sldId id="404" r:id="rId52"/>
    <p:sldId id="405" r:id="rId53"/>
    <p:sldId id="412" r:id="rId54"/>
    <p:sldId id="341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660"/>
  </p:normalViewPr>
  <p:slideViewPr>
    <p:cSldViewPr>
      <p:cViewPr varScale="1">
        <p:scale>
          <a:sx n="69" d="100"/>
          <a:sy n="69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E0F746-DB3B-4018-87EA-91AAE54D8A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7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909E2-1E39-4C4D-8C5D-636004FDA8DB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E1A8E-80CB-4F28-8A41-5B6D871751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BB62C1-CE3A-4969-8924-06F913DFE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BD00-6B5D-4202-9EA1-D6BE43843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ED67-50E8-4CB3-B0B3-612A756E8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CEE57A-9736-48F9-96AE-8927FE50F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2DF66A-0883-410A-9A54-17F351AF5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3E0-4CE2-4DAC-816D-B07949CF57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46FA-C9DB-4B4B-91D7-AA3865DE0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AE69EE-2023-457C-BB4F-2095D08A4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D566-8751-46F7-9BE2-296A62261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1E63BC-242C-44AF-93F5-D80249665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6F24E9-5153-4D95-B2FE-383DB44E6E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3AD56F-DAE6-4E3F-9900-B1B495CD0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Temporal Probabilistic Models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Representational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method for representing distributions</a:t>
            </a:r>
          </a:p>
          <a:p>
            <a:pPr lvl="1"/>
            <a:r>
              <a:rPr lang="en-US" dirty="0" smtClean="0"/>
              <a:t>Discrete: tables</a:t>
            </a:r>
          </a:p>
          <a:p>
            <a:pPr lvl="1"/>
            <a:r>
              <a:rPr lang="en-US" dirty="0" smtClean="0"/>
              <a:t>Continuous: fixed parameterized classes vs. particle-based techniques</a:t>
            </a:r>
          </a:p>
          <a:p>
            <a:r>
              <a:rPr lang="en-US" dirty="0" smtClean="0"/>
              <a:t>Devise methods to perform </a:t>
            </a:r>
            <a:r>
              <a:rPr lang="en-US" dirty="0" smtClean="0"/>
              <a:t>key </a:t>
            </a:r>
            <a:r>
              <a:rPr lang="en-US" dirty="0" smtClean="0"/>
              <a:t>calculations (marginalization, conditioning) on the representation</a:t>
            </a:r>
          </a:p>
          <a:p>
            <a:pPr lvl="1"/>
            <a:r>
              <a:rPr lang="en-US" dirty="0" smtClean="0"/>
              <a:t>Exact or approximate?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 </a:t>
                </a:r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dirty="0" smtClean="0">
                    <a:latin typeface="+mj-lt"/>
                  </a:rPr>
                  <a:t>, standard deviation </a:t>
                </a:r>
                <a:r>
                  <a:rPr lang="en-US" dirty="0" smtClean="0">
                    <a:latin typeface="Symbol" pitchFamily="18" charset="2"/>
                  </a:rPr>
                  <a:t>s</a:t>
                </a:r>
              </a:p>
              <a:p>
                <a:r>
                  <a:rPr lang="en-US" dirty="0" smtClean="0">
                    <a:latin typeface="+mj-lt"/>
                  </a:rPr>
                  <a:t>Distribution is denoted N(</a:t>
                </a:r>
                <a:r>
                  <a:rPr lang="en-US" dirty="0" err="1" smtClean="0">
                    <a:latin typeface="Symbol" pitchFamily="18" charset="2"/>
                  </a:rPr>
                  <a:t>m</a:t>
                </a:r>
                <a:r>
                  <a:rPr lang="en-US" dirty="0" err="1" smtClean="0">
                    <a:latin typeface="+mj-lt"/>
                  </a:rPr>
                  <a:t>,</a:t>
                </a:r>
                <a:r>
                  <a:rPr lang="en-US" dirty="0" err="1" smtClean="0">
                    <a:latin typeface="Symbol" pitchFamily="18" charset="2"/>
                  </a:rPr>
                  <a:t>s</a:t>
                </a:r>
                <a:r>
                  <a:rPr lang="en-US" dirty="0" smtClean="0">
                    <a:latin typeface="+mj-lt"/>
                  </a:rPr>
                  <a:t>)</a:t>
                </a:r>
              </a:p>
              <a:p>
                <a:r>
                  <a:rPr lang="en-US" dirty="0" smtClean="0">
                    <a:latin typeface="+mj-lt"/>
                  </a:rPr>
                  <a:t>If X ~ </a:t>
                </a:r>
                <a:r>
                  <a:rPr lang="en-US" dirty="0"/>
                  <a:t>N(</a:t>
                </a:r>
                <a:r>
                  <a:rPr lang="en-US" dirty="0" err="1">
                    <a:latin typeface="Symbol" pitchFamily="18" charset="2"/>
                  </a:rPr>
                  <a:t>m</a:t>
                </a:r>
                <a:r>
                  <a:rPr lang="en-US" dirty="0" err="1"/>
                  <a:t>,</a:t>
                </a:r>
                <a:r>
                  <a:rPr lang="en-US" dirty="0" err="1">
                    <a:latin typeface="Symbol" pitchFamily="18" charset="2"/>
                  </a:rPr>
                  <a:t>s</a:t>
                </a:r>
                <a:r>
                  <a:rPr lang="en-US" dirty="0" smtClean="0"/>
                  <a:t>), then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  <m:r>
                          <a:rPr lang="en-US" i="1" dirty="0" smtClean="0">
                            <a:latin typeface="Cambria Math"/>
                          </a:rPr>
                          <m:t>=</m:t>
                        </m:r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Z</m:t>
                    </m:r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>
                    <a:latin typeface="+mj-lt"/>
                  </a:rPr>
                  <a:t> a normalization factor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360px-Normal_Distribution_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276600" cy="2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Linear Gaussian Transition Model for Moving 1D Point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9448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Consider position and velocity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endParaRPr lang="en-US" dirty="0"/>
          </a:p>
          <a:p>
            <a:r>
              <a:rPr lang="en-US" dirty="0"/>
              <a:t>Time step h</a:t>
            </a:r>
          </a:p>
          <a:p>
            <a:r>
              <a:rPr lang="en-US" dirty="0"/>
              <a:t>Without noise</a:t>
            </a:r>
            <a:br>
              <a:rPr lang="en-US" dirty="0"/>
            </a:br>
            <a:r>
              <a:rPr lang="en-US" dirty="0"/>
              <a:t>	x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+ h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baseline="-25000" dirty="0"/>
              <a:t/>
            </a:r>
            <a:br>
              <a:rPr lang="en-US" baseline="-25000" dirty="0"/>
            </a:br>
            <a:r>
              <a:rPr lang="en-US" baseline="-25000" dirty="0"/>
              <a:t>	 </a:t>
            </a:r>
            <a:r>
              <a:rPr lang="en-US" dirty="0"/>
              <a:t>v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Gaussian noise of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>
                <a:latin typeface="Symbol" pitchFamily="18" charset="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P(x</a:t>
            </a:r>
            <a:r>
              <a:rPr lang="en-US" baseline="-25000" dirty="0"/>
              <a:t>t+1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) </a:t>
            </a:r>
            <a:r>
              <a:rPr lang="en-US" dirty="0">
                <a:latin typeface="Sybil Green" pitchFamily="2" charset="0"/>
                <a:sym typeface="Symbol" pitchFamily="18" charset="2"/>
              </a:rPr>
              <a:t>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(-(x</a:t>
            </a:r>
            <a:r>
              <a:rPr lang="en-US" baseline="-25000" dirty="0"/>
              <a:t>t+1</a:t>
            </a:r>
            <a:r>
              <a:rPr lang="en-US" dirty="0"/>
              <a:t> –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+ h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))</a:t>
            </a:r>
            <a:r>
              <a:rPr lang="en-US" baseline="30000" dirty="0"/>
              <a:t>2</a:t>
            </a:r>
            <a:r>
              <a:rPr lang="en-US" dirty="0"/>
              <a:t>/(2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baseline="30000" dirty="0"/>
              <a:t>2</a:t>
            </a:r>
            <a:r>
              <a:rPr lang="en-US" dirty="0">
                <a:latin typeface="Symbol" pitchFamily="18" charset="2"/>
              </a:rPr>
              <a:t>)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i.e. </a:t>
            </a:r>
            <a:r>
              <a:rPr lang="en-US" dirty="0" smtClean="0"/>
              <a:t>X</a:t>
            </a:r>
            <a:r>
              <a:rPr lang="en-US" baseline="-25000" dirty="0" smtClean="0"/>
              <a:t>t+1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+ h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dirty="0"/>
              <a:t>)</a:t>
            </a:r>
            <a:endParaRPr lang="en-US" dirty="0">
              <a:latin typeface="Symbol" pitchFamily="18" charset="2"/>
            </a:endParaRPr>
          </a:p>
        </p:txBody>
      </p:sp>
      <p:pic>
        <p:nvPicPr>
          <p:cNvPr id="182276" name="Picture 4" descr="360px-Normal_Distribution_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3276600" cy="2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Linear Gaussian Transition Model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prior on position is Gaussian, then the posterior is also Gaussian</a:t>
            </a:r>
          </a:p>
        </p:txBody>
      </p:sp>
      <p:sp>
        <p:nvSpPr>
          <p:cNvPr id="181252" name="Freeform 4"/>
          <p:cNvSpPr>
            <a:spLocks/>
          </p:cNvSpPr>
          <p:nvPr/>
        </p:nvSpPr>
        <p:spPr bwMode="auto">
          <a:xfrm>
            <a:off x="2667000" y="3575050"/>
            <a:ext cx="1905000" cy="1298575"/>
          </a:xfrm>
          <a:custGeom>
            <a:avLst/>
            <a:gdLst>
              <a:gd name="T0" fmla="*/ 0 w 2256"/>
              <a:gd name="T1" fmla="*/ 818 h 818"/>
              <a:gd name="T2" fmla="*/ 480 w 2256"/>
              <a:gd name="T3" fmla="*/ 770 h 818"/>
              <a:gd name="T4" fmla="*/ 768 w 2256"/>
              <a:gd name="T5" fmla="*/ 530 h 818"/>
              <a:gd name="T6" fmla="*/ 1104 w 2256"/>
              <a:gd name="T7" fmla="*/ 2 h 818"/>
              <a:gd name="T8" fmla="*/ 1421 w 2256"/>
              <a:gd name="T9" fmla="*/ 540 h 818"/>
              <a:gd name="T10" fmla="*/ 1728 w 2256"/>
              <a:gd name="T11" fmla="*/ 770 h 818"/>
              <a:gd name="T12" fmla="*/ 2256 w 2256"/>
              <a:gd name="T1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6" h="818">
                <a:moveTo>
                  <a:pt x="0" y="818"/>
                </a:moveTo>
                <a:cubicBezTo>
                  <a:pt x="176" y="818"/>
                  <a:pt x="352" y="818"/>
                  <a:pt x="480" y="770"/>
                </a:cubicBezTo>
                <a:cubicBezTo>
                  <a:pt x="608" y="722"/>
                  <a:pt x="664" y="658"/>
                  <a:pt x="768" y="530"/>
                </a:cubicBezTo>
                <a:cubicBezTo>
                  <a:pt x="872" y="402"/>
                  <a:pt x="995" y="0"/>
                  <a:pt x="1104" y="2"/>
                </a:cubicBezTo>
                <a:cubicBezTo>
                  <a:pt x="1213" y="4"/>
                  <a:pt x="1317" y="412"/>
                  <a:pt x="1421" y="540"/>
                </a:cubicBezTo>
                <a:cubicBezTo>
                  <a:pt x="1525" y="668"/>
                  <a:pt x="1589" y="724"/>
                  <a:pt x="1728" y="770"/>
                </a:cubicBezTo>
                <a:cubicBezTo>
                  <a:pt x="1867" y="816"/>
                  <a:pt x="2060" y="814"/>
                  <a:pt x="2256" y="818"/>
                </a:cubicBez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1253" name="Group 5"/>
          <p:cNvGrpSpPr>
            <a:grpSpLocks/>
          </p:cNvGrpSpPr>
          <p:nvPr/>
        </p:nvGrpSpPr>
        <p:grpSpPr bwMode="auto">
          <a:xfrm>
            <a:off x="3276600" y="2895600"/>
            <a:ext cx="1905000" cy="1981200"/>
            <a:chOff x="2064" y="1824"/>
            <a:chExt cx="1200" cy="1248"/>
          </a:xfrm>
        </p:grpSpPr>
        <p:sp>
          <p:nvSpPr>
            <p:cNvPr id="181254" name="Freeform 6"/>
            <p:cNvSpPr>
              <a:spLocks/>
            </p:cNvSpPr>
            <p:nvPr/>
          </p:nvSpPr>
          <p:spPr bwMode="auto">
            <a:xfrm>
              <a:off x="2064" y="2254"/>
              <a:ext cx="1200" cy="818"/>
            </a:xfrm>
            <a:custGeom>
              <a:avLst/>
              <a:gdLst>
                <a:gd name="T0" fmla="*/ 0 w 2256"/>
                <a:gd name="T1" fmla="*/ 818 h 818"/>
                <a:gd name="T2" fmla="*/ 480 w 2256"/>
                <a:gd name="T3" fmla="*/ 770 h 818"/>
                <a:gd name="T4" fmla="*/ 768 w 2256"/>
                <a:gd name="T5" fmla="*/ 530 h 818"/>
                <a:gd name="T6" fmla="*/ 1104 w 2256"/>
                <a:gd name="T7" fmla="*/ 2 h 818"/>
                <a:gd name="T8" fmla="*/ 1421 w 2256"/>
                <a:gd name="T9" fmla="*/ 540 h 818"/>
                <a:gd name="T10" fmla="*/ 1728 w 2256"/>
                <a:gd name="T11" fmla="*/ 770 h 818"/>
                <a:gd name="T12" fmla="*/ 2256 w 2256"/>
                <a:gd name="T13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6" h="818">
                  <a:moveTo>
                    <a:pt x="0" y="818"/>
                  </a:moveTo>
                  <a:cubicBezTo>
                    <a:pt x="176" y="818"/>
                    <a:pt x="352" y="818"/>
                    <a:pt x="480" y="770"/>
                  </a:cubicBezTo>
                  <a:cubicBezTo>
                    <a:pt x="608" y="722"/>
                    <a:pt x="664" y="658"/>
                    <a:pt x="768" y="530"/>
                  </a:cubicBezTo>
                  <a:cubicBezTo>
                    <a:pt x="872" y="402"/>
                    <a:pt x="995" y="0"/>
                    <a:pt x="1104" y="2"/>
                  </a:cubicBezTo>
                  <a:cubicBezTo>
                    <a:pt x="1213" y="4"/>
                    <a:pt x="1317" y="412"/>
                    <a:pt x="1421" y="540"/>
                  </a:cubicBezTo>
                  <a:cubicBezTo>
                    <a:pt x="1525" y="668"/>
                    <a:pt x="1589" y="724"/>
                    <a:pt x="1728" y="770"/>
                  </a:cubicBezTo>
                  <a:cubicBezTo>
                    <a:pt x="1867" y="816"/>
                    <a:pt x="2060" y="814"/>
                    <a:pt x="2256" y="818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2352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Text Box 8"/>
            <p:cNvSpPr txBox="1">
              <a:spLocks noChangeArrowheads="1"/>
            </p:cNvSpPr>
            <p:nvPr/>
          </p:nvSpPr>
          <p:spPr bwMode="auto">
            <a:xfrm>
              <a:off x="2304" y="182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accent2"/>
                  </a:solidFill>
                </a:rPr>
                <a:t>vh</a:t>
              </a:r>
            </a:p>
          </p:txBody>
        </p:sp>
      </p:grpSp>
      <p:grpSp>
        <p:nvGrpSpPr>
          <p:cNvPr id="181257" name="Group 9"/>
          <p:cNvGrpSpPr>
            <a:grpSpLocks/>
          </p:cNvGrpSpPr>
          <p:nvPr/>
        </p:nvGrpSpPr>
        <p:grpSpPr bwMode="auto">
          <a:xfrm>
            <a:off x="2743200" y="3048000"/>
            <a:ext cx="3048000" cy="1831975"/>
            <a:chOff x="1728" y="1920"/>
            <a:chExt cx="1920" cy="1154"/>
          </a:xfrm>
        </p:grpSpPr>
        <p:sp>
          <p:nvSpPr>
            <p:cNvPr id="181258" name="Text Box 10"/>
            <p:cNvSpPr txBox="1">
              <a:spLocks noChangeArrowheads="1"/>
            </p:cNvSpPr>
            <p:nvPr/>
          </p:nvSpPr>
          <p:spPr bwMode="auto">
            <a:xfrm>
              <a:off x="3024" y="19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Symbol" pitchFamily="18" charset="2"/>
                </a:rPr>
                <a:t>s</a:t>
              </a:r>
              <a:r>
                <a:rPr lang="en-US" sz="2800" baseline="-25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1259" name="Freeform 11"/>
            <p:cNvSpPr>
              <a:spLocks/>
            </p:cNvSpPr>
            <p:nvPr/>
          </p:nvSpPr>
          <p:spPr bwMode="auto">
            <a:xfrm>
              <a:off x="1728" y="2544"/>
              <a:ext cx="1920" cy="530"/>
            </a:xfrm>
            <a:custGeom>
              <a:avLst/>
              <a:gdLst>
                <a:gd name="T0" fmla="*/ 0 w 2256"/>
                <a:gd name="T1" fmla="*/ 818 h 818"/>
                <a:gd name="T2" fmla="*/ 480 w 2256"/>
                <a:gd name="T3" fmla="*/ 770 h 818"/>
                <a:gd name="T4" fmla="*/ 768 w 2256"/>
                <a:gd name="T5" fmla="*/ 530 h 818"/>
                <a:gd name="T6" fmla="*/ 1104 w 2256"/>
                <a:gd name="T7" fmla="*/ 2 h 818"/>
                <a:gd name="T8" fmla="*/ 1421 w 2256"/>
                <a:gd name="T9" fmla="*/ 540 h 818"/>
                <a:gd name="T10" fmla="*/ 1728 w 2256"/>
                <a:gd name="T11" fmla="*/ 770 h 818"/>
                <a:gd name="T12" fmla="*/ 2256 w 2256"/>
                <a:gd name="T13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6" h="818">
                  <a:moveTo>
                    <a:pt x="0" y="818"/>
                  </a:moveTo>
                  <a:cubicBezTo>
                    <a:pt x="176" y="818"/>
                    <a:pt x="352" y="818"/>
                    <a:pt x="480" y="770"/>
                  </a:cubicBezTo>
                  <a:cubicBezTo>
                    <a:pt x="608" y="722"/>
                    <a:pt x="664" y="658"/>
                    <a:pt x="768" y="530"/>
                  </a:cubicBezTo>
                  <a:cubicBezTo>
                    <a:pt x="872" y="402"/>
                    <a:pt x="995" y="0"/>
                    <a:pt x="1104" y="2"/>
                  </a:cubicBezTo>
                  <a:cubicBezTo>
                    <a:pt x="1213" y="4"/>
                    <a:pt x="1317" y="412"/>
                    <a:pt x="1421" y="540"/>
                  </a:cubicBezTo>
                  <a:cubicBezTo>
                    <a:pt x="1525" y="668"/>
                    <a:pt x="1589" y="724"/>
                    <a:pt x="1728" y="770"/>
                  </a:cubicBezTo>
                  <a:cubicBezTo>
                    <a:pt x="1867" y="816"/>
                    <a:pt x="2060" y="814"/>
                    <a:pt x="2256" y="818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2438400" y="4873625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2667000" y="51054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/>
              <a:t>N</a:t>
            </a:r>
            <a:r>
              <a:rPr lang="en-US" sz="2800" dirty="0"/>
              <a:t>(</a:t>
            </a:r>
            <a:r>
              <a:rPr lang="en-US" sz="2800" dirty="0" err="1">
                <a:latin typeface="Symbol" pitchFamily="18" charset="2"/>
              </a:rPr>
              <a:t>m</a:t>
            </a:r>
            <a:r>
              <a:rPr lang="en-US" sz="2800" dirty="0" err="1"/>
              <a:t>,</a:t>
            </a:r>
            <a:r>
              <a:rPr lang="en-US" sz="2800" dirty="0" err="1">
                <a:latin typeface="Symbol" pitchFamily="18" charset="2"/>
              </a:rPr>
              <a:t>s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i="1" dirty="0"/>
              <a:t>N</a:t>
            </a:r>
            <a:r>
              <a:rPr lang="en-US" sz="2800" dirty="0"/>
              <a:t>(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dirty="0"/>
              <a:t>+vh,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Linear Gaussian Observation Model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Position observation z</a:t>
            </a:r>
            <a:r>
              <a:rPr lang="en-US" baseline="-25000"/>
              <a:t>t</a:t>
            </a:r>
          </a:p>
          <a:p>
            <a:r>
              <a:rPr lang="en-US"/>
              <a:t>Gaussian noise of std </a:t>
            </a:r>
            <a:r>
              <a:rPr lang="en-US">
                <a:latin typeface="Symbol" pitchFamily="18" charset="2"/>
              </a:rPr>
              <a:t>s</a:t>
            </a:r>
            <a:r>
              <a:rPr lang="en-US" baseline="-25000"/>
              <a:t>2</a:t>
            </a:r>
          </a:p>
          <a:p>
            <a:pPr>
              <a:buFont typeface="Wingdings" pitchFamily="2" charset="2"/>
              <a:buNone/>
            </a:pPr>
            <a:r>
              <a:rPr lang="en-US"/>
              <a:t>		z</a:t>
            </a:r>
            <a:r>
              <a:rPr lang="en-US" baseline="-25000"/>
              <a:t>t</a:t>
            </a:r>
            <a:r>
              <a:rPr lang="en-US"/>
              <a:t> ~ </a:t>
            </a:r>
            <a:r>
              <a:rPr lang="en-US" i="1"/>
              <a:t>N</a:t>
            </a:r>
            <a:r>
              <a:rPr lang="en-US"/>
              <a:t>(x</a:t>
            </a:r>
            <a:r>
              <a:rPr lang="en-US" baseline="-25000"/>
              <a:t>t</a:t>
            </a:r>
            <a:r>
              <a:rPr lang="en-US"/>
              <a:t>,</a:t>
            </a:r>
            <a:r>
              <a:rPr lang="en-US">
                <a:latin typeface="Symbol" pitchFamily="18" charset="2"/>
              </a:rPr>
              <a:t>s</a:t>
            </a:r>
            <a:r>
              <a:rPr lang="en-US" baseline="-25000">
                <a:latin typeface="Symbol" pitchFamily="18" charset="2"/>
              </a:rPr>
              <a:t>2</a:t>
            </a:r>
            <a:r>
              <a:rPr lang="en-US"/>
              <a:t>)</a:t>
            </a:r>
            <a:endParaRPr lang="en-US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7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Linear Gaussian Observation Model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/>
              <a:t>If prior on position is Gaussian, then the posterior is also Gaussian</a:t>
            </a:r>
          </a:p>
        </p:txBody>
      </p:sp>
      <p:sp>
        <p:nvSpPr>
          <p:cNvPr id="185348" name="Freeform 4"/>
          <p:cNvSpPr>
            <a:spLocks/>
          </p:cNvSpPr>
          <p:nvPr/>
        </p:nvSpPr>
        <p:spPr bwMode="auto">
          <a:xfrm>
            <a:off x="2743200" y="4038600"/>
            <a:ext cx="3048000" cy="841375"/>
          </a:xfrm>
          <a:custGeom>
            <a:avLst/>
            <a:gdLst>
              <a:gd name="T0" fmla="*/ 0 w 2256"/>
              <a:gd name="T1" fmla="*/ 818 h 818"/>
              <a:gd name="T2" fmla="*/ 480 w 2256"/>
              <a:gd name="T3" fmla="*/ 770 h 818"/>
              <a:gd name="T4" fmla="*/ 768 w 2256"/>
              <a:gd name="T5" fmla="*/ 530 h 818"/>
              <a:gd name="T6" fmla="*/ 1104 w 2256"/>
              <a:gd name="T7" fmla="*/ 2 h 818"/>
              <a:gd name="T8" fmla="*/ 1421 w 2256"/>
              <a:gd name="T9" fmla="*/ 540 h 818"/>
              <a:gd name="T10" fmla="*/ 1728 w 2256"/>
              <a:gd name="T11" fmla="*/ 770 h 818"/>
              <a:gd name="T12" fmla="*/ 2256 w 2256"/>
              <a:gd name="T1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6" h="818">
                <a:moveTo>
                  <a:pt x="0" y="818"/>
                </a:moveTo>
                <a:cubicBezTo>
                  <a:pt x="176" y="818"/>
                  <a:pt x="352" y="818"/>
                  <a:pt x="480" y="770"/>
                </a:cubicBezTo>
                <a:cubicBezTo>
                  <a:pt x="608" y="722"/>
                  <a:pt x="664" y="658"/>
                  <a:pt x="768" y="530"/>
                </a:cubicBezTo>
                <a:cubicBezTo>
                  <a:pt x="872" y="402"/>
                  <a:pt x="995" y="0"/>
                  <a:pt x="1104" y="2"/>
                </a:cubicBezTo>
                <a:cubicBezTo>
                  <a:pt x="1213" y="4"/>
                  <a:pt x="1317" y="412"/>
                  <a:pt x="1421" y="540"/>
                </a:cubicBezTo>
                <a:cubicBezTo>
                  <a:pt x="1525" y="668"/>
                  <a:pt x="1589" y="724"/>
                  <a:pt x="1728" y="770"/>
                </a:cubicBezTo>
                <a:cubicBezTo>
                  <a:pt x="1867" y="816"/>
                  <a:pt x="2060" y="814"/>
                  <a:pt x="2256" y="818"/>
                </a:cubicBezTo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2438400" y="4873625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7162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Symbol" pitchFamily="18" charset="2"/>
              <a:buChar char="m"/>
            </a:pPr>
            <a:r>
              <a:rPr lang="en-US" sz="2800" dirty="0">
                <a:sym typeface="Symbol" pitchFamily="18" charset="2"/>
              </a:rPr>
              <a:t>  </a:t>
            </a:r>
            <a:r>
              <a:rPr lang="en-US" sz="2800" dirty="0"/>
              <a:t>(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dirty="0"/>
              <a:t>z+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2</a:t>
            </a:r>
            <a:r>
              <a:rPr lang="en-US" sz="2800" baseline="30000" dirty="0"/>
              <a:t>2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dirty="0"/>
              <a:t>)/(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pPr algn="ctr">
              <a:spcBef>
                <a:spcPct val="50000"/>
              </a:spcBef>
              <a:buFont typeface="Symbol" pitchFamily="18" charset="2"/>
              <a:buNone/>
            </a:pP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/(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1905000" y="41910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Position prior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4191000" y="27432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Posterior probability</a:t>
            </a:r>
          </a:p>
        </p:txBody>
      </p:sp>
      <p:grpSp>
        <p:nvGrpSpPr>
          <p:cNvPr id="185353" name="Group 9"/>
          <p:cNvGrpSpPr>
            <a:grpSpLocks/>
          </p:cNvGrpSpPr>
          <p:nvPr/>
        </p:nvGrpSpPr>
        <p:grpSpPr bwMode="auto">
          <a:xfrm>
            <a:off x="3962400" y="3124200"/>
            <a:ext cx="5562600" cy="1755775"/>
            <a:chOff x="2496" y="1968"/>
            <a:chExt cx="3504" cy="1106"/>
          </a:xfrm>
        </p:grpSpPr>
        <p:sp>
          <p:nvSpPr>
            <p:cNvPr id="185354" name="Freeform 10"/>
            <p:cNvSpPr>
              <a:spLocks/>
            </p:cNvSpPr>
            <p:nvPr/>
          </p:nvSpPr>
          <p:spPr bwMode="auto">
            <a:xfrm>
              <a:off x="2496" y="2112"/>
              <a:ext cx="960" cy="962"/>
            </a:xfrm>
            <a:custGeom>
              <a:avLst/>
              <a:gdLst>
                <a:gd name="T0" fmla="*/ 0 w 2256"/>
                <a:gd name="T1" fmla="*/ 818 h 818"/>
                <a:gd name="T2" fmla="*/ 480 w 2256"/>
                <a:gd name="T3" fmla="*/ 770 h 818"/>
                <a:gd name="T4" fmla="*/ 768 w 2256"/>
                <a:gd name="T5" fmla="*/ 530 h 818"/>
                <a:gd name="T6" fmla="*/ 1104 w 2256"/>
                <a:gd name="T7" fmla="*/ 2 h 818"/>
                <a:gd name="T8" fmla="*/ 1421 w 2256"/>
                <a:gd name="T9" fmla="*/ 540 h 818"/>
                <a:gd name="T10" fmla="*/ 1728 w 2256"/>
                <a:gd name="T11" fmla="*/ 770 h 818"/>
                <a:gd name="T12" fmla="*/ 2256 w 2256"/>
                <a:gd name="T13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6" h="818">
                  <a:moveTo>
                    <a:pt x="0" y="818"/>
                  </a:moveTo>
                  <a:cubicBezTo>
                    <a:pt x="176" y="818"/>
                    <a:pt x="352" y="818"/>
                    <a:pt x="480" y="770"/>
                  </a:cubicBezTo>
                  <a:cubicBezTo>
                    <a:pt x="608" y="722"/>
                    <a:pt x="664" y="658"/>
                    <a:pt x="768" y="530"/>
                  </a:cubicBezTo>
                  <a:cubicBezTo>
                    <a:pt x="872" y="402"/>
                    <a:pt x="995" y="0"/>
                    <a:pt x="1104" y="2"/>
                  </a:cubicBezTo>
                  <a:cubicBezTo>
                    <a:pt x="1213" y="4"/>
                    <a:pt x="1317" y="412"/>
                    <a:pt x="1421" y="540"/>
                  </a:cubicBezTo>
                  <a:cubicBezTo>
                    <a:pt x="1525" y="668"/>
                    <a:pt x="1589" y="724"/>
                    <a:pt x="1728" y="770"/>
                  </a:cubicBezTo>
                  <a:cubicBezTo>
                    <a:pt x="1867" y="816"/>
                    <a:pt x="2060" y="814"/>
                    <a:pt x="2256" y="818"/>
                  </a:cubicBezTo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Text Box 11"/>
            <p:cNvSpPr txBox="1">
              <a:spLocks noChangeArrowheads="1"/>
            </p:cNvSpPr>
            <p:nvPr/>
          </p:nvSpPr>
          <p:spPr bwMode="auto">
            <a:xfrm>
              <a:off x="3168" y="2256"/>
              <a:ext cx="28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Observation probability</a:t>
              </a:r>
            </a:p>
          </p:txBody>
        </p:sp>
        <p:sp>
          <p:nvSpPr>
            <p:cNvPr id="185356" name="Line 12"/>
            <p:cNvSpPr>
              <a:spLocks noChangeShapeType="1"/>
            </p:cNvSpPr>
            <p:nvPr/>
          </p:nvSpPr>
          <p:spPr bwMode="auto">
            <a:xfrm>
              <a:off x="2966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357" name="Freeform 13"/>
          <p:cNvSpPr>
            <a:spLocks/>
          </p:cNvSpPr>
          <p:nvPr/>
        </p:nvSpPr>
        <p:spPr bwMode="auto">
          <a:xfrm>
            <a:off x="3657600" y="3581400"/>
            <a:ext cx="1752600" cy="1298575"/>
          </a:xfrm>
          <a:custGeom>
            <a:avLst/>
            <a:gdLst>
              <a:gd name="T0" fmla="*/ 0 w 2256"/>
              <a:gd name="T1" fmla="*/ 818 h 818"/>
              <a:gd name="T2" fmla="*/ 480 w 2256"/>
              <a:gd name="T3" fmla="*/ 770 h 818"/>
              <a:gd name="T4" fmla="*/ 768 w 2256"/>
              <a:gd name="T5" fmla="*/ 530 h 818"/>
              <a:gd name="T6" fmla="*/ 1104 w 2256"/>
              <a:gd name="T7" fmla="*/ 2 h 818"/>
              <a:gd name="T8" fmla="*/ 1421 w 2256"/>
              <a:gd name="T9" fmla="*/ 540 h 818"/>
              <a:gd name="T10" fmla="*/ 1728 w 2256"/>
              <a:gd name="T11" fmla="*/ 770 h 818"/>
              <a:gd name="T12" fmla="*/ 2256 w 2256"/>
              <a:gd name="T1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6" h="818">
                <a:moveTo>
                  <a:pt x="0" y="818"/>
                </a:moveTo>
                <a:cubicBezTo>
                  <a:pt x="176" y="818"/>
                  <a:pt x="352" y="818"/>
                  <a:pt x="480" y="770"/>
                </a:cubicBezTo>
                <a:cubicBezTo>
                  <a:pt x="608" y="722"/>
                  <a:pt x="664" y="658"/>
                  <a:pt x="768" y="530"/>
                </a:cubicBezTo>
                <a:cubicBezTo>
                  <a:pt x="872" y="402"/>
                  <a:pt x="995" y="0"/>
                  <a:pt x="1104" y="2"/>
                </a:cubicBezTo>
                <a:cubicBezTo>
                  <a:pt x="1213" y="4"/>
                  <a:pt x="1317" y="412"/>
                  <a:pt x="1421" y="540"/>
                </a:cubicBezTo>
                <a:cubicBezTo>
                  <a:pt x="1525" y="668"/>
                  <a:pt x="1589" y="724"/>
                  <a:pt x="1728" y="770"/>
                </a:cubicBezTo>
                <a:cubicBezTo>
                  <a:pt x="1867" y="816"/>
                  <a:pt x="2060" y="814"/>
                  <a:pt x="2256" y="818"/>
                </a:cubicBezTo>
              </a:path>
            </a:pathLst>
          </a:custGeom>
          <a:solidFill>
            <a:srgbClr val="FFFF99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/>
      <p:bldP spid="185352" grpId="0"/>
      <p:bldP spid="1853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Gaussians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Multivariate analog in N-D space</a:t>
                </a:r>
              </a:p>
              <a:p>
                <a:r>
                  <a:rPr lang="en-US" dirty="0"/>
                  <a:t>Mean (</a:t>
                </a:r>
                <a:r>
                  <a:rPr lang="en-US" dirty="0" smtClean="0"/>
                  <a:t>vector) </a:t>
                </a:r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dirty="0"/>
                  <a:t>, 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covariance (matrix) </a:t>
                </a:r>
                <a:r>
                  <a:rPr lang="en-US" dirty="0" smtClean="0">
                    <a:latin typeface="Symbol" pitchFamily="18" charset="2"/>
                  </a:rPr>
                  <a:t>S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Z</m:t>
                    </m:r>
                    <m:r>
                      <a:rPr lang="en-US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(2</m:t>
                        </m:r>
                        <m:r>
                          <a:rPr lang="en-US" i="1" dirty="0">
                            <a:latin typeface="Cambria Math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 a </a:t>
                </a:r>
                <a:r>
                  <a:rPr lang="en-US" dirty="0"/>
                  <a:t>normalization factor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5943600" y="1524000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latin typeface="+mj-lt"/>
              </a:rPr>
              <a:t>X</a:t>
            </a:r>
            <a:r>
              <a:rPr lang="en-US" sz="3200" dirty="0" smtClean="0"/>
              <a:t> </a:t>
            </a:r>
            <a:r>
              <a:rPr lang="en-US" sz="3200" dirty="0"/>
              <a:t>~ </a:t>
            </a:r>
            <a:r>
              <a:rPr lang="en-US" sz="3200" i="1" dirty="0"/>
              <a:t>N</a:t>
            </a:r>
            <a:r>
              <a:rPr lang="en-US" sz="3200" dirty="0"/>
              <a:t>(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dirty="0" err="1"/>
              <a:t>,</a:t>
            </a:r>
            <a:r>
              <a:rPr lang="en-US" sz="3200" dirty="0" err="1">
                <a:latin typeface="Symbol" pitchFamily="18" charset="2"/>
              </a:rPr>
              <a:t>S</a:t>
            </a:r>
            <a:r>
              <a:rPr lang="en-US" sz="32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3657600"/>
            <a:ext cx="2880932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7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Gaussian Process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</a:t>
            </a:r>
            <a:r>
              <a:rPr lang="en-US" dirty="0"/>
              <a:t>transformation + multivariate Gaussian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If prior state distribution is Gaussian, then posterior </a:t>
            </a:r>
            <a:r>
              <a:rPr lang="en-US" dirty="0"/>
              <a:t>state </a:t>
            </a:r>
            <a:r>
              <a:rPr lang="en-US" dirty="0" smtClean="0"/>
              <a:t>distribution is Gaussian</a:t>
            </a:r>
          </a:p>
          <a:p>
            <a:r>
              <a:rPr lang="en-US" dirty="0" smtClean="0"/>
              <a:t>If we observe one component of a Gaussian, then its posterior is also Gaussian </a:t>
            </a:r>
            <a:endParaRPr lang="en-US" dirty="0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828800" y="4267200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y = A x + </a:t>
            </a:r>
            <a:r>
              <a:rPr lang="en-US" sz="3200">
                <a:latin typeface="Symbol" pitchFamily="18" charset="2"/>
              </a:rPr>
              <a:t>e</a:t>
            </a:r>
            <a:r>
              <a:rPr lang="en-US" sz="3200"/>
              <a:t> </a:t>
            </a:r>
            <a:endParaRPr lang="en-US" sz="3200" baseline="-25000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Symbol" pitchFamily="18" charset="2"/>
              </a:rPr>
              <a:t>e</a:t>
            </a:r>
            <a:r>
              <a:rPr lang="en-US" sz="3200"/>
              <a:t> ~ </a:t>
            </a:r>
            <a:r>
              <a:rPr lang="en-US" sz="3200" i="1"/>
              <a:t>N</a:t>
            </a:r>
            <a:r>
              <a:rPr lang="en-US" sz="3200"/>
              <a:t>(</a:t>
            </a:r>
            <a:r>
              <a:rPr lang="en-US" sz="3200">
                <a:latin typeface="Symbol" pitchFamily="18" charset="2"/>
              </a:rPr>
              <a:t>m</a:t>
            </a:r>
            <a:r>
              <a:rPr lang="en-US" sz="3200"/>
              <a:t>,</a:t>
            </a:r>
            <a:r>
              <a:rPr lang="en-US" sz="3200">
                <a:latin typeface="Symbol" pitchFamily="18" charset="2"/>
              </a:rPr>
              <a:t>S</a:t>
            </a:r>
            <a:r>
              <a:rPr lang="en-US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7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Multivariate Computations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Linear transformations of </a:t>
            </a:r>
            <a:r>
              <a:rPr lang="en-US" sz="2800" dirty="0" err="1"/>
              <a:t>gaussians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If x ~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dirty="0" err="1"/>
              <a:t>,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dirty="0"/>
              <a:t>), y = A x + b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Then y ~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dirty="0" err="1"/>
              <a:t>A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dirty="0" err="1"/>
              <a:t>+b</a:t>
            </a:r>
            <a:r>
              <a:rPr lang="en-US" sz="2400" dirty="0"/>
              <a:t>, A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dirty="0"/>
              <a:t>A</a:t>
            </a:r>
            <a:r>
              <a:rPr lang="en-US" sz="2400" baseline="30000" dirty="0"/>
              <a:t>T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Consequence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If x ~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x</a:t>
            </a:r>
            <a:r>
              <a:rPr lang="en-US" sz="2400" dirty="0" err="1"/>
              <a:t>,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x</a:t>
            </a:r>
            <a:r>
              <a:rPr lang="en-US" sz="2400" dirty="0"/>
              <a:t>), y ~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y</a:t>
            </a:r>
            <a:r>
              <a:rPr lang="en-US" sz="2400" dirty="0" err="1"/>
              <a:t>,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y</a:t>
            </a:r>
            <a:r>
              <a:rPr lang="en-US" sz="2400" dirty="0"/>
              <a:t>), z=</a:t>
            </a:r>
            <a:r>
              <a:rPr lang="en-US" sz="2400" dirty="0" err="1"/>
              <a:t>x+y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Then z ~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x</a:t>
            </a:r>
            <a:r>
              <a:rPr lang="en-US" sz="2400" dirty="0" err="1"/>
              <a:t>+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y</a:t>
            </a:r>
            <a:r>
              <a:rPr lang="en-US" sz="2400" dirty="0" err="1"/>
              <a:t>,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x</a:t>
            </a:r>
            <a:r>
              <a:rPr lang="en-US" sz="2400" dirty="0" err="1"/>
              <a:t>+</a:t>
            </a:r>
            <a:r>
              <a:rPr lang="en-US" sz="2400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y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Conditional of </a:t>
            </a:r>
            <a:r>
              <a:rPr lang="en-US" sz="2800" dirty="0" err="1"/>
              <a:t>gaussian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If [x</a:t>
            </a:r>
            <a:r>
              <a:rPr lang="en-US" sz="2400" baseline="-25000" dirty="0"/>
              <a:t>1</a:t>
            </a:r>
            <a:r>
              <a:rPr lang="en-US" sz="2400" dirty="0"/>
              <a:t>,x</a:t>
            </a:r>
            <a:r>
              <a:rPr lang="en-US" sz="2400" baseline="-25000" dirty="0"/>
              <a:t>2</a:t>
            </a:r>
            <a:r>
              <a:rPr lang="en-US" sz="2400" dirty="0"/>
              <a:t>] ~ </a:t>
            </a:r>
            <a:r>
              <a:rPr lang="en-US" sz="2400" i="1" dirty="0"/>
              <a:t>N</a:t>
            </a:r>
            <a:r>
              <a:rPr lang="en-US" sz="2400" dirty="0"/>
              <a:t>([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baseline="-25000" dirty="0"/>
              <a:t>1 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baseline="-25000" dirty="0"/>
              <a:t>2</a:t>
            </a:r>
            <a:r>
              <a:rPr lang="en-US" sz="2400" dirty="0"/>
              <a:t>],[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11</a:t>
            </a:r>
            <a:r>
              <a:rPr lang="en-US" sz="2400" dirty="0"/>
              <a:t>,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12</a:t>
            </a:r>
            <a:r>
              <a:rPr lang="en-US" sz="2400" dirty="0"/>
              <a:t>;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21</a:t>
            </a:r>
            <a:r>
              <a:rPr lang="en-US" sz="2400" dirty="0"/>
              <a:t>,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22</a:t>
            </a:r>
            <a:r>
              <a:rPr lang="en-US" sz="2400" dirty="0"/>
              <a:t>])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Then on observing x</a:t>
            </a:r>
            <a:r>
              <a:rPr lang="en-US" sz="2400" baseline="-25000" dirty="0"/>
              <a:t>2</a:t>
            </a:r>
            <a:r>
              <a:rPr lang="en-US" sz="2400" dirty="0"/>
              <a:t>=z, we have</a:t>
            </a:r>
            <a:br>
              <a:rPr lang="en-US" sz="2400" dirty="0"/>
            </a:b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~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baseline="-25000" dirty="0"/>
              <a:t>1</a:t>
            </a:r>
            <a:r>
              <a:rPr lang="en-US" sz="2400" dirty="0"/>
              <a:t>-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12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22</a:t>
            </a:r>
            <a:r>
              <a:rPr lang="en-US" sz="2400" baseline="30000" dirty="0"/>
              <a:t>-1</a:t>
            </a:r>
            <a:r>
              <a:rPr lang="en-US" sz="2400" dirty="0"/>
              <a:t>(z-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baseline="-25000" dirty="0"/>
              <a:t>2</a:t>
            </a:r>
            <a:r>
              <a:rPr lang="en-US" sz="2400" dirty="0"/>
              <a:t>),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11</a:t>
            </a:r>
            <a:r>
              <a:rPr lang="en-US" sz="2400" dirty="0"/>
              <a:t>-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12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22</a:t>
            </a:r>
            <a:r>
              <a:rPr lang="en-US" sz="2400" baseline="30000" dirty="0"/>
              <a:t>-1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/>
              <a:t>21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6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</a:t>
            </a:r>
            <a:r>
              <a:rPr lang="en-US" dirty="0" smtClean="0"/>
              <a:t>Filter Assumptions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t</a:t>
            </a:r>
            <a:r>
              <a:rPr lang="en-US" sz="2800" dirty="0"/>
              <a:t> ~ </a:t>
            </a:r>
            <a:r>
              <a:rPr lang="en-US" sz="2800" i="1" dirty="0"/>
              <a:t>N</a:t>
            </a:r>
            <a:r>
              <a:rPr lang="en-US" sz="2800" dirty="0"/>
              <a:t>(</a:t>
            </a:r>
            <a:r>
              <a:rPr lang="en-US" sz="2800" dirty="0" err="1">
                <a:latin typeface="Symbol" pitchFamily="18" charset="2"/>
              </a:rPr>
              <a:t>m</a:t>
            </a:r>
            <a:r>
              <a:rPr lang="en-US" sz="2800" baseline="-25000" dirty="0" err="1"/>
              <a:t>x</a:t>
            </a:r>
            <a:r>
              <a:rPr lang="en-US" sz="2800" dirty="0" err="1"/>
              <a:t>,</a:t>
            </a:r>
            <a:r>
              <a:rPr lang="en-US" sz="2800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x</a:t>
            </a:r>
            <a:r>
              <a:rPr lang="en-US" sz="2800" dirty="0"/>
              <a:t>)</a:t>
            </a:r>
          </a:p>
          <a:p>
            <a:r>
              <a:rPr lang="en-US" sz="2800" dirty="0"/>
              <a:t>x</a:t>
            </a:r>
            <a:r>
              <a:rPr lang="en-US" sz="2800" baseline="-25000" dirty="0"/>
              <a:t>t+1</a:t>
            </a:r>
            <a:r>
              <a:rPr lang="en-US" sz="2800" dirty="0"/>
              <a:t> = F </a:t>
            </a:r>
            <a:r>
              <a:rPr lang="en-US" sz="2800" dirty="0" err="1"/>
              <a:t>x</a:t>
            </a:r>
            <a:r>
              <a:rPr lang="en-US" sz="2800" baseline="-25000" dirty="0" err="1"/>
              <a:t>t</a:t>
            </a:r>
            <a:r>
              <a:rPr lang="en-US" sz="2800" dirty="0"/>
              <a:t> + g + v</a:t>
            </a:r>
          </a:p>
          <a:p>
            <a:r>
              <a:rPr lang="en-US" sz="2800" dirty="0"/>
              <a:t>z</a:t>
            </a:r>
            <a:r>
              <a:rPr lang="en-US" sz="2800" baseline="-25000" dirty="0"/>
              <a:t>t+1</a:t>
            </a:r>
            <a:r>
              <a:rPr lang="en-US" sz="2800" dirty="0"/>
              <a:t> = H x</a:t>
            </a:r>
            <a:r>
              <a:rPr lang="en-US" sz="2800" baseline="-25000" dirty="0"/>
              <a:t>t+1</a:t>
            </a:r>
            <a:r>
              <a:rPr lang="en-US" sz="2800" dirty="0"/>
              <a:t> + w</a:t>
            </a:r>
            <a:endParaRPr lang="en-US" sz="2800" baseline="-25000" dirty="0"/>
          </a:p>
          <a:p>
            <a:r>
              <a:rPr lang="en-US" sz="2800" dirty="0"/>
              <a:t>v ~ </a:t>
            </a:r>
            <a:r>
              <a:rPr lang="en-US" sz="2800" i="1" dirty="0"/>
              <a:t>N</a:t>
            </a:r>
            <a:r>
              <a:rPr lang="en-US" sz="2800" dirty="0"/>
              <a:t>(</a:t>
            </a:r>
            <a:r>
              <a:rPr lang="en-US" sz="2800" dirty="0">
                <a:latin typeface="Symbol" pitchFamily="18" charset="2"/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v</a:t>
            </a:r>
            <a:r>
              <a:rPr lang="en-US" sz="2800" dirty="0"/>
              <a:t>), w ~ </a:t>
            </a:r>
            <a:r>
              <a:rPr lang="en-US" sz="2800" i="1" dirty="0"/>
              <a:t>N</a:t>
            </a:r>
            <a:r>
              <a:rPr lang="en-US" sz="2800" dirty="0"/>
              <a:t>(</a:t>
            </a:r>
            <a:r>
              <a:rPr lang="en-US" sz="2800" dirty="0">
                <a:latin typeface="Symbol" pitchFamily="18" charset="2"/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w</a:t>
            </a:r>
            <a:r>
              <a:rPr lang="en-US" sz="2800" dirty="0"/>
              <a:t>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352800" y="2193925"/>
            <a:ext cx="3810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162300" y="2727325"/>
            <a:ext cx="381000" cy="4572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648200" y="21939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Dynamics noise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4648200" y="27273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</a:rPr>
              <a:t>Observation noise</a:t>
            </a:r>
          </a:p>
        </p:txBody>
      </p:sp>
    </p:spTree>
    <p:extLst>
      <p:ext uri="{BB962C8B-B14F-4D97-AF65-F5344CB8AC3E}">
        <p14:creationId xmlns:p14="http://schemas.microsoft.com/office/powerpoint/2010/main" val="19082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Dynamic Bayesian Networks</a:t>
            </a:r>
          </a:p>
          <a:p>
            <a:r>
              <a:rPr lang="en-US" smtClean="0"/>
              <a:t>Particle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Steps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t</a:t>
            </a:r>
            <a:r>
              <a:rPr lang="en-US" dirty="0"/>
              <a:t> the </a:t>
            </a:r>
            <a:r>
              <a:rPr lang="en-US" dirty="0" smtClean="0"/>
              <a:t>parameters of the </a:t>
            </a:r>
            <a:r>
              <a:rPr lang="en-US" dirty="0" err="1" smtClean="0"/>
              <a:t>gaussian</a:t>
            </a:r>
            <a:r>
              <a:rPr lang="en-US" dirty="0" smtClean="0"/>
              <a:t> </a:t>
            </a:r>
            <a:r>
              <a:rPr lang="en-US" dirty="0"/>
              <a:t>distribution over state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r>
              <a:rPr lang="en-US" b="1" dirty="0" smtClean="0"/>
              <a:t>Predict</a:t>
            </a:r>
            <a:endParaRPr lang="en-US" b="1" dirty="0"/>
          </a:p>
          <a:p>
            <a:pPr lvl="1"/>
            <a:r>
              <a:rPr lang="en-US" dirty="0"/>
              <a:t>Compute distribution of x</a:t>
            </a:r>
            <a:r>
              <a:rPr lang="en-US" baseline="-25000" dirty="0"/>
              <a:t>t+1</a:t>
            </a:r>
            <a:r>
              <a:rPr lang="en-US" dirty="0"/>
              <a:t> using dynamics model alone</a:t>
            </a:r>
            <a:endParaRPr lang="en-US" baseline="-25000" dirty="0"/>
          </a:p>
          <a:p>
            <a:r>
              <a:rPr lang="en-US" b="1" dirty="0" smtClean="0"/>
              <a:t>Update (observe z</a:t>
            </a:r>
            <a:r>
              <a:rPr lang="en-US" b="1" baseline="-25000" dirty="0" smtClean="0"/>
              <a:t>t+1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dirty="0"/>
              <a:t>Compute </a:t>
            </a:r>
            <a:r>
              <a:rPr lang="en-US" dirty="0" smtClean="0"/>
              <a:t>P(x</a:t>
            </a:r>
            <a:r>
              <a:rPr lang="en-US" baseline="-25000" dirty="0" smtClean="0"/>
              <a:t>t+1</a:t>
            </a:r>
            <a:r>
              <a:rPr lang="en-US" dirty="0" smtClean="0"/>
              <a:t>|z</a:t>
            </a:r>
            <a:r>
              <a:rPr lang="en-US" baseline="-25000" dirty="0" smtClean="0"/>
              <a:t>t+1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with Bayes rule</a:t>
            </a:r>
          </a:p>
        </p:txBody>
      </p:sp>
    </p:spTree>
    <p:extLst>
      <p:ext uri="{BB962C8B-B14F-4D97-AF65-F5344CB8AC3E}">
        <p14:creationId xmlns:p14="http://schemas.microsoft.com/office/powerpoint/2010/main" val="6425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505200"/>
            <a:ext cx="4648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Steps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t</a:t>
            </a:r>
            <a:r>
              <a:rPr lang="en-US" dirty="0"/>
              <a:t> the parameters of the </a:t>
            </a:r>
            <a:r>
              <a:rPr lang="en-US" dirty="0" err="1"/>
              <a:t>gaussian</a:t>
            </a:r>
            <a:r>
              <a:rPr lang="en-US" dirty="0"/>
              <a:t> distribution over state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  <a:p>
            <a:r>
              <a:rPr lang="en-US" b="1" dirty="0" smtClean="0"/>
              <a:t>Predict</a:t>
            </a:r>
            <a:endParaRPr lang="en-US" b="1" dirty="0"/>
          </a:p>
          <a:p>
            <a:pPr lvl="1"/>
            <a:r>
              <a:rPr lang="en-US" dirty="0"/>
              <a:t>Compute distribution of x</a:t>
            </a:r>
            <a:r>
              <a:rPr lang="en-US" baseline="-25000" dirty="0"/>
              <a:t>t+1</a:t>
            </a:r>
            <a:r>
              <a:rPr lang="en-US" dirty="0"/>
              <a:t> using dynamics model </a:t>
            </a:r>
            <a:r>
              <a:rPr lang="en-US" dirty="0" smtClean="0"/>
              <a:t>alone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t+1</a:t>
            </a:r>
            <a:r>
              <a:rPr lang="en-US" i="1" dirty="0"/>
              <a:t> ~ N</a:t>
            </a: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t</a:t>
            </a:r>
            <a:r>
              <a:rPr lang="en-US" dirty="0"/>
              <a:t> + g, F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t </a:t>
            </a:r>
            <a:r>
              <a:rPr lang="en-US" dirty="0"/>
              <a:t>F</a:t>
            </a:r>
            <a:r>
              <a:rPr lang="en-US" baseline="30000" dirty="0"/>
              <a:t>T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baseline="-25000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these be </a:t>
            </a:r>
            <a:r>
              <a:rPr lang="en-US" dirty="0" smtClean="0"/>
              <a:t>N(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/>
              <a:t>’,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smtClean="0"/>
              <a:t>’)</a:t>
            </a:r>
            <a:endParaRPr lang="en-US" baseline="-25000" dirty="0"/>
          </a:p>
          <a:p>
            <a:r>
              <a:rPr lang="en-US" b="1" dirty="0"/>
              <a:t>Update</a:t>
            </a:r>
          </a:p>
          <a:p>
            <a:pPr lvl="1"/>
            <a:r>
              <a:rPr lang="en-US" dirty="0"/>
              <a:t>Compute P(x</a:t>
            </a:r>
            <a:r>
              <a:rPr lang="en-US" baseline="-25000" dirty="0"/>
              <a:t>t+1</a:t>
            </a:r>
            <a:r>
              <a:rPr lang="en-US" dirty="0"/>
              <a:t>|z</a:t>
            </a:r>
            <a:r>
              <a:rPr lang="en-US" baseline="-25000" dirty="0"/>
              <a:t>t+1</a:t>
            </a:r>
            <a:r>
              <a:rPr lang="en-US" dirty="0"/>
              <a:t>) with Bayes </a:t>
            </a:r>
            <a:r>
              <a:rPr lang="en-US" dirty="0" smtClean="0"/>
              <a:t>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5181600"/>
            <a:ext cx="67056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Steps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t</a:t>
            </a:r>
            <a:r>
              <a:rPr lang="en-US" dirty="0"/>
              <a:t> the parameters of the </a:t>
            </a:r>
            <a:r>
              <a:rPr lang="en-US" dirty="0" err="1"/>
              <a:t>gaussian</a:t>
            </a:r>
            <a:r>
              <a:rPr lang="en-US" dirty="0"/>
              <a:t> distribution over state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  <a:p>
            <a:r>
              <a:rPr lang="en-US" b="1" dirty="0" smtClean="0"/>
              <a:t>Predict</a:t>
            </a:r>
            <a:endParaRPr lang="en-US" b="1" dirty="0"/>
          </a:p>
          <a:p>
            <a:pPr lvl="1"/>
            <a:r>
              <a:rPr lang="en-US" dirty="0"/>
              <a:t>Compute distribution of x</a:t>
            </a:r>
            <a:r>
              <a:rPr lang="en-US" baseline="-25000" dirty="0"/>
              <a:t>t+1</a:t>
            </a:r>
            <a:r>
              <a:rPr lang="en-US" dirty="0"/>
              <a:t> using dynamics model </a:t>
            </a:r>
            <a:r>
              <a:rPr lang="en-US" dirty="0" smtClean="0"/>
              <a:t>alone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t+1</a:t>
            </a:r>
            <a:r>
              <a:rPr lang="en-US" i="1" dirty="0"/>
              <a:t> ~ N</a:t>
            </a: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t</a:t>
            </a:r>
            <a:r>
              <a:rPr lang="en-US" dirty="0"/>
              <a:t> + g, F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t </a:t>
            </a:r>
            <a:r>
              <a:rPr lang="en-US" dirty="0"/>
              <a:t>F</a:t>
            </a:r>
            <a:r>
              <a:rPr lang="en-US" baseline="30000" dirty="0"/>
              <a:t>T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baseline="-25000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these be </a:t>
            </a:r>
            <a:r>
              <a:rPr lang="en-US" dirty="0" smtClean="0"/>
              <a:t>N(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/>
              <a:t>’,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dirty="0" smtClean="0"/>
              <a:t>’)</a:t>
            </a:r>
            <a:endParaRPr lang="en-US" baseline="-25000" dirty="0"/>
          </a:p>
          <a:p>
            <a:r>
              <a:rPr lang="en-US" b="1" dirty="0"/>
              <a:t>Update</a:t>
            </a:r>
          </a:p>
          <a:p>
            <a:pPr lvl="1"/>
            <a:r>
              <a:rPr lang="en-US" dirty="0"/>
              <a:t>Compute P(x</a:t>
            </a:r>
            <a:r>
              <a:rPr lang="en-US" baseline="-25000" dirty="0"/>
              <a:t>t+1</a:t>
            </a:r>
            <a:r>
              <a:rPr lang="en-US" dirty="0"/>
              <a:t>|z</a:t>
            </a:r>
            <a:r>
              <a:rPr lang="en-US" baseline="-25000" dirty="0"/>
              <a:t>t+1</a:t>
            </a:r>
            <a:r>
              <a:rPr lang="en-US" dirty="0"/>
              <a:t>) with Bayes </a:t>
            </a:r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Parameters of final </a:t>
            </a:r>
            <a:r>
              <a:rPr lang="en-US" dirty="0"/>
              <a:t>distribution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baseline="-25000" dirty="0"/>
              <a:t>t+1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t+1</a:t>
            </a:r>
            <a:r>
              <a:rPr lang="en-US" dirty="0"/>
              <a:t> </a:t>
            </a:r>
            <a:r>
              <a:rPr lang="en-US" dirty="0" smtClean="0"/>
              <a:t>derived using </a:t>
            </a:r>
            <a:r>
              <a:rPr lang="en-US" dirty="0"/>
              <a:t>the conditional distribution formulas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the Update Rule</a:t>
            </a:r>
          </a:p>
        </p:txBody>
      </p:sp>
      <p:grpSp>
        <p:nvGrpSpPr>
          <p:cNvPr id="200707" name="Group 3"/>
          <p:cNvGrpSpPr>
            <a:grpSpLocks/>
          </p:cNvGrpSpPr>
          <p:nvPr/>
        </p:nvGrpSpPr>
        <p:grpSpPr bwMode="auto">
          <a:xfrm>
            <a:off x="1524000" y="1828800"/>
            <a:ext cx="5715000" cy="838200"/>
            <a:chOff x="960" y="1296"/>
            <a:chExt cx="3600" cy="528"/>
          </a:xfrm>
        </p:grpSpPr>
        <p:sp>
          <p:nvSpPr>
            <p:cNvPr id="200708" name="AutoShape 4"/>
            <p:cNvSpPr>
              <a:spLocks noChangeArrowheads="1"/>
            </p:cNvSpPr>
            <p:nvPr/>
          </p:nvSpPr>
          <p:spPr bwMode="auto">
            <a:xfrm>
              <a:off x="960" y="1296"/>
              <a:ext cx="384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  <a:r>
                <a:rPr lang="en-US" sz="2400" baseline="-25000"/>
                <a:t>t</a:t>
              </a:r>
              <a:endParaRPr lang="en-US" sz="2400"/>
            </a:p>
            <a:p>
              <a:pPr algn="ctr"/>
              <a:r>
                <a:rPr lang="en-US" sz="2400"/>
                <a:t>z</a:t>
              </a:r>
              <a:r>
                <a:rPr lang="en-US" sz="2400" baseline="-25000"/>
                <a:t>t</a:t>
              </a:r>
            </a:p>
          </p:txBody>
        </p:sp>
        <p:sp>
          <p:nvSpPr>
            <p:cNvPr id="200709" name="AutoShape 5"/>
            <p:cNvSpPr>
              <a:spLocks noChangeArrowheads="1"/>
            </p:cNvSpPr>
            <p:nvPr/>
          </p:nvSpPr>
          <p:spPr bwMode="auto">
            <a:xfrm>
              <a:off x="2112" y="1296"/>
              <a:ext cx="384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Symbol" pitchFamily="18" charset="2"/>
                </a:rPr>
                <a:t>m</a:t>
              </a:r>
              <a:r>
                <a:rPr lang="en-US" sz="2400"/>
                <a:t>’</a:t>
              </a:r>
            </a:p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200710" name="Text Box 6"/>
            <p:cNvSpPr txBox="1">
              <a:spLocks noChangeArrowheads="1"/>
            </p:cNvSpPr>
            <p:nvPr/>
          </p:nvSpPr>
          <p:spPr bwMode="auto">
            <a:xfrm>
              <a:off x="1440" y="1392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= </a:t>
              </a:r>
              <a:r>
                <a:rPr lang="en-US" sz="2800" i="1"/>
                <a:t>N</a:t>
              </a:r>
              <a:r>
                <a:rPr lang="en-US" sz="2800"/>
                <a:t> (          ,                        )</a:t>
              </a:r>
              <a:endParaRPr lang="en-US" sz="2800" i="1"/>
            </a:p>
          </p:txBody>
        </p:sp>
        <p:sp>
          <p:nvSpPr>
            <p:cNvPr id="200711" name="AutoShape 7"/>
            <p:cNvSpPr>
              <a:spLocks noChangeArrowheads="1"/>
            </p:cNvSpPr>
            <p:nvPr/>
          </p:nvSpPr>
          <p:spPr bwMode="auto">
            <a:xfrm>
              <a:off x="2832" y="1296"/>
              <a:ext cx="1296" cy="5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Symbol" pitchFamily="18" charset="2"/>
                </a:rPr>
                <a:t>S</a:t>
              </a:r>
              <a:r>
                <a:rPr lang="en-US" sz="2400"/>
                <a:t>’       B</a:t>
              </a:r>
            </a:p>
            <a:p>
              <a:pPr algn="ctr"/>
              <a:r>
                <a:rPr lang="en-US" sz="2400"/>
                <a:t>B</a:t>
              </a:r>
              <a:r>
                <a:rPr lang="en-US" sz="2400" baseline="30000"/>
                <a:t>T</a:t>
              </a:r>
              <a:r>
                <a:rPr lang="en-US" sz="2400"/>
                <a:t>       C</a:t>
              </a:r>
              <a:endParaRPr lang="en-US" sz="2400" baseline="30000"/>
            </a:p>
          </p:txBody>
        </p:sp>
      </p:grp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2133600" y="2667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r>
              <a:rPr lang="en-US" sz="2400" baseline="-25000"/>
              <a:t>t</a:t>
            </a:r>
            <a:r>
              <a:rPr lang="en-US" sz="2400"/>
              <a:t> ~ </a:t>
            </a:r>
            <a:r>
              <a:rPr lang="en-US" sz="2400" i="1"/>
              <a:t>N</a:t>
            </a:r>
            <a:r>
              <a:rPr lang="en-US" sz="2400"/>
              <a:t>(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’ ,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’)</a:t>
            </a:r>
            <a:endParaRPr lang="en-US" sz="2400" i="1" baseline="-25000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934200" y="1752600"/>
            <a:ext cx="220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(1) Unknowns a,B,C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629400" y="3124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(3) Assumption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6172200" y="5257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(7) Conditioning (1)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838200" y="52578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r>
              <a:rPr lang="en-US" sz="2400" baseline="-25000"/>
              <a:t>t</a:t>
            </a:r>
            <a:r>
              <a:rPr lang="en-US" sz="2400"/>
              <a:t> | z</a:t>
            </a:r>
            <a:r>
              <a:rPr lang="en-US" sz="2400" baseline="-25000"/>
              <a:t>t </a:t>
            </a:r>
            <a:r>
              <a:rPr lang="en-US" sz="2400"/>
              <a:t>~ </a:t>
            </a:r>
            <a:r>
              <a:rPr lang="en-US" sz="2400" i="1"/>
              <a:t>N</a:t>
            </a:r>
            <a:r>
              <a:rPr lang="en-US" sz="2400"/>
              <a:t>(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’-BC</a:t>
            </a:r>
            <a:r>
              <a:rPr lang="en-US" sz="2400" baseline="30000"/>
              <a:t>-1</a:t>
            </a:r>
            <a:r>
              <a:rPr lang="en-US" sz="2400"/>
              <a:t>(z</a:t>
            </a:r>
            <a:r>
              <a:rPr lang="en-US" sz="2400" baseline="-25000"/>
              <a:t>t</a:t>
            </a:r>
            <a:r>
              <a:rPr lang="en-US" sz="2400"/>
              <a:t>-a),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’-BC</a:t>
            </a:r>
            <a:r>
              <a:rPr lang="en-US" sz="2400" baseline="30000"/>
              <a:t>-1</a:t>
            </a:r>
            <a:r>
              <a:rPr lang="en-US" sz="2400"/>
              <a:t>B</a:t>
            </a:r>
            <a:r>
              <a:rPr lang="en-US" sz="2400" baseline="30000"/>
              <a:t>T</a:t>
            </a:r>
            <a:r>
              <a:rPr lang="en-US" sz="2400"/>
              <a:t>)</a:t>
            </a:r>
            <a:endParaRPr lang="en-US" sz="2400" i="1" baseline="-25000"/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6629400" y="2667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(2) Assumption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1905000" y="31242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z</a:t>
            </a:r>
            <a:r>
              <a:rPr lang="en-US" sz="2400" baseline="-25000"/>
              <a:t>t</a:t>
            </a:r>
            <a:r>
              <a:rPr lang="en-US" sz="2400"/>
              <a:t> | x</a:t>
            </a:r>
            <a:r>
              <a:rPr lang="en-US" sz="2400" baseline="-25000"/>
              <a:t>t</a:t>
            </a:r>
            <a:r>
              <a:rPr lang="en-US" sz="2400"/>
              <a:t> ~ </a:t>
            </a:r>
            <a:r>
              <a:rPr lang="en-US" sz="2400" i="1"/>
              <a:t>N</a:t>
            </a:r>
            <a:r>
              <a:rPr lang="en-US" sz="2400"/>
              <a:t>(H x</a:t>
            </a:r>
            <a:r>
              <a:rPr lang="en-US" sz="2400" baseline="-25000"/>
              <a:t>t</a:t>
            </a:r>
            <a:r>
              <a:rPr lang="en-US" sz="2400"/>
              <a:t>,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W</a:t>
            </a:r>
            <a:r>
              <a:rPr lang="en-US" sz="2400"/>
              <a:t>)</a:t>
            </a:r>
            <a:endParaRPr lang="en-US" sz="2400" i="1" baseline="-25000"/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381000" y="480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C-B</a:t>
            </a:r>
            <a:r>
              <a:rPr lang="en-US" sz="2400" baseline="30000"/>
              <a:t>T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</a:t>
            </a:r>
            <a:r>
              <a:rPr lang="en-US" sz="2800" baseline="30000"/>
              <a:t>-1</a:t>
            </a:r>
            <a:r>
              <a:rPr lang="en-US" sz="2400"/>
              <a:t>B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W</a:t>
            </a:r>
            <a:r>
              <a:rPr lang="en-US" sz="2400"/>
              <a:t>     =&gt;     C = H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 H</a:t>
            </a:r>
            <a:r>
              <a:rPr lang="en-US" sz="2400" baseline="30000"/>
              <a:t>T</a:t>
            </a:r>
            <a:r>
              <a:rPr lang="en-US" sz="2400"/>
              <a:t> +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W</a:t>
            </a: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228600" y="426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 x</a:t>
            </a:r>
            <a:r>
              <a:rPr lang="en-US" sz="2400" baseline="-25000"/>
              <a:t>t</a:t>
            </a:r>
            <a:r>
              <a:rPr lang="en-US" sz="2400"/>
              <a:t> = a-B</a:t>
            </a:r>
            <a:r>
              <a:rPr lang="en-US" sz="2400" baseline="30000"/>
              <a:t>T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</a:t>
            </a:r>
            <a:r>
              <a:rPr lang="en-US" sz="2400" baseline="30000"/>
              <a:t>-1</a:t>
            </a:r>
            <a:r>
              <a:rPr lang="en-US" sz="2400"/>
              <a:t>(x</a:t>
            </a:r>
            <a:r>
              <a:rPr lang="en-US" sz="2400" baseline="-25000"/>
              <a:t>t</a:t>
            </a:r>
            <a:r>
              <a:rPr lang="en-US" sz="2400"/>
              <a:t>-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’) =&gt;  a=H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’, B</a:t>
            </a:r>
            <a:r>
              <a:rPr lang="en-US" sz="2400" baseline="30000"/>
              <a:t>T</a:t>
            </a:r>
            <a:r>
              <a:rPr lang="en-US" sz="2400"/>
              <a:t>=H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</a:t>
            </a:r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6172200" y="4267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(5) Set mean (4)=(3)</a:t>
            </a:r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6172200" y="4800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(6) Set cov. (4)=(3)</a:t>
            </a:r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6172200" y="5943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(8,9) Kalman filter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1295400" y="57150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m</a:t>
            </a:r>
            <a:r>
              <a:rPr lang="en-US" sz="2400" baseline="-25000"/>
              <a:t>t </a:t>
            </a:r>
            <a:r>
              <a:rPr lang="en-US" sz="2400"/>
              <a:t>= 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’ -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’H</a:t>
            </a:r>
            <a:r>
              <a:rPr lang="en-US" sz="2400" baseline="30000"/>
              <a:t>T</a:t>
            </a:r>
            <a:r>
              <a:rPr lang="en-US" sz="2400"/>
              <a:t>C</a:t>
            </a:r>
            <a:r>
              <a:rPr lang="en-US" sz="2400" baseline="30000"/>
              <a:t>-1</a:t>
            </a:r>
            <a:r>
              <a:rPr lang="en-US" sz="2400"/>
              <a:t>(z</a:t>
            </a:r>
            <a:r>
              <a:rPr lang="en-US" sz="2400" baseline="-25000"/>
              <a:t>t</a:t>
            </a:r>
            <a:r>
              <a:rPr lang="en-US" sz="2400"/>
              <a:t>-H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’)</a:t>
            </a:r>
            <a:endParaRPr lang="en-US" sz="2400" baseline="-25000"/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6172200" y="3733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(4) Conditioning (1)</a:t>
            </a:r>
          </a:p>
        </p:txBody>
      </p:sp>
      <p:sp>
        <p:nvSpPr>
          <p:cNvPr id="200726" name="Text Box 22"/>
          <p:cNvSpPr txBox="1">
            <a:spLocks noChangeArrowheads="1"/>
          </p:cNvSpPr>
          <p:nvPr/>
        </p:nvSpPr>
        <p:spPr bwMode="auto">
          <a:xfrm>
            <a:off x="762000" y="3733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z</a:t>
            </a:r>
            <a:r>
              <a:rPr lang="en-US" sz="2400" baseline="-25000"/>
              <a:t>t</a:t>
            </a:r>
            <a:r>
              <a:rPr lang="en-US" sz="2400"/>
              <a:t> | x</a:t>
            </a:r>
            <a:r>
              <a:rPr lang="en-US" sz="2400" baseline="-25000"/>
              <a:t>t </a:t>
            </a:r>
            <a:r>
              <a:rPr lang="en-US" sz="2400"/>
              <a:t>~ </a:t>
            </a:r>
            <a:r>
              <a:rPr lang="en-US" sz="2400" i="1"/>
              <a:t>N</a:t>
            </a:r>
            <a:r>
              <a:rPr lang="en-US" sz="2400"/>
              <a:t>(a-B</a:t>
            </a:r>
            <a:r>
              <a:rPr lang="en-US" sz="2400" baseline="30000"/>
              <a:t>T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</a:t>
            </a:r>
            <a:r>
              <a:rPr lang="en-US" sz="2400" baseline="30000"/>
              <a:t>-1</a:t>
            </a:r>
            <a:r>
              <a:rPr lang="en-US" sz="2400"/>
              <a:t>x</a:t>
            </a:r>
            <a:r>
              <a:rPr lang="en-US" sz="2400" baseline="-25000"/>
              <a:t>t</a:t>
            </a:r>
            <a:r>
              <a:rPr lang="en-US" sz="2400"/>
              <a:t>, C-B</a:t>
            </a:r>
            <a:r>
              <a:rPr lang="en-US" sz="2400" baseline="30000"/>
              <a:t>T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</a:t>
            </a:r>
            <a:r>
              <a:rPr lang="en-US" sz="2400" baseline="30000"/>
              <a:t>-1</a:t>
            </a:r>
            <a:r>
              <a:rPr lang="en-US" sz="2400"/>
              <a:t>B)</a:t>
            </a:r>
            <a:endParaRPr lang="en-US" sz="2400" i="1" baseline="-25000"/>
          </a:p>
        </p:txBody>
      </p: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762000" y="3581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28" name="Text Box 24"/>
          <p:cNvSpPr txBox="1">
            <a:spLocks noChangeArrowheads="1"/>
          </p:cNvSpPr>
          <p:nvPr/>
        </p:nvSpPr>
        <p:spPr bwMode="auto">
          <a:xfrm>
            <a:off x="1295400" y="6172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t </a:t>
            </a:r>
            <a:r>
              <a:rPr lang="en-US" sz="2400"/>
              <a:t>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 -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’H</a:t>
            </a:r>
            <a:r>
              <a:rPr lang="en-US" sz="2400" baseline="30000"/>
              <a:t>T</a:t>
            </a:r>
            <a:r>
              <a:rPr lang="en-US" sz="2400"/>
              <a:t>C</a:t>
            </a:r>
            <a:r>
              <a:rPr lang="en-US" sz="2400" baseline="30000"/>
              <a:t>-1</a:t>
            </a:r>
            <a:r>
              <a:rPr lang="en-US" sz="2400"/>
              <a:t>H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’</a:t>
            </a: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2438400" y="5715000"/>
            <a:ext cx="10668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5" grpId="0"/>
      <p:bldP spid="200716" grpId="0"/>
      <p:bldP spid="200719" grpId="0"/>
      <p:bldP spid="200720" grpId="0"/>
      <p:bldP spid="200721" grpId="0"/>
      <p:bldP spid="200722" grpId="0"/>
      <p:bldP spid="200723" grpId="0"/>
      <p:bldP spid="200724" grpId="0"/>
      <p:bldP spid="200725" grpId="0"/>
      <p:bldP spid="200726" grpId="0"/>
      <p:bldP spid="200728" grpId="0"/>
      <p:bldP spid="2007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Putting it together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Transition matrix F, covariance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Observation matrix H, covariance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z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r>
              <a:rPr lang="en-US" baseline="-25000" dirty="0" smtClean="0"/>
              <a:t>	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t+1</a:t>
            </a:r>
            <a:r>
              <a:rPr lang="en-US" dirty="0" smtClean="0"/>
              <a:t> = F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 + K</a:t>
            </a:r>
            <a:r>
              <a:rPr lang="en-US" baseline="-25000" dirty="0" smtClean="0"/>
              <a:t>t+1</a:t>
            </a:r>
            <a:r>
              <a:rPr lang="en-US" dirty="0" smtClean="0"/>
              <a:t>(z</a:t>
            </a:r>
            <a:r>
              <a:rPr lang="en-US" baseline="-25000" dirty="0" smtClean="0"/>
              <a:t>t+1</a:t>
            </a:r>
            <a:r>
              <a:rPr lang="en-US" dirty="0" smtClean="0"/>
              <a:t> – </a:t>
            </a:r>
            <a:r>
              <a:rPr lang="en-US" dirty="0" err="1" smtClean="0"/>
              <a:t>HF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t+1</a:t>
            </a:r>
            <a:r>
              <a:rPr lang="en-US" dirty="0" smtClean="0"/>
              <a:t> = (I - K</a:t>
            </a:r>
            <a:r>
              <a:rPr lang="en-US" baseline="-25000" dirty="0" smtClean="0"/>
              <a:t>t+1</a:t>
            </a:r>
            <a:r>
              <a:rPr lang="en-US" dirty="0" smtClean="0"/>
              <a:t>)(</a:t>
            </a:r>
            <a:r>
              <a:rPr lang="en-US" dirty="0" err="1" smtClean="0"/>
              <a:t>F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t</a:t>
            </a:r>
            <a:r>
              <a:rPr lang="en-US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Where</a:t>
            </a:r>
            <a:br>
              <a:rPr lang="en-US" dirty="0" smtClean="0"/>
            </a:br>
            <a:r>
              <a:rPr lang="en-US" dirty="0" smtClean="0"/>
              <a:t>K</a:t>
            </a:r>
            <a:r>
              <a:rPr lang="en-US" baseline="-25000" dirty="0" smtClean="0"/>
              <a:t>t+1</a:t>
            </a:r>
            <a:r>
              <a:rPr lang="en-US" dirty="0" smtClean="0"/>
              <a:t>= (</a:t>
            </a:r>
            <a:r>
              <a:rPr lang="en-US" dirty="0" err="1" smtClean="0"/>
              <a:t>F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t</a:t>
            </a:r>
            <a:r>
              <a:rPr lang="en-US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)H</a:t>
            </a:r>
            <a:r>
              <a:rPr lang="en-US" baseline="30000" dirty="0" smtClean="0"/>
              <a:t>T</a:t>
            </a:r>
            <a:r>
              <a:rPr lang="en-US" dirty="0" smtClean="0"/>
              <a:t>(H(</a:t>
            </a:r>
            <a:r>
              <a:rPr lang="en-US" dirty="0" err="1" smtClean="0"/>
              <a:t>F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t</a:t>
            </a:r>
            <a:r>
              <a:rPr lang="en-US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)H</a:t>
            </a:r>
            <a:r>
              <a:rPr lang="en-US" baseline="30000" dirty="0" smtClean="0"/>
              <a:t>T</a:t>
            </a:r>
            <a:r>
              <a:rPr lang="en-US" dirty="0" smtClean="0"/>
              <a:t> +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Got that memorized?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Kalman Filter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Optimal Bayesian estimate for linear Gaussian transition/observation models</a:t>
            </a:r>
          </a:p>
          <a:p>
            <a:pPr>
              <a:lnSpc>
                <a:spcPct val="90000"/>
              </a:lnSpc>
            </a:pPr>
            <a:r>
              <a:rPr lang="en-US"/>
              <a:t>Need estimates of covariance… model identification necessary</a:t>
            </a:r>
          </a:p>
          <a:p>
            <a:pPr>
              <a:lnSpc>
                <a:spcPct val="90000"/>
              </a:lnSpc>
            </a:pPr>
            <a:r>
              <a:rPr lang="en-US"/>
              <a:t>Extensions to nonlinear transition/observation models work as long as they aren’t </a:t>
            </a:r>
            <a:r>
              <a:rPr lang="en-US" i="1"/>
              <a:t>too</a:t>
            </a:r>
            <a:r>
              <a:rPr lang="en-US"/>
              <a:t> nonlinear</a:t>
            </a:r>
          </a:p>
          <a:p>
            <a:pPr lvl="1">
              <a:lnSpc>
                <a:spcPct val="90000"/>
              </a:lnSpc>
            </a:pPr>
            <a:r>
              <a:rPr lang="en-US"/>
              <a:t>Extended Kalman Filter</a:t>
            </a:r>
          </a:p>
          <a:p>
            <a:pPr lvl="1">
              <a:lnSpc>
                <a:spcPct val="90000"/>
              </a:lnSpc>
            </a:pPr>
            <a:r>
              <a:rPr lang="en-US"/>
              <a:t>Unscented Kalman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Yajia\Dropbox\TASI Project\Workshop Paper\Uncertainty_Velocit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559612"/>
            <a:ext cx="4150809" cy="24213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800600" y="61354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Tracking the velocity of a braking obstacle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144122"/>
            <a:ext cx="373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 that the road is slick</a:t>
            </a:r>
            <a:endParaRPr lang="en-US" b="1" dirty="0"/>
          </a:p>
        </p:txBody>
      </p:sp>
      <p:pic>
        <p:nvPicPr>
          <p:cNvPr id="11" name="Picture 3" descr="C:\Users\hauser\Documents\My Dropbox\TASI Project\Workshop Paper\Uncertainty_MaximumDecel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59612"/>
            <a:ext cx="3975100" cy="245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1536700" y="4647417"/>
            <a:ext cx="2181860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3986" y="3298002"/>
            <a:ext cx="13845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Actual max deceleration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36700" y="3559612"/>
            <a:ext cx="0" cy="2459405"/>
          </a:xfrm>
          <a:prstGeom prst="line">
            <a:avLst/>
          </a:prstGeo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7054" y="29710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Braking begins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13856" y="4200397"/>
            <a:ext cx="146165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Estimated max deceleration</a:t>
            </a:r>
            <a:endParaRPr lang="en-US" sz="1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" y="4723617"/>
            <a:ext cx="2413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flipH="1">
            <a:off x="3718560" y="3821222"/>
            <a:ext cx="207713" cy="640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457697"/>
            <a:ext cx="164176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Velocity initially uninformed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38172" y="3298002"/>
            <a:ext cx="2000828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More distance measurements arrive</a:t>
            </a:r>
            <a:endParaRPr lang="en-US" sz="1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6144" y="5099309"/>
            <a:ext cx="344056" cy="35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80364" y="3783108"/>
            <a:ext cx="0" cy="37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57786" y="4008395"/>
            <a:ext cx="149362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Obstacle slows</a:t>
            </a:r>
            <a:endParaRPr 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01000" y="4462007"/>
            <a:ext cx="0" cy="37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311181" y="151401"/>
            <a:ext cx="4699219" cy="2896599"/>
            <a:chOff x="3610693" y="1572181"/>
            <a:chExt cx="5486400" cy="3381818"/>
          </a:xfrm>
        </p:grpSpPr>
        <p:pic>
          <p:nvPicPr>
            <p:cNvPr id="25" name="Picture 2" descr="C:\Users\hauser\Documents\My Dropbox\TASI Project\Workshop Paper\illustration\illustrati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48" y="1572181"/>
              <a:ext cx="5320937" cy="338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610693" y="2697324"/>
              <a:ext cx="2590800" cy="64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Stopping distance (95% confidence interval)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686893" y="2282670"/>
              <a:ext cx="304800" cy="4572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911138" y="2306619"/>
              <a:ext cx="161109" cy="4572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396642" y="3422693"/>
              <a:ext cx="1652451" cy="64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Braking initiated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44642" y="3422693"/>
              <a:ext cx="1652451" cy="387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Gradual stop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Non-Gaussian distributions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Gaussian distributions are a “lump”</a:t>
            </a:r>
          </a:p>
        </p:txBody>
      </p:sp>
      <p:pic>
        <p:nvPicPr>
          <p:cNvPr id="261124" name="Picture 4" descr="PallidSwif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71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5867400" y="3429000"/>
            <a:ext cx="1143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Freeform 6"/>
          <p:cNvSpPr>
            <a:spLocks/>
          </p:cNvSpPr>
          <p:nvPr/>
        </p:nvSpPr>
        <p:spPr bwMode="auto">
          <a:xfrm rot="5400000">
            <a:off x="6515100" y="3314700"/>
            <a:ext cx="2514600" cy="1066800"/>
          </a:xfrm>
          <a:custGeom>
            <a:avLst/>
            <a:gdLst>
              <a:gd name="T0" fmla="*/ 0 w 2256"/>
              <a:gd name="T1" fmla="*/ 818 h 818"/>
              <a:gd name="T2" fmla="*/ 480 w 2256"/>
              <a:gd name="T3" fmla="*/ 770 h 818"/>
              <a:gd name="T4" fmla="*/ 768 w 2256"/>
              <a:gd name="T5" fmla="*/ 530 h 818"/>
              <a:gd name="T6" fmla="*/ 1104 w 2256"/>
              <a:gd name="T7" fmla="*/ 2 h 818"/>
              <a:gd name="T8" fmla="*/ 1421 w 2256"/>
              <a:gd name="T9" fmla="*/ 540 h 818"/>
              <a:gd name="T10" fmla="*/ 1728 w 2256"/>
              <a:gd name="T11" fmla="*/ 770 h 818"/>
              <a:gd name="T12" fmla="*/ 2256 w 2256"/>
              <a:gd name="T1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6" h="818">
                <a:moveTo>
                  <a:pt x="0" y="818"/>
                </a:moveTo>
                <a:cubicBezTo>
                  <a:pt x="176" y="818"/>
                  <a:pt x="352" y="818"/>
                  <a:pt x="480" y="770"/>
                </a:cubicBezTo>
                <a:cubicBezTo>
                  <a:pt x="608" y="722"/>
                  <a:pt x="664" y="658"/>
                  <a:pt x="768" y="530"/>
                </a:cubicBezTo>
                <a:cubicBezTo>
                  <a:pt x="872" y="402"/>
                  <a:pt x="995" y="0"/>
                  <a:pt x="1104" y="2"/>
                </a:cubicBezTo>
                <a:cubicBezTo>
                  <a:pt x="1213" y="4"/>
                  <a:pt x="1317" y="412"/>
                  <a:pt x="1421" y="540"/>
                </a:cubicBezTo>
                <a:cubicBezTo>
                  <a:pt x="1525" y="668"/>
                  <a:pt x="1589" y="724"/>
                  <a:pt x="1728" y="770"/>
                </a:cubicBezTo>
                <a:cubicBezTo>
                  <a:pt x="1867" y="816"/>
                  <a:pt x="2060" y="814"/>
                  <a:pt x="2256" y="818"/>
                </a:cubicBez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7391400" y="22860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Kalman filter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Non-Gaussian distributions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Integrating continuous and discrete states</a:t>
            </a:r>
          </a:p>
        </p:txBody>
      </p:sp>
      <p:pic>
        <p:nvPicPr>
          <p:cNvPr id="262148" name="Picture 4" descr="PallidSwif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71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49" name="Oval 5"/>
          <p:cNvSpPr>
            <a:spLocks noChangeArrowheads="1"/>
          </p:cNvSpPr>
          <p:nvPr/>
        </p:nvSpPr>
        <p:spPr bwMode="auto">
          <a:xfrm>
            <a:off x="5867400" y="3429000"/>
            <a:ext cx="1143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0" name="Freeform 6"/>
          <p:cNvSpPr>
            <a:spLocks/>
          </p:cNvSpPr>
          <p:nvPr/>
        </p:nvSpPr>
        <p:spPr bwMode="auto">
          <a:xfrm rot="5400000">
            <a:off x="6858000" y="2667000"/>
            <a:ext cx="1295400" cy="533400"/>
          </a:xfrm>
          <a:custGeom>
            <a:avLst/>
            <a:gdLst>
              <a:gd name="T0" fmla="*/ 0 w 2256"/>
              <a:gd name="T1" fmla="*/ 818 h 818"/>
              <a:gd name="T2" fmla="*/ 480 w 2256"/>
              <a:gd name="T3" fmla="*/ 770 h 818"/>
              <a:gd name="T4" fmla="*/ 768 w 2256"/>
              <a:gd name="T5" fmla="*/ 530 h 818"/>
              <a:gd name="T6" fmla="*/ 1104 w 2256"/>
              <a:gd name="T7" fmla="*/ 2 h 818"/>
              <a:gd name="T8" fmla="*/ 1421 w 2256"/>
              <a:gd name="T9" fmla="*/ 540 h 818"/>
              <a:gd name="T10" fmla="*/ 1728 w 2256"/>
              <a:gd name="T11" fmla="*/ 770 h 818"/>
              <a:gd name="T12" fmla="*/ 2256 w 2256"/>
              <a:gd name="T1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6" h="818">
                <a:moveTo>
                  <a:pt x="0" y="818"/>
                </a:moveTo>
                <a:cubicBezTo>
                  <a:pt x="176" y="818"/>
                  <a:pt x="352" y="818"/>
                  <a:pt x="480" y="770"/>
                </a:cubicBezTo>
                <a:cubicBezTo>
                  <a:pt x="608" y="722"/>
                  <a:pt x="664" y="658"/>
                  <a:pt x="768" y="530"/>
                </a:cubicBezTo>
                <a:cubicBezTo>
                  <a:pt x="872" y="402"/>
                  <a:pt x="995" y="0"/>
                  <a:pt x="1104" y="2"/>
                </a:cubicBezTo>
                <a:cubicBezTo>
                  <a:pt x="1213" y="4"/>
                  <a:pt x="1317" y="412"/>
                  <a:pt x="1421" y="540"/>
                </a:cubicBezTo>
                <a:cubicBezTo>
                  <a:pt x="1525" y="668"/>
                  <a:pt x="1589" y="724"/>
                  <a:pt x="1728" y="770"/>
                </a:cubicBezTo>
                <a:cubicBezTo>
                  <a:pt x="1867" y="816"/>
                  <a:pt x="2060" y="814"/>
                  <a:pt x="2256" y="818"/>
                </a:cubicBezTo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7391400" y="5484813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Splitting with a binary choice</a:t>
            </a:r>
          </a:p>
        </p:txBody>
      </p:sp>
      <p:sp>
        <p:nvSpPr>
          <p:cNvPr id="262152" name="Freeform 8"/>
          <p:cNvSpPr>
            <a:spLocks/>
          </p:cNvSpPr>
          <p:nvPr/>
        </p:nvSpPr>
        <p:spPr bwMode="auto">
          <a:xfrm rot="5400000">
            <a:off x="6858000" y="4572000"/>
            <a:ext cx="1295400" cy="533400"/>
          </a:xfrm>
          <a:custGeom>
            <a:avLst/>
            <a:gdLst>
              <a:gd name="T0" fmla="*/ 0 w 2256"/>
              <a:gd name="T1" fmla="*/ 818 h 818"/>
              <a:gd name="T2" fmla="*/ 480 w 2256"/>
              <a:gd name="T3" fmla="*/ 770 h 818"/>
              <a:gd name="T4" fmla="*/ 768 w 2256"/>
              <a:gd name="T5" fmla="*/ 530 h 818"/>
              <a:gd name="T6" fmla="*/ 1104 w 2256"/>
              <a:gd name="T7" fmla="*/ 2 h 818"/>
              <a:gd name="T8" fmla="*/ 1421 w 2256"/>
              <a:gd name="T9" fmla="*/ 540 h 818"/>
              <a:gd name="T10" fmla="*/ 1728 w 2256"/>
              <a:gd name="T11" fmla="*/ 770 h 818"/>
              <a:gd name="T12" fmla="*/ 2256 w 2256"/>
              <a:gd name="T1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6" h="818">
                <a:moveTo>
                  <a:pt x="0" y="818"/>
                </a:moveTo>
                <a:cubicBezTo>
                  <a:pt x="176" y="818"/>
                  <a:pt x="352" y="818"/>
                  <a:pt x="480" y="770"/>
                </a:cubicBezTo>
                <a:cubicBezTo>
                  <a:pt x="608" y="722"/>
                  <a:pt x="664" y="658"/>
                  <a:pt x="768" y="530"/>
                </a:cubicBezTo>
                <a:cubicBezTo>
                  <a:pt x="872" y="402"/>
                  <a:pt x="995" y="0"/>
                  <a:pt x="1104" y="2"/>
                </a:cubicBezTo>
                <a:cubicBezTo>
                  <a:pt x="1213" y="4"/>
                  <a:pt x="1317" y="412"/>
                  <a:pt x="1421" y="540"/>
                </a:cubicBezTo>
                <a:cubicBezTo>
                  <a:pt x="1525" y="668"/>
                  <a:pt x="1589" y="724"/>
                  <a:pt x="1728" y="770"/>
                </a:cubicBezTo>
                <a:cubicBezTo>
                  <a:pt x="1867" y="816"/>
                  <a:pt x="2060" y="814"/>
                  <a:pt x="2256" y="818"/>
                </a:cubicBezTo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72390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7924800" y="2743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“up”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7924800" y="4648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“down”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Example: Failure detection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Consider a battery meter sensor</a:t>
            </a:r>
          </a:p>
          <a:p>
            <a:pPr lvl="1"/>
            <a:r>
              <a:rPr lang="en-US"/>
              <a:t>Battery = true level of battery</a:t>
            </a:r>
          </a:p>
          <a:p>
            <a:pPr lvl="1"/>
            <a:r>
              <a:rPr lang="en-US"/>
              <a:t>BMeter = sensor reading</a:t>
            </a:r>
          </a:p>
          <a:p>
            <a:r>
              <a:rPr lang="en-US"/>
              <a:t>Transient failures: send garbage at time t</a:t>
            </a:r>
          </a:p>
          <a:p>
            <a:r>
              <a:rPr lang="en-US"/>
              <a:t>Persistent failures: send garbage forever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Kalman Filtering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sz="2400" b="1"/>
              <a:t>In a nutshell</a:t>
            </a:r>
            <a:endParaRPr lang="en-US" sz="2400"/>
          </a:p>
          <a:p>
            <a:pPr lvl="1"/>
            <a:r>
              <a:rPr lang="en-US" sz="2000"/>
              <a:t>Efficient filtering in continuous state spaces</a:t>
            </a:r>
          </a:p>
          <a:p>
            <a:pPr lvl="1"/>
            <a:r>
              <a:rPr lang="en-US" sz="2000"/>
              <a:t>Gaussian transition and observation models</a:t>
            </a:r>
          </a:p>
          <a:p>
            <a:r>
              <a:rPr lang="en-US" sz="2400"/>
              <a:t>Ubiquitous for tracking with noisy sensors, e.g. radar, GPS, cameras</a:t>
            </a:r>
          </a:p>
        </p:txBody>
      </p:sp>
      <p:pic>
        <p:nvPicPr>
          <p:cNvPr id="250884" name="Picture 4" descr="ball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9248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6" name="Picture 6" descr="radar_tower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Example: Failure detection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Consider a battery meter sensor</a:t>
            </a:r>
          </a:p>
          <a:p>
            <a:pPr lvl="1"/>
            <a:r>
              <a:rPr lang="en-US"/>
              <a:t>Battery = true level of battery</a:t>
            </a:r>
          </a:p>
          <a:p>
            <a:pPr lvl="1"/>
            <a:r>
              <a:rPr lang="en-US"/>
              <a:t>BMeter = sensor reading</a:t>
            </a:r>
          </a:p>
          <a:p>
            <a:r>
              <a:rPr lang="en-US"/>
              <a:t>Transient failures: send garbage at time t</a:t>
            </a:r>
          </a:p>
          <a:p>
            <a:pPr lvl="1"/>
            <a:r>
              <a:rPr lang="en-US"/>
              <a:t>5555500555…</a:t>
            </a:r>
          </a:p>
          <a:p>
            <a:r>
              <a:rPr lang="en-US"/>
              <a:t>Persistent failures: sensor is broken</a:t>
            </a:r>
          </a:p>
          <a:p>
            <a:pPr lvl="1"/>
            <a:r>
              <a:rPr lang="en-US"/>
              <a:t>5555500000…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Bayesian Network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44" name="Oval 4"/>
          <p:cNvSpPr>
            <a:spLocks noChangeArrowheads="1"/>
          </p:cNvSpPr>
          <p:nvPr/>
        </p:nvSpPr>
        <p:spPr bwMode="auto">
          <a:xfrm>
            <a:off x="4191000" y="3657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auto">
          <a:xfrm>
            <a:off x="4191000" y="2133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auto">
          <a:xfrm>
            <a:off x="1828800" y="2133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3505200" y="2514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50292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3200400" y="4648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BMeter</a:t>
            </a:r>
            <a:r>
              <a:rPr lang="en-US" sz="2400" baseline="-25000"/>
              <a:t>t</a:t>
            </a:r>
            <a:r>
              <a:rPr lang="en-US" sz="2400"/>
              <a:t> ~ N(Battery</a:t>
            </a:r>
            <a:r>
              <a:rPr lang="en-US" sz="2400" baseline="-25000"/>
              <a:t>t</a:t>
            </a:r>
            <a:r>
              <a:rPr lang="en-US" sz="2400"/>
              <a:t>,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)</a:t>
            </a:r>
          </a:p>
        </p:txBody>
      </p:sp>
      <p:sp>
        <p:nvSpPr>
          <p:cNvPr id="266252" name="Oval 12"/>
          <p:cNvSpPr>
            <a:spLocks noChangeArrowheads="1"/>
          </p:cNvSpPr>
          <p:nvPr/>
        </p:nvSpPr>
        <p:spPr bwMode="auto">
          <a:xfrm>
            <a:off x="64008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Oval 13"/>
          <p:cNvSpPr>
            <a:spLocks noChangeArrowheads="1"/>
          </p:cNvSpPr>
          <p:nvPr/>
        </p:nvSpPr>
        <p:spPr bwMode="auto">
          <a:xfrm>
            <a:off x="6934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4" name="Oval 14"/>
          <p:cNvSpPr>
            <a:spLocks noChangeArrowheads="1"/>
          </p:cNvSpPr>
          <p:nvPr/>
        </p:nvSpPr>
        <p:spPr bwMode="auto">
          <a:xfrm>
            <a:off x="74676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6172200" y="194945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(Think of this structure “unrolled” forever…)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Bayesian Network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7268" name="Oval 4"/>
          <p:cNvSpPr>
            <a:spLocks noChangeArrowheads="1"/>
          </p:cNvSpPr>
          <p:nvPr/>
        </p:nvSpPr>
        <p:spPr bwMode="auto">
          <a:xfrm>
            <a:off x="4191000" y="3657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4191000" y="2133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1828800" y="2133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3505200" y="2514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50292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3200400" y="4648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BMeter</a:t>
            </a:r>
            <a:r>
              <a:rPr lang="en-US" sz="2400" baseline="-25000"/>
              <a:t>t</a:t>
            </a:r>
            <a:r>
              <a:rPr lang="en-US" sz="2400"/>
              <a:t> ~ N(Battery</a:t>
            </a:r>
            <a:r>
              <a:rPr lang="en-US" sz="2400" baseline="-25000"/>
              <a:t>t</a:t>
            </a:r>
            <a:r>
              <a:rPr lang="en-US" sz="2400"/>
              <a:t>,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)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2819400" y="51816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P(BMeter</a:t>
            </a:r>
            <a:r>
              <a:rPr lang="en-US" sz="2400" baseline="-25000"/>
              <a:t>t</a:t>
            </a:r>
            <a:r>
              <a:rPr lang="en-US" sz="2400"/>
              <a:t>=0 | Battery</a:t>
            </a:r>
            <a:r>
              <a:rPr lang="en-US" sz="2400" baseline="-25000"/>
              <a:t>t</a:t>
            </a:r>
            <a:r>
              <a:rPr lang="en-US" sz="2400"/>
              <a:t>=5) = 0.03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381000" y="50292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Transient failure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Transient Failure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 flipV="1">
            <a:off x="1371600" y="22860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1371600" y="56388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 rot="-5400000">
            <a:off x="-114300" y="3314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E(Battery</a:t>
            </a:r>
            <a:r>
              <a:rPr lang="en-US" sz="2400" baseline="-25000"/>
              <a:t>t</a:t>
            </a:r>
            <a:r>
              <a:rPr lang="en-US" sz="2400"/>
              <a:t>)</a:t>
            </a:r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>
            <a:off x="3200400" y="2438400"/>
            <a:ext cx="0" cy="3505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3429000" y="22860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Transient failure occurs</a:t>
            </a:r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1371600" y="2879725"/>
            <a:ext cx="5394325" cy="2919413"/>
            <a:chOff x="864" y="1814"/>
            <a:chExt cx="3398" cy="1839"/>
          </a:xfrm>
        </p:grpSpPr>
        <p:sp>
          <p:nvSpPr>
            <p:cNvPr id="268296" name="Freeform 8"/>
            <p:cNvSpPr>
              <a:spLocks/>
            </p:cNvSpPr>
            <p:nvPr/>
          </p:nvSpPr>
          <p:spPr bwMode="auto">
            <a:xfrm>
              <a:off x="864" y="1814"/>
              <a:ext cx="3398" cy="1839"/>
            </a:xfrm>
            <a:custGeom>
              <a:avLst/>
              <a:gdLst>
                <a:gd name="T0" fmla="*/ 0 w 3398"/>
                <a:gd name="T1" fmla="*/ 10 h 1839"/>
                <a:gd name="T2" fmla="*/ 1152 w 3398"/>
                <a:gd name="T3" fmla="*/ 10 h 1839"/>
                <a:gd name="T4" fmla="*/ 1382 w 3398"/>
                <a:gd name="T5" fmla="*/ 1421 h 1839"/>
                <a:gd name="T6" fmla="*/ 1670 w 3398"/>
                <a:gd name="T7" fmla="*/ 1604 h 1839"/>
                <a:gd name="T8" fmla="*/ 1978 w 3398"/>
                <a:gd name="T9" fmla="*/ 10 h 1839"/>
                <a:gd name="T10" fmla="*/ 3398 w 3398"/>
                <a:gd name="T11" fmla="*/ 10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8" h="1839">
                  <a:moveTo>
                    <a:pt x="0" y="10"/>
                  </a:moveTo>
                  <a:cubicBezTo>
                    <a:pt x="468" y="10"/>
                    <a:pt x="1056" y="0"/>
                    <a:pt x="1152" y="10"/>
                  </a:cubicBezTo>
                  <a:cubicBezTo>
                    <a:pt x="1190" y="250"/>
                    <a:pt x="1288" y="1136"/>
                    <a:pt x="1382" y="1421"/>
                  </a:cubicBezTo>
                  <a:cubicBezTo>
                    <a:pt x="1468" y="1687"/>
                    <a:pt x="1571" y="1839"/>
                    <a:pt x="1670" y="1604"/>
                  </a:cubicBezTo>
                  <a:cubicBezTo>
                    <a:pt x="1670" y="1604"/>
                    <a:pt x="1949" y="288"/>
                    <a:pt x="1978" y="10"/>
                  </a:cubicBezTo>
                  <a:cubicBezTo>
                    <a:pt x="2284" y="13"/>
                    <a:pt x="3102" y="10"/>
                    <a:pt x="3398" y="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0" name="Text Box 12"/>
            <p:cNvSpPr txBox="1">
              <a:spLocks noChangeArrowheads="1"/>
            </p:cNvSpPr>
            <p:nvPr/>
          </p:nvSpPr>
          <p:spPr bwMode="auto">
            <a:xfrm>
              <a:off x="2832" y="2736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Without model</a:t>
              </a:r>
            </a:p>
          </p:txBody>
        </p:sp>
      </p:grpSp>
      <p:grpSp>
        <p:nvGrpSpPr>
          <p:cNvPr id="268302" name="Group 14"/>
          <p:cNvGrpSpPr>
            <a:grpSpLocks/>
          </p:cNvGrpSpPr>
          <p:nvPr/>
        </p:nvGrpSpPr>
        <p:grpSpPr bwMode="auto">
          <a:xfrm>
            <a:off x="1371600" y="2438400"/>
            <a:ext cx="7086600" cy="685800"/>
            <a:chOff x="864" y="1536"/>
            <a:chExt cx="4464" cy="432"/>
          </a:xfrm>
        </p:grpSpPr>
        <p:sp>
          <p:nvSpPr>
            <p:cNvPr id="268299" name="Freeform 11"/>
            <p:cNvSpPr>
              <a:spLocks/>
            </p:cNvSpPr>
            <p:nvPr/>
          </p:nvSpPr>
          <p:spPr bwMode="auto">
            <a:xfrm>
              <a:off x="864" y="1812"/>
              <a:ext cx="3398" cy="156"/>
            </a:xfrm>
            <a:custGeom>
              <a:avLst/>
              <a:gdLst>
                <a:gd name="T0" fmla="*/ 0 w 3398"/>
                <a:gd name="T1" fmla="*/ 22 h 156"/>
                <a:gd name="T2" fmla="*/ 1152 w 3398"/>
                <a:gd name="T3" fmla="*/ 22 h 156"/>
                <a:gd name="T4" fmla="*/ 1430 w 3398"/>
                <a:gd name="T5" fmla="*/ 156 h 156"/>
                <a:gd name="T6" fmla="*/ 1709 w 3398"/>
                <a:gd name="T7" fmla="*/ 22 h 156"/>
                <a:gd name="T8" fmla="*/ 3398 w 3398"/>
                <a:gd name="T9" fmla="*/ 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156">
                  <a:moveTo>
                    <a:pt x="0" y="22"/>
                  </a:moveTo>
                  <a:cubicBezTo>
                    <a:pt x="468" y="22"/>
                    <a:pt x="914" y="0"/>
                    <a:pt x="1152" y="22"/>
                  </a:cubicBezTo>
                  <a:cubicBezTo>
                    <a:pt x="1181" y="118"/>
                    <a:pt x="1337" y="156"/>
                    <a:pt x="1430" y="156"/>
                  </a:cubicBezTo>
                  <a:cubicBezTo>
                    <a:pt x="1523" y="156"/>
                    <a:pt x="1546" y="70"/>
                    <a:pt x="1709" y="22"/>
                  </a:cubicBezTo>
                  <a:cubicBezTo>
                    <a:pt x="1853" y="31"/>
                    <a:pt x="3046" y="22"/>
                    <a:pt x="3398" y="2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4032" y="1536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With model</a:t>
              </a:r>
            </a:p>
          </p:txBody>
        </p:sp>
      </p:grp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2286000" y="16002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Meter reads 55555005555…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Persistent Failure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V="1">
            <a:off x="1371600" y="22860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1371600" y="56388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 rot="-5400000">
            <a:off x="-114300" y="3314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E(Battery</a:t>
            </a:r>
            <a:r>
              <a:rPr lang="en-US" sz="2400" baseline="-25000"/>
              <a:t>t</a:t>
            </a:r>
            <a:r>
              <a:rPr lang="en-US" sz="2400"/>
              <a:t>)</a:t>
            </a:r>
          </a:p>
        </p:txBody>
      </p:sp>
      <p:sp>
        <p:nvSpPr>
          <p:cNvPr id="269318" name="Line 6"/>
          <p:cNvSpPr>
            <a:spLocks noChangeShapeType="1"/>
          </p:cNvSpPr>
          <p:nvPr/>
        </p:nvSpPr>
        <p:spPr bwMode="auto">
          <a:xfrm>
            <a:off x="3200400" y="2438400"/>
            <a:ext cx="0" cy="3505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3429000" y="22860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Persistent failure occurs</a:t>
            </a:r>
          </a:p>
        </p:txBody>
      </p:sp>
      <p:sp>
        <p:nvSpPr>
          <p:cNvPr id="269324" name="Freeform 12"/>
          <p:cNvSpPr>
            <a:spLocks/>
          </p:cNvSpPr>
          <p:nvPr/>
        </p:nvSpPr>
        <p:spPr bwMode="auto">
          <a:xfrm>
            <a:off x="1371600" y="2865438"/>
            <a:ext cx="5668963" cy="2857500"/>
          </a:xfrm>
          <a:custGeom>
            <a:avLst/>
            <a:gdLst>
              <a:gd name="T0" fmla="*/ 0 w 3571"/>
              <a:gd name="T1" fmla="*/ 29 h 1800"/>
              <a:gd name="T2" fmla="*/ 1152 w 3571"/>
              <a:gd name="T3" fmla="*/ 29 h 1800"/>
              <a:gd name="T4" fmla="*/ 1411 w 3571"/>
              <a:gd name="T5" fmla="*/ 201 h 1800"/>
              <a:gd name="T6" fmla="*/ 1603 w 3571"/>
              <a:gd name="T7" fmla="*/ 854 h 1800"/>
              <a:gd name="T8" fmla="*/ 1910 w 3571"/>
              <a:gd name="T9" fmla="*/ 1651 h 1800"/>
              <a:gd name="T10" fmla="*/ 3571 w 3571"/>
              <a:gd name="T11" fmla="*/ 1747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1" h="1800">
                <a:moveTo>
                  <a:pt x="0" y="29"/>
                </a:moveTo>
                <a:cubicBezTo>
                  <a:pt x="468" y="29"/>
                  <a:pt x="917" y="0"/>
                  <a:pt x="1152" y="29"/>
                </a:cubicBezTo>
                <a:cubicBezTo>
                  <a:pt x="1315" y="125"/>
                  <a:pt x="1302" y="67"/>
                  <a:pt x="1411" y="201"/>
                </a:cubicBezTo>
                <a:cubicBezTo>
                  <a:pt x="1520" y="335"/>
                  <a:pt x="1584" y="614"/>
                  <a:pt x="1603" y="854"/>
                </a:cubicBezTo>
                <a:cubicBezTo>
                  <a:pt x="1622" y="1094"/>
                  <a:pt x="1582" y="1502"/>
                  <a:pt x="1910" y="1651"/>
                </a:cubicBezTo>
                <a:cubicBezTo>
                  <a:pt x="2238" y="1800"/>
                  <a:pt x="3225" y="1727"/>
                  <a:pt x="3571" y="1747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6553200" y="48006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With transient model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2286000" y="16002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Meter reads 5555500000…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Failure Model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0340" name="Oval 4"/>
          <p:cNvSpPr>
            <a:spLocks noChangeArrowheads="1"/>
          </p:cNvSpPr>
          <p:nvPr/>
        </p:nvSpPr>
        <p:spPr bwMode="auto">
          <a:xfrm>
            <a:off x="4191000" y="42830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70341" name="Oval 5"/>
          <p:cNvSpPr>
            <a:spLocks noChangeArrowheads="1"/>
          </p:cNvSpPr>
          <p:nvPr/>
        </p:nvSpPr>
        <p:spPr bwMode="auto">
          <a:xfrm>
            <a:off x="4191000" y="27590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70342" name="Oval 6"/>
          <p:cNvSpPr>
            <a:spLocks noChangeArrowheads="1"/>
          </p:cNvSpPr>
          <p:nvPr/>
        </p:nvSpPr>
        <p:spPr bwMode="auto">
          <a:xfrm>
            <a:off x="1828800" y="27590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70343" name="Line 7"/>
          <p:cNvSpPr>
            <a:spLocks noChangeShapeType="1"/>
          </p:cNvSpPr>
          <p:nvPr/>
        </p:nvSpPr>
        <p:spPr bwMode="auto">
          <a:xfrm>
            <a:off x="3505200" y="31400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5029200" y="35210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3200400" y="52736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BMeter</a:t>
            </a:r>
            <a:r>
              <a:rPr lang="en-US" sz="2400" baseline="-25000"/>
              <a:t>t</a:t>
            </a:r>
            <a:r>
              <a:rPr lang="en-US" sz="2400"/>
              <a:t> ~ N(Battery</a:t>
            </a:r>
            <a:r>
              <a:rPr lang="en-US" sz="2400" baseline="-25000"/>
              <a:t>t</a:t>
            </a:r>
            <a:r>
              <a:rPr lang="en-US" sz="2400"/>
              <a:t>,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)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2819400" y="580707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P(BMeter</a:t>
            </a:r>
            <a:r>
              <a:rPr lang="en-US" sz="2400" baseline="-25000"/>
              <a:t>t</a:t>
            </a:r>
            <a:r>
              <a:rPr lang="en-US" sz="2400"/>
              <a:t>=0 | Battery</a:t>
            </a:r>
            <a:r>
              <a:rPr lang="en-US" sz="2400" baseline="-25000"/>
              <a:t>t</a:t>
            </a:r>
            <a:r>
              <a:rPr lang="en-US" sz="2400"/>
              <a:t>=5) = 0.03</a:t>
            </a:r>
          </a:p>
        </p:txBody>
      </p:sp>
      <p:sp>
        <p:nvSpPr>
          <p:cNvPr id="270348" name="Oval 12"/>
          <p:cNvSpPr>
            <a:spLocks noChangeArrowheads="1"/>
          </p:cNvSpPr>
          <p:nvPr/>
        </p:nvSpPr>
        <p:spPr bwMode="auto">
          <a:xfrm>
            <a:off x="1219200" y="1752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70349" name="Oval 13"/>
          <p:cNvSpPr>
            <a:spLocks noChangeArrowheads="1"/>
          </p:cNvSpPr>
          <p:nvPr/>
        </p:nvSpPr>
        <p:spPr bwMode="auto">
          <a:xfrm>
            <a:off x="3581400" y="17526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70350" name="Line 14"/>
          <p:cNvSpPr>
            <a:spLocks noChangeShapeType="1"/>
          </p:cNvSpPr>
          <p:nvPr/>
        </p:nvSpPr>
        <p:spPr bwMode="auto">
          <a:xfrm>
            <a:off x="4343400" y="25146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>
            <a:off x="28956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2819400" y="63246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P(BMeter</a:t>
            </a:r>
            <a:r>
              <a:rPr lang="en-US" sz="2400" baseline="-25000"/>
              <a:t>t</a:t>
            </a:r>
            <a:r>
              <a:rPr lang="en-US" sz="2400"/>
              <a:t>=0 | Broken</a:t>
            </a:r>
            <a:r>
              <a:rPr lang="en-US" sz="2400" baseline="-25000"/>
              <a:t>t</a:t>
            </a:r>
            <a:r>
              <a:rPr lang="en-US" sz="2400"/>
              <a:t>)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0200" y="1295400"/>
            <a:ext cx="3806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Example of a Dynamic </a:t>
            </a:r>
            <a:r>
              <a:rPr lang="en-US" sz="2000" dirty="0">
                <a:solidFill>
                  <a:srgbClr val="FF0000"/>
                </a:solidFill>
              </a:rPr>
              <a:t>Bayesian Network (DBN)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Persistent Failure</a:t>
            </a:r>
          </a:p>
        </p:txBody>
      </p:sp>
      <p:sp>
        <p:nvSpPr>
          <p:cNvPr id="271363" name="Line 3"/>
          <p:cNvSpPr>
            <a:spLocks noChangeShapeType="1"/>
          </p:cNvSpPr>
          <p:nvPr/>
        </p:nvSpPr>
        <p:spPr bwMode="auto">
          <a:xfrm flipV="1">
            <a:off x="1371600" y="22860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1371600" y="56388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 rot="-5400000">
            <a:off x="-114300" y="3314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E(Battery</a:t>
            </a:r>
            <a:r>
              <a:rPr lang="en-US" sz="2400" baseline="-25000"/>
              <a:t>t</a:t>
            </a:r>
            <a:r>
              <a:rPr lang="en-US" sz="2400"/>
              <a:t>)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3200400" y="2438400"/>
            <a:ext cx="0" cy="3505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429000" y="22860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Persistent failure occurs</a:t>
            </a:r>
          </a:p>
        </p:txBody>
      </p:sp>
      <p:sp>
        <p:nvSpPr>
          <p:cNvPr id="271368" name="Freeform 8"/>
          <p:cNvSpPr>
            <a:spLocks/>
          </p:cNvSpPr>
          <p:nvPr/>
        </p:nvSpPr>
        <p:spPr bwMode="auto">
          <a:xfrm>
            <a:off x="1371600" y="2865438"/>
            <a:ext cx="5668963" cy="2857500"/>
          </a:xfrm>
          <a:custGeom>
            <a:avLst/>
            <a:gdLst>
              <a:gd name="T0" fmla="*/ 0 w 3571"/>
              <a:gd name="T1" fmla="*/ 29 h 1800"/>
              <a:gd name="T2" fmla="*/ 1152 w 3571"/>
              <a:gd name="T3" fmla="*/ 29 h 1800"/>
              <a:gd name="T4" fmla="*/ 1411 w 3571"/>
              <a:gd name="T5" fmla="*/ 201 h 1800"/>
              <a:gd name="T6" fmla="*/ 1603 w 3571"/>
              <a:gd name="T7" fmla="*/ 854 h 1800"/>
              <a:gd name="T8" fmla="*/ 1910 w 3571"/>
              <a:gd name="T9" fmla="*/ 1651 h 1800"/>
              <a:gd name="T10" fmla="*/ 3571 w 3571"/>
              <a:gd name="T11" fmla="*/ 1747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1" h="1800">
                <a:moveTo>
                  <a:pt x="0" y="29"/>
                </a:moveTo>
                <a:cubicBezTo>
                  <a:pt x="468" y="29"/>
                  <a:pt x="917" y="0"/>
                  <a:pt x="1152" y="29"/>
                </a:cubicBezTo>
                <a:cubicBezTo>
                  <a:pt x="1315" y="125"/>
                  <a:pt x="1302" y="67"/>
                  <a:pt x="1411" y="201"/>
                </a:cubicBezTo>
                <a:cubicBezTo>
                  <a:pt x="1520" y="335"/>
                  <a:pt x="1584" y="614"/>
                  <a:pt x="1603" y="854"/>
                </a:cubicBezTo>
                <a:cubicBezTo>
                  <a:pt x="1622" y="1094"/>
                  <a:pt x="1582" y="1502"/>
                  <a:pt x="1910" y="1651"/>
                </a:cubicBezTo>
                <a:cubicBezTo>
                  <a:pt x="2238" y="1800"/>
                  <a:pt x="3225" y="1727"/>
                  <a:pt x="3571" y="1747"/>
                </a:cubicBezTo>
              </a:path>
            </a:pathLst>
          </a:custGeom>
          <a:noFill/>
          <a:ln w="127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6553200" y="48006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With transient model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2286000" y="16002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Meter reads 5555500000…</a:t>
            </a:r>
          </a:p>
        </p:txBody>
      </p:sp>
      <p:grpSp>
        <p:nvGrpSpPr>
          <p:cNvPr id="271373" name="Group 13"/>
          <p:cNvGrpSpPr>
            <a:grpSpLocks/>
          </p:cNvGrpSpPr>
          <p:nvPr/>
        </p:nvGrpSpPr>
        <p:grpSpPr bwMode="auto">
          <a:xfrm>
            <a:off x="1371600" y="2867025"/>
            <a:ext cx="7772400" cy="790575"/>
            <a:chOff x="864" y="1806"/>
            <a:chExt cx="4896" cy="498"/>
          </a:xfrm>
        </p:grpSpPr>
        <p:sp>
          <p:nvSpPr>
            <p:cNvPr id="271371" name="Freeform 11"/>
            <p:cNvSpPr>
              <a:spLocks/>
            </p:cNvSpPr>
            <p:nvPr/>
          </p:nvSpPr>
          <p:spPr bwMode="auto">
            <a:xfrm>
              <a:off x="864" y="1806"/>
              <a:ext cx="3533" cy="498"/>
            </a:xfrm>
            <a:custGeom>
              <a:avLst/>
              <a:gdLst>
                <a:gd name="T0" fmla="*/ 0 w 3533"/>
                <a:gd name="T1" fmla="*/ 23 h 498"/>
                <a:gd name="T2" fmla="*/ 1152 w 3533"/>
                <a:gd name="T3" fmla="*/ 23 h 498"/>
                <a:gd name="T4" fmla="*/ 2064 w 3533"/>
                <a:gd name="T5" fmla="*/ 162 h 498"/>
                <a:gd name="T6" fmla="*/ 3533 w 3533"/>
                <a:gd name="T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3" h="498">
                  <a:moveTo>
                    <a:pt x="0" y="23"/>
                  </a:moveTo>
                  <a:cubicBezTo>
                    <a:pt x="468" y="23"/>
                    <a:pt x="808" y="0"/>
                    <a:pt x="1152" y="23"/>
                  </a:cubicBezTo>
                  <a:cubicBezTo>
                    <a:pt x="1498" y="76"/>
                    <a:pt x="1667" y="83"/>
                    <a:pt x="2064" y="162"/>
                  </a:cubicBezTo>
                  <a:cubicBezTo>
                    <a:pt x="2461" y="241"/>
                    <a:pt x="3227" y="428"/>
                    <a:pt x="3533" y="498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4464" y="1824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folHlink"/>
                  </a:solidFill>
                </a:rPr>
                <a:t>With persistent failure model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How to perform inference on DBN?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Exact inference on “unrolled” BN</a:t>
            </a:r>
          </a:p>
          <a:p>
            <a:pPr lvl="1"/>
            <a:r>
              <a:rPr lang="en-US"/>
              <a:t>Variable Elimination – eliminate old time steps</a:t>
            </a:r>
          </a:p>
          <a:p>
            <a:pPr lvl="1"/>
            <a:r>
              <a:rPr lang="en-US"/>
              <a:t>After a few time steps, all variables in the state space become dependent!</a:t>
            </a:r>
          </a:p>
          <a:p>
            <a:pPr lvl="1"/>
            <a:r>
              <a:rPr lang="en-US"/>
              <a:t>Lost sparsity structure</a:t>
            </a:r>
          </a:p>
          <a:p>
            <a:r>
              <a:rPr lang="en-US"/>
              <a:t>Approximate inference</a:t>
            </a:r>
          </a:p>
          <a:p>
            <a:pPr lvl="1"/>
            <a:r>
              <a:rPr lang="en-US"/>
              <a:t>Particle 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Particle Filtering (aka Sequential Monte Carlo)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Represent distributions as a set of particles</a:t>
            </a:r>
          </a:p>
          <a:p>
            <a:pPr>
              <a:lnSpc>
                <a:spcPct val="90000"/>
              </a:lnSpc>
            </a:pPr>
            <a:r>
              <a:rPr lang="en-US" sz="2800"/>
              <a:t>Applicable to non-gaussian high-D distributions</a:t>
            </a:r>
          </a:p>
          <a:p>
            <a:pPr>
              <a:lnSpc>
                <a:spcPct val="90000"/>
              </a:lnSpc>
            </a:pPr>
            <a:r>
              <a:rPr lang="en-US" sz="2800"/>
              <a:t>Convenient implementations</a:t>
            </a:r>
          </a:p>
          <a:p>
            <a:pPr>
              <a:lnSpc>
                <a:spcPct val="90000"/>
              </a:lnSpc>
            </a:pPr>
            <a:r>
              <a:rPr lang="en-US" sz="2800"/>
              <a:t>Widely used in vision, robotics</a:t>
            </a:r>
          </a:p>
        </p:txBody>
      </p:sp>
      <p:pic>
        <p:nvPicPr>
          <p:cNvPr id="202757" name="Picture 5" descr="track_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05000"/>
            <a:ext cx="41338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Particle Representation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257800" cy="3886200"/>
          </a:xfrm>
        </p:spPr>
        <p:txBody>
          <a:bodyPr/>
          <a:lstStyle/>
          <a:p>
            <a:r>
              <a:rPr lang="en-US"/>
              <a:t>Bel(x</a:t>
            </a:r>
            <a:r>
              <a:rPr lang="en-US" baseline="-25000"/>
              <a:t>t</a:t>
            </a:r>
            <a:r>
              <a:rPr lang="en-US"/>
              <a:t>) = {(w</a:t>
            </a:r>
            <a:r>
              <a:rPr lang="en-US" baseline="30000"/>
              <a:t>k</a:t>
            </a:r>
            <a:r>
              <a:rPr lang="en-US"/>
              <a:t>,x</a:t>
            </a:r>
            <a:r>
              <a:rPr lang="en-US" baseline="30000"/>
              <a:t>k</a:t>
            </a:r>
            <a:r>
              <a:rPr lang="en-US"/>
              <a:t>)}</a:t>
            </a:r>
          </a:p>
          <a:p>
            <a:r>
              <a:rPr lang="en-US"/>
              <a:t>w</a:t>
            </a:r>
            <a:r>
              <a:rPr lang="en-US" baseline="30000"/>
              <a:t>k</a:t>
            </a:r>
            <a:r>
              <a:rPr lang="en-US"/>
              <a:t> are weights, x</a:t>
            </a:r>
            <a:r>
              <a:rPr lang="en-US" baseline="30000"/>
              <a:t>k</a:t>
            </a:r>
            <a:r>
              <a:rPr lang="en-US"/>
              <a:t> are state hypotheses</a:t>
            </a:r>
          </a:p>
          <a:p>
            <a:r>
              <a:rPr lang="en-US"/>
              <a:t>Weights sum to 1</a:t>
            </a:r>
          </a:p>
          <a:p>
            <a:r>
              <a:rPr lang="en-US"/>
              <a:t>Approximates the underlying distribution</a:t>
            </a:r>
          </a:p>
        </p:txBody>
      </p:sp>
      <p:pic>
        <p:nvPicPr>
          <p:cNvPr id="207877" name="Picture 5" descr="rss_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148013" cy="30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</a:t>
            </a:r>
            <a:r>
              <a:rPr lang="en-US" dirty="0" smtClean="0"/>
              <a:t>Model for Robot Localization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observations </a:t>
            </a:r>
            <a:r>
              <a:rPr lang="en-US" dirty="0" smtClean="0"/>
              <a:t>+ transition dynamics to </a:t>
            </a:r>
            <a:r>
              <a:rPr lang="en-US" dirty="0"/>
              <a:t>get a better idea of where the robot is at time </a:t>
            </a:r>
            <a:r>
              <a:rPr lang="en-US" i="1" dirty="0"/>
              <a:t>t</a:t>
            </a:r>
          </a:p>
        </p:txBody>
      </p:sp>
      <p:sp>
        <p:nvSpPr>
          <p:cNvPr id="175108" name="Line 4"/>
          <p:cNvSpPr>
            <a:spLocks noChangeShapeType="1"/>
          </p:cNvSpPr>
          <p:nvPr/>
        </p:nvSpPr>
        <p:spPr bwMode="auto">
          <a:xfrm>
            <a:off x="4267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2743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457200" y="3549650"/>
            <a:ext cx="6400800" cy="457200"/>
            <a:chOff x="768" y="3168"/>
            <a:chExt cx="4032" cy="288"/>
          </a:xfrm>
        </p:grpSpPr>
        <p:sp>
          <p:nvSpPr>
            <p:cNvPr id="175111" name="Oval 7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1219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2362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0" name="Line 16"/>
          <p:cNvSpPr>
            <a:spLocks noChangeShapeType="1"/>
          </p:cNvSpPr>
          <p:nvPr/>
        </p:nvSpPr>
        <p:spPr bwMode="auto">
          <a:xfrm>
            <a:off x="3886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5410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2" name="Oval 18"/>
          <p:cNvSpPr>
            <a:spLocks noChangeArrowheads="1"/>
          </p:cNvSpPr>
          <p:nvPr/>
        </p:nvSpPr>
        <p:spPr bwMode="auto">
          <a:xfrm>
            <a:off x="1981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175123" name="Oval 19"/>
          <p:cNvSpPr>
            <a:spLocks noChangeArrowheads="1"/>
          </p:cNvSpPr>
          <p:nvPr/>
        </p:nvSpPr>
        <p:spPr bwMode="auto">
          <a:xfrm>
            <a:off x="3505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175124" name="Oval 20"/>
          <p:cNvSpPr>
            <a:spLocks noChangeArrowheads="1"/>
          </p:cNvSpPr>
          <p:nvPr/>
        </p:nvSpPr>
        <p:spPr bwMode="auto">
          <a:xfrm>
            <a:off x="5029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175125" name="Oval 21"/>
          <p:cNvSpPr>
            <a:spLocks noChangeArrowheads="1"/>
          </p:cNvSpPr>
          <p:nvPr/>
        </p:nvSpPr>
        <p:spPr bwMode="auto">
          <a:xfrm>
            <a:off x="60960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6" name="Oval 22"/>
          <p:cNvSpPr>
            <a:spLocks noChangeArrowheads="1"/>
          </p:cNvSpPr>
          <p:nvPr/>
        </p:nvSpPr>
        <p:spPr bwMode="auto">
          <a:xfrm>
            <a:off x="64008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7" name="Oval 23"/>
          <p:cNvSpPr>
            <a:spLocks noChangeArrowheads="1"/>
          </p:cNvSpPr>
          <p:nvPr/>
        </p:nvSpPr>
        <p:spPr bwMode="auto">
          <a:xfrm>
            <a:off x="67056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010400" y="34734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Hidden state variables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7010400" y="43116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Observed variables</a:t>
            </a:r>
          </a:p>
        </p:txBody>
      </p:sp>
      <p:sp>
        <p:nvSpPr>
          <p:cNvPr id="175130" name="Oval 26"/>
          <p:cNvSpPr>
            <a:spLocks noChangeArrowheads="1"/>
          </p:cNvSpPr>
          <p:nvPr/>
        </p:nvSpPr>
        <p:spPr bwMode="auto">
          <a:xfrm>
            <a:off x="25908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1" name="Oval 27"/>
          <p:cNvSpPr>
            <a:spLocks noChangeArrowheads="1"/>
          </p:cNvSpPr>
          <p:nvPr/>
        </p:nvSpPr>
        <p:spPr bwMode="auto">
          <a:xfrm>
            <a:off x="3124200" y="5486400"/>
            <a:ext cx="76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2" name="Oval 28"/>
          <p:cNvSpPr>
            <a:spLocks noChangeArrowheads="1"/>
          </p:cNvSpPr>
          <p:nvPr/>
        </p:nvSpPr>
        <p:spPr bwMode="auto">
          <a:xfrm>
            <a:off x="4191000" y="5334000"/>
            <a:ext cx="15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4" name="Line 30"/>
          <p:cNvSpPr>
            <a:spLocks noChangeShapeType="1"/>
          </p:cNvSpPr>
          <p:nvPr/>
        </p:nvSpPr>
        <p:spPr bwMode="auto">
          <a:xfrm>
            <a:off x="2759075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5" name="Line 31"/>
          <p:cNvSpPr>
            <a:spLocks noChangeShapeType="1"/>
          </p:cNvSpPr>
          <p:nvPr/>
        </p:nvSpPr>
        <p:spPr bwMode="auto">
          <a:xfrm>
            <a:off x="38100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>
            <a:off x="49530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7" name="Oval 33"/>
          <p:cNvSpPr>
            <a:spLocks noChangeArrowheads="1"/>
          </p:cNvSpPr>
          <p:nvPr/>
        </p:nvSpPr>
        <p:spPr bwMode="auto">
          <a:xfrm>
            <a:off x="3124200" y="5562600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Line 35"/>
          <p:cNvSpPr>
            <a:spLocks noChangeShapeType="1"/>
          </p:cNvSpPr>
          <p:nvPr/>
        </p:nvSpPr>
        <p:spPr bwMode="auto">
          <a:xfrm>
            <a:off x="32766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3657600" y="54864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4191000" y="5638800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Line 38"/>
          <p:cNvSpPr>
            <a:spLocks noChangeShapeType="1"/>
          </p:cNvSpPr>
          <p:nvPr/>
        </p:nvSpPr>
        <p:spPr bwMode="auto">
          <a:xfrm>
            <a:off x="44196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800600" y="55626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4" name="Oval 40"/>
          <p:cNvSpPr>
            <a:spLocks noChangeArrowheads="1"/>
          </p:cNvSpPr>
          <p:nvPr/>
        </p:nvSpPr>
        <p:spPr bwMode="auto">
          <a:xfrm>
            <a:off x="5334000" y="5410200"/>
            <a:ext cx="15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5" name="Text Box 41"/>
          <p:cNvSpPr txBox="1">
            <a:spLocks noChangeArrowheads="1"/>
          </p:cNvSpPr>
          <p:nvPr/>
        </p:nvSpPr>
        <p:spPr bwMode="auto">
          <a:xfrm>
            <a:off x="2209800" y="60198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Predict – observe – predict – observe…</a:t>
            </a:r>
          </a:p>
        </p:txBody>
      </p:sp>
    </p:spTree>
    <p:extLst>
      <p:ext uri="{BB962C8B-B14F-4D97-AF65-F5344CB8AC3E}">
        <p14:creationId xmlns:p14="http://schemas.microsoft.com/office/powerpoint/2010/main" val="20413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685800" y="3200400"/>
            <a:ext cx="7696200" cy="1585913"/>
            <a:chOff x="432" y="2688"/>
            <a:chExt cx="4848" cy="999"/>
          </a:xfrm>
        </p:grpSpPr>
        <p:sp>
          <p:nvSpPr>
            <p:cNvPr id="274436" name="Rectangle 4"/>
            <p:cNvSpPr>
              <a:spLocks noChangeArrowheads="1"/>
            </p:cNvSpPr>
            <p:nvPr/>
          </p:nvSpPr>
          <p:spPr bwMode="auto">
            <a:xfrm>
              <a:off x="432" y="2688"/>
              <a:ext cx="484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7" name="Text Box 5"/>
            <p:cNvSpPr txBox="1">
              <a:spLocks noChangeArrowheads="1"/>
            </p:cNvSpPr>
            <p:nvPr/>
          </p:nvSpPr>
          <p:spPr bwMode="auto">
            <a:xfrm>
              <a:off x="1872" y="3456"/>
              <a:ext cx="27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Weighted resampling step</a:t>
              </a:r>
            </a:p>
          </p:txBody>
        </p:sp>
      </p:grp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Particle Filtering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Represent a distribution at time t as a set of N “particles” S</a:t>
            </a:r>
            <a:r>
              <a:rPr lang="en-US" baseline="-25000"/>
              <a:t>t</a:t>
            </a:r>
            <a:r>
              <a:rPr lang="en-US" baseline="30000"/>
              <a:t>1</a:t>
            </a:r>
            <a:r>
              <a:rPr lang="en-US"/>
              <a:t>,…,S</a:t>
            </a:r>
            <a:r>
              <a:rPr lang="en-US" baseline="-25000"/>
              <a:t>t</a:t>
            </a:r>
            <a:r>
              <a:rPr lang="en-US" baseline="30000"/>
              <a:t>N</a:t>
            </a:r>
          </a:p>
          <a:p>
            <a:r>
              <a:rPr lang="en-US"/>
              <a:t>Repeat for t=0,1,2,…</a:t>
            </a:r>
          </a:p>
          <a:p>
            <a:pPr lvl="1"/>
            <a:r>
              <a:rPr lang="en-US"/>
              <a:t>Sample S[i]</a:t>
            </a:r>
            <a:r>
              <a:rPr lang="en-US" baseline="30000"/>
              <a:t> </a:t>
            </a:r>
            <a:r>
              <a:rPr lang="en-US"/>
              <a:t>from P(X</a:t>
            </a:r>
            <a:r>
              <a:rPr lang="en-US" baseline="-25000"/>
              <a:t>t+1</a:t>
            </a:r>
            <a:r>
              <a:rPr lang="en-US"/>
              <a:t>|X</a:t>
            </a:r>
            <a:r>
              <a:rPr lang="en-US" baseline="-25000"/>
              <a:t>t</a:t>
            </a:r>
            <a:r>
              <a:rPr lang="en-US"/>
              <a:t>=S</a:t>
            </a:r>
            <a:r>
              <a:rPr lang="en-US" baseline="-25000"/>
              <a:t>t</a:t>
            </a:r>
            <a:r>
              <a:rPr lang="en-US" baseline="30000"/>
              <a:t>i</a:t>
            </a:r>
            <a:r>
              <a:rPr lang="en-US"/>
              <a:t>) for all i</a:t>
            </a:r>
          </a:p>
          <a:p>
            <a:pPr lvl="1"/>
            <a:r>
              <a:rPr lang="en-US"/>
              <a:t>Compute weight w[i] = P(e|X</a:t>
            </a:r>
            <a:r>
              <a:rPr lang="en-US" baseline="-25000"/>
              <a:t>t+1</a:t>
            </a:r>
            <a:r>
              <a:rPr lang="en-US"/>
              <a:t>=S[i]) for all i</a:t>
            </a:r>
            <a:endParaRPr lang="en-US" baseline="30000"/>
          </a:p>
          <a:p>
            <a:pPr lvl="1"/>
            <a:r>
              <a:rPr lang="en-US"/>
              <a:t>Sample S</a:t>
            </a:r>
            <a:r>
              <a:rPr lang="en-US" baseline="-25000"/>
              <a:t>t+1</a:t>
            </a:r>
            <a:r>
              <a:rPr lang="en-US" baseline="30000"/>
              <a:t>i</a:t>
            </a:r>
            <a:r>
              <a:rPr lang="en-US"/>
              <a:t> from S[.] according to weights w[.]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460" name="Oval 4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75461" name="Oval 5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75462" name="Oval 6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75466" name="Oval 10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9" name="Oval 13"/>
          <p:cNvSpPr>
            <a:spLocks noChangeArrowheads="1"/>
          </p:cNvSpPr>
          <p:nvPr/>
        </p:nvSpPr>
        <p:spPr bwMode="auto">
          <a:xfrm>
            <a:off x="5334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0" name="Oval 14"/>
          <p:cNvSpPr>
            <a:spLocks noChangeArrowheads="1"/>
          </p:cNvSpPr>
          <p:nvPr/>
        </p:nvSpPr>
        <p:spPr bwMode="auto">
          <a:xfrm>
            <a:off x="6858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1" name="Oval 15"/>
          <p:cNvSpPr>
            <a:spLocks noChangeArrowheads="1"/>
          </p:cNvSpPr>
          <p:nvPr/>
        </p:nvSpPr>
        <p:spPr bwMode="auto">
          <a:xfrm>
            <a:off x="8382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9906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3" name="Oval 17"/>
          <p:cNvSpPr>
            <a:spLocks noChangeArrowheads="1"/>
          </p:cNvSpPr>
          <p:nvPr/>
        </p:nvSpPr>
        <p:spPr bwMode="auto">
          <a:xfrm>
            <a:off x="1143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5" name="Oval 19"/>
          <p:cNvSpPr>
            <a:spLocks noChangeArrowheads="1"/>
          </p:cNvSpPr>
          <p:nvPr/>
        </p:nvSpPr>
        <p:spPr bwMode="auto">
          <a:xfrm>
            <a:off x="12954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6" name="Oval 20"/>
          <p:cNvSpPr>
            <a:spLocks noChangeArrowheads="1"/>
          </p:cNvSpPr>
          <p:nvPr/>
        </p:nvSpPr>
        <p:spPr bwMode="auto">
          <a:xfrm>
            <a:off x="914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7" name="Oval 21"/>
          <p:cNvSpPr>
            <a:spLocks noChangeArrowheads="1"/>
          </p:cNvSpPr>
          <p:nvPr/>
        </p:nvSpPr>
        <p:spPr bwMode="auto">
          <a:xfrm>
            <a:off x="1066800" y="32766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8" name="Oval 22"/>
          <p:cNvSpPr>
            <a:spLocks noChangeArrowheads="1"/>
          </p:cNvSpPr>
          <p:nvPr/>
        </p:nvSpPr>
        <p:spPr bwMode="auto">
          <a:xfrm>
            <a:off x="12192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9" name="Oval 23"/>
          <p:cNvSpPr>
            <a:spLocks noChangeArrowheads="1"/>
          </p:cNvSpPr>
          <p:nvPr/>
        </p:nvSpPr>
        <p:spPr bwMode="auto">
          <a:xfrm>
            <a:off x="13716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80" name="Oval 24"/>
          <p:cNvSpPr>
            <a:spLocks noChangeArrowheads="1"/>
          </p:cNvSpPr>
          <p:nvPr/>
        </p:nvSpPr>
        <p:spPr bwMode="auto">
          <a:xfrm>
            <a:off x="15240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82" name="Oval 26"/>
          <p:cNvSpPr>
            <a:spLocks noChangeArrowheads="1"/>
          </p:cNvSpPr>
          <p:nvPr/>
        </p:nvSpPr>
        <p:spPr bwMode="auto">
          <a:xfrm>
            <a:off x="1676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96" name="Line 40"/>
          <p:cNvSpPr>
            <a:spLocks noChangeShapeType="1"/>
          </p:cNvSpPr>
          <p:nvPr/>
        </p:nvSpPr>
        <p:spPr bwMode="auto">
          <a:xfrm>
            <a:off x="68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5501" name="Group 45"/>
          <p:cNvGrpSpPr>
            <a:grpSpLocks/>
          </p:cNvGrpSpPr>
          <p:nvPr/>
        </p:nvGrpSpPr>
        <p:grpSpPr bwMode="auto">
          <a:xfrm>
            <a:off x="2438400" y="1371600"/>
            <a:ext cx="5181600" cy="2286000"/>
            <a:chOff x="1536" y="864"/>
            <a:chExt cx="3264" cy="1440"/>
          </a:xfrm>
        </p:grpSpPr>
        <p:sp>
          <p:nvSpPr>
            <p:cNvPr id="275483" name="Oval 27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4" name="Oval 28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5" name="Oval 29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6" name="Oval 30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7" name="Oval 31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8" name="Oval 32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9" name="Oval 33"/>
            <p:cNvSpPr>
              <a:spLocks noChangeArrowheads="1"/>
            </p:cNvSpPr>
            <p:nvPr/>
          </p:nvSpPr>
          <p:spPr bwMode="auto">
            <a:xfrm>
              <a:off x="4032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0" name="Oval 34"/>
            <p:cNvSpPr>
              <a:spLocks noChangeArrowheads="1"/>
            </p:cNvSpPr>
            <p:nvPr/>
          </p:nvSpPr>
          <p:spPr bwMode="auto">
            <a:xfrm>
              <a:off x="4032" y="211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1" name="Oval 35"/>
            <p:cNvSpPr>
              <a:spLocks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2" name="Oval 36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3" name="Oval 37"/>
            <p:cNvSpPr>
              <a:spLocks noChangeArrowheads="1"/>
            </p:cNvSpPr>
            <p:nvPr/>
          </p:nvSpPr>
          <p:spPr bwMode="auto">
            <a:xfrm>
              <a:off x="4320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4" name="Oval 38"/>
            <p:cNvSpPr>
              <a:spLocks noChangeArrowheads="1"/>
            </p:cNvSpPr>
            <p:nvPr/>
          </p:nvSpPr>
          <p:spPr bwMode="auto">
            <a:xfrm>
              <a:off x="4416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5" name="Oval 39"/>
            <p:cNvSpPr>
              <a:spLocks noChangeArrowheads="1"/>
            </p:cNvSpPr>
            <p:nvPr/>
          </p:nvSpPr>
          <p:spPr bwMode="auto">
            <a:xfrm>
              <a:off x="4512" y="21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9" name="Text Box 43"/>
            <p:cNvSpPr txBox="1">
              <a:spLocks noChangeArrowheads="1"/>
            </p:cNvSpPr>
            <p:nvPr/>
          </p:nvSpPr>
          <p:spPr bwMode="auto">
            <a:xfrm>
              <a:off x="1536" y="86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Sampling step</a:t>
              </a:r>
            </a:p>
          </p:txBody>
        </p:sp>
        <p:sp>
          <p:nvSpPr>
            <p:cNvPr id="275500" name="Line 44"/>
            <p:cNvSpPr>
              <a:spLocks noChangeShapeType="1"/>
            </p:cNvSpPr>
            <p:nvPr/>
          </p:nvSpPr>
          <p:spPr bwMode="auto">
            <a:xfrm>
              <a:off x="3936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484" name="Oval 4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76486" name="Oval 6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7" name="Oval 27"/>
          <p:cNvSpPr>
            <a:spLocks noChangeArrowheads="1"/>
          </p:cNvSpPr>
          <p:nvPr/>
        </p:nvSpPr>
        <p:spPr bwMode="auto">
          <a:xfrm>
            <a:off x="56388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8" name="Oval 28"/>
          <p:cNvSpPr>
            <a:spLocks noChangeArrowheads="1"/>
          </p:cNvSpPr>
          <p:nvPr/>
        </p:nvSpPr>
        <p:spPr bwMode="auto">
          <a:xfrm>
            <a:off x="57912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Oval 29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0" name="Oval 30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Oval 31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2" name="Oval 32"/>
          <p:cNvSpPr>
            <a:spLocks noChangeArrowheads="1"/>
          </p:cNvSpPr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3" name="Oval 33"/>
          <p:cNvSpPr>
            <a:spLocks noChangeArrowheads="1"/>
          </p:cNvSpPr>
          <p:nvPr/>
        </p:nvSpPr>
        <p:spPr bwMode="auto">
          <a:xfrm>
            <a:off x="64008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4" name="Oval 34"/>
          <p:cNvSpPr>
            <a:spLocks noChangeArrowheads="1"/>
          </p:cNvSpPr>
          <p:nvPr/>
        </p:nvSpPr>
        <p:spPr bwMode="auto">
          <a:xfrm>
            <a:off x="64008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5" name="Oval 35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6" name="Oval 36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7" name="Oval 37"/>
          <p:cNvSpPr>
            <a:spLocks noChangeArrowheads="1"/>
          </p:cNvSpPr>
          <p:nvPr/>
        </p:nvSpPr>
        <p:spPr bwMode="auto">
          <a:xfrm>
            <a:off x="68580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8" name="Oval 38"/>
          <p:cNvSpPr>
            <a:spLocks noChangeArrowheads="1"/>
          </p:cNvSpPr>
          <p:nvPr/>
        </p:nvSpPr>
        <p:spPr bwMode="auto">
          <a:xfrm>
            <a:off x="70104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9" name="Oval 39"/>
          <p:cNvSpPr>
            <a:spLocks noChangeArrowheads="1"/>
          </p:cNvSpPr>
          <p:nvPr/>
        </p:nvSpPr>
        <p:spPr bwMode="auto">
          <a:xfrm>
            <a:off x="71628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1" name="Line 41"/>
          <p:cNvSpPr>
            <a:spLocks noChangeShapeType="1"/>
          </p:cNvSpPr>
          <p:nvPr/>
        </p:nvSpPr>
        <p:spPr bwMode="auto">
          <a:xfrm>
            <a:off x="62484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2" name="Text Box 42"/>
          <p:cNvSpPr txBox="1">
            <a:spLocks noChangeArrowheads="1"/>
          </p:cNvSpPr>
          <p:nvPr/>
        </p:nvSpPr>
        <p:spPr bwMode="auto">
          <a:xfrm>
            <a:off x="2057400" y="5486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Suppose we now observe BMeter=0</a:t>
            </a:r>
          </a:p>
        </p:txBody>
      </p:sp>
      <p:sp>
        <p:nvSpPr>
          <p:cNvPr id="276523" name="Text Box 43"/>
          <p:cNvSpPr txBox="1">
            <a:spLocks noChangeArrowheads="1"/>
          </p:cNvSpPr>
          <p:nvPr/>
        </p:nvSpPr>
        <p:spPr bwMode="auto">
          <a:xfrm>
            <a:off x="5029200" y="1524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P(BMeter=0|sample) = ?</a:t>
            </a:r>
          </a:p>
        </p:txBody>
      </p:sp>
      <p:sp>
        <p:nvSpPr>
          <p:cNvPr id="276524" name="Line 44"/>
          <p:cNvSpPr>
            <a:spLocks noChangeShapeType="1"/>
          </p:cNvSpPr>
          <p:nvPr/>
        </p:nvSpPr>
        <p:spPr bwMode="auto">
          <a:xfrm flipH="1">
            <a:off x="69342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5" name="Text Box 45"/>
          <p:cNvSpPr txBox="1">
            <a:spLocks noChangeArrowheads="1"/>
          </p:cNvSpPr>
          <p:nvPr/>
        </p:nvSpPr>
        <p:spPr bwMode="auto">
          <a:xfrm>
            <a:off x="7772400" y="2057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0.03</a:t>
            </a:r>
          </a:p>
        </p:txBody>
      </p:sp>
      <p:sp>
        <p:nvSpPr>
          <p:cNvPr id="276526" name="Line 46"/>
          <p:cNvSpPr>
            <a:spLocks noChangeShapeType="1"/>
          </p:cNvSpPr>
          <p:nvPr/>
        </p:nvSpPr>
        <p:spPr bwMode="auto">
          <a:xfrm flipH="1" flipV="1">
            <a:off x="6934200" y="2438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7" name="Text Box 47"/>
          <p:cNvSpPr txBox="1">
            <a:spLocks noChangeArrowheads="1"/>
          </p:cNvSpPr>
          <p:nvPr/>
        </p:nvSpPr>
        <p:spPr bwMode="auto">
          <a:xfrm>
            <a:off x="7772400" y="2438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27" name="Oval 23"/>
          <p:cNvSpPr>
            <a:spLocks noChangeArrowheads="1"/>
          </p:cNvSpPr>
          <p:nvPr/>
        </p:nvSpPr>
        <p:spPr bwMode="auto">
          <a:xfrm>
            <a:off x="6705600" y="3429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77508" name="Oval 4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77509" name="Oval 5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77510" name="Oval 6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3" name="Oval 9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77514" name="Oval 10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7" name="Oval 13"/>
          <p:cNvSpPr>
            <a:spLocks noChangeArrowheads="1"/>
          </p:cNvSpPr>
          <p:nvPr/>
        </p:nvSpPr>
        <p:spPr bwMode="auto">
          <a:xfrm>
            <a:off x="5638800" y="2209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8" name="Oval 14"/>
          <p:cNvSpPr>
            <a:spLocks noChangeArrowheads="1"/>
          </p:cNvSpPr>
          <p:nvPr/>
        </p:nvSpPr>
        <p:spPr bwMode="auto">
          <a:xfrm>
            <a:off x="5791200" y="2209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9" name="Oval 15"/>
          <p:cNvSpPr>
            <a:spLocks noChangeArrowheads="1"/>
          </p:cNvSpPr>
          <p:nvPr/>
        </p:nvSpPr>
        <p:spPr bwMode="auto">
          <a:xfrm>
            <a:off x="5943600" y="2209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0" name="Oval 16"/>
          <p:cNvSpPr>
            <a:spLocks noChangeArrowheads="1"/>
          </p:cNvSpPr>
          <p:nvPr/>
        </p:nvSpPr>
        <p:spPr bwMode="auto">
          <a:xfrm>
            <a:off x="6096000" y="2209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1" name="Oval 17"/>
          <p:cNvSpPr>
            <a:spLocks noChangeArrowheads="1"/>
          </p:cNvSpPr>
          <p:nvPr/>
        </p:nvSpPr>
        <p:spPr bwMode="auto">
          <a:xfrm>
            <a:off x="6248400" y="2209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2" name="Oval 18"/>
          <p:cNvSpPr>
            <a:spLocks noChangeArrowheads="1"/>
          </p:cNvSpPr>
          <p:nvPr/>
        </p:nvSpPr>
        <p:spPr bwMode="auto">
          <a:xfrm>
            <a:off x="5638800" y="2362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3" name="Oval 19"/>
          <p:cNvSpPr>
            <a:spLocks noChangeArrowheads="1"/>
          </p:cNvSpPr>
          <p:nvPr/>
        </p:nvSpPr>
        <p:spPr bwMode="auto">
          <a:xfrm>
            <a:off x="6400800" y="2209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4" name="Oval 20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5" name="Oval 21"/>
          <p:cNvSpPr>
            <a:spLocks noChangeArrowheads="1"/>
          </p:cNvSpPr>
          <p:nvPr/>
        </p:nvSpPr>
        <p:spPr bwMode="auto">
          <a:xfrm>
            <a:off x="6553200" y="3429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6" name="Oval 22"/>
          <p:cNvSpPr>
            <a:spLocks noChangeArrowheads="1"/>
          </p:cNvSpPr>
          <p:nvPr/>
        </p:nvSpPr>
        <p:spPr bwMode="auto">
          <a:xfrm>
            <a:off x="6705600" y="3429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8" name="Oval 24"/>
          <p:cNvSpPr>
            <a:spLocks noChangeArrowheads="1"/>
          </p:cNvSpPr>
          <p:nvPr/>
        </p:nvSpPr>
        <p:spPr bwMode="auto">
          <a:xfrm>
            <a:off x="7010400" y="35052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29" name="Oval 25"/>
          <p:cNvSpPr>
            <a:spLocks noChangeArrowheads="1"/>
          </p:cNvSpPr>
          <p:nvPr/>
        </p:nvSpPr>
        <p:spPr bwMode="auto">
          <a:xfrm>
            <a:off x="7162800" y="3429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>
            <a:off x="62484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31" name="Text Box 27"/>
          <p:cNvSpPr txBox="1">
            <a:spLocks noChangeArrowheads="1"/>
          </p:cNvSpPr>
          <p:nvPr/>
        </p:nvSpPr>
        <p:spPr bwMode="auto">
          <a:xfrm>
            <a:off x="2057400" y="5486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Compute weights (drawn as particle size)</a:t>
            </a:r>
          </a:p>
        </p:txBody>
      </p:sp>
      <p:sp>
        <p:nvSpPr>
          <p:cNvPr id="277532" name="Text Box 28"/>
          <p:cNvSpPr txBox="1">
            <a:spLocks noChangeArrowheads="1"/>
          </p:cNvSpPr>
          <p:nvPr/>
        </p:nvSpPr>
        <p:spPr bwMode="auto">
          <a:xfrm>
            <a:off x="5029200" y="1524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P(BMeter=0|sample) = ?</a:t>
            </a:r>
          </a:p>
        </p:txBody>
      </p:sp>
      <p:sp>
        <p:nvSpPr>
          <p:cNvPr id="277533" name="Line 29"/>
          <p:cNvSpPr>
            <a:spLocks noChangeShapeType="1"/>
          </p:cNvSpPr>
          <p:nvPr/>
        </p:nvSpPr>
        <p:spPr bwMode="auto">
          <a:xfrm flipH="1">
            <a:off x="69342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34" name="Text Box 30"/>
          <p:cNvSpPr txBox="1">
            <a:spLocks noChangeArrowheads="1"/>
          </p:cNvSpPr>
          <p:nvPr/>
        </p:nvSpPr>
        <p:spPr bwMode="auto">
          <a:xfrm>
            <a:off x="7772400" y="2057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0.03</a:t>
            </a:r>
          </a:p>
        </p:txBody>
      </p:sp>
      <p:sp>
        <p:nvSpPr>
          <p:cNvPr id="277535" name="Line 31"/>
          <p:cNvSpPr>
            <a:spLocks noChangeShapeType="1"/>
          </p:cNvSpPr>
          <p:nvPr/>
        </p:nvSpPr>
        <p:spPr bwMode="auto">
          <a:xfrm flipH="1" flipV="1">
            <a:off x="6934200" y="2438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36" name="Text Box 32"/>
          <p:cNvSpPr txBox="1">
            <a:spLocks noChangeArrowheads="1"/>
          </p:cNvSpPr>
          <p:nvPr/>
        </p:nvSpPr>
        <p:spPr bwMode="auto">
          <a:xfrm>
            <a:off x="7772400" y="2438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Oval 2"/>
          <p:cNvSpPr>
            <a:spLocks noChangeArrowheads="1"/>
          </p:cNvSpPr>
          <p:nvPr/>
        </p:nvSpPr>
        <p:spPr bwMode="auto">
          <a:xfrm>
            <a:off x="67818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78533" name="Oval 5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78534" name="Oval 6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37" name="Oval 9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78538" name="Oval 10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41" name="Oval 13"/>
          <p:cNvSpPr>
            <a:spLocks noChangeArrowheads="1"/>
          </p:cNvSpPr>
          <p:nvPr/>
        </p:nvSpPr>
        <p:spPr bwMode="auto">
          <a:xfrm>
            <a:off x="56388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6" name="Oval 18"/>
          <p:cNvSpPr>
            <a:spLocks noChangeArrowheads="1"/>
          </p:cNvSpPr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3" name="Line 25"/>
          <p:cNvSpPr>
            <a:spLocks noChangeShapeType="1"/>
          </p:cNvSpPr>
          <p:nvPr/>
        </p:nvSpPr>
        <p:spPr bwMode="auto">
          <a:xfrm>
            <a:off x="62484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2057400" y="548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Weighted resampling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5029200" y="1524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P(BMeter=0|sample) = ?</a:t>
            </a:r>
          </a:p>
        </p:txBody>
      </p:sp>
      <p:sp>
        <p:nvSpPr>
          <p:cNvPr id="278560" name="Oval 32"/>
          <p:cNvSpPr>
            <a:spLocks noChangeArrowheads="1"/>
          </p:cNvSpPr>
          <p:nvPr/>
        </p:nvSpPr>
        <p:spPr bwMode="auto">
          <a:xfrm>
            <a:off x="57912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61" name="Oval 33"/>
          <p:cNvSpPr>
            <a:spLocks noChangeArrowheads="1"/>
          </p:cNvSpPr>
          <p:nvPr/>
        </p:nvSpPr>
        <p:spPr bwMode="auto">
          <a:xfrm>
            <a:off x="59436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62" name="Oval 34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63" name="Oval 35"/>
          <p:cNvSpPr>
            <a:spLocks noChangeArrowheads="1"/>
          </p:cNvSpPr>
          <p:nvPr/>
        </p:nvSpPr>
        <p:spPr bwMode="auto">
          <a:xfrm>
            <a:off x="62484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64" name="Oval 36"/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565" name="Oval 37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566" name="Oval 38"/>
          <p:cNvSpPr>
            <a:spLocks noChangeArrowheads="1"/>
          </p:cNvSpPr>
          <p:nvPr/>
        </p:nvSpPr>
        <p:spPr bwMode="auto">
          <a:xfrm>
            <a:off x="69342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567" name="Oval 39"/>
          <p:cNvSpPr>
            <a:spLocks noChangeArrowheads="1"/>
          </p:cNvSpPr>
          <p:nvPr/>
        </p:nvSpPr>
        <p:spPr bwMode="auto">
          <a:xfrm>
            <a:off x="70866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568" name="Oval 40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Oval 2"/>
          <p:cNvSpPr>
            <a:spLocks noChangeArrowheads="1"/>
          </p:cNvSpPr>
          <p:nvPr/>
        </p:nvSpPr>
        <p:spPr bwMode="auto">
          <a:xfrm>
            <a:off x="11430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79556" name="Oval 4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79557" name="Oval 5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79558" name="Oval 6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1" name="Oval 9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79562" name="Oval 10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5" name="Oval 13"/>
          <p:cNvSpPr>
            <a:spLocks noChangeArrowheads="1"/>
          </p:cNvSpPr>
          <p:nvPr/>
        </p:nvSpPr>
        <p:spPr bwMode="auto">
          <a:xfrm>
            <a:off x="381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6" name="Oval 14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7" name="Line 15"/>
          <p:cNvSpPr>
            <a:spLocks noChangeShapeType="1"/>
          </p:cNvSpPr>
          <p:nvPr/>
        </p:nvSpPr>
        <p:spPr bwMode="auto">
          <a:xfrm>
            <a:off x="609600" y="342900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0" name="Oval 18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71" name="Oval 19"/>
          <p:cNvSpPr>
            <a:spLocks noChangeArrowheads="1"/>
          </p:cNvSpPr>
          <p:nvPr/>
        </p:nvSpPr>
        <p:spPr bwMode="auto">
          <a:xfrm>
            <a:off x="6858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72" name="Oval 20"/>
          <p:cNvSpPr>
            <a:spLocks noChangeArrowheads="1"/>
          </p:cNvSpPr>
          <p:nvPr/>
        </p:nvSpPr>
        <p:spPr bwMode="auto">
          <a:xfrm>
            <a:off x="8382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73" name="Oval 21"/>
          <p:cNvSpPr>
            <a:spLocks noChangeArrowheads="1"/>
          </p:cNvSpPr>
          <p:nvPr/>
        </p:nvSpPr>
        <p:spPr bwMode="auto">
          <a:xfrm>
            <a:off x="9906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74" name="Oval 22"/>
          <p:cNvSpPr>
            <a:spLocks noChangeArrowheads="1"/>
          </p:cNvSpPr>
          <p:nvPr/>
        </p:nvSpPr>
        <p:spPr bwMode="auto">
          <a:xfrm>
            <a:off x="9906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575" name="Oval 23"/>
          <p:cNvSpPr>
            <a:spLocks noChangeArrowheads="1"/>
          </p:cNvSpPr>
          <p:nvPr/>
        </p:nvSpPr>
        <p:spPr bwMode="auto">
          <a:xfrm>
            <a:off x="8382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576" name="Oval 24"/>
          <p:cNvSpPr>
            <a:spLocks noChangeArrowheads="1"/>
          </p:cNvSpPr>
          <p:nvPr/>
        </p:nvSpPr>
        <p:spPr bwMode="auto">
          <a:xfrm>
            <a:off x="12954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577" name="Oval 2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578" name="Oval 26"/>
          <p:cNvSpPr>
            <a:spLocks noChangeArrowheads="1"/>
          </p:cNvSpPr>
          <p:nvPr/>
        </p:nvSpPr>
        <p:spPr bwMode="auto">
          <a:xfrm>
            <a:off x="16002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79593" name="Group 41"/>
          <p:cNvGrpSpPr>
            <a:grpSpLocks/>
          </p:cNvGrpSpPr>
          <p:nvPr/>
        </p:nvGrpSpPr>
        <p:grpSpPr bwMode="auto">
          <a:xfrm>
            <a:off x="2667000" y="1447800"/>
            <a:ext cx="5029200" cy="2209800"/>
            <a:chOff x="1680" y="912"/>
            <a:chExt cx="3168" cy="1392"/>
          </a:xfrm>
        </p:grpSpPr>
        <p:sp>
          <p:nvSpPr>
            <p:cNvPr id="279579" name="Oval 27"/>
            <p:cNvSpPr>
              <a:spLocks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9580" name="Line 28"/>
            <p:cNvSpPr>
              <a:spLocks noChangeShapeType="1"/>
            </p:cNvSpPr>
            <p:nvPr/>
          </p:nvSpPr>
          <p:spPr bwMode="auto">
            <a:xfrm>
              <a:off x="3984" y="2160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581" name="Oval 29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9582" name="Oval 30"/>
            <p:cNvSpPr>
              <a:spLocks noChangeArrowheads="1"/>
            </p:cNvSpPr>
            <p:nvPr/>
          </p:nvSpPr>
          <p:spPr bwMode="auto">
            <a:xfrm>
              <a:off x="4128" y="211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9583" name="Oval 31"/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9584" name="Oval 32"/>
            <p:cNvSpPr>
              <a:spLocks noChangeArrowheads="1"/>
            </p:cNvSpPr>
            <p:nvPr/>
          </p:nvSpPr>
          <p:spPr bwMode="auto">
            <a:xfrm>
              <a:off x="4512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9585" name="Oval 33"/>
            <p:cNvSpPr>
              <a:spLocks noChangeArrowheads="1"/>
            </p:cNvSpPr>
            <p:nvPr/>
          </p:nvSpPr>
          <p:spPr bwMode="auto">
            <a:xfrm>
              <a:off x="4608" y="211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9586" name="Oval 34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7" name="Oval 35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8" name="Oval 36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9" name="Oval 37"/>
            <p:cNvSpPr>
              <a:spLocks noChangeArrowheads="1"/>
            </p:cNvSpPr>
            <p:nvPr/>
          </p:nvSpPr>
          <p:spPr bwMode="auto">
            <a:xfrm>
              <a:off x="403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90" name="Oval 38"/>
            <p:cNvSpPr>
              <a:spLocks noChangeArrowheads="1"/>
            </p:cNvSpPr>
            <p:nvPr/>
          </p:nvSpPr>
          <p:spPr bwMode="auto">
            <a:xfrm>
              <a:off x="4128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91" name="Oval 39"/>
            <p:cNvSpPr>
              <a:spLocks noChangeArrowheads="1"/>
            </p:cNvSpPr>
            <p:nvPr/>
          </p:nvSpPr>
          <p:spPr bwMode="auto">
            <a:xfrm>
              <a:off x="4224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92" name="Text Box 40"/>
            <p:cNvSpPr txBox="1">
              <a:spLocks noChangeArrowheads="1"/>
            </p:cNvSpPr>
            <p:nvPr/>
          </p:nvSpPr>
          <p:spPr bwMode="auto">
            <a:xfrm>
              <a:off x="1680" y="912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Sampling Step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80580" name="Oval 4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80582" name="Oval 6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5" name="Oval 9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80586" name="Oval 10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02" name="Oval 2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03" name="Line 27"/>
          <p:cNvSpPr>
            <a:spLocks noChangeShapeType="1"/>
          </p:cNvSpPr>
          <p:nvPr/>
        </p:nvSpPr>
        <p:spPr bwMode="auto">
          <a:xfrm>
            <a:off x="6324600" y="342900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04" name="Oval 28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05" name="Oval 29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06" name="Oval 30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07" name="Oval 31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08" name="Oval 32"/>
          <p:cNvSpPr>
            <a:spLocks noChangeArrowheads="1"/>
          </p:cNvSpPr>
          <p:nvPr/>
        </p:nvSpPr>
        <p:spPr bwMode="auto">
          <a:xfrm>
            <a:off x="73152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09" name="Oval 33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0" name="Oval 34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1" name="Oval 35"/>
          <p:cNvSpPr>
            <a:spLocks noChangeArrowheads="1"/>
          </p:cNvSpPr>
          <p:nvPr/>
        </p:nvSpPr>
        <p:spPr bwMode="auto">
          <a:xfrm>
            <a:off x="62484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2" name="Oval 36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3" name="Oval 37"/>
          <p:cNvSpPr>
            <a:spLocks noChangeArrowheads="1"/>
          </p:cNvSpPr>
          <p:nvPr/>
        </p:nvSpPr>
        <p:spPr bwMode="auto">
          <a:xfrm>
            <a:off x="65532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4" name="Oval 38"/>
          <p:cNvSpPr>
            <a:spLocks noChangeArrowheads="1"/>
          </p:cNvSpPr>
          <p:nvPr/>
        </p:nvSpPr>
        <p:spPr bwMode="auto">
          <a:xfrm>
            <a:off x="67056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5" name="Text Box 39"/>
          <p:cNvSpPr txBox="1">
            <a:spLocks noChangeArrowheads="1"/>
          </p:cNvSpPr>
          <p:nvPr/>
        </p:nvSpPr>
        <p:spPr bwMode="auto">
          <a:xfrm>
            <a:off x="3429000" y="5486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Now observe BMeter</a:t>
            </a:r>
            <a:r>
              <a:rPr lang="en-US" sz="2400" baseline="-25000"/>
              <a:t>t</a:t>
            </a:r>
            <a:r>
              <a:rPr lang="en-US" sz="2400"/>
              <a:t> =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81603" name="Oval 3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81605" name="Oval 5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8" name="Oval 8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81609" name="Oval 9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12" name="Oval 12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6324600" y="342900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14" name="Oval 14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15" name="Oval 15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16" name="Oval 16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17" name="Oval 17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18" name="Oval 18"/>
          <p:cNvSpPr>
            <a:spLocks noChangeArrowheads="1"/>
          </p:cNvSpPr>
          <p:nvPr/>
        </p:nvSpPr>
        <p:spPr bwMode="auto">
          <a:xfrm>
            <a:off x="73152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19" name="Oval 19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0" name="Oval 20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1" name="Oval 21"/>
          <p:cNvSpPr>
            <a:spLocks noChangeArrowheads="1"/>
          </p:cNvSpPr>
          <p:nvPr/>
        </p:nvSpPr>
        <p:spPr bwMode="auto">
          <a:xfrm>
            <a:off x="62484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2" name="Oval 22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Oval 23"/>
          <p:cNvSpPr>
            <a:spLocks noChangeArrowheads="1"/>
          </p:cNvSpPr>
          <p:nvPr/>
        </p:nvSpPr>
        <p:spPr bwMode="auto">
          <a:xfrm>
            <a:off x="65532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4" name="Oval 24"/>
          <p:cNvSpPr>
            <a:spLocks noChangeArrowheads="1"/>
          </p:cNvSpPr>
          <p:nvPr/>
        </p:nvSpPr>
        <p:spPr bwMode="auto">
          <a:xfrm>
            <a:off x="67056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3429000" y="5486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Compute weights</a:t>
            </a:r>
          </a:p>
        </p:txBody>
      </p:sp>
      <p:sp>
        <p:nvSpPr>
          <p:cNvPr id="281626" name="Line 26"/>
          <p:cNvSpPr>
            <a:spLocks noChangeShapeType="1"/>
          </p:cNvSpPr>
          <p:nvPr/>
        </p:nvSpPr>
        <p:spPr bwMode="auto">
          <a:xfrm flipH="1">
            <a:off x="73152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8077200" y="2071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 flipH="1" flipV="1">
            <a:off x="7315200" y="2438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29" name="Text Box 29"/>
          <p:cNvSpPr txBox="1">
            <a:spLocks noChangeArrowheads="1"/>
          </p:cNvSpPr>
          <p:nvPr/>
        </p:nvSpPr>
        <p:spPr bwMode="auto">
          <a:xfrm>
            <a:off x="8077200" y="2376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Example</a:t>
            </a:r>
          </a:p>
        </p:txBody>
      </p:sp>
      <p:sp>
        <p:nvSpPr>
          <p:cNvPr id="282627" name="Oval 3"/>
          <p:cNvSpPr>
            <a:spLocks noChangeArrowheads="1"/>
          </p:cNvSpPr>
          <p:nvPr/>
        </p:nvSpPr>
        <p:spPr bwMode="auto">
          <a:xfrm>
            <a:off x="4495800" y="4511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BMeter</a:t>
            </a:r>
            <a:r>
              <a:rPr lang="en-US" sz="2400" baseline="-25000"/>
              <a:t>t</a:t>
            </a:r>
          </a:p>
        </p:txBody>
      </p:sp>
      <p:sp>
        <p:nvSpPr>
          <p:cNvPr id="282628" name="Oval 4"/>
          <p:cNvSpPr>
            <a:spLocks noChangeArrowheads="1"/>
          </p:cNvSpPr>
          <p:nvPr/>
        </p:nvSpPr>
        <p:spPr bwMode="auto">
          <a:xfrm>
            <a:off x="44958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</a:t>
            </a:r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2133600" y="2987675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Battery</a:t>
            </a:r>
            <a:r>
              <a:rPr lang="en-US" sz="2400" baseline="-25000"/>
              <a:t>t-1</a:t>
            </a:r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>
            <a:off x="3810000" y="3368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5334000" y="3749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2" name="Oval 8"/>
          <p:cNvSpPr>
            <a:spLocks noChangeArrowheads="1"/>
          </p:cNvSpPr>
          <p:nvPr/>
        </p:nvSpPr>
        <p:spPr bwMode="auto">
          <a:xfrm>
            <a:off x="15240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t-1</a:t>
            </a:r>
          </a:p>
        </p:txBody>
      </p:sp>
      <p:sp>
        <p:nvSpPr>
          <p:cNvPr id="282633" name="Oval 9"/>
          <p:cNvSpPr>
            <a:spLocks noChangeArrowheads="1"/>
          </p:cNvSpPr>
          <p:nvPr/>
        </p:nvSpPr>
        <p:spPr bwMode="auto">
          <a:xfrm>
            <a:off x="3886200" y="1981200"/>
            <a:ext cx="16764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Broken</a:t>
            </a:r>
            <a:r>
              <a:rPr lang="en-US" sz="2400" baseline="-25000"/>
              <a:t>t</a:t>
            </a:r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4648200" y="2743200"/>
            <a:ext cx="533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3200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6" name="Oval 12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6324600" y="342900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8" name="Oval 14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643" name="Oval 19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3429000" y="5486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Weighted resample</a:t>
            </a:r>
          </a:p>
        </p:txBody>
      </p:sp>
      <p:sp>
        <p:nvSpPr>
          <p:cNvPr id="282654" name="Oval 30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655" name="Oval 31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656" name="Oval 32"/>
          <p:cNvSpPr>
            <a:spLocks noChangeArrowheads="1"/>
          </p:cNvSpPr>
          <p:nvPr/>
        </p:nvSpPr>
        <p:spPr bwMode="auto">
          <a:xfrm>
            <a:off x="71628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657" name="Oval 33"/>
          <p:cNvSpPr>
            <a:spLocks noChangeArrowheads="1"/>
          </p:cNvSpPr>
          <p:nvPr/>
        </p:nvSpPr>
        <p:spPr bwMode="auto">
          <a:xfrm>
            <a:off x="7315200" y="34290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658" name="Oval 34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59" name="Oval 35"/>
          <p:cNvSpPr>
            <a:spLocks noChangeArrowheads="1"/>
          </p:cNvSpPr>
          <p:nvPr/>
        </p:nvSpPr>
        <p:spPr bwMode="auto">
          <a:xfrm>
            <a:off x="64008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60" name="Oval 36"/>
          <p:cNvSpPr>
            <a:spLocks noChangeArrowheads="1"/>
          </p:cNvSpPr>
          <p:nvPr/>
        </p:nvSpPr>
        <p:spPr bwMode="auto">
          <a:xfrm>
            <a:off x="65532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61" name="Oval 37"/>
          <p:cNvSpPr>
            <a:spLocks noChangeArrowheads="1"/>
          </p:cNvSpPr>
          <p:nvPr/>
        </p:nvSpPr>
        <p:spPr bwMode="auto">
          <a:xfrm>
            <a:off x="67056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62" name="Oval 38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Applications of Particle Filtering in Robotics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Simultaneous Localization and Mapping (SLAM)</a:t>
            </a:r>
          </a:p>
          <a:p>
            <a:r>
              <a:rPr lang="en-US" sz="2800"/>
              <a:t>Observations: laser rangefinder</a:t>
            </a:r>
          </a:p>
          <a:p>
            <a:r>
              <a:rPr lang="en-US" sz="2800"/>
              <a:t>State variables: position, walls</a:t>
            </a:r>
          </a:p>
        </p:txBody>
      </p:sp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2113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3174" name="Picture 6" descr="Loop_DP_SL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16338"/>
            <a:ext cx="5181600" cy="28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</a:t>
            </a:r>
            <a:r>
              <a:rPr lang="en-US" dirty="0" smtClean="0"/>
              <a:t>Model for Robot Localization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observations </a:t>
            </a:r>
            <a:r>
              <a:rPr lang="en-US" dirty="0" smtClean="0"/>
              <a:t>+ transition dynamics to </a:t>
            </a:r>
            <a:r>
              <a:rPr lang="en-US" dirty="0"/>
              <a:t>get a better idea of where the robot is at time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Maintain a </a:t>
            </a:r>
            <a:r>
              <a:rPr lang="en-US" i="1" dirty="0" smtClean="0"/>
              <a:t>belief state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over time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(x) = 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=x|z</a:t>
            </a:r>
            <a:r>
              <a:rPr lang="en-US" baseline="-25000" dirty="0" smtClean="0"/>
              <a:t>1:t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5108" name="Line 4"/>
          <p:cNvSpPr>
            <a:spLocks noChangeShapeType="1"/>
          </p:cNvSpPr>
          <p:nvPr/>
        </p:nvSpPr>
        <p:spPr bwMode="auto">
          <a:xfrm>
            <a:off x="4267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2743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457200" y="3549650"/>
            <a:ext cx="6400800" cy="457200"/>
            <a:chOff x="768" y="3168"/>
            <a:chExt cx="4032" cy="288"/>
          </a:xfrm>
        </p:grpSpPr>
        <p:sp>
          <p:nvSpPr>
            <p:cNvPr id="175111" name="Oval 7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1219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2362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0" name="Line 16"/>
          <p:cNvSpPr>
            <a:spLocks noChangeShapeType="1"/>
          </p:cNvSpPr>
          <p:nvPr/>
        </p:nvSpPr>
        <p:spPr bwMode="auto">
          <a:xfrm>
            <a:off x="3886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5410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2" name="Oval 18"/>
          <p:cNvSpPr>
            <a:spLocks noChangeArrowheads="1"/>
          </p:cNvSpPr>
          <p:nvPr/>
        </p:nvSpPr>
        <p:spPr bwMode="auto">
          <a:xfrm>
            <a:off x="1981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175123" name="Oval 19"/>
          <p:cNvSpPr>
            <a:spLocks noChangeArrowheads="1"/>
          </p:cNvSpPr>
          <p:nvPr/>
        </p:nvSpPr>
        <p:spPr bwMode="auto">
          <a:xfrm>
            <a:off x="3505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175124" name="Oval 20"/>
          <p:cNvSpPr>
            <a:spLocks noChangeArrowheads="1"/>
          </p:cNvSpPr>
          <p:nvPr/>
        </p:nvSpPr>
        <p:spPr bwMode="auto">
          <a:xfrm>
            <a:off x="5029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z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175125" name="Oval 21"/>
          <p:cNvSpPr>
            <a:spLocks noChangeArrowheads="1"/>
          </p:cNvSpPr>
          <p:nvPr/>
        </p:nvSpPr>
        <p:spPr bwMode="auto">
          <a:xfrm>
            <a:off x="60960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6" name="Oval 22"/>
          <p:cNvSpPr>
            <a:spLocks noChangeArrowheads="1"/>
          </p:cNvSpPr>
          <p:nvPr/>
        </p:nvSpPr>
        <p:spPr bwMode="auto">
          <a:xfrm>
            <a:off x="64008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7" name="Oval 23"/>
          <p:cNvSpPr>
            <a:spLocks noChangeArrowheads="1"/>
          </p:cNvSpPr>
          <p:nvPr/>
        </p:nvSpPr>
        <p:spPr bwMode="auto">
          <a:xfrm>
            <a:off x="67056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010400" y="34734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Hidden state variables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7010400" y="43116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Observed variables</a:t>
            </a:r>
          </a:p>
        </p:txBody>
      </p:sp>
      <p:sp>
        <p:nvSpPr>
          <p:cNvPr id="175130" name="Oval 26"/>
          <p:cNvSpPr>
            <a:spLocks noChangeArrowheads="1"/>
          </p:cNvSpPr>
          <p:nvPr/>
        </p:nvSpPr>
        <p:spPr bwMode="auto">
          <a:xfrm>
            <a:off x="25908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1" name="Oval 27"/>
          <p:cNvSpPr>
            <a:spLocks noChangeArrowheads="1"/>
          </p:cNvSpPr>
          <p:nvPr/>
        </p:nvSpPr>
        <p:spPr bwMode="auto">
          <a:xfrm>
            <a:off x="3124200" y="5486400"/>
            <a:ext cx="76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2" name="Oval 28"/>
          <p:cNvSpPr>
            <a:spLocks noChangeArrowheads="1"/>
          </p:cNvSpPr>
          <p:nvPr/>
        </p:nvSpPr>
        <p:spPr bwMode="auto">
          <a:xfrm>
            <a:off x="4191000" y="5334000"/>
            <a:ext cx="15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4" name="Line 30"/>
          <p:cNvSpPr>
            <a:spLocks noChangeShapeType="1"/>
          </p:cNvSpPr>
          <p:nvPr/>
        </p:nvSpPr>
        <p:spPr bwMode="auto">
          <a:xfrm>
            <a:off x="2759075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5" name="Line 31"/>
          <p:cNvSpPr>
            <a:spLocks noChangeShapeType="1"/>
          </p:cNvSpPr>
          <p:nvPr/>
        </p:nvSpPr>
        <p:spPr bwMode="auto">
          <a:xfrm>
            <a:off x="38100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>
            <a:off x="49530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7" name="Oval 33"/>
          <p:cNvSpPr>
            <a:spLocks noChangeArrowheads="1"/>
          </p:cNvSpPr>
          <p:nvPr/>
        </p:nvSpPr>
        <p:spPr bwMode="auto">
          <a:xfrm>
            <a:off x="3124200" y="5562600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Line 35"/>
          <p:cNvSpPr>
            <a:spLocks noChangeShapeType="1"/>
          </p:cNvSpPr>
          <p:nvPr/>
        </p:nvSpPr>
        <p:spPr bwMode="auto">
          <a:xfrm>
            <a:off x="32766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3657600" y="54864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4191000" y="5638800"/>
            <a:ext cx="76200" cy="76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Line 38"/>
          <p:cNvSpPr>
            <a:spLocks noChangeShapeType="1"/>
          </p:cNvSpPr>
          <p:nvPr/>
        </p:nvSpPr>
        <p:spPr bwMode="auto">
          <a:xfrm>
            <a:off x="4419600" y="5684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800600" y="55626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4" name="Oval 40"/>
          <p:cNvSpPr>
            <a:spLocks noChangeArrowheads="1"/>
          </p:cNvSpPr>
          <p:nvPr/>
        </p:nvSpPr>
        <p:spPr bwMode="auto">
          <a:xfrm>
            <a:off x="5334000" y="5410200"/>
            <a:ext cx="152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5" name="Text Box 41"/>
          <p:cNvSpPr txBox="1">
            <a:spLocks noChangeArrowheads="1"/>
          </p:cNvSpPr>
          <p:nvPr/>
        </p:nvSpPr>
        <p:spPr bwMode="auto">
          <a:xfrm>
            <a:off x="2209800" y="60198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Predict – observe – predict – observe…</a:t>
            </a:r>
          </a:p>
        </p:txBody>
      </p:sp>
    </p:spTree>
    <p:extLst>
      <p:ext uri="{BB962C8B-B14F-4D97-AF65-F5344CB8AC3E}">
        <p14:creationId xmlns:p14="http://schemas.microsoft.com/office/powerpoint/2010/main" val="5279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Simultaneous Localization and Mapping (SLAM)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029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Mobile robots</a:t>
            </a:r>
          </a:p>
          <a:p>
            <a:pPr>
              <a:lnSpc>
                <a:spcPct val="90000"/>
              </a:lnSpc>
            </a:pPr>
            <a:r>
              <a:rPr lang="en-US" sz="2800"/>
              <a:t>Odometry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Locally accurate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Drifts significantly over time</a:t>
            </a:r>
          </a:p>
          <a:p>
            <a:pPr>
              <a:lnSpc>
                <a:spcPct val="90000"/>
              </a:lnSpc>
            </a:pPr>
            <a:r>
              <a:rPr lang="en-US" sz="2800"/>
              <a:t>Vision/ladar/sonar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Inaccurate locally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Global reference frame</a:t>
            </a:r>
          </a:p>
          <a:p>
            <a:pPr>
              <a:lnSpc>
                <a:spcPct val="90000"/>
              </a:lnSpc>
            </a:pPr>
            <a:r>
              <a:rPr lang="en-US" sz="2800"/>
              <a:t>Combine the two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State: (robot pose, map)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Observations: (sensor input)</a:t>
            </a:r>
          </a:p>
        </p:txBody>
      </p:sp>
      <p:pic>
        <p:nvPicPr>
          <p:cNvPr id="220165" name="Picture 5" descr="sensors_IRSLA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problem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</a:t>
            </a:r>
            <a:r>
              <a:rPr lang="en-US" sz="3200" baseline="-25000" dirty="0" err="1"/>
              <a:t>t</a:t>
            </a:r>
            <a:r>
              <a:rPr lang="en-US" sz="3200" dirty="0"/>
              <a:t> ~ </a:t>
            </a:r>
            <a:r>
              <a:rPr lang="en-US" sz="3200" i="1" dirty="0" err="1"/>
              <a:t>Bel</a:t>
            </a:r>
            <a:r>
              <a:rPr lang="en-US" sz="3200" dirty="0"/>
              <a:t>(</a:t>
            </a:r>
            <a:r>
              <a:rPr lang="en-US" sz="3200" dirty="0" err="1"/>
              <a:t>x</a:t>
            </a:r>
            <a:r>
              <a:rPr lang="en-US" sz="3200" baseline="-25000" dirty="0" err="1"/>
              <a:t>t</a:t>
            </a:r>
            <a:r>
              <a:rPr lang="en-US" sz="3200" dirty="0"/>
              <a:t>)    (arbitrary </a:t>
            </a:r>
            <a:r>
              <a:rPr lang="en-US" sz="3200" dirty="0" err="1"/>
              <a:t>p.d.f</a:t>
            </a:r>
            <a:r>
              <a:rPr lang="en-US" sz="3200" dirty="0"/>
              <a:t>.)</a:t>
            </a:r>
          </a:p>
          <a:p>
            <a:r>
              <a:rPr lang="en-US" sz="3200" dirty="0"/>
              <a:t>x</a:t>
            </a:r>
            <a:r>
              <a:rPr lang="en-US" sz="3200" baseline="-25000" dirty="0"/>
              <a:t>t+1</a:t>
            </a:r>
            <a:r>
              <a:rPr lang="en-US" sz="3200" dirty="0"/>
              <a:t> = f(</a:t>
            </a:r>
            <a:r>
              <a:rPr lang="en-US" sz="3200" dirty="0" err="1"/>
              <a:t>x</a:t>
            </a:r>
            <a:r>
              <a:rPr lang="en-US" sz="3200" baseline="-25000" dirty="0" err="1"/>
              <a:t>t</a:t>
            </a:r>
            <a:r>
              <a:rPr lang="en-US" sz="3200" dirty="0" err="1"/>
              <a:t>,u,</a:t>
            </a:r>
            <a:r>
              <a:rPr lang="en-US" sz="3200" dirty="0" err="1">
                <a:latin typeface="Symbol" pitchFamily="18" charset="2"/>
              </a:rPr>
              <a:t>e</a:t>
            </a:r>
            <a:r>
              <a:rPr lang="en-US" sz="3200" baseline="-25000" dirty="0" err="1"/>
              <a:t>p</a:t>
            </a:r>
            <a:r>
              <a:rPr lang="en-US" sz="3200" dirty="0"/>
              <a:t>)</a:t>
            </a:r>
          </a:p>
          <a:p>
            <a:r>
              <a:rPr lang="en-US" sz="3200" dirty="0"/>
              <a:t>z</a:t>
            </a:r>
            <a:r>
              <a:rPr lang="en-US" sz="3200" baseline="-25000" dirty="0"/>
              <a:t>t+1</a:t>
            </a:r>
            <a:r>
              <a:rPr lang="en-US" sz="3200" dirty="0"/>
              <a:t> = g(x</a:t>
            </a:r>
            <a:r>
              <a:rPr lang="en-US" sz="3200" baseline="-25000" dirty="0"/>
              <a:t>t+1</a:t>
            </a:r>
            <a:r>
              <a:rPr lang="en-US" sz="3200" dirty="0"/>
              <a:t>,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baseline="-25000" dirty="0"/>
              <a:t>o</a:t>
            </a:r>
            <a:r>
              <a:rPr lang="en-US" sz="3200" dirty="0"/>
              <a:t>)</a:t>
            </a:r>
            <a:endParaRPr lang="en-US" sz="3200" baseline="-25000" dirty="0"/>
          </a:p>
          <a:p>
            <a:r>
              <a:rPr lang="en-US" sz="3200" dirty="0" err="1">
                <a:latin typeface="Symbol" pitchFamily="18" charset="2"/>
              </a:rPr>
              <a:t>e</a:t>
            </a:r>
            <a:r>
              <a:rPr lang="en-US" sz="3200" baseline="-25000" dirty="0" err="1"/>
              <a:t>p</a:t>
            </a:r>
            <a:r>
              <a:rPr lang="en-US" sz="3200" dirty="0"/>
              <a:t> ~ arbitrary </a:t>
            </a:r>
            <a:r>
              <a:rPr lang="en-US" sz="3200" dirty="0" err="1" smtClean="0"/>
              <a:t>p.d.f</a:t>
            </a:r>
            <a:r>
              <a:rPr lang="en-US" sz="3200" dirty="0" smtClean="0"/>
              <a:t>., </a:t>
            </a:r>
            <a:r>
              <a:rPr lang="en-US" sz="3200" dirty="0" err="1">
                <a:latin typeface="Symbol" pitchFamily="18" charset="2"/>
              </a:rPr>
              <a:t>e</a:t>
            </a:r>
            <a:r>
              <a:rPr lang="en-US" sz="3200" baseline="-25000" dirty="0" err="1"/>
              <a:t>o</a:t>
            </a:r>
            <a:r>
              <a:rPr lang="en-US" sz="3200" dirty="0"/>
              <a:t> ~ arbitrary </a:t>
            </a:r>
            <a:r>
              <a:rPr lang="en-US" sz="3200" dirty="0" err="1"/>
              <a:t>p.d.f</a:t>
            </a:r>
            <a:r>
              <a:rPr lang="en-US" sz="3200" dirty="0"/>
              <a:t>.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971800" y="2225675"/>
            <a:ext cx="3810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971800" y="2835275"/>
            <a:ext cx="457200" cy="4572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429000" y="2209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Process noise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3505200" y="283527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</a:rPr>
              <a:t>Observation noise</a:t>
            </a:r>
          </a:p>
        </p:txBody>
      </p:sp>
    </p:spTree>
    <p:extLst>
      <p:ext uri="{BB962C8B-B14F-4D97-AF65-F5344CB8AC3E}">
        <p14:creationId xmlns:p14="http://schemas.microsoft.com/office/powerpoint/2010/main" val="6410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Sampling Importance Resampling (SIR) variant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endParaRPr lang="en-US"/>
          </a:p>
        </p:txBody>
      </p:sp>
      <p:pic>
        <p:nvPicPr>
          <p:cNvPr id="211972" name="Content Placeholder 3" descr="p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02" r="-20702"/>
          <a:stretch>
            <a:fillRect/>
          </a:stretch>
        </p:blipFill>
        <p:spPr bwMode="auto">
          <a:xfrm>
            <a:off x="-457200" y="1752600"/>
            <a:ext cx="9007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685800" y="3048000"/>
            <a:ext cx="7086600" cy="45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685800" y="3505200"/>
            <a:ext cx="7086600" cy="457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685800" y="5105400"/>
            <a:ext cx="7086600" cy="381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70866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Predict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7010400" y="3976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Update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7010400" y="4724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9900"/>
                </a:solidFill>
              </a:rPr>
              <a:t>Resample</a:t>
            </a:r>
          </a:p>
        </p:txBody>
      </p:sp>
    </p:spTree>
    <p:extLst>
      <p:ext uri="{BB962C8B-B14F-4D97-AF65-F5344CB8AC3E}">
        <p14:creationId xmlns:p14="http://schemas.microsoft.com/office/powerpoint/2010/main" val="12750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Filtering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Mixing exact and approximate representations (e.g., mixture models)</a:t>
            </a:r>
          </a:p>
          <a:p>
            <a:r>
              <a:rPr lang="en-US" dirty="0" smtClean="0"/>
              <a:t>Multiple hypothesis tracking (assignment problem)</a:t>
            </a:r>
          </a:p>
          <a:p>
            <a:r>
              <a:rPr lang="en-US" dirty="0" smtClean="0"/>
              <a:t>Model calibration</a:t>
            </a:r>
          </a:p>
          <a:p>
            <a:r>
              <a:rPr lang="en-US" dirty="0" smtClean="0"/>
              <a:t>Scaling up (e.g., 3D SLAM</a:t>
            </a:r>
            <a:r>
              <a:rPr lang="en-US" smtClean="0"/>
              <a:t>, huge maps)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8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Putting it together: intelligent agents</a:t>
            </a:r>
            <a:endParaRPr lang="en-US" dirty="0"/>
          </a:p>
          <a:p>
            <a:r>
              <a:rPr lang="en-US" dirty="0"/>
              <a:t>Read R&amp;N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Filtering with Belief States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4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Compute </a:t>
                </a:r>
                <a:r>
                  <a:rPr lang="en-US" sz="2800" i="1" dirty="0" err="1" smtClean="0"/>
                  <a:t>b</a:t>
                </a:r>
                <a:r>
                  <a:rPr lang="en-US" sz="2800" baseline="-25000" dirty="0" err="1" smtClean="0"/>
                  <a:t>t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given </a:t>
                </a:r>
                <a:r>
                  <a:rPr lang="en-US" sz="2800" dirty="0" err="1" smtClean="0"/>
                  <a:t>z</a:t>
                </a:r>
                <a:r>
                  <a:rPr lang="en-US" sz="2800" baseline="-25000" dirty="0" err="1" smtClean="0"/>
                  <a:t>t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and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prior </a:t>
                </a:r>
                <a:r>
                  <a:rPr lang="en-US" sz="2800" dirty="0" smtClean="0"/>
                  <a:t>belief </a:t>
                </a:r>
                <a:r>
                  <a:rPr lang="en-US" sz="2800" i="1" dirty="0" err="1" smtClean="0"/>
                  <a:t>b</a:t>
                </a:r>
                <a:r>
                  <a:rPr lang="en-US" sz="2800" baseline="-25000" dirty="0" err="1" smtClean="0"/>
                  <a:t>t</a:t>
                </a:r>
                <a:endParaRPr lang="en-US" sz="2800" baseline="-25000" dirty="0"/>
              </a:p>
              <a:p>
                <a:r>
                  <a:rPr lang="en-US" sz="2800" dirty="0" smtClean="0"/>
                  <a:t>Recursive filtering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5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5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500" b="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500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500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1:</m:t>
                                </m:r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5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pPr marL="365760" lvl="1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𝑍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/>
                          </a:rPr>
                          <m:t>𝑃</m:t>
                        </m:r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3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5800" y="3634632"/>
            <a:ext cx="3467100" cy="1699368"/>
            <a:chOff x="685800" y="4114800"/>
            <a:chExt cx="3467100" cy="1699368"/>
          </a:xfrm>
        </p:grpSpPr>
        <p:sp>
          <p:nvSpPr>
            <p:cNvPr id="7" name="Rectangle 6"/>
            <p:cNvSpPr/>
            <p:nvPr/>
          </p:nvSpPr>
          <p:spPr>
            <a:xfrm>
              <a:off x="2057400" y="4114800"/>
              <a:ext cx="19812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895600" y="4724400"/>
              <a:ext cx="1524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85800" y="5444836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via the observation </a:t>
              </a:r>
              <a:r>
                <a:rPr lang="en-US" dirty="0" err="1" smtClean="0"/>
                <a:t>z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38600" y="3634632"/>
            <a:ext cx="4495800" cy="1664732"/>
            <a:chOff x="4038600" y="4114800"/>
            <a:chExt cx="4495800" cy="1664732"/>
          </a:xfrm>
        </p:grpSpPr>
        <p:sp>
          <p:nvSpPr>
            <p:cNvPr id="2" name="Rectangle 1"/>
            <p:cNvSpPr/>
            <p:nvPr/>
          </p:nvSpPr>
          <p:spPr>
            <a:xfrm>
              <a:off x="4038600" y="4114800"/>
              <a:ext cx="3810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5257800" y="4724400"/>
              <a:ext cx="76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38600" y="54102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 P(X</a:t>
              </a:r>
              <a:r>
                <a:rPr lang="en-US" baseline="-25000" dirty="0" smtClean="0"/>
                <a:t>t</a:t>
              </a:r>
              <a:r>
                <a:rPr lang="en-US" dirty="0" smtClean="0"/>
                <a:t>|z</a:t>
              </a:r>
              <a:r>
                <a:rPr lang="en-US" baseline="-25000" dirty="0" smtClean="0"/>
                <a:t>1:t-1</a:t>
              </a:r>
              <a:r>
                <a:rPr lang="en-US" dirty="0" smtClean="0"/>
                <a:t>) using dynamics alone</a:t>
              </a:r>
              <a:endParaRPr lang="en-US" dirty="0"/>
            </a:p>
          </p:txBody>
        </p:sp>
      </p:grp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Filtering with Belief States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4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Compute </a:t>
                </a:r>
                <a:r>
                  <a:rPr lang="en-US" sz="2800" i="1" dirty="0" err="1" smtClean="0"/>
                  <a:t>b</a:t>
                </a:r>
                <a:r>
                  <a:rPr lang="en-US" sz="2800" baseline="-25000" dirty="0" err="1" smtClean="0"/>
                  <a:t>t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given </a:t>
                </a:r>
                <a:r>
                  <a:rPr lang="en-US" sz="2800" dirty="0" err="1" smtClean="0"/>
                  <a:t>z</a:t>
                </a:r>
                <a:r>
                  <a:rPr lang="en-US" sz="2800" baseline="-25000" dirty="0" err="1" smtClean="0"/>
                  <a:t>t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and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prior </a:t>
                </a:r>
                <a:r>
                  <a:rPr lang="en-US" sz="2800" dirty="0" smtClean="0"/>
                  <a:t>belief </a:t>
                </a:r>
                <a:r>
                  <a:rPr lang="en-US" sz="2800" i="1" dirty="0" err="1" smtClean="0"/>
                  <a:t>b</a:t>
                </a:r>
                <a:r>
                  <a:rPr lang="en-US" sz="2800" baseline="-25000" dirty="0" err="1" smtClean="0"/>
                  <a:t>t</a:t>
                </a:r>
                <a:endParaRPr lang="en-US" sz="2800" baseline="-25000" dirty="0"/>
              </a:p>
              <a:p>
                <a:r>
                  <a:rPr lang="en-US" sz="2800" dirty="0" smtClean="0"/>
                  <a:t>Recursive filtering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5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5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500" b="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500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500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5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1:</m:t>
                                </m:r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5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5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pPr marL="365760" lvl="1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𝑍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/>
                          </a:rPr>
                          <m:t>𝑃</m:t>
                        </m:r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𝑍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3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Continuous State </a:t>
            </a:r>
            <a:r>
              <a:rPr lang="en-US" dirty="0" smtClean="0"/>
              <a:t>Spaces…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4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 smtClean="0"/>
                  <a:t>Compute </a:t>
                </a:r>
                <a:r>
                  <a:rPr lang="en-US" sz="2800" i="1" dirty="0" err="1"/>
                  <a:t>b</a:t>
                </a:r>
                <a:r>
                  <a:rPr lang="en-US" sz="2800" baseline="-25000" dirty="0" err="1"/>
                  <a:t>t</a:t>
                </a:r>
                <a:r>
                  <a:rPr lang="en-US" sz="2800" dirty="0"/>
                  <a:t>, given </a:t>
                </a:r>
                <a:r>
                  <a:rPr lang="en-US" sz="2800" dirty="0" err="1"/>
                  <a:t>z</a:t>
                </a:r>
                <a:r>
                  <a:rPr lang="en-US" sz="2800" baseline="-25000" dirty="0" err="1"/>
                  <a:t>t</a:t>
                </a:r>
                <a:r>
                  <a:rPr lang="en-US" sz="2800" dirty="0"/>
                  <a:t> and prior belief </a:t>
                </a:r>
                <a:r>
                  <a:rPr lang="en-US" sz="2800" i="1" dirty="0" err="1"/>
                  <a:t>b</a:t>
                </a:r>
                <a:r>
                  <a:rPr lang="en-US" sz="2800" baseline="-25000" dirty="0" err="1"/>
                  <a:t>t</a:t>
                </a:r>
                <a:endParaRPr lang="en-US" sz="2800" baseline="-25000" dirty="0"/>
              </a:p>
              <a:p>
                <a:r>
                  <a:rPr lang="en-US" sz="2800" dirty="0" smtClean="0"/>
                  <a:t>Continuous f</a:t>
                </a:r>
                <a:r>
                  <a:rPr lang="en-US" sz="2800" dirty="0" smtClean="0"/>
                  <a:t>iltering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𝑍</m:t>
                        </m:r>
                      </m:den>
                    </m:f>
                    <m:r>
                      <a:rPr lang="en-US" sz="28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=</m:t>
                        </m:r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8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800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9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Bayesian </a:t>
            </a:r>
            <a:r>
              <a:rPr lang="en-US" dirty="0" smtClean="0"/>
              <a:t>Filtering in Continuous State Spaces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4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 smtClean="0"/>
                  <a:t>Compute </a:t>
                </a:r>
                <a:r>
                  <a:rPr lang="en-US" sz="2800" i="1" dirty="0" err="1"/>
                  <a:t>b</a:t>
                </a:r>
                <a:r>
                  <a:rPr lang="en-US" sz="2800" baseline="-25000" dirty="0" err="1"/>
                  <a:t>t</a:t>
                </a:r>
                <a:r>
                  <a:rPr lang="en-US" sz="2800" dirty="0"/>
                  <a:t>, given </a:t>
                </a:r>
                <a:r>
                  <a:rPr lang="en-US" sz="2800" dirty="0" err="1"/>
                  <a:t>z</a:t>
                </a:r>
                <a:r>
                  <a:rPr lang="en-US" sz="2800" baseline="-25000" dirty="0" err="1"/>
                  <a:t>t</a:t>
                </a:r>
                <a:r>
                  <a:rPr lang="en-US" sz="2800" dirty="0"/>
                  <a:t> and prior belief </a:t>
                </a:r>
                <a:r>
                  <a:rPr lang="en-US" sz="2800" i="1" dirty="0" err="1"/>
                  <a:t>b</a:t>
                </a:r>
                <a:r>
                  <a:rPr lang="en-US" sz="2800" baseline="-25000" dirty="0" err="1"/>
                  <a:t>t</a:t>
                </a:r>
                <a:endParaRPr lang="en-US" sz="2800" baseline="-25000" dirty="0"/>
              </a:p>
              <a:p>
                <a:r>
                  <a:rPr lang="en-US" sz="2800" dirty="0" smtClean="0"/>
                  <a:t>Continuous f</a:t>
                </a:r>
                <a:r>
                  <a:rPr lang="en-US" sz="2800" dirty="0" smtClean="0"/>
                  <a:t>iltering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𝑍</m:t>
                        </m:r>
                      </m:den>
                    </m:f>
                    <m:r>
                      <a:rPr lang="en-US" sz="28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=</m:t>
                        </m:r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8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800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600" dirty="0" smtClean="0"/>
                  <a:t>How to evaluate this integral?</a:t>
                </a:r>
              </a:p>
              <a:p>
                <a:r>
                  <a:rPr lang="en-US" sz="2600" dirty="0"/>
                  <a:t>How to </a:t>
                </a:r>
                <a:r>
                  <a:rPr lang="en-US" sz="2600" dirty="0" smtClean="0"/>
                  <a:t>calculate Z?</a:t>
                </a:r>
                <a:endParaRPr lang="en-US" sz="2600" dirty="0" smtClean="0"/>
              </a:p>
              <a:p>
                <a:r>
                  <a:rPr lang="en-US" sz="2600" dirty="0" smtClean="0"/>
                  <a:t>How to </a:t>
                </a:r>
                <a:r>
                  <a:rPr lang="en-US" sz="2600" i="1" dirty="0" smtClean="0"/>
                  <a:t>even represent </a:t>
                </a:r>
                <a:r>
                  <a:rPr lang="en-US" sz="2600" dirty="0" smtClean="0"/>
                  <a:t>a belief state?</a:t>
                </a:r>
                <a:endParaRPr lang="en-US" sz="2600" dirty="0"/>
              </a:p>
            </p:txBody>
          </p:sp>
        </mc:Choice>
        <mc:Fallback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9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3100</TotalTime>
  <Words>1862</Words>
  <Application>Microsoft Office PowerPoint</Application>
  <PresentationFormat>On-screen Show (4:3)</PresentationFormat>
  <Paragraphs>381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Oriel</vt:lpstr>
      <vt:lpstr>Temporal Probabilistic Models Pt 2</vt:lpstr>
      <vt:lpstr>Agenda</vt:lpstr>
      <vt:lpstr>Kalman Filtering</vt:lpstr>
      <vt:lpstr>Hidden Markov Model for Robot Localization</vt:lpstr>
      <vt:lpstr>Hidden Markov Model for Robot Localization</vt:lpstr>
      <vt:lpstr>Bayesian Filtering with Belief States</vt:lpstr>
      <vt:lpstr>Bayesian Filtering with Belief States</vt:lpstr>
      <vt:lpstr>In Continuous State Spaces…</vt:lpstr>
      <vt:lpstr>General Bayesian Filtering in Continuous State Spaces</vt:lpstr>
      <vt:lpstr>Key Representational Decisions</vt:lpstr>
      <vt:lpstr>Gaussian Distribution</vt:lpstr>
      <vt:lpstr>Linear Gaussian Transition Model for Moving 1D Point</vt:lpstr>
      <vt:lpstr>Linear Gaussian Transition Model</vt:lpstr>
      <vt:lpstr>Linear Gaussian Observation Model</vt:lpstr>
      <vt:lpstr>Linear Gaussian Observation Model</vt:lpstr>
      <vt:lpstr>Multivariate Gaussians</vt:lpstr>
      <vt:lpstr>Multivariate Linear Gaussian Process</vt:lpstr>
      <vt:lpstr>Multivariate Computations</vt:lpstr>
      <vt:lpstr>Kalman Filter Assumptions</vt:lpstr>
      <vt:lpstr>Two Steps</vt:lpstr>
      <vt:lpstr>Two Steps</vt:lpstr>
      <vt:lpstr>Two Steps</vt:lpstr>
      <vt:lpstr>Deriving the Update Rule</vt:lpstr>
      <vt:lpstr>Putting it together</vt:lpstr>
      <vt:lpstr>Properties of Kalman Filter</vt:lpstr>
      <vt:lpstr>PowerPoint Presentation</vt:lpstr>
      <vt:lpstr>Non-Gaussian distributions</vt:lpstr>
      <vt:lpstr>Non-Gaussian distributions</vt:lpstr>
      <vt:lpstr>Example: Failure detection</vt:lpstr>
      <vt:lpstr>Example: Failure detection</vt:lpstr>
      <vt:lpstr>Dynamic Bayesian Network</vt:lpstr>
      <vt:lpstr>Dynamic Bayesian Network</vt:lpstr>
      <vt:lpstr>Results on Transient Failure</vt:lpstr>
      <vt:lpstr>Results on Persistent Failure</vt:lpstr>
      <vt:lpstr>Persistent Failure Model</vt:lpstr>
      <vt:lpstr>Results on Persistent Failure</vt:lpstr>
      <vt:lpstr>How to perform inference on DBN?</vt:lpstr>
      <vt:lpstr>Particle Filtering (aka Sequential Monte Carlo)</vt:lpstr>
      <vt:lpstr>Particle Representation</vt:lpstr>
      <vt:lpstr>Particle Filtering</vt:lpstr>
      <vt:lpstr>Battery Example</vt:lpstr>
      <vt:lpstr>Battery Example</vt:lpstr>
      <vt:lpstr>Battery Example</vt:lpstr>
      <vt:lpstr>Battery Example</vt:lpstr>
      <vt:lpstr>Battery Example</vt:lpstr>
      <vt:lpstr>Battery Example</vt:lpstr>
      <vt:lpstr>Battery Example</vt:lpstr>
      <vt:lpstr>Battery Example</vt:lpstr>
      <vt:lpstr>Applications of Particle Filtering in Robotics</vt:lpstr>
      <vt:lpstr>Simultaneous Localization and Mapping (SLAM)</vt:lpstr>
      <vt:lpstr>General problem</vt:lpstr>
      <vt:lpstr>Sampling Importance Resampling (SIR) variant</vt:lpstr>
      <vt:lpstr>Advanced Filtering Topics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hauser</cp:lastModifiedBy>
  <cp:revision>229</cp:revision>
  <dcterms:created xsi:type="dcterms:W3CDTF">2009-10-26T16:16:41Z</dcterms:created>
  <dcterms:modified xsi:type="dcterms:W3CDTF">2012-10-30T05:38:13Z</dcterms:modified>
</cp:coreProperties>
</file>