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4"/>
  </p:notesMasterIdLst>
  <p:sldIdLst>
    <p:sldId id="256" r:id="rId2"/>
    <p:sldId id="279" r:id="rId3"/>
    <p:sldId id="280" r:id="rId4"/>
    <p:sldId id="281" r:id="rId5"/>
    <p:sldId id="309" r:id="rId6"/>
    <p:sldId id="284" r:id="rId7"/>
    <p:sldId id="303" r:id="rId8"/>
    <p:sldId id="282" r:id="rId9"/>
    <p:sldId id="289" r:id="rId10"/>
    <p:sldId id="345" r:id="rId11"/>
    <p:sldId id="346" r:id="rId12"/>
    <p:sldId id="341" r:id="rId13"/>
    <p:sldId id="347" r:id="rId14"/>
    <p:sldId id="296" r:id="rId15"/>
    <p:sldId id="300" r:id="rId16"/>
    <p:sldId id="297" r:id="rId17"/>
    <p:sldId id="342" r:id="rId18"/>
    <p:sldId id="354" r:id="rId19"/>
    <p:sldId id="294" r:id="rId20"/>
    <p:sldId id="348" r:id="rId21"/>
    <p:sldId id="355" r:id="rId22"/>
    <p:sldId id="298" r:id="rId23"/>
    <p:sldId id="301" r:id="rId24"/>
    <p:sldId id="299" r:id="rId25"/>
    <p:sldId id="349" r:id="rId26"/>
    <p:sldId id="311" r:id="rId27"/>
    <p:sldId id="351" r:id="rId28"/>
    <p:sldId id="350" r:id="rId29"/>
    <p:sldId id="305" r:id="rId30"/>
    <p:sldId id="352" r:id="rId31"/>
    <p:sldId id="329" r:id="rId32"/>
    <p:sldId id="328" r:id="rId33"/>
    <p:sldId id="330" r:id="rId34"/>
    <p:sldId id="331" r:id="rId35"/>
    <p:sldId id="332" r:id="rId36"/>
    <p:sldId id="333" r:id="rId37"/>
    <p:sldId id="358" r:id="rId38"/>
    <p:sldId id="359" r:id="rId39"/>
    <p:sldId id="356" r:id="rId40"/>
    <p:sldId id="308" r:id="rId41"/>
    <p:sldId id="353" r:id="rId42"/>
    <p:sldId id="35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 Condensed Extra Bold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0000"/>
    <a:srgbClr val="CC6600"/>
    <a:srgbClr val="969696"/>
    <a:srgbClr val="DDDDDD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4" autoAdjust="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9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5BD52DC4-D1B2-42C4-A315-A8C7207132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6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08924EA-B833-4E1E-A675-36A1E197E6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AB66-3475-426C-87E1-7F70382B9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3C8-B4DE-4B15-8E14-0A2958E32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451C5B6-286E-44E4-BBF3-455B7B1C15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DEE848-551A-4E0B-9FA8-4229AC714A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E8223-DAC0-4FBD-8AB8-12B72870B5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583C-2830-4D9B-8B59-287B934D0E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15F086-D159-466E-9E94-CDF2016DF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19BD1-777D-4CFA-89D2-E955F2B683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92B7B0-1F58-464C-B443-DF3230EF1E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E164AC-1AF3-469B-8A8B-861406F423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60AE24-533D-463D-8398-965D4C534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Agents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4CD3497-1730-4615-8856-6297808BCAF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6" descr="ag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94" y="408462"/>
            <a:ext cx="50292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max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69" y="408462"/>
            <a:ext cx="25939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Reflex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87AF9B-3A34-4E2F-9688-77FD441E1D37}" type="slidenum">
              <a:rPr lang="en-US"/>
              <a:pPr/>
              <a:t>10</a:t>
            </a:fld>
            <a:endParaRPr lang="en-US"/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4495800" y="18288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4495800" y="518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76" name="AutoShape 8"/>
          <p:cNvSpPr>
            <a:spLocks noChangeArrowheads="1"/>
          </p:cNvSpPr>
          <p:nvPr/>
        </p:nvSpPr>
        <p:spPr bwMode="auto">
          <a:xfrm>
            <a:off x="3429000" y="48006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41127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Reflex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87AF9B-3A34-4E2F-9688-77FD441E1D37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4495800" y="18288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4495800" y="518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76" name="AutoShape 8"/>
          <p:cNvSpPr>
            <a:spLocks noChangeArrowheads="1"/>
          </p:cNvSpPr>
          <p:nvPr/>
        </p:nvSpPr>
        <p:spPr bwMode="auto">
          <a:xfrm>
            <a:off x="3429000" y="48006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Rules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810000" y="1295400"/>
            <a:ext cx="1447800" cy="6096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673436" y="1000035"/>
            <a:ext cx="289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hlink"/>
                </a:solidFill>
                <a:latin typeface="Verdana" pitchFamily="34" charset="0"/>
              </a:rPr>
              <a:t>In observable environment, percept = state</a:t>
            </a:r>
            <a:endParaRPr lang="en-US" sz="2400" b="1" dirty="0">
              <a:solidFill>
                <a:schemeClr val="hlink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Rule-based Reflex Agent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88A921-6A38-45C9-A06D-8B27EA6CF1C5}" type="slidenum">
              <a:rPr lang="en-US"/>
              <a:pPr/>
              <a:t>12</a:t>
            </a:fld>
            <a:endParaRPr lang="en-US"/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2286000" y="1676400"/>
            <a:ext cx="3582988" cy="2925763"/>
          </a:xfrm>
          <a:prstGeom prst="rect">
            <a:avLst/>
          </a:prstGeom>
          <a:solidFill>
            <a:srgbClr val="FFF3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4724400" y="1676400"/>
            <a:ext cx="2438400" cy="2925763"/>
          </a:xfrm>
          <a:prstGeom prst="rect">
            <a:avLst/>
          </a:prstGeom>
          <a:solidFill>
            <a:srgbClr val="FFF3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2392" name="Picture 8" descr="Rob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825750"/>
            <a:ext cx="1168400" cy="16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2393" name="Group 9"/>
          <p:cNvGrpSpPr>
            <a:grpSpLocks/>
          </p:cNvGrpSpPr>
          <p:nvPr/>
        </p:nvGrpSpPr>
        <p:grpSpPr bwMode="auto">
          <a:xfrm>
            <a:off x="5884863" y="3975100"/>
            <a:ext cx="812800" cy="441325"/>
            <a:chOff x="2736" y="1776"/>
            <a:chExt cx="288" cy="192"/>
          </a:xfrm>
        </p:grpSpPr>
        <p:sp>
          <p:nvSpPr>
            <p:cNvPr id="272394" name="Oval 10"/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5" name="Oval 11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6" name="Oval 12"/>
            <p:cNvSpPr>
              <a:spLocks noChangeArrowheads="1"/>
            </p:cNvSpPr>
            <p:nvPr/>
          </p:nvSpPr>
          <p:spPr bwMode="auto">
            <a:xfrm>
              <a:off x="2784" y="1920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7" name="Oval 13"/>
            <p:cNvSpPr>
              <a:spLocks noChangeArrowheads="1"/>
            </p:cNvSpPr>
            <p:nvPr/>
          </p:nvSpPr>
          <p:spPr bwMode="auto">
            <a:xfrm>
              <a:off x="2832" y="1776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8" name="Oval 14"/>
            <p:cNvSpPr>
              <a:spLocks noChangeArrowheads="1"/>
            </p:cNvSpPr>
            <p:nvPr/>
          </p:nvSpPr>
          <p:spPr bwMode="auto">
            <a:xfrm>
              <a:off x="2928" y="1824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399" name="Oval 15"/>
            <p:cNvSpPr>
              <a:spLocks noChangeArrowheads="1"/>
            </p:cNvSpPr>
            <p:nvPr/>
          </p:nvSpPr>
          <p:spPr bwMode="auto">
            <a:xfrm>
              <a:off x="2880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0" name="Oval 16"/>
            <p:cNvSpPr>
              <a:spLocks noChangeArrowheads="1"/>
            </p:cNvSpPr>
            <p:nvPr/>
          </p:nvSpPr>
          <p:spPr bwMode="auto">
            <a:xfrm>
              <a:off x="2976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1" name="Oval 17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402" name="Oval 18"/>
            <p:cNvSpPr>
              <a:spLocks noChangeArrowheads="1"/>
            </p:cNvSpPr>
            <p:nvPr/>
          </p:nvSpPr>
          <p:spPr bwMode="auto">
            <a:xfrm>
              <a:off x="2928" y="1920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2403" name="Text Box 19"/>
          <p:cNvSpPr txBox="1">
            <a:spLocks noChangeArrowheads="1"/>
          </p:cNvSpPr>
          <p:nvPr/>
        </p:nvSpPr>
        <p:spPr bwMode="auto">
          <a:xfrm>
            <a:off x="2395538" y="17684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Comic Sans MS" pitchFamily="66" charset="0"/>
              </a:rPr>
              <a:t>A</a:t>
            </a:r>
            <a:endParaRPr lang="en-US" sz="2400" baseline="-25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72404" name="Text Box 20"/>
          <p:cNvSpPr txBox="1">
            <a:spLocks noChangeArrowheads="1"/>
          </p:cNvSpPr>
          <p:nvPr/>
        </p:nvSpPr>
        <p:spPr bwMode="auto">
          <a:xfrm>
            <a:off x="4886325" y="1768475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Comic Sans MS" pitchFamily="66" charset="0"/>
              </a:rPr>
              <a:t>B</a:t>
            </a:r>
            <a:endParaRPr lang="en-US" sz="2400" baseline="-25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72405" name="Text Box 21"/>
          <p:cNvSpPr txBox="1">
            <a:spLocks noChangeArrowheads="1"/>
          </p:cNvSpPr>
          <p:nvPr/>
        </p:nvSpPr>
        <p:spPr bwMode="auto">
          <a:xfrm>
            <a:off x="2438400" y="4953000"/>
            <a:ext cx="4876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if </a:t>
            </a:r>
            <a:r>
              <a:rPr lang="en-US">
                <a:solidFill>
                  <a:schemeClr val="tx2"/>
                </a:solidFill>
                <a:latin typeface="Verdana" pitchFamily="34" charset="0"/>
              </a:rPr>
              <a:t>DIRTY = TRUE </a:t>
            </a:r>
            <a:r>
              <a:rPr lang="en-US">
                <a:latin typeface="Verdana" pitchFamily="34" charset="0"/>
              </a:rPr>
              <a:t>then </a:t>
            </a:r>
            <a:r>
              <a:rPr lang="en-US">
                <a:solidFill>
                  <a:schemeClr val="hlink"/>
                </a:solidFill>
                <a:latin typeface="Verdana" pitchFamily="34" charset="0"/>
              </a:rPr>
              <a:t>SUCK</a:t>
            </a:r>
          </a:p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else if </a:t>
            </a:r>
            <a:r>
              <a:rPr lang="en-US">
                <a:solidFill>
                  <a:schemeClr val="tx2"/>
                </a:solidFill>
                <a:latin typeface="Verdana" pitchFamily="34" charset="0"/>
              </a:rPr>
              <a:t>LOCATION = A</a:t>
            </a:r>
            <a:r>
              <a:rPr lang="en-US">
                <a:latin typeface="Verdana" pitchFamily="34" charset="0"/>
              </a:rPr>
              <a:t> then </a:t>
            </a:r>
            <a:r>
              <a:rPr lang="en-US">
                <a:solidFill>
                  <a:schemeClr val="hlink"/>
                </a:solidFill>
                <a:latin typeface="Verdana" pitchFamily="34" charset="0"/>
              </a:rPr>
              <a:t>RIGHT</a:t>
            </a:r>
          </a:p>
          <a:p>
            <a:pPr>
              <a:spcBef>
                <a:spcPct val="50000"/>
              </a:spcBef>
            </a:pPr>
            <a:r>
              <a:rPr lang="en-US">
                <a:latin typeface="Verdana" pitchFamily="34" charset="0"/>
              </a:rPr>
              <a:t>else if </a:t>
            </a:r>
            <a:r>
              <a:rPr lang="en-US">
                <a:solidFill>
                  <a:schemeClr val="tx2"/>
                </a:solidFill>
                <a:latin typeface="Verdana" pitchFamily="34" charset="0"/>
              </a:rPr>
              <a:t>LOCATION = B</a:t>
            </a:r>
            <a:r>
              <a:rPr lang="en-US">
                <a:latin typeface="Verdana" pitchFamily="34" charset="0"/>
              </a:rPr>
              <a:t> then </a:t>
            </a:r>
            <a:r>
              <a:rPr lang="en-US">
                <a:solidFill>
                  <a:schemeClr val="hlink"/>
                </a:solidFill>
                <a:latin typeface="Verdana" pitchFamily="34" charset="0"/>
              </a:rPr>
              <a:t>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Simple Reflex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Rules (aka </a:t>
            </a:r>
            <a:r>
              <a:rPr lang="en-US" i="1" dirty="0" smtClean="0"/>
              <a:t>policy</a:t>
            </a:r>
            <a:r>
              <a:rPr lang="en-US" dirty="0" smtClean="0"/>
              <a:t>): </a:t>
            </a:r>
            <a:r>
              <a:rPr lang="en-US" dirty="0" smtClean="0"/>
              <a:t>a map from states to action</a:t>
            </a:r>
          </a:p>
          <a:p>
            <a:pPr lvl="1"/>
            <a:r>
              <a:rPr lang="en-US" dirty="0" smtClean="0"/>
              <a:t>a = </a:t>
            </a:r>
            <a:r>
              <a:rPr lang="en-US" dirty="0" smtClean="0">
                <a:sym typeface="Symbol"/>
              </a:rPr>
              <a:t>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Can be: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Designed by hand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Precomputed</a:t>
            </a:r>
            <a:r>
              <a:rPr lang="en-US" dirty="0"/>
              <a:t> to maximize performance (classes 23&amp;24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Learned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from a “teacher”</a:t>
            </a:r>
            <a:r>
              <a:rPr lang="en-US" dirty="0" smtClean="0"/>
              <a:t> (e.g., human expert) using ML </a:t>
            </a:r>
            <a:r>
              <a:rPr lang="en-US" dirty="0" smtClean="0"/>
              <a:t>techniques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Learned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smtClean="0">
                <a:solidFill>
                  <a:srgbClr val="FF0000"/>
                </a:solidFill>
              </a:rPr>
              <a:t>experience</a:t>
            </a:r>
            <a:r>
              <a:rPr lang="en-US" dirty="0" smtClean="0"/>
              <a:t> using </a:t>
            </a:r>
            <a:r>
              <a:rPr lang="en-US" i="1" dirty="0" smtClean="0"/>
              <a:t>reinforcement learning </a:t>
            </a:r>
            <a:r>
              <a:rPr lang="en-US" dirty="0" smtClean="0"/>
              <a:t>techniques (class 25)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51C5B6-286E-44E4-BBF3-455B7B1C15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Model-Based Reflex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315D92-C837-4177-BFD6-429CE05D4934}" type="slidenum">
              <a:rPr lang="en-US"/>
              <a:pPr/>
              <a:t>14</a:t>
            </a:fld>
            <a:endParaRPr lang="en-US"/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>
            <a:off x="44958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4495800" y="472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44" name="AutoShape 8"/>
          <p:cNvSpPr>
            <a:spLocks noChangeArrowheads="1"/>
          </p:cNvSpPr>
          <p:nvPr/>
        </p:nvSpPr>
        <p:spPr bwMode="auto">
          <a:xfrm>
            <a:off x="3429000" y="43434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Rules</a:t>
            </a:r>
          </a:p>
        </p:txBody>
      </p:sp>
      <p:sp>
        <p:nvSpPr>
          <p:cNvPr id="219145" name="AutoShape 9"/>
          <p:cNvSpPr>
            <a:spLocks noChangeArrowheads="1"/>
          </p:cNvSpPr>
          <p:nvPr/>
        </p:nvSpPr>
        <p:spPr bwMode="auto">
          <a:xfrm>
            <a:off x="3429000" y="26670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Interpreter</a:t>
            </a:r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47" name="AutoShape 11"/>
          <p:cNvSpPr>
            <a:spLocks noChangeArrowheads="1"/>
          </p:cNvSpPr>
          <p:nvPr/>
        </p:nvSpPr>
        <p:spPr bwMode="auto">
          <a:xfrm>
            <a:off x="3429000" y="35052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State</a:t>
            </a:r>
          </a:p>
        </p:txBody>
      </p:sp>
      <p:sp>
        <p:nvSpPr>
          <p:cNvPr id="219148" name="Freeform 12"/>
          <p:cNvSpPr>
            <a:spLocks/>
          </p:cNvSpPr>
          <p:nvPr/>
        </p:nvSpPr>
        <p:spPr bwMode="auto">
          <a:xfrm>
            <a:off x="5638800" y="2819400"/>
            <a:ext cx="533400" cy="914400"/>
          </a:xfrm>
          <a:custGeom>
            <a:avLst/>
            <a:gdLst>
              <a:gd name="T0" fmla="*/ 0 w 336"/>
              <a:gd name="T1" fmla="*/ 576 h 576"/>
              <a:gd name="T2" fmla="*/ 336 w 336"/>
              <a:gd name="T3" fmla="*/ 576 h 576"/>
              <a:gd name="T4" fmla="*/ 336 w 336"/>
              <a:gd name="T5" fmla="*/ 0 h 576"/>
              <a:gd name="T6" fmla="*/ 0 w 33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49" name="AutoShape 13"/>
          <p:cNvSpPr>
            <a:spLocks noChangeArrowheads="1"/>
          </p:cNvSpPr>
          <p:nvPr/>
        </p:nvSpPr>
        <p:spPr bwMode="auto">
          <a:xfrm>
            <a:off x="3429000" y="5029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</a:t>
            </a:r>
          </a:p>
        </p:txBody>
      </p:sp>
      <p:sp>
        <p:nvSpPr>
          <p:cNvPr id="219150" name="Freeform 14"/>
          <p:cNvSpPr>
            <a:spLocks/>
          </p:cNvSpPr>
          <p:nvPr/>
        </p:nvSpPr>
        <p:spPr bwMode="auto">
          <a:xfrm>
            <a:off x="2743200" y="2819400"/>
            <a:ext cx="685800" cy="2392363"/>
          </a:xfrm>
          <a:custGeom>
            <a:avLst/>
            <a:gdLst>
              <a:gd name="T0" fmla="*/ 432 w 432"/>
              <a:gd name="T1" fmla="*/ 1507 h 1507"/>
              <a:gd name="T2" fmla="*/ 0 w 432"/>
              <a:gd name="T3" fmla="*/ 1507 h 1507"/>
              <a:gd name="T4" fmla="*/ 0 w 432"/>
              <a:gd name="T5" fmla="*/ 0 h 1507"/>
              <a:gd name="T6" fmla="*/ 432 w 432"/>
              <a:gd name="T7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507">
                <a:moveTo>
                  <a:pt x="432" y="1507"/>
                </a:moveTo>
                <a:lnTo>
                  <a:pt x="0" y="1507"/>
                </a:ln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52" name="Line 16"/>
          <p:cNvSpPr>
            <a:spLocks noChangeShapeType="1"/>
          </p:cNvSpPr>
          <p:nvPr/>
        </p:nvSpPr>
        <p:spPr bwMode="auto">
          <a:xfrm>
            <a:off x="4495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Model-Based Reflex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76C604-28D9-4582-BAED-5B3585E59BEF}" type="slidenum">
              <a:rPr lang="en-US"/>
              <a:pPr/>
              <a:t>15</a:t>
            </a:fld>
            <a:endParaRPr lang="en-US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26310" name="Line 6"/>
          <p:cNvSpPr>
            <a:spLocks noChangeShapeType="1"/>
          </p:cNvSpPr>
          <p:nvPr/>
        </p:nvSpPr>
        <p:spPr bwMode="auto">
          <a:xfrm>
            <a:off x="44958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>
            <a:off x="4495800" y="472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2" name="AutoShape 8"/>
          <p:cNvSpPr>
            <a:spLocks noChangeArrowheads="1"/>
          </p:cNvSpPr>
          <p:nvPr/>
        </p:nvSpPr>
        <p:spPr bwMode="auto">
          <a:xfrm>
            <a:off x="3429000" y="43434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Rules</a:t>
            </a:r>
          </a:p>
        </p:txBody>
      </p:sp>
      <p:sp>
        <p:nvSpPr>
          <p:cNvPr id="226313" name="AutoShape 9"/>
          <p:cNvSpPr>
            <a:spLocks noChangeArrowheads="1"/>
          </p:cNvSpPr>
          <p:nvPr/>
        </p:nvSpPr>
        <p:spPr bwMode="auto">
          <a:xfrm>
            <a:off x="3429000" y="26670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26314" name="Line 10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5" name="AutoShape 11"/>
          <p:cNvSpPr>
            <a:spLocks noChangeArrowheads="1"/>
          </p:cNvSpPr>
          <p:nvPr/>
        </p:nvSpPr>
        <p:spPr bwMode="auto">
          <a:xfrm>
            <a:off x="3429000" y="35052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State</a:t>
            </a:r>
          </a:p>
        </p:txBody>
      </p:sp>
      <p:sp>
        <p:nvSpPr>
          <p:cNvPr id="226316" name="Freeform 12"/>
          <p:cNvSpPr>
            <a:spLocks/>
          </p:cNvSpPr>
          <p:nvPr/>
        </p:nvSpPr>
        <p:spPr bwMode="auto">
          <a:xfrm>
            <a:off x="5638800" y="2819400"/>
            <a:ext cx="533400" cy="914400"/>
          </a:xfrm>
          <a:custGeom>
            <a:avLst/>
            <a:gdLst>
              <a:gd name="T0" fmla="*/ 0 w 336"/>
              <a:gd name="T1" fmla="*/ 576 h 576"/>
              <a:gd name="T2" fmla="*/ 336 w 336"/>
              <a:gd name="T3" fmla="*/ 576 h 576"/>
              <a:gd name="T4" fmla="*/ 336 w 336"/>
              <a:gd name="T5" fmla="*/ 0 h 576"/>
              <a:gd name="T6" fmla="*/ 0 w 33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7" name="AutoShape 13"/>
          <p:cNvSpPr>
            <a:spLocks noChangeArrowheads="1"/>
          </p:cNvSpPr>
          <p:nvPr/>
        </p:nvSpPr>
        <p:spPr bwMode="auto">
          <a:xfrm>
            <a:off x="3429000" y="5029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</a:t>
            </a:r>
          </a:p>
        </p:txBody>
      </p:sp>
      <p:sp>
        <p:nvSpPr>
          <p:cNvPr id="226318" name="Freeform 14"/>
          <p:cNvSpPr>
            <a:spLocks/>
          </p:cNvSpPr>
          <p:nvPr/>
        </p:nvSpPr>
        <p:spPr bwMode="auto">
          <a:xfrm>
            <a:off x="2743200" y="2819400"/>
            <a:ext cx="685800" cy="2392363"/>
          </a:xfrm>
          <a:custGeom>
            <a:avLst/>
            <a:gdLst>
              <a:gd name="T0" fmla="*/ 432 w 432"/>
              <a:gd name="T1" fmla="*/ 1507 h 1507"/>
              <a:gd name="T2" fmla="*/ 0 w 432"/>
              <a:gd name="T3" fmla="*/ 1507 h 1507"/>
              <a:gd name="T4" fmla="*/ 0 w 432"/>
              <a:gd name="T5" fmla="*/ 0 h 1507"/>
              <a:gd name="T6" fmla="*/ 432 w 432"/>
              <a:gd name="T7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507">
                <a:moveTo>
                  <a:pt x="432" y="1507"/>
                </a:moveTo>
                <a:lnTo>
                  <a:pt x="0" y="1507"/>
                </a:ln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9" name="Line 15"/>
          <p:cNvSpPr>
            <a:spLocks noChangeShapeType="1"/>
          </p:cNvSpPr>
          <p:nvPr/>
        </p:nvSpPr>
        <p:spPr bwMode="auto">
          <a:xfrm>
            <a:off x="4495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Model-Based Reflex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2175852-CA2B-4865-A2F8-D431BD6D7552}" type="slidenum">
              <a:rPr lang="en-US"/>
              <a:pPr/>
              <a:t>16</a:t>
            </a:fld>
            <a:endParaRPr lang="en-US"/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>
            <a:off x="4495800" y="1828800"/>
            <a:ext cx="0" cy="83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67" name="Line 7"/>
          <p:cNvSpPr>
            <a:spLocks noChangeShapeType="1"/>
          </p:cNvSpPr>
          <p:nvPr/>
        </p:nvSpPr>
        <p:spPr bwMode="auto">
          <a:xfrm>
            <a:off x="4495800" y="472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68" name="AutoShape 8"/>
          <p:cNvSpPr>
            <a:spLocks noChangeArrowheads="1"/>
          </p:cNvSpPr>
          <p:nvPr/>
        </p:nvSpPr>
        <p:spPr bwMode="auto">
          <a:xfrm>
            <a:off x="3429000" y="43434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Rules</a:t>
            </a:r>
          </a:p>
        </p:txBody>
      </p:sp>
      <p:sp>
        <p:nvSpPr>
          <p:cNvPr id="220169" name="AutoShape 9"/>
          <p:cNvSpPr>
            <a:spLocks noChangeArrowheads="1"/>
          </p:cNvSpPr>
          <p:nvPr/>
        </p:nvSpPr>
        <p:spPr bwMode="auto">
          <a:xfrm>
            <a:off x="3429000" y="26670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20170" name="Line 10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1" name="AutoShape 11"/>
          <p:cNvSpPr>
            <a:spLocks noChangeArrowheads="1"/>
          </p:cNvSpPr>
          <p:nvPr/>
        </p:nvSpPr>
        <p:spPr bwMode="auto">
          <a:xfrm>
            <a:off x="3429000" y="35052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State</a:t>
            </a:r>
          </a:p>
        </p:txBody>
      </p:sp>
      <p:sp>
        <p:nvSpPr>
          <p:cNvPr id="220172" name="Freeform 12"/>
          <p:cNvSpPr>
            <a:spLocks/>
          </p:cNvSpPr>
          <p:nvPr/>
        </p:nvSpPr>
        <p:spPr bwMode="auto">
          <a:xfrm>
            <a:off x="5638800" y="2819400"/>
            <a:ext cx="533400" cy="914400"/>
          </a:xfrm>
          <a:custGeom>
            <a:avLst/>
            <a:gdLst>
              <a:gd name="T0" fmla="*/ 0 w 336"/>
              <a:gd name="T1" fmla="*/ 576 h 576"/>
              <a:gd name="T2" fmla="*/ 336 w 336"/>
              <a:gd name="T3" fmla="*/ 576 h 576"/>
              <a:gd name="T4" fmla="*/ 336 w 336"/>
              <a:gd name="T5" fmla="*/ 0 h 576"/>
              <a:gd name="T6" fmla="*/ 0 w 33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3" name="AutoShape 13"/>
          <p:cNvSpPr>
            <a:spLocks noChangeArrowheads="1"/>
          </p:cNvSpPr>
          <p:nvPr/>
        </p:nvSpPr>
        <p:spPr bwMode="auto">
          <a:xfrm>
            <a:off x="3429000" y="5029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</a:t>
            </a:r>
          </a:p>
        </p:txBody>
      </p:sp>
      <p:sp>
        <p:nvSpPr>
          <p:cNvPr id="220174" name="Freeform 14"/>
          <p:cNvSpPr>
            <a:spLocks/>
          </p:cNvSpPr>
          <p:nvPr/>
        </p:nvSpPr>
        <p:spPr bwMode="auto">
          <a:xfrm>
            <a:off x="2743200" y="2819400"/>
            <a:ext cx="685800" cy="2392363"/>
          </a:xfrm>
          <a:custGeom>
            <a:avLst/>
            <a:gdLst>
              <a:gd name="T0" fmla="*/ 432 w 432"/>
              <a:gd name="T1" fmla="*/ 1507 h 1507"/>
              <a:gd name="T2" fmla="*/ 0 w 432"/>
              <a:gd name="T3" fmla="*/ 1507 h 1507"/>
              <a:gd name="T4" fmla="*/ 0 w 432"/>
              <a:gd name="T5" fmla="*/ 0 h 1507"/>
              <a:gd name="T6" fmla="*/ 432 w 432"/>
              <a:gd name="T7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507">
                <a:moveTo>
                  <a:pt x="432" y="1507"/>
                </a:moveTo>
                <a:lnTo>
                  <a:pt x="0" y="1507"/>
                </a:ln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>
            <a:off x="4495800" y="3048000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6324600" y="2819400"/>
            <a:ext cx="160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State 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39825"/>
          </a:xfrm>
        </p:spPr>
        <p:txBody>
          <a:bodyPr/>
          <a:lstStyle/>
          <a:p>
            <a:r>
              <a:rPr lang="en-US" dirty="0" smtClean="0"/>
              <a:t>A Simple Model-Based </a:t>
            </a:r>
            <a:r>
              <a:rPr lang="en-US" dirty="0"/>
              <a:t>Agent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62F268-3BF1-4BC6-A8ED-C99F13685235}" type="slidenum">
              <a:rPr lang="en-US"/>
              <a:pPr/>
              <a:t>17</a:t>
            </a:fld>
            <a:endParaRPr lang="en-US"/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304800" y="3581400"/>
            <a:ext cx="3582988" cy="2925763"/>
          </a:xfrm>
          <a:prstGeom prst="rect">
            <a:avLst/>
          </a:prstGeom>
          <a:solidFill>
            <a:srgbClr val="FFF3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2743200" y="3581400"/>
            <a:ext cx="2438400" cy="2925763"/>
          </a:xfrm>
          <a:prstGeom prst="rect">
            <a:avLst/>
          </a:prstGeom>
          <a:solidFill>
            <a:srgbClr val="FFF3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3414" name="Picture 6" descr="Rob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730750"/>
            <a:ext cx="1168400" cy="16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3415" name="Group 7"/>
          <p:cNvGrpSpPr>
            <a:grpSpLocks/>
          </p:cNvGrpSpPr>
          <p:nvPr/>
        </p:nvGrpSpPr>
        <p:grpSpPr bwMode="auto">
          <a:xfrm>
            <a:off x="3903663" y="5880100"/>
            <a:ext cx="812800" cy="441325"/>
            <a:chOff x="2736" y="1776"/>
            <a:chExt cx="288" cy="192"/>
          </a:xfrm>
        </p:grpSpPr>
        <p:sp>
          <p:nvSpPr>
            <p:cNvPr id="273416" name="Oval 8"/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7" name="Oval 9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8" name="Oval 10"/>
            <p:cNvSpPr>
              <a:spLocks noChangeArrowheads="1"/>
            </p:cNvSpPr>
            <p:nvPr/>
          </p:nvSpPr>
          <p:spPr bwMode="auto">
            <a:xfrm>
              <a:off x="2784" y="1920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19" name="Oval 11"/>
            <p:cNvSpPr>
              <a:spLocks noChangeArrowheads="1"/>
            </p:cNvSpPr>
            <p:nvPr/>
          </p:nvSpPr>
          <p:spPr bwMode="auto">
            <a:xfrm>
              <a:off x="2832" y="1776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0" name="Oval 12"/>
            <p:cNvSpPr>
              <a:spLocks noChangeArrowheads="1"/>
            </p:cNvSpPr>
            <p:nvPr/>
          </p:nvSpPr>
          <p:spPr bwMode="auto">
            <a:xfrm>
              <a:off x="2928" y="1824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1" name="Oval 13"/>
            <p:cNvSpPr>
              <a:spLocks noChangeArrowheads="1"/>
            </p:cNvSpPr>
            <p:nvPr/>
          </p:nvSpPr>
          <p:spPr bwMode="auto">
            <a:xfrm>
              <a:off x="2880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2" name="Oval 14"/>
            <p:cNvSpPr>
              <a:spLocks noChangeArrowheads="1"/>
            </p:cNvSpPr>
            <p:nvPr/>
          </p:nvSpPr>
          <p:spPr bwMode="auto">
            <a:xfrm>
              <a:off x="2976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3" name="Oval 15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4" name="Oval 16"/>
            <p:cNvSpPr>
              <a:spLocks noChangeArrowheads="1"/>
            </p:cNvSpPr>
            <p:nvPr/>
          </p:nvSpPr>
          <p:spPr bwMode="auto">
            <a:xfrm>
              <a:off x="2928" y="1920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414338" y="36734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Comic Sans MS" pitchFamily="66" charset="0"/>
              </a:rPr>
              <a:t>A</a:t>
            </a:r>
            <a:endParaRPr lang="en-US" sz="2400" baseline="-25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2905125" y="3673475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  <a:latin typeface="Comic Sans MS" pitchFamily="66" charset="0"/>
              </a:rPr>
              <a:t>B</a:t>
            </a:r>
            <a:endParaRPr lang="en-US" sz="2400" baseline="-2500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273427" name="Text Box 19"/>
          <p:cNvSpPr txBox="1">
            <a:spLocks noChangeArrowheads="1"/>
          </p:cNvSpPr>
          <p:nvPr/>
        </p:nvSpPr>
        <p:spPr bwMode="auto">
          <a:xfrm>
            <a:off x="2514600" y="1219200"/>
            <a:ext cx="6477000" cy="2179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Rules: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if </a:t>
            </a:r>
            <a:r>
              <a:rPr lang="en-US" sz="1600">
                <a:solidFill>
                  <a:schemeClr val="tx2"/>
                </a:solidFill>
                <a:latin typeface="Verdana" pitchFamily="34" charset="0"/>
              </a:rPr>
              <a:t>LOCATION = A </a:t>
            </a:r>
            <a:r>
              <a:rPr lang="en-US" sz="1600">
                <a:latin typeface="Verdana" pitchFamily="34" charset="0"/>
              </a:rPr>
              <a:t>then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	if </a:t>
            </a:r>
            <a:r>
              <a:rPr lang="en-US" sz="1600">
                <a:solidFill>
                  <a:schemeClr val="tx2"/>
                </a:solidFill>
                <a:latin typeface="Verdana" pitchFamily="34" charset="0"/>
              </a:rPr>
              <a:t>HAS-SEEN(B) = FALSE</a:t>
            </a:r>
            <a:r>
              <a:rPr lang="en-US" sz="1600">
                <a:latin typeface="Verdana" pitchFamily="34" charset="0"/>
              </a:rPr>
              <a:t> then </a:t>
            </a:r>
            <a:r>
              <a:rPr lang="en-US" sz="1600">
                <a:solidFill>
                  <a:schemeClr val="hlink"/>
                </a:solidFill>
                <a:latin typeface="Verdana" pitchFamily="34" charset="0"/>
              </a:rPr>
              <a:t>RIGHT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chemeClr val="hlink"/>
                </a:solidFill>
                <a:latin typeface="Verdana" pitchFamily="34" charset="0"/>
              </a:rPr>
              <a:t>	</a:t>
            </a:r>
            <a:r>
              <a:rPr lang="en-US" sz="1600">
                <a:latin typeface="Verdana" pitchFamily="34" charset="0"/>
              </a:rPr>
              <a:t>else if </a:t>
            </a:r>
            <a:r>
              <a:rPr lang="en-US" sz="1600">
                <a:solidFill>
                  <a:schemeClr val="tx2"/>
                </a:solidFill>
                <a:latin typeface="Verdana" pitchFamily="34" charset="0"/>
              </a:rPr>
              <a:t>HOW-DIRTY(A) &gt; HOW-DIRTY(B)</a:t>
            </a:r>
            <a:r>
              <a:rPr lang="en-US" sz="1600">
                <a:latin typeface="Verdana" pitchFamily="34" charset="0"/>
              </a:rPr>
              <a:t> then </a:t>
            </a:r>
            <a:r>
              <a:rPr lang="en-US" sz="1600">
                <a:solidFill>
                  <a:schemeClr val="hlink"/>
                </a:solidFill>
                <a:latin typeface="Verdana" pitchFamily="34" charset="0"/>
              </a:rPr>
              <a:t>SUCK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chemeClr val="hlink"/>
                </a:solidFill>
                <a:latin typeface="Verdana" pitchFamily="34" charset="0"/>
              </a:rPr>
              <a:t>	</a:t>
            </a:r>
            <a:r>
              <a:rPr lang="en-US" sz="1600">
                <a:latin typeface="Verdana" pitchFamily="34" charset="0"/>
              </a:rPr>
              <a:t>else </a:t>
            </a:r>
            <a:r>
              <a:rPr lang="en-US" sz="1600">
                <a:solidFill>
                  <a:schemeClr val="hlink"/>
                </a:solidFill>
                <a:latin typeface="Verdana" pitchFamily="34" charset="0"/>
              </a:rPr>
              <a:t>RIGHT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Verdana" pitchFamily="34" charset="0"/>
              </a:rPr>
              <a:t>…</a:t>
            </a:r>
          </a:p>
        </p:txBody>
      </p:sp>
      <p:grpSp>
        <p:nvGrpSpPr>
          <p:cNvPr id="273428" name="Group 20"/>
          <p:cNvGrpSpPr>
            <a:grpSpLocks/>
          </p:cNvGrpSpPr>
          <p:nvPr/>
        </p:nvGrpSpPr>
        <p:grpSpPr bwMode="auto">
          <a:xfrm>
            <a:off x="1524000" y="3962400"/>
            <a:ext cx="812800" cy="441325"/>
            <a:chOff x="2736" y="1776"/>
            <a:chExt cx="288" cy="192"/>
          </a:xfrm>
        </p:grpSpPr>
        <p:sp>
          <p:nvSpPr>
            <p:cNvPr id="273429" name="Oval 21"/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30" name="Oval 22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31" name="Oval 23"/>
            <p:cNvSpPr>
              <a:spLocks noChangeArrowheads="1"/>
            </p:cNvSpPr>
            <p:nvPr/>
          </p:nvSpPr>
          <p:spPr bwMode="auto">
            <a:xfrm>
              <a:off x="2784" y="1920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32" name="Oval 24"/>
            <p:cNvSpPr>
              <a:spLocks noChangeArrowheads="1"/>
            </p:cNvSpPr>
            <p:nvPr/>
          </p:nvSpPr>
          <p:spPr bwMode="auto">
            <a:xfrm>
              <a:off x="2832" y="1776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33" name="Oval 25"/>
            <p:cNvSpPr>
              <a:spLocks noChangeArrowheads="1"/>
            </p:cNvSpPr>
            <p:nvPr/>
          </p:nvSpPr>
          <p:spPr bwMode="auto">
            <a:xfrm>
              <a:off x="2928" y="1824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34" name="Oval 26"/>
            <p:cNvSpPr>
              <a:spLocks noChangeArrowheads="1"/>
            </p:cNvSpPr>
            <p:nvPr/>
          </p:nvSpPr>
          <p:spPr bwMode="auto">
            <a:xfrm>
              <a:off x="2880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35" name="Oval 27"/>
            <p:cNvSpPr>
              <a:spLocks noChangeArrowheads="1"/>
            </p:cNvSpPr>
            <p:nvPr/>
          </p:nvSpPr>
          <p:spPr bwMode="auto">
            <a:xfrm>
              <a:off x="2976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36" name="Oval 28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37" name="Oval 29"/>
            <p:cNvSpPr>
              <a:spLocks noChangeArrowheads="1"/>
            </p:cNvSpPr>
            <p:nvPr/>
          </p:nvSpPr>
          <p:spPr bwMode="auto">
            <a:xfrm>
              <a:off x="2928" y="1920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3438" name="Group 30"/>
          <p:cNvGrpSpPr>
            <a:grpSpLocks/>
          </p:cNvGrpSpPr>
          <p:nvPr/>
        </p:nvGrpSpPr>
        <p:grpSpPr bwMode="auto">
          <a:xfrm>
            <a:off x="609600" y="4191000"/>
            <a:ext cx="812800" cy="441325"/>
            <a:chOff x="2736" y="1776"/>
            <a:chExt cx="288" cy="192"/>
          </a:xfrm>
        </p:grpSpPr>
        <p:sp>
          <p:nvSpPr>
            <p:cNvPr id="273439" name="Oval 31"/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0" name="Oval 32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1" name="Oval 33"/>
            <p:cNvSpPr>
              <a:spLocks noChangeArrowheads="1"/>
            </p:cNvSpPr>
            <p:nvPr/>
          </p:nvSpPr>
          <p:spPr bwMode="auto">
            <a:xfrm>
              <a:off x="2784" y="1920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2" name="Oval 34"/>
            <p:cNvSpPr>
              <a:spLocks noChangeArrowheads="1"/>
            </p:cNvSpPr>
            <p:nvPr/>
          </p:nvSpPr>
          <p:spPr bwMode="auto">
            <a:xfrm>
              <a:off x="2832" y="1776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3" name="Oval 35"/>
            <p:cNvSpPr>
              <a:spLocks noChangeArrowheads="1"/>
            </p:cNvSpPr>
            <p:nvPr/>
          </p:nvSpPr>
          <p:spPr bwMode="auto">
            <a:xfrm>
              <a:off x="2928" y="1824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4" name="Oval 36"/>
            <p:cNvSpPr>
              <a:spLocks noChangeArrowheads="1"/>
            </p:cNvSpPr>
            <p:nvPr/>
          </p:nvSpPr>
          <p:spPr bwMode="auto">
            <a:xfrm>
              <a:off x="2880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5" name="Oval 37"/>
            <p:cNvSpPr>
              <a:spLocks noChangeArrowheads="1"/>
            </p:cNvSpPr>
            <p:nvPr/>
          </p:nvSpPr>
          <p:spPr bwMode="auto">
            <a:xfrm>
              <a:off x="2976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6" name="Oval 38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47" name="Oval 39"/>
            <p:cNvSpPr>
              <a:spLocks noChangeArrowheads="1"/>
            </p:cNvSpPr>
            <p:nvPr/>
          </p:nvSpPr>
          <p:spPr bwMode="auto">
            <a:xfrm>
              <a:off x="2928" y="1920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3448" name="Group 40"/>
          <p:cNvGrpSpPr>
            <a:grpSpLocks/>
          </p:cNvGrpSpPr>
          <p:nvPr/>
        </p:nvGrpSpPr>
        <p:grpSpPr bwMode="auto">
          <a:xfrm>
            <a:off x="533400" y="5029200"/>
            <a:ext cx="812800" cy="441325"/>
            <a:chOff x="2736" y="1776"/>
            <a:chExt cx="288" cy="192"/>
          </a:xfrm>
        </p:grpSpPr>
        <p:sp>
          <p:nvSpPr>
            <p:cNvPr id="273449" name="Oval 41"/>
            <p:cNvSpPr>
              <a:spLocks noChangeArrowheads="1"/>
            </p:cNvSpPr>
            <p:nvPr/>
          </p:nvSpPr>
          <p:spPr bwMode="auto">
            <a:xfrm>
              <a:off x="2736" y="1824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0" name="Oval 42"/>
            <p:cNvSpPr>
              <a:spLocks noChangeArrowheads="1"/>
            </p:cNvSpPr>
            <p:nvPr/>
          </p:nvSpPr>
          <p:spPr bwMode="auto">
            <a:xfrm>
              <a:off x="2832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1" name="Oval 43"/>
            <p:cNvSpPr>
              <a:spLocks noChangeArrowheads="1"/>
            </p:cNvSpPr>
            <p:nvPr/>
          </p:nvSpPr>
          <p:spPr bwMode="auto">
            <a:xfrm>
              <a:off x="2784" y="1920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2" name="Oval 44"/>
            <p:cNvSpPr>
              <a:spLocks noChangeArrowheads="1"/>
            </p:cNvSpPr>
            <p:nvPr/>
          </p:nvSpPr>
          <p:spPr bwMode="auto">
            <a:xfrm>
              <a:off x="2832" y="1776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3" name="Oval 45"/>
            <p:cNvSpPr>
              <a:spLocks noChangeArrowheads="1"/>
            </p:cNvSpPr>
            <p:nvPr/>
          </p:nvSpPr>
          <p:spPr bwMode="auto">
            <a:xfrm>
              <a:off x="2928" y="1824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4" name="Oval 46"/>
            <p:cNvSpPr>
              <a:spLocks noChangeArrowheads="1"/>
            </p:cNvSpPr>
            <p:nvPr/>
          </p:nvSpPr>
          <p:spPr bwMode="auto">
            <a:xfrm>
              <a:off x="2880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5" name="Oval 47"/>
            <p:cNvSpPr>
              <a:spLocks noChangeArrowheads="1"/>
            </p:cNvSpPr>
            <p:nvPr/>
          </p:nvSpPr>
          <p:spPr bwMode="auto">
            <a:xfrm>
              <a:off x="2976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6" name="Oval 48"/>
            <p:cNvSpPr>
              <a:spLocks noChangeArrowheads="1"/>
            </p:cNvSpPr>
            <p:nvPr/>
          </p:nvSpPr>
          <p:spPr bwMode="auto">
            <a:xfrm>
              <a:off x="2736" y="1872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57" name="Oval 49"/>
            <p:cNvSpPr>
              <a:spLocks noChangeArrowheads="1"/>
            </p:cNvSpPr>
            <p:nvPr/>
          </p:nvSpPr>
          <p:spPr bwMode="auto">
            <a:xfrm>
              <a:off x="2928" y="1920"/>
              <a:ext cx="48" cy="48"/>
            </a:xfrm>
            <a:prstGeom prst="ellipse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458" name="Text Box 50"/>
          <p:cNvSpPr txBox="1">
            <a:spLocks noChangeArrowheads="1"/>
          </p:cNvSpPr>
          <p:nvPr/>
        </p:nvSpPr>
        <p:spPr bwMode="auto">
          <a:xfrm>
            <a:off x="304800" y="914400"/>
            <a:ext cx="2057400" cy="2439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Verdana" pitchFamily="34" charset="0"/>
              </a:rPr>
              <a:t>State: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Verdana" pitchFamily="34" charset="0"/>
              </a:rPr>
              <a:t>LOCATION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Verdana" pitchFamily="34" charset="0"/>
              </a:rPr>
              <a:t>HOW-DIRTY(A)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Verdana" pitchFamily="34" charset="0"/>
              </a:rPr>
              <a:t>HOW-DIRTY(B)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Verdana" pitchFamily="34" charset="0"/>
              </a:rPr>
              <a:t>HAS-SEEN(A)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Verdana" pitchFamily="34" charset="0"/>
              </a:rPr>
              <a:t>HAS-SEEN(B)</a:t>
            </a:r>
          </a:p>
        </p:txBody>
      </p:sp>
      <p:sp>
        <p:nvSpPr>
          <p:cNvPr id="273459" name="Text Box 51"/>
          <p:cNvSpPr txBox="1">
            <a:spLocks noChangeArrowheads="1"/>
          </p:cNvSpPr>
          <p:nvPr/>
        </p:nvSpPr>
        <p:spPr bwMode="auto">
          <a:xfrm>
            <a:off x="5334000" y="3581400"/>
            <a:ext cx="3505200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Verdana" pitchFamily="34" charset="0"/>
              </a:rPr>
              <a:t>Model: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Verdana" pitchFamily="34" charset="0"/>
              </a:rPr>
              <a:t>HOW-DIRTY(LOCATION) = X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chemeClr val="tx2"/>
                </a:solidFill>
                <a:latin typeface="Verdana" pitchFamily="34" charset="0"/>
              </a:rPr>
              <a:t>HAS-SEEN(LOCATION) =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dirty="0" smtClean="0"/>
              <a:t>A More Complex Model-Based </a:t>
            </a:r>
            <a:r>
              <a:rPr lang="en-US" dirty="0"/>
              <a:t>Agent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962400"/>
            <a:ext cx="7467600" cy="2511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Percepts: microphone input</a:t>
            </a:r>
          </a:p>
          <a:p>
            <a:r>
              <a:rPr lang="en-US" dirty="0" smtClean="0"/>
              <a:t>Action: reply with information</a:t>
            </a:r>
            <a:endParaRPr lang="en-US" dirty="0" smtClean="0"/>
          </a:p>
          <a:p>
            <a:r>
              <a:rPr lang="en-US" dirty="0" smtClean="0"/>
              <a:t>Model: language model</a:t>
            </a:r>
          </a:p>
          <a:p>
            <a:r>
              <a:rPr lang="en-US" dirty="0" smtClean="0"/>
              <a:t>State estimation = speech recognizer</a:t>
            </a:r>
          </a:p>
          <a:p>
            <a:r>
              <a:rPr lang="en-US" dirty="0" smtClean="0"/>
              <a:t>Rules</a:t>
            </a:r>
            <a:r>
              <a:rPr lang="en-US" dirty="0"/>
              <a:t>: semantic </a:t>
            </a:r>
            <a:r>
              <a:rPr lang="en-US" dirty="0" smtClean="0"/>
              <a:t>transformations</a:t>
            </a:r>
            <a:endParaRPr lang="en-US" dirty="0" smtClean="0"/>
          </a:p>
          <a:p>
            <a:r>
              <a:rPr lang="en-US" dirty="0" smtClean="0"/>
              <a:t>Performance: is the information relevant?</a:t>
            </a:r>
            <a:endParaRPr lang="en-US" dirty="0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62F268-3BF1-4BC6-A8ED-C99F13685235}" type="slidenum">
              <a:rPr lang="en-US"/>
              <a:pPr/>
              <a:t>18</a:t>
            </a:fld>
            <a:endParaRPr lang="en-US"/>
          </a:p>
        </p:txBody>
      </p:sp>
      <p:pic>
        <p:nvPicPr>
          <p:cNvPr id="1026" name="Picture 2" descr="https://encrypted-tbn0.gstatic.com/images?q=tbn:ANd9GcTxRMgS_pA33ZrXRZzN0uV_0DZmFu9tiKSAx7uqragCyW9DKI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15239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Model-Based Reflex Agents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Controllers in cars, airplanes, factories</a:t>
            </a:r>
          </a:p>
          <a:p>
            <a:r>
              <a:rPr lang="en-US"/>
              <a:t>Robot obstacle avoidance, visual servoing</a:t>
            </a:r>
          </a:p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B0102C-5372-4426-A5B6-440272977752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Agent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Anything that:</a:t>
            </a:r>
          </a:p>
          <a:p>
            <a:pPr lvl="1"/>
            <a:r>
              <a:rPr lang="en-US" b="1"/>
              <a:t>Perceives</a:t>
            </a:r>
            <a:r>
              <a:rPr lang="en-US"/>
              <a:t> its environment</a:t>
            </a:r>
          </a:p>
          <a:p>
            <a:pPr lvl="1"/>
            <a:r>
              <a:rPr lang="en-US" b="1"/>
              <a:t>Acts</a:t>
            </a:r>
            <a:r>
              <a:rPr lang="en-US"/>
              <a:t> upon its environment</a:t>
            </a:r>
          </a:p>
          <a:p>
            <a:r>
              <a:rPr lang="en-US"/>
              <a:t>A.k.a. controller,</a:t>
            </a:r>
            <a:br>
              <a:rPr lang="en-US"/>
            </a:br>
            <a:r>
              <a:rPr lang="en-US"/>
              <a:t>robot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8F7EFC4-D262-40B5-812D-3C4C65617676}" type="slidenum">
              <a:rPr lang="en-US"/>
              <a:pPr/>
              <a:t>2</a:t>
            </a:fld>
            <a:endParaRPr lang="en-US"/>
          </a:p>
        </p:txBody>
      </p:sp>
      <p:pic>
        <p:nvPicPr>
          <p:cNvPr id="200708" name="Picture 5" descr="spir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11525"/>
            <a:ext cx="396240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Model-based Reflex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model is a map from prior state s, action a, to new state s’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’ = T(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Constructed through domain knowledge </a:t>
            </a:r>
            <a:r>
              <a:rPr lang="en-US" dirty="0" smtClean="0"/>
              <a:t>(e.g., rules of a game, state machine of a computer program, a physics simulator for a robot)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Learned </a:t>
            </a:r>
            <a:r>
              <a:rPr lang="en-US" dirty="0" smtClean="0"/>
              <a:t>from watching the system behave (system identification, calibration)</a:t>
            </a:r>
          </a:p>
          <a:p>
            <a:r>
              <a:rPr lang="en-US" dirty="0" smtClean="0"/>
              <a:t>Rules </a:t>
            </a:r>
            <a:r>
              <a:rPr lang="en-US" dirty="0"/>
              <a:t>can </a:t>
            </a:r>
            <a:r>
              <a:rPr lang="en-US" dirty="0" smtClean="0"/>
              <a:t>be </a:t>
            </a:r>
            <a:r>
              <a:rPr lang="en-US" dirty="0"/>
              <a:t>designed or </a:t>
            </a:r>
            <a:r>
              <a:rPr lang="en-US" dirty="0" smtClean="0"/>
              <a:t>learned as before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51C5B6-286E-44E4-BBF3-455B7B1C153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Open Questions:</a:t>
            </a:r>
            <a:br>
              <a:rPr lang="en-US" dirty="0" smtClean="0"/>
            </a:br>
            <a:r>
              <a:rPr lang="en-US" dirty="0" smtClean="0"/>
              <a:t>Are model-based reflex agents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Hypothetically, we could </a:t>
            </a:r>
            <a:r>
              <a:rPr lang="en-US" dirty="0" err="1" smtClean="0"/>
              <a:t>precompute</a:t>
            </a:r>
            <a:r>
              <a:rPr lang="en-US" dirty="0" smtClean="0"/>
              <a:t> or learn the optimal action at every state, but this appears to be intractable for larger domains</a:t>
            </a:r>
          </a:p>
          <a:p>
            <a:r>
              <a:rPr lang="en-US" dirty="0" smtClean="0"/>
              <a:t>Instead, in such domains it is often more practical to compute good actions on-the-fly</a:t>
            </a:r>
          </a:p>
          <a:p>
            <a:pPr lvl="1"/>
            <a:r>
              <a:rPr lang="en-US" dirty="0" smtClean="0"/>
              <a:t>=&gt; Goal- or utility-based agents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51C5B6-286E-44E4-BBF3-455B7B1C153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38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Goal-Based, Utility-Based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7DB135-054B-4F7E-8174-6D8B50713BF8}" type="slidenum">
              <a:rPr lang="en-US"/>
              <a:pPr/>
              <a:t>22</a:t>
            </a:fld>
            <a:endParaRPr lang="en-US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24262" name="Line 6"/>
          <p:cNvSpPr>
            <a:spLocks noChangeShapeType="1"/>
          </p:cNvSpPr>
          <p:nvPr/>
        </p:nvSpPr>
        <p:spPr bwMode="auto">
          <a:xfrm>
            <a:off x="44958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63" name="Line 7"/>
          <p:cNvSpPr>
            <a:spLocks noChangeShapeType="1"/>
          </p:cNvSpPr>
          <p:nvPr/>
        </p:nvSpPr>
        <p:spPr bwMode="auto">
          <a:xfrm>
            <a:off x="4495800" y="472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64" name="AutoShape 8"/>
          <p:cNvSpPr>
            <a:spLocks noChangeArrowheads="1"/>
          </p:cNvSpPr>
          <p:nvPr/>
        </p:nvSpPr>
        <p:spPr bwMode="auto">
          <a:xfrm>
            <a:off x="3429000" y="43434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Rules</a:t>
            </a:r>
          </a:p>
        </p:txBody>
      </p:sp>
      <p:sp>
        <p:nvSpPr>
          <p:cNvPr id="224265" name="AutoShape 9"/>
          <p:cNvSpPr>
            <a:spLocks noChangeArrowheads="1"/>
          </p:cNvSpPr>
          <p:nvPr/>
        </p:nvSpPr>
        <p:spPr bwMode="auto">
          <a:xfrm>
            <a:off x="3429000" y="26670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67" name="AutoShape 11"/>
          <p:cNvSpPr>
            <a:spLocks noChangeArrowheads="1"/>
          </p:cNvSpPr>
          <p:nvPr/>
        </p:nvSpPr>
        <p:spPr bwMode="auto">
          <a:xfrm>
            <a:off x="3429000" y="35052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State</a:t>
            </a:r>
          </a:p>
        </p:txBody>
      </p:sp>
      <p:sp>
        <p:nvSpPr>
          <p:cNvPr id="224268" name="Freeform 12"/>
          <p:cNvSpPr>
            <a:spLocks/>
          </p:cNvSpPr>
          <p:nvPr/>
        </p:nvSpPr>
        <p:spPr bwMode="auto">
          <a:xfrm>
            <a:off x="5638800" y="2819400"/>
            <a:ext cx="533400" cy="914400"/>
          </a:xfrm>
          <a:custGeom>
            <a:avLst/>
            <a:gdLst>
              <a:gd name="T0" fmla="*/ 0 w 336"/>
              <a:gd name="T1" fmla="*/ 576 h 576"/>
              <a:gd name="T2" fmla="*/ 336 w 336"/>
              <a:gd name="T3" fmla="*/ 576 h 576"/>
              <a:gd name="T4" fmla="*/ 336 w 336"/>
              <a:gd name="T5" fmla="*/ 0 h 576"/>
              <a:gd name="T6" fmla="*/ 0 w 33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69" name="AutoShape 13"/>
          <p:cNvSpPr>
            <a:spLocks noChangeArrowheads="1"/>
          </p:cNvSpPr>
          <p:nvPr/>
        </p:nvSpPr>
        <p:spPr bwMode="auto">
          <a:xfrm>
            <a:off x="3429000" y="5029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</a:t>
            </a:r>
          </a:p>
        </p:txBody>
      </p:sp>
      <p:sp>
        <p:nvSpPr>
          <p:cNvPr id="224270" name="Freeform 14"/>
          <p:cNvSpPr>
            <a:spLocks/>
          </p:cNvSpPr>
          <p:nvPr/>
        </p:nvSpPr>
        <p:spPr bwMode="auto">
          <a:xfrm>
            <a:off x="2743200" y="2819400"/>
            <a:ext cx="685800" cy="2392363"/>
          </a:xfrm>
          <a:custGeom>
            <a:avLst/>
            <a:gdLst>
              <a:gd name="T0" fmla="*/ 432 w 432"/>
              <a:gd name="T1" fmla="*/ 1507 h 1507"/>
              <a:gd name="T2" fmla="*/ 0 w 432"/>
              <a:gd name="T3" fmla="*/ 1507 h 1507"/>
              <a:gd name="T4" fmla="*/ 0 w 432"/>
              <a:gd name="T5" fmla="*/ 0 h 1507"/>
              <a:gd name="T6" fmla="*/ 432 w 432"/>
              <a:gd name="T7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507">
                <a:moveTo>
                  <a:pt x="432" y="1507"/>
                </a:moveTo>
                <a:lnTo>
                  <a:pt x="0" y="1507"/>
                </a:ln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>
            <a:off x="4495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272" name="Oval 16"/>
          <p:cNvSpPr>
            <a:spLocks noChangeArrowheads="1"/>
          </p:cNvSpPr>
          <p:nvPr/>
        </p:nvSpPr>
        <p:spPr bwMode="auto">
          <a:xfrm>
            <a:off x="2971800" y="4038600"/>
            <a:ext cx="3048000" cy="9906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Goal-Based, Utility-Based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86C5276-C246-4BFA-93EE-7794ABDD7F23}" type="slidenum">
              <a:rPr lang="en-US"/>
              <a:pPr/>
              <a:t>23</a:t>
            </a:fld>
            <a:endParaRPr lang="en-US"/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>
            <a:off x="44958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35" name="Line 7"/>
          <p:cNvSpPr>
            <a:spLocks noChangeShapeType="1"/>
          </p:cNvSpPr>
          <p:nvPr/>
        </p:nvSpPr>
        <p:spPr bwMode="auto">
          <a:xfrm>
            <a:off x="4495800" y="472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36" name="AutoShape 8"/>
          <p:cNvSpPr>
            <a:spLocks noChangeArrowheads="1"/>
          </p:cNvSpPr>
          <p:nvPr/>
        </p:nvSpPr>
        <p:spPr bwMode="auto">
          <a:xfrm>
            <a:off x="3429000" y="43434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Decision Mechanism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27337" name="AutoShape 9"/>
          <p:cNvSpPr>
            <a:spLocks noChangeArrowheads="1"/>
          </p:cNvSpPr>
          <p:nvPr/>
        </p:nvSpPr>
        <p:spPr bwMode="auto">
          <a:xfrm>
            <a:off x="3429000" y="26670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27338" name="Line 10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>
            <a:off x="3429000" y="35052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State</a:t>
            </a:r>
          </a:p>
        </p:txBody>
      </p:sp>
      <p:sp>
        <p:nvSpPr>
          <p:cNvPr id="227340" name="Freeform 12"/>
          <p:cNvSpPr>
            <a:spLocks/>
          </p:cNvSpPr>
          <p:nvPr/>
        </p:nvSpPr>
        <p:spPr bwMode="auto">
          <a:xfrm>
            <a:off x="5638800" y="2819400"/>
            <a:ext cx="533400" cy="914400"/>
          </a:xfrm>
          <a:custGeom>
            <a:avLst/>
            <a:gdLst>
              <a:gd name="T0" fmla="*/ 0 w 336"/>
              <a:gd name="T1" fmla="*/ 576 h 576"/>
              <a:gd name="T2" fmla="*/ 336 w 336"/>
              <a:gd name="T3" fmla="*/ 576 h 576"/>
              <a:gd name="T4" fmla="*/ 336 w 336"/>
              <a:gd name="T5" fmla="*/ 0 h 576"/>
              <a:gd name="T6" fmla="*/ 0 w 33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41" name="AutoShape 13"/>
          <p:cNvSpPr>
            <a:spLocks noChangeArrowheads="1"/>
          </p:cNvSpPr>
          <p:nvPr/>
        </p:nvSpPr>
        <p:spPr bwMode="auto">
          <a:xfrm>
            <a:off x="3429000" y="5029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</a:t>
            </a:r>
          </a:p>
        </p:txBody>
      </p:sp>
      <p:sp>
        <p:nvSpPr>
          <p:cNvPr id="227342" name="Freeform 14"/>
          <p:cNvSpPr>
            <a:spLocks/>
          </p:cNvSpPr>
          <p:nvPr/>
        </p:nvSpPr>
        <p:spPr bwMode="auto">
          <a:xfrm>
            <a:off x="2743200" y="2819400"/>
            <a:ext cx="685800" cy="2392363"/>
          </a:xfrm>
          <a:custGeom>
            <a:avLst/>
            <a:gdLst>
              <a:gd name="T0" fmla="*/ 432 w 432"/>
              <a:gd name="T1" fmla="*/ 1507 h 1507"/>
              <a:gd name="T2" fmla="*/ 0 w 432"/>
              <a:gd name="T3" fmla="*/ 1507 h 1507"/>
              <a:gd name="T4" fmla="*/ 0 w 432"/>
              <a:gd name="T5" fmla="*/ 0 h 1507"/>
              <a:gd name="T6" fmla="*/ 432 w 432"/>
              <a:gd name="T7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507">
                <a:moveTo>
                  <a:pt x="432" y="1507"/>
                </a:moveTo>
                <a:lnTo>
                  <a:pt x="0" y="1507"/>
                </a:ln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43" name="Line 15"/>
          <p:cNvSpPr>
            <a:spLocks noChangeShapeType="1"/>
          </p:cNvSpPr>
          <p:nvPr/>
        </p:nvSpPr>
        <p:spPr bwMode="auto">
          <a:xfrm>
            <a:off x="4495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344" name="Oval 16"/>
          <p:cNvSpPr>
            <a:spLocks noChangeArrowheads="1"/>
          </p:cNvSpPr>
          <p:nvPr/>
        </p:nvSpPr>
        <p:spPr bwMode="auto">
          <a:xfrm>
            <a:off x="2971800" y="4038600"/>
            <a:ext cx="3048000" cy="9906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Goal-Based, Utility-Based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CC12DA-C6BF-4F56-AEEB-A7307E77BAFC}" type="slidenum">
              <a:rPr lang="en-US"/>
              <a:pPr/>
              <a:t>24</a:t>
            </a:fld>
            <a:endParaRPr lang="en-US"/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34290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State</a:t>
            </a:r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>
            <a:off x="4038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88" name="AutoShape 8"/>
          <p:cNvSpPr>
            <a:spLocks noChangeArrowheads="1"/>
          </p:cNvSpPr>
          <p:nvPr/>
        </p:nvSpPr>
        <p:spPr bwMode="auto">
          <a:xfrm>
            <a:off x="1143000" y="2209800"/>
            <a:ext cx="6705600" cy="3657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2400" dirty="0" smtClean="0">
                <a:solidFill>
                  <a:schemeClr val="bg2"/>
                </a:solidFill>
              </a:rPr>
              <a:t>Decision Mechanism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25297" name="Line 17"/>
          <p:cNvSpPr>
            <a:spLocks noChangeShapeType="1"/>
          </p:cNvSpPr>
          <p:nvPr/>
        </p:nvSpPr>
        <p:spPr bwMode="auto">
          <a:xfrm>
            <a:off x="53340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98" name="Text Box 18"/>
          <p:cNvSpPr txBox="1">
            <a:spLocks noChangeArrowheads="1"/>
          </p:cNvSpPr>
          <p:nvPr/>
        </p:nvSpPr>
        <p:spPr bwMode="auto">
          <a:xfrm>
            <a:off x="4724400" y="6248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25299" name="AutoShape 19"/>
          <p:cNvSpPr>
            <a:spLocks noChangeArrowheads="1"/>
          </p:cNvSpPr>
          <p:nvPr/>
        </p:nvSpPr>
        <p:spPr bwMode="auto">
          <a:xfrm>
            <a:off x="4267200" y="33528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25300" name="AutoShape 20"/>
          <p:cNvSpPr>
            <a:spLocks noChangeArrowheads="1"/>
          </p:cNvSpPr>
          <p:nvPr/>
        </p:nvSpPr>
        <p:spPr bwMode="auto">
          <a:xfrm>
            <a:off x="4267200" y="41910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Simulated State</a:t>
            </a:r>
          </a:p>
        </p:txBody>
      </p:sp>
      <p:sp>
        <p:nvSpPr>
          <p:cNvPr id="225301" name="Freeform 21"/>
          <p:cNvSpPr>
            <a:spLocks/>
          </p:cNvSpPr>
          <p:nvPr/>
        </p:nvSpPr>
        <p:spPr bwMode="auto">
          <a:xfrm>
            <a:off x="6477000" y="3505200"/>
            <a:ext cx="533400" cy="914400"/>
          </a:xfrm>
          <a:custGeom>
            <a:avLst/>
            <a:gdLst>
              <a:gd name="T0" fmla="*/ 0 w 336"/>
              <a:gd name="T1" fmla="*/ 576 h 576"/>
              <a:gd name="T2" fmla="*/ 336 w 336"/>
              <a:gd name="T3" fmla="*/ 576 h 576"/>
              <a:gd name="T4" fmla="*/ 336 w 336"/>
              <a:gd name="T5" fmla="*/ 0 h 576"/>
              <a:gd name="T6" fmla="*/ 0 w 33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4" name="Line 24"/>
          <p:cNvSpPr>
            <a:spLocks noChangeShapeType="1"/>
          </p:cNvSpPr>
          <p:nvPr/>
        </p:nvSpPr>
        <p:spPr bwMode="auto">
          <a:xfrm>
            <a:off x="5334000" y="37338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6" name="AutoShape 26"/>
          <p:cNvSpPr>
            <a:spLocks noChangeArrowheads="1"/>
          </p:cNvSpPr>
          <p:nvPr/>
        </p:nvSpPr>
        <p:spPr bwMode="auto">
          <a:xfrm>
            <a:off x="1600200" y="33528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 Generator</a:t>
            </a:r>
          </a:p>
        </p:txBody>
      </p:sp>
      <p:sp>
        <p:nvSpPr>
          <p:cNvPr id="225308" name="AutoShape 28"/>
          <p:cNvSpPr>
            <a:spLocks noChangeArrowheads="1"/>
          </p:cNvSpPr>
          <p:nvPr/>
        </p:nvSpPr>
        <p:spPr bwMode="auto">
          <a:xfrm>
            <a:off x="4191000" y="5029200"/>
            <a:ext cx="2438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Performance tester</a:t>
            </a:r>
          </a:p>
        </p:txBody>
      </p:sp>
      <p:sp>
        <p:nvSpPr>
          <p:cNvPr id="225310" name="Freeform 30"/>
          <p:cNvSpPr>
            <a:spLocks/>
          </p:cNvSpPr>
          <p:nvPr/>
        </p:nvSpPr>
        <p:spPr bwMode="auto">
          <a:xfrm>
            <a:off x="4038600" y="2209800"/>
            <a:ext cx="228600" cy="2209800"/>
          </a:xfrm>
          <a:custGeom>
            <a:avLst/>
            <a:gdLst>
              <a:gd name="T0" fmla="*/ 0 w 144"/>
              <a:gd name="T1" fmla="*/ 0 h 1392"/>
              <a:gd name="T2" fmla="*/ 0 w 144"/>
              <a:gd name="T3" fmla="*/ 1392 h 1392"/>
              <a:gd name="T4" fmla="*/ 144 w 14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392">
                <a:moveTo>
                  <a:pt x="0" y="0"/>
                </a:moveTo>
                <a:lnTo>
                  <a:pt x="0" y="1392"/>
                </a:lnTo>
                <a:lnTo>
                  <a:pt x="144" y="1392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1" name="Line 31"/>
          <p:cNvSpPr>
            <a:spLocks noChangeShapeType="1"/>
          </p:cNvSpPr>
          <p:nvPr/>
        </p:nvSpPr>
        <p:spPr bwMode="auto">
          <a:xfrm flipV="1">
            <a:off x="3810000" y="35814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2" name="Line 32"/>
          <p:cNvSpPr>
            <a:spLocks noChangeShapeType="1"/>
          </p:cNvSpPr>
          <p:nvPr/>
        </p:nvSpPr>
        <p:spPr bwMode="auto">
          <a:xfrm>
            <a:off x="5334000" y="45720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3" name="Line 33"/>
          <p:cNvSpPr>
            <a:spLocks noChangeShapeType="1"/>
          </p:cNvSpPr>
          <p:nvPr/>
        </p:nvSpPr>
        <p:spPr bwMode="auto">
          <a:xfrm>
            <a:off x="5334000" y="54102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4" name="Text Box 34"/>
          <p:cNvSpPr txBox="1">
            <a:spLocks noChangeArrowheads="1"/>
          </p:cNvSpPr>
          <p:nvPr/>
        </p:nvSpPr>
        <p:spPr bwMode="auto">
          <a:xfrm>
            <a:off x="5334000" y="5486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Best Action</a:t>
            </a:r>
          </a:p>
        </p:txBody>
      </p:sp>
      <p:sp>
        <p:nvSpPr>
          <p:cNvPr id="225315" name="AutoShape 35"/>
          <p:cNvSpPr>
            <a:spLocks noChangeArrowheads="1"/>
          </p:cNvSpPr>
          <p:nvPr/>
        </p:nvSpPr>
        <p:spPr bwMode="auto">
          <a:xfrm>
            <a:off x="4267200" y="25146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Percept Model</a:t>
            </a:r>
          </a:p>
        </p:txBody>
      </p:sp>
      <p:sp>
        <p:nvSpPr>
          <p:cNvPr id="225316" name="Line 36"/>
          <p:cNvSpPr>
            <a:spLocks noChangeShapeType="1"/>
          </p:cNvSpPr>
          <p:nvPr/>
        </p:nvSpPr>
        <p:spPr bwMode="auto">
          <a:xfrm>
            <a:off x="5334000" y="28956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8" name="Freeform 38"/>
          <p:cNvSpPr>
            <a:spLocks/>
          </p:cNvSpPr>
          <p:nvPr/>
        </p:nvSpPr>
        <p:spPr bwMode="auto">
          <a:xfrm>
            <a:off x="6477000" y="2667000"/>
            <a:ext cx="533400" cy="838200"/>
          </a:xfrm>
          <a:custGeom>
            <a:avLst/>
            <a:gdLst>
              <a:gd name="T0" fmla="*/ 336 w 336"/>
              <a:gd name="T1" fmla="*/ 528 h 528"/>
              <a:gd name="T2" fmla="*/ 336 w 336"/>
              <a:gd name="T3" fmla="*/ 0 h 528"/>
              <a:gd name="T4" fmla="*/ 0 w 336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28">
                <a:moveTo>
                  <a:pt x="336" y="528"/>
                </a:move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Goal-Based, Utility-Based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2CC12DA-C6BF-4F56-AEEB-A7307E77BAFC}" type="slidenum">
              <a:rPr lang="en-US"/>
              <a:pPr/>
              <a:t>25</a:t>
            </a:fld>
            <a:endParaRPr lang="en-US"/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34290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State</a:t>
            </a:r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>
            <a:off x="40386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88" name="AutoShape 8"/>
          <p:cNvSpPr>
            <a:spLocks noChangeArrowheads="1"/>
          </p:cNvSpPr>
          <p:nvPr/>
        </p:nvSpPr>
        <p:spPr bwMode="auto">
          <a:xfrm>
            <a:off x="1143000" y="2209800"/>
            <a:ext cx="6705600" cy="3657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2400" dirty="0" smtClean="0">
                <a:solidFill>
                  <a:schemeClr val="bg2"/>
                </a:solidFill>
              </a:rPr>
              <a:t>Decision Mechanism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25297" name="Line 17"/>
          <p:cNvSpPr>
            <a:spLocks noChangeShapeType="1"/>
          </p:cNvSpPr>
          <p:nvPr/>
        </p:nvSpPr>
        <p:spPr bwMode="auto">
          <a:xfrm>
            <a:off x="5334000" y="586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98" name="Text Box 18"/>
          <p:cNvSpPr txBox="1">
            <a:spLocks noChangeArrowheads="1"/>
          </p:cNvSpPr>
          <p:nvPr/>
        </p:nvSpPr>
        <p:spPr bwMode="auto">
          <a:xfrm>
            <a:off x="4724400" y="6248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25299" name="AutoShape 19"/>
          <p:cNvSpPr>
            <a:spLocks noChangeArrowheads="1"/>
          </p:cNvSpPr>
          <p:nvPr/>
        </p:nvSpPr>
        <p:spPr bwMode="auto">
          <a:xfrm>
            <a:off x="4267200" y="33528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25300" name="AutoShape 20"/>
          <p:cNvSpPr>
            <a:spLocks noChangeArrowheads="1"/>
          </p:cNvSpPr>
          <p:nvPr/>
        </p:nvSpPr>
        <p:spPr bwMode="auto">
          <a:xfrm>
            <a:off x="4267200" y="41910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Simulated State</a:t>
            </a:r>
          </a:p>
        </p:txBody>
      </p:sp>
      <p:sp>
        <p:nvSpPr>
          <p:cNvPr id="225301" name="Freeform 21"/>
          <p:cNvSpPr>
            <a:spLocks/>
          </p:cNvSpPr>
          <p:nvPr/>
        </p:nvSpPr>
        <p:spPr bwMode="auto">
          <a:xfrm>
            <a:off x="6477000" y="3505200"/>
            <a:ext cx="533400" cy="914400"/>
          </a:xfrm>
          <a:custGeom>
            <a:avLst/>
            <a:gdLst>
              <a:gd name="T0" fmla="*/ 0 w 336"/>
              <a:gd name="T1" fmla="*/ 576 h 576"/>
              <a:gd name="T2" fmla="*/ 336 w 336"/>
              <a:gd name="T3" fmla="*/ 576 h 576"/>
              <a:gd name="T4" fmla="*/ 336 w 336"/>
              <a:gd name="T5" fmla="*/ 0 h 576"/>
              <a:gd name="T6" fmla="*/ 0 w 33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4" name="Line 24"/>
          <p:cNvSpPr>
            <a:spLocks noChangeShapeType="1"/>
          </p:cNvSpPr>
          <p:nvPr/>
        </p:nvSpPr>
        <p:spPr bwMode="auto">
          <a:xfrm>
            <a:off x="5334000" y="37338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06" name="AutoShape 26"/>
          <p:cNvSpPr>
            <a:spLocks noChangeArrowheads="1"/>
          </p:cNvSpPr>
          <p:nvPr/>
        </p:nvSpPr>
        <p:spPr bwMode="auto">
          <a:xfrm>
            <a:off x="1600200" y="33528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 Generator</a:t>
            </a:r>
          </a:p>
        </p:txBody>
      </p:sp>
      <p:sp>
        <p:nvSpPr>
          <p:cNvPr id="225308" name="AutoShape 28"/>
          <p:cNvSpPr>
            <a:spLocks noChangeArrowheads="1"/>
          </p:cNvSpPr>
          <p:nvPr/>
        </p:nvSpPr>
        <p:spPr bwMode="auto">
          <a:xfrm>
            <a:off x="4191000" y="5029200"/>
            <a:ext cx="2438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Performance tester</a:t>
            </a:r>
          </a:p>
        </p:txBody>
      </p:sp>
      <p:sp>
        <p:nvSpPr>
          <p:cNvPr id="225310" name="Freeform 30"/>
          <p:cNvSpPr>
            <a:spLocks/>
          </p:cNvSpPr>
          <p:nvPr/>
        </p:nvSpPr>
        <p:spPr bwMode="auto">
          <a:xfrm>
            <a:off x="4038600" y="2209800"/>
            <a:ext cx="228600" cy="2209800"/>
          </a:xfrm>
          <a:custGeom>
            <a:avLst/>
            <a:gdLst>
              <a:gd name="T0" fmla="*/ 0 w 144"/>
              <a:gd name="T1" fmla="*/ 0 h 1392"/>
              <a:gd name="T2" fmla="*/ 0 w 144"/>
              <a:gd name="T3" fmla="*/ 1392 h 1392"/>
              <a:gd name="T4" fmla="*/ 144 w 14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1392">
                <a:moveTo>
                  <a:pt x="0" y="0"/>
                </a:moveTo>
                <a:lnTo>
                  <a:pt x="0" y="1392"/>
                </a:lnTo>
                <a:lnTo>
                  <a:pt x="144" y="1392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1" name="Line 31"/>
          <p:cNvSpPr>
            <a:spLocks noChangeShapeType="1"/>
          </p:cNvSpPr>
          <p:nvPr/>
        </p:nvSpPr>
        <p:spPr bwMode="auto">
          <a:xfrm flipV="1">
            <a:off x="3810000" y="3581400"/>
            <a:ext cx="457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2" name="Line 32"/>
          <p:cNvSpPr>
            <a:spLocks noChangeShapeType="1"/>
          </p:cNvSpPr>
          <p:nvPr/>
        </p:nvSpPr>
        <p:spPr bwMode="auto">
          <a:xfrm>
            <a:off x="5334000" y="45720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3" name="Line 33"/>
          <p:cNvSpPr>
            <a:spLocks noChangeShapeType="1"/>
          </p:cNvSpPr>
          <p:nvPr/>
        </p:nvSpPr>
        <p:spPr bwMode="auto">
          <a:xfrm>
            <a:off x="5334000" y="54102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4" name="Text Box 34"/>
          <p:cNvSpPr txBox="1">
            <a:spLocks noChangeArrowheads="1"/>
          </p:cNvSpPr>
          <p:nvPr/>
        </p:nvSpPr>
        <p:spPr bwMode="auto">
          <a:xfrm>
            <a:off x="5334000" y="5486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Best Action</a:t>
            </a:r>
          </a:p>
        </p:txBody>
      </p:sp>
      <p:sp>
        <p:nvSpPr>
          <p:cNvPr id="225315" name="AutoShape 35"/>
          <p:cNvSpPr>
            <a:spLocks noChangeArrowheads="1"/>
          </p:cNvSpPr>
          <p:nvPr/>
        </p:nvSpPr>
        <p:spPr bwMode="auto">
          <a:xfrm>
            <a:off x="4267200" y="25146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Sensor Model</a:t>
            </a:r>
            <a:endParaRPr lang="en-US" sz="2400" dirty="0"/>
          </a:p>
        </p:txBody>
      </p:sp>
      <p:sp>
        <p:nvSpPr>
          <p:cNvPr id="225316" name="Line 36"/>
          <p:cNvSpPr>
            <a:spLocks noChangeShapeType="1"/>
          </p:cNvSpPr>
          <p:nvPr/>
        </p:nvSpPr>
        <p:spPr bwMode="auto">
          <a:xfrm>
            <a:off x="5334000" y="28956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8" name="Freeform 38"/>
          <p:cNvSpPr>
            <a:spLocks/>
          </p:cNvSpPr>
          <p:nvPr/>
        </p:nvSpPr>
        <p:spPr bwMode="auto">
          <a:xfrm>
            <a:off x="6477000" y="2667000"/>
            <a:ext cx="533400" cy="838200"/>
          </a:xfrm>
          <a:custGeom>
            <a:avLst/>
            <a:gdLst>
              <a:gd name="T0" fmla="*/ 336 w 336"/>
              <a:gd name="T1" fmla="*/ 528 h 528"/>
              <a:gd name="T2" fmla="*/ 336 w 336"/>
              <a:gd name="T3" fmla="*/ 0 h 528"/>
              <a:gd name="T4" fmla="*/ 0 w 336"/>
              <a:gd name="T5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28">
                <a:moveTo>
                  <a:pt x="336" y="528"/>
                </a:move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91100" y="150563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“Every good regulator of a system must be a model of that system”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08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Goal or Utility-based Agent</a:t>
            </a:r>
            <a:endParaRPr lang="en-US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Requires:</a:t>
            </a:r>
          </a:p>
          <a:p>
            <a:pPr lvl="1"/>
            <a:r>
              <a:rPr lang="en-US" dirty="0" smtClean="0"/>
              <a:t>Model of percepts (sensor model)</a:t>
            </a:r>
          </a:p>
          <a:p>
            <a:pPr lvl="1"/>
            <a:r>
              <a:rPr lang="en-US" dirty="0" smtClean="0"/>
              <a:t>Action generation algorithm (planner)</a:t>
            </a:r>
          </a:p>
          <a:p>
            <a:pPr lvl="1"/>
            <a:r>
              <a:rPr lang="en-US" dirty="0"/>
              <a:t>Embedded state update model into </a:t>
            </a:r>
            <a:r>
              <a:rPr lang="en-US" dirty="0" smtClean="0"/>
              <a:t>planner</a:t>
            </a:r>
          </a:p>
          <a:p>
            <a:pPr lvl="1"/>
            <a:r>
              <a:rPr lang="en-US" dirty="0" smtClean="0"/>
              <a:t>Performance metric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C02CFB-ABCC-44AB-A5A1-2C24A67ADE3C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smtClean="0">
                <a:solidFill>
                  <a:srgbClr val="FF0000"/>
                </a:solidFill>
              </a:rPr>
              <a:t>Goal-Based</a:t>
            </a:r>
            <a:r>
              <a:rPr lang="en-US" dirty="0" smtClean="0"/>
              <a:t> </a:t>
            </a:r>
            <a:r>
              <a:rPr lang="en-US" dirty="0"/>
              <a:t>Agent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Requires: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Model of percepts (sensor model)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Action generation algorithm (planner)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Embedded state update model into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planner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Performance metric</a:t>
            </a:r>
          </a:p>
          <a:p>
            <a:r>
              <a:rPr lang="en-US" dirty="0" smtClean="0"/>
              <a:t>Planning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search</a:t>
            </a:r>
          </a:p>
          <a:p>
            <a:r>
              <a:rPr lang="en-US" dirty="0" smtClean="0"/>
              <a:t>Performance metric: </a:t>
            </a:r>
            <a:r>
              <a:rPr lang="en-US" dirty="0" smtClean="0">
                <a:solidFill>
                  <a:srgbClr val="FF0000"/>
                </a:solidFill>
              </a:rPr>
              <a:t>does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it reach the goal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C02CFB-ABCC-44AB-A5A1-2C24A67ADE3C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0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smtClean="0">
                <a:solidFill>
                  <a:srgbClr val="FF0000"/>
                </a:solidFill>
              </a:rPr>
              <a:t>Utility-Based</a:t>
            </a:r>
            <a:r>
              <a:rPr lang="en-US" dirty="0" smtClean="0"/>
              <a:t> </a:t>
            </a:r>
            <a:r>
              <a:rPr lang="en-US" dirty="0"/>
              <a:t>Agent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Requires: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Model of percepts (sensor model)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Action generation algorithm (planner)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Embedded state update model into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planner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Performance metric</a:t>
            </a:r>
          </a:p>
          <a:p>
            <a:r>
              <a:rPr lang="en-US" dirty="0" smtClean="0"/>
              <a:t>Planning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decision </a:t>
            </a:r>
            <a:r>
              <a:rPr lang="en-US" dirty="0" smtClean="0">
                <a:solidFill>
                  <a:srgbClr val="FF0000"/>
                </a:solidFill>
              </a:rPr>
              <a:t>theory </a:t>
            </a:r>
            <a:r>
              <a:rPr lang="en-US" dirty="0" smtClean="0"/>
              <a:t>(classes 23&amp;24)</a:t>
            </a:r>
            <a:endParaRPr lang="en-US" dirty="0" smtClean="0"/>
          </a:p>
          <a:p>
            <a:r>
              <a:rPr lang="en-US" dirty="0" smtClean="0"/>
              <a:t>Performance metric: </a:t>
            </a:r>
            <a:r>
              <a:rPr lang="en-US" dirty="0" smtClean="0">
                <a:solidFill>
                  <a:srgbClr val="FF0000"/>
                </a:solidFill>
              </a:rPr>
              <a:t>acquire maximum rewards (or minimum cost)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C02CFB-ABCC-44AB-A5A1-2C24A67ADE3C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Learning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A066A31-7A49-4A81-8CA1-5464FD03CFE0}" type="slidenum">
              <a:rPr lang="en-US"/>
              <a:pPr/>
              <a:t>29</a:t>
            </a:fld>
            <a:endParaRPr lang="en-US"/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</a:t>
            </a:r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31430" name="Line 6"/>
          <p:cNvSpPr>
            <a:spLocks noChangeShapeType="1"/>
          </p:cNvSpPr>
          <p:nvPr/>
        </p:nvSpPr>
        <p:spPr bwMode="auto">
          <a:xfrm>
            <a:off x="44958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1" name="Line 7"/>
          <p:cNvSpPr>
            <a:spLocks noChangeShapeType="1"/>
          </p:cNvSpPr>
          <p:nvPr/>
        </p:nvSpPr>
        <p:spPr bwMode="auto">
          <a:xfrm>
            <a:off x="4495800" y="472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2" name="AutoShape 8"/>
          <p:cNvSpPr>
            <a:spLocks noChangeArrowheads="1"/>
          </p:cNvSpPr>
          <p:nvPr/>
        </p:nvSpPr>
        <p:spPr bwMode="auto">
          <a:xfrm>
            <a:off x="3276600" y="4343400"/>
            <a:ext cx="24384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Decision Mechanism</a:t>
            </a:r>
          </a:p>
        </p:txBody>
      </p:sp>
      <p:sp>
        <p:nvSpPr>
          <p:cNvPr id="231433" name="AutoShape 9"/>
          <p:cNvSpPr>
            <a:spLocks noChangeArrowheads="1"/>
          </p:cNvSpPr>
          <p:nvPr/>
        </p:nvSpPr>
        <p:spPr bwMode="auto">
          <a:xfrm>
            <a:off x="3429000" y="26670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Model/Learning</a:t>
            </a:r>
          </a:p>
        </p:txBody>
      </p:sp>
      <p:sp>
        <p:nvSpPr>
          <p:cNvPr id="231434" name="Line 10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6" name="Freeform 12"/>
          <p:cNvSpPr>
            <a:spLocks/>
          </p:cNvSpPr>
          <p:nvPr/>
        </p:nvSpPr>
        <p:spPr bwMode="auto">
          <a:xfrm>
            <a:off x="5638800" y="2819400"/>
            <a:ext cx="533400" cy="914400"/>
          </a:xfrm>
          <a:custGeom>
            <a:avLst/>
            <a:gdLst>
              <a:gd name="T0" fmla="*/ 0 w 336"/>
              <a:gd name="T1" fmla="*/ 576 h 576"/>
              <a:gd name="T2" fmla="*/ 336 w 336"/>
              <a:gd name="T3" fmla="*/ 576 h 576"/>
              <a:gd name="T4" fmla="*/ 336 w 336"/>
              <a:gd name="T5" fmla="*/ 0 h 576"/>
              <a:gd name="T6" fmla="*/ 0 w 33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7" name="AutoShape 13"/>
          <p:cNvSpPr>
            <a:spLocks noChangeArrowheads="1"/>
          </p:cNvSpPr>
          <p:nvPr/>
        </p:nvSpPr>
        <p:spPr bwMode="auto">
          <a:xfrm>
            <a:off x="3429000" y="5029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</a:t>
            </a:r>
          </a:p>
        </p:txBody>
      </p:sp>
      <p:sp>
        <p:nvSpPr>
          <p:cNvPr id="231438" name="Freeform 14"/>
          <p:cNvSpPr>
            <a:spLocks/>
          </p:cNvSpPr>
          <p:nvPr/>
        </p:nvSpPr>
        <p:spPr bwMode="auto">
          <a:xfrm>
            <a:off x="2743200" y="2819400"/>
            <a:ext cx="685800" cy="2392363"/>
          </a:xfrm>
          <a:custGeom>
            <a:avLst/>
            <a:gdLst>
              <a:gd name="T0" fmla="*/ 432 w 432"/>
              <a:gd name="T1" fmla="*/ 1507 h 1507"/>
              <a:gd name="T2" fmla="*/ 0 w 432"/>
              <a:gd name="T3" fmla="*/ 1507 h 1507"/>
              <a:gd name="T4" fmla="*/ 0 w 432"/>
              <a:gd name="T5" fmla="*/ 0 h 1507"/>
              <a:gd name="T6" fmla="*/ 432 w 432"/>
              <a:gd name="T7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507">
                <a:moveTo>
                  <a:pt x="432" y="1507"/>
                </a:moveTo>
                <a:lnTo>
                  <a:pt x="0" y="1507"/>
                </a:ln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9" name="Line 15"/>
          <p:cNvSpPr>
            <a:spLocks noChangeShapeType="1"/>
          </p:cNvSpPr>
          <p:nvPr/>
        </p:nvSpPr>
        <p:spPr bwMode="auto">
          <a:xfrm>
            <a:off x="4495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5" name="AutoShape 11"/>
          <p:cNvSpPr>
            <a:spLocks noChangeArrowheads="1"/>
          </p:cNvSpPr>
          <p:nvPr/>
        </p:nvSpPr>
        <p:spPr bwMode="auto">
          <a:xfrm>
            <a:off x="3124200" y="3505200"/>
            <a:ext cx="28194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State/Model/DM specs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“Environment”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real world, or a virtual world</a:t>
            </a:r>
          </a:p>
          <a:p>
            <a:r>
              <a:rPr lang="en-US"/>
              <a:t>Rules of math/formal logic</a:t>
            </a:r>
          </a:p>
          <a:p>
            <a:r>
              <a:rPr lang="en-US"/>
              <a:t>Rules of a game</a:t>
            </a:r>
          </a:p>
          <a:p>
            <a:r>
              <a:rPr lang="en-US"/>
              <a:t>…</a:t>
            </a:r>
          </a:p>
          <a:p>
            <a:r>
              <a:rPr lang="en-US"/>
              <a:t>Specific to the </a:t>
            </a:r>
            <a:r>
              <a:rPr lang="en-US" b="1"/>
              <a:t>problem domain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FAA036-F9F3-407A-835F-2CF13C8562BE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Learning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a mechanism for updating models/rules/planners </a:t>
            </a:r>
            <a:r>
              <a:rPr lang="en-US" b="1" dirty="0" smtClean="0"/>
              <a:t>on-line as it interacts with the environment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accent3"/>
                </a:solidFill>
              </a:rPr>
              <a:t>einforcement learning techniques</a:t>
            </a:r>
            <a:endParaRPr lang="en-US" dirty="0" smtClean="0"/>
          </a:p>
          <a:p>
            <a:pPr lvl="1"/>
            <a:r>
              <a:rPr lang="en-US" dirty="0" smtClean="0"/>
              <a:t>(class 25)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51C5B6-286E-44E4-BBF3-455B7B1C153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Environments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Observable / non-observable</a:t>
            </a:r>
          </a:p>
          <a:p>
            <a:r>
              <a:rPr lang="en-US"/>
              <a:t>Deterministic / nondeterministic</a:t>
            </a:r>
          </a:p>
          <a:p>
            <a:r>
              <a:rPr lang="en-US"/>
              <a:t>Episodic / non-episodic</a:t>
            </a:r>
          </a:p>
          <a:p>
            <a:r>
              <a:rPr lang="en-US"/>
              <a:t>Single-agent / Multi-agent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613984-1C2B-4635-B707-40C6EAD897CA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Observable Environments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FEEDE8-5E0C-4326-8727-B53D3989E30F}" type="slidenum">
              <a:rPr lang="en-US"/>
              <a:pPr/>
              <a:t>32</a:t>
            </a:fld>
            <a:endParaRPr lang="en-US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58054" name="Line 6"/>
          <p:cNvSpPr>
            <a:spLocks noChangeShapeType="1"/>
          </p:cNvSpPr>
          <p:nvPr/>
        </p:nvSpPr>
        <p:spPr bwMode="auto">
          <a:xfrm>
            <a:off x="44958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5" name="Line 7"/>
          <p:cNvSpPr>
            <a:spLocks noChangeShapeType="1"/>
          </p:cNvSpPr>
          <p:nvPr/>
        </p:nvSpPr>
        <p:spPr bwMode="auto">
          <a:xfrm>
            <a:off x="4495800" y="472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6" name="AutoShape 8"/>
          <p:cNvSpPr>
            <a:spLocks noChangeArrowheads="1"/>
          </p:cNvSpPr>
          <p:nvPr/>
        </p:nvSpPr>
        <p:spPr bwMode="auto">
          <a:xfrm>
            <a:off x="3429000" y="43434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Decision Mechanism</a:t>
            </a:r>
          </a:p>
        </p:txBody>
      </p:sp>
      <p:sp>
        <p:nvSpPr>
          <p:cNvPr id="258057" name="AutoShape 9"/>
          <p:cNvSpPr>
            <a:spLocks noChangeArrowheads="1"/>
          </p:cNvSpPr>
          <p:nvPr/>
        </p:nvSpPr>
        <p:spPr bwMode="auto">
          <a:xfrm>
            <a:off x="3429000" y="26670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58058" name="Line 10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59" name="AutoShape 11"/>
          <p:cNvSpPr>
            <a:spLocks noChangeArrowheads="1"/>
          </p:cNvSpPr>
          <p:nvPr/>
        </p:nvSpPr>
        <p:spPr bwMode="auto">
          <a:xfrm>
            <a:off x="3429000" y="35052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State</a:t>
            </a:r>
          </a:p>
        </p:txBody>
      </p:sp>
      <p:sp>
        <p:nvSpPr>
          <p:cNvPr id="258060" name="Freeform 12"/>
          <p:cNvSpPr>
            <a:spLocks/>
          </p:cNvSpPr>
          <p:nvPr/>
        </p:nvSpPr>
        <p:spPr bwMode="auto">
          <a:xfrm>
            <a:off x="5638800" y="2819400"/>
            <a:ext cx="533400" cy="914400"/>
          </a:xfrm>
          <a:custGeom>
            <a:avLst/>
            <a:gdLst>
              <a:gd name="T0" fmla="*/ 0 w 336"/>
              <a:gd name="T1" fmla="*/ 576 h 576"/>
              <a:gd name="T2" fmla="*/ 336 w 336"/>
              <a:gd name="T3" fmla="*/ 576 h 576"/>
              <a:gd name="T4" fmla="*/ 336 w 336"/>
              <a:gd name="T5" fmla="*/ 0 h 576"/>
              <a:gd name="T6" fmla="*/ 0 w 33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1" name="AutoShape 13"/>
          <p:cNvSpPr>
            <a:spLocks noChangeArrowheads="1"/>
          </p:cNvSpPr>
          <p:nvPr/>
        </p:nvSpPr>
        <p:spPr bwMode="auto">
          <a:xfrm>
            <a:off x="3429000" y="5029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</a:t>
            </a:r>
          </a:p>
        </p:txBody>
      </p:sp>
      <p:sp>
        <p:nvSpPr>
          <p:cNvPr id="258062" name="Freeform 14"/>
          <p:cNvSpPr>
            <a:spLocks/>
          </p:cNvSpPr>
          <p:nvPr/>
        </p:nvSpPr>
        <p:spPr bwMode="auto">
          <a:xfrm>
            <a:off x="2743200" y="2819400"/>
            <a:ext cx="685800" cy="2392363"/>
          </a:xfrm>
          <a:custGeom>
            <a:avLst/>
            <a:gdLst>
              <a:gd name="T0" fmla="*/ 432 w 432"/>
              <a:gd name="T1" fmla="*/ 1507 h 1507"/>
              <a:gd name="T2" fmla="*/ 0 w 432"/>
              <a:gd name="T3" fmla="*/ 1507 h 1507"/>
              <a:gd name="T4" fmla="*/ 0 w 432"/>
              <a:gd name="T5" fmla="*/ 0 h 1507"/>
              <a:gd name="T6" fmla="*/ 432 w 432"/>
              <a:gd name="T7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507">
                <a:moveTo>
                  <a:pt x="432" y="1507"/>
                </a:moveTo>
                <a:lnTo>
                  <a:pt x="0" y="1507"/>
                </a:ln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>
            <a:off x="4495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Observable Environments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0476A58-9E71-47F0-BFEE-67DDFDA0C811}" type="slidenum">
              <a:rPr lang="en-US"/>
              <a:pPr/>
              <a:t>33</a:t>
            </a:fld>
            <a:endParaRPr lang="en-US"/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41148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State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60102" name="Line 6"/>
          <p:cNvSpPr>
            <a:spLocks noChangeShapeType="1"/>
          </p:cNvSpPr>
          <p:nvPr/>
        </p:nvSpPr>
        <p:spPr bwMode="auto">
          <a:xfrm>
            <a:off x="44958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3" name="Line 7"/>
          <p:cNvSpPr>
            <a:spLocks noChangeShapeType="1"/>
          </p:cNvSpPr>
          <p:nvPr/>
        </p:nvSpPr>
        <p:spPr bwMode="auto">
          <a:xfrm>
            <a:off x="4495800" y="472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4" name="AutoShape 8"/>
          <p:cNvSpPr>
            <a:spLocks noChangeArrowheads="1"/>
          </p:cNvSpPr>
          <p:nvPr/>
        </p:nvSpPr>
        <p:spPr bwMode="auto">
          <a:xfrm>
            <a:off x="3429000" y="43434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Decision Mechanism</a:t>
            </a:r>
          </a:p>
        </p:txBody>
      </p:sp>
      <p:sp>
        <p:nvSpPr>
          <p:cNvPr id="260105" name="AutoShape 9"/>
          <p:cNvSpPr>
            <a:spLocks noChangeArrowheads="1"/>
          </p:cNvSpPr>
          <p:nvPr/>
        </p:nvSpPr>
        <p:spPr bwMode="auto">
          <a:xfrm>
            <a:off x="3429000" y="26670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60106" name="Line 10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7" name="AutoShape 11"/>
          <p:cNvSpPr>
            <a:spLocks noChangeArrowheads="1"/>
          </p:cNvSpPr>
          <p:nvPr/>
        </p:nvSpPr>
        <p:spPr bwMode="auto">
          <a:xfrm>
            <a:off x="3429000" y="35052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State</a:t>
            </a:r>
          </a:p>
        </p:txBody>
      </p:sp>
      <p:sp>
        <p:nvSpPr>
          <p:cNvPr id="260108" name="Freeform 12"/>
          <p:cNvSpPr>
            <a:spLocks/>
          </p:cNvSpPr>
          <p:nvPr/>
        </p:nvSpPr>
        <p:spPr bwMode="auto">
          <a:xfrm>
            <a:off x="5638800" y="2819400"/>
            <a:ext cx="533400" cy="914400"/>
          </a:xfrm>
          <a:custGeom>
            <a:avLst/>
            <a:gdLst>
              <a:gd name="T0" fmla="*/ 0 w 336"/>
              <a:gd name="T1" fmla="*/ 576 h 576"/>
              <a:gd name="T2" fmla="*/ 336 w 336"/>
              <a:gd name="T3" fmla="*/ 576 h 576"/>
              <a:gd name="T4" fmla="*/ 336 w 336"/>
              <a:gd name="T5" fmla="*/ 0 h 576"/>
              <a:gd name="T6" fmla="*/ 0 w 33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09" name="AutoShape 13"/>
          <p:cNvSpPr>
            <a:spLocks noChangeArrowheads="1"/>
          </p:cNvSpPr>
          <p:nvPr/>
        </p:nvSpPr>
        <p:spPr bwMode="auto">
          <a:xfrm>
            <a:off x="3429000" y="5029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</a:t>
            </a:r>
          </a:p>
        </p:txBody>
      </p:sp>
      <p:sp>
        <p:nvSpPr>
          <p:cNvPr id="260110" name="Freeform 14"/>
          <p:cNvSpPr>
            <a:spLocks/>
          </p:cNvSpPr>
          <p:nvPr/>
        </p:nvSpPr>
        <p:spPr bwMode="auto">
          <a:xfrm>
            <a:off x="2743200" y="2819400"/>
            <a:ext cx="685800" cy="2392363"/>
          </a:xfrm>
          <a:custGeom>
            <a:avLst/>
            <a:gdLst>
              <a:gd name="T0" fmla="*/ 432 w 432"/>
              <a:gd name="T1" fmla="*/ 1507 h 1507"/>
              <a:gd name="T2" fmla="*/ 0 w 432"/>
              <a:gd name="T3" fmla="*/ 1507 h 1507"/>
              <a:gd name="T4" fmla="*/ 0 w 432"/>
              <a:gd name="T5" fmla="*/ 0 h 1507"/>
              <a:gd name="T6" fmla="*/ 432 w 432"/>
              <a:gd name="T7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507">
                <a:moveTo>
                  <a:pt x="432" y="1507"/>
                </a:moveTo>
                <a:lnTo>
                  <a:pt x="0" y="1507"/>
                </a:ln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11" name="Line 15"/>
          <p:cNvSpPr>
            <a:spLocks noChangeShapeType="1"/>
          </p:cNvSpPr>
          <p:nvPr/>
        </p:nvSpPr>
        <p:spPr bwMode="auto">
          <a:xfrm>
            <a:off x="4495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12" name="Oval 16"/>
          <p:cNvSpPr>
            <a:spLocks noChangeArrowheads="1"/>
          </p:cNvSpPr>
          <p:nvPr/>
        </p:nvSpPr>
        <p:spPr bwMode="auto">
          <a:xfrm>
            <a:off x="3810000" y="1295400"/>
            <a:ext cx="1447800" cy="6096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Observable Environments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B01A7D-CE6C-4934-B06A-E35833A4D091}" type="slidenum">
              <a:rPr lang="en-US"/>
              <a:pPr/>
              <a:t>34</a:t>
            </a:fld>
            <a:endParaRPr lang="en-US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41148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State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61126" name="Line 6"/>
          <p:cNvSpPr>
            <a:spLocks noChangeShapeType="1"/>
          </p:cNvSpPr>
          <p:nvPr/>
        </p:nvSpPr>
        <p:spPr bwMode="auto">
          <a:xfrm>
            <a:off x="4495800" y="18288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4495800" y="472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28" name="AutoShape 8"/>
          <p:cNvSpPr>
            <a:spLocks noChangeArrowheads="1"/>
          </p:cNvSpPr>
          <p:nvPr/>
        </p:nvSpPr>
        <p:spPr bwMode="auto">
          <a:xfrm>
            <a:off x="3429000" y="43434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Decision Mechanism</a:t>
            </a:r>
          </a:p>
        </p:txBody>
      </p:sp>
      <p:sp>
        <p:nvSpPr>
          <p:cNvPr id="261133" name="AutoShape 13"/>
          <p:cNvSpPr>
            <a:spLocks noChangeArrowheads="1"/>
          </p:cNvSpPr>
          <p:nvPr/>
        </p:nvSpPr>
        <p:spPr bwMode="auto">
          <a:xfrm>
            <a:off x="3429000" y="5029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</a:t>
            </a:r>
          </a:p>
        </p:txBody>
      </p:sp>
      <p:sp>
        <p:nvSpPr>
          <p:cNvPr id="261136" name="Oval 16"/>
          <p:cNvSpPr>
            <a:spLocks noChangeArrowheads="1"/>
          </p:cNvSpPr>
          <p:nvPr/>
        </p:nvSpPr>
        <p:spPr bwMode="auto">
          <a:xfrm>
            <a:off x="3810000" y="1295400"/>
            <a:ext cx="1447800" cy="6096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Nondeterministic Environments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D6015F1-0456-4580-B6AE-13F788C2518F}" type="slidenum">
              <a:rPr lang="en-US"/>
              <a:pPr/>
              <a:t>35</a:t>
            </a:fld>
            <a:endParaRPr lang="en-US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62150" name="Line 6"/>
          <p:cNvSpPr>
            <a:spLocks noChangeShapeType="1"/>
          </p:cNvSpPr>
          <p:nvPr/>
        </p:nvSpPr>
        <p:spPr bwMode="auto">
          <a:xfrm>
            <a:off x="44958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1" name="Line 7"/>
          <p:cNvSpPr>
            <a:spLocks noChangeShapeType="1"/>
          </p:cNvSpPr>
          <p:nvPr/>
        </p:nvSpPr>
        <p:spPr bwMode="auto">
          <a:xfrm>
            <a:off x="4495800" y="472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2" name="AutoShape 8"/>
          <p:cNvSpPr>
            <a:spLocks noChangeArrowheads="1"/>
          </p:cNvSpPr>
          <p:nvPr/>
        </p:nvSpPr>
        <p:spPr bwMode="auto">
          <a:xfrm>
            <a:off x="3429000" y="43434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Decision Mechanism</a:t>
            </a:r>
          </a:p>
        </p:txBody>
      </p:sp>
      <p:sp>
        <p:nvSpPr>
          <p:cNvPr id="262153" name="AutoShape 9"/>
          <p:cNvSpPr>
            <a:spLocks noChangeArrowheads="1"/>
          </p:cNvSpPr>
          <p:nvPr/>
        </p:nvSpPr>
        <p:spPr bwMode="auto">
          <a:xfrm>
            <a:off x="3429000" y="26670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5" name="AutoShape 11"/>
          <p:cNvSpPr>
            <a:spLocks noChangeArrowheads="1"/>
          </p:cNvSpPr>
          <p:nvPr/>
        </p:nvSpPr>
        <p:spPr bwMode="auto">
          <a:xfrm>
            <a:off x="3429000" y="35052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State</a:t>
            </a:r>
          </a:p>
        </p:txBody>
      </p:sp>
      <p:sp>
        <p:nvSpPr>
          <p:cNvPr id="262156" name="Freeform 12"/>
          <p:cNvSpPr>
            <a:spLocks/>
          </p:cNvSpPr>
          <p:nvPr/>
        </p:nvSpPr>
        <p:spPr bwMode="auto">
          <a:xfrm>
            <a:off x="5638800" y="2819400"/>
            <a:ext cx="533400" cy="914400"/>
          </a:xfrm>
          <a:custGeom>
            <a:avLst/>
            <a:gdLst>
              <a:gd name="T0" fmla="*/ 0 w 336"/>
              <a:gd name="T1" fmla="*/ 576 h 576"/>
              <a:gd name="T2" fmla="*/ 336 w 336"/>
              <a:gd name="T3" fmla="*/ 576 h 576"/>
              <a:gd name="T4" fmla="*/ 336 w 336"/>
              <a:gd name="T5" fmla="*/ 0 h 576"/>
              <a:gd name="T6" fmla="*/ 0 w 33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7" name="AutoShape 13"/>
          <p:cNvSpPr>
            <a:spLocks noChangeArrowheads="1"/>
          </p:cNvSpPr>
          <p:nvPr/>
        </p:nvSpPr>
        <p:spPr bwMode="auto">
          <a:xfrm>
            <a:off x="3429000" y="5029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</a:t>
            </a:r>
          </a:p>
        </p:txBody>
      </p:sp>
      <p:sp>
        <p:nvSpPr>
          <p:cNvPr id="262158" name="Freeform 14"/>
          <p:cNvSpPr>
            <a:spLocks/>
          </p:cNvSpPr>
          <p:nvPr/>
        </p:nvSpPr>
        <p:spPr bwMode="auto">
          <a:xfrm>
            <a:off x="2743200" y="2819400"/>
            <a:ext cx="685800" cy="2392363"/>
          </a:xfrm>
          <a:custGeom>
            <a:avLst/>
            <a:gdLst>
              <a:gd name="T0" fmla="*/ 432 w 432"/>
              <a:gd name="T1" fmla="*/ 1507 h 1507"/>
              <a:gd name="T2" fmla="*/ 0 w 432"/>
              <a:gd name="T3" fmla="*/ 1507 h 1507"/>
              <a:gd name="T4" fmla="*/ 0 w 432"/>
              <a:gd name="T5" fmla="*/ 0 h 1507"/>
              <a:gd name="T6" fmla="*/ 432 w 432"/>
              <a:gd name="T7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507">
                <a:moveTo>
                  <a:pt x="432" y="1507"/>
                </a:moveTo>
                <a:lnTo>
                  <a:pt x="0" y="1507"/>
                </a:ln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159" name="Line 15"/>
          <p:cNvSpPr>
            <a:spLocks noChangeShapeType="1"/>
          </p:cNvSpPr>
          <p:nvPr/>
        </p:nvSpPr>
        <p:spPr bwMode="auto">
          <a:xfrm>
            <a:off x="4495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Nondeterministic Environments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CB04AE0-B124-470C-BAA1-0724B133239B}" type="slidenum">
              <a:rPr lang="en-US"/>
              <a:pPr/>
              <a:t>36</a:t>
            </a:fld>
            <a:endParaRPr lang="en-US"/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63174" name="Line 6"/>
          <p:cNvSpPr>
            <a:spLocks noChangeShapeType="1"/>
          </p:cNvSpPr>
          <p:nvPr/>
        </p:nvSpPr>
        <p:spPr bwMode="auto">
          <a:xfrm>
            <a:off x="44958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5" name="Line 7"/>
          <p:cNvSpPr>
            <a:spLocks noChangeShapeType="1"/>
          </p:cNvSpPr>
          <p:nvPr/>
        </p:nvSpPr>
        <p:spPr bwMode="auto">
          <a:xfrm>
            <a:off x="4495800" y="4724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6" name="AutoShape 8"/>
          <p:cNvSpPr>
            <a:spLocks noChangeArrowheads="1"/>
          </p:cNvSpPr>
          <p:nvPr/>
        </p:nvSpPr>
        <p:spPr bwMode="auto">
          <a:xfrm>
            <a:off x="3429000" y="43434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Decision Mechanism</a:t>
            </a:r>
          </a:p>
        </p:txBody>
      </p:sp>
      <p:sp>
        <p:nvSpPr>
          <p:cNvPr id="263177" name="AutoShape 9"/>
          <p:cNvSpPr>
            <a:spLocks noChangeArrowheads="1"/>
          </p:cNvSpPr>
          <p:nvPr/>
        </p:nvSpPr>
        <p:spPr bwMode="auto">
          <a:xfrm>
            <a:off x="3429000" y="26670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Model</a:t>
            </a:r>
          </a:p>
        </p:txBody>
      </p:sp>
      <p:sp>
        <p:nvSpPr>
          <p:cNvPr id="263178" name="Line 10"/>
          <p:cNvSpPr>
            <a:spLocks noChangeShapeType="1"/>
          </p:cNvSpPr>
          <p:nvPr/>
        </p:nvSpPr>
        <p:spPr bwMode="auto">
          <a:xfrm>
            <a:off x="44958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79" name="AutoShape 11"/>
          <p:cNvSpPr>
            <a:spLocks noChangeArrowheads="1"/>
          </p:cNvSpPr>
          <p:nvPr/>
        </p:nvSpPr>
        <p:spPr bwMode="auto">
          <a:xfrm>
            <a:off x="3429000" y="3505200"/>
            <a:ext cx="22098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/>
              <a:t>Belief State</a:t>
            </a:r>
            <a:endParaRPr lang="en-US" sz="2400" dirty="0"/>
          </a:p>
        </p:txBody>
      </p:sp>
      <p:sp>
        <p:nvSpPr>
          <p:cNvPr id="263180" name="Freeform 12"/>
          <p:cNvSpPr>
            <a:spLocks/>
          </p:cNvSpPr>
          <p:nvPr/>
        </p:nvSpPr>
        <p:spPr bwMode="auto">
          <a:xfrm>
            <a:off x="5638800" y="2819400"/>
            <a:ext cx="533400" cy="914400"/>
          </a:xfrm>
          <a:custGeom>
            <a:avLst/>
            <a:gdLst>
              <a:gd name="T0" fmla="*/ 0 w 336"/>
              <a:gd name="T1" fmla="*/ 576 h 576"/>
              <a:gd name="T2" fmla="*/ 336 w 336"/>
              <a:gd name="T3" fmla="*/ 576 h 576"/>
              <a:gd name="T4" fmla="*/ 336 w 336"/>
              <a:gd name="T5" fmla="*/ 0 h 576"/>
              <a:gd name="T6" fmla="*/ 0 w 336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576">
                <a:moveTo>
                  <a:pt x="0" y="576"/>
                </a:moveTo>
                <a:lnTo>
                  <a:pt x="336" y="576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1" name="AutoShape 13"/>
          <p:cNvSpPr>
            <a:spLocks noChangeArrowheads="1"/>
          </p:cNvSpPr>
          <p:nvPr/>
        </p:nvSpPr>
        <p:spPr bwMode="auto">
          <a:xfrm>
            <a:off x="3429000" y="5029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Action</a:t>
            </a:r>
          </a:p>
        </p:txBody>
      </p:sp>
      <p:sp>
        <p:nvSpPr>
          <p:cNvPr id="263182" name="Freeform 14"/>
          <p:cNvSpPr>
            <a:spLocks/>
          </p:cNvSpPr>
          <p:nvPr/>
        </p:nvSpPr>
        <p:spPr bwMode="auto">
          <a:xfrm>
            <a:off x="2743200" y="2819400"/>
            <a:ext cx="685800" cy="2392363"/>
          </a:xfrm>
          <a:custGeom>
            <a:avLst/>
            <a:gdLst>
              <a:gd name="T0" fmla="*/ 432 w 432"/>
              <a:gd name="T1" fmla="*/ 1507 h 1507"/>
              <a:gd name="T2" fmla="*/ 0 w 432"/>
              <a:gd name="T3" fmla="*/ 1507 h 1507"/>
              <a:gd name="T4" fmla="*/ 0 w 432"/>
              <a:gd name="T5" fmla="*/ 0 h 1507"/>
              <a:gd name="T6" fmla="*/ 432 w 432"/>
              <a:gd name="T7" fmla="*/ 0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1507">
                <a:moveTo>
                  <a:pt x="432" y="1507"/>
                </a:moveTo>
                <a:lnTo>
                  <a:pt x="0" y="1507"/>
                </a:ln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4495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3184" name="Oval 16"/>
          <p:cNvSpPr>
            <a:spLocks noChangeArrowheads="1"/>
          </p:cNvSpPr>
          <p:nvPr/>
        </p:nvSpPr>
        <p:spPr bwMode="auto">
          <a:xfrm>
            <a:off x="3352800" y="3276600"/>
            <a:ext cx="2362200" cy="838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Multi-Agent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Single-stage games</a:t>
            </a:r>
          </a:p>
          <a:p>
            <a:pPr lvl="1"/>
            <a:r>
              <a:rPr lang="en-US" dirty="0" smtClean="0"/>
              <a:t>Game theory</a:t>
            </a:r>
          </a:p>
          <a:p>
            <a:r>
              <a:rPr lang="en-US" dirty="0" smtClean="0"/>
              <a:t>Repeated single-stage games</a:t>
            </a:r>
          </a:p>
          <a:p>
            <a:pPr lvl="1"/>
            <a:r>
              <a:rPr lang="en-US" dirty="0" smtClean="0"/>
              <a:t>Opportunity to learn from other agents’ previous plays</a:t>
            </a:r>
          </a:p>
          <a:p>
            <a:pPr lvl="1"/>
            <a:r>
              <a:rPr lang="en-US" dirty="0" smtClean="0"/>
              <a:t>E.g., iterated prisoner’s dilemma</a:t>
            </a:r>
          </a:p>
          <a:p>
            <a:r>
              <a:rPr lang="en-US" dirty="0" smtClean="0"/>
              <a:t>Sequential games</a:t>
            </a:r>
          </a:p>
          <a:p>
            <a:pPr lvl="1"/>
            <a:r>
              <a:rPr lang="en-US" dirty="0" smtClean="0"/>
              <a:t>E.g., poker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51C5B6-286E-44E4-BBF3-455B7B1C153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7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51C5B6-286E-44E4-BBF3-455B7B1C1536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074" name="Picture 2" descr="http://hollywoodhatesme.files.wordpress.com/2011/09/vizzini.jpg?w=4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17" y="228600"/>
            <a:ext cx="2824301" cy="282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663" y="3759008"/>
            <a:ext cx="2858937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76200"/>
            <a:ext cx="5410199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</a:rPr>
              <a:t>V- It's so simple. All I have to do is divine from what I know of you. Are you the sort of man who would put the poison into his own goblet or his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enemy's? A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clever man would put the poison into his own goblet because he would know that only a great fool would reach for what he was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given. I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am not a great fool, so I can clearly not choose the wine in front of you, but you must have known I was not a great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fool! You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would've counted on it so I can clearly not choose the wine in front of me.</a:t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W- </a:t>
            </a: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You have made your decision then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latin typeface="Arial" pitchFamily="34" charset="0"/>
                <a:cs typeface="Arial" pitchFamily="34" charset="0"/>
              </a:rPr>
              <a:t>V- Not remotely, because </a:t>
            </a:r>
            <a:r>
              <a:rPr lang="en-US" sz="1100" dirty="0" err="1">
                <a:latin typeface="Arial" pitchFamily="34" charset="0"/>
                <a:cs typeface="Arial" pitchFamily="34" charset="0"/>
              </a:rPr>
              <a:t>iocane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comes from Australia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as everyone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knows and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Australia is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entirely peopled with criminals and criminals are used to having people not trust them, as you are not trusted by me. So I can clearly not choose the wine in front of you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W- Truly you have a dizzying intellect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 smtClean="0">
                <a:latin typeface="Arial" pitchFamily="34" charset="0"/>
                <a:cs typeface="Arial" pitchFamily="34" charset="0"/>
              </a:rPr>
              <a:t>V- Wait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till I get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going. Where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was I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?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W- 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Australia.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latin typeface="Arial" pitchFamily="34" charset="0"/>
                <a:cs typeface="Arial" pitchFamily="34" charset="0"/>
              </a:rPr>
              <a:t>V- Yes, Australia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You must have suspected I would have known the powder's origin so I can clearly not choose the wine in front of me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W- You're just stalling now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latin typeface="Arial" pitchFamily="34" charset="0"/>
                <a:cs typeface="Arial" pitchFamily="34" charset="0"/>
              </a:rPr>
              <a:t>V- You'd like to think that wouldn't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you? You've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beaten my giant which means you're exceptionally strong so you could have put the poison in your own goblet trusting on your strength to save you, so I can clearly not choose the wine in front of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you. But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you've also bested my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Spaniard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which means you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must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have studied and in studying, you must have learned that man is mortal so you would have put the poison as far from yourself as possible, so I can clearly not choose the wine in front of me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W- You're trying to trick me into giving away something. It won't work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latin typeface="Arial" pitchFamily="34" charset="0"/>
                <a:cs typeface="Arial" pitchFamily="34" charset="0"/>
              </a:rPr>
              <a:t>V- It has worked. You've given everything away. I know where the poison is. </a:t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W- Then make your choice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latin typeface="Arial" pitchFamily="34" charset="0"/>
                <a:cs typeface="Arial" pitchFamily="34" charset="0"/>
              </a:rPr>
              <a:t>V- I will, and I choose-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-- What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in the world could that be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?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W- What? 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Where? [</a:t>
            </a:r>
            <a:r>
              <a:rPr lang="en-US" sz="1100" dirty="0" err="1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Vizzini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changes cups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!]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don't see anything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latin typeface="Arial" pitchFamily="34" charset="0"/>
                <a:cs typeface="Arial" pitchFamily="34" charset="0"/>
              </a:rPr>
              <a:t>V- I could've sworn I saw something. No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matter. [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Vizzini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laughs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.]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W- What's so funny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latin typeface="Arial" pitchFamily="34" charset="0"/>
                <a:cs typeface="Arial" pitchFamily="34" charset="0"/>
              </a:rPr>
              <a:t>V- I'll tell you in a minute. First, let's drink, me from my glass and you from yours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[They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drink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.]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W- You guessed wrong</a:t>
            </a:r>
            <a:r>
              <a:rPr lang="en-US" sz="11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latin typeface="Arial" pitchFamily="34" charset="0"/>
                <a:cs typeface="Arial" pitchFamily="34" charset="0"/>
              </a:rPr>
            </a:br>
            <a:r>
              <a:rPr lang="en-US" sz="1100" dirty="0">
                <a:latin typeface="Arial" pitchFamily="34" charset="0"/>
                <a:cs typeface="Arial" pitchFamily="34" charset="0"/>
              </a:rPr>
              <a:t>V- You only think I guessed wrong. That's what's so funny. I switched glasses when your back was turned. You fool! You fell victim to one of the classic blunders. The most famous is "Never get involved in a land war with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Asia."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But only slightly less well known is this---"Never go in against a Sicilian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when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death is on the line."</a:t>
            </a:r>
          </a:p>
        </p:txBody>
      </p:sp>
    </p:spTree>
    <p:extLst>
      <p:ext uri="{BB962C8B-B14F-4D97-AF65-F5344CB8AC3E}">
        <p14:creationId xmlns:p14="http://schemas.microsoft.com/office/powerpoint/2010/main" val="1481330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Open Questions:</a:t>
            </a:r>
            <a:br>
              <a:rPr lang="en-US" dirty="0" smtClean="0"/>
            </a:br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sufficiently complex environments, how can we meaningfully evaluate the performance of an intelligent system?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51C5B6-286E-44E4-BBF3-455B7B1C153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 descr="http://www.thedetroitbureau.com/wp-content/uploads/2012/05/Google-Autonomous-Car-on-Las-Vegas-Str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81" y="2895600"/>
            <a:ext cx="470482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1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F9E94D-AD2D-401B-AA16-DF0B695FA979}" type="slidenum">
              <a:rPr lang="en-US"/>
              <a:pPr/>
              <a:t>4</a:t>
            </a:fld>
            <a:endParaRPr lang="en-US"/>
          </a:p>
        </p:txBody>
      </p:sp>
      <p:sp>
        <p:nvSpPr>
          <p:cNvPr id="202756" name="AutoShape 4"/>
          <p:cNvSpPr>
            <a:spLocks noChangeArrowheads="1"/>
          </p:cNvSpPr>
          <p:nvPr/>
        </p:nvSpPr>
        <p:spPr bwMode="auto">
          <a:xfrm>
            <a:off x="457200" y="1447800"/>
            <a:ext cx="4724400" cy="419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57" name="AutoShape 5"/>
          <p:cNvSpPr>
            <a:spLocks noChangeArrowheads="1"/>
          </p:cNvSpPr>
          <p:nvPr/>
        </p:nvSpPr>
        <p:spPr bwMode="auto">
          <a:xfrm rot="5400000">
            <a:off x="5905500" y="2933700"/>
            <a:ext cx="4191000" cy="1219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/>
              <a:t>Environment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2209800" y="2895600"/>
            <a:ext cx="1295400" cy="12954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/>
              <a:t>?</a:t>
            </a: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762000" y="1538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Agent</a:t>
            </a:r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 flipH="1">
            <a:off x="3581400" y="2133600"/>
            <a:ext cx="3810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1" name="Line 9"/>
          <p:cNvSpPr>
            <a:spLocks noChangeShapeType="1"/>
          </p:cNvSpPr>
          <p:nvPr/>
        </p:nvSpPr>
        <p:spPr bwMode="auto">
          <a:xfrm flipV="1">
            <a:off x="3505200" y="4953000"/>
            <a:ext cx="3886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2362200" y="190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Percepts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2362200" y="4724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Actions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5715000" y="4495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Actuators</a:t>
            </a:r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5715000" y="1676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Sensors</a:t>
            </a:r>
          </a:p>
        </p:txBody>
      </p:sp>
      <p:sp>
        <p:nvSpPr>
          <p:cNvPr id="202766" name="Line 14"/>
          <p:cNvSpPr>
            <a:spLocks noChangeShapeType="1"/>
          </p:cNvSpPr>
          <p:nvPr/>
        </p:nvSpPr>
        <p:spPr bwMode="auto">
          <a:xfrm>
            <a:off x="28956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7" name="Line 15"/>
          <p:cNvSpPr>
            <a:spLocks noChangeShapeType="1"/>
          </p:cNvSpPr>
          <p:nvPr/>
        </p:nvSpPr>
        <p:spPr bwMode="auto">
          <a:xfrm>
            <a:off x="2895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Agents in the bigger picture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45720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Binds disparate fields (Econ, Cog </a:t>
            </a:r>
            <a:r>
              <a:rPr lang="en-US" sz="2400" dirty="0" err="1"/>
              <a:t>Sci</a:t>
            </a:r>
            <a:r>
              <a:rPr lang="en-US" sz="2400" dirty="0"/>
              <a:t>, OR, Control theory)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Framework for technical components of AI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Decision making with search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Machine learning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Casting problems in the framework sometimes brings insights</a:t>
            </a:r>
          </a:p>
        </p:txBody>
      </p:sp>
      <p:pic>
        <p:nvPicPr>
          <p:cNvPr id="18" name="Picture 4" descr="jigsaw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4600" y="1479550"/>
            <a:ext cx="36703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426200" y="3160713"/>
            <a:ext cx="944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CC"/>
                </a:solidFill>
                <a:latin typeface="Comic Sans MS" pitchFamily="66" charset="0"/>
              </a:rPr>
              <a:t>Search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6197600" y="3994150"/>
            <a:ext cx="128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Knowledge</a:t>
            </a:r>
            <a:br>
              <a:rPr lang="en-US">
                <a:solidFill>
                  <a:srgbClr val="990000"/>
                </a:solidFill>
                <a:latin typeface="Comic Sans MS" pitchFamily="66" charset="0"/>
              </a:rPr>
            </a:br>
            <a:r>
              <a:rPr lang="en-US">
                <a:solidFill>
                  <a:srgbClr val="990000"/>
                </a:solidFill>
                <a:latin typeface="Comic Sans MS" pitchFamily="66" charset="0"/>
              </a:rPr>
              <a:t>rep.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130800" y="4379913"/>
            <a:ext cx="1023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Planning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054600" y="2851150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Reasoning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7645400" y="3384550"/>
            <a:ext cx="1084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Learning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5191125" y="1825625"/>
            <a:ext cx="823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Agent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350000" y="2241550"/>
            <a:ext cx="1103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Robotics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7416800" y="193675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Perception</a:t>
            </a: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054600" y="5441950"/>
            <a:ext cx="108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Natural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language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715125" y="5559425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Comic Sans MS" pitchFamily="66" charset="0"/>
              </a:rPr>
              <a:t>...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569200" y="5594350"/>
            <a:ext cx="109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Expert</a:t>
            </a:r>
          </a:p>
          <a:p>
            <a:pPr algn="ctr"/>
            <a:r>
              <a:rPr lang="en-US">
                <a:latin typeface="Comic Sans MS" pitchFamily="66" charset="0"/>
              </a:rPr>
              <a:t>Systems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7316788" y="4070350"/>
            <a:ext cx="16621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omic Sans MS" pitchFamily="66" charset="0"/>
              </a:rPr>
              <a:t>Constraint</a:t>
            </a:r>
            <a:br>
              <a:rPr lang="en-US">
                <a:latin typeface="Comic Sans MS" pitchFamily="66" charset="0"/>
              </a:rPr>
            </a:br>
            <a:r>
              <a:rPr lang="en-US">
                <a:latin typeface="Comic Sans MS" pitchFamily="66" charset="0"/>
              </a:rPr>
              <a:t>satisfaction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Utility and decision theory (R&amp;N 17.1-4)</a:t>
            </a:r>
          </a:p>
          <a:p>
            <a:r>
              <a:rPr lang="en-US" dirty="0" smtClean="0"/>
              <a:t>Reinforcement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Decisions in partially-observable environments</a:t>
            </a:r>
            <a:endParaRPr lang="en-US" dirty="0" smtClean="0"/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51C5B6-286E-44E4-BBF3-455B7B1C153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Plug: Intelligent Systems Seminar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Tomorrow at 3-4pm, Info E 150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51C5B6-286E-44E4-BBF3-455B7B1C1536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2" descr="http://asset1.cbsistatic.com/cnwk.1d/i/tim/2012/04/10/DARPA_challenge_610x3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505576" cy="385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1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CA302-A2AF-4761-93F5-C5B61CC1A11C}" type="slidenum">
              <a:rPr lang="en-US"/>
              <a:pPr/>
              <a:t>5</a:t>
            </a:fld>
            <a:endParaRPr lang="en-US"/>
          </a:p>
        </p:txBody>
      </p:sp>
      <p:sp>
        <p:nvSpPr>
          <p:cNvPr id="236546" name="AutoShape 2"/>
          <p:cNvSpPr>
            <a:spLocks noChangeArrowheads="1"/>
          </p:cNvSpPr>
          <p:nvPr/>
        </p:nvSpPr>
        <p:spPr bwMode="auto">
          <a:xfrm>
            <a:off x="457200" y="1447800"/>
            <a:ext cx="4724400" cy="4191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47" name="AutoShape 3"/>
          <p:cNvSpPr>
            <a:spLocks noChangeArrowheads="1"/>
          </p:cNvSpPr>
          <p:nvPr/>
        </p:nvSpPr>
        <p:spPr bwMode="auto">
          <a:xfrm rot="5400000">
            <a:off x="5905500" y="2933700"/>
            <a:ext cx="4191000" cy="1219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/>
              <a:t>Environment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2209800" y="2895600"/>
            <a:ext cx="1295400" cy="12954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3600"/>
              <a:t>?</a:t>
            </a: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762000" y="15382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Agent</a:t>
            </a: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 flipH="1">
            <a:off x="3581400" y="2133600"/>
            <a:ext cx="3810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 flipV="1">
            <a:off x="3505200" y="4953000"/>
            <a:ext cx="3886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2362200" y="190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Percepts</a:t>
            </a:r>
          </a:p>
        </p:txBody>
      </p: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2362200" y="4724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Actions</a:t>
            </a: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5715000" y="4495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Actuators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5715000" y="1676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Sensors</a:t>
            </a:r>
          </a:p>
        </p:txBody>
      </p:sp>
      <p:sp>
        <p:nvSpPr>
          <p:cNvPr id="236556" name="Line 12"/>
          <p:cNvSpPr>
            <a:spLocks noChangeShapeType="1"/>
          </p:cNvSpPr>
          <p:nvPr/>
        </p:nvSpPr>
        <p:spPr bwMode="auto">
          <a:xfrm>
            <a:off x="28956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7" name="Line 13"/>
          <p:cNvSpPr>
            <a:spLocks noChangeShapeType="1"/>
          </p:cNvSpPr>
          <p:nvPr/>
        </p:nvSpPr>
        <p:spPr bwMode="auto">
          <a:xfrm>
            <a:off x="28956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558" name="Text Box 14"/>
          <p:cNvSpPr txBox="1">
            <a:spLocks noChangeArrowheads="1"/>
          </p:cNvSpPr>
          <p:nvPr/>
        </p:nvSpPr>
        <p:spPr bwMode="auto">
          <a:xfrm>
            <a:off x="762000" y="5791200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/>
              <a:t>Sense – Plan – Act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“Good” Behavior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Performance measure (aka reward, merit, cost, loss, error)</a:t>
            </a:r>
          </a:p>
          <a:p>
            <a:r>
              <a:rPr lang="en-US" b="1"/>
              <a:t>Part of the</a:t>
            </a:r>
            <a:r>
              <a:rPr lang="en-US"/>
              <a:t> </a:t>
            </a:r>
            <a:r>
              <a:rPr lang="en-US" b="1"/>
              <a:t>problem domain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4DFD52-AD2B-4D66-82A6-C91D84E5405F}" type="slidenum">
              <a:rPr lang="en-US"/>
              <a:pPr/>
              <a:t>6</a:t>
            </a:fld>
            <a:endParaRPr lang="en-US"/>
          </a:p>
        </p:txBody>
      </p:sp>
      <p:pic>
        <p:nvPicPr>
          <p:cNvPr id="206852" name="Picture 4" descr="paton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90900"/>
            <a:ext cx="50292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Formulate the problem domains for: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Tic-tac-toe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web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insect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student in B551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doctor </a:t>
            </a:r>
            <a:r>
              <a:rPr lang="en-US" dirty="0" smtClean="0"/>
              <a:t>diagnosing a patient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 electronic trading system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IU’s basketball team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U.S.A.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E287A4B-44B7-40C5-ABA5-48475050F380}" type="slidenum">
              <a:rPr lang="en-US"/>
              <a:pPr/>
              <a:t>7</a:t>
            </a:fld>
            <a:endParaRPr lang="en-US"/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5486400" y="2514600"/>
            <a:ext cx="3352800" cy="2989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  <a:latin typeface="Verdana" pitchFamily="34" charset="0"/>
              </a:rPr>
              <a:t>What is/are the: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bg2"/>
                </a:solidFill>
                <a:latin typeface="Verdana" pitchFamily="34" charset="0"/>
              </a:rPr>
              <a:t> Environment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bg2"/>
                </a:solidFill>
                <a:latin typeface="Verdana" pitchFamily="34" charset="0"/>
              </a:rPr>
              <a:t> Percepts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bg2"/>
                </a:solidFill>
                <a:latin typeface="Verdana" pitchFamily="34" charset="0"/>
              </a:rPr>
              <a:t> Actions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chemeClr val="bg2"/>
                </a:solidFill>
                <a:latin typeface="Verdana" pitchFamily="34" charset="0"/>
              </a:rPr>
              <a:t> Performance measure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  <a:latin typeface="Verdana" pitchFamily="34" charset="0"/>
              </a:rPr>
              <a:t>How might a “good-behaving” agent process information?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agents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Simple reflex (aka reactive, rule-based)</a:t>
            </a:r>
          </a:p>
          <a:p>
            <a:r>
              <a:rPr lang="en-US"/>
              <a:t>Model-based</a:t>
            </a:r>
          </a:p>
          <a:p>
            <a:r>
              <a:rPr lang="en-US"/>
              <a:t>Goal-based</a:t>
            </a:r>
          </a:p>
          <a:p>
            <a:r>
              <a:rPr lang="en-US"/>
              <a:t>Utility-based (aka decision-theoretic, game-theoretic)</a:t>
            </a:r>
          </a:p>
          <a:p>
            <a:r>
              <a:rPr lang="en-US"/>
              <a:t>Learning (aka adaptive)</a:t>
            </a:r>
            <a:endParaRPr lang="en-US" b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AFEF903-AA4E-4234-85F1-690950753996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Reflex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587AF9B-3A34-4E2F-9688-77FD441E1D37}" type="slidenum">
              <a:rPr lang="en-US"/>
              <a:pPr/>
              <a:t>9</a:t>
            </a:fld>
            <a:endParaRPr lang="en-US"/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914400" y="2362200"/>
            <a:ext cx="7239000" cy="32766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600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Percept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4038600" y="617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Action</a:t>
            </a:r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4495800" y="1828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4495800" y="518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76" name="AutoShape 8"/>
          <p:cNvSpPr>
            <a:spLocks noChangeArrowheads="1"/>
          </p:cNvSpPr>
          <p:nvPr/>
        </p:nvSpPr>
        <p:spPr bwMode="auto">
          <a:xfrm>
            <a:off x="3429000" y="48006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Rules</a:t>
            </a:r>
          </a:p>
        </p:txBody>
      </p:sp>
      <p:sp>
        <p:nvSpPr>
          <p:cNvPr id="211977" name="AutoShape 9"/>
          <p:cNvSpPr>
            <a:spLocks noChangeArrowheads="1"/>
          </p:cNvSpPr>
          <p:nvPr/>
        </p:nvSpPr>
        <p:spPr bwMode="auto">
          <a:xfrm>
            <a:off x="3429000" y="3124200"/>
            <a:ext cx="22098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Interpreter</a:t>
            </a:r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>
            <a:off x="4495800" y="3505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0" name="Text Box 12"/>
          <p:cNvSpPr txBox="1">
            <a:spLocks noChangeArrowheads="1"/>
          </p:cNvSpPr>
          <p:nvPr/>
        </p:nvSpPr>
        <p:spPr bwMode="auto">
          <a:xfrm>
            <a:off x="4648200" y="3886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21125</TotalTime>
  <Words>1076</Words>
  <Application>Microsoft Office PowerPoint</Application>
  <PresentationFormat>On-screen Show (4:3)</PresentationFormat>
  <Paragraphs>326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Oriel</vt:lpstr>
      <vt:lpstr>Intelligent Agents</vt:lpstr>
      <vt:lpstr>Definition of Agent</vt:lpstr>
      <vt:lpstr>Definition of “Environment”</vt:lpstr>
      <vt:lpstr>PowerPoint Presentation</vt:lpstr>
      <vt:lpstr>PowerPoint Presentation</vt:lpstr>
      <vt:lpstr>“Good” Behavior</vt:lpstr>
      <vt:lpstr>Exercise</vt:lpstr>
      <vt:lpstr>Types of agents</vt:lpstr>
      <vt:lpstr>Simple Reflex</vt:lpstr>
      <vt:lpstr>Simple Reflex</vt:lpstr>
      <vt:lpstr>Simple Reflex</vt:lpstr>
      <vt:lpstr>Rule-based Reflex Agent</vt:lpstr>
      <vt:lpstr>Building a Simple Reflex Agent</vt:lpstr>
      <vt:lpstr>Model-Based Reflex</vt:lpstr>
      <vt:lpstr>Model-Based Reflex</vt:lpstr>
      <vt:lpstr>Model-Based Reflex</vt:lpstr>
      <vt:lpstr>A Simple Model-Based Agent</vt:lpstr>
      <vt:lpstr>A More Complex Model-Based Agent</vt:lpstr>
      <vt:lpstr>Model-Based Reflex Agents</vt:lpstr>
      <vt:lpstr>Building a Model-based Reflex Agent</vt:lpstr>
      <vt:lpstr>Big Open Questions: Are model-based reflex agents enough?</vt:lpstr>
      <vt:lpstr>Goal-Based, Utility-Based</vt:lpstr>
      <vt:lpstr>Goal-Based, Utility-Based</vt:lpstr>
      <vt:lpstr>Goal-Based, Utility-Based</vt:lpstr>
      <vt:lpstr>Goal-Based, Utility-Based</vt:lpstr>
      <vt:lpstr>Building a Goal or Utility-based Agent</vt:lpstr>
      <vt:lpstr>Building a Goal-Based Agent</vt:lpstr>
      <vt:lpstr>Building a Utility-Based Agent</vt:lpstr>
      <vt:lpstr>With Learning</vt:lpstr>
      <vt:lpstr>Building a Learning Agent</vt:lpstr>
      <vt:lpstr>Types of Environments</vt:lpstr>
      <vt:lpstr>Observable Environments</vt:lpstr>
      <vt:lpstr>Observable Environments</vt:lpstr>
      <vt:lpstr>Observable Environments</vt:lpstr>
      <vt:lpstr>Nondeterministic Environments</vt:lpstr>
      <vt:lpstr>Nondeterministic Environments</vt:lpstr>
      <vt:lpstr>Multi-Agent Systems</vt:lpstr>
      <vt:lpstr>PowerPoint Presentation</vt:lpstr>
      <vt:lpstr>Big Open Questions: Performance Evaluation</vt:lpstr>
      <vt:lpstr>Agents in the bigger picture</vt:lpstr>
      <vt:lpstr>Upcoming Topics</vt:lpstr>
      <vt:lpstr>Plug: Intelligent Systems Seminar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Belief-optimal Reasoning for Cyber-physical Systems</dc:title>
  <dc:creator>Kris Hauser</dc:creator>
  <cp:lastModifiedBy>hauser</cp:lastModifiedBy>
  <cp:revision>196</cp:revision>
  <dcterms:created xsi:type="dcterms:W3CDTF">2009-07-09T04:21:49Z</dcterms:created>
  <dcterms:modified xsi:type="dcterms:W3CDTF">2012-10-31T17:01:52Z</dcterms:modified>
</cp:coreProperties>
</file>