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1.bin" ContentType="application/vnd.openxmlformats-officedocument.oleObject"/>
  <Override PartName="/ppt/notesSlides/notesSlide48.xml" ContentType="application/vnd.openxmlformats-officedocument.presentationml.notesSlide+xml"/>
  <Override PartName="/ppt/embeddings/oleObject2.bin" ContentType="application/vnd.openxmlformats-officedocument.oleObject"/>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7" r:id="rId2"/>
    <p:sldId id="341" r:id="rId3"/>
    <p:sldId id="342" r:id="rId4"/>
    <p:sldId id="343" r:id="rId5"/>
    <p:sldId id="360" r:id="rId6"/>
    <p:sldId id="361" r:id="rId7"/>
    <p:sldId id="362" r:id="rId8"/>
    <p:sldId id="365" r:id="rId9"/>
    <p:sldId id="364" r:id="rId10"/>
    <p:sldId id="344" r:id="rId11"/>
    <p:sldId id="345" r:id="rId12"/>
    <p:sldId id="353" r:id="rId13"/>
    <p:sldId id="354" r:id="rId14"/>
    <p:sldId id="355" r:id="rId15"/>
    <p:sldId id="356" r:id="rId16"/>
    <p:sldId id="357" r:id="rId17"/>
    <p:sldId id="358" r:id="rId18"/>
    <p:sldId id="346" r:id="rId19"/>
    <p:sldId id="348" r:id="rId20"/>
    <p:sldId id="349" r:id="rId21"/>
    <p:sldId id="350"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66" r:id="rId43"/>
    <p:sldId id="335" r:id="rId44"/>
    <p:sldId id="336" r:id="rId45"/>
    <p:sldId id="337" r:id="rId46"/>
    <p:sldId id="338" r:id="rId47"/>
    <p:sldId id="339" r:id="rId48"/>
    <p:sldId id="340"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20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B052FF0-F19D-4E20-A796-4B55031566F3}" type="slidenum">
              <a:rPr lang="en-US"/>
              <a:pPr/>
              <a:t>‹#›</a:t>
            </a:fld>
            <a:endParaRPr lang="en-US"/>
          </a:p>
        </p:txBody>
      </p:sp>
    </p:spTree>
    <p:extLst>
      <p:ext uri="{BB962C8B-B14F-4D97-AF65-F5344CB8AC3E}">
        <p14:creationId xmlns:p14="http://schemas.microsoft.com/office/powerpoint/2010/main" val="6758091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F28986-631D-4D21-82F1-08223BF0CEAF}"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6A1B4-6BF2-4A98-B1D7-6614BCDDCC0B}" type="slidenum">
              <a:rPr lang="en-US"/>
              <a:pPr/>
              <a:t>12</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34999-DC58-433C-9145-B301EA16A8C1}" type="slidenum">
              <a:rPr lang="en-US"/>
              <a:pPr/>
              <a:t>13</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02821-EEEE-4DEB-8088-2FA8EA8117D5}" type="slidenum">
              <a:rPr lang="en-US"/>
              <a:pPr/>
              <a:t>14</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C3A53-4A83-435E-A854-EA3B80A07F03}" type="slidenum">
              <a:rPr lang="en-US"/>
              <a:pPr/>
              <a:t>15</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79077-2C46-4B05-AC83-C99EF0986CB3}" type="slidenum">
              <a:rPr lang="en-US"/>
              <a:pPr/>
              <a:t>16</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4E3A5-1D30-4C1D-9126-1AC5A399E2C9}" type="slidenum">
              <a:rPr lang="en-US"/>
              <a:pPr/>
              <a:t>17</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B071D3-F4BC-44DB-8687-D9B318C876E8}" type="slidenum">
              <a:rPr lang="en-US"/>
              <a:pPr/>
              <a:t>18</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AF98C-2289-4137-B3D7-0BDA1FC9AF5C}" type="slidenum">
              <a:rPr lang="en-US"/>
              <a:pPr/>
              <a:t>19</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D2EB0-4B3C-427A-910D-A425440B754B}" type="slidenum">
              <a:rPr lang="en-US"/>
              <a:pPr/>
              <a:t>20</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B071D3-F4BC-44DB-8687-D9B318C876E8}" type="slidenum">
              <a:rPr lang="en-US"/>
              <a:pPr/>
              <a:t>21</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04AD5-0AA9-4F26-9729-E3CA57DF8823}" type="slidenum">
              <a:rPr lang="en-US"/>
              <a:pPr/>
              <a:t>4</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0C4B6-F168-4243-8C85-5C84A224F9ED}" type="slidenum">
              <a:rPr lang="en-US"/>
              <a:pPr/>
              <a:t>22</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2971A-67DF-4FC9-B457-CEDABDC23E7A}" type="slidenum">
              <a:rPr lang="en-US"/>
              <a:pPr/>
              <a:t>23</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CE810-F0E5-4B21-9F8F-8954EBCC04CF}" type="slidenum">
              <a:rPr lang="en-US"/>
              <a:pPr/>
              <a:t>24</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B578A-EF3D-4C04-A4CD-84709C6DFD31}" type="slidenum">
              <a:rPr lang="en-US"/>
              <a:pPr/>
              <a:t>25</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B4F80-2E2A-406A-8F88-9EECFB54CC43}" type="slidenum">
              <a:rPr lang="en-US"/>
              <a:pPr/>
              <a:t>26</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057412-942E-4175-ADED-073A29042C3E}" type="slidenum">
              <a:rPr lang="en-US"/>
              <a:pPr/>
              <a:t>27</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0F1EA-4140-4C8D-A790-911FC4A8B62A}" type="slidenum">
              <a:rPr lang="en-US"/>
              <a:pPr/>
              <a:t>28</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E84A4-925E-4CB4-8B4E-00934C5071D4}" type="slidenum">
              <a:rPr lang="en-US"/>
              <a:pPr/>
              <a:t>29</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192E6-BBAB-43B0-9174-6799187C9404}" type="slidenum">
              <a:rPr lang="en-US"/>
              <a:pPr/>
              <a:t>30</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E16F6-7770-4B9A-8879-93512C5DA29C}" type="slidenum">
              <a:rPr lang="en-US"/>
              <a:pPr/>
              <a:t>31</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E430D-B85D-4E15-B682-9B5B98679AAC}" type="slidenum">
              <a:rPr lang="en-US"/>
              <a:pPr/>
              <a:t>5</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E2E51-8440-4B13-812D-10F3B7C9AA7D}" type="slidenum">
              <a:rPr lang="en-US"/>
              <a:pPr/>
              <a:t>32</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7E6109-8349-4650-9325-599529E77D81}" type="slidenum">
              <a:rPr lang="en-US"/>
              <a:pPr/>
              <a:t>33</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65392-ABAD-464D-A842-4C29B314A24E}" type="slidenum">
              <a:rPr lang="en-US"/>
              <a:pPr/>
              <a:t>34</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5443B-B39B-4432-80C2-C7EF088B4113}" type="slidenum">
              <a:rPr lang="en-US"/>
              <a:pPr/>
              <a:t>35</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9D468-9332-44E2-B58D-D6A1DC6A2AFA}" type="slidenum">
              <a:rPr lang="en-US"/>
              <a:pPr/>
              <a:t>36</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EC700-6594-40AD-B26C-B7B1637D3B3E}" type="slidenum">
              <a:rPr lang="en-US"/>
              <a:pPr/>
              <a:t>37</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15D67-DE41-4CD3-9D46-EF845145D2D2}" type="slidenum">
              <a:rPr lang="en-US"/>
              <a:pPr/>
              <a:t>38</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333D0-EE81-4C4E-9653-66D1FB74442B}" type="slidenum">
              <a:rPr lang="en-US"/>
              <a:pPr/>
              <a:t>39</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B0200-4A9A-487D-A49E-BDA38D8B1A18}" type="slidenum">
              <a:rPr lang="en-US"/>
              <a:pPr/>
              <a:t>40</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2C2966-B385-4C25-8A3E-27CC80FF31F9}" type="slidenum">
              <a:rPr lang="en-US"/>
              <a:pPr/>
              <a:t>43</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2DF3C-DE4F-4123-BFA7-712ED0C52C7C}" type="slidenum">
              <a:rPr lang="en-US"/>
              <a:pPr/>
              <a:t>6</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73459-80C0-47B4-A795-590A0D274C15}" type="slidenum">
              <a:rPr lang="en-US"/>
              <a:pPr/>
              <a:t>44</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B839C-8CD2-4812-8FF4-EF5F37635DCC}" type="slidenum">
              <a:rPr lang="en-US"/>
              <a:pPr/>
              <a:t>45</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B4992-D7D3-4D5E-A7FA-BC08AA2501E6}" type="slidenum">
              <a:rPr lang="en-US"/>
              <a:pPr/>
              <a:t>46</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B4992-D7D3-4D5E-A7FA-BC08AA2501E6}" type="slidenum">
              <a:rPr lang="en-US"/>
              <a:pPr/>
              <a:t>47</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B0BDD-F48C-4AC2-98DC-3535BD4E83F6}" type="slidenum">
              <a:rPr lang="en-US"/>
              <a:pPr/>
              <a:t>48</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BA00E-53DD-418E-B832-7FC69DF3E409}" type="slidenum">
              <a:rPr lang="en-US"/>
              <a:pPr/>
              <a:t>49</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C9871-DABB-4B6C-A9A9-9280B3B4825D}" type="slidenum">
              <a:rPr lang="en-US"/>
              <a:pPr/>
              <a:t>50</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D3547-5B25-43BF-8D0B-994054E99358}" type="slidenum">
              <a:rPr lang="en-US"/>
              <a:pPr/>
              <a:t>51</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4401E-437E-442D-80C9-F585FEEFC97F}" type="slidenum">
              <a:rPr lang="en-US"/>
              <a:pPr/>
              <a:t>52</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53F7F-3DC3-48C1-B965-DC28C2C03D39}" type="slidenum">
              <a:rPr lang="en-US"/>
              <a:pPr/>
              <a:t>53</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C11B0-57F4-4CDF-A694-331749335691}" type="slidenum">
              <a:rPr lang="en-US"/>
              <a:pPr/>
              <a:t>7</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931DF-3E8F-4BBB-8E51-F229459A3BF9}" type="slidenum">
              <a:rPr lang="en-US"/>
              <a:pPr/>
              <a:t>54</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595A5-8987-438F-8CF1-EB3D9BF9D080}" type="slidenum">
              <a:rPr lang="en-US"/>
              <a:pPr/>
              <a:t>55</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BF173-D908-49EA-BDEE-5DDE79550C8A}" type="slidenum">
              <a:rPr lang="en-US"/>
              <a:pPr/>
              <a:t>56</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BB9C3-C93A-4493-8F26-ABF1ADAA31DC}" type="slidenum">
              <a:rPr lang="en-US"/>
              <a:pPr/>
              <a:t>57</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BB937-7CC5-45DE-8F45-AAD4FB3F9235}" type="slidenum">
              <a:rPr lang="en-US"/>
              <a:pPr/>
              <a:t>58</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A221-6C09-4E76-A7C8-0304BE041E59}" type="slidenum">
              <a:rPr lang="en-US"/>
              <a:pPr/>
              <a:t>59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02F6A-871D-4F50-B86E-DECED5F68801}" type="slidenum">
              <a:rPr lang="en-US"/>
              <a:pPr/>
              <a:t>60</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9F208-9695-482A-AE4B-78C0846C8A3C}" type="slidenum">
              <a:rPr lang="en-US"/>
              <a:pPr/>
              <a:t>61</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32D54-01F7-4061-8E66-2461307EE858}" type="slidenum">
              <a:rPr lang="en-US"/>
              <a:pPr/>
              <a:t>62</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F3186-242E-4994-A721-AE20A473E162}" type="slidenum">
              <a:rPr lang="en-US"/>
              <a:pPr/>
              <a:t>63</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C11B0-57F4-4CDF-A694-331749335691}" type="slidenum">
              <a:rPr lang="en-US"/>
              <a:pPr/>
              <a:t>8</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DE1D5-492C-4A86-80BE-75DD43C9BC4F}" type="slidenum">
              <a:rPr lang="en-US"/>
              <a:pPr/>
              <a:t>64</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20892-79A1-48B5-96EC-CB5F589EF0C2}" type="slidenum">
              <a:rPr lang="en-US"/>
              <a:pPr/>
              <a:t>9</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AF98C-2289-4137-B3D7-0BDA1FC9AF5C}" type="slidenum">
              <a:rPr lang="en-US"/>
              <a:pPr/>
              <a:t>10</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D2EB0-4B3C-427A-910D-A425440B754B}" type="slidenum">
              <a:rPr lang="en-US"/>
              <a:pPr/>
              <a:t>11</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A115AB4-CEDD-4856-AA51-A6E7EB25E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84332-AC27-485A-A81A-5A2060BC57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E747C-D2DB-45CD-A102-F42E5541A7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42DA2CB7-412A-451F-A646-71639B72803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C9C3837-9AFF-49E2-A3A1-857AC758824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AA9B1-044F-485C-BCDA-E61A973AF5D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00C50-BE50-43F5-B8CF-A01331D5201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7EE700D1-11FA-480F-BAF4-71AB957F9F7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37BCAB-EE0A-42B1-B1D6-0F6973FCD6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4970EC3E-4476-4A5D-8BEA-E89CD681B91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0D377DEC-1CB0-4380-BD7B-E555F4F2C0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58885F6-9B81-4DD7-B1CD-6D5AF05A9E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Decision-Making Under Uncertainty </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91" name="Group 471"/>
          <p:cNvGrpSpPr>
            <a:grpSpLocks/>
          </p:cNvGrpSpPr>
          <p:nvPr/>
        </p:nvGrpSpPr>
        <p:grpSpPr bwMode="auto">
          <a:xfrm>
            <a:off x="1600200" y="1905000"/>
            <a:ext cx="3940175" cy="1449388"/>
            <a:chOff x="974" y="450"/>
            <a:chExt cx="2482" cy="913"/>
          </a:xfrm>
        </p:grpSpPr>
        <p:sp>
          <p:nvSpPr>
            <p:cNvPr id="31192" name="Rectangle 472"/>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31193" name="Freeform 473"/>
            <p:cNvSpPr>
              <a:spLocks/>
            </p:cNvSpPr>
            <p:nvPr/>
          </p:nvSpPr>
          <p:spPr bwMode="auto">
            <a:xfrm>
              <a:off x="1727" y="786"/>
              <a:ext cx="390" cy="48"/>
            </a:xfrm>
            <a:custGeom>
              <a:avLst/>
              <a:gdLst/>
              <a:ahLst/>
              <a:cxnLst>
                <a:cxn ang="0">
                  <a:pos x="126" y="0"/>
                </a:cxn>
                <a:cxn ang="0">
                  <a:pos x="0" y="48"/>
                </a:cxn>
                <a:cxn ang="0">
                  <a:pos x="390" y="48"/>
                </a:cxn>
                <a:cxn ang="0">
                  <a:pos x="126" y="0"/>
                </a:cxn>
              </a:cxnLst>
              <a:rect l="0" t="0" r="r" b="b"/>
              <a:pathLst>
                <a:path w="390" h="48">
                  <a:moveTo>
                    <a:pt x="126" y="0"/>
                  </a:moveTo>
                  <a:lnTo>
                    <a:pt x="0" y="48"/>
                  </a:lnTo>
                  <a:lnTo>
                    <a:pt x="390" y="48"/>
                  </a:lnTo>
                  <a:lnTo>
                    <a:pt x="126" y="0"/>
                  </a:lnTo>
                  <a:close/>
                </a:path>
              </a:pathLst>
            </a:custGeom>
            <a:solidFill>
              <a:srgbClr val="FFCC00"/>
            </a:solidFill>
            <a:ln w="9525">
              <a:noFill/>
              <a:round/>
              <a:headEnd/>
              <a:tailEnd/>
            </a:ln>
            <a:effectLst/>
          </p:spPr>
          <p:txBody>
            <a:bodyPr/>
            <a:lstStyle/>
            <a:p>
              <a:endParaRPr lang="en-US"/>
            </a:p>
          </p:txBody>
        </p:sp>
        <p:grpSp>
          <p:nvGrpSpPr>
            <p:cNvPr id="31194" name="Group 474"/>
            <p:cNvGrpSpPr>
              <a:grpSpLocks/>
            </p:cNvGrpSpPr>
            <p:nvPr/>
          </p:nvGrpSpPr>
          <p:grpSpPr bwMode="auto">
            <a:xfrm>
              <a:off x="974" y="1005"/>
              <a:ext cx="509" cy="355"/>
              <a:chOff x="1632" y="864"/>
              <a:chExt cx="1008" cy="672"/>
            </a:xfrm>
          </p:grpSpPr>
          <p:sp>
            <p:nvSpPr>
              <p:cNvPr id="31195" name="Rectangle 475"/>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196" name="Rectangle 476"/>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1197" name="Picture 477" descr="Robby"/>
              <p:cNvPicPr>
                <a:picLocks noChangeAspect="1" noChangeArrowheads="1"/>
              </p:cNvPicPr>
              <p:nvPr/>
            </p:nvPicPr>
            <p:blipFill>
              <a:blip r:embed="rId3" cstate="print"/>
              <a:srcRect/>
              <a:stretch>
                <a:fillRect/>
              </a:stretch>
            </p:blipFill>
            <p:spPr bwMode="auto">
              <a:xfrm>
                <a:off x="2160" y="864"/>
                <a:ext cx="333" cy="504"/>
              </a:xfrm>
              <a:prstGeom prst="rect">
                <a:avLst/>
              </a:prstGeom>
              <a:noFill/>
            </p:spPr>
          </p:pic>
          <p:grpSp>
            <p:nvGrpSpPr>
              <p:cNvPr id="31198" name="Group 478"/>
              <p:cNvGrpSpPr>
                <a:grpSpLocks/>
              </p:cNvGrpSpPr>
              <p:nvPr/>
            </p:nvGrpSpPr>
            <p:grpSpPr bwMode="auto">
              <a:xfrm>
                <a:off x="2304" y="1296"/>
                <a:ext cx="288" cy="192"/>
                <a:chOff x="2736" y="1776"/>
                <a:chExt cx="288" cy="192"/>
              </a:xfrm>
            </p:grpSpPr>
            <p:sp>
              <p:nvSpPr>
                <p:cNvPr id="31199" name="Oval 47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0" name="Oval 48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1" name="Oval 48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2" name="Oval 48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3" name="Oval 48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4" name="Oval 48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5" name="Oval 48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6" name="Oval 48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7" name="Oval 48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1208" name="Line 488"/>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p:spPr>
          <p:txBody>
            <a:bodyPr/>
            <a:lstStyle/>
            <a:p>
              <a:endParaRPr lang="en-US"/>
            </a:p>
          </p:txBody>
        </p:sp>
        <p:sp>
          <p:nvSpPr>
            <p:cNvPr id="31209" name="Line 489"/>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p:spPr>
          <p:txBody>
            <a:bodyPr/>
            <a:lstStyle/>
            <a:p>
              <a:endParaRPr lang="en-US"/>
            </a:p>
          </p:txBody>
        </p:sp>
        <p:sp>
          <p:nvSpPr>
            <p:cNvPr id="31210" name="Line 490"/>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p:spPr>
          <p:txBody>
            <a:bodyPr/>
            <a:lstStyle/>
            <a:p>
              <a:endParaRPr lang="en-US"/>
            </a:p>
          </p:txBody>
        </p:sp>
        <p:sp>
          <p:nvSpPr>
            <p:cNvPr id="31211" name="Text Box 491"/>
            <p:cNvSpPr txBox="1">
              <a:spLocks noChangeArrowheads="1"/>
            </p:cNvSpPr>
            <p:nvPr/>
          </p:nvSpPr>
          <p:spPr bwMode="auto">
            <a:xfrm>
              <a:off x="1325" y="594"/>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grpSp>
          <p:nvGrpSpPr>
            <p:cNvPr id="31212" name="Group 492"/>
            <p:cNvGrpSpPr>
              <a:grpSpLocks/>
            </p:cNvGrpSpPr>
            <p:nvPr/>
          </p:nvGrpSpPr>
          <p:grpSpPr bwMode="auto">
            <a:xfrm>
              <a:off x="2928" y="1008"/>
              <a:ext cx="528" cy="355"/>
              <a:chOff x="2736" y="864"/>
              <a:chExt cx="1008" cy="672"/>
            </a:xfrm>
          </p:grpSpPr>
          <p:sp>
            <p:nvSpPr>
              <p:cNvPr id="31213" name="Rectangle 493"/>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214" name="Rectangle 494"/>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31215" name="Group 495"/>
              <p:cNvGrpSpPr>
                <a:grpSpLocks/>
              </p:cNvGrpSpPr>
              <p:nvPr/>
            </p:nvGrpSpPr>
            <p:grpSpPr bwMode="auto">
              <a:xfrm>
                <a:off x="3408" y="1296"/>
                <a:ext cx="288" cy="192"/>
                <a:chOff x="2736" y="1776"/>
                <a:chExt cx="288" cy="192"/>
              </a:xfrm>
            </p:grpSpPr>
            <p:sp>
              <p:nvSpPr>
                <p:cNvPr id="31216" name="Oval 49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7" name="Oval 49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8" name="Oval 49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9" name="Oval 49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0" name="Oval 50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1" name="Oval 50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2" name="Oval 50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3" name="Oval 50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4" name="Oval 50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31225" name="Group 505"/>
              <p:cNvGrpSpPr>
                <a:grpSpLocks/>
              </p:cNvGrpSpPr>
              <p:nvPr/>
            </p:nvGrpSpPr>
            <p:grpSpPr bwMode="auto">
              <a:xfrm>
                <a:off x="2784" y="864"/>
                <a:ext cx="432" cy="624"/>
                <a:chOff x="2784" y="96"/>
                <a:chExt cx="432" cy="624"/>
              </a:xfrm>
            </p:grpSpPr>
            <p:pic>
              <p:nvPicPr>
                <p:cNvPr id="31226" name="Picture 506"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31227" name="Group 507"/>
                <p:cNvGrpSpPr>
                  <a:grpSpLocks/>
                </p:cNvGrpSpPr>
                <p:nvPr/>
              </p:nvGrpSpPr>
              <p:grpSpPr bwMode="auto">
                <a:xfrm>
                  <a:off x="2928" y="528"/>
                  <a:ext cx="288" cy="192"/>
                  <a:chOff x="2736" y="1776"/>
                  <a:chExt cx="288" cy="192"/>
                </a:xfrm>
              </p:grpSpPr>
              <p:sp>
                <p:nvSpPr>
                  <p:cNvPr id="31228" name="Oval 50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9" name="Oval 50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0" name="Oval 51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1" name="Oval 51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2" name="Oval 51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3" name="Oval 51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4" name="Oval 51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5" name="Oval 51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6" name="Oval 51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grpSp>
      <p:sp>
        <p:nvSpPr>
          <p:cNvPr id="30722" name="Rectangle 2"/>
          <p:cNvSpPr>
            <a:spLocks noGrp="1" noChangeArrowheads="1"/>
          </p:cNvSpPr>
          <p:nvPr>
            <p:ph type="title"/>
          </p:nvPr>
        </p:nvSpPr>
        <p:spPr/>
        <p:txBody>
          <a:bodyPr/>
          <a:lstStyle/>
          <a:p>
            <a:r>
              <a:rPr lang="en-US" smtClean="0"/>
              <a:t>AND/OR Tree</a:t>
            </a:r>
            <a:endParaRPr lang="en-US"/>
          </a:p>
        </p:txBody>
      </p:sp>
      <p:grpSp>
        <p:nvGrpSpPr>
          <p:cNvPr id="30730" name="Group 10"/>
          <p:cNvGrpSpPr>
            <a:grpSpLocks/>
          </p:cNvGrpSpPr>
          <p:nvPr/>
        </p:nvGrpSpPr>
        <p:grpSpPr bwMode="auto">
          <a:xfrm>
            <a:off x="3962400" y="1371600"/>
            <a:ext cx="838200" cy="533400"/>
            <a:chOff x="528" y="144"/>
            <a:chExt cx="1008" cy="624"/>
          </a:xfrm>
        </p:grpSpPr>
        <p:sp>
          <p:nvSpPr>
            <p:cNvPr id="30731" name="Rectangle 1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0732" name="Rectangle 1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0733" name="Picture 13"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30734" name="Group 14"/>
            <p:cNvGrpSpPr>
              <a:grpSpLocks/>
            </p:cNvGrpSpPr>
            <p:nvPr/>
          </p:nvGrpSpPr>
          <p:grpSpPr bwMode="auto">
            <a:xfrm>
              <a:off x="1200" y="528"/>
              <a:ext cx="288" cy="192"/>
              <a:chOff x="2736" y="1776"/>
              <a:chExt cx="288" cy="192"/>
            </a:xfrm>
          </p:grpSpPr>
          <p:sp>
            <p:nvSpPr>
              <p:cNvPr id="30735" name="Oval 1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6" name="Oval 1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7" name="Oval 1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8" name="Oval 1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9" name="Oval 1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0" name="Oval 2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1" name="Oval 2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2" name="Oval 2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3" name="Oval 2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31238" name="Group 518"/>
          <p:cNvGrpSpPr>
            <a:grpSpLocks/>
          </p:cNvGrpSpPr>
          <p:nvPr/>
        </p:nvGrpSpPr>
        <p:grpSpPr bwMode="auto">
          <a:xfrm>
            <a:off x="3048000" y="2514600"/>
            <a:ext cx="3657600" cy="2622550"/>
            <a:chOff x="1920" y="1584"/>
            <a:chExt cx="2304" cy="1652"/>
          </a:xfrm>
        </p:grpSpPr>
        <p:sp>
          <p:nvSpPr>
            <p:cNvPr id="31175" name="Line 455"/>
            <p:cNvSpPr>
              <a:spLocks noChangeShapeType="1"/>
            </p:cNvSpPr>
            <p:nvPr/>
          </p:nvSpPr>
          <p:spPr bwMode="auto">
            <a:xfrm flipH="1" flipV="1">
              <a:off x="1920" y="1632"/>
              <a:ext cx="960" cy="1248"/>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76" name="Line 456"/>
            <p:cNvSpPr>
              <a:spLocks noChangeShapeType="1"/>
            </p:cNvSpPr>
            <p:nvPr/>
          </p:nvSpPr>
          <p:spPr bwMode="auto">
            <a:xfrm flipV="1">
              <a:off x="2880" y="1584"/>
              <a:ext cx="1344" cy="1296"/>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77" name="Text Box 457"/>
            <p:cNvSpPr txBox="1">
              <a:spLocks noChangeArrowheads="1"/>
            </p:cNvSpPr>
            <p:nvPr/>
          </p:nvSpPr>
          <p:spPr bwMode="auto">
            <a:xfrm>
              <a:off x="2112" y="2832"/>
              <a:ext cx="1714" cy="404"/>
            </a:xfrm>
            <a:prstGeom prst="rect">
              <a:avLst/>
            </a:prstGeom>
            <a:noFill/>
            <a:ln w="9525">
              <a:noFill/>
              <a:miter lim="800000"/>
              <a:headEnd/>
              <a:tailEnd/>
            </a:ln>
            <a:effectLst/>
          </p:spPr>
          <p:txBody>
            <a:bodyPr wrap="none">
              <a:spAutoFit/>
            </a:bodyPr>
            <a:lstStyle/>
            <a:p>
              <a:pPr algn="ctr"/>
              <a:r>
                <a:rPr lang="en-US">
                  <a:solidFill>
                    <a:srgbClr val="990033"/>
                  </a:solidFill>
                  <a:latin typeface="Comic Sans MS" pitchFamily="66" charset="0"/>
                </a:rPr>
                <a:t>action nodes</a:t>
              </a:r>
              <a:br>
                <a:rPr lang="en-US">
                  <a:solidFill>
                    <a:srgbClr val="990033"/>
                  </a:solidFill>
                  <a:latin typeface="Comic Sans MS" pitchFamily="66" charset="0"/>
                </a:rPr>
              </a:br>
              <a:r>
                <a:rPr lang="en-US">
                  <a:solidFill>
                    <a:srgbClr val="990033"/>
                  </a:solidFill>
                  <a:latin typeface="Comic Sans MS" pitchFamily="66" charset="0"/>
                </a:rPr>
                <a:t>(world “decision” nodes)</a:t>
              </a:r>
            </a:p>
          </p:txBody>
        </p:sp>
      </p:grpSp>
      <p:grpSp>
        <p:nvGrpSpPr>
          <p:cNvPr id="31237" name="Group 517"/>
          <p:cNvGrpSpPr>
            <a:grpSpLocks/>
          </p:cNvGrpSpPr>
          <p:nvPr/>
        </p:nvGrpSpPr>
        <p:grpSpPr bwMode="auto">
          <a:xfrm>
            <a:off x="762000" y="1981200"/>
            <a:ext cx="4267200" cy="3917950"/>
            <a:chOff x="480" y="1248"/>
            <a:chExt cx="2688" cy="2468"/>
          </a:xfrm>
        </p:grpSpPr>
        <p:grpSp>
          <p:nvGrpSpPr>
            <p:cNvPr id="31183" name="Group 463"/>
            <p:cNvGrpSpPr>
              <a:grpSpLocks/>
            </p:cNvGrpSpPr>
            <p:nvPr/>
          </p:nvGrpSpPr>
          <p:grpSpPr bwMode="auto">
            <a:xfrm>
              <a:off x="1248" y="1248"/>
              <a:ext cx="1920" cy="2112"/>
              <a:chOff x="1248" y="1248"/>
              <a:chExt cx="1920" cy="2112"/>
            </a:xfrm>
          </p:grpSpPr>
          <p:sp>
            <p:nvSpPr>
              <p:cNvPr id="31180" name="Line 460"/>
              <p:cNvSpPr>
                <a:spLocks noChangeShapeType="1"/>
              </p:cNvSpPr>
              <p:nvPr/>
            </p:nvSpPr>
            <p:spPr bwMode="auto">
              <a:xfrm flipV="1">
                <a:off x="1248" y="2160"/>
                <a:ext cx="0" cy="1200"/>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81" name="Line 461"/>
              <p:cNvSpPr>
                <a:spLocks noChangeShapeType="1"/>
              </p:cNvSpPr>
              <p:nvPr/>
            </p:nvSpPr>
            <p:spPr bwMode="auto">
              <a:xfrm flipV="1">
                <a:off x="1248" y="1248"/>
                <a:ext cx="1536" cy="2112"/>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82" name="Line 462"/>
              <p:cNvSpPr>
                <a:spLocks noChangeShapeType="1"/>
              </p:cNvSpPr>
              <p:nvPr/>
            </p:nvSpPr>
            <p:spPr bwMode="auto">
              <a:xfrm flipV="1">
                <a:off x="1248" y="2208"/>
                <a:ext cx="1920" cy="1152"/>
              </a:xfrm>
              <a:prstGeom prst="line">
                <a:avLst/>
              </a:prstGeom>
              <a:noFill/>
              <a:ln w="9525">
                <a:solidFill>
                  <a:srgbClr val="990033"/>
                </a:solidFill>
                <a:prstDash val="dash"/>
                <a:round/>
                <a:headEnd/>
                <a:tailEnd type="triangle" w="med" len="med"/>
              </a:ln>
              <a:effectLst/>
            </p:spPr>
            <p:txBody>
              <a:bodyPr/>
              <a:lstStyle/>
              <a:p>
                <a:endParaRPr lang="en-US"/>
              </a:p>
            </p:txBody>
          </p:sp>
        </p:grpSp>
        <p:sp>
          <p:nvSpPr>
            <p:cNvPr id="31184" name="Text Box 464"/>
            <p:cNvSpPr txBox="1">
              <a:spLocks noChangeArrowheads="1"/>
            </p:cNvSpPr>
            <p:nvPr/>
          </p:nvSpPr>
          <p:spPr bwMode="auto">
            <a:xfrm>
              <a:off x="480" y="3312"/>
              <a:ext cx="1604" cy="404"/>
            </a:xfrm>
            <a:prstGeom prst="rect">
              <a:avLst/>
            </a:prstGeom>
            <a:noFill/>
            <a:ln w="9525">
              <a:noFill/>
              <a:miter lim="800000"/>
              <a:headEnd/>
              <a:tailEnd/>
            </a:ln>
            <a:effectLst/>
          </p:spPr>
          <p:txBody>
            <a:bodyPr wrap="none">
              <a:spAutoFit/>
            </a:bodyPr>
            <a:lstStyle/>
            <a:p>
              <a:pPr algn="ctr"/>
              <a:r>
                <a:rPr lang="en-US">
                  <a:solidFill>
                    <a:srgbClr val="990033"/>
                  </a:solidFill>
                  <a:latin typeface="Comic Sans MS" pitchFamily="66" charset="0"/>
                </a:rPr>
                <a:t>state nodes</a:t>
              </a:r>
              <a:br>
                <a:rPr lang="en-US">
                  <a:solidFill>
                    <a:srgbClr val="990033"/>
                  </a:solidFill>
                  <a:latin typeface="Comic Sans MS" pitchFamily="66" charset="0"/>
                </a:rPr>
              </a:br>
              <a:r>
                <a:rPr lang="en-US">
                  <a:solidFill>
                    <a:srgbClr val="990033"/>
                  </a:solidFill>
                  <a:latin typeface="Comic Sans MS" pitchFamily="66" charset="0"/>
                </a:rPr>
                <a:t>(agent decision nodes)</a:t>
              </a:r>
            </a:p>
          </p:txBody>
        </p:sp>
      </p:grpSp>
      <p:grpSp>
        <p:nvGrpSpPr>
          <p:cNvPr id="31190" name="Group 470"/>
          <p:cNvGrpSpPr>
            <a:grpSpLocks/>
          </p:cNvGrpSpPr>
          <p:nvPr/>
        </p:nvGrpSpPr>
        <p:grpSpPr bwMode="auto">
          <a:xfrm>
            <a:off x="4419600" y="1905000"/>
            <a:ext cx="4038600" cy="1738313"/>
            <a:chOff x="2784" y="1200"/>
            <a:chExt cx="2544" cy="1095"/>
          </a:xfrm>
        </p:grpSpPr>
        <p:grpSp>
          <p:nvGrpSpPr>
            <p:cNvPr id="31188" name="Group 468"/>
            <p:cNvGrpSpPr>
              <a:grpSpLocks/>
            </p:cNvGrpSpPr>
            <p:nvPr/>
          </p:nvGrpSpPr>
          <p:grpSpPr bwMode="auto">
            <a:xfrm>
              <a:off x="2784" y="1200"/>
              <a:ext cx="2544" cy="912"/>
              <a:chOff x="2784" y="1200"/>
              <a:chExt cx="2544" cy="912"/>
            </a:xfrm>
          </p:grpSpPr>
          <p:sp>
            <p:nvSpPr>
              <p:cNvPr id="31179" name="Rectangle 459"/>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31156" name="Group 436"/>
              <p:cNvGrpSpPr>
                <a:grpSpLocks/>
              </p:cNvGrpSpPr>
              <p:nvPr/>
            </p:nvGrpSpPr>
            <p:grpSpPr bwMode="auto">
              <a:xfrm>
                <a:off x="4800" y="1776"/>
                <a:ext cx="528" cy="336"/>
                <a:chOff x="528" y="144"/>
                <a:chExt cx="1008" cy="624"/>
              </a:xfrm>
            </p:grpSpPr>
            <p:sp>
              <p:nvSpPr>
                <p:cNvPr id="31157" name="Rectangle 43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158" name="Rectangle 43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1159" name="Picture 43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31160" name="Group 440"/>
                <p:cNvGrpSpPr>
                  <a:grpSpLocks/>
                </p:cNvGrpSpPr>
                <p:nvPr/>
              </p:nvGrpSpPr>
              <p:grpSpPr bwMode="auto">
                <a:xfrm>
                  <a:off x="1200" y="528"/>
                  <a:ext cx="288" cy="192"/>
                  <a:chOff x="2736" y="1776"/>
                  <a:chExt cx="288" cy="192"/>
                </a:xfrm>
              </p:grpSpPr>
              <p:sp>
                <p:nvSpPr>
                  <p:cNvPr id="31161" name="Oval 44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2" name="Oval 44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3" name="Oval 44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4" name="Oval 44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5" name="Oval 44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6" name="Oval 44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7" name="Oval 44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8" name="Oval 44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9" name="Oval 44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1171" name="Line 451"/>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p:spPr>
            <p:txBody>
              <a:bodyPr/>
              <a:lstStyle/>
              <a:p>
                <a:endParaRPr lang="en-US"/>
              </a:p>
            </p:txBody>
          </p:sp>
          <p:sp>
            <p:nvSpPr>
              <p:cNvPr id="31172" name="Line 452"/>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p:spPr>
            <p:txBody>
              <a:bodyPr/>
              <a:lstStyle/>
              <a:p>
                <a:endParaRPr lang="en-US"/>
              </a:p>
            </p:txBody>
          </p:sp>
          <p:sp>
            <p:nvSpPr>
              <p:cNvPr id="31173" name="Text Box 453"/>
              <p:cNvSpPr txBox="1">
                <a:spLocks noChangeArrowheads="1"/>
              </p:cNvSpPr>
              <p:nvPr/>
            </p:nvSpPr>
            <p:spPr bwMode="auto">
              <a:xfrm>
                <a:off x="4368" y="1344"/>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sp>
          <p:nvSpPr>
            <p:cNvPr id="31189" name="Text Box 469"/>
            <p:cNvSpPr txBox="1">
              <a:spLocks noChangeArrowheads="1"/>
            </p:cNvSpPr>
            <p:nvPr/>
          </p:nvSpPr>
          <p:spPr bwMode="auto">
            <a:xfrm>
              <a:off x="4752" y="2064"/>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spTree>
    <p:extLst>
      <p:ext uri="{BB962C8B-B14F-4D97-AF65-F5344CB8AC3E}">
        <p14:creationId xmlns:p14="http://schemas.microsoft.com/office/powerpoint/2010/main" val="3042541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1600200" y="1905000"/>
            <a:ext cx="3940175" cy="1449388"/>
            <a:chOff x="974" y="450"/>
            <a:chExt cx="2482" cy="913"/>
          </a:xfrm>
        </p:grpSpPr>
        <p:sp>
          <p:nvSpPr>
            <p:cNvPr id="56323" name="Rectangle 3"/>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324" name="Freeform 4"/>
            <p:cNvSpPr>
              <a:spLocks/>
            </p:cNvSpPr>
            <p:nvPr/>
          </p:nvSpPr>
          <p:spPr bwMode="auto">
            <a:xfrm>
              <a:off x="1727" y="786"/>
              <a:ext cx="390" cy="48"/>
            </a:xfrm>
            <a:custGeom>
              <a:avLst/>
              <a:gdLst/>
              <a:ahLst/>
              <a:cxnLst>
                <a:cxn ang="0">
                  <a:pos x="126" y="0"/>
                </a:cxn>
                <a:cxn ang="0">
                  <a:pos x="0" y="48"/>
                </a:cxn>
                <a:cxn ang="0">
                  <a:pos x="390" y="48"/>
                </a:cxn>
                <a:cxn ang="0">
                  <a:pos x="126" y="0"/>
                </a:cxn>
              </a:cxnLst>
              <a:rect l="0" t="0" r="r" b="b"/>
              <a:pathLst>
                <a:path w="390" h="48">
                  <a:moveTo>
                    <a:pt x="126" y="0"/>
                  </a:moveTo>
                  <a:lnTo>
                    <a:pt x="0" y="48"/>
                  </a:lnTo>
                  <a:lnTo>
                    <a:pt x="390" y="48"/>
                  </a:lnTo>
                  <a:lnTo>
                    <a:pt x="126" y="0"/>
                  </a:lnTo>
                  <a:close/>
                </a:path>
              </a:pathLst>
            </a:custGeom>
            <a:solidFill>
              <a:srgbClr val="FFCC00"/>
            </a:solidFill>
            <a:ln w="9525">
              <a:noFill/>
              <a:round/>
              <a:headEnd/>
              <a:tailEnd/>
            </a:ln>
            <a:effectLst/>
          </p:spPr>
          <p:txBody>
            <a:bodyPr/>
            <a:lstStyle/>
            <a:p>
              <a:endParaRPr lang="en-US"/>
            </a:p>
          </p:txBody>
        </p:sp>
        <p:grpSp>
          <p:nvGrpSpPr>
            <p:cNvPr id="56325" name="Group 5"/>
            <p:cNvGrpSpPr>
              <a:grpSpLocks/>
            </p:cNvGrpSpPr>
            <p:nvPr/>
          </p:nvGrpSpPr>
          <p:grpSpPr bwMode="auto">
            <a:xfrm>
              <a:off x="974" y="1005"/>
              <a:ext cx="509" cy="355"/>
              <a:chOff x="1632" y="864"/>
              <a:chExt cx="1008" cy="672"/>
            </a:xfrm>
          </p:grpSpPr>
          <p:sp>
            <p:nvSpPr>
              <p:cNvPr id="56326" name="Rectangle 6"/>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27" name="Rectangle 7"/>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28" name="Picture 8" descr="Robby"/>
              <p:cNvPicPr>
                <a:picLocks noChangeAspect="1" noChangeArrowheads="1"/>
              </p:cNvPicPr>
              <p:nvPr/>
            </p:nvPicPr>
            <p:blipFill>
              <a:blip r:embed="rId3" cstate="print"/>
              <a:srcRect/>
              <a:stretch>
                <a:fillRect/>
              </a:stretch>
            </p:blipFill>
            <p:spPr bwMode="auto">
              <a:xfrm>
                <a:off x="2160" y="864"/>
                <a:ext cx="333" cy="504"/>
              </a:xfrm>
              <a:prstGeom prst="rect">
                <a:avLst/>
              </a:prstGeom>
              <a:noFill/>
            </p:spPr>
          </p:pic>
          <p:grpSp>
            <p:nvGrpSpPr>
              <p:cNvPr id="56329" name="Group 9"/>
              <p:cNvGrpSpPr>
                <a:grpSpLocks/>
              </p:cNvGrpSpPr>
              <p:nvPr/>
            </p:nvGrpSpPr>
            <p:grpSpPr bwMode="auto">
              <a:xfrm>
                <a:off x="2304" y="1296"/>
                <a:ext cx="288" cy="192"/>
                <a:chOff x="2736" y="1776"/>
                <a:chExt cx="288" cy="192"/>
              </a:xfrm>
            </p:grpSpPr>
            <p:sp>
              <p:nvSpPr>
                <p:cNvPr id="56330" name="Oval 1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1" name="Oval 1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2" name="Oval 1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3" name="Oval 1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4" name="Oval 1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5" name="Oval 1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6" name="Oval 1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7" name="Oval 1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8" name="Oval 1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339" name="Line 1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p:spPr>
          <p:txBody>
            <a:bodyPr/>
            <a:lstStyle/>
            <a:p>
              <a:endParaRPr lang="en-US"/>
            </a:p>
          </p:txBody>
        </p:sp>
        <p:sp>
          <p:nvSpPr>
            <p:cNvPr id="56340" name="Line 2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p:spPr>
          <p:txBody>
            <a:bodyPr/>
            <a:lstStyle/>
            <a:p>
              <a:endParaRPr lang="en-US"/>
            </a:p>
          </p:txBody>
        </p:sp>
        <p:sp>
          <p:nvSpPr>
            <p:cNvPr id="56341" name="Line 2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p:spPr>
          <p:txBody>
            <a:bodyPr/>
            <a:lstStyle/>
            <a:p>
              <a:endParaRPr lang="en-US"/>
            </a:p>
          </p:txBody>
        </p:sp>
        <p:sp>
          <p:nvSpPr>
            <p:cNvPr id="56342" name="Text Box 22"/>
            <p:cNvSpPr txBox="1">
              <a:spLocks noChangeArrowheads="1"/>
            </p:cNvSpPr>
            <p:nvPr/>
          </p:nvSpPr>
          <p:spPr bwMode="auto">
            <a:xfrm>
              <a:off x="1325" y="594"/>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grpSp>
          <p:nvGrpSpPr>
            <p:cNvPr id="56343" name="Group 23"/>
            <p:cNvGrpSpPr>
              <a:grpSpLocks/>
            </p:cNvGrpSpPr>
            <p:nvPr/>
          </p:nvGrpSpPr>
          <p:grpSpPr bwMode="auto">
            <a:xfrm>
              <a:off x="2928" y="1008"/>
              <a:ext cx="528" cy="355"/>
              <a:chOff x="2736" y="864"/>
              <a:chExt cx="1008" cy="672"/>
            </a:xfrm>
          </p:grpSpPr>
          <p:sp>
            <p:nvSpPr>
              <p:cNvPr id="56344" name="Rectangle 2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45" name="Rectangle 2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346" name="Group 26"/>
              <p:cNvGrpSpPr>
                <a:grpSpLocks/>
              </p:cNvGrpSpPr>
              <p:nvPr/>
            </p:nvGrpSpPr>
            <p:grpSpPr bwMode="auto">
              <a:xfrm>
                <a:off x="3408" y="1296"/>
                <a:ext cx="288" cy="192"/>
                <a:chOff x="2736" y="1776"/>
                <a:chExt cx="288" cy="192"/>
              </a:xfrm>
            </p:grpSpPr>
            <p:sp>
              <p:nvSpPr>
                <p:cNvPr id="56347" name="Oval 2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8" name="Oval 2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9" name="Oval 2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0" name="Oval 3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1" name="Oval 3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2" name="Oval 3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3" name="Oval 3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4" name="Oval 3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5" name="Oval 3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356" name="Group 36"/>
              <p:cNvGrpSpPr>
                <a:grpSpLocks/>
              </p:cNvGrpSpPr>
              <p:nvPr/>
            </p:nvGrpSpPr>
            <p:grpSpPr bwMode="auto">
              <a:xfrm>
                <a:off x="2784" y="864"/>
                <a:ext cx="432" cy="624"/>
                <a:chOff x="2784" y="96"/>
                <a:chExt cx="432" cy="624"/>
              </a:xfrm>
            </p:grpSpPr>
            <p:pic>
              <p:nvPicPr>
                <p:cNvPr id="56357" name="Picture 37"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358" name="Group 38"/>
                <p:cNvGrpSpPr>
                  <a:grpSpLocks/>
                </p:cNvGrpSpPr>
                <p:nvPr/>
              </p:nvGrpSpPr>
              <p:grpSpPr bwMode="auto">
                <a:xfrm>
                  <a:off x="2928" y="528"/>
                  <a:ext cx="288" cy="192"/>
                  <a:chOff x="2736" y="1776"/>
                  <a:chExt cx="288" cy="192"/>
                </a:xfrm>
              </p:grpSpPr>
              <p:sp>
                <p:nvSpPr>
                  <p:cNvPr id="56359" name="Oval 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0" name="Oval 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1" name="Oval 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2" name="Oval 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3" name="Oval 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4" name="Oval 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5" name="Oval 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6" name="Oval 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7" name="Oval 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grpSp>
      <p:sp>
        <p:nvSpPr>
          <p:cNvPr id="56368" name="Rectangle 48"/>
          <p:cNvSpPr>
            <a:spLocks noGrp="1" noChangeArrowheads="1"/>
          </p:cNvSpPr>
          <p:nvPr>
            <p:ph type="title"/>
          </p:nvPr>
        </p:nvSpPr>
        <p:spPr/>
        <p:txBody>
          <a:bodyPr/>
          <a:lstStyle/>
          <a:p>
            <a:r>
              <a:rPr lang="en-US" smtClean="0"/>
              <a:t>AND/OR Tree</a:t>
            </a:r>
            <a:endParaRPr lang="en-US"/>
          </a:p>
        </p:txBody>
      </p:sp>
      <p:grpSp>
        <p:nvGrpSpPr>
          <p:cNvPr id="56369" name="Group 49"/>
          <p:cNvGrpSpPr>
            <a:grpSpLocks/>
          </p:cNvGrpSpPr>
          <p:nvPr/>
        </p:nvGrpSpPr>
        <p:grpSpPr bwMode="auto">
          <a:xfrm>
            <a:off x="3962400" y="1371600"/>
            <a:ext cx="838200" cy="533400"/>
            <a:chOff x="528" y="144"/>
            <a:chExt cx="1008" cy="624"/>
          </a:xfrm>
        </p:grpSpPr>
        <p:sp>
          <p:nvSpPr>
            <p:cNvPr id="56370" name="Rectangle 50"/>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71" name="Rectangle 51"/>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72" name="Picture 52"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373" name="Group 53"/>
            <p:cNvGrpSpPr>
              <a:grpSpLocks/>
            </p:cNvGrpSpPr>
            <p:nvPr/>
          </p:nvGrpSpPr>
          <p:grpSpPr bwMode="auto">
            <a:xfrm>
              <a:off x="1200" y="528"/>
              <a:ext cx="288" cy="192"/>
              <a:chOff x="2736" y="1776"/>
              <a:chExt cx="288" cy="192"/>
            </a:xfrm>
          </p:grpSpPr>
          <p:sp>
            <p:nvSpPr>
              <p:cNvPr id="56374" name="Oval 5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5" name="Oval 5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6" name="Oval 5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7" name="Oval 5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8" name="Oval 5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9" name="Oval 5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0" name="Oval 6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1" name="Oval 6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2" name="Oval 6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56393" name="Group 73"/>
          <p:cNvGrpSpPr>
            <a:grpSpLocks/>
          </p:cNvGrpSpPr>
          <p:nvPr/>
        </p:nvGrpSpPr>
        <p:grpSpPr bwMode="auto">
          <a:xfrm>
            <a:off x="4419600" y="1905000"/>
            <a:ext cx="4038600" cy="1738313"/>
            <a:chOff x="2784" y="1200"/>
            <a:chExt cx="2544" cy="1095"/>
          </a:xfrm>
        </p:grpSpPr>
        <p:grpSp>
          <p:nvGrpSpPr>
            <p:cNvPr id="56394" name="Group 74"/>
            <p:cNvGrpSpPr>
              <a:grpSpLocks/>
            </p:cNvGrpSpPr>
            <p:nvPr/>
          </p:nvGrpSpPr>
          <p:grpSpPr bwMode="auto">
            <a:xfrm>
              <a:off x="2784" y="1200"/>
              <a:ext cx="2544" cy="912"/>
              <a:chOff x="2784" y="1200"/>
              <a:chExt cx="2544" cy="912"/>
            </a:xfrm>
          </p:grpSpPr>
          <p:sp>
            <p:nvSpPr>
              <p:cNvPr id="56395" name="Rectangle 75"/>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56396" name="Group 76"/>
              <p:cNvGrpSpPr>
                <a:grpSpLocks/>
              </p:cNvGrpSpPr>
              <p:nvPr/>
            </p:nvGrpSpPr>
            <p:grpSpPr bwMode="auto">
              <a:xfrm>
                <a:off x="4800" y="1776"/>
                <a:ext cx="528" cy="336"/>
                <a:chOff x="528" y="144"/>
                <a:chExt cx="1008" cy="624"/>
              </a:xfrm>
            </p:grpSpPr>
            <p:sp>
              <p:nvSpPr>
                <p:cNvPr id="56397" name="Rectangle 7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98" name="Rectangle 7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99" name="Picture 7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400" name="Group 80"/>
                <p:cNvGrpSpPr>
                  <a:grpSpLocks/>
                </p:cNvGrpSpPr>
                <p:nvPr/>
              </p:nvGrpSpPr>
              <p:grpSpPr bwMode="auto">
                <a:xfrm>
                  <a:off x="1200" y="528"/>
                  <a:ext cx="288" cy="192"/>
                  <a:chOff x="2736" y="1776"/>
                  <a:chExt cx="288" cy="192"/>
                </a:xfrm>
              </p:grpSpPr>
              <p:sp>
                <p:nvSpPr>
                  <p:cNvPr id="56401" name="Oval 8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2" name="Oval 8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3" name="Oval 8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4" name="Oval 8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5" name="Oval 8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6" name="Oval 8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7" name="Oval 8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8" name="Oval 8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9" name="Oval 8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410" name="Line 90"/>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p:spPr>
            <p:txBody>
              <a:bodyPr/>
              <a:lstStyle/>
              <a:p>
                <a:endParaRPr lang="en-US"/>
              </a:p>
            </p:txBody>
          </p:sp>
          <p:sp>
            <p:nvSpPr>
              <p:cNvPr id="56411" name="Line 91"/>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p:spPr>
            <p:txBody>
              <a:bodyPr/>
              <a:lstStyle/>
              <a:p>
                <a:endParaRPr lang="en-US"/>
              </a:p>
            </p:txBody>
          </p:sp>
          <p:sp>
            <p:nvSpPr>
              <p:cNvPr id="56412" name="Text Box 92"/>
              <p:cNvSpPr txBox="1">
                <a:spLocks noChangeArrowheads="1"/>
              </p:cNvSpPr>
              <p:nvPr/>
            </p:nvSpPr>
            <p:spPr bwMode="auto">
              <a:xfrm>
                <a:off x="4368" y="1344"/>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sp>
          <p:nvSpPr>
            <p:cNvPr id="56413" name="Text Box 93"/>
            <p:cNvSpPr txBox="1">
              <a:spLocks noChangeArrowheads="1"/>
            </p:cNvSpPr>
            <p:nvPr/>
          </p:nvSpPr>
          <p:spPr bwMode="auto">
            <a:xfrm>
              <a:off x="4752" y="2064"/>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414" name="Group 94"/>
          <p:cNvGrpSpPr>
            <a:grpSpLocks/>
          </p:cNvGrpSpPr>
          <p:nvPr/>
        </p:nvGrpSpPr>
        <p:grpSpPr bwMode="auto">
          <a:xfrm>
            <a:off x="304800" y="3352800"/>
            <a:ext cx="3549650" cy="1738313"/>
            <a:chOff x="192" y="2112"/>
            <a:chExt cx="2236" cy="1095"/>
          </a:xfrm>
        </p:grpSpPr>
        <p:sp>
          <p:nvSpPr>
            <p:cNvPr id="56415" name="Rectangle 95"/>
            <p:cNvSpPr>
              <a:spLocks noChangeArrowheads="1"/>
            </p:cNvSpPr>
            <p:nvPr/>
          </p:nvSpPr>
          <p:spPr bwMode="auto">
            <a:xfrm>
              <a:off x="672"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16" name="Rectangle 96"/>
            <p:cNvSpPr>
              <a:spLocks noChangeArrowheads="1"/>
            </p:cNvSpPr>
            <p:nvPr/>
          </p:nvSpPr>
          <p:spPr bwMode="auto">
            <a:xfrm>
              <a:off x="1632"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17" name="Freeform 97"/>
            <p:cNvSpPr>
              <a:spLocks/>
            </p:cNvSpPr>
            <p:nvPr/>
          </p:nvSpPr>
          <p:spPr bwMode="auto">
            <a:xfrm>
              <a:off x="1587" y="2448"/>
              <a:ext cx="222" cy="75"/>
            </a:xfrm>
            <a:custGeom>
              <a:avLst/>
              <a:gdLst/>
              <a:ahLst/>
              <a:cxnLst>
                <a:cxn ang="0">
                  <a:pos x="93" y="0"/>
                </a:cxn>
                <a:cxn ang="0">
                  <a:pos x="0" y="75"/>
                </a:cxn>
                <a:cxn ang="0">
                  <a:pos x="222" y="75"/>
                </a:cxn>
                <a:cxn ang="0">
                  <a:pos x="93" y="0"/>
                </a:cxn>
              </a:cxnLst>
              <a:rect l="0" t="0" r="r" b="b"/>
              <a:pathLst>
                <a:path w="222" h="75">
                  <a:moveTo>
                    <a:pt x="93" y="0"/>
                  </a:moveTo>
                  <a:lnTo>
                    <a:pt x="0" y="75"/>
                  </a:lnTo>
                  <a:lnTo>
                    <a:pt x="222" y="75"/>
                  </a:lnTo>
                  <a:lnTo>
                    <a:pt x="93" y="0"/>
                  </a:lnTo>
                  <a:close/>
                </a:path>
              </a:pathLst>
            </a:custGeom>
            <a:solidFill>
              <a:srgbClr val="FFCC00"/>
            </a:solidFill>
            <a:ln w="9525">
              <a:noFill/>
              <a:round/>
              <a:headEnd/>
              <a:tailEnd/>
            </a:ln>
            <a:effectLst/>
          </p:spPr>
          <p:txBody>
            <a:bodyPr/>
            <a:lstStyle/>
            <a:p>
              <a:endParaRPr lang="en-US"/>
            </a:p>
          </p:txBody>
        </p:sp>
        <p:grpSp>
          <p:nvGrpSpPr>
            <p:cNvPr id="56418" name="Group 98"/>
            <p:cNvGrpSpPr>
              <a:grpSpLocks/>
            </p:cNvGrpSpPr>
            <p:nvPr/>
          </p:nvGrpSpPr>
          <p:grpSpPr bwMode="auto">
            <a:xfrm>
              <a:off x="1824" y="2688"/>
              <a:ext cx="528" cy="336"/>
              <a:chOff x="528" y="144"/>
              <a:chExt cx="1008" cy="624"/>
            </a:xfrm>
          </p:grpSpPr>
          <p:sp>
            <p:nvSpPr>
              <p:cNvPr id="56419" name="Rectangle 99"/>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0" name="Rectangle 100"/>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1" name="Picture 101"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grpSp>
          <p:nvGrpSpPr>
            <p:cNvPr id="56422" name="Group 102"/>
            <p:cNvGrpSpPr>
              <a:grpSpLocks/>
            </p:cNvGrpSpPr>
            <p:nvPr/>
          </p:nvGrpSpPr>
          <p:grpSpPr bwMode="auto">
            <a:xfrm>
              <a:off x="1104" y="2688"/>
              <a:ext cx="528" cy="336"/>
              <a:chOff x="1632" y="144"/>
              <a:chExt cx="1008" cy="624"/>
            </a:xfrm>
          </p:grpSpPr>
          <p:sp>
            <p:nvSpPr>
              <p:cNvPr id="56423" name="Rectangle 103"/>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4" name="Rectangle 104"/>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5" name="Picture 105" descr="Robby"/>
              <p:cNvPicPr>
                <a:picLocks noChangeAspect="1" noChangeArrowheads="1"/>
              </p:cNvPicPr>
              <p:nvPr/>
            </p:nvPicPr>
            <p:blipFill>
              <a:blip r:embed="rId3" cstate="print"/>
              <a:srcRect/>
              <a:stretch>
                <a:fillRect/>
              </a:stretch>
            </p:blipFill>
            <p:spPr bwMode="auto">
              <a:xfrm>
                <a:off x="2256" y="192"/>
                <a:ext cx="333" cy="504"/>
              </a:xfrm>
              <a:prstGeom prst="rect">
                <a:avLst/>
              </a:prstGeom>
              <a:noFill/>
            </p:spPr>
          </p:pic>
        </p:grpSp>
        <p:grpSp>
          <p:nvGrpSpPr>
            <p:cNvPr id="56426" name="Group 106"/>
            <p:cNvGrpSpPr>
              <a:grpSpLocks/>
            </p:cNvGrpSpPr>
            <p:nvPr/>
          </p:nvGrpSpPr>
          <p:grpSpPr bwMode="auto">
            <a:xfrm>
              <a:off x="240" y="2688"/>
              <a:ext cx="528" cy="336"/>
              <a:chOff x="528" y="144"/>
              <a:chExt cx="1008" cy="624"/>
            </a:xfrm>
          </p:grpSpPr>
          <p:sp>
            <p:nvSpPr>
              <p:cNvPr id="56427" name="Rectangle 1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8" name="Rectangle 1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9" name="Picture 10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430" name="Group 110"/>
              <p:cNvGrpSpPr>
                <a:grpSpLocks/>
              </p:cNvGrpSpPr>
              <p:nvPr/>
            </p:nvGrpSpPr>
            <p:grpSpPr bwMode="auto">
              <a:xfrm>
                <a:off x="1200" y="528"/>
                <a:ext cx="288" cy="192"/>
                <a:chOff x="2736" y="1776"/>
                <a:chExt cx="288" cy="192"/>
              </a:xfrm>
            </p:grpSpPr>
            <p:sp>
              <p:nvSpPr>
                <p:cNvPr id="56431"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2"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3"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4"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5"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6"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7"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8"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9"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440" name="Line 120"/>
            <p:cNvSpPr>
              <a:spLocks noChangeShapeType="1"/>
            </p:cNvSpPr>
            <p:nvPr/>
          </p:nvSpPr>
          <p:spPr bwMode="auto">
            <a:xfrm flipH="1">
              <a:off x="528" y="2448"/>
              <a:ext cx="192" cy="240"/>
            </a:xfrm>
            <a:prstGeom prst="line">
              <a:avLst/>
            </a:prstGeom>
            <a:noFill/>
            <a:ln w="9525">
              <a:solidFill>
                <a:schemeClr val="tx1"/>
              </a:solidFill>
              <a:round/>
              <a:headEnd/>
              <a:tailEnd type="triangle" w="med" len="med"/>
            </a:ln>
            <a:effectLst/>
          </p:spPr>
          <p:txBody>
            <a:bodyPr/>
            <a:lstStyle/>
            <a:p>
              <a:endParaRPr lang="en-US"/>
            </a:p>
          </p:txBody>
        </p:sp>
        <p:sp>
          <p:nvSpPr>
            <p:cNvPr id="56441" name="Line 121"/>
            <p:cNvSpPr>
              <a:spLocks noChangeShapeType="1"/>
            </p:cNvSpPr>
            <p:nvPr/>
          </p:nvSpPr>
          <p:spPr bwMode="auto">
            <a:xfrm flipH="1">
              <a:off x="720" y="2112"/>
              <a:ext cx="528" cy="240"/>
            </a:xfrm>
            <a:prstGeom prst="line">
              <a:avLst/>
            </a:prstGeom>
            <a:noFill/>
            <a:ln w="9525">
              <a:solidFill>
                <a:schemeClr val="tx1"/>
              </a:solidFill>
              <a:round/>
              <a:headEnd/>
              <a:tailEnd type="triangle" w="med" len="med"/>
            </a:ln>
            <a:effectLst/>
          </p:spPr>
          <p:txBody>
            <a:bodyPr/>
            <a:lstStyle/>
            <a:p>
              <a:endParaRPr lang="en-US"/>
            </a:p>
          </p:txBody>
        </p:sp>
        <p:sp>
          <p:nvSpPr>
            <p:cNvPr id="56442" name="Line 122"/>
            <p:cNvSpPr>
              <a:spLocks noChangeShapeType="1"/>
            </p:cNvSpPr>
            <p:nvPr/>
          </p:nvSpPr>
          <p:spPr bwMode="auto">
            <a:xfrm>
              <a:off x="1248" y="2112"/>
              <a:ext cx="432" cy="240"/>
            </a:xfrm>
            <a:prstGeom prst="line">
              <a:avLst/>
            </a:prstGeom>
            <a:noFill/>
            <a:ln w="9525">
              <a:solidFill>
                <a:schemeClr val="tx1"/>
              </a:solidFill>
              <a:round/>
              <a:headEnd/>
              <a:tailEnd type="triangle" w="med" len="med"/>
            </a:ln>
            <a:effectLst/>
          </p:spPr>
          <p:txBody>
            <a:bodyPr/>
            <a:lstStyle/>
            <a:p>
              <a:endParaRPr lang="en-US"/>
            </a:p>
          </p:txBody>
        </p:sp>
        <p:sp>
          <p:nvSpPr>
            <p:cNvPr id="56443" name="Line 123"/>
            <p:cNvSpPr>
              <a:spLocks noChangeShapeType="1"/>
            </p:cNvSpPr>
            <p:nvPr/>
          </p:nvSpPr>
          <p:spPr bwMode="auto">
            <a:xfrm flipH="1">
              <a:off x="1392" y="2448"/>
              <a:ext cx="288" cy="240"/>
            </a:xfrm>
            <a:prstGeom prst="line">
              <a:avLst/>
            </a:prstGeom>
            <a:noFill/>
            <a:ln w="9525">
              <a:solidFill>
                <a:schemeClr val="tx1"/>
              </a:solidFill>
              <a:round/>
              <a:headEnd/>
              <a:tailEnd type="triangle" w="med" len="med"/>
            </a:ln>
            <a:effectLst/>
          </p:spPr>
          <p:txBody>
            <a:bodyPr/>
            <a:lstStyle/>
            <a:p>
              <a:endParaRPr lang="en-US"/>
            </a:p>
          </p:txBody>
        </p:sp>
        <p:sp>
          <p:nvSpPr>
            <p:cNvPr id="56444" name="Line 124"/>
            <p:cNvSpPr>
              <a:spLocks noChangeShapeType="1"/>
            </p:cNvSpPr>
            <p:nvPr/>
          </p:nvSpPr>
          <p:spPr bwMode="auto">
            <a:xfrm>
              <a:off x="1680" y="2448"/>
              <a:ext cx="432" cy="240"/>
            </a:xfrm>
            <a:prstGeom prst="line">
              <a:avLst/>
            </a:prstGeom>
            <a:noFill/>
            <a:ln w="9525">
              <a:solidFill>
                <a:schemeClr val="tx1"/>
              </a:solidFill>
              <a:round/>
              <a:headEnd/>
              <a:tailEnd type="triangle" w="med" len="med"/>
            </a:ln>
            <a:effectLst/>
          </p:spPr>
          <p:txBody>
            <a:bodyPr/>
            <a:lstStyle/>
            <a:p>
              <a:endParaRPr lang="en-US"/>
            </a:p>
          </p:txBody>
        </p:sp>
        <p:sp>
          <p:nvSpPr>
            <p:cNvPr id="56445" name="Text Box 125"/>
            <p:cNvSpPr txBox="1">
              <a:spLocks noChangeArrowheads="1"/>
            </p:cNvSpPr>
            <p:nvPr/>
          </p:nvSpPr>
          <p:spPr bwMode="auto">
            <a:xfrm>
              <a:off x="240" y="2256"/>
              <a:ext cx="417" cy="231"/>
            </a:xfrm>
            <a:prstGeom prst="rect">
              <a:avLst/>
            </a:prstGeom>
            <a:noFill/>
            <a:ln w="9525">
              <a:noFill/>
              <a:miter lim="800000"/>
              <a:headEnd/>
              <a:tailEnd/>
            </a:ln>
            <a:effectLst/>
          </p:spPr>
          <p:txBody>
            <a:bodyPr wrap="none">
              <a:spAutoFit/>
            </a:bodyPr>
            <a:lstStyle/>
            <a:p>
              <a:r>
                <a:rPr lang="en-US" b="1">
                  <a:latin typeface="Comic Sans MS" pitchFamily="66" charset="0"/>
                </a:rPr>
                <a:t>Left</a:t>
              </a:r>
            </a:p>
          </p:txBody>
        </p:sp>
        <p:sp>
          <p:nvSpPr>
            <p:cNvPr id="56446" name="Text Box 126"/>
            <p:cNvSpPr txBox="1">
              <a:spLocks noChangeArrowheads="1"/>
            </p:cNvSpPr>
            <p:nvPr/>
          </p:nvSpPr>
          <p:spPr bwMode="auto">
            <a:xfrm>
              <a:off x="1728" y="2256"/>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56447" name="Text Box 127"/>
            <p:cNvSpPr txBox="1">
              <a:spLocks noChangeArrowheads="1"/>
            </p:cNvSpPr>
            <p:nvPr/>
          </p:nvSpPr>
          <p:spPr bwMode="auto">
            <a:xfrm>
              <a:off x="1056" y="2976"/>
              <a:ext cx="381" cy="231"/>
            </a:xfrm>
            <a:prstGeom prst="rect">
              <a:avLst/>
            </a:prstGeom>
            <a:noFill/>
            <a:ln w="9525">
              <a:noFill/>
              <a:miter lim="800000"/>
              <a:headEnd/>
              <a:tailEnd/>
            </a:ln>
            <a:effectLst/>
          </p:spPr>
          <p:txBody>
            <a:bodyPr wrap="none">
              <a:spAutoFit/>
            </a:bodyPr>
            <a:lstStyle/>
            <a:p>
              <a:r>
                <a:rPr lang="en-US">
                  <a:solidFill>
                    <a:srgbClr val="0000CC"/>
                  </a:solidFill>
                  <a:latin typeface="Comic Sans MS" pitchFamily="66" charset="0"/>
                </a:rPr>
                <a:t>goal</a:t>
              </a:r>
            </a:p>
          </p:txBody>
        </p:sp>
        <p:sp>
          <p:nvSpPr>
            <p:cNvPr id="56448" name="Text Box 128"/>
            <p:cNvSpPr txBox="1">
              <a:spLocks noChangeArrowheads="1"/>
            </p:cNvSpPr>
            <p:nvPr/>
          </p:nvSpPr>
          <p:spPr bwMode="auto">
            <a:xfrm>
              <a:off x="1776" y="2976"/>
              <a:ext cx="381" cy="231"/>
            </a:xfrm>
            <a:prstGeom prst="rect">
              <a:avLst/>
            </a:prstGeom>
            <a:noFill/>
            <a:ln w="9525">
              <a:noFill/>
              <a:miter lim="800000"/>
              <a:headEnd/>
              <a:tailEnd/>
            </a:ln>
            <a:effectLst/>
          </p:spPr>
          <p:txBody>
            <a:bodyPr wrap="none">
              <a:spAutoFit/>
            </a:bodyPr>
            <a:lstStyle/>
            <a:p>
              <a:r>
                <a:rPr lang="en-US">
                  <a:solidFill>
                    <a:srgbClr val="0000CC"/>
                  </a:solidFill>
                  <a:latin typeface="Comic Sans MS" pitchFamily="66" charset="0"/>
                </a:rPr>
                <a:t>goal</a:t>
              </a:r>
            </a:p>
          </p:txBody>
        </p:sp>
        <p:sp>
          <p:nvSpPr>
            <p:cNvPr id="56449" name="Text Box 129"/>
            <p:cNvSpPr txBox="1">
              <a:spLocks noChangeArrowheads="1"/>
            </p:cNvSpPr>
            <p:nvPr/>
          </p:nvSpPr>
          <p:spPr bwMode="auto">
            <a:xfrm>
              <a:off x="192" y="2976"/>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608" name="Group 288"/>
          <p:cNvGrpSpPr>
            <a:grpSpLocks/>
          </p:cNvGrpSpPr>
          <p:nvPr/>
        </p:nvGrpSpPr>
        <p:grpSpPr bwMode="auto">
          <a:xfrm>
            <a:off x="2438400" y="4800600"/>
            <a:ext cx="2209800" cy="1435100"/>
            <a:chOff x="1536" y="2256"/>
            <a:chExt cx="1392" cy="904"/>
          </a:xfrm>
        </p:grpSpPr>
        <p:sp>
          <p:nvSpPr>
            <p:cNvPr id="56609" name="Freeform 289"/>
            <p:cNvSpPr>
              <a:spLocks/>
            </p:cNvSpPr>
            <p:nvPr/>
          </p:nvSpPr>
          <p:spPr bwMode="auto">
            <a:xfrm>
              <a:off x="2184" y="2592"/>
              <a:ext cx="216" cy="72"/>
            </a:xfrm>
            <a:custGeom>
              <a:avLst/>
              <a:gdLst/>
              <a:ahLst/>
              <a:cxnLst>
                <a:cxn ang="0">
                  <a:pos x="120" y="0"/>
                </a:cxn>
                <a:cxn ang="0">
                  <a:pos x="0" y="72"/>
                </a:cxn>
                <a:cxn ang="0">
                  <a:pos x="216" y="72"/>
                </a:cxn>
                <a:cxn ang="0">
                  <a:pos x="120" y="0"/>
                </a:cxn>
              </a:cxnLst>
              <a:rect l="0" t="0" r="r" b="b"/>
              <a:pathLst>
                <a:path w="216" h="72">
                  <a:moveTo>
                    <a:pt x="120" y="0"/>
                  </a:moveTo>
                  <a:lnTo>
                    <a:pt x="0" y="72"/>
                  </a:lnTo>
                  <a:lnTo>
                    <a:pt x="216" y="72"/>
                  </a:lnTo>
                  <a:lnTo>
                    <a:pt x="120" y="0"/>
                  </a:lnTo>
                  <a:close/>
                </a:path>
              </a:pathLst>
            </a:custGeom>
            <a:solidFill>
              <a:srgbClr val="FFCC00"/>
            </a:solidFill>
            <a:ln w="9525">
              <a:noFill/>
              <a:round/>
              <a:headEnd/>
              <a:tailEnd/>
            </a:ln>
            <a:effectLst/>
          </p:spPr>
          <p:txBody>
            <a:bodyPr/>
            <a:lstStyle/>
            <a:p>
              <a:endParaRPr lang="en-US"/>
            </a:p>
          </p:txBody>
        </p:sp>
        <p:grpSp>
          <p:nvGrpSpPr>
            <p:cNvPr id="56610" name="Group 290"/>
            <p:cNvGrpSpPr>
              <a:grpSpLocks/>
            </p:cNvGrpSpPr>
            <p:nvPr/>
          </p:nvGrpSpPr>
          <p:grpSpPr bwMode="auto">
            <a:xfrm>
              <a:off x="2363" y="2805"/>
              <a:ext cx="528" cy="355"/>
              <a:chOff x="2736" y="96"/>
              <a:chExt cx="1008" cy="672"/>
            </a:xfrm>
          </p:grpSpPr>
          <p:sp>
            <p:nvSpPr>
              <p:cNvPr id="56611" name="Rectangle 291"/>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612" name="Rectangle 292"/>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613" name="Group 293"/>
              <p:cNvGrpSpPr>
                <a:grpSpLocks/>
              </p:cNvGrpSpPr>
              <p:nvPr/>
            </p:nvGrpSpPr>
            <p:grpSpPr bwMode="auto">
              <a:xfrm>
                <a:off x="2784" y="96"/>
                <a:ext cx="432" cy="624"/>
                <a:chOff x="2784" y="96"/>
                <a:chExt cx="432" cy="624"/>
              </a:xfrm>
            </p:grpSpPr>
            <p:pic>
              <p:nvPicPr>
                <p:cNvPr id="56614" name="Picture 294"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615" name="Group 295"/>
                <p:cNvGrpSpPr>
                  <a:grpSpLocks/>
                </p:cNvGrpSpPr>
                <p:nvPr/>
              </p:nvGrpSpPr>
              <p:grpSpPr bwMode="auto">
                <a:xfrm>
                  <a:off x="2928" y="528"/>
                  <a:ext cx="288" cy="192"/>
                  <a:chOff x="2736" y="1776"/>
                  <a:chExt cx="288" cy="192"/>
                </a:xfrm>
              </p:grpSpPr>
              <p:sp>
                <p:nvSpPr>
                  <p:cNvPr id="56616" name="Oval 29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7" name="Oval 29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8" name="Oval 29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9" name="Oval 29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0" name="Oval 30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1" name="Oval 30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2" name="Oval 30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3" name="Oval 30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4" name="Oval 30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625" name="Line 305"/>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p:spPr>
          <p:txBody>
            <a:bodyPr/>
            <a:lstStyle/>
            <a:p>
              <a:endParaRPr lang="en-US"/>
            </a:p>
          </p:txBody>
        </p:sp>
        <p:sp>
          <p:nvSpPr>
            <p:cNvPr id="56626" name="Rectangle 306"/>
            <p:cNvSpPr>
              <a:spLocks noChangeArrowheads="1"/>
            </p:cNvSpPr>
            <p:nvPr/>
          </p:nvSpPr>
          <p:spPr bwMode="auto">
            <a:xfrm>
              <a:off x="2256" y="2496"/>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627" name="Line 307"/>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p:spPr>
          <p:txBody>
            <a:bodyPr/>
            <a:lstStyle/>
            <a:p>
              <a:endParaRPr lang="en-US"/>
            </a:p>
          </p:txBody>
        </p:sp>
        <p:sp>
          <p:nvSpPr>
            <p:cNvPr id="56628" name="Text Box 308"/>
            <p:cNvSpPr txBox="1">
              <a:spLocks noChangeArrowheads="1"/>
            </p:cNvSpPr>
            <p:nvPr/>
          </p:nvSpPr>
          <p:spPr bwMode="auto">
            <a:xfrm>
              <a:off x="1536" y="2448"/>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56629" name="Group 309"/>
            <p:cNvGrpSpPr>
              <a:grpSpLocks/>
            </p:cNvGrpSpPr>
            <p:nvPr/>
          </p:nvGrpSpPr>
          <p:grpSpPr bwMode="auto">
            <a:xfrm>
              <a:off x="1632" y="2832"/>
              <a:ext cx="528" cy="324"/>
              <a:chOff x="3840" y="144"/>
              <a:chExt cx="1008" cy="624"/>
            </a:xfrm>
          </p:grpSpPr>
          <p:sp>
            <p:nvSpPr>
              <p:cNvPr id="56630" name="Rectangle 310"/>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631" name="Rectangle 311"/>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632" name="Picture 312" descr="Robby"/>
              <p:cNvPicPr>
                <a:picLocks noChangeAspect="1" noChangeArrowheads="1"/>
              </p:cNvPicPr>
              <p:nvPr/>
            </p:nvPicPr>
            <p:blipFill>
              <a:blip r:embed="rId3" cstate="print"/>
              <a:srcRect/>
              <a:stretch>
                <a:fillRect/>
              </a:stretch>
            </p:blipFill>
            <p:spPr bwMode="auto">
              <a:xfrm>
                <a:off x="4464" y="192"/>
                <a:ext cx="333" cy="504"/>
              </a:xfrm>
              <a:prstGeom prst="rect">
                <a:avLst/>
              </a:prstGeom>
              <a:noFill/>
            </p:spPr>
          </p:pic>
          <p:grpSp>
            <p:nvGrpSpPr>
              <p:cNvPr id="56633" name="Group 313"/>
              <p:cNvGrpSpPr>
                <a:grpSpLocks/>
              </p:cNvGrpSpPr>
              <p:nvPr/>
            </p:nvGrpSpPr>
            <p:grpSpPr bwMode="auto">
              <a:xfrm>
                <a:off x="4032" y="528"/>
                <a:ext cx="288" cy="192"/>
                <a:chOff x="2736" y="1776"/>
                <a:chExt cx="288" cy="192"/>
              </a:xfrm>
            </p:grpSpPr>
            <p:sp>
              <p:nvSpPr>
                <p:cNvPr id="56634" name="Oval 31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5" name="Oval 31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6" name="Oval 31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7" name="Oval 31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8" name="Oval 31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9" name="Oval 31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0" name="Oval 32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1" name="Oval 32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2" name="Oval 32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643" name="Line 323"/>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p:spPr>
          <p:txBody>
            <a:bodyPr/>
            <a:lstStyle/>
            <a:p>
              <a:endParaRPr lang="en-US"/>
            </a:p>
          </p:txBody>
        </p:sp>
        <p:sp>
          <p:nvSpPr>
            <p:cNvPr id="56644" name="Line 324"/>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p:spPr>
          <p:txBody>
            <a:bodyPr/>
            <a:lstStyle/>
            <a:p>
              <a:endParaRPr lang="en-US"/>
            </a:p>
          </p:txBody>
        </p:sp>
      </p:grpSp>
      <p:grpSp>
        <p:nvGrpSpPr>
          <p:cNvPr id="56647" name="Group 327"/>
          <p:cNvGrpSpPr>
            <a:grpSpLocks/>
          </p:cNvGrpSpPr>
          <p:nvPr/>
        </p:nvGrpSpPr>
        <p:grpSpPr bwMode="auto">
          <a:xfrm>
            <a:off x="3929063" y="3352800"/>
            <a:ext cx="4221162" cy="1784350"/>
            <a:chOff x="2475" y="2112"/>
            <a:chExt cx="2659" cy="1124"/>
          </a:xfrm>
        </p:grpSpPr>
        <p:grpSp>
          <p:nvGrpSpPr>
            <p:cNvPr id="56645" name="Group 325"/>
            <p:cNvGrpSpPr>
              <a:grpSpLocks/>
            </p:cNvGrpSpPr>
            <p:nvPr/>
          </p:nvGrpSpPr>
          <p:grpSpPr bwMode="auto">
            <a:xfrm>
              <a:off x="2475" y="2112"/>
              <a:ext cx="2659" cy="1124"/>
              <a:chOff x="2475" y="2112"/>
              <a:chExt cx="2659" cy="1124"/>
            </a:xfrm>
          </p:grpSpPr>
          <p:sp>
            <p:nvSpPr>
              <p:cNvPr id="56451" name="Freeform 131"/>
              <p:cNvSpPr>
                <a:spLocks/>
              </p:cNvSpPr>
              <p:nvPr/>
            </p:nvSpPr>
            <p:spPr bwMode="auto">
              <a:xfrm>
                <a:off x="3078" y="2450"/>
                <a:ext cx="160" cy="60"/>
              </a:xfrm>
              <a:custGeom>
                <a:avLst/>
                <a:gdLst/>
                <a:ahLst/>
                <a:cxnLst>
                  <a:cxn ang="0">
                    <a:pos x="116" y="0"/>
                  </a:cxn>
                  <a:cxn ang="0">
                    <a:pos x="0" y="60"/>
                  </a:cxn>
                  <a:cxn ang="0">
                    <a:pos x="160" y="60"/>
                  </a:cxn>
                  <a:cxn ang="0">
                    <a:pos x="116" y="0"/>
                  </a:cxn>
                </a:cxnLst>
                <a:rect l="0" t="0" r="r" b="b"/>
                <a:pathLst>
                  <a:path w="160" h="60">
                    <a:moveTo>
                      <a:pt x="116" y="0"/>
                    </a:moveTo>
                    <a:lnTo>
                      <a:pt x="0" y="60"/>
                    </a:lnTo>
                    <a:lnTo>
                      <a:pt x="160" y="60"/>
                    </a:lnTo>
                    <a:lnTo>
                      <a:pt x="116" y="0"/>
                    </a:lnTo>
                    <a:close/>
                  </a:path>
                </a:pathLst>
              </a:custGeom>
              <a:solidFill>
                <a:srgbClr val="FFCC00"/>
              </a:solidFill>
              <a:ln w="9525">
                <a:noFill/>
                <a:round/>
                <a:headEnd/>
                <a:tailEnd/>
              </a:ln>
              <a:effectLst/>
            </p:spPr>
            <p:txBody>
              <a:bodyPr/>
              <a:lstStyle/>
              <a:p>
                <a:endParaRPr lang="en-US"/>
              </a:p>
            </p:txBody>
          </p:sp>
          <p:grpSp>
            <p:nvGrpSpPr>
              <p:cNvPr id="56452" name="Group 132"/>
              <p:cNvGrpSpPr>
                <a:grpSpLocks/>
              </p:cNvGrpSpPr>
              <p:nvPr/>
            </p:nvGrpSpPr>
            <p:grpSpPr bwMode="auto">
              <a:xfrm>
                <a:off x="2475" y="2688"/>
                <a:ext cx="519" cy="336"/>
                <a:chOff x="3840" y="912"/>
                <a:chExt cx="1008" cy="624"/>
              </a:xfrm>
            </p:grpSpPr>
            <p:sp>
              <p:nvSpPr>
                <p:cNvPr id="56453" name="Rectangle 133"/>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54" name="Rectangle 134"/>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455" name="Group 135"/>
                <p:cNvGrpSpPr>
                  <a:grpSpLocks/>
                </p:cNvGrpSpPr>
                <p:nvPr/>
              </p:nvGrpSpPr>
              <p:grpSpPr bwMode="auto">
                <a:xfrm>
                  <a:off x="4032" y="1296"/>
                  <a:ext cx="288" cy="192"/>
                  <a:chOff x="2736" y="1776"/>
                  <a:chExt cx="288" cy="192"/>
                </a:xfrm>
              </p:grpSpPr>
              <p:sp>
                <p:nvSpPr>
                  <p:cNvPr id="56456"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7"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8"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9"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0"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1"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2"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3"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4"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465" name="Group 145"/>
                <p:cNvGrpSpPr>
                  <a:grpSpLocks/>
                </p:cNvGrpSpPr>
                <p:nvPr/>
              </p:nvGrpSpPr>
              <p:grpSpPr bwMode="auto">
                <a:xfrm>
                  <a:off x="4416" y="912"/>
                  <a:ext cx="432" cy="624"/>
                  <a:chOff x="2784" y="96"/>
                  <a:chExt cx="432" cy="624"/>
                </a:xfrm>
              </p:grpSpPr>
              <p:pic>
                <p:nvPicPr>
                  <p:cNvPr id="56466" name="Picture 146"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467" name="Group 147"/>
                  <p:cNvGrpSpPr>
                    <a:grpSpLocks/>
                  </p:cNvGrpSpPr>
                  <p:nvPr/>
                </p:nvGrpSpPr>
                <p:grpSpPr bwMode="auto">
                  <a:xfrm>
                    <a:off x="2928" y="528"/>
                    <a:ext cx="288" cy="192"/>
                    <a:chOff x="2736" y="1776"/>
                    <a:chExt cx="288" cy="192"/>
                  </a:xfrm>
                </p:grpSpPr>
                <p:sp>
                  <p:nvSpPr>
                    <p:cNvPr id="56468"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9"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0"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1"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2"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3"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4"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5"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6"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478" name="Rectangle 158"/>
              <p:cNvSpPr>
                <a:spLocks noChangeArrowheads="1"/>
              </p:cNvSpPr>
              <p:nvPr/>
            </p:nvSpPr>
            <p:spPr bwMode="auto">
              <a:xfrm>
                <a:off x="4155"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79" name="Rectangle 159"/>
              <p:cNvSpPr>
                <a:spLocks noChangeArrowheads="1"/>
              </p:cNvSpPr>
              <p:nvPr/>
            </p:nvSpPr>
            <p:spPr bwMode="auto">
              <a:xfrm>
                <a:off x="3147"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80" name="Line 160"/>
              <p:cNvSpPr>
                <a:spLocks noChangeShapeType="1"/>
              </p:cNvSpPr>
              <p:nvPr/>
            </p:nvSpPr>
            <p:spPr bwMode="auto">
              <a:xfrm flipH="1">
                <a:off x="3195" y="2112"/>
                <a:ext cx="48" cy="240"/>
              </a:xfrm>
              <a:prstGeom prst="line">
                <a:avLst/>
              </a:prstGeom>
              <a:noFill/>
              <a:ln w="9525">
                <a:solidFill>
                  <a:schemeClr val="tx1"/>
                </a:solidFill>
                <a:round/>
                <a:headEnd/>
                <a:tailEnd type="triangle" w="med" len="med"/>
              </a:ln>
              <a:effectLst/>
            </p:spPr>
            <p:txBody>
              <a:bodyPr/>
              <a:lstStyle/>
              <a:p>
                <a:endParaRPr lang="en-US"/>
              </a:p>
            </p:txBody>
          </p:sp>
          <p:sp>
            <p:nvSpPr>
              <p:cNvPr id="56481" name="Line 161"/>
              <p:cNvSpPr>
                <a:spLocks noChangeShapeType="1"/>
              </p:cNvSpPr>
              <p:nvPr/>
            </p:nvSpPr>
            <p:spPr bwMode="auto">
              <a:xfrm flipH="1">
                <a:off x="2715" y="2448"/>
                <a:ext cx="480" cy="240"/>
              </a:xfrm>
              <a:prstGeom prst="line">
                <a:avLst/>
              </a:prstGeom>
              <a:noFill/>
              <a:ln w="9525">
                <a:solidFill>
                  <a:schemeClr val="tx1"/>
                </a:solidFill>
                <a:round/>
                <a:headEnd/>
                <a:tailEnd type="triangle" w="med" len="med"/>
              </a:ln>
              <a:effectLst/>
            </p:spPr>
            <p:txBody>
              <a:bodyPr/>
              <a:lstStyle/>
              <a:p>
                <a:endParaRPr lang="en-US"/>
              </a:p>
            </p:txBody>
          </p:sp>
          <p:sp>
            <p:nvSpPr>
              <p:cNvPr id="56482" name="Line 162"/>
              <p:cNvSpPr>
                <a:spLocks noChangeShapeType="1"/>
              </p:cNvSpPr>
              <p:nvPr/>
            </p:nvSpPr>
            <p:spPr bwMode="auto">
              <a:xfrm>
                <a:off x="3243" y="2112"/>
                <a:ext cx="960" cy="240"/>
              </a:xfrm>
              <a:prstGeom prst="line">
                <a:avLst/>
              </a:prstGeom>
              <a:noFill/>
              <a:ln w="9525">
                <a:solidFill>
                  <a:schemeClr val="tx1"/>
                </a:solidFill>
                <a:round/>
                <a:headEnd/>
                <a:tailEnd type="triangle" w="med" len="med"/>
              </a:ln>
              <a:effectLst/>
            </p:spPr>
            <p:txBody>
              <a:bodyPr/>
              <a:lstStyle/>
              <a:p>
                <a:endParaRPr lang="en-US"/>
              </a:p>
            </p:txBody>
          </p:sp>
          <p:sp>
            <p:nvSpPr>
              <p:cNvPr id="56483" name="Line 163"/>
              <p:cNvSpPr>
                <a:spLocks noChangeShapeType="1"/>
              </p:cNvSpPr>
              <p:nvPr/>
            </p:nvSpPr>
            <p:spPr bwMode="auto">
              <a:xfrm>
                <a:off x="4203" y="2448"/>
                <a:ext cx="624" cy="240"/>
              </a:xfrm>
              <a:prstGeom prst="line">
                <a:avLst/>
              </a:prstGeom>
              <a:noFill/>
              <a:ln w="9525">
                <a:solidFill>
                  <a:schemeClr val="tx1"/>
                </a:solidFill>
                <a:round/>
                <a:headEnd/>
                <a:tailEnd type="triangle" w="med" len="med"/>
              </a:ln>
              <a:effectLst/>
            </p:spPr>
            <p:txBody>
              <a:bodyPr/>
              <a:lstStyle/>
              <a:p>
                <a:endParaRPr lang="en-US"/>
              </a:p>
            </p:txBody>
          </p:sp>
          <p:sp>
            <p:nvSpPr>
              <p:cNvPr id="56484" name="Text Box 164"/>
              <p:cNvSpPr txBox="1">
                <a:spLocks noChangeArrowheads="1"/>
              </p:cNvSpPr>
              <p:nvPr/>
            </p:nvSpPr>
            <p:spPr bwMode="auto">
              <a:xfrm>
                <a:off x="2715" y="2256"/>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sp>
            <p:nvSpPr>
              <p:cNvPr id="56485" name="Text Box 165"/>
              <p:cNvSpPr txBox="1">
                <a:spLocks noChangeArrowheads="1"/>
              </p:cNvSpPr>
              <p:nvPr/>
            </p:nvSpPr>
            <p:spPr bwMode="auto">
              <a:xfrm>
                <a:off x="4251" y="2256"/>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56486" name="Line 166"/>
              <p:cNvSpPr>
                <a:spLocks noChangeShapeType="1"/>
              </p:cNvSpPr>
              <p:nvPr/>
            </p:nvSpPr>
            <p:spPr bwMode="auto">
              <a:xfrm>
                <a:off x="4827" y="3024"/>
                <a:ext cx="307" cy="174"/>
              </a:xfrm>
              <a:prstGeom prst="line">
                <a:avLst/>
              </a:prstGeom>
              <a:noFill/>
              <a:ln w="9525">
                <a:noFill/>
                <a:prstDash val="dash"/>
                <a:round/>
                <a:headEnd/>
                <a:tailEnd type="triangle" w="med" len="med"/>
              </a:ln>
              <a:effectLst/>
            </p:spPr>
            <p:txBody>
              <a:bodyPr/>
              <a:lstStyle/>
              <a:p>
                <a:endParaRPr lang="en-US"/>
              </a:p>
            </p:txBody>
          </p:sp>
          <p:sp>
            <p:nvSpPr>
              <p:cNvPr id="56487" name="Line 167"/>
              <p:cNvSpPr>
                <a:spLocks noChangeShapeType="1"/>
              </p:cNvSpPr>
              <p:nvPr/>
            </p:nvSpPr>
            <p:spPr bwMode="auto">
              <a:xfrm flipH="1">
                <a:off x="4558" y="3024"/>
                <a:ext cx="269" cy="174"/>
              </a:xfrm>
              <a:prstGeom prst="line">
                <a:avLst/>
              </a:prstGeom>
              <a:noFill/>
              <a:ln w="9525">
                <a:noFill/>
                <a:prstDash val="dash"/>
                <a:round/>
                <a:headEnd/>
                <a:tailEnd type="triangle" w="med" len="med"/>
              </a:ln>
              <a:effectLst/>
            </p:spPr>
            <p:txBody>
              <a:bodyPr/>
              <a:lstStyle/>
              <a:p>
                <a:endParaRPr lang="en-US"/>
              </a:p>
            </p:txBody>
          </p:sp>
          <p:grpSp>
            <p:nvGrpSpPr>
              <p:cNvPr id="56488" name="Group 168"/>
              <p:cNvGrpSpPr>
                <a:grpSpLocks/>
              </p:cNvGrpSpPr>
              <p:nvPr/>
            </p:nvGrpSpPr>
            <p:grpSpPr bwMode="auto">
              <a:xfrm>
                <a:off x="3089" y="2662"/>
                <a:ext cx="528" cy="361"/>
                <a:chOff x="2736" y="864"/>
                <a:chExt cx="1008" cy="672"/>
              </a:xfrm>
            </p:grpSpPr>
            <p:sp>
              <p:nvSpPr>
                <p:cNvPr id="56489" name="Rectangle 169"/>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90" name="Rectangle 170"/>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491" name="Group 171"/>
                <p:cNvGrpSpPr>
                  <a:grpSpLocks/>
                </p:cNvGrpSpPr>
                <p:nvPr/>
              </p:nvGrpSpPr>
              <p:grpSpPr bwMode="auto">
                <a:xfrm>
                  <a:off x="3408" y="1296"/>
                  <a:ext cx="288" cy="192"/>
                  <a:chOff x="2736" y="1776"/>
                  <a:chExt cx="288" cy="192"/>
                </a:xfrm>
              </p:grpSpPr>
              <p:sp>
                <p:nvSpPr>
                  <p:cNvPr id="56492" name="Oval 17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3" name="Oval 17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4" name="Oval 17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5" name="Oval 17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6" name="Oval 17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7" name="Oval 17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8" name="Oval 17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9" name="Oval 17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0" name="Oval 18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501" name="Group 181"/>
                <p:cNvGrpSpPr>
                  <a:grpSpLocks/>
                </p:cNvGrpSpPr>
                <p:nvPr/>
              </p:nvGrpSpPr>
              <p:grpSpPr bwMode="auto">
                <a:xfrm>
                  <a:off x="2784" y="864"/>
                  <a:ext cx="432" cy="624"/>
                  <a:chOff x="2784" y="96"/>
                  <a:chExt cx="432" cy="624"/>
                </a:xfrm>
              </p:grpSpPr>
              <p:pic>
                <p:nvPicPr>
                  <p:cNvPr id="56502" name="Picture 182"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503" name="Group 183"/>
                  <p:cNvGrpSpPr>
                    <a:grpSpLocks/>
                  </p:cNvGrpSpPr>
                  <p:nvPr/>
                </p:nvGrpSpPr>
                <p:grpSpPr bwMode="auto">
                  <a:xfrm>
                    <a:off x="2928" y="528"/>
                    <a:ext cx="288" cy="192"/>
                    <a:chOff x="2736" y="1776"/>
                    <a:chExt cx="288" cy="192"/>
                  </a:xfrm>
                </p:grpSpPr>
                <p:sp>
                  <p:nvSpPr>
                    <p:cNvPr id="56504" name="Oval 18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5" name="Oval 18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6" name="Oval 18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7" name="Oval 18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8" name="Oval 18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9" name="Oval 18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0" name="Oval 19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1" name="Oval 19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2" name="Oval 19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513" name="Text Box 193"/>
              <p:cNvSpPr txBox="1">
                <a:spLocks noChangeArrowheads="1"/>
              </p:cNvSpPr>
              <p:nvPr/>
            </p:nvSpPr>
            <p:spPr bwMode="auto">
              <a:xfrm>
                <a:off x="3042" y="3005"/>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sp>
            <p:nvSpPr>
              <p:cNvPr id="56514" name="Line 194"/>
              <p:cNvSpPr>
                <a:spLocks noChangeShapeType="1"/>
              </p:cNvSpPr>
              <p:nvPr/>
            </p:nvSpPr>
            <p:spPr bwMode="auto">
              <a:xfrm>
                <a:off x="3195" y="2448"/>
                <a:ext cx="192" cy="240"/>
              </a:xfrm>
              <a:prstGeom prst="line">
                <a:avLst/>
              </a:prstGeom>
              <a:noFill/>
              <a:ln w="9525">
                <a:solidFill>
                  <a:schemeClr val="tx1"/>
                </a:solidFill>
                <a:round/>
                <a:headEnd/>
                <a:tailEnd type="triangle" w="med" len="med"/>
              </a:ln>
              <a:effectLst/>
            </p:spPr>
            <p:txBody>
              <a:bodyPr/>
              <a:lstStyle/>
              <a:p>
                <a:endParaRPr lang="en-US"/>
              </a:p>
            </p:txBody>
          </p:sp>
          <p:grpSp>
            <p:nvGrpSpPr>
              <p:cNvPr id="56515" name="Group 195"/>
              <p:cNvGrpSpPr>
                <a:grpSpLocks/>
              </p:cNvGrpSpPr>
              <p:nvPr/>
            </p:nvGrpSpPr>
            <p:grpSpPr bwMode="auto">
              <a:xfrm>
                <a:off x="4539" y="2688"/>
                <a:ext cx="528" cy="336"/>
                <a:chOff x="2496" y="864"/>
                <a:chExt cx="528" cy="336"/>
              </a:xfrm>
            </p:grpSpPr>
            <p:sp>
              <p:nvSpPr>
                <p:cNvPr id="56516" name="Rectangle 196"/>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517" name="Rectangle 197"/>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518" name="Picture 198" descr="Robby"/>
                <p:cNvPicPr>
                  <a:picLocks noChangeAspect="1" noChangeArrowheads="1"/>
                </p:cNvPicPr>
                <p:nvPr/>
              </p:nvPicPr>
              <p:blipFill>
                <a:blip r:embed="rId3" cstate="print"/>
                <a:srcRect/>
                <a:stretch>
                  <a:fillRect/>
                </a:stretch>
              </p:blipFill>
              <p:spPr bwMode="auto">
                <a:xfrm>
                  <a:off x="2546" y="890"/>
                  <a:ext cx="175" cy="271"/>
                </a:xfrm>
                <a:prstGeom prst="rect">
                  <a:avLst/>
                </a:prstGeom>
                <a:noFill/>
              </p:spPr>
            </p:pic>
            <p:grpSp>
              <p:nvGrpSpPr>
                <p:cNvPr id="56519" name="Group 199"/>
                <p:cNvGrpSpPr>
                  <a:grpSpLocks/>
                </p:cNvGrpSpPr>
                <p:nvPr/>
              </p:nvGrpSpPr>
              <p:grpSpPr bwMode="auto">
                <a:xfrm>
                  <a:off x="2848" y="1071"/>
                  <a:ext cx="151" cy="103"/>
                  <a:chOff x="2736" y="1776"/>
                  <a:chExt cx="288" cy="192"/>
                </a:xfrm>
              </p:grpSpPr>
              <p:sp>
                <p:nvSpPr>
                  <p:cNvPr id="56520" name="Oval 20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1" name="Oval 20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2" name="Oval 20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3" name="Oval 20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4" name="Oval 20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5" name="Oval 20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6" name="Oval 20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7" name="Oval 20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8" name="Oval 20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646" name="Text Box 326"/>
            <p:cNvSpPr txBox="1">
              <a:spLocks noChangeArrowheads="1"/>
            </p:cNvSpPr>
            <p:nvPr/>
          </p:nvSpPr>
          <p:spPr bwMode="auto">
            <a:xfrm>
              <a:off x="4493" y="3005"/>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654" name="Group 334"/>
          <p:cNvGrpSpPr>
            <a:grpSpLocks/>
          </p:cNvGrpSpPr>
          <p:nvPr/>
        </p:nvGrpSpPr>
        <p:grpSpPr bwMode="auto">
          <a:xfrm>
            <a:off x="2743200" y="6240463"/>
            <a:ext cx="1749425" cy="328612"/>
            <a:chOff x="1728" y="3931"/>
            <a:chExt cx="1102" cy="207"/>
          </a:xfrm>
        </p:grpSpPr>
        <p:grpSp>
          <p:nvGrpSpPr>
            <p:cNvPr id="56650" name="Group 330"/>
            <p:cNvGrpSpPr>
              <a:grpSpLocks/>
            </p:cNvGrpSpPr>
            <p:nvPr/>
          </p:nvGrpSpPr>
          <p:grpSpPr bwMode="auto">
            <a:xfrm>
              <a:off x="1728" y="3931"/>
              <a:ext cx="357" cy="202"/>
              <a:chOff x="1728" y="3931"/>
              <a:chExt cx="357" cy="202"/>
            </a:xfrm>
          </p:grpSpPr>
          <p:sp>
            <p:nvSpPr>
              <p:cNvPr id="56648" name="Line 328"/>
              <p:cNvSpPr>
                <a:spLocks noChangeShapeType="1"/>
              </p:cNvSpPr>
              <p:nvPr/>
            </p:nvSpPr>
            <p:spPr bwMode="auto">
              <a:xfrm flipH="1">
                <a:off x="1728" y="3931"/>
                <a:ext cx="165" cy="197"/>
              </a:xfrm>
              <a:prstGeom prst="line">
                <a:avLst/>
              </a:prstGeom>
              <a:noFill/>
              <a:ln w="9525">
                <a:solidFill>
                  <a:schemeClr val="tx1"/>
                </a:solidFill>
                <a:prstDash val="dash"/>
                <a:round/>
                <a:headEnd/>
                <a:tailEnd type="triangle" w="med" len="med"/>
              </a:ln>
              <a:effectLst/>
            </p:spPr>
            <p:txBody>
              <a:bodyPr/>
              <a:lstStyle/>
              <a:p>
                <a:endParaRPr lang="en-US"/>
              </a:p>
            </p:txBody>
          </p:sp>
          <p:sp>
            <p:nvSpPr>
              <p:cNvPr id="56649" name="Line 329"/>
              <p:cNvSpPr>
                <a:spLocks noChangeShapeType="1"/>
              </p:cNvSpPr>
              <p:nvPr/>
            </p:nvSpPr>
            <p:spPr bwMode="auto">
              <a:xfrm>
                <a:off x="1920" y="3936"/>
                <a:ext cx="165" cy="197"/>
              </a:xfrm>
              <a:prstGeom prst="line">
                <a:avLst/>
              </a:prstGeom>
              <a:noFill/>
              <a:ln w="9525">
                <a:solidFill>
                  <a:schemeClr val="tx1"/>
                </a:solidFill>
                <a:prstDash val="dash"/>
                <a:round/>
                <a:headEnd/>
                <a:tailEnd type="triangle" w="med" len="med"/>
              </a:ln>
              <a:effectLst/>
            </p:spPr>
            <p:txBody>
              <a:bodyPr/>
              <a:lstStyle/>
              <a:p>
                <a:endParaRPr lang="en-US"/>
              </a:p>
            </p:txBody>
          </p:sp>
        </p:grpSp>
        <p:grpSp>
          <p:nvGrpSpPr>
            <p:cNvPr id="56651" name="Group 331"/>
            <p:cNvGrpSpPr>
              <a:grpSpLocks/>
            </p:cNvGrpSpPr>
            <p:nvPr/>
          </p:nvGrpSpPr>
          <p:grpSpPr bwMode="auto">
            <a:xfrm>
              <a:off x="2473" y="3936"/>
              <a:ext cx="357" cy="202"/>
              <a:chOff x="1728" y="3931"/>
              <a:chExt cx="357" cy="202"/>
            </a:xfrm>
          </p:grpSpPr>
          <p:sp>
            <p:nvSpPr>
              <p:cNvPr id="56652" name="Line 332"/>
              <p:cNvSpPr>
                <a:spLocks noChangeShapeType="1"/>
              </p:cNvSpPr>
              <p:nvPr/>
            </p:nvSpPr>
            <p:spPr bwMode="auto">
              <a:xfrm flipH="1">
                <a:off x="1728" y="3931"/>
                <a:ext cx="165" cy="197"/>
              </a:xfrm>
              <a:prstGeom prst="line">
                <a:avLst/>
              </a:prstGeom>
              <a:noFill/>
              <a:ln w="9525">
                <a:solidFill>
                  <a:schemeClr val="tx1"/>
                </a:solidFill>
                <a:prstDash val="dash"/>
                <a:round/>
                <a:headEnd/>
                <a:tailEnd type="triangle" w="med" len="med"/>
              </a:ln>
              <a:effectLst/>
            </p:spPr>
            <p:txBody>
              <a:bodyPr/>
              <a:lstStyle/>
              <a:p>
                <a:endParaRPr lang="en-US"/>
              </a:p>
            </p:txBody>
          </p:sp>
          <p:sp>
            <p:nvSpPr>
              <p:cNvPr id="56653" name="Line 333"/>
              <p:cNvSpPr>
                <a:spLocks noChangeShapeType="1"/>
              </p:cNvSpPr>
              <p:nvPr/>
            </p:nvSpPr>
            <p:spPr bwMode="auto">
              <a:xfrm>
                <a:off x="1920" y="3936"/>
                <a:ext cx="165" cy="197"/>
              </a:xfrm>
              <a:prstGeom prst="line">
                <a:avLst/>
              </a:prstGeom>
              <a:noFill/>
              <a:ln w="9525">
                <a:solidFill>
                  <a:schemeClr val="tx1"/>
                </a:solidFill>
                <a:prstDash val="dash"/>
                <a:round/>
                <a:headEnd/>
                <a:tailEnd type="triangle" w="med" len="med"/>
              </a:ln>
              <a:effectLst/>
            </p:spPr>
            <p:txBody>
              <a:bodyPr/>
              <a:lstStyle/>
              <a:p>
                <a:endParaRPr lang="en-US"/>
              </a:p>
            </p:txBody>
          </p:sp>
        </p:grpSp>
      </p:grpSp>
      <p:sp>
        <p:nvSpPr>
          <p:cNvPr id="244" name="Text Box 335"/>
          <p:cNvSpPr txBox="1">
            <a:spLocks noChangeArrowheads="1"/>
          </p:cNvSpPr>
          <p:nvPr/>
        </p:nvSpPr>
        <p:spPr bwMode="auto">
          <a:xfrm>
            <a:off x="5638800" y="5638800"/>
            <a:ext cx="3305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olidFill>
                  <a:srgbClr val="5F5F5F"/>
                </a:solidFill>
                <a:latin typeface="+mj-lt"/>
              </a:rPr>
              <a:t>Does the problem have</a:t>
            </a:r>
          </a:p>
          <a:p>
            <a:r>
              <a:rPr lang="en-US" sz="2000" dirty="0">
                <a:solidFill>
                  <a:srgbClr val="5F5F5F"/>
                </a:solidFill>
                <a:latin typeface="+mj-lt"/>
              </a:rPr>
              <a:t>a solution? </a:t>
            </a:r>
            <a:br>
              <a:rPr lang="en-US" sz="2000" dirty="0">
                <a:solidFill>
                  <a:srgbClr val="5F5F5F"/>
                </a:solidFill>
                <a:latin typeface="+mj-lt"/>
              </a:rPr>
            </a:br>
            <a:r>
              <a:rPr lang="en-US" sz="2000" dirty="0">
                <a:solidFill>
                  <a:srgbClr val="5F5F5F"/>
                </a:solidFill>
                <a:latin typeface="+mj-lt"/>
              </a:rPr>
              <a:t>[not as obvious as it looks]</a:t>
            </a:r>
          </a:p>
        </p:txBody>
      </p:sp>
    </p:spTree>
    <p:extLst>
      <p:ext uri="{BB962C8B-B14F-4D97-AF65-F5344CB8AC3E}">
        <p14:creationId xmlns:p14="http://schemas.microsoft.com/office/powerpoint/2010/main" val="2397231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Labeling an AND/OR Tree</a:t>
            </a:r>
            <a:endParaRPr lang="en-US"/>
          </a:p>
        </p:txBody>
      </p:sp>
      <p:sp>
        <p:nvSpPr>
          <p:cNvPr id="37980" name="Rectangle 92"/>
          <p:cNvSpPr>
            <a:spLocks noGrp="1" noChangeArrowheads="1"/>
          </p:cNvSpPr>
          <p:nvPr>
            <p:ph type="body" idx="1"/>
          </p:nvPr>
        </p:nvSpPr>
        <p:spPr/>
        <p:txBody>
          <a:bodyPr/>
          <a:lstStyle/>
          <a:p>
            <a:r>
              <a:rPr lang="en-US" smtClean="0"/>
              <a:t>Assume no detection of </a:t>
            </a:r>
            <a:br>
              <a:rPr lang="en-US" smtClean="0"/>
            </a:br>
            <a:r>
              <a:rPr lang="en-US" smtClean="0"/>
              <a:t>revisited states</a:t>
            </a:r>
            <a:endParaRPr lang="en-US"/>
          </a:p>
        </p:txBody>
      </p:sp>
      <p:grpSp>
        <p:nvGrpSpPr>
          <p:cNvPr id="37993" name="Group 105"/>
          <p:cNvGrpSpPr>
            <a:grpSpLocks/>
          </p:cNvGrpSpPr>
          <p:nvPr/>
        </p:nvGrpSpPr>
        <p:grpSpPr bwMode="auto">
          <a:xfrm>
            <a:off x="2819400" y="2057400"/>
            <a:ext cx="6096000" cy="3354388"/>
            <a:chOff x="1680" y="1584"/>
            <a:chExt cx="3840" cy="2113"/>
          </a:xfrm>
        </p:grpSpPr>
        <p:sp>
          <p:nvSpPr>
            <p:cNvPr id="37893" name="Freeform 5"/>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95" name="Freeform 7"/>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96" name="Freeform 8"/>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97" name="Freeform 9"/>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898" name="Freeform 10"/>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00" name="Rectangle 12"/>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Rectangle 13"/>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15"/>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Rectangle 16"/>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Rectangle 18"/>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Rectangle 19"/>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Rectangle 20"/>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Rectangle 21"/>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Rectangle 22"/>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Rectangle 23"/>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Rectangle 25"/>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Rectangle 26"/>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Rectangle 27"/>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Rectangle 28"/>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Rectangle 29"/>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Rectangle 31"/>
            <p:cNvSpPr>
              <a:spLocks noChangeArrowheads="1"/>
            </p:cNvSpPr>
            <p:nvPr/>
          </p:nvSpPr>
          <p:spPr bwMode="auto">
            <a:xfrm>
              <a:off x="288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Rectangle 32"/>
            <p:cNvSpPr>
              <a:spLocks noChangeArrowheads="1"/>
            </p:cNvSpPr>
            <p:nvPr/>
          </p:nvSpPr>
          <p:spPr bwMode="auto">
            <a:xfrm>
              <a:off x="186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3" name="Rectangle 35"/>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4" name="Rectangle 36"/>
            <p:cNvSpPr>
              <a:spLocks noChangeArrowheads="1"/>
            </p:cNvSpPr>
            <p:nvPr/>
          </p:nvSpPr>
          <p:spPr bwMode="auto">
            <a:xfrm>
              <a:off x="360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5" name="Rectangle 37"/>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6" name="Rectangle 38"/>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8" name="Line 40"/>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29" name="Line 41"/>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0" name="Line 42"/>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1" name="Line 43"/>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2" name="Line 44"/>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3" name="Line 45"/>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4" name="Line 46"/>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6" name="Line 48"/>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7" name="Line 49"/>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38" name="Line 50"/>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1" name="Line 53"/>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2" name="Line 54"/>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3" name="Line 55"/>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5" name="Line 57"/>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6" name="Line 58"/>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7" name="Line 59"/>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8" name="Line 60"/>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9" name="Line 61"/>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0" name="Line 62"/>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1" name="Line 63"/>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2" name="Line 64"/>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3" name="Line 65"/>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4" name="Rectangle 66"/>
            <p:cNvSpPr>
              <a:spLocks noChangeArrowheads="1"/>
            </p:cNvSpPr>
            <p:nvPr/>
          </p:nvSpPr>
          <p:spPr bwMode="auto">
            <a:xfrm>
              <a:off x="16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55" name="Rectangle 67"/>
            <p:cNvSpPr>
              <a:spLocks noChangeArrowheads="1"/>
            </p:cNvSpPr>
            <p:nvPr/>
          </p:nvSpPr>
          <p:spPr bwMode="auto">
            <a:xfrm>
              <a:off x="216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56" name="Rectangle 68"/>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59" name="Rectangle 71"/>
            <p:cNvSpPr>
              <a:spLocks noChangeArrowheads="1"/>
            </p:cNvSpPr>
            <p:nvPr/>
          </p:nvSpPr>
          <p:spPr bwMode="auto">
            <a:xfrm>
              <a:off x="46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60" name="Rectangle 72"/>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62" name="Rectangle 74"/>
            <p:cNvSpPr>
              <a:spLocks noChangeArrowheads="1"/>
            </p:cNvSpPr>
            <p:nvPr/>
          </p:nvSpPr>
          <p:spPr bwMode="auto">
            <a:xfrm>
              <a:off x="40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37984" name="Group 96"/>
            <p:cNvGrpSpPr>
              <a:grpSpLocks/>
            </p:cNvGrpSpPr>
            <p:nvPr/>
          </p:nvGrpSpPr>
          <p:grpSpPr bwMode="auto">
            <a:xfrm>
              <a:off x="2880" y="3199"/>
              <a:ext cx="480" cy="497"/>
              <a:chOff x="2880" y="3199"/>
              <a:chExt cx="480" cy="497"/>
            </a:xfrm>
          </p:grpSpPr>
          <p:sp>
            <p:nvSpPr>
              <p:cNvPr id="37894" name="Freeform 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02" name="Rectangle 14"/>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Rectangle 17"/>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9" name="Line 51"/>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40" name="Line 52"/>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58" name="Rectangle 70"/>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63" name="Rectangle 75"/>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64" name="Rectangle 76"/>
            <p:cNvSpPr>
              <a:spLocks noChangeArrowheads="1"/>
            </p:cNvSpPr>
            <p:nvPr/>
          </p:nvSpPr>
          <p:spPr bwMode="auto">
            <a:xfrm>
              <a:off x="39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66" name="Rectangle 78"/>
            <p:cNvSpPr>
              <a:spLocks noChangeArrowheads="1"/>
            </p:cNvSpPr>
            <p:nvPr/>
          </p:nvSpPr>
          <p:spPr bwMode="auto">
            <a:xfrm>
              <a:off x="36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67" name="Rectangle 79"/>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69" name="Rectangle 8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70" name="Rectangle 82"/>
            <p:cNvSpPr>
              <a:spLocks noChangeArrowheads="1"/>
            </p:cNvSpPr>
            <p:nvPr/>
          </p:nvSpPr>
          <p:spPr bwMode="auto">
            <a:xfrm>
              <a:off x="50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81" name="Rectangle 9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83" name="Line 95"/>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85" name="Group 97"/>
            <p:cNvGrpSpPr>
              <a:grpSpLocks/>
            </p:cNvGrpSpPr>
            <p:nvPr/>
          </p:nvGrpSpPr>
          <p:grpSpPr bwMode="auto">
            <a:xfrm>
              <a:off x="2352" y="3200"/>
              <a:ext cx="480" cy="497"/>
              <a:chOff x="2880" y="3199"/>
              <a:chExt cx="480" cy="497"/>
            </a:xfrm>
          </p:grpSpPr>
          <p:sp>
            <p:nvSpPr>
              <p:cNvPr id="37986" name="Freeform 98"/>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87" name="Rectangle 99"/>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88" name="Rectangle 100"/>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89" name="Line 101"/>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90" name="Line 102"/>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991" name="Rectangle 103"/>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37992" name="Rectangle 104"/>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18113952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Labeling an AND/OR Tree</a:t>
            </a:r>
            <a:endParaRPr lang="en-US" dirty="0"/>
          </a:p>
        </p:txBody>
      </p:sp>
      <p:sp>
        <p:nvSpPr>
          <p:cNvPr id="40963" name="Rectangle 3"/>
          <p:cNvSpPr>
            <a:spLocks noGrp="1" noChangeArrowheads="1"/>
          </p:cNvSpPr>
          <p:nvPr>
            <p:ph type="body" idx="1"/>
          </p:nvPr>
        </p:nvSpPr>
        <p:spPr>
          <a:xfrm>
            <a:off x="457200" y="1600200"/>
            <a:ext cx="4095750" cy="4873752"/>
          </a:xfrm>
        </p:spPr>
        <p:txBody>
          <a:bodyPr/>
          <a:lstStyle/>
          <a:p>
            <a:r>
              <a:rPr lang="en-US" dirty="0" smtClean="0"/>
              <a:t>A leaf state node is </a:t>
            </a:r>
            <a:r>
              <a:rPr lang="en-US" dirty="0" smtClean="0">
                <a:solidFill>
                  <a:srgbClr val="00B050"/>
                </a:solidFill>
              </a:rPr>
              <a:t>solved</a:t>
            </a:r>
            <a:r>
              <a:rPr lang="en-US" dirty="0" smtClean="0"/>
              <a:t> if it’s a goal state </a:t>
            </a:r>
          </a:p>
          <a:p>
            <a:r>
              <a:rPr lang="en-US" dirty="0" smtClean="0"/>
              <a:t>A leaf state node is </a:t>
            </a:r>
            <a:r>
              <a:rPr lang="en-US" dirty="0" smtClean="0">
                <a:solidFill>
                  <a:schemeClr val="accent3"/>
                </a:solidFill>
              </a:rPr>
              <a:t>closed</a:t>
            </a:r>
            <a:r>
              <a:rPr lang="en-US" dirty="0" smtClean="0"/>
              <a:t> if it has no successor and is not a goal</a:t>
            </a:r>
            <a:endParaRPr lang="en-US" dirty="0"/>
          </a:p>
        </p:txBody>
      </p:sp>
      <p:sp>
        <p:nvSpPr>
          <p:cNvPr id="40965" name="Freeform 5"/>
          <p:cNvSpPr>
            <a:spLocks/>
          </p:cNvSpPr>
          <p:nvPr/>
        </p:nvSpPr>
        <p:spPr bwMode="auto">
          <a:xfrm>
            <a:off x="7772400" y="4621213"/>
            <a:ext cx="587375" cy="295275"/>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66" name="Freeform 6"/>
          <p:cNvSpPr>
            <a:spLocks/>
          </p:cNvSpPr>
          <p:nvPr/>
        </p:nvSpPr>
        <p:spPr bwMode="auto">
          <a:xfrm>
            <a:off x="6153150" y="4621213"/>
            <a:ext cx="285750" cy="295275"/>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67" name="Freeform 7"/>
          <p:cNvSpPr>
            <a:spLocks/>
          </p:cNvSpPr>
          <p:nvPr/>
        </p:nvSpPr>
        <p:spPr bwMode="auto">
          <a:xfrm>
            <a:off x="3073400" y="4637088"/>
            <a:ext cx="349250" cy="247650"/>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68" name="Freeform 8"/>
          <p:cNvSpPr>
            <a:spLocks/>
          </p:cNvSpPr>
          <p:nvPr/>
        </p:nvSpPr>
        <p:spPr bwMode="auto">
          <a:xfrm>
            <a:off x="5756275" y="3043238"/>
            <a:ext cx="428625" cy="296862"/>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69" name="Freeform 9"/>
          <p:cNvSpPr>
            <a:spLocks/>
          </p:cNvSpPr>
          <p:nvPr/>
        </p:nvSpPr>
        <p:spPr bwMode="auto">
          <a:xfrm>
            <a:off x="4518025" y="3043238"/>
            <a:ext cx="301625" cy="263525"/>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0" name="Rectangle 10"/>
          <p:cNvSpPr>
            <a:spLocks noChangeArrowheads="1"/>
          </p:cNvSpPr>
          <p:nvPr/>
        </p:nvSpPr>
        <p:spPr bwMode="auto">
          <a:xfrm>
            <a:off x="5867400" y="2057400"/>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Rectangle 11"/>
          <p:cNvSpPr>
            <a:spLocks noChangeArrowheads="1"/>
          </p:cNvSpPr>
          <p:nvPr/>
        </p:nvSpPr>
        <p:spPr bwMode="auto">
          <a:xfrm>
            <a:off x="28194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Rectangle 12"/>
          <p:cNvSpPr>
            <a:spLocks noChangeArrowheads="1"/>
          </p:cNvSpPr>
          <p:nvPr/>
        </p:nvSpPr>
        <p:spPr bwMode="auto">
          <a:xfrm>
            <a:off x="87249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Rectangle 13"/>
          <p:cNvSpPr>
            <a:spLocks noChangeArrowheads="1"/>
          </p:cNvSpPr>
          <p:nvPr/>
        </p:nvSpPr>
        <p:spPr bwMode="auto">
          <a:xfrm>
            <a:off x="75819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Rectangle 14"/>
          <p:cNvSpPr>
            <a:spLocks noChangeArrowheads="1"/>
          </p:cNvSpPr>
          <p:nvPr/>
        </p:nvSpPr>
        <p:spPr bwMode="auto">
          <a:xfrm>
            <a:off x="6343650" y="3635375"/>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Rectangle 15"/>
          <p:cNvSpPr>
            <a:spLocks noChangeArrowheads="1"/>
          </p:cNvSpPr>
          <p:nvPr/>
        </p:nvSpPr>
        <p:spPr bwMode="auto">
          <a:xfrm>
            <a:off x="5962650" y="3635375"/>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Rectangle 16"/>
          <p:cNvSpPr>
            <a:spLocks noChangeArrowheads="1"/>
          </p:cNvSpPr>
          <p:nvPr/>
        </p:nvSpPr>
        <p:spPr bwMode="auto">
          <a:xfrm>
            <a:off x="4724400" y="3635375"/>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7"/>
          <p:cNvSpPr>
            <a:spLocks noChangeArrowheads="1"/>
          </p:cNvSpPr>
          <p:nvPr/>
        </p:nvSpPr>
        <p:spPr bwMode="auto">
          <a:xfrm>
            <a:off x="35814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Rectangle 18"/>
          <p:cNvSpPr>
            <a:spLocks noChangeArrowheads="1"/>
          </p:cNvSpPr>
          <p:nvPr/>
        </p:nvSpPr>
        <p:spPr bwMode="auto">
          <a:xfrm>
            <a:off x="81534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Rectangle 19"/>
          <p:cNvSpPr>
            <a:spLocks noChangeArrowheads="1"/>
          </p:cNvSpPr>
          <p:nvPr/>
        </p:nvSpPr>
        <p:spPr bwMode="auto">
          <a:xfrm>
            <a:off x="66294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Rectangle 20"/>
          <p:cNvSpPr>
            <a:spLocks noChangeArrowheads="1"/>
          </p:cNvSpPr>
          <p:nvPr/>
        </p:nvSpPr>
        <p:spPr bwMode="auto">
          <a:xfrm>
            <a:off x="7200900" y="3635375"/>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Rectangle 21"/>
          <p:cNvSpPr>
            <a:spLocks noChangeArrowheads="1"/>
          </p:cNvSpPr>
          <p:nvPr/>
        </p:nvSpPr>
        <p:spPr bwMode="auto">
          <a:xfrm>
            <a:off x="6057900" y="5213350"/>
            <a:ext cx="190500" cy="19685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2" name="Rectangle 22"/>
          <p:cNvSpPr>
            <a:spLocks noChangeArrowheads="1"/>
          </p:cNvSpPr>
          <p:nvPr/>
        </p:nvSpPr>
        <p:spPr bwMode="auto">
          <a:xfrm>
            <a:off x="5486400" y="3635375"/>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Rectangle 23"/>
          <p:cNvSpPr>
            <a:spLocks noChangeArrowheads="1"/>
          </p:cNvSpPr>
          <p:nvPr/>
        </p:nvSpPr>
        <p:spPr bwMode="auto">
          <a:xfrm>
            <a:off x="3962400" y="3635375"/>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Rectangle 24"/>
          <p:cNvSpPr>
            <a:spLocks noChangeArrowheads="1"/>
          </p:cNvSpPr>
          <p:nvPr/>
        </p:nvSpPr>
        <p:spPr bwMode="auto">
          <a:xfrm>
            <a:off x="7200900" y="4424363"/>
            <a:ext cx="190500" cy="196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Rectangle 25"/>
          <p:cNvSpPr>
            <a:spLocks noChangeArrowheads="1"/>
          </p:cNvSpPr>
          <p:nvPr/>
        </p:nvSpPr>
        <p:spPr bwMode="auto">
          <a:xfrm>
            <a:off x="6057900" y="4424363"/>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6" name="Rectangle 26"/>
          <p:cNvSpPr>
            <a:spLocks noChangeArrowheads="1"/>
          </p:cNvSpPr>
          <p:nvPr/>
        </p:nvSpPr>
        <p:spPr bwMode="auto">
          <a:xfrm>
            <a:off x="4724400" y="4424363"/>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7" name="Rectangle 27"/>
          <p:cNvSpPr>
            <a:spLocks noChangeArrowheads="1"/>
          </p:cNvSpPr>
          <p:nvPr/>
        </p:nvSpPr>
        <p:spPr bwMode="auto">
          <a:xfrm>
            <a:off x="3105150" y="4424363"/>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8" name="Rectangle 28"/>
          <p:cNvSpPr>
            <a:spLocks noChangeArrowheads="1"/>
          </p:cNvSpPr>
          <p:nvPr/>
        </p:nvSpPr>
        <p:spPr bwMode="auto">
          <a:xfrm>
            <a:off x="7010400" y="2846388"/>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9" name="Rectangle 29"/>
          <p:cNvSpPr>
            <a:spLocks noChangeArrowheads="1"/>
          </p:cNvSpPr>
          <p:nvPr/>
        </p:nvSpPr>
        <p:spPr bwMode="auto">
          <a:xfrm>
            <a:off x="5867400" y="2846388"/>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0" name="Rectangle 30"/>
          <p:cNvSpPr>
            <a:spLocks noChangeArrowheads="1"/>
          </p:cNvSpPr>
          <p:nvPr/>
        </p:nvSpPr>
        <p:spPr bwMode="auto">
          <a:xfrm>
            <a:off x="4724400" y="2846388"/>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1" name="Rectangle 31"/>
          <p:cNvSpPr>
            <a:spLocks noChangeArrowheads="1"/>
          </p:cNvSpPr>
          <p:nvPr/>
        </p:nvSpPr>
        <p:spPr bwMode="auto">
          <a:xfrm>
            <a:off x="7772400" y="4424363"/>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2" name="Line 32"/>
          <p:cNvSpPr>
            <a:spLocks noChangeShapeType="1"/>
          </p:cNvSpPr>
          <p:nvPr/>
        </p:nvSpPr>
        <p:spPr bwMode="auto">
          <a:xfrm flipH="1">
            <a:off x="4819650" y="2254250"/>
            <a:ext cx="114300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3" name="Line 33"/>
          <p:cNvSpPr>
            <a:spLocks noChangeShapeType="1"/>
          </p:cNvSpPr>
          <p:nvPr/>
        </p:nvSpPr>
        <p:spPr bwMode="auto">
          <a:xfrm>
            <a:off x="5962650" y="2254250"/>
            <a:ext cx="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4" name="Line 34"/>
          <p:cNvSpPr>
            <a:spLocks noChangeShapeType="1"/>
          </p:cNvSpPr>
          <p:nvPr/>
        </p:nvSpPr>
        <p:spPr bwMode="auto">
          <a:xfrm>
            <a:off x="5962650" y="2254250"/>
            <a:ext cx="114300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5" name="Line 35"/>
          <p:cNvSpPr>
            <a:spLocks noChangeShapeType="1"/>
          </p:cNvSpPr>
          <p:nvPr/>
        </p:nvSpPr>
        <p:spPr bwMode="auto">
          <a:xfrm flipH="1">
            <a:off x="4057650" y="3043238"/>
            <a:ext cx="7620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6" name="Line 36"/>
          <p:cNvSpPr>
            <a:spLocks noChangeShapeType="1"/>
          </p:cNvSpPr>
          <p:nvPr/>
        </p:nvSpPr>
        <p:spPr bwMode="auto">
          <a:xfrm flipH="1">
            <a:off x="3200400" y="3832225"/>
            <a:ext cx="85725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7" name="Line 37"/>
          <p:cNvSpPr>
            <a:spLocks noChangeShapeType="1"/>
          </p:cNvSpPr>
          <p:nvPr/>
        </p:nvSpPr>
        <p:spPr bwMode="auto">
          <a:xfrm flipH="1">
            <a:off x="2914650" y="4621213"/>
            <a:ext cx="28575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8" name="Line 38"/>
          <p:cNvSpPr>
            <a:spLocks noChangeShapeType="1"/>
          </p:cNvSpPr>
          <p:nvPr/>
        </p:nvSpPr>
        <p:spPr bwMode="auto">
          <a:xfrm>
            <a:off x="3200400" y="4621213"/>
            <a:ext cx="47625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99" name="Line 39"/>
          <p:cNvSpPr>
            <a:spLocks noChangeShapeType="1"/>
          </p:cNvSpPr>
          <p:nvPr/>
        </p:nvSpPr>
        <p:spPr bwMode="auto">
          <a:xfrm flipH="1">
            <a:off x="3994150" y="3832225"/>
            <a:ext cx="63500" cy="585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0" name="Line 40"/>
          <p:cNvSpPr>
            <a:spLocks noChangeShapeType="1"/>
          </p:cNvSpPr>
          <p:nvPr/>
        </p:nvSpPr>
        <p:spPr bwMode="auto">
          <a:xfrm>
            <a:off x="4819650" y="3043238"/>
            <a:ext cx="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1" name="Line 41"/>
          <p:cNvSpPr>
            <a:spLocks noChangeShapeType="1"/>
          </p:cNvSpPr>
          <p:nvPr/>
        </p:nvSpPr>
        <p:spPr bwMode="auto">
          <a:xfrm>
            <a:off x="4819650" y="3832225"/>
            <a:ext cx="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2" name="Line 42"/>
          <p:cNvSpPr>
            <a:spLocks noChangeShapeType="1"/>
          </p:cNvSpPr>
          <p:nvPr/>
        </p:nvSpPr>
        <p:spPr bwMode="auto">
          <a:xfrm flipH="1">
            <a:off x="5581650" y="3043238"/>
            <a:ext cx="3810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3" name="Line 43"/>
          <p:cNvSpPr>
            <a:spLocks noChangeShapeType="1"/>
          </p:cNvSpPr>
          <p:nvPr/>
        </p:nvSpPr>
        <p:spPr bwMode="auto">
          <a:xfrm>
            <a:off x="5962650" y="3043238"/>
            <a:ext cx="9525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4" name="Line 44"/>
          <p:cNvSpPr>
            <a:spLocks noChangeShapeType="1"/>
          </p:cNvSpPr>
          <p:nvPr/>
        </p:nvSpPr>
        <p:spPr bwMode="auto">
          <a:xfrm>
            <a:off x="5962650" y="3043238"/>
            <a:ext cx="47625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5" name="Line 45"/>
          <p:cNvSpPr>
            <a:spLocks noChangeShapeType="1"/>
          </p:cNvSpPr>
          <p:nvPr/>
        </p:nvSpPr>
        <p:spPr bwMode="auto">
          <a:xfrm>
            <a:off x="5581650" y="3832225"/>
            <a:ext cx="57150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6" name="Line 46"/>
          <p:cNvSpPr>
            <a:spLocks noChangeShapeType="1"/>
          </p:cNvSpPr>
          <p:nvPr/>
        </p:nvSpPr>
        <p:spPr bwMode="auto">
          <a:xfrm>
            <a:off x="6153150" y="4621213"/>
            <a:ext cx="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7" name="Line 47"/>
          <p:cNvSpPr>
            <a:spLocks noChangeShapeType="1"/>
          </p:cNvSpPr>
          <p:nvPr/>
        </p:nvSpPr>
        <p:spPr bwMode="auto">
          <a:xfrm>
            <a:off x="6153150" y="4621213"/>
            <a:ext cx="5715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8" name="Line 48"/>
          <p:cNvSpPr>
            <a:spLocks noChangeShapeType="1"/>
          </p:cNvSpPr>
          <p:nvPr/>
        </p:nvSpPr>
        <p:spPr bwMode="auto">
          <a:xfrm>
            <a:off x="7105650" y="3043238"/>
            <a:ext cx="1905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9" name="Line 49"/>
          <p:cNvSpPr>
            <a:spLocks noChangeShapeType="1"/>
          </p:cNvSpPr>
          <p:nvPr/>
        </p:nvSpPr>
        <p:spPr bwMode="auto">
          <a:xfrm>
            <a:off x="7296150" y="3832225"/>
            <a:ext cx="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0" name="Line 50"/>
          <p:cNvSpPr>
            <a:spLocks noChangeShapeType="1"/>
          </p:cNvSpPr>
          <p:nvPr/>
        </p:nvSpPr>
        <p:spPr bwMode="auto">
          <a:xfrm>
            <a:off x="7296150" y="3832225"/>
            <a:ext cx="571500" cy="592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1" name="Line 51"/>
          <p:cNvSpPr>
            <a:spLocks noChangeShapeType="1"/>
          </p:cNvSpPr>
          <p:nvPr/>
        </p:nvSpPr>
        <p:spPr bwMode="auto">
          <a:xfrm flipH="1">
            <a:off x="7677150" y="4621213"/>
            <a:ext cx="1905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2" name="Line 52"/>
          <p:cNvSpPr>
            <a:spLocks noChangeShapeType="1"/>
          </p:cNvSpPr>
          <p:nvPr/>
        </p:nvSpPr>
        <p:spPr bwMode="auto">
          <a:xfrm>
            <a:off x="7867650" y="4621213"/>
            <a:ext cx="3810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3" name="Line 53"/>
          <p:cNvSpPr>
            <a:spLocks noChangeShapeType="1"/>
          </p:cNvSpPr>
          <p:nvPr/>
        </p:nvSpPr>
        <p:spPr bwMode="auto">
          <a:xfrm>
            <a:off x="7867650" y="4621213"/>
            <a:ext cx="952500" cy="592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4" name="Rectangle 54"/>
          <p:cNvSpPr>
            <a:spLocks noChangeArrowheads="1"/>
          </p:cNvSpPr>
          <p:nvPr/>
        </p:nvSpPr>
        <p:spPr bwMode="auto">
          <a:xfrm>
            <a:off x="2819400" y="5213350"/>
            <a:ext cx="190500" cy="1968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15" name="Rectangle 55"/>
          <p:cNvSpPr>
            <a:spLocks noChangeArrowheads="1"/>
          </p:cNvSpPr>
          <p:nvPr/>
        </p:nvSpPr>
        <p:spPr bwMode="auto">
          <a:xfrm>
            <a:off x="3581400" y="5213350"/>
            <a:ext cx="190500" cy="1968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6" name="Rectangle 56"/>
          <p:cNvSpPr>
            <a:spLocks noChangeArrowheads="1"/>
          </p:cNvSpPr>
          <p:nvPr/>
        </p:nvSpPr>
        <p:spPr bwMode="auto">
          <a:xfrm>
            <a:off x="3886200" y="4419600"/>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17" name="Rectangle 57"/>
          <p:cNvSpPr>
            <a:spLocks noChangeArrowheads="1"/>
          </p:cNvSpPr>
          <p:nvPr/>
        </p:nvSpPr>
        <p:spPr bwMode="auto">
          <a:xfrm>
            <a:off x="7581900" y="5213350"/>
            <a:ext cx="190500" cy="1968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8" name="Rectangle 58"/>
          <p:cNvSpPr>
            <a:spLocks noChangeArrowheads="1"/>
          </p:cNvSpPr>
          <p:nvPr/>
        </p:nvSpPr>
        <p:spPr bwMode="auto">
          <a:xfrm>
            <a:off x="6057900" y="5213350"/>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19" name="Rectangle 59"/>
          <p:cNvSpPr>
            <a:spLocks noChangeArrowheads="1"/>
          </p:cNvSpPr>
          <p:nvPr/>
        </p:nvSpPr>
        <p:spPr bwMode="auto">
          <a:xfrm>
            <a:off x="6629400" y="5213350"/>
            <a:ext cx="190500" cy="1968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41020" name="Group 60"/>
          <p:cNvGrpSpPr>
            <a:grpSpLocks/>
          </p:cNvGrpSpPr>
          <p:nvPr/>
        </p:nvGrpSpPr>
        <p:grpSpPr bwMode="auto">
          <a:xfrm>
            <a:off x="4724400" y="4621213"/>
            <a:ext cx="762000" cy="788987"/>
            <a:chOff x="2880" y="3199"/>
            <a:chExt cx="480" cy="497"/>
          </a:xfrm>
        </p:grpSpPr>
        <p:sp>
          <p:nvSpPr>
            <p:cNvPr id="41021" name="Freeform 6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22"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3"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4"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25"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26" name="Rectangle 66"/>
            <p:cNvSpPr>
              <a:spLocks noChangeArrowheads="1"/>
            </p:cNvSpPr>
            <p:nvPr/>
          </p:nvSpPr>
          <p:spPr bwMode="auto">
            <a:xfrm>
              <a:off x="28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27" name="Rectangle 67"/>
            <p:cNvSpPr>
              <a:spLocks noChangeArrowheads="1"/>
            </p:cNvSpPr>
            <p:nvPr/>
          </p:nvSpPr>
          <p:spPr bwMode="auto">
            <a:xfrm>
              <a:off x="32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28" name="Rectangle 68"/>
          <p:cNvSpPr>
            <a:spLocks noChangeArrowheads="1"/>
          </p:cNvSpPr>
          <p:nvPr/>
        </p:nvSpPr>
        <p:spPr bwMode="auto">
          <a:xfrm>
            <a:off x="6343650" y="3635375"/>
            <a:ext cx="190500" cy="196850"/>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29" name="Rectangle 69"/>
          <p:cNvSpPr>
            <a:spLocks noChangeArrowheads="1"/>
          </p:cNvSpPr>
          <p:nvPr/>
        </p:nvSpPr>
        <p:spPr bwMode="auto">
          <a:xfrm>
            <a:off x="5962650" y="3635375"/>
            <a:ext cx="190500" cy="196850"/>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30" name="Rectangle 70"/>
          <p:cNvSpPr>
            <a:spLocks noChangeArrowheads="1"/>
          </p:cNvSpPr>
          <p:nvPr/>
        </p:nvSpPr>
        <p:spPr bwMode="auto">
          <a:xfrm>
            <a:off x="7200900" y="4424363"/>
            <a:ext cx="190500" cy="19685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1" name="Rectangle 71"/>
          <p:cNvSpPr>
            <a:spLocks noChangeArrowheads="1"/>
          </p:cNvSpPr>
          <p:nvPr/>
        </p:nvSpPr>
        <p:spPr bwMode="auto">
          <a:xfrm>
            <a:off x="8724900" y="5213350"/>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32" name="Rectangle 72"/>
          <p:cNvSpPr>
            <a:spLocks noChangeArrowheads="1"/>
          </p:cNvSpPr>
          <p:nvPr/>
        </p:nvSpPr>
        <p:spPr bwMode="auto">
          <a:xfrm>
            <a:off x="8153400" y="5213350"/>
            <a:ext cx="190500" cy="1968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33" name="Rectangle 73"/>
          <p:cNvSpPr>
            <a:spLocks noChangeArrowheads="1"/>
          </p:cNvSpPr>
          <p:nvPr/>
        </p:nvSpPr>
        <p:spPr bwMode="auto">
          <a:xfrm>
            <a:off x="7124700" y="5213350"/>
            <a:ext cx="190500" cy="196850"/>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4" name="Line 74"/>
          <p:cNvSpPr>
            <a:spLocks noChangeShapeType="1"/>
          </p:cNvSpPr>
          <p:nvPr/>
        </p:nvSpPr>
        <p:spPr bwMode="auto">
          <a:xfrm flipH="1">
            <a:off x="7219950" y="4622800"/>
            <a:ext cx="762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035" name="Group 75"/>
          <p:cNvGrpSpPr>
            <a:grpSpLocks/>
          </p:cNvGrpSpPr>
          <p:nvPr/>
        </p:nvGrpSpPr>
        <p:grpSpPr bwMode="auto">
          <a:xfrm>
            <a:off x="3886200" y="4622800"/>
            <a:ext cx="762000" cy="788988"/>
            <a:chOff x="2880" y="3199"/>
            <a:chExt cx="480" cy="497"/>
          </a:xfrm>
        </p:grpSpPr>
        <p:sp>
          <p:nvSpPr>
            <p:cNvPr id="41036" name="Freeform 7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37"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8"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9"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40"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41"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41042"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083416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60" name="Group 4"/>
          <p:cNvGrpSpPr>
            <a:grpSpLocks/>
          </p:cNvGrpSpPr>
          <p:nvPr/>
        </p:nvGrpSpPr>
        <p:grpSpPr bwMode="auto">
          <a:xfrm>
            <a:off x="2819400" y="2057400"/>
            <a:ext cx="6096000" cy="3354388"/>
            <a:chOff x="1680" y="1584"/>
            <a:chExt cx="3840" cy="2113"/>
          </a:xfrm>
        </p:grpSpPr>
        <p:sp>
          <p:nvSpPr>
            <p:cNvPr id="70661" name="Freeform 5"/>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2" name="Freeform 6"/>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3" name="Freeform 7"/>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4" name="Freeform 8"/>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5" name="Freeform 9"/>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66" name="Rectangle 10"/>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9"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0"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Rectangle 16"/>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3"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4"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5"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6" name="Rectangle 20"/>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7"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9" name="Rectangle 23"/>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0"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1"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2" name="Rectangle 26"/>
            <p:cNvSpPr>
              <a:spLocks noChangeArrowheads="1"/>
            </p:cNvSpPr>
            <p:nvPr/>
          </p:nvSpPr>
          <p:spPr bwMode="auto">
            <a:xfrm>
              <a:off x="288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3" name="Rectangle 27"/>
            <p:cNvSpPr>
              <a:spLocks noChangeArrowheads="1"/>
            </p:cNvSpPr>
            <p:nvPr/>
          </p:nvSpPr>
          <p:spPr bwMode="auto">
            <a:xfrm>
              <a:off x="186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4" name="Rectangle 28"/>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5" name="Rectangle 29"/>
            <p:cNvSpPr>
              <a:spLocks noChangeArrowheads="1"/>
            </p:cNvSpPr>
            <p:nvPr/>
          </p:nvSpPr>
          <p:spPr bwMode="auto">
            <a:xfrm>
              <a:off x="3600" y="2081"/>
              <a:ext cx="120" cy="124"/>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6" name="Rectangle 30"/>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7"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88"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89"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0"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1"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2"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3"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4"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5"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6"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7"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8"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699"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0"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1"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2"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3"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4"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5"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6"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7"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8"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09"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10" name="Rectangle 54"/>
            <p:cNvSpPr>
              <a:spLocks noChangeArrowheads="1"/>
            </p:cNvSpPr>
            <p:nvPr/>
          </p:nvSpPr>
          <p:spPr bwMode="auto">
            <a:xfrm>
              <a:off x="1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11" name="Rectangle 55"/>
            <p:cNvSpPr>
              <a:spLocks noChangeArrowheads="1"/>
            </p:cNvSpPr>
            <p:nvPr/>
          </p:nvSpPr>
          <p:spPr bwMode="auto">
            <a:xfrm>
              <a:off x="216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12"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13" name="Rectangle 57"/>
            <p:cNvSpPr>
              <a:spLocks noChangeArrowheads="1"/>
            </p:cNvSpPr>
            <p:nvPr/>
          </p:nvSpPr>
          <p:spPr bwMode="auto">
            <a:xfrm>
              <a:off x="4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14"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15" name="Rectangle 59"/>
            <p:cNvSpPr>
              <a:spLocks noChangeArrowheads="1"/>
            </p:cNvSpPr>
            <p:nvPr/>
          </p:nvSpPr>
          <p:spPr bwMode="auto">
            <a:xfrm>
              <a:off x="40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70716" name="Group 60"/>
            <p:cNvGrpSpPr>
              <a:grpSpLocks/>
            </p:cNvGrpSpPr>
            <p:nvPr/>
          </p:nvGrpSpPr>
          <p:grpSpPr bwMode="auto">
            <a:xfrm>
              <a:off x="2880" y="3199"/>
              <a:ext cx="480" cy="497"/>
              <a:chOff x="2880" y="3199"/>
              <a:chExt cx="480" cy="497"/>
            </a:xfrm>
          </p:grpSpPr>
          <p:sp>
            <p:nvSpPr>
              <p:cNvPr id="70717" name="Freeform 6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18"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19"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0"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21"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22" name="Rectangle 66"/>
              <p:cNvSpPr>
                <a:spLocks noChangeArrowheads="1"/>
              </p:cNvSpPr>
              <p:nvPr/>
            </p:nvSpPr>
            <p:spPr bwMode="auto">
              <a:xfrm>
                <a:off x="28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23" name="Rectangle 67"/>
              <p:cNvSpPr>
                <a:spLocks noChangeArrowheads="1"/>
              </p:cNvSpPr>
              <p:nvPr/>
            </p:nvSpPr>
            <p:spPr bwMode="auto">
              <a:xfrm>
                <a:off x="32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724" name="Rectangle 68"/>
            <p:cNvSpPr>
              <a:spLocks noChangeArrowheads="1"/>
            </p:cNvSpPr>
            <p:nvPr/>
          </p:nvSpPr>
          <p:spPr bwMode="auto">
            <a:xfrm>
              <a:off x="390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25" name="Rectangle 69"/>
            <p:cNvSpPr>
              <a:spLocks noChangeArrowheads="1"/>
            </p:cNvSpPr>
            <p:nvPr/>
          </p:nvSpPr>
          <p:spPr bwMode="auto">
            <a:xfrm>
              <a:off x="366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26" name="Rectangle 70"/>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7"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28" name="Rectangle 72"/>
            <p:cNvSpPr>
              <a:spLocks noChangeArrowheads="1"/>
            </p:cNvSpPr>
            <p:nvPr/>
          </p:nvSpPr>
          <p:spPr bwMode="auto">
            <a:xfrm>
              <a:off x="50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29" name="Rectangle 7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30"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0731" name="Group 75"/>
            <p:cNvGrpSpPr>
              <a:grpSpLocks/>
            </p:cNvGrpSpPr>
            <p:nvPr/>
          </p:nvGrpSpPr>
          <p:grpSpPr bwMode="auto">
            <a:xfrm>
              <a:off x="2352" y="3200"/>
              <a:ext cx="480" cy="497"/>
              <a:chOff x="2880" y="3199"/>
              <a:chExt cx="480" cy="497"/>
            </a:xfrm>
          </p:grpSpPr>
          <p:sp>
            <p:nvSpPr>
              <p:cNvPr id="70732" name="Freeform 7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33"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34"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35"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36"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737"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0738"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0742" name="AutoShape 86"/>
          <p:cNvSpPr>
            <a:spLocks noChangeArrowheads="1"/>
          </p:cNvSpPr>
          <p:nvPr/>
        </p:nvSpPr>
        <p:spPr bwMode="auto">
          <a:xfrm>
            <a:off x="2819400" y="4495800"/>
            <a:ext cx="228600" cy="76200"/>
          </a:xfrm>
          <a:prstGeom prst="chevron">
            <a:avLst>
              <a:gd name="adj" fmla="val 7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43" name="AutoShape 87"/>
          <p:cNvSpPr>
            <a:spLocks noChangeArrowheads="1"/>
          </p:cNvSpPr>
          <p:nvPr/>
        </p:nvSpPr>
        <p:spPr bwMode="auto">
          <a:xfrm>
            <a:off x="4419600" y="4495800"/>
            <a:ext cx="228600" cy="76200"/>
          </a:xfrm>
          <a:prstGeom prst="chevron">
            <a:avLst>
              <a:gd name="adj" fmla="val 7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44" name="AutoShape 88"/>
          <p:cNvSpPr>
            <a:spLocks noChangeArrowheads="1"/>
          </p:cNvSpPr>
          <p:nvPr/>
        </p:nvSpPr>
        <p:spPr bwMode="auto">
          <a:xfrm>
            <a:off x="5562600" y="2895600"/>
            <a:ext cx="228600" cy="76200"/>
          </a:xfrm>
          <a:prstGeom prst="chevron">
            <a:avLst>
              <a:gd name="adj" fmla="val 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itle 3"/>
          <p:cNvSpPr>
            <a:spLocks noGrp="1"/>
          </p:cNvSpPr>
          <p:nvPr>
            <p:ph type="title"/>
          </p:nvPr>
        </p:nvSpPr>
        <p:spPr/>
        <p:txBody>
          <a:bodyPr/>
          <a:lstStyle/>
          <a:p>
            <a:r>
              <a:rPr lang="en-US" dirty="0"/>
              <a:t>Labeling an AND/OR Tree</a:t>
            </a:r>
          </a:p>
        </p:txBody>
      </p:sp>
      <p:sp>
        <p:nvSpPr>
          <p:cNvPr id="5" name="Content Placeholder 4"/>
          <p:cNvSpPr>
            <a:spLocks noGrp="1"/>
          </p:cNvSpPr>
          <p:nvPr>
            <p:ph sz="quarter" idx="1"/>
          </p:nvPr>
        </p:nvSpPr>
        <p:spPr>
          <a:xfrm>
            <a:off x="457200" y="1600200"/>
            <a:ext cx="4095750" cy="4873752"/>
          </a:xfrm>
        </p:spPr>
        <p:txBody>
          <a:bodyPr/>
          <a:lstStyle/>
          <a:p>
            <a:r>
              <a:rPr lang="en-US" dirty="0"/>
              <a:t>A leaf state node is </a:t>
            </a:r>
            <a:r>
              <a:rPr lang="en-US" dirty="0">
                <a:solidFill>
                  <a:srgbClr val="00B050"/>
                </a:solidFill>
              </a:rPr>
              <a:t>solved</a:t>
            </a:r>
            <a:r>
              <a:rPr lang="en-US" dirty="0"/>
              <a:t> if it’s a goal state </a:t>
            </a:r>
          </a:p>
          <a:p>
            <a:r>
              <a:rPr lang="en-US" dirty="0"/>
              <a:t>A leaf state node is </a:t>
            </a:r>
            <a:r>
              <a:rPr lang="en-US" dirty="0">
                <a:solidFill>
                  <a:schemeClr val="accent3"/>
                </a:solidFill>
              </a:rPr>
              <a:t>closed</a:t>
            </a:r>
            <a:r>
              <a:rPr lang="en-US" dirty="0"/>
              <a:t> if it has no successor and is not a goal</a:t>
            </a:r>
          </a:p>
          <a:p>
            <a:endParaRPr lang="en-US" dirty="0"/>
          </a:p>
        </p:txBody>
      </p:sp>
    </p:spTree>
    <p:extLst>
      <p:ext uri="{BB962C8B-B14F-4D97-AF65-F5344CB8AC3E}">
        <p14:creationId xmlns:p14="http://schemas.microsoft.com/office/powerpoint/2010/main" val="3912928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Labeling an AND/OR Tree</a:t>
            </a:r>
            <a:endParaRPr lang="en-US"/>
          </a:p>
        </p:txBody>
      </p:sp>
      <p:sp>
        <p:nvSpPr>
          <p:cNvPr id="71683" name="Rectangle 3"/>
          <p:cNvSpPr>
            <a:spLocks noGrp="1" noChangeArrowheads="1"/>
          </p:cNvSpPr>
          <p:nvPr>
            <p:ph type="body" idx="1"/>
          </p:nvPr>
        </p:nvSpPr>
        <p:spPr>
          <a:xfrm>
            <a:off x="457201" y="1600200"/>
            <a:ext cx="3809999" cy="4873752"/>
          </a:xfrm>
        </p:spPr>
        <p:txBody>
          <a:bodyPr>
            <a:normAutofit fontScale="92500"/>
          </a:bodyPr>
          <a:lstStyle/>
          <a:p>
            <a:r>
              <a:rPr lang="en-US" dirty="0">
                <a:solidFill>
                  <a:schemeClr val="bg1">
                    <a:lumMod val="50000"/>
                  </a:schemeClr>
                </a:solidFill>
              </a:rPr>
              <a:t>A leaf state node is solved if it’s a goal state </a:t>
            </a:r>
          </a:p>
          <a:p>
            <a:r>
              <a:rPr lang="en-US" dirty="0">
                <a:solidFill>
                  <a:schemeClr val="bg1">
                    <a:lumMod val="50000"/>
                  </a:schemeClr>
                </a:solidFill>
              </a:rPr>
              <a:t>A leaf state node is closed if it has no successor and is not a goal</a:t>
            </a:r>
          </a:p>
          <a:p>
            <a:r>
              <a:rPr lang="en-US" dirty="0" smtClean="0"/>
              <a:t>A non-leaf state node </a:t>
            </a:r>
            <a:br>
              <a:rPr lang="en-US" dirty="0" smtClean="0"/>
            </a:br>
            <a:r>
              <a:rPr lang="en-US" dirty="0" smtClean="0"/>
              <a:t>is </a:t>
            </a:r>
            <a:r>
              <a:rPr lang="en-US" dirty="0" smtClean="0">
                <a:solidFill>
                  <a:srgbClr val="00B050"/>
                </a:solidFill>
              </a:rPr>
              <a:t>solved</a:t>
            </a:r>
            <a:r>
              <a:rPr lang="en-US" dirty="0" smtClean="0"/>
              <a:t> if one of its children is solved</a:t>
            </a:r>
          </a:p>
          <a:p>
            <a:r>
              <a:rPr lang="en-US" dirty="0" smtClean="0"/>
              <a:t>A non-leaf </a:t>
            </a:r>
            <a:br>
              <a:rPr lang="en-US" dirty="0" smtClean="0"/>
            </a:br>
            <a:r>
              <a:rPr lang="en-US" dirty="0" smtClean="0"/>
              <a:t>state node </a:t>
            </a:r>
            <a:br>
              <a:rPr lang="en-US" dirty="0" smtClean="0"/>
            </a:br>
            <a:r>
              <a:rPr lang="en-US" dirty="0" smtClean="0"/>
              <a:t>is </a:t>
            </a:r>
            <a:r>
              <a:rPr lang="en-US" dirty="0" smtClean="0">
                <a:solidFill>
                  <a:schemeClr val="accent3"/>
                </a:solidFill>
              </a:rPr>
              <a:t>closed</a:t>
            </a:r>
            <a:r>
              <a:rPr lang="en-US" dirty="0" smtClean="0"/>
              <a:t> if </a:t>
            </a:r>
            <a:br>
              <a:rPr lang="en-US" dirty="0" smtClean="0"/>
            </a:br>
            <a:r>
              <a:rPr lang="en-US" dirty="0" smtClean="0"/>
              <a:t>all its children </a:t>
            </a:r>
            <a:br>
              <a:rPr lang="en-US" dirty="0" smtClean="0"/>
            </a:br>
            <a:r>
              <a:rPr lang="en-US" dirty="0" smtClean="0"/>
              <a:t>are closed</a:t>
            </a:r>
            <a:endParaRPr lang="en-US" dirty="0"/>
          </a:p>
        </p:txBody>
      </p:sp>
      <p:grpSp>
        <p:nvGrpSpPr>
          <p:cNvPr id="71684" name="Group 4"/>
          <p:cNvGrpSpPr>
            <a:grpSpLocks/>
          </p:cNvGrpSpPr>
          <p:nvPr/>
        </p:nvGrpSpPr>
        <p:grpSpPr bwMode="auto">
          <a:xfrm>
            <a:off x="2819400" y="2057400"/>
            <a:ext cx="6096000" cy="3354388"/>
            <a:chOff x="1680" y="1584"/>
            <a:chExt cx="3840" cy="2113"/>
          </a:xfrm>
        </p:grpSpPr>
        <p:sp>
          <p:nvSpPr>
            <p:cNvPr id="71685" name="Freeform 5"/>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6" name="Freeform 6"/>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7" name="Freeform 7"/>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8" name="Freeform 8"/>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89" name="Freeform 9"/>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690" name="Rectangle 10"/>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2"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4"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5"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Rectangle 16"/>
            <p:cNvSpPr>
              <a:spLocks noChangeArrowheads="1"/>
            </p:cNvSpPr>
            <p:nvPr/>
          </p:nvSpPr>
          <p:spPr bwMode="auto">
            <a:xfrm>
              <a:off x="2880" y="2578"/>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9"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Rectangle 20"/>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1"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2"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3" name="Rectangle 23"/>
            <p:cNvSpPr>
              <a:spLocks noChangeArrowheads="1"/>
            </p:cNvSpPr>
            <p:nvPr/>
          </p:nvSpPr>
          <p:spPr bwMode="auto">
            <a:xfrm>
              <a:off x="2400" y="2578"/>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4"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5"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6" name="Rectangle 26"/>
            <p:cNvSpPr>
              <a:spLocks noChangeArrowheads="1"/>
            </p:cNvSpPr>
            <p:nvPr/>
          </p:nvSpPr>
          <p:spPr bwMode="auto">
            <a:xfrm>
              <a:off x="288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7" name="Rectangle 27"/>
            <p:cNvSpPr>
              <a:spLocks noChangeArrowheads="1"/>
            </p:cNvSpPr>
            <p:nvPr/>
          </p:nvSpPr>
          <p:spPr bwMode="auto">
            <a:xfrm>
              <a:off x="186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8" name="Rectangle 28"/>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9" name="Rectangle 29"/>
            <p:cNvSpPr>
              <a:spLocks noChangeArrowheads="1"/>
            </p:cNvSpPr>
            <p:nvPr/>
          </p:nvSpPr>
          <p:spPr bwMode="auto">
            <a:xfrm>
              <a:off x="3600" y="2081"/>
              <a:ext cx="120" cy="124"/>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0" name="Rectangle 30"/>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1"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2"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3"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4"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5"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6"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7"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8"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19"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0"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1"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2"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3"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4"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5"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6"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7"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8"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29"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30"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31"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32"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33"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34" name="Rectangle 54"/>
            <p:cNvSpPr>
              <a:spLocks noChangeArrowheads="1"/>
            </p:cNvSpPr>
            <p:nvPr/>
          </p:nvSpPr>
          <p:spPr bwMode="auto">
            <a:xfrm>
              <a:off x="1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35" name="Rectangle 55"/>
            <p:cNvSpPr>
              <a:spLocks noChangeArrowheads="1"/>
            </p:cNvSpPr>
            <p:nvPr/>
          </p:nvSpPr>
          <p:spPr bwMode="auto">
            <a:xfrm>
              <a:off x="216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6"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37" name="Rectangle 57"/>
            <p:cNvSpPr>
              <a:spLocks noChangeArrowheads="1"/>
            </p:cNvSpPr>
            <p:nvPr/>
          </p:nvSpPr>
          <p:spPr bwMode="auto">
            <a:xfrm>
              <a:off x="4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8"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39" name="Rectangle 59"/>
            <p:cNvSpPr>
              <a:spLocks noChangeArrowheads="1"/>
            </p:cNvSpPr>
            <p:nvPr/>
          </p:nvSpPr>
          <p:spPr bwMode="auto">
            <a:xfrm>
              <a:off x="40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71740" name="Group 60"/>
            <p:cNvGrpSpPr>
              <a:grpSpLocks/>
            </p:cNvGrpSpPr>
            <p:nvPr/>
          </p:nvGrpSpPr>
          <p:grpSpPr bwMode="auto">
            <a:xfrm>
              <a:off x="2880" y="3199"/>
              <a:ext cx="480" cy="497"/>
              <a:chOff x="2880" y="3199"/>
              <a:chExt cx="480" cy="497"/>
            </a:xfrm>
          </p:grpSpPr>
          <p:sp>
            <p:nvSpPr>
              <p:cNvPr id="71741" name="Freeform 6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42"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3"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4"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45"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46" name="Rectangle 66"/>
              <p:cNvSpPr>
                <a:spLocks noChangeArrowheads="1"/>
              </p:cNvSpPr>
              <p:nvPr/>
            </p:nvSpPr>
            <p:spPr bwMode="auto">
              <a:xfrm>
                <a:off x="28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47" name="Rectangle 67"/>
              <p:cNvSpPr>
                <a:spLocks noChangeArrowheads="1"/>
              </p:cNvSpPr>
              <p:nvPr/>
            </p:nvSpPr>
            <p:spPr bwMode="auto">
              <a:xfrm>
                <a:off x="32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748" name="Rectangle 68"/>
            <p:cNvSpPr>
              <a:spLocks noChangeArrowheads="1"/>
            </p:cNvSpPr>
            <p:nvPr/>
          </p:nvSpPr>
          <p:spPr bwMode="auto">
            <a:xfrm>
              <a:off x="390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49" name="Rectangle 69"/>
            <p:cNvSpPr>
              <a:spLocks noChangeArrowheads="1"/>
            </p:cNvSpPr>
            <p:nvPr/>
          </p:nvSpPr>
          <p:spPr bwMode="auto">
            <a:xfrm>
              <a:off x="366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50" name="Rectangle 70"/>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1"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52" name="Rectangle 72"/>
            <p:cNvSpPr>
              <a:spLocks noChangeArrowheads="1"/>
            </p:cNvSpPr>
            <p:nvPr/>
          </p:nvSpPr>
          <p:spPr bwMode="auto">
            <a:xfrm>
              <a:off x="50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53" name="Rectangle 7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4"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1755" name="Group 75"/>
            <p:cNvGrpSpPr>
              <a:grpSpLocks/>
            </p:cNvGrpSpPr>
            <p:nvPr/>
          </p:nvGrpSpPr>
          <p:grpSpPr bwMode="auto">
            <a:xfrm>
              <a:off x="2352" y="3200"/>
              <a:ext cx="480" cy="497"/>
              <a:chOff x="2880" y="3199"/>
              <a:chExt cx="480" cy="497"/>
            </a:xfrm>
          </p:grpSpPr>
          <p:sp>
            <p:nvSpPr>
              <p:cNvPr id="71756" name="Freeform 7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57"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8"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9"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60"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61"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1762"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8067409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Labeling an AND/OR Tree</a:t>
            </a:r>
            <a:endParaRPr lang="en-US"/>
          </a:p>
        </p:txBody>
      </p:sp>
      <p:sp>
        <p:nvSpPr>
          <p:cNvPr id="72707" name="Rectangle 3"/>
          <p:cNvSpPr>
            <a:spLocks noGrp="1" noChangeArrowheads="1"/>
          </p:cNvSpPr>
          <p:nvPr>
            <p:ph type="body" idx="1"/>
          </p:nvPr>
        </p:nvSpPr>
        <p:spPr>
          <a:xfrm>
            <a:off x="457200" y="1600200"/>
            <a:ext cx="3810000" cy="4873752"/>
          </a:xfrm>
        </p:spPr>
        <p:txBody>
          <a:bodyPr>
            <a:normAutofit/>
          </a:bodyPr>
          <a:lstStyle/>
          <a:p>
            <a:r>
              <a:rPr lang="en-US" dirty="0" smtClean="0"/>
              <a:t>The problem is solved when the root node is solved</a:t>
            </a:r>
          </a:p>
          <a:p>
            <a:r>
              <a:rPr lang="en-US" dirty="0" smtClean="0"/>
              <a:t>The problem is impossible if the root node is closed</a:t>
            </a:r>
            <a:endParaRPr lang="en-US" dirty="0"/>
          </a:p>
        </p:txBody>
      </p:sp>
      <p:grpSp>
        <p:nvGrpSpPr>
          <p:cNvPr id="72708" name="Group 4"/>
          <p:cNvGrpSpPr>
            <a:grpSpLocks/>
          </p:cNvGrpSpPr>
          <p:nvPr/>
        </p:nvGrpSpPr>
        <p:grpSpPr bwMode="auto">
          <a:xfrm>
            <a:off x="2819400" y="2057400"/>
            <a:ext cx="6096000" cy="3354388"/>
            <a:chOff x="1680" y="1584"/>
            <a:chExt cx="3840" cy="2113"/>
          </a:xfrm>
        </p:grpSpPr>
        <p:sp>
          <p:nvSpPr>
            <p:cNvPr id="72709" name="Freeform 5"/>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10" name="Freeform 6"/>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11" name="Freeform 7"/>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12" name="Freeform 8"/>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13" name="Freeform 9"/>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14" name="Rectangle 10"/>
            <p:cNvSpPr>
              <a:spLocks noChangeArrowheads="1"/>
            </p:cNvSpPr>
            <p:nvPr/>
          </p:nvSpPr>
          <p:spPr bwMode="auto">
            <a:xfrm>
              <a:off x="3600" y="1584"/>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5"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8"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Rectangle 16"/>
            <p:cNvSpPr>
              <a:spLocks noChangeArrowheads="1"/>
            </p:cNvSpPr>
            <p:nvPr/>
          </p:nvSpPr>
          <p:spPr bwMode="auto">
            <a:xfrm>
              <a:off x="2880" y="2578"/>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3"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Rectangle 20"/>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5"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6"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7" name="Rectangle 23"/>
            <p:cNvSpPr>
              <a:spLocks noChangeArrowheads="1"/>
            </p:cNvSpPr>
            <p:nvPr/>
          </p:nvSpPr>
          <p:spPr bwMode="auto">
            <a:xfrm>
              <a:off x="2400" y="2578"/>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8"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9"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0" name="Rectangle 26"/>
            <p:cNvSpPr>
              <a:spLocks noChangeArrowheads="1"/>
            </p:cNvSpPr>
            <p:nvPr/>
          </p:nvSpPr>
          <p:spPr bwMode="auto">
            <a:xfrm>
              <a:off x="288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1" name="Rectangle 27"/>
            <p:cNvSpPr>
              <a:spLocks noChangeArrowheads="1"/>
            </p:cNvSpPr>
            <p:nvPr/>
          </p:nvSpPr>
          <p:spPr bwMode="auto">
            <a:xfrm>
              <a:off x="1860" y="3075"/>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2" name="Rectangle 28"/>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3" name="Rectangle 29"/>
            <p:cNvSpPr>
              <a:spLocks noChangeArrowheads="1"/>
            </p:cNvSpPr>
            <p:nvPr/>
          </p:nvSpPr>
          <p:spPr bwMode="auto">
            <a:xfrm>
              <a:off x="3600" y="2081"/>
              <a:ext cx="120" cy="124"/>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4" name="Rectangle 30"/>
            <p:cNvSpPr>
              <a:spLocks noChangeArrowheads="1"/>
            </p:cNvSpPr>
            <p:nvPr/>
          </p:nvSpPr>
          <p:spPr bwMode="auto">
            <a:xfrm>
              <a:off x="2880" y="2081"/>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5"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6"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37"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38"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39"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0"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1"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2"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3"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4"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5"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6"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7"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8"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49"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0"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1"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2"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3"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4"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5"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6"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7"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58" name="Rectangle 54"/>
            <p:cNvSpPr>
              <a:spLocks noChangeArrowheads="1"/>
            </p:cNvSpPr>
            <p:nvPr/>
          </p:nvSpPr>
          <p:spPr bwMode="auto">
            <a:xfrm>
              <a:off x="1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59" name="Rectangle 55"/>
            <p:cNvSpPr>
              <a:spLocks noChangeArrowheads="1"/>
            </p:cNvSpPr>
            <p:nvPr/>
          </p:nvSpPr>
          <p:spPr bwMode="auto">
            <a:xfrm>
              <a:off x="216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0"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61" name="Rectangle 57"/>
            <p:cNvSpPr>
              <a:spLocks noChangeArrowheads="1"/>
            </p:cNvSpPr>
            <p:nvPr/>
          </p:nvSpPr>
          <p:spPr bwMode="auto">
            <a:xfrm>
              <a:off x="46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2"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63" name="Rectangle 59"/>
            <p:cNvSpPr>
              <a:spLocks noChangeArrowheads="1"/>
            </p:cNvSpPr>
            <p:nvPr/>
          </p:nvSpPr>
          <p:spPr bwMode="auto">
            <a:xfrm>
              <a:off x="40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72764" name="Group 60"/>
            <p:cNvGrpSpPr>
              <a:grpSpLocks/>
            </p:cNvGrpSpPr>
            <p:nvPr/>
          </p:nvGrpSpPr>
          <p:grpSpPr bwMode="auto">
            <a:xfrm>
              <a:off x="2880" y="3199"/>
              <a:ext cx="480" cy="497"/>
              <a:chOff x="2880" y="3199"/>
              <a:chExt cx="480" cy="497"/>
            </a:xfrm>
          </p:grpSpPr>
          <p:sp>
            <p:nvSpPr>
              <p:cNvPr id="72765" name="Freeform 6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66"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7"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8"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69"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70" name="Rectangle 66"/>
              <p:cNvSpPr>
                <a:spLocks noChangeArrowheads="1"/>
              </p:cNvSpPr>
              <p:nvPr/>
            </p:nvSpPr>
            <p:spPr bwMode="auto">
              <a:xfrm>
                <a:off x="28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71" name="Rectangle 67"/>
              <p:cNvSpPr>
                <a:spLocks noChangeArrowheads="1"/>
              </p:cNvSpPr>
              <p:nvPr/>
            </p:nvSpPr>
            <p:spPr bwMode="auto">
              <a:xfrm>
                <a:off x="32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72" name="Rectangle 68"/>
            <p:cNvSpPr>
              <a:spLocks noChangeArrowheads="1"/>
            </p:cNvSpPr>
            <p:nvPr/>
          </p:nvSpPr>
          <p:spPr bwMode="auto">
            <a:xfrm>
              <a:off x="390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73" name="Rectangle 69"/>
            <p:cNvSpPr>
              <a:spLocks noChangeArrowheads="1"/>
            </p:cNvSpPr>
            <p:nvPr/>
          </p:nvSpPr>
          <p:spPr bwMode="auto">
            <a:xfrm>
              <a:off x="3660" y="2578"/>
              <a:ext cx="120" cy="124"/>
            </a:xfrm>
            <a:prstGeom prst="rect">
              <a:avLst/>
            </a:prstGeom>
            <a:solidFill>
              <a:srgbClr val="FF33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74" name="Rectangle 70"/>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5"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76" name="Rectangle 72"/>
            <p:cNvSpPr>
              <a:spLocks noChangeArrowheads="1"/>
            </p:cNvSpPr>
            <p:nvPr/>
          </p:nvSpPr>
          <p:spPr bwMode="auto">
            <a:xfrm>
              <a:off x="50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77" name="Rectangle 7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8"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779" name="Group 75"/>
            <p:cNvGrpSpPr>
              <a:grpSpLocks/>
            </p:cNvGrpSpPr>
            <p:nvPr/>
          </p:nvGrpSpPr>
          <p:grpSpPr bwMode="auto">
            <a:xfrm>
              <a:off x="2352" y="3200"/>
              <a:ext cx="480" cy="497"/>
              <a:chOff x="2880" y="3199"/>
              <a:chExt cx="480" cy="497"/>
            </a:xfrm>
          </p:grpSpPr>
          <p:sp>
            <p:nvSpPr>
              <p:cNvPr id="72780" name="Freeform 7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81"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2"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3"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84"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785"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72786"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2790" name="Group 86"/>
          <p:cNvGrpSpPr>
            <a:grpSpLocks/>
          </p:cNvGrpSpPr>
          <p:nvPr/>
        </p:nvGrpSpPr>
        <p:grpSpPr bwMode="auto">
          <a:xfrm>
            <a:off x="5257800" y="1524000"/>
            <a:ext cx="3573463" cy="2768600"/>
            <a:chOff x="3312" y="960"/>
            <a:chExt cx="2251" cy="1744"/>
          </a:xfrm>
        </p:grpSpPr>
        <p:sp>
          <p:nvSpPr>
            <p:cNvPr id="72787" name="Text Box 83"/>
            <p:cNvSpPr txBox="1">
              <a:spLocks noChangeArrowheads="1"/>
            </p:cNvSpPr>
            <p:nvPr/>
          </p:nvSpPr>
          <p:spPr bwMode="auto">
            <a:xfrm>
              <a:off x="4176" y="960"/>
              <a:ext cx="138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33CC"/>
                  </a:solidFill>
                  <a:latin typeface="Comic Sans MS" pitchFamily="66" charset="0"/>
                </a:rPr>
                <a:t>It was useless to</a:t>
              </a:r>
            </a:p>
            <a:p>
              <a:r>
                <a:rPr lang="en-US" sz="2000">
                  <a:solidFill>
                    <a:srgbClr val="0033CC"/>
                  </a:solidFill>
                  <a:latin typeface="Comic Sans MS" pitchFamily="66" charset="0"/>
                </a:rPr>
                <a:t>expand this node</a:t>
              </a:r>
            </a:p>
          </p:txBody>
        </p:sp>
        <p:sp>
          <p:nvSpPr>
            <p:cNvPr id="72788" name="Oval 84"/>
            <p:cNvSpPr>
              <a:spLocks noChangeArrowheads="1"/>
            </p:cNvSpPr>
            <p:nvPr/>
          </p:nvSpPr>
          <p:spPr bwMode="auto">
            <a:xfrm>
              <a:off x="3312" y="2160"/>
              <a:ext cx="384" cy="384"/>
            </a:xfrm>
            <a:prstGeom prst="ellipse">
              <a:avLst/>
            </a:prstGeom>
            <a:gradFill rotWithShape="1">
              <a:gsLst>
                <a:gs pos="0">
                  <a:srgbClr val="0033CC">
                    <a:alpha val="21001"/>
                  </a:srgbClr>
                </a:gs>
                <a:gs pos="100000">
                  <a:srgbClr val="0033CC">
                    <a:alpha val="21001"/>
                  </a:srgbClr>
                </a:gs>
              </a:gsLst>
              <a:lin ang="5400000" scaled="1"/>
            </a:gradFill>
            <a:ln w="9525">
              <a:solidFill>
                <a:srgbClr val="0033CC"/>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9" name="Freeform 85"/>
            <p:cNvSpPr>
              <a:spLocks/>
            </p:cNvSpPr>
            <p:nvPr/>
          </p:nvSpPr>
          <p:spPr bwMode="auto">
            <a:xfrm>
              <a:off x="3504" y="1392"/>
              <a:ext cx="1776" cy="1312"/>
            </a:xfrm>
            <a:custGeom>
              <a:avLst/>
              <a:gdLst>
                <a:gd name="T0" fmla="*/ 0 w 1776"/>
                <a:gd name="T1" fmla="*/ 1152 h 1312"/>
                <a:gd name="T2" fmla="*/ 384 w 1776"/>
                <a:gd name="T3" fmla="*/ 1296 h 1312"/>
                <a:gd name="T4" fmla="*/ 1296 w 1776"/>
                <a:gd name="T5" fmla="*/ 1056 h 1312"/>
                <a:gd name="T6" fmla="*/ 1776 w 1776"/>
                <a:gd name="T7" fmla="*/ 0 h 1312"/>
              </a:gdLst>
              <a:ahLst/>
              <a:cxnLst>
                <a:cxn ang="0">
                  <a:pos x="T0" y="T1"/>
                </a:cxn>
                <a:cxn ang="0">
                  <a:pos x="T2" y="T3"/>
                </a:cxn>
                <a:cxn ang="0">
                  <a:pos x="T4" y="T5"/>
                </a:cxn>
                <a:cxn ang="0">
                  <a:pos x="T6" y="T7"/>
                </a:cxn>
              </a:cxnLst>
              <a:rect l="0" t="0" r="r" b="b"/>
              <a:pathLst>
                <a:path w="1776" h="1312">
                  <a:moveTo>
                    <a:pt x="0" y="1152"/>
                  </a:moveTo>
                  <a:cubicBezTo>
                    <a:pt x="84" y="1232"/>
                    <a:pt x="168" y="1312"/>
                    <a:pt x="384" y="1296"/>
                  </a:cubicBezTo>
                  <a:cubicBezTo>
                    <a:pt x="600" y="1280"/>
                    <a:pt x="1064" y="1272"/>
                    <a:pt x="1296" y="1056"/>
                  </a:cubicBezTo>
                  <a:cubicBezTo>
                    <a:pt x="1528" y="840"/>
                    <a:pt x="1652" y="420"/>
                    <a:pt x="1776" y="0"/>
                  </a:cubicBezTo>
                </a:path>
              </a:pathLst>
            </a:custGeom>
            <a:noFill/>
            <a:ln w="9525" cap="flat">
              <a:solidFill>
                <a:srgbClr val="0033CC"/>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25231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Solution of an AND/OR Tree</a:t>
            </a:r>
            <a:endParaRPr lang="en-US"/>
          </a:p>
        </p:txBody>
      </p:sp>
      <p:sp>
        <p:nvSpPr>
          <p:cNvPr id="50179" name="Rectangle 3"/>
          <p:cNvSpPr>
            <a:spLocks noGrp="1" noChangeArrowheads="1"/>
          </p:cNvSpPr>
          <p:nvPr>
            <p:ph type="body" idx="1"/>
          </p:nvPr>
        </p:nvSpPr>
        <p:spPr/>
        <p:txBody>
          <a:bodyPr>
            <a:normAutofit/>
          </a:bodyPr>
          <a:lstStyle/>
          <a:p>
            <a:pPr marL="0" indent="0">
              <a:buNone/>
            </a:pPr>
            <a:r>
              <a:rPr lang="en-US" sz="2000" dirty="0" smtClean="0"/>
              <a:t>Conditional plan:</a:t>
            </a:r>
          </a:p>
          <a:p>
            <a:r>
              <a:rPr lang="en-US" sz="2000" dirty="0" smtClean="0"/>
              <a:t>Perform a</a:t>
            </a:r>
            <a:r>
              <a:rPr lang="en-US" sz="2000" baseline="-25000" dirty="0" smtClean="0"/>
              <a:t>1</a:t>
            </a:r>
          </a:p>
          <a:p>
            <a:r>
              <a:rPr lang="en-US" sz="2000" dirty="0" smtClean="0"/>
              <a:t>If s</a:t>
            </a:r>
            <a:r>
              <a:rPr lang="en-US" sz="2000" baseline="-25000" dirty="0" smtClean="0"/>
              <a:t>1</a:t>
            </a:r>
            <a:r>
              <a:rPr lang="en-US" sz="2000" dirty="0" smtClean="0"/>
              <a:t> is observed then perform a</a:t>
            </a:r>
            <a:r>
              <a:rPr lang="en-US" sz="2000" baseline="-25000" dirty="0" smtClean="0"/>
              <a:t>2</a:t>
            </a:r>
          </a:p>
          <a:p>
            <a:r>
              <a:rPr lang="en-US" sz="2000" dirty="0" smtClean="0"/>
              <a:t>Else if s</a:t>
            </a:r>
            <a:r>
              <a:rPr lang="en-US" sz="2000" baseline="-25000" dirty="0" smtClean="0"/>
              <a:t>2</a:t>
            </a:r>
            <a:r>
              <a:rPr lang="en-US" sz="2000" dirty="0" smtClean="0"/>
              <a:t> is observed </a:t>
            </a:r>
            <a:br>
              <a:rPr lang="en-US" sz="2000" dirty="0" smtClean="0"/>
            </a:br>
            <a:r>
              <a:rPr lang="en-US" sz="2000" dirty="0" smtClean="0"/>
              <a:t>	then perform a</a:t>
            </a:r>
            <a:r>
              <a:rPr lang="en-US" sz="2000" baseline="-25000" dirty="0" smtClean="0"/>
              <a:t>3</a:t>
            </a:r>
            <a:endParaRPr lang="en-US" sz="2000" baseline="-25000" dirty="0"/>
          </a:p>
        </p:txBody>
      </p:sp>
      <p:sp>
        <p:nvSpPr>
          <p:cNvPr id="50207" name="Rectangle 31"/>
          <p:cNvSpPr>
            <a:spLocks noChangeArrowheads="1"/>
          </p:cNvSpPr>
          <p:nvPr/>
        </p:nvSpPr>
        <p:spPr bwMode="auto">
          <a:xfrm>
            <a:off x="5334000" y="2590800"/>
            <a:ext cx="3581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CC"/>
              </a:buClr>
              <a:buSzPct val="75000"/>
              <a:buFont typeface="Arial" pitchFamily="34" charset="0"/>
              <a:buChar char="•"/>
            </a:pPr>
            <a:r>
              <a:rPr lang="en-US" sz="2400" dirty="0">
                <a:latin typeface="+mj-lt"/>
              </a:rPr>
              <a:t>The </a:t>
            </a:r>
            <a:r>
              <a:rPr lang="en-US" sz="2400" dirty="0">
                <a:solidFill>
                  <a:srgbClr val="990033"/>
                </a:solidFill>
                <a:latin typeface="+mj-lt"/>
              </a:rPr>
              <a:t>solution</a:t>
            </a:r>
            <a:r>
              <a:rPr lang="en-US" sz="2400" dirty="0">
                <a:latin typeface="+mj-lt"/>
              </a:rPr>
              <a:t> is the sub-tree that establishes that the root is solved</a:t>
            </a:r>
          </a:p>
          <a:p>
            <a:pPr marL="342900" indent="-342900">
              <a:lnSpc>
                <a:spcPct val="90000"/>
              </a:lnSpc>
              <a:spcBef>
                <a:spcPct val="20000"/>
              </a:spcBef>
              <a:buClr>
                <a:srgbClr val="0000CC"/>
              </a:buClr>
              <a:buSzPct val="75000"/>
              <a:buFont typeface="Arial" pitchFamily="34" charset="0"/>
              <a:buChar char="•"/>
            </a:pPr>
            <a:r>
              <a:rPr lang="en-US" sz="2400" dirty="0">
                <a:latin typeface="+mj-lt"/>
              </a:rPr>
              <a:t>It defines a </a:t>
            </a:r>
            <a:r>
              <a:rPr lang="en-US" sz="2400" b="1" dirty="0">
                <a:solidFill>
                  <a:srgbClr val="990033"/>
                </a:solidFill>
                <a:latin typeface="+mj-lt"/>
              </a:rPr>
              <a:t>conditional plan</a:t>
            </a:r>
            <a:r>
              <a:rPr lang="en-US" sz="2400" dirty="0">
                <a:latin typeface="+mj-lt"/>
              </a:rPr>
              <a:t> (or contingency plan) that includes tests on sensory data to pick the next action </a:t>
            </a:r>
          </a:p>
        </p:txBody>
      </p:sp>
      <p:grpSp>
        <p:nvGrpSpPr>
          <p:cNvPr id="50213" name="Group 37"/>
          <p:cNvGrpSpPr>
            <a:grpSpLocks/>
          </p:cNvGrpSpPr>
          <p:nvPr/>
        </p:nvGrpSpPr>
        <p:grpSpPr bwMode="auto">
          <a:xfrm>
            <a:off x="2819400" y="2057400"/>
            <a:ext cx="3238500" cy="3352800"/>
            <a:chOff x="1776" y="1296"/>
            <a:chExt cx="2040" cy="2112"/>
          </a:xfrm>
        </p:grpSpPr>
        <p:sp>
          <p:nvSpPr>
            <p:cNvPr id="50180" name="Freeform 4"/>
            <p:cNvSpPr>
              <a:spLocks/>
            </p:cNvSpPr>
            <p:nvPr/>
          </p:nvSpPr>
          <p:spPr bwMode="auto">
            <a:xfrm>
              <a:off x="1936" y="2921"/>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1" name="Freeform 5"/>
            <p:cNvSpPr>
              <a:spLocks/>
            </p:cNvSpPr>
            <p:nvPr/>
          </p:nvSpPr>
          <p:spPr bwMode="auto">
            <a:xfrm>
              <a:off x="2846" y="1917"/>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2" name="Rectangle 6"/>
            <p:cNvSpPr>
              <a:spLocks noChangeArrowheads="1"/>
            </p:cNvSpPr>
            <p:nvPr/>
          </p:nvSpPr>
          <p:spPr bwMode="auto">
            <a:xfrm>
              <a:off x="3696" y="1296"/>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3" name="Rectangle 7"/>
            <p:cNvSpPr>
              <a:spLocks noChangeArrowheads="1"/>
            </p:cNvSpPr>
            <p:nvPr/>
          </p:nvSpPr>
          <p:spPr bwMode="auto">
            <a:xfrm>
              <a:off x="177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4" name="Rectangle 8"/>
            <p:cNvSpPr>
              <a:spLocks noChangeArrowheads="1"/>
            </p:cNvSpPr>
            <p:nvPr/>
          </p:nvSpPr>
          <p:spPr bwMode="auto">
            <a:xfrm>
              <a:off x="2976" y="2290"/>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Rectangle 9"/>
            <p:cNvSpPr>
              <a:spLocks noChangeArrowheads="1"/>
            </p:cNvSpPr>
            <p:nvPr/>
          </p:nvSpPr>
          <p:spPr bwMode="auto">
            <a:xfrm>
              <a:off x="225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Rectangle 10"/>
            <p:cNvSpPr>
              <a:spLocks noChangeArrowheads="1"/>
            </p:cNvSpPr>
            <p:nvPr/>
          </p:nvSpPr>
          <p:spPr bwMode="auto">
            <a:xfrm>
              <a:off x="2496" y="2290"/>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11"/>
            <p:cNvSpPr>
              <a:spLocks noChangeArrowheads="1"/>
            </p:cNvSpPr>
            <p:nvPr/>
          </p:nvSpPr>
          <p:spPr bwMode="auto">
            <a:xfrm>
              <a:off x="2976" y="2787"/>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8" name="Rectangle 12"/>
            <p:cNvSpPr>
              <a:spLocks noChangeArrowheads="1"/>
            </p:cNvSpPr>
            <p:nvPr/>
          </p:nvSpPr>
          <p:spPr bwMode="auto">
            <a:xfrm>
              <a:off x="1956" y="2787"/>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9" name="Rectangle 13"/>
            <p:cNvSpPr>
              <a:spLocks noChangeArrowheads="1"/>
            </p:cNvSpPr>
            <p:nvPr/>
          </p:nvSpPr>
          <p:spPr bwMode="auto">
            <a:xfrm>
              <a:off x="2976" y="1793"/>
              <a:ext cx="120" cy="1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0" name="Line 14"/>
            <p:cNvSpPr>
              <a:spLocks noChangeShapeType="1"/>
            </p:cNvSpPr>
            <p:nvPr/>
          </p:nvSpPr>
          <p:spPr bwMode="auto">
            <a:xfrm flipH="1">
              <a:off x="3036" y="1420"/>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1" name="Line 15"/>
            <p:cNvSpPr>
              <a:spLocks noChangeShapeType="1"/>
            </p:cNvSpPr>
            <p:nvPr/>
          </p:nvSpPr>
          <p:spPr bwMode="auto">
            <a:xfrm flipH="1">
              <a:off x="2556" y="1917"/>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2" name="Line 16"/>
            <p:cNvSpPr>
              <a:spLocks noChangeShapeType="1"/>
            </p:cNvSpPr>
            <p:nvPr/>
          </p:nvSpPr>
          <p:spPr bwMode="auto">
            <a:xfrm flipH="1">
              <a:off x="2016" y="2414"/>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3" name="Line 17"/>
            <p:cNvSpPr>
              <a:spLocks noChangeShapeType="1"/>
            </p:cNvSpPr>
            <p:nvPr/>
          </p:nvSpPr>
          <p:spPr bwMode="auto">
            <a:xfrm flipH="1">
              <a:off x="1836" y="2911"/>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4" name="Line 18"/>
            <p:cNvSpPr>
              <a:spLocks noChangeShapeType="1"/>
            </p:cNvSpPr>
            <p:nvPr/>
          </p:nvSpPr>
          <p:spPr bwMode="auto">
            <a:xfrm>
              <a:off x="2016" y="2911"/>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5" name="Line 19"/>
            <p:cNvSpPr>
              <a:spLocks noChangeShapeType="1"/>
            </p:cNvSpPr>
            <p:nvPr/>
          </p:nvSpPr>
          <p:spPr bwMode="auto">
            <a:xfrm>
              <a:off x="3036" y="1917"/>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6" name="Line 20"/>
            <p:cNvSpPr>
              <a:spLocks noChangeShapeType="1"/>
            </p:cNvSpPr>
            <p:nvPr/>
          </p:nvSpPr>
          <p:spPr bwMode="auto">
            <a:xfrm>
              <a:off x="3036" y="2414"/>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97" name="Rectangle 21"/>
            <p:cNvSpPr>
              <a:spLocks noChangeArrowheads="1"/>
            </p:cNvSpPr>
            <p:nvPr/>
          </p:nvSpPr>
          <p:spPr bwMode="auto">
            <a:xfrm>
              <a:off x="1776" y="3284"/>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0198" name="Rectangle 22"/>
            <p:cNvSpPr>
              <a:spLocks noChangeArrowheads="1"/>
            </p:cNvSpPr>
            <p:nvPr/>
          </p:nvSpPr>
          <p:spPr bwMode="auto">
            <a:xfrm>
              <a:off x="2256" y="3284"/>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199" name="Group 23"/>
            <p:cNvGrpSpPr>
              <a:grpSpLocks/>
            </p:cNvGrpSpPr>
            <p:nvPr/>
          </p:nvGrpSpPr>
          <p:grpSpPr bwMode="auto">
            <a:xfrm>
              <a:off x="2976" y="2911"/>
              <a:ext cx="480" cy="497"/>
              <a:chOff x="2880" y="3199"/>
              <a:chExt cx="480" cy="497"/>
            </a:xfrm>
          </p:grpSpPr>
          <p:sp>
            <p:nvSpPr>
              <p:cNvPr id="50200" name="Freeform 24"/>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1" name="Rectangle 25"/>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2" name="Rectangle 26"/>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3" name="Line 27"/>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4" name="Line 28"/>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05" name="Rectangle 29"/>
              <p:cNvSpPr>
                <a:spLocks noChangeArrowheads="1"/>
              </p:cNvSpPr>
              <p:nvPr/>
            </p:nvSpPr>
            <p:spPr bwMode="auto">
              <a:xfrm>
                <a:off x="288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0206" name="Rectangle 30"/>
              <p:cNvSpPr>
                <a:spLocks noChangeArrowheads="1"/>
              </p:cNvSpPr>
              <p:nvPr/>
            </p:nvSpPr>
            <p:spPr bwMode="auto">
              <a:xfrm>
                <a:off x="3240" y="3572"/>
                <a:ext cx="120" cy="124"/>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208" name="Text Box 32"/>
            <p:cNvSpPr txBox="1">
              <a:spLocks noChangeArrowheads="1"/>
            </p:cNvSpPr>
            <p:nvPr/>
          </p:nvSpPr>
          <p:spPr bwMode="auto">
            <a:xfrm>
              <a:off x="2256" y="2208"/>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s</a:t>
              </a:r>
              <a:r>
                <a:rPr lang="en-US" baseline="-25000">
                  <a:latin typeface="Comic Sans MS" pitchFamily="66" charset="0"/>
                </a:rPr>
                <a:t>1</a:t>
              </a:r>
            </a:p>
          </p:txBody>
        </p:sp>
        <p:sp>
          <p:nvSpPr>
            <p:cNvPr id="50209" name="Text Box 33"/>
            <p:cNvSpPr txBox="1">
              <a:spLocks noChangeArrowheads="1"/>
            </p:cNvSpPr>
            <p:nvPr/>
          </p:nvSpPr>
          <p:spPr bwMode="auto">
            <a:xfrm>
              <a:off x="3120" y="2208"/>
              <a:ext cx="2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s</a:t>
              </a:r>
              <a:r>
                <a:rPr lang="en-US" baseline="-25000">
                  <a:latin typeface="Comic Sans MS" pitchFamily="66" charset="0"/>
                </a:rPr>
                <a:t>2</a:t>
              </a:r>
            </a:p>
          </p:txBody>
        </p:sp>
        <p:sp>
          <p:nvSpPr>
            <p:cNvPr id="50210" name="Text Box 34"/>
            <p:cNvSpPr txBox="1">
              <a:spLocks noChangeArrowheads="1"/>
            </p:cNvSpPr>
            <p:nvPr/>
          </p:nvSpPr>
          <p:spPr bwMode="auto">
            <a:xfrm>
              <a:off x="3072" y="2736"/>
              <a:ext cx="2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a</a:t>
              </a:r>
              <a:r>
                <a:rPr lang="en-US" baseline="-25000">
                  <a:latin typeface="Comic Sans MS" pitchFamily="66" charset="0"/>
                </a:rPr>
                <a:t>3</a:t>
              </a:r>
            </a:p>
          </p:txBody>
        </p:sp>
        <p:sp>
          <p:nvSpPr>
            <p:cNvPr id="50211" name="Text Box 35"/>
            <p:cNvSpPr txBox="1">
              <a:spLocks noChangeArrowheads="1"/>
            </p:cNvSpPr>
            <p:nvPr/>
          </p:nvSpPr>
          <p:spPr bwMode="auto">
            <a:xfrm>
              <a:off x="2064" y="2736"/>
              <a:ext cx="2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a</a:t>
              </a:r>
              <a:r>
                <a:rPr lang="en-US" baseline="-25000">
                  <a:latin typeface="Comic Sans MS" pitchFamily="66" charset="0"/>
                </a:rPr>
                <a:t>2</a:t>
              </a:r>
            </a:p>
          </p:txBody>
        </p:sp>
        <p:sp>
          <p:nvSpPr>
            <p:cNvPr id="50212" name="Text Box 36"/>
            <p:cNvSpPr txBox="1">
              <a:spLocks noChangeArrowheads="1"/>
            </p:cNvSpPr>
            <p:nvPr/>
          </p:nvSpPr>
          <p:spPr bwMode="auto">
            <a:xfrm>
              <a:off x="3120" y="1728"/>
              <a:ext cx="2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a</a:t>
              </a:r>
              <a:r>
                <a:rPr lang="en-US" baseline="-25000">
                  <a:latin typeface="Comic Sans MS" pitchFamily="66" charset="0"/>
                </a:rPr>
                <a:t>1</a:t>
              </a:r>
            </a:p>
          </p:txBody>
        </p:sp>
      </p:grpSp>
      <p:sp>
        <p:nvSpPr>
          <p:cNvPr id="50215" name="Freeform 39"/>
          <p:cNvSpPr>
            <a:spLocks/>
          </p:cNvSpPr>
          <p:nvPr/>
        </p:nvSpPr>
        <p:spPr bwMode="auto">
          <a:xfrm>
            <a:off x="1536700" y="3581400"/>
            <a:ext cx="4483100" cy="2921000"/>
          </a:xfrm>
          <a:custGeom>
            <a:avLst/>
            <a:gdLst>
              <a:gd name="T0" fmla="*/ 2824 w 2824"/>
              <a:gd name="T1" fmla="*/ 1584 h 1840"/>
              <a:gd name="T2" fmla="*/ 2008 w 2824"/>
              <a:gd name="T3" fmla="*/ 1824 h 1840"/>
              <a:gd name="T4" fmla="*/ 328 w 2824"/>
              <a:gd name="T5" fmla="*/ 1488 h 1840"/>
              <a:gd name="T6" fmla="*/ 40 w 2824"/>
              <a:gd name="T7" fmla="*/ 0 h 1840"/>
            </a:gdLst>
            <a:ahLst/>
            <a:cxnLst>
              <a:cxn ang="0">
                <a:pos x="T0" y="T1"/>
              </a:cxn>
              <a:cxn ang="0">
                <a:pos x="T2" y="T3"/>
              </a:cxn>
              <a:cxn ang="0">
                <a:pos x="T4" y="T5"/>
              </a:cxn>
              <a:cxn ang="0">
                <a:pos x="T6" y="T7"/>
              </a:cxn>
            </a:cxnLst>
            <a:rect l="0" t="0" r="r" b="b"/>
            <a:pathLst>
              <a:path w="2824" h="1840">
                <a:moveTo>
                  <a:pt x="2824" y="1584"/>
                </a:moveTo>
                <a:cubicBezTo>
                  <a:pt x="2624" y="1712"/>
                  <a:pt x="2424" y="1840"/>
                  <a:pt x="2008" y="1824"/>
                </a:cubicBezTo>
                <a:cubicBezTo>
                  <a:pt x="1592" y="1808"/>
                  <a:pt x="656" y="1792"/>
                  <a:pt x="328" y="1488"/>
                </a:cubicBezTo>
                <a:cubicBezTo>
                  <a:pt x="0" y="1184"/>
                  <a:pt x="20" y="592"/>
                  <a:pt x="40" y="0"/>
                </a:cubicBezTo>
              </a:path>
            </a:pathLst>
          </a:custGeom>
          <a:noFill/>
          <a:ln w="28575" cap="flat" cmpd="sng">
            <a:solidFill>
              <a:srgbClr val="99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70099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20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nimBg="1"/>
      <p:bldP spid="502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OR Sub-Tree</a:t>
            </a:r>
            <a:endParaRPr lang="en-US"/>
          </a:p>
        </p:txBody>
      </p:sp>
      <p:sp>
        <p:nvSpPr>
          <p:cNvPr id="76803" name="Rectangle 3"/>
          <p:cNvSpPr>
            <a:spLocks noGrp="1" noChangeArrowheads="1"/>
          </p:cNvSpPr>
          <p:nvPr>
            <p:ph sz="quarter" idx="1"/>
          </p:nvPr>
        </p:nvSpPr>
        <p:spPr/>
        <p:txBody>
          <a:bodyPr>
            <a:normAutofit lnSpcReduction="10000"/>
          </a:bodyPr>
          <a:lstStyle/>
          <a:p>
            <a:r>
              <a:rPr lang="en-US" sz="2000" dirty="0" smtClean="0"/>
              <a:t>OR sub-tree : AND-OR tree  ::  path : classical search tree</a:t>
            </a:r>
          </a:p>
          <a:p>
            <a:r>
              <a:rPr lang="en-US" sz="2000" dirty="0" smtClean="0"/>
              <a:t>For each state node, only one </a:t>
            </a:r>
            <a:br>
              <a:rPr lang="en-US" sz="2000" dirty="0" smtClean="0"/>
            </a:br>
            <a:r>
              <a:rPr lang="en-US" sz="2000" dirty="0" smtClean="0"/>
              <a:t>child is included</a:t>
            </a:r>
          </a:p>
          <a:p>
            <a:r>
              <a:rPr lang="en-US" sz="2000" dirty="0" smtClean="0"/>
              <a:t>For each action node, all </a:t>
            </a:r>
            <a:br>
              <a:rPr lang="en-US" sz="2000" dirty="0" smtClean="0"/>
            </a:br>
            <a:r>
              <a:rPr lang="en-US" sz="2000" dirty="0" smtClean="0"/>
              <a:t>children are included</a:t>
            </a:r>
          </a:p>
          <a:p>
            <a:r>
              <a:rPr lang="en-US" sz="2000" dirty="0" smtClean="0"/>
              <a:t>It forms a part of a </a:t>
            </a:r>
            <a:br>
              <a:rPr lang="en-US" sz="2000" dirty="0" smtClean="0"/>
            </a:br>
            <a:r>
              <a:rPr lang="en-US" sz="2000" dirty="0" smtClean="0"/>
              <a:t>potential solution if</a:t>
            </a:r>
            <a:br>
              <a:rPr lang="en-US" sz="2000" dirty="0" smtClean="0"/>
            </a:br>
            <a:r>
              <a:rPr lang="en-US" sz="2000" dirty="0" smtClean="0"/>
              <a:t>none of its nodes </a:t>
            </a:r>
            <a:br>
              <a:rPr lang="en-US" sz="2000" dirty="0" smtClean="0"/>
            </a:br>
            <a:r>
              <a:rPr lang="en-US" sz="2000" dirty="0" smtClean="0"/>
              <a:t>is closed</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solidFill>
                  <a:srgbClr val="C00000"/>
                </a:solidFill>
              </a:rPr>
              <a:t>A solution is an OR sub-tree in which </a:t>
            </a:r>
            <a:r>
              <a:rPr lang="en-US" sz="2000" b="1" dirty="0" smtClean="0">
                <a:solidFill>
                  <a:srgbClr val="C00000"/>
                </a:solidFill>
              </a:rPr>
              <a:t>all leaves are goal states</a:t>
            </a:r>
            <a:endParaRPr lang="en-US" sz="2000" dirty="0">
              <a:solidFill>
                <a:srgbClr val="C00000"/>
              </a:solidFill>
            </a:endParaRPr>
          </a:p>
        </p:txBody>
      </p:sp>
      <p:grpSp>
        <p:nvGrpSpPr>
          <p:cNvPr id="76804" name="Group 4"/>
          <p:cNvGrpSpPr>
            <a:grpSpLocks/>
          </p:cNvGrpSpPr>
          <p:nvPr/>
        </p:nvGrpSpPr>
        <p:grpSpPr bwMode="auto">
          <a:xfrm>
            <a:off x="2819400" y="2057400"/>
            <a:ext cx="6096000" cy="3354388"/>
            <a:chOff x="1680" y="1584"/>
            <a:chExt cx="3840" cy="2113"/>
          </a:xfrm>
        </p:grpSpPr>
        <p:sp>
          <p:nvSpPr>
            <p:cNvPr id="76805" name="Freeform 5"/>
            <p:cNvSpPr>
              <a:spLocks/>
            </p:cNvSpPr>
            <p:nvPr/>
          </p:nvSpPr>
          <p:spPr bwMode="auto">
            <a:xfrm>
              <a:off x="4800" y="3199"/>
              <a:ext cx="370" cy="186"/>
            </a:xfrm>
            <a:custGeom>
              <a:avLst/>
              <a:gdLst/>
              <a:ahLst/>
              <a:cxnLst>
                <a:cxn ang="0">
                  <a:pos x="48" y="0"/>
                </a:cxn>
                <a:cxn ang="0">
                  <a:pos x="0" y="144"/>
                </a:cxn>
                <a:cxn ang="0">
                  <a:pos x="240" y="144"/>
                </a:cxn>
                <a:cxn ang="0">
                  <a:pos x="296" y="144"/>
                </a:cxn>
                <a:cxn ang="0">
                  <a:pos x="48" y="0"/>
                </a:cxn>
              </a:cxnLst>
              <a:rect l="0" t="0" r="r" b="b"/>
              <a:pathLst>
                <a:path w="296" h="144">
                  <a:moveTo>
                    <a:pt x="48" y="0"/>
                  </a:moveTo>
                  <a:lnTo>
                    <a:pt x="0" y="144"/>
                  </a:lnTo>
                  <a:lnTo>
                    <a:pt x="240" y="144"/>
                  </a:lnTo>
                  <a:lnTo>
                    <a:pt x="296" y="144"/>
                  </a:lnTo>
                  <a:lnTo>
                    <a:pt x="48" y="0"/>
                  </a:lnTo>
                  <a:close/>
                </a:path>
              </a:pathLst>
            </a:custGeom>
            <a:solidFill>
              <a:srgbClr val="FFCC00"/>
            </a:solidFill>
            <a:ln w="9525">
              <a:noFill/>
              <a:round/>
              <a:headEnd/>
              <a:tailEnd/>
            </a:ln>
            <a:effectLst/>
          </p:spPr>
          <p:txBody>
            <a:bodyPr wrap="none"/>
            <a:lstStyle/>
            <a:p>
              <a:endParaRPr lang="en-US"/>
            </a:p>
          </p:txBody>
        </p:sp>
        <p:sp>
          <p:nvSpPr>
            <p:cNvPr id="76806" name="Freeform 6"/>
            <p:cNvSpPr>
              <a:spLocks/>
            </p:cNvSpPr>
            <p:nvPr/>
          </p:nvSpPr>
          <p:spPr bwMode="auto">
            <a:xfrm>
              <a:off x="378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07" name="Freeform 7"/>
            <p:cNvSpPr>
              <a:spLocks/>
            </p:cNvSpPr>
            <p:nvPr/>
          </p:nvSpPr>
          <p:spPr bwMode="auto">
            <a:xfrm>
              <a:off x="1840" y="3209"/>
              <a:ext cx="220" cy="156"/>
            </a:xfrm>
            <a:custGeom>
              <a:avLst/>
              <a:gdLst/>
              <a:ahLst/>
              <a:cxnLst>
                <a:cxn ang="0">
                  <a:pos x="72" y="0"/>
                </a:cxn>
                <a:cxn ang="0">
                  <a:pos x="0" y="120"/>
                </a:cxn>
                <a:cxn ang="0">
                  <a:pos x="176" y="120"/>
                </a:cxn>
                <a:cxn ang="0">
                  <a:pos x="72" y="0"/>
                </a:cxn>
              </a:cxnLst>
              <a:rect l="0" t="0" r="r" b="b"/>
              <a:pathLst>
                <a:path w="176" h="120">
                  <a:moveTo>
                    <a:pt x="72" y="0"/>
                  </a:moveTo>
                  <a:lnTo>
                    <a:pt x="0" y="120"/>
                  </a:lnTo>
                  <a:lnTo>
                    <a:pt x="176" y="120"/>
                  </a:lnTo>
                  <a:lnTo>
                    <a:pt x="72" y="0"/>
                  </a:lnTo>
                  <a:close/>
                </a:path>
              </a:pathLst>
            </a:custGeom>
            <a:solidFill>
              <a:srgbClr val="FFCC00"/>
            </a:solidFill>
            <a:ln w="9525">
              <a:noFill/>
              <a:round/>
              <a:headEnd/>
              <a:tailEnd/>
            </a:ln>
            <a:effectLst/>
          </p:spPr>
          <p:txBody>
            <a:bodyPr wrap="none"/>
            <a:lstStyle/>
            <a:p>
              <a:endParaRPr lang="en-US"/>
            </a:p>
          </p:txBody>
        </p:sp>
        <p:sp>
          <p:nvSpPr>
            <p:cNvPr id="76808" name="Freeform 8"/>
            <p:cNvSpPr>
              <a:spLocks/>
            </p:cNvSpPr>
            <p:nvPr/>
          </p:nvSpPr>
          <p:spPr bwMode="auto">
            <a:xfrm>
              <a:off x="3530" y="2205"/>
              <a:ext cx="270" cy="187"/>
            </a:xfrm>
            <a:custGeom>
              <a:avLst/>
              <a:gdLst/>
              <a:ahLst/>
              <a:cxnLst>
                <a:cxn ang="0">
                  <a:pos x="104" y="0"/>
                </a:cxn>
                <a:cxn ang="0">
                  <a:pos x="0" y="144"/>
                </a:cxn>
                <a:cxn ang="0">
                  <a:pos x="120" y="144"/>
                </a:cxn>
                <a:cxn ang="0">
                  <a:pos x="216" y="136"/>
                </a:cxn>
                <a:cxn ang="0">
                  <a:pos x="104" y="0"/>
                </a:cxn>
              </a:cxnLst>
              <a:rect l="0" t="0" r="r" b="b"/>
              <a:pathLst>
                <a:path w="216" h="144">
                  <a:moveTo>
                    <a:pt x="104" y="0"/>
                  </a:moveTo>
                  <a:lnTo>
                    <a:pt x="0" y="144"/>
                  </a:lnTo>
                  <a:lnTo>
                    <a:pt x="120" y="144"/>
                  </a:lnTo>
                  <a:lnTo>
                    <a:pt x="216" y="136"/>
                  </a:lnTo>
                  <a:lnTo>
                    <a:pt x="104" y="0"/>
                  </a:lnTo>
                  <a:close/>
                </a:path>
              </a:pathLst>
            </a:custGeom>
            <a:solidFill>
              <a:srgbClr val="FFCC00"/>
            </a:solidFill>
            <a:ln w="9525">
              <a:noFill/>
              <a:round/>
              <a:headEnd/>
              <a:tailEnd/>
            </a:ln>
            <a:effectLst/>
          </p:spPr>
          <p:txBody>
            <a:bodyPr wrap="none"/>
            <a:lstStyle/>
            <a:p>
              <a:endParaRPr lang="en-US"/>
            </a:p>
          </p:txBody>
        </p:sp>
        <p:sp>
          <p:nvSpPr>
            <p:cNvPr id="76809" name="Freeform 9"/>
            <p:cNvSpPr>
              <a:spLocks/>
            </p:cNvSpPr>
            <p:nvPr/>
          </p:nvSpPr>
          <p:spPr bwMode="auto">
            <a:xfrm>
              <a:off x="2750" y="2205"/>
              <a:ext cx="190" cy="166"/>
            </a:xfrm>
            <a:custGeom>
              <a:avLst/>
              <a:gdLst/>
              <a:ahLst/>
              <a:cxnLst>
                <a:cxn ang="0">
                  <a:pos x="152" y="0"/>
                </a:cxn>
                <a:cxn ang="0">
                  <a:pos x="0" y="120"/>
                </a:cxn>
                <a:cxn ang="0">
                  <a:pos x="152" y="128"/>
                </a:cxn>
                <a:cxn ang="0">
                  <a:pos x="152" y="0"/>
                </a:cxn>
              </a:cxnLst>
              <a:rect l="0" t="0" r="r" b="b"/>
              <a:pathLst>
                <a:path w="152" h="128">
                  <a:moveTo>
                    <a:pt x="152" y="0"/>
                  </a:moveTo>
                  <a:lnTo>
                    <a:pt x="0" y="120"/>
                  </a:lnTo>
                  <a:lnTo>
                    <a:pt x="152" y="128"/>
                  </a:lnTo>
                  <a:lnTo>
                    <a:pt x="152" y="0"/>
                  </a:lnTo>
                  <a:close/>
                </a:path>
              </a:pathLst>
            </a:custGeom>
            <a:solidFill>
              <a:srgbClr val="FFCC00"/>
            </a:solidFill>
            <a:ln w="9525">
              <a:noFill/>
              <a:round/>
              <a:headEnd/>
              <a:tailEnd/>
            </a:ln>
            <a:effectLst/>
          </p:spPr>
          <p:txBody>
            <a:bodyPr wrap="none"/>
            <a:lstStyle/>
            <a:p>
              <a:endParaRPr lang="en-US"/>
            </a:p>
          </p:txBody>
        </p:sp>
        <p:sp>
          <p:nvSpPr>
            <p:cNvPr id="76810" name="Rectangle 10"/>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11"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2"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3"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4"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5"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6" name="Rectangle 16"/>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17"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8"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9"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20" name="Rectangle 20"/>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1"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22"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3" name="Rectangle 23"/>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4"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6825"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6" name="Rectangle 26"/>
            <p:cNvSpPr>
              <a:spLocks noChangeArrowheads="1"/>
            </p:cNvSpPr>
            <p:nvPr/>
          </p:nvSpPr>
          <p:spPr bwMode="auto">
            <a:xfrm>
              <a:off x="288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7" name="Rectangle 27"/>
            <p:cNvSpPr>
              <a:spLocks noChangeArrowheads="1"/>
            </p:cNvSpPr>
            <p:nvPr/>
          </p:nvSpPr>
          <p:spPr bwMode="auto">
            <a:xfrm>
              <a:off x="186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8" name="Rectangle 28"/>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9" name="Rectangle 29"/>
            <p:cNvSpPr>
              <a:spLocks noChangeArrowheads="1"/>
            </p:cNvSpPr>
            <p:nvPr/>
          </p:nvSpPr>
          <p:spPr bwMode="auto">
            <a:xfrm>
              <a:off x="360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0" name="Rectangle 30"/>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1"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2"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33"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34"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35"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p:spPr>
          <p:txBody>
            <a:bodyPr wrap="none"/>
            <a:lstStyle/>
            <a:p>
              <a:endParaRPr lang="en-US"/>
            </a:p>
          </p:txBody>
        </p:sp>
        <p:sp>
          <p:nvSpPr>
            <p:cNvPr id="76836"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p:spPr>
          <p:txBody>
            <a:bodyPr wrap="none"/>
            <a:lstStyle/>
            <a:p>
              <a:endParaRPr lang="en-US"/>
            </a:p>
          </p:txBody>
        </p:sp>
        <p:sp>
          <p:nvSpPr>
            <p:cNvPr id="76837"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p:spPr>
          <p:txBody>
            <a:bodyPr wrap="none"/>
            <a:lstStyle/>
            <a:p>
              <a:endParaRPr lang="en-US"/>
            </a:p>
          </p:txBody>
        </p:sp>
        <p:sp>
          <p:nvSpPr>
            <p:cNvPr id="76838"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39"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p:spPr>
          <p:txBody>
            <a:bodyPr wrap="none"/>
            <a:lstStyle/>
            <a:p>
              <a:endParaRPr lang="en-US"/>
            </a:p>
          </p:txBody>
        </p:sp>
        <p:sp>
          <p:nvSpPr>
            <p:cNvPr id="76840"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1"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2"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p:spPr>
          <p:txBody>
            <a:bodyPr wrap="none"/>
            <a:lstStyle/>
            <a:p>
              <a:endParaRPr lang="en-US"/>
            </a:p>
          </p:txBody>
        </p:sp>
        <p:sp>
          <p:nvSpPr>
            <p:cNvPr id="76843"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p:spPr>
          <p:txBody>
            <a:bodyPr wrap="none"/>
            <a:lstStyle/>
            <a:p>
              <a:endParaRPr lang="en-US"/>
            </a:p>
          </p:txBody>
        </p:sp>
        <p:sp>
          <p:nvSpPr>
            <p:cNvPr id="76844"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45"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46"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7"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48"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p:spPr>
          <p:txBody>
            <a:bodyPr wrap="none"/>
            <a:lstStyle/>
            <a:p>
              <a:endParaRPr lang="en-US"/>
            </a:p>
          </p:txBody>
        </p:sp>
        <p:sp>
          <p:nvSpPr>
            <p:cNvPr id="76849"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50"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51"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p:spPr>
          <p:txBody>
            <a:bodyPr wrap="none"/>
            <a:lstStyle/>
            <a:p>
              <a:endParaRPr lang="en-US"/>
            </a:p>
          </p:txBody>
        </p:sp>
        <p:sp>
          <p:nvSpPr>
            <p:cNvPr id="76852"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p:spPr>
          <p:txBody>
            <a:bodyPr wrap="none"/>
            <a:lstStyle/>
            <a:p>
              <a:endParaRPr lang="en-US"/>
            </a:p>
          </p:txBody>
        </p:sp>
        <p:sp>
          <p:nvSpPr>
            <p:cNvPr id="76853"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p:spPr>
          <p:txBody>
            <a:bodyPr wrap="none"/>
            <a:lstStyle/>
            <a:p>
              <a:endParaRPr lang="en-US"/>
            </a:p>
          </p:txBody>
        </p:sp>
        <p:sp>
          <p:nvSpPr>
            <p:cNvPr id="76854" name="Rectangle 54"/>
            <p:cNvSpPr>
              <a:spLocks noChangeArrowheads="1"/>
            </p:cNvSpPr>
            <p:nvPr/>
          </p:nvSpPr>
          <p:spPr bwMode="auto">
            <a:xfrm>
              <a:off x="16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5" name="Rectangle 55"/>
            <p:cNvSpPr>
              <a:spLocks noChangeArrowheads="1"/>
            </p:cNvSpPr>
            <p:nvPr/>
          </p:nvSpPr>
          <p:spPr bwMode="auto">
            <a:xfrm>
              <a:off x="216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56"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7" name="Rectangle 57"/>
            <p:cNvSpPr>
              <a:spLocks noChangeArrowheads="1"/>
            </p:cNvSpPr>
            <p:nvPr/>
          </p:nvSpPr>
          <p:spPr bwMode="auto">
            <a:xfrm>
              <a:off x="468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58"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9" name="Rectangle 59"/>
            <p:cNvSpPr>
              <a:spLocks noChangeArrowheads="1"/>
            </p:cNvSpPr>
            <p:nvPr/>
          </p:nvSpPr>
          <p:spPr bwMode="auto">
            <a:xfrm>
              <a:off x="40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grpSp>
          <p:nvGrpSpPr>
            <p:cNvPr id="76860" name="Group 60"/>
            <p:cNvGrpSpPr>
              <a:grpSpLocks/>
            </p:cNvGrpSpPr>
            <p:nvPr/>
          </p:nvGrpSpPr>
          <p:grpSpPr bwMode="auto">
            <a:xfrm>
              <a:off x="2880" y="3199"/>
              <a:ext cx="480" cy="497"/>
              <a:chOff x="2880" y="3199"/>
              <a:chExt cx="480" cy="497"/>
            </a:xfrm>
          </p:grpSpPr>
          <p:sp>
            <p:nvSpPr>
              <p:cNvPr id="76861" name="Freeform 61"/>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62"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63"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64"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65"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66" name="Rectangle 66"/>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67" name="Rectangle 67"/>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grpSp>
        <p:sp>
          <p:nvSpPr>
            <p:cNvPr id="76868" name="Rectangle 68"/>
            <p:cNvSpPr>
              <a:spLocks noChangeArrowheads="1"/>
            </p:cNvSpPr>
            <p:nvPr/>
          </p:nvSpPr>
          <p:spPr bwMode="auto">
            <a:xfrm>
              <a:off x="3900" y="2578"/>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69" name="Rectangle 69"/>
            <p:cNvSpPr>
              <a:spLocks noChangeArrowheads="1"/>
            </p:cNvSpPr>
            <p:nvPr/>
          </p:nvSpPr>
          <p:spPr bwMode="auto">
            <a:xfrm>
              <a:off x="3660" y="2578"/>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0" name="Rectangle 70"/>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71"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2" name="Rectangle 72"/>
            <p:cNvSpPr>
              <a:spLocks noChangeArrowheads="1"/>
            </p:cNvSpPr>
            <p:nvPr/>
          </p:nvSpPr>
          <p:spPr bwMode="auto">
            <a:xfrm>
              <a:off x="504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3" name="Rectangle 7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74"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p:spPr>
          <p:txBody>
            <a:bodyPr/>
            <a:lstStyle/>
            <a:p>
              <a:endParaRPr lang="en-US"/>
            </a:p>
          </p:txBody>
        </p:sp>
        <p:grpSp>
          <p:nvGrpSpPr>
            <p:cNvPr id="76875" name="Group 75"/>
            <p:cNvGrpSpPr>
              <a:grpSpLocks/>
            </p:cNvGrpSpPr>
            <p:nvPr/>
          </p:nvGrpSpPr>
          <p:grpSpPr bwMode="auto">
            <a:xfrm>
              <a:off x="2352" y="3200"/>
              <a:ext cx="480" cy="497"/>
              <a:chOff x="2880" y="3199"/>
              <a:chExt cx="480" cy="497"/>
            </a:xfrm>
          </p:grpSpPr>
          <p:sp>
            <p:nvSpPr>
              <p:cNvPr id="76876" name="Freeform 76"/>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77"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78"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79"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80"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81"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82"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grpSp>
      </p:grpSp>
      <p:grpSp>
        <p:nvGrpSpPr>
          <p:cNvPr id="76883" name="Group 83"/>
          <p:cNvGrpSpPr>
            <a:grpSpLocks/>
          </p:cNvGrpSpPr>
          <p:nvPr/>
        </p:nvGrpSpPr>
        <p:grpSpPr bwMode="auto">
          <a:xfrm>
            <a:off x="2819400" y="2057400"/>
            <a:ext cx="3238500" cy="3352800"/>
            <a:chOff x="1776" y="1296"/>
            <a:chExt cx="2040" cy="2112"/>
          </a:xfrm>
        </p:grpSpPr>
        <p:sp>
          <p:nvSpPr>
            <p:cNvPr id="76884" name="Freeform 84"/>
            <p:cNvSpPr>
              <a:spLocks/>
            </p:cNvSpPr>
            <p:nvPr/>
          </p:nvSpPr>
          <p:spPr bwMode="auto">
            <a:xfrm>
              <a:off x="1936" y="2921"/>
              <a:ext cx="220" cy="156"/>
            </a:xfrm>
            <a:custGeom>
              <a:avLst/>
              <a:gdLst/>
              <a:ahLst/>
              <a:cxnLst>
                <a:cxn ang="0">
                  <a:pos x="72" y="0"/>
                </a:cxn>
                <a:cxn ang="0">
                  <a:pos x="0" y="120"/>
                </a:cxn>
                <a:cxn ang="0">
                  <a:pos x="176" y="120"/>
                </a:cxn>
                <a:cxn ang="0">
                  <a:pos x="72" y="0"/>
                </a:cxn>
              </a:cxnLst>
              <a:rect l="0" t="0" r="r" b="b"/>
              <a:pathLst>
                <a:path w="176" h="120">
                  <a:moveTo>
                    <a:pt x="72" y="0"/>
                  </a:moveTo>
                  <a:lnTo>
                    <a:pt x="0" y="120"/>
                  </a:lnTo>
                  <a:lnTo>
                    <a:pt x="176" y="120"/>
                  </a:lnTo>
                  <a:lnTo>
                    <a:pt x="72" y="0"/>
                  </a:lnTo>
                  <a:close/>
                </a:path>
              </a:pathLst>
            </a:custGeom>
            <a:solidFill>
              <a:srgbClr val="FFCC00"/>
            </a:solidFill>
            <a:ln w="9525">
              <a:noFill/>
              <a:round/>
              <a:headEnd/>
              <a:tailEnd/>
            </a:ln>
            <a:effectLst/>
          </p:spPr>
          <p:txBody>
            <a:bodyPr wrap="none"/>
            <a:lstStyle/>
            <a:p>
              <a:endParaRPr lang="en-US"/>
            </a:p>
          </p:txBody>
        </p:sp>
        <p:sp>
          <p:nvSpPr>
            <p:cNvPr id="76885" name="Freeform 85"/>
            <p:cNvSpPr>
              <a:spLocks/>
            </p:cNvSpPr>
            <p:nvPr/>
          </p:nvSpPr>
          <p:spPr bwMode="auto">
            <a:xfrm>
              <a:off x="2846" y="1917"/>
              <a:ext cx="190" cy="166"/>
            </a:xfrm>
            <a:custGeom>
              <a:avLst/>
              <a:gdLst/>
              <a:ahLst/>
              <a:cxnLst>
                <a:cxn ang="0">
                  <a:pos x="152" y="0"/>
                </a:cxn>
                <a:cxn ang="0">
                  <a:pos x="0" y="120"/>
                </a:cxn>
                <a:cxn ang="0">
                  <a:pos x="152" y="128"/>
                </a:cxn>
                <a:cxn ang="0">
                  <a:pos x="152" y="0"/>
                </a:cxn>
              </a:cxnLst>
              <a:rect l="0" t="0" r="r" b="b"/>
              <a:pathLst>
                <a:path w="152" h="128">
                  <a:moveTo>
                    <a:pt x="152" y="0"/>
                  </a:moveTo>
                  <a:lnTo>
                    <a:pt x="0" y="120"/>
                  </a:lnTo>
                  <a:lnTo>
                    <a:pt x="152" y="128"/>
                  </a:lnTo>
                  <a:lnTo>
                    <a:pt x="152" y="0"/>
                  </a:lnTo>
                  <a:close/>
                </a:path>
              </a:pathLst>
            </a:custGeom>
            <a:solidFill>
              <a:srgbClr val="FFCC00"/>
            </a:solidFill>
            <a:ln w="9525">
              <a:noFill/>
              <a:round/>
              <a:headEnd/>
              <a:tailEnd/>
            </a:ln>
            <a:effectLst/>
          </p:spPr>
          <p:txBody>
            <a:bodyPr wrap="none"/>
            <a:lstStyle/>
            <a:p>
              <a:endParaRPr lang="en-US"/>
            </a:p>
          </p:txBody>
        </p:sp>
        <p:sp>
          <p:nvSpPr>
            <p:cNvPr id="76886" name="Rectangle 86"/>
            <p:cNvSpPr>
              <a:spLocks noChangeArrowheads="1"/>
            </p:cNvSpPr>
            <p:nvPr/>
          </p:nvSpPr>
          <p:spPr bwMode="auto">
            <a:xfrm>
              <a:off x="3696" y="1296"/>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87" name="Rectangle 87"/>
            <p:cNvSpPr>
              <a:spLocks noChangeArrowheads="1"/>
            </p:cNvSpPr>
            <p:nvPr/>
          </p:nvSpPr>
          <p:spPr bwMode="auto">
            <a:xfrm>
              <a:off x="1776" y="3284"/>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88" name="Rectangle 88"/>
            <p:cNvSpPr>
              <a:spLocks noChangeArrowheads="1"/>
            </p:cNvSpPr>
            <p:nvPr/>
          </p:nvSpPr>
          <p:spPr bwMode="auto">
            <a:xfrm>
              <a:off x="2976" y="2290"/>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89" name="Rectangle 89"/>
            <p:cNvSpPr>
              <a:spLocks noChangeArrowheads="1"/>
            </p:cNvSpPr>
            <p:nvPr/>
          </p:nvSpPr>
          <p:spPr bwMode="auto">
            <a:xfrm>
              <a:off x="2256" y="3284"/>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90" name="Rectangle 90"/>
            <p:cNvSpPr>
              <a:spLocks noChangeArrowheads="1"/>
            </p:cNvSpPr>
            <p:nvPr/>
          </p:nvSpPr>
          <p:spPr bwMode="auto">
            <a:xfrm>
              <a:off x="2496" y="2290"/>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91" name="Rectangle 91"/>
            <p:cNvSpPr>
              <a:spLocks noChangeArrowheads="1"/>
            </p:cNvSpPr>
            <p:nvPr/>
          </p:nvSpPr>
          <p:spPr bwMode="auto">
            <a:xfrm>
              <a:off x="2976" y="2787"/>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2" name="Rectangle 92"/>
            <p:cNvSpPr>
              <a:spLocks noChangeArrowheads="1"/>
            </p:cNvSpPr>
            <p:nvPr/>
          </p:nvSpPr>
          <p:spPr bwMode="auto">
            <a:xfrm>
              <a:off x="1956" y="2787"/>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3" name="Rectangle 93"/>
            <p:cNvSpPr>
              <a:spLocks noChangeArrowheads="1"/>
            </p:cNvSpPr>
            <p:nvPr/>
          </p:nvSpPr>
          <p:spPr bwMode="auto">
            <a:xfrm>
              <a:off x="2976" y="1793"/>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4" name="Line 94"/>
            <p:cNvSpPr>
              <a:spLocks noChangeShapeType="1"/>
            </p:cNvSpPr>
            <p:nvPr/>
          </p:nvSpPr>
          <p:spPr bwMode="auto">
            <a:xfrm flipH="1">
              <a:off x="3036" y="1420"/>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95" name="Line 95"/>
            <p:cNvSpPr>
              <a:spLocks noChangeShapeType="1"/>
            </p:cNvSpPr>
            <p:nvPr/>
          </p:nvSpPr>
          <p:spPr bwMode="auto">
            <a:xfrm flipH="1">
              <a:off x="2556" y="1917"/>
              <a:ext cx="480" cy="373"/>
            </a:xfrm>
            <a:prstGeom prst="line">
              <a:avLst/>
            </a:prstGeom>
            <a:noFill/>
            <a:ln w="9525">
              <a:solidFill>
                <a:schemeClr val="tx1"/>
              </a:solidFill>
              <a:round/>
              <a:headEnd/>
              <a:tailEnd type="triangle" w="med" len="med"/>
            </a:ln>
            <a:effectLst/>
          </p:spPr>
          <p:txBody>
            <a:bodyPr wrap="none"/>
            <a:lstStyle/>
            <a:p>
              <a:endParaRPr lang="en-US"/>
            </a:p>
          </p:txBody>
        </p:sp>
        <p:sp>
          <p:nvSpPr>
            <p:cNvPr id="76896" name="Line 96"/>
            <p:cNvSpPr>
              <a:spLocks noChangeShapeType="1"/>
            </p:cNvSpPr>
            <p:nvPr/>
          </p:nvSpPr>
          <p:spPr bwMode="auto">
            <a:xfrm flipH="1">
              <a:off x="2016" y="2414"/>
              <a:ext cx="540" cy="373"/>
            </a:xfrm>
            <a:prstGeom prst="line">
              <a:avLst/>
            </a:prstGeom>
            <a:noFill/>
            <a:ln w="9525">
              <a:solidFill>
                <a:schemeClr val="tx1"/>
              </a:solidFill>
              <a:round/>
              <a:headEnd/>
              <a:tailEnd type="triangle" w="med" len="med"/>
            </a:ln>
            <a:effectLst/>
          </p:spPr>
          <p:txBody>
            <a:bodyPr wrap="none"/>
            <a:lstStyle/>
            <a:p>
              <a:endParaRPr lang="en-US"/>
            </a:p>
          </p:txBody>
        </p:sp>
        <p:sp>
          <p:nvSpPr>
            <p:cNvPr id="76897" name="Line 97"/>
            <p:cNvSpPr>
              <a:spLocks noChangeShapeType="1"/>
            </p:cNvSpPr>
            <p:nvPr/>
          </p:nvSpPr>
          <p:spPr bwMode="auto">
            <a:xfrm flipH="1">
              <a:off x="1836" y="2911"/>
              <a:ext cx="180" cy="373"/>
            </a:xfrm>
            <a:prstGeom prst="line">
              <a:avLst/>
            </a:prstGeom>
            <a:noFill/>
            <a:ln w="9525">
              <a:solidFill>
                <a:schemeClr val="tx1"/>
              </a:solidFill>
              <a:round/>
              <a:headEnd/>
              <a:tailEnd type="triangle" w="med" len="med"/>
            </a:ln>
            <a:effectLst/>
          </p:spPr>
          <p:txBody>
            <a:bodyPr wrap="none"/>
            <a:lstStyle/>
            <a:p>
              <a:endParaRPr lang="en-US"/>
            </a:p>
          </p:txBody>
        </p:sp>
        <p:sp>
          <p:nvSpPr>
            <p:cNvPr id="76898" name="Line 98"/>
            <p:cNvSpPr>
              <a:spLocks noChangeShapeType="1"/>
            </p:cNvSpPr>
            <p:nvPr/>
          </p:nvSpPr>
          <p:spPr bwMode="auto">
            <a:xfrm>
              <a:off x="2016" y="2911"/>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99" name="Line 99"/>
            <p:cNvSpPr>
              <a:spLocks noChangeShapeType="1"/>
            </p:cNvSpPr>
            <p:nvPr/>
          </p:nvSpPr>
          <p:spPr bwMode="auto">
            <a:xfrm>
              <a:off x="3036" y="1917"/>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0" name="Line 100"/>
            <p:cNvSpPr>
              <a:spLocks noChangeShapeType="1"/>
            </p:cNvSpPr>
            <p:nvPr/>
          </p:nvSpPr>
          <p:spPr bwMode="auto">
            <a:xfrm>
              <a:off x="3036" y="2414"/>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1" name="Rectangle 101"/>
            <p:cNvSpPr>
              <a:spLocks noChangeArrowheads="1"/>
            </p:cNvSpPr>
            <p:nvPr/>
          </p:nvSpPr>
          <p:spPr bwMode="auto">
            <a:xfrm>
              <a:off x="1776" y="3284"/>
              <a:ext cx="120" cy="124"/>
            </a:xfrm>
            <a:prstGeom prst="rect">
              <a:avLst/>
            </a:prstGeom>
            <a:solidFill>
              <a:srgbClr val="CC00CC"/>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902" name="Rectangle 102"/>
            <p:cNvSpPr>
              <a:spLocks noChangeArrowheads="1"/>
            </p:cNvSpPr>
            <p:nvPr/>
          </p:nvSpPr>
          <p:spPr bwMode="auto">
            <a:xfrm>
              <a:off x="2256" y="3284"/>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grpSp>
          <p:nvGrpSpPr>
            <p:cNvPr id="76903" name="Group 103"/>
            <p:cNvGrpSpPr>
              <a:grpSpLocks/>
            </p:cNvGrpSpPr>
            <p:nvPr/>
          </p:nvGrpSpPr>
          <p:grpSpPr bwMode="auto">
            <a:xfrm>
              <a:off x="2976" y="2911"/>
              <a:ext cx="480" cy="497"/>
              <a:chOff x="2880" y="3199"/>
              <a:chExt cx="480" cy="497"/>
            </a:xfrm>
          </p:grpSpPr>
          <p:sp>
            <p:nvSpPr>
              <p:cNvPr id="76904" name="Freeform 104"/>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905" name="Rectangle 105"/>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906" name="Rectangle 106"/>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907" name="Line 107"/>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8" name="Line 108"/>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909" name="Rectangle 109"/>
              <p:cNvSpPr>
                <a:spLocks noChangeArrowheads="1"/>
              </p:cNvSpPr>
              <p:nvPr/>
            </p:nvSpPr>
            <p:spPr bwMode="auto">
              <a:xfrm>
                <a:off x="2880" y="3572"/>
                <a:ext cx="120" cy="124"/>
              </a:xfrm>
              <a:prstGeom prst="rect">
                <a:avLst/>
              </a:prstGeom>
              <a:solidFill>
                <a:srgbClr val="CC00CC"/>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910" name="Rectangle 110"/>
              <p:cNvSpPr>
                <a:spLocks noChangeArrowheads="1"/>
              </p:cNvSpPr>
              <p:nvPr/>
            </p:nvSpPr>
            <p:spPr bwMode="auto">
              <a:xfrm>
                <a:off x="3240" y="3572"/>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grpSp>
        <p:sp>
          <p:nvSpPr>
            <p:cNvPr id="76911" name="Text Box 111"/>
            <p:cNvSpPr txBox="1">
              <a:spLocks noChangeArrowheads="1"/>
            </p:cNvSpPr>
            <p:nvPr/>
          </p:nvSpPr>
          <p:spPr bwMode="auto">
            <a:xfrm>
              <a:off x="2256" y="225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2" name="Text Box 112"/>
            <p:cNvSpPr txBox="1">
              <a:spLocks noChangeArrowheads="1"/>
            </p:cNvSpPr>
            <p:nvPr/>
          </p:nvSpPr>
          <p:spPr bwMode="auto">
            <a:xfrm>
              <a:off x="3120" y="225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3" name="Text Box 113"/>
            <p:cNvSpPr txBox="1">
              <a:spLocks noChangeArrowheads="1"/>
            </p:cNvSpPr>
            <p:nvPr/>
          </p:nvSpPr>
          <p:spPr bwMode="auto">
            <a:xfrm>
              <a:off x="3072" y="2782"/>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4" name="Text Box 114"/>
            <p:cNvSpPr txBox="1">
              <a:spLocks noChangeArrowheads="1"/>
            </p:cNvSpPr>
            <p:nvPr/>
          </p:nvSpPr>
          <p:spPr bwMode="auto">
            <a:xfrm>
              <a:off x="2064" y="2782"/>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5" name="Text Box 115"/>
            <p:cNvSpPr txBox="1">
              <a:spLocks noChangeArrowheads="1"/>
            </p:cNvSpPr>
            <p:nvPr/>
          </p:nvSpPr>
          <p:spPr bwMode="auto">
            <a:xfrm>
              <a:off x="3120" y="177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grpSp>
    </p:spTree>
    <p:extLst>
      <p:ext uri="{BB962C8B-B14F-4D97-AF65-F5344CB8AC3E}">
        <p14:creationId xmlns:p14="http://schemas.microsoft.com/office/powerpoint/2010/main" val="2870653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91" name="Group 471"/>
          <p:cNvGrpSpPr>
            <a:grpSpLocks/>
          </p:cNvGrpSpPr>
          <p:nvPr/>
        </p:nvGrpSpPr>
        <p:grpSpPr bwMode="auto">
          <a:xfrm>
            <a:off x="1600200" y="1905000"/>
            <a:ext cx="3940175" cy="1449388"/>
            <a:chOff x="974" y="450"/>
            <a:chExt cx="2482" cy="913"/>
          </a:xfrm>
        </p:grpSpPr>
        <p:sp>
          <p:nvSpPr>
            <p:cNvPr id="31192" name="Rectangle 472"/>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31193" name="Freeform 473"/>
            <p:cNvSpPr>
              <a:spLocks/>
            </p:cNvSpPr>
            <p:nvPr/>
          </p:nvSpPr>
          <p:spPr bwMode="auto">
            <a:xfrm>
              <a:off x="1727" y="786"/>
              <a:ext cx="390" cy="48"/>
            </a:xfrm>
            <a:custGeom>
              <a:avLst/>
              <a:gdLst/>
              <a:ahLst/>
              <a:cxnLst>
                <a:cxn ang="0">
                  <a:pos x="126" y="0"/>
                </a:cxn>
                <a:cxn ang="0">
                  <a:pos x="0" y="48"/>
                </a:cxn>
                <a:cxn ang="0">
                  <a:pos x="390" y="48"/>
                </a:cxn>
                <a:cxn ang="0">
                  <a:pos x="126" y="0"/>
                </a:cxn>
              </a:cxnLst>
              <a:rect l="0" t="0" r="r" b="b"/>
              <a:pathLst>
                <a:path w="390" h="48">
                  <a:moveTo>
                    <a:pt x="126" y="0"/>
                  </a:moveTo>
                  <a:lnTo>
                    <a:pt x="0" y="48"/>
                  </a:lnTo>
                  <a:lnTo>
                    <a:pt x="390" y="48"/>
                  </a:lnTo>
                  <a:lnTo>
                    <a:pt x="126" y="0"/>
                  </a:lnTo>
                  <a:close/>
                </a:path>
              </a:pathLst>
            </a:custGeom>
            <a:solidFill>
              <a:srgbClr val="FFCC00"/>
            </a:solidFill>
            <a:ln w="9525">
              <a:noFill/>
              <a:round/>
              <a:headEnd/>
              <a:tailEnd/>
            </a:ln>
            <a:effectLst/>
          </p:spPr>
          <p:txBody>
            <a:bodyPr/>
            <a:lstStyle/>
            <a:p>
              <a:endParaRPr lang="en-US"/>
            </a:p>
          </p:txBody>
        </p:sp>
        <p:grpSp>
          <p:nvGrpSpPr>
            <p:cNvPr id="31194" name="Group 474"/>
            <p:cNvGrpSpPr>
              <a:grpSpLocks/>
            </p:cNvGrpSpPr>
            <p:nvPr/>
          </p:nvGrpSpPr>
          <p:grpSpPr bwMode="auto">
            <a:xfrm>
              <a:off x="974" y="1005"/>
              <a:ext cx="509" cy="355"/>
              <a:chOff x="1632" y="864"/>
              <a:chExt cx="1008" cy="672"/>
            </a:xfrm>
          </p:grpSpPr>
          <p:sp>
            <p:nvSpPr>
              <p:cNvPr id="31195" name="Rectangle 475"/>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196" name="Rectangle 476"/>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1197" name="Picture 477" descr="Robby"/>
              <p:cNvPicPr>
                <a:picLocks noChangeAspect="1" noChangeArrowheads="1"/>
              </p:cNvPicPr>
              <p:nvPr/>
            </p:nvPicPr>
            <p:blipFill>
              <a:blip r:embed="rId3" cstate="print"/>
              <a:srcRect/>
              <a:stretch>
                <a:fillRect/>
              </a:stretch>
            </p:blipFill>
            <p:spPr bwMode="auto">
              <a:xfrm>
                <a:off x="2160" y="864"/>
                <a:ext cx="333" cy="504"/>
              </a:xfrm>
              <a:prstGeom prst="rect">
                <a:avLst/>
              </a:prstGeom>
              <a:noFill/>
            </p:spPr>
          </p:pic>
          <p:grpSp>
            <p:nvGrpSpPr>
              <p:cNvPr id="31198" name="Group 478"/>
              <p:cNvGrpSpPr>
                <a:grpSpLocks/>
              </p:cNvGrpSpPr>
              <p:nvPr/>
            </p:nvGrpSpPr>
            <p:grpSpPr bwMode="auto">
              <a:xfrm>
                <a:off x="2304" y="1296"/>
                <a:ext cx="288" cy="192"/>
                <a:chOff x="2736" y="1776"/>
                <a:chExt cx="288" cy="192"/>
              </a:xfrm>
            </p:grpSpPr>
            <p:sp>
              <p:nvSpPr>
                <p:cNvPr id="31199" name="Oval 47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0" name="Oval 48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1" name="Oval 48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2" name="Oval 48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3" name="Oval 48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4" name="Oval 48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5" name="Oval 48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6" name="Oval 48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07" name="Oval 48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1208" name="Line 488"/>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p:spPr>
          <p:txBody>
            <a:bodyPr/>
            <a:lstStyle/>
            <a:p>
              <a:endParaRPr lang="en-US"/>
            </a:p>
          </p:txBody>
        </p:sp>
        <p:sp>
          <p:nvSpPr>
            <p:cNvPr id="31209" name="Line 489"/>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p:spPr>
          <p:txBody>
            <a:bodyPr/>
            <a:lstStyle/>
            <a:p>
              <a:endParaRPr lang="en-US"/>
            </a:p>
          </p:txBody>
        </p:sp>
        <p:sp>
          <p:nvSpPr>
            <p:cNvPr id="31210" name="Line 490"/>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p:spPr>
          <p:txBody>
            <a:bodyPr/>
            <a:lstStyle/>
            <a:p>
              <a:endParaRPr lang="en-US"/>
            </a:p>
          </p:txBody>
        </p:sp>
        <p:sp>
          <p:nvSpPr>
            <p:cNvPr id="31211" name="Text Box 491"/>
            <p:cNvSpPr txBox="1">
              <a:spLocks noChangeArrowheads="1"/>
            </p:cNvSpPr>
            <p:nvPr/>
          </p:nvSpPr>
          <p:spPr bwMode="auto">
            <a:xfrm>
              <a:off x="1325" y="594"/>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grpSp>
          <p:nvGrpSpPr>
            <p:cNvPr id="31212" name="Group 492"/>
            <p:cNvGrpSpPr>
              <a:grpSpLocks/>
            </p:cNvGrpSpPr>
            <p:nvPr/>
          </p:nvGrpSpPr>
          <p:grpSpPr bwMode="auto">
            <a:xfrm>
              <a:off x="2928" y="1008"/>
              <a:ext cx="528" cy="355"/>
              <a:chOff x="2736" y="864"/>
              <a:chExt cx="1008" cy="672"/>
            </a:xfrm>
          </p:grpSpPr>
          <p:sp>
            <p:nvSpPr>
              <p:cNvPr id="31213" name="Rectangle 493"/>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214" name="Rectangle 494"/>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31215" name="Group 495"/>
              <p:cNvGrpSpPr>
                <a:grpSpLocks/>
              </p:cNvGrpSpPr>
              <p:nvPr/>
            </p:nvGrpSpPr>
            <p:grpSpPr bwMode="auto">
              <a:xfrm>
                <a:off x="3408" y="1296"/>
                <a:ext cx="288" cy="192"/>
                <a:chOff x="2736" y="1776"/>
                <a:chExt cx="288" cy="192"/>
              </a:xfrm>
            </p:grpSpPr>
            <p:sp>
              <p:nvSpPr>
                <p:cNvPr id="31216" name="Oval 49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7" name="Oval 49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8" name="Oval 49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19" name="Oval 49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0" name="Oval 50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1" name="Oval 50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2" name="Oval 50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3" name="Oval 50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4" name="Oval 50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31225" name="Group 505"/>
              <p:cNvGrpSpPr>
                <a:grpSpLocks/>
              </p:cNvGrpSpPr>
              <p:nvPr/>
            </p:nvGrpSpPr>
            <p:grpSpPr bwMode="auto">
              <a:xfrm>
                <a:off x="2784" y="864"/>
                <a:ext cx="432" cy="624"/>
                <a:chOff x="2784" y="96"/>
                <a:chExt cx="432" cy="624"/>
              </a:xfrm>
            </p:grpSpPr>
            <p:pic>
              <p:nvPicPr>
                <p:cNvPr id="31226" name="Picture 506"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31227" name="Group 507"/>
                <p:cNvGrpSpPr>
                  <a:grpSpLocks/>
                </p:cNvGrpSpPr>
                <p:nvPr/>
              </p:nvGrpSpPr>
              <p:grpSpPr bwMode="auto">
                <a:xfrm>
                  <a:off x="2928" y="528"/>
                  <a:ext cx="288" cy="192"/>
                  <a:chOff x="2736" y="1776"/>
                  <a:chExt cx="288" cy="192"/>
                </a:xfrm>
              </p:grpSpPr>
              <p:sp>
                <p:nvSpPr>
                  <p:cNvPr id="31228" name="Oval 50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29" name="Oval 50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0" name="Oval 51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1" name="Oval 51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2" name="Oval 51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3" name="Oval 51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4" name="Oval 51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5" name="Oval 51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236" name="Oval 51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grpSp>
      <p:sp>
        <p:nvSpPr>
          <p:cNvPr id="30722" name="Rectangle 2"/>
          <p:cNvSpPr>
            <a:spLocks noGrp="1" noChangeArrowheads="1"/>
          </p:cNvSpPr>
          <p:nvPr>
            <p:ph type="title"/>
          </p:nvPr>
        </p:nvSpPr>
        <p:spPr/>
        <p:txBody>
          <a:bodyPr/>
          <a:lstStyle/>
          <a:p>
            <a:r>
              <a:rPr lang="en-US" smtClean="0"/>
              <a:t>AND/OR Tree</a:t>
            </a:r>
            <a:endParaRPr lang="en-US"/>
          </a:p>
        </p:txBody>
      </p:sp>
      <p:grpSp>
        <p:nvGrpSpPr>
          <p:cNvPr id="30730" name="Group 10"/>
          <p:cNvGrpSpPr>
            <a:grpSpLocks/>
          </p:cNvGrpSpPr>
          <p:nvPr/>
        </p:nvGrpSpPr>
        <p:grpSpPr bwMode="auto">
          <a:xfrm>
            <a:off x="3962400" y="1371600"/>
            <a:ext cx="838200" cy="533400"/>
            <a:chOff x="528" y="144"/>
            <a:chExt cx="1008" cy="624"/>
          </a:xfrm>
        </p:grpSpPr>
        <p:sp>
          <p:nvSpPr>
            <p:cNvPr id="30731" name="Rectangle 1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0732" name="Rectangle 1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0733" name="Picture 13"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30734" name="Group 14"/>
            <p:cNvGrpSpPr>
              <a:grpSpLocks/>
            </p:cNvGrpSpPr>
            <p:nvPr/>
          </p:nvGrpSpPr>
          <p:grpSpPr bwMode="auto">
            <a:xfrm>
              <a:off x="1200" y="528"/>
              <a:ext cx="288" cy="192"/>
              <a:chOff x="2736" y="1776"/>
              <a:chExt cx="288" cy="192"/>
            </a:xfrm>
          </p:grpSpPr>
          <p:sp>
            <p:nvSpPr>
              <p:cNvPr id="30735" name="Oval 1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6" name="Oval 1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7" name="Oval 1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8" name="Oval 1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39" name="Oval 1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0" name="Oval 2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1" name="Oval 2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2" name="Oval 2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0743" name="Oval 2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31238" name="Group 518"/>
          <p:cNvGrpSpPr>
            <a:grpSpLocks/>
          </p:cNvGrpSpPr>
          <p:nvPr/>
        </p:nvGrpSpPr>
        <p:grpSpPr bwMode="auto">
          <a:xfrm>
            <a:off x="3048000" y="2514600"/>
            <a:ext cx="3657600" cy="2622550"/>
            <a:chOff x="1920" y="1584"/>
            <a:chExt cx="2304" cy="1652"/>
          </a:xfrm>
        </p:grpSpPr>
        <p:sp>
          <p:nvSpPr>
            <p:cNvPr id="31175" name="Line 455"/>
            <p:cNvSpPr>
              <a:spLocks noChangeShapeType="1"/>
            </p:cNvSpPr>
            <p:nvPr/>
          </p:nvSpPr>
          <p:spPr bwMode="auto">
            <a:xfrm flipH="1" flipV="1">
              <a:off x="1920" y="1632"/>
              <a:ext cx="960" cy="1248"/>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76" name="Line 456"/>
            <p:cNvSpPr>
              <a:spLocks noChangeShapeType="1"/>
            </p:cNvSpPr>
            <p:nvPr/>
          </p:nvSpPr>
          <p:spPr bwMode="auto">
            <a:xfrm flipV="1">
              <a:off x="2880" y="1584"/>
              <a:ext cx="1344" cy="1296"/>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77" name="Text Box 457"/>
            <p:cNvSpPr txBox="1">
              <a:spLocks noChangeArrowheads="1"/>
            </p:cNvSpPr>
            <p:nvPr/>
          </p:nvSpPr>
          <p:spPr bwMode="auto">
            <a:xfrm>
              <a:off x="2112" y="2832"/>
              <a:ext cx="1714" cy="404"/>
            </a:xfrm>
            <a:prstGeom prst="rect">
              <a:avLst/>
            </a:prstGeom>
            <a:noFill/>
            <a:ln w="9525">
              <a:noFill/>
              <a:miter lim="800000"/>
              <a:headEnd/>
              <a:tailEnd/>
            </a:ln>
            <a:effectLst/>
          </p:spPr>
          <p:txBody>
            <a:bodyPr wrap="none">
              <a:spAutoFit/>
            </a:bodyPr>
            <a:lstStyle/>
            <a:p>
              <a:pPr algn="ctr"/>
              <a:r>
                <a:rPr lang="en-US">
                  <a:solidFill>
                    <a:srgbClr val="990033"/>
                  </a:solidFill>
                  <a:latin typeface="Comic Sans MS" pitchFamily="66" charset="0"/>
                </a:rPr>
                <a:t>action nodes</a:t>
              </a:r>
              <a:br>
                <a:rPr lang="en-US">
                  <a:solidFill>
                    <a:srgbClr val="990033"/>
                  </a:solidFill>
                  <a:latin typeface="Comic Sans MS" pitchFamily="66" charset="0"/>
                </a:rPr>
              </a:br>
              <a:r>
                <a:rPr lang="en-US">
                  <a:solidFill>
                    <a:srgbClr val="990033"/>
                  </a:solidFill>
                  <a:latin typeface="Comic Sans MS" pitchFamily="66" charset="0"/>
                </a:rPr>
                <a:t>(world “decision” nodes)</a:t>
              </a:r>
            </a:p>
          </p:txBody>
        </p:sp>
      </p:grpSp>
      <p:grpSp>
        <p:nvGrpSpPr>
          <p:cNvPr id="31237" name="Group 517"/>
          <p:cNvGrpSpPr>
            <a:grpSpLocks/>
          </p:cNvGrpSpPr>
          <p:nvPr/>
        </p:nvGrpSpPr>
        <p:grpSpPr bwMode="auto">
          <a:xfrm>
            <a:off x="762000" y="1981200"/>
            <a:ext cx="4267200" cy="3917950"/>
            <a:chOff x="480" y="1248"/>
            <a:chExt cx="2688" cy="2468"/>
          </a:xfrm>
        </p:grpSpPr>
        <p:grpSp>
          <p:nvGrpSpPr>
            <p:cNvPr id="31183" name="Group 463"/>
            <p:cNvGrpSpPr>
              <a:grpSpLocks/>
            </p:cNvGrpSpPr>
            <p:nvPr/>
          </p:nvGrpSpPr>
          <p:grpSpPr bwMode="auto">
            <a:xfrm>
              <a:off x="1248" y="1248"/>
              <a:ext cx="1920" cy="2112"/>
              <a:chOff x="1248" y="1248"/>
              <a:chExt cx="1920" cy="2112"/>
            </a:xfrm>
          </p:grpSpPr>
          <p:sp>
            <p:nvSpPr>
              <p:cNvPr id="31180" name="Line 460"/>
              <p:cNvSpPr>
                <a:spLocks noChangeShapeType="1"/>
              </p:cNvSpPr>
              <p:nvPr/>
            </p:nvSpPr>
            <p:spPr bwMode="auto">
              <a:xfrm flipV="1">
                <a:off x="1248" y="2160"/>
                <a:ext cx="0" cy="1200"/>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81" name="Line 461"/>
              <p:cNvSpPr>
                <a:spLocks noChangeShapeType="1"/>
              </p:cNvSpPr>
              <p:nvPr/>
            </p:nvSpPr>
            <p:spPr bwMode="auto">
              <a:xfrm flipV="1">
                <a:off x="1248" y="1248"/>
                <a:ext cx="1536" cy="2112"/>
              </a:xfrm>
              <a:prstGeom prst="line">
                <a:avLst/>
              </a:prstGeom>
              <a:noFill/>
              <a:ln w="9525">
                <a:solidFill>
                  <a:srgbClr val="990033"/>
                </a:solidFill>
                <a:prstDash val="dash"/>
                <a:round/>
                <a:headEnd/>
                <a:tailEnd type="triangle" w="med" len="med"/>
              </a:ln>
              <a:effectLst/>
            </p:spPr>
            <p:txBody>
              <a:bodyPr/>
              <a:lstStyle/>
              <a:p>
                <a:endParaRPr lang="en-US"/>
              </a:p>
            </p:txBody>
          </p:sp>
          <p:sp>
            <p:nvSpPr>
              <p:cNvPr id="31182" name="Line 462"/>
              <p:cNvSpPr>
                <a:spLocks noChangeShapeType="1"/>
              </p:cNvSpPr>
              <p:nvPr/>
            </p:nvSpPr>
            <p:spPr bwMode="auto">
              <a:xfrm flipV="1">
                <a:off x="1248" y="2208"/>
                <a:ext cx="1920" cy="1152"/>
              </a:xfrm>
              <a:prstGeom prst="line">
                <a:avLst/>
              </a:prstGeom>
              <a:noFill/>
              <a:ln w="9525">
                <a:solidFill>
                  <a:srgbClr val="990033"/>
                </a:solidFill>
                <a:prstDash val="dash"/>
                <a:round/>
                <a:headEnd/>
                <a:tailEnd type="triangle" w="med" len="med"/>
              </a:ln>
              <a:effectLst/>
            </p:spPr>
            <p:txBody>
              <a:bodyPr/>
              <a:lstStyle/>
              <a:p>
                <a:endParaRPr lang="en-US"/>
              </a:p>
            </p:txBody>
          </p:sp>
        </p:grpSp>
        <p:sp>
          <p:nvSpPr>
            <p:cNvPr id="31184" name="Text Box 464"/>
            <p:cNvSpPr txBox="1">
              <a:spLocks noChangeArrowheads="1"/>
            </p:cNvSpPr>
            <p:nvPr/>
          </p:nvSpPr>
          <p:spPr bwMode="auto">
            <a:xfrm>
              <a:off x="480" y="3312"/>
              <a:ext cx="1604" cy="404"/>
            </a:xfrm>
            <a:prstGeom prst="rect">
              <a:avLst/>
            </a:prstGeom>
            <a:noFill/>
            <a:ln w="9525">
              <a:noFill/>
              <a:miter lim="800000"/>
              <a:headEnd/>
              <a:tailEnd/>
            </a:ln>
            <a:effectLst/>
          </p:spPr>
          <p:txBody>
            <a:bodyPr wrap="none">
              <a:spAutoFit/>
            </a:bodyPr>
            <a:lstStyle/>
            <a:p>
              <a:pPr algn="ctr"/>
              <a:r>
                <a:rPr lang="en-US">
                  <a:solidFill>
                    <a:srgbClr val="990033"/>
                  </a:solidFill>
                  <a:latin typeface="Comic Sans MS" pitchFamily="66" charset="0"/>
                </a:rPr>
                <a:t>state nodes</a:t>
              </a:r>
              <a:br>
                <a:rPr lang="en-US">
                  <a:solidFill>
                    <a:srgbClr val="990033"/>
                  </a:solidFill>
                  <a:latin typeface="Comic Sans MS" pitchFamily="66" charset="0"/>
                </a:rPr>
              </a:br>
              <a:r>
                <a:rPr lang="en-US">
                  <a:solidFill>
                    <a:srgbClr val="990033"/>
                  </a:solidFill>
                  <a:latin typeface="Comic Sans MS" pitchFamily="66" charset="0"/>
                </a:rPr>
                <a:t>(agent decision nodes)</a:t>
              </a:r>
            </a:p>
          </p:txBody>
        </p:sp>
      </p:grpSp>
      <p:grpSp>
        <p:nvGrpSpPr>
          <p:cNvPr id="31190" name="Group 470"/>
          <p:cNvGrpSpPr>
            <a:grpSpLocks/>
          </p:cNvGrpSpPr>
          <p:nvPr/>
        </p:nvGrpSpPr>
        <p:grpSpPr bwMode="auto">
          <a:xfrm>
            <a:off x="4419600" y="1905000"/>
            <a:ext cx="4038600" cy="1738313"/>
            <a:chOff x="2784" y="1200"/>
            <a:chExt cx="2544" cy="1095"/>
          </a:xfrm>
        </p:grpSpPr>
        <p:grpSp>
          <p:nvGrpSpPr>
            <p:cNvPr id="31188" name="Group 468"/>
            <p:cNvGrpSpPr>
              <a:grpSpLocks/>
            </p:cNvGrpSpPr>
            <p:nvPr/>
          </p:nvGrpSpPr>
          <p:grpSpPr bwMode="auto">
            <a:xfrm>
              <a:off x="2784" y="1200"/>
              <a:ext cx="2544" cy="912"/>
              <a:chOff x="2784" y="1200"/>
              <a:chExt cx="2544" cy="912"/>
            </a:xfrm>
          </p:grpSpPr>
          <p:sp>
            <p:nvSpPr>
              <p:cNvPr id="31179" name="Rectangle 459"/>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31156" name="Group 436"/>
              <p:cNvGrpSpPr>
                <a:grpSpLocks/>
              </p:cNvGrpSpPr>
              <p:nvPr/>
            </p:nvGrpSpPr>
            <p:grpSpPr bwMode="auto">
              <a:xfrm>
                <a:off x="4800" y="1776"/>
                <a:ext cx="528" cy="336"/>
                <a:chOff x="528" y="144"/>
                <a:chExt cx="1008" cy="624"/>
              </a:xfrm>
            </p:grpSpPr>
            <p:sp>
              <p:nvSpPr>
                <p:cNvPr id="31157" name="Rectangle 43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31158" name="Rectangle 43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31159" name="Picture 43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31160" name="Group 440"/>
                <p:cNvGrpSpPr>
                  <a:grpSpLocks/>
                </p:cNvGrpSpPr>
                <p:nvPr/>
              </p:nvGrpSpPr>
              <p:grpSpPr bwMode="auto">
                <a:xfrm>
                  <a:off x="1200" y="528"/>
                  <a:ext cx="288" cy="192"/>
                  <a:chOff x="2736" y="1776"/>
                  <a:chExt cx="288" cy="192"/>
                </a:xfrm>
              </p:grpSpPr>
              <p:sp>
                <p:nvSpPr>
                  <p:cNvPr id="31161" name="Oval 44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2" name="Oval 44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3" name="Oval 44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4" name="Oval 44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5" name="Oval 44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6" name="Oval 44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7" name="Oval 44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8" name="Oval 44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1169" name="Oval 44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31171" name="Line 451"/>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p:spPr>
            <p:txBody>
              <a:bodyPr/>
              <a:lstStyle/>
              <a:p>
                <a:endParaRPr lang="en-US"/>
              </a:p>
            </p:txBody>
          </p:sp>
          <p:sp>
            <p:nvSpPr>
              <p:cNvPr id="31172" name="Line 452"/>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p:spPr>
            <p:txBody>
              <a:bodyPr/>
              <a:lstStyle/>
              <a:p>
                <a:endParaRPr lang="en-US"/>
              </a:p>
            </p:txBody>
          </p:sp>
          <p:sp>
            <p:nvSpPr>
              <p:cNvPr id="31173" name="Text Box 453"/>
              <p:cNvSpPr txBox="1">
                <a:spLocks noChangeArrowheads="1"/>
              </p:cNvSpPr>
              <p:nvPr/>
            </p:nvSpPr>
            <p:spPr bwMode="auto">
              <a:xfrm>
                <a:off x="4368" y="1344"/>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sp>
          <p:nvSpPr>
            <p:cNvPr id="31189" name="Text Box 469"/>
            <p:cNvSpPr txBox="1">
              <a:spLocks noChangeArrowheads="1"/>
            </p:cNvSpPr>
            <p:nvPr/>
          </p:nvSpPr>
          <p:spPr bwMode="auto">
            <a:xfrm>
              <a:off x="4752" y="2064"/>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spTree>
    <p:extLst>
      <p:ext uri="{BB962C8B-B14F-4D97-AF65-F5344CB8AC3E}">
        <p14:creationId xmlns:p14="http://schemas.microsoft.com/office/powerpoint/2010/main" val="3042541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Two models of decision-making under uncertainty</a:t>
            </a:r>
          </a:p>
          <a:p>
            <a:pPr lvl="1"/>
            <a:r>
              <a:rPr lang="en-US" dirty="0" smtClean="0"/>
              <a:t>Nondeterministic uncertainty</a:t>
            </a:r>
          </a:p>
          <a:p>
            <a:pPr lvl="1"/>
            <a:r>
              <a:rPr lang="en-US" dirty="0" smtClean="0"/>
              <a:t>Probabilistic uncertainty</a:t>
            </a:r>
          </a:p>
          <a:p>
            <a:r>
              <a:rPr lang="en-US" dirty="0" smtClean="0"/>
              <a:t>In particular, what is the rational action in the presence of repeated states?</a:t>
            </a:r>
          </a:p>
          <a:p>
            <a:endParaRPr lang="en-US" dirty="0"/>
          </a:p>
          <a:p>
            <a:endParaRPr lang="en-US" dirty="0"/>
          </a:p>
        </p:txBody>
      </p:sp>
    </p:spTree>
    <p:extLst>
      <p:ext uri="{BB962C8B-B14F-4D97-AF65-F5344CB8AC3E}">
        <p14:creationId xmlns:p14="http://schemas.microsoft.com/office/powerpoint/2010/main" val="20142387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1600200" y="1905000"/>
            <a:ext cx="3940175" cy="1449388"/>
            <a:chOff x="974" y="450"/>
            <a:chExt cx="2482" cy="913"/>
          </a:xfrm>
        </p:grpSpPr>
        <p:sp>
          <p:nvSpPr>
            <p:cNvPr id="56323" name="Rectangle 3"/>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324" name="Freeform 4"/>
            <p:cNvSpPr>
              <a:spLocks/>
            </p:cNvSpPr>
            <p:nvPr/>
          </p:nvSpPr>
          <p:spPr bwMode="auto">
            <a:xfrm>
              <a:off x="1727" y="786"/>
              <a:ext cx="390" cy="48"/>
            </a:xfrm>
            <a:custGeom>
              <a:avLst/>
              <a:gdLst/>
              <a:ahLst/>
              <a:cxnLst>
                <a:cxn ang="0">
                  <a:pos x="126" y="0"/>
                </a:cxn>
                <a:cxn ang="0">
                  <a:pos x="0" y="48"/>
                </a:cxn>
                <a:cxn ang="0">
                  <a:pos x="390" y="48"/>
                </a:cxn>
                <a:cxn ang="0">
                  <a:pos x="126" y="0"/>
                </a:cxn>
              </a:cxnLst>
              <a:rect l="0" t="0" r="r" b="b"/>
              <a:pathLst>
                <a:path w="390" h="48">
                  <a:moveTo>
                    <a:pt x="126" y="0"/>
                  </a:moveTo>
                  <a:lnTo>
                    <a:pt x="0" y="48"/>
                  </a:lnTo>
                  <a:lnTo>
                    <a:pt x="390" y="48"/>
                  </a:lnTo>
                  <a:lnTo>
                    <a:pt x="126" y="0"/>
                  </a:lnTo>
                  <a:close/>
                </a:path>
              </a:pathLst>
            </a:custGeom>
            <a:solidFill>
              <a:srgbClr val="FFCC00"/>
            </a:solidFill>
            <a:ln w="9525">
              <a:noFill/>
              <a:round/>
              <a:headEnd/>
              <a:tailEnd/>
            </a:ln>
            <a:effectLst/>
          </p:spPr>
          <p:txBody>
            <a:bodyPr/>
            <a:lstStyle/>
            <a:p>
              <a:endParaRPr lang="en-US"/>
            </a:p>
          </p:txBody>
        </p:sp>
        <p:grpSp>
          <p:nvGrpSpPr>
            <p:cNvPr id="56325" name="Group 5"/>
            <p:cNvGrpSpPr>
              <a:grpSpLocks/>
            </p:cNvGrpSpPr>
            <p:nvPr/>
          </p:nvGrpSpPr>
          <p:grpSpPr bwMode="auto">
            <a:xfrm>
              <a:off x="974" y="1005"/>
              <a:ext cx="509" cy="355"/>
              <a:chOff x="1632" y="864"/>
              <a:chExt cx="1008" cy="672"/>
            </a:xfrm>
          </p:grpSpPr>
          <p:sp>
            <p:nvSpPr>
              <p:cNvPr id="56326" name="Rectangle 6"/>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27" name="Rectangle 7"/>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28" name="Picture 8" descr="Robby"/>
              <p:cNvPicPr>
                <a:picLocks noChangeAspect="1" noChangeArrowheads="1"/>
              </p:cNvPicPr>
              <p:nvPr/>
            </p:nvPicPr>
            <p:blipFill>
              <a:blip r:embed="rId3" cstate="print"/>
              <a:srcRect/>
              <a:stretch>
                <a:fillRect/>
              </a:stretch>
            </p:blipFill>
            <p:spPr bwMode="auto">
              <a:xfrm>
                <a:off x="2160" y="864"/>
                <a:ext cx="333" cy="504"/>
              </a:xfrm>
              <a:prstGeom prst="rect">
                <a:avLst/>
              </a:prstGeom>
              <a:noFill/>
            </p:spPr>
          </p:pic>
          <p:grpSp>
            <p:nvGrpSpPr>
              <p:cNvPr id="56329" name="Group 9"/>
              <p:cNvGrpSpPr>
                <a:grpSpLocks/>
              </p:cNvGrpSpPr>
              <p:nvPr/>
            </p:nvGrpSpPr>
            <p:grpSpPr bwMode="auto">
              <a:xfrm>
                <a:off x="2304" y="1296"/>
                <a:ext cx="288" cy="192"/>
                <a:chOff x="2736" y="1776"/>
                <a:chExt cx="288" cy="192"/>
              </a:xfrm>
            </p:grpSpPr>
            <p:sp>
              <p:nvSpPr>
                <p:cNvPr id="56330" name="Oval 1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1" name="Oval 1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2" name="Oval 1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3" name="Oval 1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4" name="Oval 1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5" name="Oval 1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6" name="Oval 1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7" name="Oval 1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38" name="Oval 1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339" name="Line 1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p:spPr>
          <p:txBody>
            <a:bodyPr/>
            <a:lstStyle/>
            <a:p>
              <a:endParaRPr lang="en-US"/>
            </a:p>
          </p:txBody>
        </p:sp>
        <p:sp>
          <p:nvSpPr>
            <p:cNvPr id="56340" name="Line 2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p:spPr>
          <p:txBody>
            <a:bodyPr/>
            <a:lstStyle/>
            <a:p>
              <a:endParaRPr lang="en-US"/>
            </a:p>
          </p:txBody>
        </p:sp>
        <p:sp>
          <p:nvSpPr>
            <p:cNvPr id="56341" name="Line 2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p:spPr>
          <p:txBody>
            <a:bodyPr/>
            <a:lstStyle/>
            <a:p>
              <a:endParaRPr lang="en-US"/>
            </a:p>
          </p:txBody>
        </p:sp>
        <p:sp>
          <p:nvSpPr>
            <p:cNvPr id="56342" name="Text Box 22"/>
            <p:cNvSpPr txBox="1">
              <a:spLocks noChangeArrowheads="1"/>
            </p:cNvSpPr>
            <p:nvPr/>
          </p:nvSpPr>
          <p:spPr bwMode="auto">
            <a:xfrm>
              <a:off x="1325" y="594"/>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grpSp>
          <p:nvGrpSpPr>
            <p:cNvPr id="56343" name="Group 23"/>
            <p:cNvGrpSpPr>
              <a:grpSpLocks/>
            </p:cNvGrpSpPr>
            <p:nvPr/>
          </p:nvGrpSpPr>
          <p:grpSpPr bwMode="auto">
            <a:xfrm>
              <a:off x="2928" y="1008"/>
              <a:ext cx="528" cy="355"/>
              <a:chOff x="2736" y="864"/>
              <a:chExt cx="1008" cy="672"/>
            </a:xfrm>
          </p:grpSpPr>
          <p:sp>
            <p:nvSpPr>
              <p:cNvPr id="56344" name="Rectangle 2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45" name="Rectangle 2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346" name="Group 26"/>
              <p:cNvGrpSpPr>
                <a:grpSpLocks/>
              </p:cNvGrpSpPr>
              <p:nvPr/>
            </p:nvGrpSpPr>
            <p:grpSpPr bwMode="auto">
              <a:xfrm>
                <a:off x="3408" y="1296"/>
                <a:ext cx="288" cy="192"/>
                <a:chOff x="2736" y="1776"/>
                <a:chExt cx="288" cy="192"/>
              </a:xfrm>
            </p:grpSpPr>
            <p:sp>
              <p:nvSpPr>
                <p:cNvPr id="56347" name="Oval 2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8" name="Oval 2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49" name="Oval 2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0" name="Oval 3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1" name="Oval 3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2" name="Oval 3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3" name="Oval 3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4" name="Oval 3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55" name="Oval 3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356" name="Group 36"/>
              <p:cNvGrpSpPr>
                <a:grpSpLocks/>
              </p:cNvGrpSpPr>
              <p:nvPr/>
            </p:nvGrpSpPr>
            <p:grpSpPr bwMode="auto">
              <a:xfrm>
                <a:off x="2784" y="864"/>
                <a:ext cx="432" cy="624"/>
                <a:chOff x="2784" y="96"/>
                <a:chExt cx="432" cy="624"/>
              </a:xfrm>
            </p:grpSpPr>
            <p:pic>
              <p:nvPicPr>
                <p:cNvPr id="56357" name="Picture 37"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358" name="Group 38"/>
                <p:cNvGrpSpPr>
                  <a:grpSpLocks/>
                </p:cNvGrpSpPr>
                <p:nvPr/>
              </p:nvGrpSpPr>
              <p:grpSpPr bwMode="auto">
                <a:xfrm>
                  <a:off x="2928" y="528"/>
                  <a:ext cx="288" cy="192"/>
                  <a:chOff x="2736" y="1776"/>
                  <a:chExt cx="288" cy="192"/>
                </a:xfrm>
              </p:grpSpPr>
              <p:sp>
                <p:nvSpPr>
                  <p:cNvPr id="56359" name="Oval 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0" name="Oval 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1" name="Oval 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2" name="Oval 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3" name="Oval 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4" name="Oval 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5" name="Oval 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6" name="Oval 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67" name="Oval 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grpSp>
      <p:sp>
        <p:nvSpPr>
          <p:cNvPr id="56368" name="Rectangle 48"/>
          <p:cNvSpPr>
            <a:spLocks noGrp="1" noChangeArrowheads="1"/>
          </p:cNvSpPr>
          <p:nvPr>
            <p:ph type="title"/>
          </p:nvPr>
        </p:nvSpPr>
        <p:spPr/>
        <p:txBody>
          <a:bodyPr/>
          <a:lstStyle/>
          <a:p>
            <a:r>
              <a:rPr lang="en-US" smtClean="0"/>
              <a:t>AND/OR Tree</a:t>
            </a:r>
            <a:endParaRPr lang="en-US"/>
          </a:p>
        </p:txBody>
      </p:sp>
      <p:grpSp>
        <p:nvGrpSpPr>
          <p:cNvPr id="56369" name="Group 49"/>
          <p:cNvGrpSpPr>
            <a:grpSpLocks/>
          </p:cNvGrpSpPr>
          <p:nvPr/>
        </p:nvGrpSpPr>
        <p:grpSpPr bwMode="auto">
          <a:xfrm>
            <a:off x="3962400" y="1371600"/>
            <a:ext cx="838200" cy="533400"/>
            <a:chOff x="528" y="144"/>
            <a:chExt cx="1008" cy="624"/>
          </a:xfrm>
        </p:grpSpPr>
        <p:sp>
          <p:nvSpPr>
            <p:cNvPr id="56370" name="Rectangle 50"/>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71" name="Rectangle 51"/>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72" name="Picture 52"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373" name="Group 53"/>
            <p:cNvGrpSpPr>
              <a:grpSpLocks/>
            </p:cNvGrpSpPr>
            <p:nvPr/>
          </p:nvGrpSpPr>
          <p:grpSpPr bwMode="auto">
            <a:xfrm>
              <a:off x="1200" y="528"/>
              <a:ext cx="288" cy="192"/>
              <a:chOff x="2736" y="1776"/>
              <a:chExt cx="288" cy="192"/>
            </a:xfrm>
          </p:grpSpPr>
          <p:sp>
            <p:nvSpPr>
              <p:cNvPr id="56374" name="Oval 5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5" name="Oval 5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6" name="Oval 5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7" name="Oval 5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8" name="Oval 5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79" name="Oval 5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0" name="Oval 6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1" name="Oval 6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382" name="Oval 6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nvGrpSpPr>
          <p:cNvPr id="56393" name="Group 73"/>
          <p:cNvGrpSpPr>
            <a:grpSpLocks/>
          </p:cNvGrpSpPr>
          <p:nvPr/>
        </p:nvGrpSpPr>
        <p:grpSpPr bwMode="auto">
          <a:xfrm>
            <a:off x="4419600" y="1905000"/>
            <a:ext cx="4038600" cy="1738313"/>
            <a:chOff x="2784" y="1200"/>
            <a:chExt cx="2544" cy="1095"/>
          </a:xfrm>
        </p:grpSpPr>
        <p:grpSp>
          <p:nvGrpSpPr>
            <p:cNvPr id="56394" name="Group 74"/>
            <p:cNvGrpSpPr>
              <a:grpSpLocks/>
            </p:cNvGrpSpPr>
            <p:nvPr/>
          </p:nvGrpSpPr>
          <p:grpSpPr bwMode="auto">
            <a:xfrm>
              <a:off x="2784" y="1200"/>
              <a:ext cx="2544" cy="912"/>
              <a:chOff x="2784" y="1200"/>
              <a:chExt cx="2544" cy="912"/>
            </a:xfrm>
          </p:grpSpPr>
          <p:sp>
            <p:nvSpPr>
              <p:cNvPr id="56395" name="Rectangle 75"/>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grpSp>
            <p:nvGrpSpPr>
              <p:cNvPr id="56396" name="Group 76"/>
              <p:cNvGrpSpPr>
                <a:grpSpLocks/>
              </p:cNvGrpSpPr>
              <p:nvPr/>
            </p:nvGrpSpPr>
            <p:grpSpPr bwMode="auto">
              <a:xfrm>
                <a:off x="4800" y="1776"/>
                <a:ext cx="528" cy="336"/>
                <a:chOff x="528" y="144"/>
                <a:chExt cx="1008" cy="624"/>
              </a:xfrm>
            </p:grpSpPr>
            <p:sp>
              <p:nvSpPr>
                <p:cNvPr id="56397" name="Rectangle 7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398" name="Rectangle 7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399" name="Picture 7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400" name="Group 80"/>
                <p:cNvGrpSpPr>
                  <a:grpSpLocks/>
                </p:cNvGrpSpPr>
                <p:nvPr/>
              </p:nvGrpSpPr>
              <p:grpSpPr bwMode="auto">
                <a:xfrm>
                  <a:off x="1200" y="528"/>
                  <a:ext cx="288" cy="192"/>
                  <a:chOff x="2736" y="1776"/>
                  <a:chExt cx="288" cy="192"/>
                </a:xfrm>
              </p:grpSpPr>
              <p:sp>
                <p:nvSpPr>
                  <p:cNvPr id="56401" name="Oval 8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2" name="Oval 8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3" name="Oval 8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4" name="Oval 8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5" name="Oval 8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6" name="Oval 8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7" name="Oval 8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8" name="Oval 8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09" name="Oval 8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410" name="Line 90"/>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p:spPr>
            <p:txBody>
              <a:bodyPr/>
              <a:lstStyle/>
              <a:p>
                <a:endParaRPr lang="en-US"/>
              </a:p>
            </p:txBody>
          </p:sp>
          <p:sp>
            <p:nvSpPr>
              <p:cNvPr id="56411" name="Line 91"/>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p:spPr>
            <p:txBody>
              <a:bodyPr/>
              <a:lstStyle/>
              <a:p>
                <a:endParaRPr lang="en-US"/>
              </a:p>
            </p:txBody>
          </p:sp>
          <p:sp>
            <p:nvSpPr>
              <p:cNvPr id="56412" name="Text Box 92"/>
              <p:cNvSpPr txBox="1">
                <a:spLocks noChangeArrowheads="1"/>
              </p:cNvSpPr>
              <p:nvPr/>
            </p:nvSpPr>
            <p:spPr bwMode="auto">
              <a:xfrm>
                <a:off x="4368" y="1344"/>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sp>
          <p:nvSpPr>
            <p:cNvPr id="56413" name="Text Box 93"/>
            <p:cNvSpPr txBox="1">
              <a:spLocks noChangeArrowheads="1"/>
            </p:cNvSpPr>
            <p:nvPr/>
          </p:nvSpPr>
          <p:spPr bwMode="auto">
            <a:xfrm>
              <a:off x="4752" y="2064"/>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414" name="Group 94"/>
          <p:cNvGrpSpPr>
            <a:grpSpLocks/>
          </p:cNvGrpSpPr>
          <p:nvPr/>
        </p:nvGrpSpPr>
        <p:grpSpPr bwMode="auto">
          <a:xfrm>
            <a:off x="304800" y="3352800"/>
            <a:ext cx="3549650" cy="1738313"/>
            <a:chOff x="192" y="2112"/>
            <a:chExt cx="2236" cy="1095"/>
          </a:xfrm>
        </p:grpSpPr>
        <p:sp>
          <p:nvSpPr>
            <p:cNvPr id="56415" name="Rectangle 95"/>
            <p:cNvSpPr>
              <a:spLocks noChangeArrowheads="1"/>
            </p:cNvSpPr>
            <p:nvPr/>
          </p:nvSpPr>
          <p:spPr bwMode="auto">
            <a:xfrm>
              <a:off x="672"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16" name="Rectangle 96"/>
            <p:cNvSpPr>
              <a:spLocks noChangeArrowheads="1"/>
            </p:cNvSpPr>
            <p:nvPr/>
          </p:nvSpPr>
          <p:spPr bwMode="auto">
            <a:xfrm>
              <a:off x="1632"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17" name="Freeform 97"/>
            <p:cNvSpPr>
              <a:spLocks/>
            </p:cNvSpPr>
            <p:nvPr/>
          </p:nvSpPr>
          <p:spPr bwMode="auto">
            <a:xfrm>
              <a:off x="1587" y="2448"/>
              <a:ext cx="222" cy="75"/>
            </a:xfrm>
            <a:custGeom>
              <a:avLst/>
              <a:gdLst/>
              <a:ahLst/>
              <a:cxnLst>
                <a:cxn ang="0">
                  <a:pos x="93" y="0"/>
                </a:cxn>
                <a:cxn ang="0">
                  <a:pos x="0" y="75"/>
                </a:cxn>
                <a:cxn ang="0">
                  <a:pos x="222" y="75"/>
                </a:cxn>
                <a:cxn ang="0">
                  <a:pos x="93" y="0"/>
                </a:cxn>
              </a:cxnLst>
              <a:rect l="0" t="0" r="r" b="b"/>
              <a:pathLst>
                <a:path w="222" h="75">
                  <a:moveTo>
                    <a:pt x="93" y="0"/>
                  </a:moveTo>
                  <a:lnTo>
                    <a:pt x="0" y="75"/>
                  </a:lnTo>
                  <a:lnTo>
                    <a:pt x="222" y="75"/>
                  </a:lnTo>
                  <a:lnTo>
                    <a:pt x="93" y="0"/>
                  </a:lnTo>
                  <a:close/>
                </a:path>
              </a:pathLst>
            </a:custGeom>
            <a:solidFill>
              <a:srgbClr val="FFCC00"/>
            </a:solidFill>
            <a:ln w="9525">
              <a:noFill/>
              <a:round/>
              <a:headEnd/>
              <a:tailEnd/>
            </a:ln>
            <a:effectLst/>
          </p:spPr>
          <p:txBody>
            <a:bodyPr/>
            <a:lstStyle/>
            <a:p>
              <a:endParaRPr lang="en-US"/>
            </a:p>
          </p:txBody>
        </p:sp>
        <p:grpSp>
          <p:nvGrpSpPr>
            <p:cNvPr id="56418" name="Group 98"/>
            <p:cNvGrpSpPr>
              <a:grpSpLocks/>
            </p:cNvGrpSpPr>
            <p:nvPr/>
          </p:nvGrpSpPr>
          <p:grpSpPr bwMode="auto">
            <a:xfrm>
              <a:off x="1824" y="2688"/>
              <a:ext cx="528" cy="336"/>
              <a:chOff x="528" y="144"/>
              <a:chExt cx="1008" cy="624"/>
            </a:xfrm>
          </p:grpSpPr>
          <p:sp>
            <p:nvSpPr>
              <p:cNvPr id="56419" name="Rectangle 99"/>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0" name="Rectangle 100"/>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1" name="Picture 101"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grpSp>
          <p:nvGrpSpPr>
            <p:cNvPr id="56422" name="Group 102"/>
            <p:cNvGrpSpPr>
              <a:grpSpLocks/>
            </p:cNvGrpSpPr>
            <p:nvPr/>
          </p:nvGrpSpPr>
          <p:grpSpPr bwMode="auto">
            <a:xfrm>
              <a:off x="1104" y="2688"/>
              <a:ext cx="528" cy="336"/>
              <a:chOff x="1632" y="144"/>
              <a:chExt cx="1008" cy="624"/>
            </a:xfrm>
          </p:grpSpPr>
          <p:sp>
            <p:nvSpPr>
              <p:cNvPr id="56423" name="Rectangle 103"/>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4" name="Rectangle 104"/>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5" name="Picture 105" descr="Robby"/>
              <p:cNvPicPr>
                <a:picLocks noChangeAspect="1" noChangeArrowheads="1"/>
              </p:cNvPicPr>
              <p:nvPr/>
            </p:nvPicPr>
            <p:blipFill>
              <a:blip r:embed="rId3" cstate="print"/>
              <a:srcRect/>
              <a:stretch>
                <a:fillRect/>
              </a:stretch>
            </p:blipFill>
            <p:spPr bwMode="auto">
              <a:xfrm>
                <a:off x="2256" y="192"/>
                <a:ext cx="333" cy="504"/>
              </a:xfrm>
              <a:prstGeom prst="rect">
                <a:avLst/>
              </a:prstGeom>
              <a:noFill/>
            </p:spPr>
          </p:pic>
        </p:grpSp>
        <p:grpSp>
          <p:nvGrpSpPr>
            <p:cNvPr id="56426" name="Group 106"/>
            <p:cNvGrpSpPr>
              <a:grpSpLocks/>
            </p:cNvGrpSpPr>
            <p:nvPr/>
          </p:nvGrpSpPr>
          <p:grpSpPr bwMode="auto">
            <a:xfrm>
              <a:off x="240" y="2688"/>
              <a:ext cx="528" cy="336"/>
              <a:chOff x="528" y="144"/>
              <a:chExt cx="1008" cy="624"/>
            </a:xfrm>
          </p:grpSpPr>
          <p:sp>
            <p:nvSpPr>
              <p:cNvPr id="56427" name="Rectangle 1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28" name="Rectangle 1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429" name="Picture 109" descr="Robby"/>
              <p:cNvPicPr>
                <a:picLocks noChangeAspect="1" noChangeArrowheads="1"/>
              </p:cNvPicPr>
              <p:nvPr/>
            </p:nvPicPr>
            <p:blipFill>
              <a:blip r:embed="rId3" cstate="print"/>
              <a:srcRect/>
              <a:stretch>
                <a:fillRect/>
              </a:stretch>
            </p:blipFill>
            <p:spPr bwMode="auto">
              <a:xfrm>
                <a:off x="624" y="192"/>
                <a:ext cx="333" cy="504"/>
              </a:xfrm>
              <a:prstGeom prst="rect">
                <a:avLst/>
              </a:prstGeom>
              <a:noFill/>
            </p:spPr>
          </p:pic>
          <p:grpSp>
            <p:nvGrpSpPr>
              <p:cNvPr id="56430" name="Group 110"/>
              <p:cNvGrpSpPr>
                <a:grpSpLocks/>
              </p:cNvGrpSpPr>
              <p:nvPr/>
            </p:nvGrpSpPr>
            <p:grpSpPr bwMode="auto">
              <a:xfrm>
                <a:off x="1200" y="528"/>
                <a:ext cx="288" cy="192"/>
                <a:chOff x="2736" y="1776"/>
                <a:chExt cx="288" cy="192"/>
              </a:xfrm>
            </p:grpSpPr>
            <p:sp>
              <p:nvSpPr>
                <p:cNvPr id="56431"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2"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3"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4"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5"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6"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7"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8"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39"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440" name="Line 120"/>
            <p:cNvSpPr>
              <a:spLocks noChangeShapeType="1"/>
            </p:cNvSpPr>
            <p:nvPr/>
          </p:nvSpPr>
          <p:spPr bwMode="auto">
            <a:xfrm flipH="1">
              <a:off x="528" y="2448"/>
              <a:ext cx="192" cy="240"/>
            </a:xfrm>
            <a:prstGeom prst="line">
              <a:avLst/>
            </a:prstGeom>
            <a:noFill/>
            <a:ln w="9525">
              <a:solidFill>
                <a:schemeClr val="tx1"/>
              </a:solidFill>
              <a:round/>
              <a:headEnd/>
              <a:tailEnd type="triangle" w="med" len="med"/>
            </a:ln>
            <a:effectLst/>
          </p:spPr>
          <p:txBody>
            <a:bodyPr/>
            <a:lstStyle/>
            <a:p>
              <a:endParaRPr lang="en-US"/>
            </a:p>
          </p:txBody>
        </p:sp>
        <p:sp>
          <p:nvSpPr>
            <p:cNvPr id="56441" name="Line 121"/>
            <p:cNvSpPr>
              <a:spLocks noChangeShapeType="1"/>
            </p:cNvSpPr>
            <p:nvPr/>
          </p:nvSpPr>
          <p:spPr bwMode="auto">
            <a:xfrm flipH="1">
              <a:off x="720" y="2112"/>
              <a:ext cx="528" cy="240"/>
            </a:xfrm>
            <a:prstGeom prst="line">
              <a:avLst/>
            </a:prstGeom>
            <a:noFill/>
            <a:ln w="9525">
              <a:solidFill>
                <a:schemeClr val="tx1"/>
              </a:solidFill>
              <a:round/>
              <a:headEnd/>
              <a:tailEnd type="triangle" w="med" len="med"/>
            </a:ln>
            <a:effectLst/>
          </p:spPr>
          <p:txBody>
            <a:bodyPr/>
            <a:lstStyle/>
            <a:p>
              <a:endParaRPr lang="en-US"/>
            </a:p>
          </p:txBody>
        </p:sp>
        <p:sp>
          <p:nvSpPr>
            <p:cNvPr id="56442" name="Line 122"/>
            <p:cNvSpPr>
              <a:spLocks noChangeShapeType="1"/>
            </p:cNvSpPr>
            <p:nvPr/>
          </p:nvSpPr>
          <p:spPr bwMode="auto">
            <a:xfrm>
              <a:off x="1248" y="2112"/>
              <a:ext cx="432" cy="240"/>
            </a:xfrm>
            <a:prstGeom prst="line">
              <a:avLst/>
            </a:prstGeom>
            <a:noFill/>
            <a:ln w="9525">
              <a:solidFill>
                <a:schemeClr val="tx1"/>
              </a:solidFill>
              <a:round/>
              <a:headEnd/>
              <a:tailEnd type="triangle" w="med" len="med"/>
            </a:ln>
            <a:effectLst/>
          </p:spPr>
          <p:txBody>
            <a:bodyPr/>
            <a:lstStyle/>
            <a:p>
              <a:endParaRPr lang="en-US"/>
            </a:p>
          </p:txBody>
        </p:sp>
        <p:sp>
          <p:nvSpPr>
            <p:cNvPr id="56443" name="Line 123"/>
            <p:cNvSpPr>
              <a:spLocks noChangeShapeType="1"/>
            </p:cNvSpPr>
            <p:nvPr/>
          </p:nvSpPr>
          <p:spPr bwMode="auto">
            <a:xfrm flipH="1">
              <a:off x="1392" y="2448"/>
              <a:ext cx="288" cy="240"/>
            </a:xfrm>
            <a:prstGeom prst="line">
              <a:avLst/>
            </a:prstGeom>
            <a:noFill/>
            <a:ln w="9525">
              <a:solidFill>
                <a:schemeClr val="tx1"/>
              </a:solidFill>
              <a:round/>
              <a:headEnd/>
              <a:tailEnd type="triangle" w="med" len="med"/>
            </a:ln>
            <a:effectLst/>
          </p:spPr>
          <p:txBody>
            <a:bodyPr/>
            <a:lstStyle/>
            <a:p>
              <a:endParaRPr lang="en-US"/>
            </a:p>
          </p:txBody>
        </p:sp>
        <p:sp>
          <p:nvSpPr>
            <p:cNvPr id="56444" name="Line 124"/>
            <p:cNvSpPr>
              <a:spLocks noChangeShapeType="1"/>
            </p:cNvSpPr>
            <p:nvPr/>
          </p:nvSpPr>
          <p:spPr bwMode="auto">
            <a:xfrm>
              <a:off x="1680" y="2448"/>
              <a:ext cx="432" cy="240"/>
            </a:xfrm>
            <a:prstGeom prst="line">
              <a:avLst/>
            </a:prstGeom>
            <a:noFill/>
            <a:ln w="9525">
              <a:solidFill>
                <a:schemeClr val="tx1"/>
              </a:solidFill>
              <a:round/>
              <a:headEnd/>
              <a:tailEnd type="triangle" w="med" len="med"/>
            </a:ln>
            <a:effectLst/>
          </p:spPr>
          <p:txBody>
            <a:bodyPr/>
            <a:lstStyle/>
            <a:p>
              <a:endParaRPr lang="en-US"/>
            </a:p>
          </p:txBody>
        </p:sp>
        <p:sp>
          <p:nvSpPr>
            <p:cNvPr id="56445" name="Text Box 125"/>
            <p:cNvSpPr txBox="1">
              <a:spLocks noChangeArrowheads="1"/>
            </p:cNvSpPr>
            <p:nvPr/>
          </p:nvSpPr>
          <p:spPr bwMode="auto">
            <a:xfrm>
              <a:off x="240" y="2256"/>
              <a:ext cx="417" cy="231"/>
            </a:xfrm>
            <a:prstGeom prst="rect">
              <a:avLst/>
            </a:prstGeom>
            <a:noFill/>
            <a:ln w="9525">
              <a:noFill/>
              <a:miter lim="800000"/>
              <a:headEnd/>
              <a:tailEnd/>
            </a:ln>
            <a:effectLst/>
          </p:spPr>
          <p:txBody>
            <a:bodyPr wrap="none">
              <a:spAutoFit/>
            </a:bodyPr>
            <a:lstStyle/>
            <a:p>
              <a:r>
                <a:rPr lang="en-US" b="1">
                  <a:latin typeface="Comic Sans MS" pitchFamily="66" charset="0"/>
                </a:rPr>
                <a:t>Left</a:t>
              </a:r>
            </a:p>
          </p:txBody>
        </p:sp>
        <p:sp>
          <p:nvSpPr>
            <p:cNvPr id="56446" name="Text Box 126"/>
            <p:cNvSpPr txBox="1">
              <a:spLocks noChangeArrowheads="1"/>
            </p:cNvSpPr>
            <p:nvPr/>
          </p:nvSpPr>
          <p:spPr bwMode="auto">
            <a:xfrm>
              <a:off x="1728" y="2256"/>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56447" name="Text Box 127"/>
            <p:cNvSpPr txBox="1">
              <a:spLocks noChangeArrowheads="1"/>
            </p:cNvSpPr>
            <p:nvPr/>
          </p:nvSpPr>
          <p:spPr bwMode="auto">
            <a:xfrm>
              <a:off x="1056" y="2976"/>
              <a:ext cx="381" cy="231"/>
            </a:xfrm>
            <a:prstGeom prst="rect">
              <a:avLst/>
            </a:prstGeom>
            <a:noFill/>
            <a:ln w="9525">
              <a:noFill/>
              <a:miter lim="800000"/>
              <a:headEnd/>
              <a:tailEnd/>
            </a:ln>
            <a:effectLst/>
          </p:spPr>
          <p:txBody>
            <a:bodyPr wrap="none">
              <a:spAutoFit/>
            </a:bodyPr>
            <a:lstStyle/>
            <a:p>
              <a:r>
                <a:rPr lang="en-US">
                  <a:solidFill>
                    <a:srgbClr val="0000CC"/>
                  </a:solidFill>
                  <a:latin typeface="Comic Sans MS" pitchFamily="66" charset="0"/>
                </a:rPr>
                <a:t>goal</a:t>
              </a:r>
            </a:p>
          </p:txBody>
        </p:sp>
        <p:sp>
          <p:nvSpPr>
            <p:cNvPr id="56448" name="Text Box 128"/>
            <p:cNvSpPr txBox="1">
              <a:spLocks noChangeArrowheads="1"/>
            </p:cNvSpPr>
            <p:nvPr/>
          </p:nvSpPr>
          <p:spPr bwMode="auto">
            <a:xfrm>
              <a:off x="1776" y="2976"/>
              <a:ext cx="381" cy="231"/>
            </a:xfrm>
            <a:prstGeom prst="rect">
              <a:avLst/>
            </a:prstGeom>
            <a:noFill/>
            <a:ln w="9525">
              <a:noFill/>
              <a:miter lim="800000"/>
              <a:headEnd/>
              <a:tailEnd/>
            </a:ln>
            <a:effectLst/>
          </p:spPr>
          <p:txBody>
            <a:bodyPr wrap="none">
              <a:spAutoFit/>
            </a:bodyPr>
            <a:lstStyle/>
            <a:p>
              <a:r>
                <a:rPr lang="en-US">
                  <a:solidFill>
                    <a:srgbClr val="0000CC"/>
                  </a:solidFill>
                  <a:latin typeface="Comic Sans MS" pitchFamily="66" charset="0"/>
                </a:rPr>
                <a:t>goal</a:t>
              </a:r>
            </a:p>
          </p:txBody>
        </p:sp>
        <p:sp>
          <p:nvSpPr>
            <p:cNvPr id="56449" name="Text Box 129"/>
            <p:cNvSpPr txBox="1">
              <a:spLocks noChangeArrowheads="1"/>
            </p:cNvSpPr>
            <p:nvPr/>
          </p:nvSpPr>
          <p:spPr bwMode="auto">
            <a:xfrm>
              <a:off x="192" y="2976"/>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608" name="Group 288"/>
          <p:cNvGrpSpPr>
            <a:grpSpLocks/>
          </p:cNvGrpSpPr>
          <p:nvPr/>
        </p:nvGrpSpPr>
        <p:grpSpPr bwMode="auto">
          <a:xfrm>
            <a:off x="2438400" y="4800600"/>
            <a:ext cx="2209800" cy="1435100"/>
            <a:chOff x="1536" y="2256"/>
            <a:chExt cx="1392" cy="904"/>
          </a:xfrm>
        </p:grpSpPr>
        <p:sp>
          <p:nvSpPr>
            <p:cNvPr id="56609" name="Freeform 289"/>
            <p:cNvSpPr>
              <a:spLocks/>
            </p:cNvSpPr>
            <p:nvPr/>
          </p:nvSpPr>
          <p:spPr bwMode="auto">
            <a:xfrm>
              <a:off x="2184" y="2592"/>
              <a:ext cx="216" cy="72"/>
            </a:xfrm>
            <a:custGeom>
              <a:avLst/>
              <a:gdLst/>
              <a:ahLst/>
              <a:cxnLst>
                <a:cxn ang="0">
                  <a:pos x="120" y="0"/>
                </a:cxn>
                <a:cxn ang="0">
                  <a:pos x="0" y="72"/>
                </a:cxn>
                <a:cxn ang="0">
                  <a:pos x="216" y="72"/>
                </a:cxn>
                <a:cxn ang="0">
                  <a:pos x="120" y="0"/>
                </a:cxn>
              </a:cxnLst>
              <a:rect l="0" t="0" r="r" b="b"/>
              <a:pathLst>
                <a:path w="216" h="72">
                  <a:moveTo>
                    <a:pt x="120" y="0"/>
                  </a:moveTo>
                  <a:lnTo>
                    <a:pt x="0" y="72"/>
                  </a:lnTo>
                  <a:lnTo>
                    <a:pt x="216" y="72"/>
                  </a:lnTo>
                  <a:lnTo>
                    <a:pt x="120" y="0"/>
                  </a:lnTo>
                  <a:close/>
                </a:path>
              </a:pathLst>
            </a:custGeom>
            <a:solidFill>
              <a:srgbClr val="FFCC00"/>
            </a:solidFill>
            <a:ln w="9525">
              <a:noFill/>
              <a:round/>
              <a:headEnd/>
              <a:tailEnd/>
            </a:ln>
            <a:effectLst/>
          </p:spPr>
          <p:txBody>
            <a:bodyPr/>
            <a:lstStyle/>
            <a:p>
              <a:endParaRPr lang="en-US"/>
            </a:p>
          </p:txBody>
        </p:sp>
        <p:grpSp>
          <p:nvGrpSpPr>
            <p:cNvPr id="56610" name="Group 290"/>
            <p:cNvGrpSpPr>
              <a:grpSpLocks/>
            </p:cNvGrpSpPr>
            <p:nvPr/>
          </p:nvGrpSpPr>
          <p:grpSpPr bwMode="auto">
            <a:xfrm>
              <a:off x="2363" y="2805"/>
              <a:ext cx="528" cy="355"/>
              <a:chOff x="2736" y="96"/>
              <a:chExt cx="1008" cy="672"/>
            </a:xfrm>
          </p:grpSpPr>
          <p:sp>
            <p:nvSpPr>
              <p:cNvPr id="56611" name="Rectangle 291"/>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612" name="Rectangle 292"/>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613" name="Group 293"/>
              <p:cNvGrpSpPr>
                <a:grpSpLocks/>
              </p:cNvGrpSpPr>
              <p:nvPr/>
            </p:nvGrpSpPr>
            <p:grpSpPr bwMode="auto">
              <a:xfrm>
                <a:off x="2784" y="96"/>
                <a:ext cx="432" cy="624"/>
                <a:chOff x="2784" y="96"/>
                <a:chExt cx="432" cy="624"/>
              </a:xfrm>
            </p:grpSpPr>
            <p:pic>
              <p:nvPicPr>
                <p:cNvPr id="56614" name="Picture 294"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615" name="Group 295"/>
                <p:cNvGrpSpPr>
                  <a:grpSpLocks/>
                </p:cNvGrpSpPr>
                <p:nvPr/>
              </p:nvGrpSpPr>
              <p:grpSpPr bwMode="auto">
                <a:xfrm>
                  <a:off x="2928" y="528"/>
                  <a:ext cx="288" cy="192"/>
                  <a:chOff x="2736" y="1776"/>
                  <a:chExt cx="288" cy="192"/>
                </a:xfrm>
              </p:grpSpPr>
              <p:sp>
                <p:nvSpPr>
                  <p:cNvPr id="56616" name="Oval 29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7" name="Oval 29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8" name="Oval 29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19" name="Oval 29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0" name="Oval 30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1" name="Oval 30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2" name="Oval 30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3" name="Oval 30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24" name="Oval 30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625" name="Line 305"/>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p:spPr>
          <p:txBody>
            <a:bodyPr/>
            <a:lstStyle/>
            <a:p>
              <a:endParaRPr lang="en-US"/>
            </a:p>
          </p:txBody>
        </p:sp>
        <p:sp>
          <p:nvSpPr>
            <p:cNvPr id="56626" name="Rectangle 306"/>
            <p:cNvSpPr>
              <a:spLocks noChangeArrowheads="1"/>
            </p:cNvSpPr>
            <p:nvPr/>
          </p:nvSpPr>
          <p:spPr bwMode="auto">
            <a:xfrm>
              <a:off x="2256" y="2496"/>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627" name="Line 307"/>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p:spPr>
          <p:txBody>
            <a:bodyPr/>
            <a:lstStyle/>
            <a:p>
              <a:endParaRPr lang="en-US"/>
            </a:p>
          </p:txBody>
        </p:sp>
        <p:sp>
          <p:nvSpPr>
            <p:cNvPr id="56628" name="Text Box 308"/>
            <p:cNvSpPr txBox="1">
              <a:spLocks noChangeArrowheads="1"/>
            </p:cNvSpPr>
            <p:nvPr/>
          </p:nvSpPr>
          <p:spPr bwMode="auto">
            <a:xfrm>
              <a:off x="1536" y="2448"/>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56629" name="Group 309"/>
            <p:cNvGrpSpPr>
              <a:grpSpLocks/>
            </p:cNvGrpSpPr>
            <p:nvPr/>
          </p:nvGrpSpPr>
          <p:grpSpPr bwMode="auto">
            <a:xfrm>
              <a:off x="1632" y="2832"/>
              <a:ext cx="528" cy="324"/>
              <a:chOff x="3840" y="144"/>
              <a:chExt cx="1008" cy="624"/>
            </a:xfrm>
          </p:grpSpPr>
          <p:sp>
            <p:nvSpPr>
              <p:cNvPr id="56630" name="Rectangle 310"/>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631" name="Rectangle 311"/>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632" name="Picture 312" descr="Robby"/>
              <p:cNvPicPr>
                <a:picLocks noChangeAspect="1" noChangeArrowheads="1"/>
              </p:cNvPicPr>
              <p:nvPr/>
            </p:nvPicPr>
            <p:blipFill>
              <a:blip r:embed="rId3" cstate="print"/>
              <a:srcRect/>
              <a:stretch>
                <a:fillRect/>
              </a:stretch>
            </p:blipFill>
            <p:spPr bwMode="auto">
              <a:xfrm>
                <a:off x="4464" y="192"/>
                <a:ext cx="333" cy="504"/>
              </a:xfrm>
              <a:prstGeom prst="rect">
                <a:avLst/>
              </a:prstGeom>
              <a:noFill/>
            </p:spPr>
          </p:pic>
          <p:grpSp>
            <p:nvGrpSpPr>
              <p:cNvPr id="56633" name="Group 313"/>
              <p:cNvGrpSpPr>
                <a:grpSpLocks/>
              </p:cNvGrpSpPr>
              <p:nvPr/>
            </p:nvGrpSpPr>
            <p:grpSpPr bwMode="auto">
              <a:xfrm>
                <a:off x="4032" y="528"/>
                <a:ext cx="288" cy="192"/>
                <a:chOff x="2736" y="1776"/>
                <a:chExt cx="288" cy="192"/>
              </a:xfrm>
            </p:grpSpPr>
            <p:sp>
              <p:nvSpPr>
                <p:cNvPr id="56634" name="Oval 31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5" name="Oval 31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6" name="Oval 31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7" name="Oval 31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8" name="Oval 31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39" name="Oval 31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0" name="Oval 32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1" name="Oval 32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642" name="Oval 32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sp>
          <p:nvSpPr>
            <p:cNvPr id="56643" name="Line 323"/>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p:spPr>
          <p:txBody>
            <a:bodyPr/>
            <a:lstStyle/>
            <a:p>
              <a:endParaRPr lang="en-US"/>
            </a:p>
          </p:txBody>
        </p:sp>
        <p:sp>
          <p:nvSpPr>
            <p:cNvPr id="56644" name="Line 324"/>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p:spPr>
          <p:txBody>
            <a:bodyPr/>
            <a:lstStyle/>
            <a:p>
              <a:endParaRPr lang="en-US"/>
            </a:p>
          </p:txBody>
        </p:sp>
      </p:grpSp>
      <p:grpSp>
        <p:nvGrpSpPr>
          <p:cNvPr id="56647" name="Group 327"/>
          <p:cNvGrpSpPr>
            <a:grpSpLocks/>
          </p:cNvGrpSpPr>
          <p:nvPr/>
        </p:nvGrpSpPr>
        <p:grpSpPr bwMode="auto">
          <a:xfrm>
            <a:off x="3929063" y="3352800"/>
            <a:ext cx="4221162" cy="1784350"/>
            <a:chOff x="2475" y="2112"/>
            <a:chExt cx="2659" cy="1124"/>
          </a:xfrm>
        </p:grpSpPr>
        <p:grpSp>
          <p:nvGrpSpPr>
            <p:cNvPr id="56645" name="Group 325"/>
            <p:cNvGrpSpPr>
              <a:grpSpLocks/>
            </p:cNvGrpSpPr>
            <p:nvPr/>
          </p:nvGrpSpPr>
          <p:grpSpPr bwMode="auto">
            <a:xfrm>
              <a:off x="2475" y="2112"/>
              <a:ext cx="2659" cy="1124"/>
              <a:chOff x="2475" y="2112"/>
              <a:chExt cx="2659" cy="1124"/>
            </a:xfrm>
          </p:grpSpPr>
          <p:sp>
            <p:nvSpPr>
              <p:cNvPr id="56451" name="Freeform 131"/>
              <p:cNvSpPr>
                <a:spLocks/>
              </p:cNvSpPr>
              <p:nvPr/>
            </p:nvSpPr>
            <p:spPr bwMode="auto">
              <a:xfrm>
                <a:off x="3078" y="2450"/>
                <a:ext cx="160" cy="60"/>
              </a:xfrm>
              <a:custGeom>
                <a:avLst/>
                <a:gdLst/>
                <a:ahLst/>
                <a:cxnLst>
                  <a:cxn ang="0">
                    <a:pos x="116" y="0"/>
                  </a:cxn>
                  <a:cxn ang="0">
                    <a:pos x="0" y="60"/>
                  </a:cxn>
                  <a:cxn ang="0">
                    <a:pos x="160" y="60"/>
                  </a:cxn>
                  <a:cxn ang="0">
                    <a:pos x="116" y="0"/>
                  </a:cxn>
                </a:cxnLst>
                <a:rect l="0" t="0" r="r" b="b"/>
                <a:pathLst>
                  <a:path w="160" h="60">
                    <a:moveTo>
                      <a:pt x="116" y="0"/>
                    </a:moveTo>
                    <a:lnTo>
                      <a:pt x="0" y="60"/>
                    </a:lnTo>
                    <a:lnTo>
                      <a:pt x="160" y="60"/>
                    </a:lnTo>
                    <a:lnTo>
                      <a:pt x="116" y="0"/>
                    </a:lnTo>
                    <a:close/>
                  </a:path>
                </a:pathLst>
              </a:custGeom>
              <a:solidFill>
                <a:srgbClr val="FFCC00"/>
              </a:solidFill>
              <a:ln w="9525">
                <a:noFill/>
                <a:round/>
                <a:headEnd/>
                <a:tailEnd/>
              </a:ln>
              <a:effectLst/>
            </p:spPr>
            <p:txBody>
              <a:bodyPr/>
              <a:lstStyle/>
              <a:p>
                <a:endParaRPr lang="en-US"/>
              </a:p>
            </p:txBody>
          </p:sp>
          <p:grpSp>
            <p:nvGrpSpPr>
              <p:cNvPr id="56452" name="Group 132"/>
              <p:cNvGrpSpPr>
                <a:grpSpLocks/>
              </p:cNvGrpSpPr>
              <p:nvPr/>
            </p:nvGrpSpPr>
            <p:grpSpPr bwMode="auto">
              <a:xfrm>
                <a:off x="2475" y="2688"/>
                <a:ext cx="519" cy="336"/>
                <a:chOff x="3840" y="912"/>
                <a:chExt cx="1008" cy="624"/>
              </a:xfrm>
            </p:grpSpPr>
            <p:sp>
              <p:nvSpPr>
                <p:cNvPr id="56453" name="Rectangle 133"/>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54" name="Rectangle 134"/>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455" name="Group 135"/>
                <p:cNvGrpSpPr>
                  <a:grpSpLocks/>
                </p:cNvGrpSpPr>
                <p:nvPr/>
              </p:nvGrpSpPr>
              <p:grpSpPr bwMode="auto">
                <a:xfrm>
                  <a:off x="4032" y="1296"/>
                  <a:ext cx="288" cy="192"/>
                  <a:chOff x="2736" y="1776"/>
                  <a:chExt cx="288" cy="192"/>
                </a:xfrm>
              </p:grpSpPr>
              <p:sp>
                <p:nvSpPr>
                  <p:cNvPr id="56456"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7"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8"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59"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0"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1"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2"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3"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4"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465" name="Group 145"/>
                <p:cNvGrpSpPr>
                  <a:grpSpLocks/>
                </p:cNvGrpSpPr>
                <p:nvPr/>
              </p:nvGrpSpPr>
              <p:grpSpPr bwMode="auto">
                <a:xfrm>
                  <a:off x="4416" y="912"/>
                  <a:ext cx="432" cy="624"/>
                  <a:chOff x="2784" y="96"/>
                  <a:chExt cx="432" cy="624"/>
                </a:xfrm>
              </p:grpSpPr>
              <p:pic>
                <p:nvPicPr>
                  <p:cNvPr id="56466" name="Picture 146"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467" name="Group 147"/>
                  <p:cNvGrpSpPr>
                    <a:grpSpLocks/>
                  </p:cNvGrpSpPr>
                  <p:nvPr/>
                </p:nvGrpSpPr>
                <p:grpSpPr bwMode="auto">
                  <a:xfrm>
                    <a:off x="2928" y="528"/>
                    <a:ext cx="288" cy="192"/>
                    <a:chOff x="2736" y="1776"/>
                    <a:chExt cx="288" cy="192"/>
                  </a:xfrm>
                </p:grpSpPr>
                <p:sp>
                  <p:nvSpPr>
                    <p:cNvPr id="56468"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69"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0"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1"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2"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3"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4"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5"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76"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478" name="Rectangle 158"/>
              <p:cNvSpPr>
                <a:spLocks noChangeArrowheads="1"/>
              </p:cNvSpPr>
              <p:nvPr/>
            </p:nvSpPr>
            <p:spPr bwMode="auto">
              <a:xfrm>
                <a:off x="4155"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79" name="Rectangle 159"/>
              <p:cNvSpPr>
                <a:spLocks noChangeArrowheads="1"/>
              </p:cNvSpPr>
              <p:nvPr/>
            </p:nvSpPr>
            <p:spPr bwMode="auto">
              <a:xfrm>
                <a:off x="3147" y="2352"/>
                <a:ext cx="96" cy="96"/>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56480" name="Line 160"/>
              <p:cNvSpPr>
                <a:spLocks noChangeShapeType="1"/>
              </p:cNvSpPr>
              <p:nvPr/>
            </p:nvSpPr>
            <p:spPr bwMode="auto">
              <a:xfrm flipH="1">
                <a:off x="3195" y="2112"/>
                <a:ext cx="48" cy="240"/>
              </a:xfrm>
              <a:prstGeom prst="line">
                <a:avLst/>
              </a:prstGeom>
              <a:noFill/>
              <a:ln w="9525">
                <a:solidFill>
                  <a:schemeClr val="tx1"/>
                </a:solidFill>
                <a:round/>
                <a:headEnd/>
                <a:tailEnd type="triangle" w="med" len="med"/>
              </a:ln>
              <a:effectLst/>
            </p:spPr>
            <p:txBody>
              <a:bodyPr/>
              <a:lstStyle/>
              <a:p>
                <a:endParaRPr lang="en-US"/>
              </a:p>
            </p:txBody>
          </p:sp>
          <p:sp>
            <p:nvSpPr>
              <p:cNvPr id="56481" name="Line 161"/>
              <p:cNvSpPr>
                <a:spLocks noChangeShapeType="1"/>
              </p:cNvSpPr>
              <p:nvPr/>
            </p:nvSpPr>
            <p:spPr bwMode="auto">
              <a:xfrm flipH="1">
                <a:off x="2715" y="2448"/>
                <a:ext cx="480" cy="240"/>
              </a:xfrm>
              <a:prstGeom prst="line">
                <a:avLst/>
              </a:prstGeom>
              <a:noFill/>
              <a:ln w="9525">
                <a:solidFill>
                  <a:schemeClr val="tx1"/>
                </a:solidFill>
                <a:round/>
                <a:headEnd/>
                <a:tailEnd type="triangle" w="med" len="med"/>
              </a:ln>
              <a:effectLst/>
            </p:spPr>
            <p:txBody>
              <a:bodyPr/>
              <a:lstStyle/>
              <a:p>
                <a:endParaRPr lang="en-US"/>
              </a:p>
            </p:txBody>
          </p:sp>
          <p:sp>
            <p:nvSpPr>
              <p:cNvPr id="56482" name="Line 162"/>
              <p:cNvSpPr>
                <a:spLocks noChangeShapeType="1"/>
              </p:cNvSpPr>
              <p:nvPr/>
            </p:nvSpPr>
            <p:spPr bwMode="auto">
              <a:xfrm>
                <a:off x="3243" y="2112"/>
                <a:ext cx="960" cy="240"/>
              </a:xfrm>
              <a:prstGeom prst="line">
                <a:avLst/>
              </a:prstGeom>
              <a:noFill/>
              <a:ln w="9525">
                <a:solidFill>
                  <a:schemeClr val="tx1"/>
                </a:solidFill>
                <a:round/>
                <a:headEnd/>
                <a:tailEnd type="triangle" w="med" len="med"/>
              </a:ln>
              <a:effectLst/>
            </p:spPr>
            <p:txBody>
              <a:bodyPr/>
              <a:lstStyle/>
              <a:p>
                <a:endParaRPr lang="en-US"/>
              </a:p>
            </p:txBody>
          </p:sp>
          <p:sp>
            <p:nvSpPr>
              <p:cNvPr id="56483" name="Line 163"/>
              <p:cNvSpPr>
                <a:spLocks noChangeShapeType="1"/>
              </p:cNvSpPr>
              <p:nvPr/>
            </p:nvSpPr>
            <p:spPr bwMode="auto">
              <a:xfrm>
                <a:off x="4203" y="2448"/>
                <a:ext cx="624" cy="240"/>
              </a:xfrm>
              <a:prstGeom prst="line">
                <a:avLst/>
              </a:prstGeom>
              <a:noFill/>
              <a:ln w="9525">
                <a:solidFill>
                  <a:schemeClr val="tx1"/>
                </a:solidFill>
                <a:round/>
                <a:headEnd/>
                <a:tailEnd type="triangle" w="med" len="med"/>
              </a:ln>
              <a:effectLst/>
            </p:spPr>
            <p:txBody>
              <a:bodyPr/>
              <a:lstStyle/>
              <a:p>
                <a:endParaRPr lang="en-US"/>
              </a:p>
            </p:txBody>
          </p:sp>
          <p:sp>
            <p:nvSpPr>
              <p:cNvPr id="56484" name="Text Box 164"/>
              <p:cNvSpPr txBox="1">
                <a:spLocks noChangeArrowheads="1"/>
              </p:cNvSpPr>
              <p:nvPr/>
            </p:nvSpPr>
            <p:spPr bwMode="auto">
              <a:xfrm>
                <a:off x="2715" y="2256"/>
                <a:ext cx="475" cy="231"/>
              </a:xfrm>
              <a:prstGeom prst="rect">
                <a:avLst/>
              </a:prstGeom>
              <a:noFill/>
              <a:ln w="9525">
                <a:noFill/>
                <a:miter lim="800000"/>
                <a:headEnd/>
                <a:tailEnd/>
              </a:ln>
              <a:effectLst/>
            </p:spPr>
            <p:txBody>
              <a:bodyPr wrap="none">
                <a:spAutoFit/>
              </a:bodyPr>
              <a:lstStyle/>
              <a:p>
                <a:r>
                  <a:rPr lang="en-US" b="1">
                    <a:latin typeface="Comic Sans MS" pitchFamily="66" charset="0"/>
                  </a:rPr>
                  <a:t>Right</a:t>
                </a:r>
              </a:p>
            </p:txBody>
          </p:sp>
          <p:sp>
            <p:nvSpPr>
              <p:cNvPr id="56485" name="Text Box 165"/>
              <p:cNvSpPr txBox="1">
                <a:spLocks noChangeArrowheads="1"/>
              </p:cNvSpPr>
              <p:nvPr/>
            </p:nvSpPr>
            <p:spPr bwMode="auto">
              <a:xfrm>
                <a:off x="4251" y="2256"/>
                <a:ext cx="700" cy="231"/>
              </a:xfrm>
              <a:prstGeom prst="rect">
                <a:avLst/>
              </a:prstGeom>
              <a:noFill/>
              <a:ln w="9525">
                <a:noFill/>
                <a:miter lim="800000"/>
                <a:headEnd/>
                <a:tailEnd/>
              </a:ln>
              <a:effec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56486" name="Line 166"/>
              <p:cNvSpPr>
                <a:spLocks noChangeShapeType="1"/>
              </p:cNvSpPr>
              <p:nvPr/>
            </p:nvSpPr>
            <p:spPr bwMode="auto">
              <a:xfrm>
                <a:off x="4827" y="3024"/>
                <a:ext cx="307" cy="174"/>
              </a:xfrm>
              <a:prstGeom prst="line">
                <a:avLst/>
              </a:prstGeom>
              <a:noFill/>
              <a:ln w="9525">
                <a:noFill/>
                <a:prstDash val="dash"/>
                <a:round/>
                <a:headEnd/>
                <a:tailEnd type="triangle" w="med" len="med"/>
              </a:ln>
              <a:effectLst/>
            </p:spPr>
            <p:txBody>
              <a:bodyPr/>
              <a:lstStyle/>
              <a:p>
                <a:endParaRPr lang="en-US"/>
              </a:p>
            </p:txBody>
          </p:sp>
          <p:sp>
            <p:nvSpPr>
              <p:cNvPr id="56487" name="Line 167"/>
              <p:cNvSpPr>
                <a:spLocks noChangeShapeType="1"/>
              </p:cNvSpPr>
              <p:nvPr/>
            </p:nvSpPr>
            <p:spPr bwMode="auto">
              <a:xfrm flipH="1">
                <a:off x="4558" y="3024"/>
                <a:ext cx="269" cy="174"/>
              </a:xfrm>
              <a:prstGeom prst="line">
                <a:avLst/>
              </a:prstGeom>
              <a:noFill/>
              <a:ln w="9525">
                <a:noFill/>
                <a:prstDash val="dash"/>
                <a:round/>
                <a:headEnd/>
                <a:tailEnd type="triangle" w="med" len="med"/>
              </a:ln>
              <a:effectLst/>
            </p:spPr>
            <p:txBody>
              <a:bodyPr/>
              <a:lstStyle/>
              <a:p>
                <a:endParaRPr lang="en-US"/>
              </a:p>
            </p:txBody>
          </p:sp>
          <p:grpSp>
            <p:nvGrpSpPr>
              <p:cNvPr id="56488" name="Group 168"/>
              <p:cNvGrpSpPr>
                <a:grpSpLocks/>
              </p:cNvGrpSpPr>
              <p:nvPr/>
            </p:nvGrpSpPr>
            <p:grpSpPr bwMode="auto">
              <a:xfrm>
                <a:off x="3089" y="2662"/>
                <a:ext cx="528" cy="361"/>
                <a:chOff x="2736" y="864"/>
                <a:chExt cx="1008" cy="672"/>
              </a:xfrm>
            </p:grpSpPr>
            <p:sp>
              <p:nvSpPr>
                <p:cNvPr id="56489" name="Rectangle 169"/>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490" name="Rectangle 170"/>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p:spPr>
              <p:txBody>
                <a:bodyPr wrap="none" anchor="ctr"/>
                <a:lstStyle/>
                <a:p>
                  <a:endParaRPr lang="en-US"/>
                </a:p>
              </p:txBody>
            </p:sp>
            <p:grpSp>
              <p:nvGrpSpPr>
                <p:cNvPr id="56491" name="Group 171"/>
                <p:cNvGrpSpPr>
                  <a:grpSpLocks/>
                </p:cNvGrpSpPr>
                <p:nvPr/>
              </p:nvGrpSpPr>
              <p:grpSpPr bwMode="auto">
                <a:xfrm>
                  <a:off x="3408" y="1296"/>
                  <a:ext cx="288" cy="192"/>
                  <a:chOff x="2736" y="1776"/>
                  <a:chExt cx="288" cy="192"/>
                </a:xfrm>
              </p:grpSpPr>
              <p:sp>
                <p:nvSpPr>
                  <p:cNvPr id="56492" name="Oval 17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3" name="Oval 17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4" name="Oval 17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5" name="Oval 17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6" name="Oval 17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7" name="Oval 17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8" name="Oval 17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499" name="Oval 17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0" name="Oval 18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nvGrpSpPr>
                <p:cNvPr id="56501" name="Group 181"/>
                <p:cNvGrpSpPr>
                  <a:grpSpLocks/>
                </p:cNvGrpSpPr>
                <p:nvPr/>
              </p:nvGrpSpPr>
              <p:grpSpPr bwMode="auto">
                <a:xfrm>
                  <a:off x="2784" y="864"/>
                  <a:ext cx="432" cy="624"/>
                  <a:chOff x="2784" y="96"/>
                  <a:chExt cx="432" cy="624"/>
                </a:xfrm>
              </p:grpSpPr>
              <p:pic>
                <p:nvPicPr>
                  <p:cNvPr id="56502" name="Picture 182" descr="Robby"/>
                  <p:cNvPicPr>
                    <a:picLocks noChangeAspect="1" noChangeArrowheads="1"/>
                  </p:cNvPicPr>
                  <p:nvPr/>
                </p:nvPicPr>
                <p:blipFill>
                  <a:blip r:embed="rId3" cstate="print"/>
                  <a:srcRect/>
                  <a:stretch>
                    <a:fillRect/>
                  </a:stretch>
                </p:blipFill>
                <p:spPr bwMode="auto">
                  <a:xfrm>
                    <a:off x="2784" y="96"/>
                    <a:ext cx="333" cy="504"/>
                  </a:xfrm>
                  <a:prstGeom prst="rect">
                    <a:avLst/>
                  </a:prstGeom>
                  <a:noFill/>
                </p:spPr>
              </p:pic>
              <p:grpSp>
                <p:nvGrpSpPr>
                  <p:cNvPr id="56503" name="Group 183"/>
                  <p:cNvGrpSpPr>
                    <a:grpSpLocks/>
                  </p:cNvGrpSpPr>
                  <p:nvPr/>
                </p:nvGrpSpPr>
                <p:grpSpPr bwMode="auto">
                  <a:xfrm>
                    <a:off x="2928" y="528"/>
                    <a:ext cx="288" cy="192"/>
                    <a:chOff x="2736" y="1776"/>
                    <a:chExt cx="288" cy="192"/>
                  </a:xfrm>
                </p:grpSpPr>
                <p:sp>
                  <p:nvSpPr>
                    <p:cNvPr id="56504" name="Oval 18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5" name="Oval 18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6" name="Oval 18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7" name="Oval 18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8" name="Oval 18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09" name="Oval 18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0" name="Oval 19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1" name="Oval 19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12" name="Oval 19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513" name="Text Box 193"/>
              <p:cNvSpPr txBox="1">
                <a:spLocks noChangeArrowheads="1"/>
              </p:cNvSpPr>
              <p:nvPr/>
            </p:nvSpPr>
            <p:spPr bwMode="auto">
              <a:xfrm>
                <a:off x="3042" y="3005"/>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sp>
            <p:nvSpPr>
              <p:cNvPr id="56514" name="Line 194"/>
              <p:cNvSpPr>
                <a:spLocks noChangeShapeType="1"/>
              </p:cNvSpPr>
              <p:nvPr/>
            </p:nvSpPr>
            <p:spPr bwMode="auto">
              <a:xfrm>
                <a:off x="3195" y="2448"/>
                <a:ext cx="192" cy="240"/>
              </a:xfrm>
              <a:prstGeom prst="line">
                <a:avLst/>
              </a:prstGeom>
              <a:noFill/>
              <a:ln w="9525">
                <a:solidFill>
                  <a:schemeClr val="tx1"/>
                </a:solidFill>
                <a:round/>
                <a:headEnd/>
                <a:tailEnd type="triangle" w="med" len="med"/>
              </a:ln>
              <a:effectLst/>
            </p:spPr>
            <p:txBody>
              <a:bodyPr/>
              <a:lstStyle/>
              <a:p>
                <a:endParaRPr lang="en-US"/>
              </a:p>
            </p:txBody>
          </p:sp>
          <p:grpSp>
            <p:nvGrpSpPr>
              <p:cNvPr id="56515" name="Group 195"/>
              <p:cNvGrpSpPr>
                <a:grpSpLocks/>
              </p:cNvGrpSpPr>
              <p:nvPr/>
            </p:nvGrpSpPr>
            <p:grpSpPr bwMode="auto">
              <a:xfrm>
                <a:off x="4539" y="2688"/>
                <a:ext cx="528" cy="336"/>
                <a:chOff x="2496" y="864"/>
                <a:chExt cx="528" cy="336"/>
              </a:xfrm>
            </p:grpSpPr>
            <p:sp>
              <p:nvSpPr>
                <p:cNvPr id="56516" name="Rectangle 196"/>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p:spPr>
              <p:txBody>
                <a:bodyPr wrap="none" anchor="ctr"/>
                <a:lstStyle/>
                <a:p>
                  <a:endParaRPr lang="en-US"/>
                </a:p>
              </p:txBody>
            </p:sp>
            <p:sp>
              <p:nvSpPr>
                <p:cNvPr id="56517" name="Rectangle 197"/>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p:spPr>
              <p:txBody>
                <a:bodyPr wrap="none" anchor="ctr"/>
                <a:lstStyle/>
                <a:p>
                  <a:endParaRPr lang="en-US"/>
                </a:p>
              </p:txBody>
            </p:sp>
            <p:pic>
              <p:nvPicPr>
                <p:cNvPr id="56518" name="Picture 198" descr="Robby"/>
                <p:cNvPicPr>
                  <a:picLocks noChangeAspect="1" noChangeArrowheads="1"/>
                </p:cNvPicPr>
                <p:nvPr/>
              </p:nvPicPr>
              <p:blipFill>
                <a:blip r:embed="rId3" cstate="print"/>
                <a:srcRect/>
                <a:stretch>
                  <a:fillRect/>
                </a:stretch>
              </p:blipFill>
              <p:spPr bwMode="auto">
                <a:xfrm>
                  <a:off x="2546" y="890"/>
                  <a:ext cx="175" cy="271"/>
                </a:xfrm>
                <a:prstGeom prst="rect">
                  <a:avLst/>
                </a:prstGeom>
                <a:noFill/>
              </p:spPr>
            </p:pic>
            <p:grpSp>
              <p:nvGrpSpPr>
                <p:cNvPr id="56519" name="Group 199"/>
                <p:cNvGrpSpPr>
                  <a:grpSpLocks/>
                </p:cNvGrpSpPr>
                <p:nvPr/>
              </p:nvGrpSpPr>
              <p:grpSpPr bwMode="auto">
                <a:xfrm>
                  <a:off x="2848" y="1071"/>
                  <a:ext cx="151" cy="103"/>
                  <a:chOff x="2736" y="1776"/>
                  <a:chExt cx="288" cy="192"/>
                </a:xfrm>
              </p:grpSpPr>
              <p:sp>
                <p:nvSpPr>
                  <p:cNvPr id="56520" name="Oval 20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1" name="Oval 20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2" name="Oval 20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3" name="Oval 20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4" name="Oval 20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5" name="Oval 20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6" name="Oval 20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7" name="Oval 20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6528" name="Oval 20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grpSp>
        </p:grpSp>
        <p:sp>
          <p:nvSpPr>
            <p:cNvPr id="56646" name="Text Box 326"/>
            <p:cNvSpPr txBox="1">
              <a:spLocks noChangeArrowheads="1"/>
            </p:cNvSpPr>
            <p:nvPr/>
          </p:nvSpPr>
          <p:spPr bwMode="auto">
            <a:xfrm>
              <a:off x="4493" y="3005"/>
              <a:ext cx="384" cy="231"/>
            </a:xfrm>
            <a:prstGeom prst="rect">
              <a:avLst/>
            </a:prstGeom>
            <a:noFill/>
            <a:ln w="9525">
              <a:noFill/>
              <a:miter lim="800000"/>
              <a:headEnd/>
              <a:tailEnd/>
            </a:ln>
            <a:effectLst/>
          </p:spPr>
          <p:txBody>
            <a:bodyPr wrap="none">
              <a:spAutoFit/>
            </a:bodyPr>
            <a:lstStyle/>
            <a:p>
              <a:r>
                <a:rPr lang="en-US">
                  <a:solidFill>
                    <a:srgbClr val="996633"/>
                  </a:solidFill>
                  <a:latin typeface="Comic Sans MS" pitchFamily="66" charset="0"/>
                </a:rPr>
                <a:t>loop</a:t>
              </a:r>
            </a:p>
          </p:txBody>
        </p:sp>
      </p:grpSp>
      <p:grpSp>
        <p:nvGrpSpPr>
          <p:cNvPr id="56654" name="Group 334"/>
          <p:cNvGrpSpPr>
            <a:grpSpLocks/>
          </p:cNvGrpSpPr>
          <p:nvPr/>
        </p:nvGrpSpPr>
        <p:grpSpPr bwMode="auto">
          <a:xfrm>
            <a:off x="2743200" y="6240463"/>
            <a:ext cx="1749425" cy="328612"/>
            <a:chOff x="1728" y="3931"/>
            <a:chExt cx="1102" cy="207"/>
          </a:xfrm>
        </p:grpSpPr>
        <p:grpSp>
          <p:nvGrpSpPr>
            <p:cNvPr id="56650" name="Group 330"/>
            <p:cNvGrpSpPr>
              <a:grpSpLocks/>
            </p:cNvGrpSpPr>
            <p:nvPr/>
          </p:nvGrpSpPr>
          <p:grpSpPr bwMode="auto">
            <a:xfrm>
              <a:off x="1728" y="3931"/>
              <a:ext cx="357" cy="202"/>
              <a:chOff x="1728" y="3931"/>
              <a:chExt cx="357" cy="202"/>
            </a:xfrm>
          </p:grpSpPr>
          <p:sp>
            <p:nvSpPr>
              <p:cNvPr id="56648" name="Line 328"/>
              <p:cNvSpPr>
                <a:spLocks noChangeShapeType="1"/>
              </p:cNvSpPr>
              <p:nvPr/>
            </p:nvSpPr>
            <p:spPr bwMode="auto">
              <a:xfrm flipH="1">
                <a:off x="1728" y="3931"/>
                <a:ext cx="165" cy="197"/>
              </a:xfrm>
              <a:prstGeom prst="line">
                <a:avLst/>
              </a:prstGeom>
              <a:noFill/>
              <a:ln w="9525">
                <a:solidFill>
                  <a:schemeClr val="tx1"/>
                </a:solidFill>
                <a:prstDash val="dash"/>
                <a:round/>
                <a:headEnd/>
                <a:tailEnd type="triangle" w="med" len="med"/>
              </a:ln>
              <a:effectLst/>
            </p:spPr>
            <p:txBody>
              <a:bodyPr/>
              <a:lstStyle/>
              <a:p>
                <a:endParaRPr lang="en-US"/>
              </a:p>
            </p:txBody>
          </p:sp>
          <p:sp>
            <p:nvSpPr>
              <p:cNvPr id="56649" name="Line 329"/>
              <p:cNvSpPr>
                <a:spLocks noChangeShapeType="1"/>
              </p:cNvSpPr>
              <p:nvPr/>
            </p:nvSpPr>
            <p:spPr bwMode="auto">
              <a:xfrm>
                <a:off x="1920" y="3936"/>
                <a:ext cx="165" cy="197"/>
              </a:xfrm>
              <a:prstGeom prst="line">
                <a:avLst/>
              </a:prstGeom>
              <a:noFill/>
              <a:ln w="9525">
                <a:solidFill>
                  <a:schemeClr val="tx1"/>
                </a:solidFill>
                <a:prstDash val="dash"/>
                <a:round/>
                <a:headEnd/>
                <a:tailEnd type="triangle" w="med" len="med"/>
              </a:ln>
              <a:effectLst/>
            </p:spPr>
            <p:txBody>
              <a:bodyPr/>
              <a:lstStyle/>
              <a:p>
                <a:endParaRPr lang="en-US"/>
              </a:p>
            </p:txBody>
          </p:sp>
        </p:grpSp>
        <p:grpSp>
          <p:nvGrpSpPr>
            <p:cNvPr id="56651" name="Group 331"/>
            <p:cNvGrpSpPr>
              <a:grpSpLocks/>
            </p:cNvGrpSpPr>
            <p:nvPr/>
          </p:nvGrpSpPr>
          <p:grpSpPr bwMode="auto">
            <a:xfrm>
              <a:off x="2473" y="3936"/>
              <a:ext cx="357" cy="202"/>
              <a:chOff x="1728" y="3931"/>
              <a:chExt cx="357" cy="202"/>
            </a:xfrm>
          </p:grpSpPr>
          <p:sp>
            <p:nvSpPr>
              <p:cNvPr id="56652" name="Line 332"/>
              <p:cNvSpPr>
                <a:spLocks noChangeShapeType="1"/>
              </p:cNvSpPr>
              <p:nvPr/>
            </p:nvSpPr>
            <p:spPr bwMode="auto">
              <a:xfrm flipH="1">
                <a:off x="1728" y="3931"/>
                <a:ext cx="165" cy="197"/>
              </a:xfrm>
              <a:prstGeom prst="line">
                <a:avLst/>
              </a:prstGeom>
              <a:noFill/>
              <a:ln w="9525">
                <a:solidFill>
                  <a:schemeClr val="tx1"/>
                </a:solidFill>
                <a:prstDash val="dash"/>
                <a:round/>
                <a:headEnd/>
                <a:tailEnd type="triangle" w="med" len="med"/>
              </a:ln>
              <a:effectLst/>
            </p:spPr>
            <p:txBody>
              <a:bodyPr/>
              <a:lstStyle/>
              <a:p>
                <a:endParaRPr lang="en-US"/>
              </a:p>
            </p:txBody>
          </p:sp>
          <p:sp>
            <p:nvSpPr>
              <p:cNvPr id="56653" name="Line 333"/>
              <p:cNvSpPr>
                <a:spLocks noChangeShapeType="1"/>
              </p:cNvSpPr>
              <p:nvPr/>
            </p:nvSpPr>
            <p:spPr bwMode="auto">
              <a:xfrm>
                <a:off x="1920" y="3936"/>
                <a:ext cx="165" cy="197"/>
              </a:xfrm>
              <a:prstGeom prst="line">
                <a:avLst/>
              </a:prstGeom>
              <a:noFill/>
              <a:ln w="9525">
                <a:solidFill>
                  <a:schemeClr val="tx1"/>
                </a:solidFill>
                <a:prstDash val="dash"/>
                <a:round/>
                <a:headEnd/>
                <a:tailEnd type="triangle" w="med" len="med"/>
              </a:ln>
              <a:effectLst/>
            </p:spPr>
            <p:txBody>
              <a:bodyPr/>
              <a:lstStyle/>
              <a:p>
                <a:endParaRPr lang="en-US"/>
              </a:p>
            </p:txBody>
          </p:sp>
        </p:grpSp>
      </p:grpSp>
    </p:spTree>
    <p:extLst>
      <p:ext uri="{BB962C8B-B14F-4D97-AF65-F5344CB8AC3E}">
        <p14:creationId xmlns:p14="http://schemas.microsoft.com/office/powerpoint/2010/main" val="2397231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6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OR Sub-Tree</a:t>
            </a:r>
            <a:endParaRPr lang="en-US"/>
          </a:p>
        </p:txBody>
      </p:sp>
      <p:sp>
        <p:nvSpPr>
          <p:cNvPr id="76803" name="Rectangle 3"/>
          <p:cNvSpPr>
            <a:spLocks noGrp="1" noChangeArrowheads="1"/>
          </p:cNvSpPr>
          <p:nvPr>
            <p:ph sz="quarter" idx="1"/>
          </p:nvPr>
        </p:nvSpPr>
        <p:spPr/>
        <p:txBody>
          <a:bodyPr>
            <a:normAutofit lnSpcReduction="10000"/>
          </a:bodyPr>
          <a:lstStyle/>
          <a:p>
            <a:r>
              <a:rPr lang="en-US" sz="2000" dirty="0" smtClean="0"/>
              <a:t>OR sub-tree : AND-OR tree  ::  path : classical search tree</a:t>
            </a:r>
          </a:p>
          <a:p>
            <a:r>
              <a:rPr lang="en-US" sz="2000" dirty="0" smtClean="0"/>
              <a:t>For each state node, only one </a:t>
            </a:r>
            <a:br>
              <a:rPr lang="en-US" sz="2000" dirty="0" smtClean="0"/>
            </a:br>
            <a:r>
              <a:rPr lang="en-US" sz="2000" dirty="0" smtClean="0"/>
              <a:t>child is included</a:t>
            </a:r>
          </a:p>
          <a:p>
            <a:r>
              <a:rPr lang="en-US" sz="2000" dirty="0" smtClean="0"/>
              <a:t>For each action node, all </a:t>
            </a:r>
            <a:br>
              <a:rPr lang="en-US" sz="2000" dirty="0" smtClean="0"/>
            </a:br>
            <a:r>
              <a:rPr lang="en-US" sz="2000" dirty="0" smtClean="0"/>
              <a:t>children are included</a:t>
            </a:r>
          </a:p>
          <a:p>
            <a:r>
              <a:rPr lang="en-US" sz="2000" dirty="0" smtClean="0"/>
              <a:t>It forms a part of a </a:t>
            </a:r>
            <a:br>
              <a:rPr lang="en-US" sz="2000" dirty="0" smtClean="0"/>
            </a:br>
            <a:r>
              <a:rPr lang="en-US" sz="2000" dirty="0" smtClean="0"/>
              <a:t>potential solution if</a:t>
            </a:r>
            <a:br>
              <a:rPr lang="en-US" sz="2000" dirty="0" smtClean="0"/>
            </a:br>
            <a:r>
              <a:rPr lang="en-US" sz="2000" dirty="0" smtClean="0"/>
              <a:t>none of its nodes </a:t>
            </a:r>
            <a:br>
              <a:rPr lang="en-US" sz="2000" dirty="0" smtClean="0"/>
            </a:br>
            <a:r>
              <a:rPr lang="en-US" sz="2000" dirty="0" smtClean="0"/>
              <a:t>is closed</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solidFill>
                  <a:srgbClr val="C00000"/>
                </a:solidFill>
              </a:rPr>
              <a:t>A solution is an OR sub-tree in which </a:t>
            </a:r>
            <a:r>
              <a:rPr lang="en-US" sz="2000" b="1" dirty="0" smtClean="0">
                <a:solidFill>
                  <a:srgbClr val="C00000"/>
                </a:solidFill>
              </a:rPr>
              <a:t>all leaves are goal states</a:t>
            </a:r>
            <a:endParaRPr lang="en-US" sz="2000" dirty="0">
              <a:solidFill>
                <a:srgbClr val="C00000"/>
              </a:solidFill>
            </a:endParaRPr>
          </a:p>
        </p:txBody>
      </p:sp>
      <p:grpSp>
        <p:nvGrpSpPr>
          <p:cNvPr id="76804" name="Group 4"/>
          <p:cNvGrpSpPr>
            <a:grpSpLocks/>
          </p:cNvGrpSpPr>
          <p:nvPr/>
        </p:nvGrpSpPr>
        <p:grpSpPr bwMode="auto">
          <a:xfrm>
            <a:off x="2819400" y="2057400"/>
            <a:ext cx="6096000" cy="3354388"/>
            <a:chOff x="1680" y="1584"/>
            <a:chExt cx="3840" cy="2113"/>
          </a:xfrm>
        </p:grpSpPr>
        <p:sp>
          <p:nvSpPr>
            <p:cNvPr id="76805" name="Freeform 5"/>
            <p:cNvSpPr>
              <a:spLocks/>
            </p:cNvSpPr>
            <p:nvPr/>
          </p:nvSpPr>
          <p:spPr bwMode="auto">
            <a:xfrm>
              <a:off x="4800" y="3199"/>
              <a:ext cx="370" cy="186"/>
            </a:xfrm>
            <a:custGeom>
              <a:avLst/>
              <a:gdLst/>
              <a:ahLst/>
              <a:cxnLst>
                <a:cxn ang="0">
                  <a:pos x="48" y="0"/>
                </a:cxn>
                <a:cxn ang="0">
                  <a:pos x="0" y="144"/>
                </a:cxn>
                <a:cxn ang="0">
                  <a:pos x="240" y="144"/>
                </a:cxn>
                <a:cxn ang="0">
                  <a:pos x="296" y="144"/>
                </a:cxn>
                <a:cxn ang="0">
                  <a:pos x="48" y="0"/>
                </a:cxn>
              </a:cxnLst>
              <a:rect l="0" t="0" r="r" b="b"/>
              <a:pathLst>
                <a:path w="296" h="144">
                  <a:moveTo>
                    <a:pt x="48" y="0"/>
                  </a:moveTo>
                  <a:lnTo>
                    <a:pt x="0" y="144"/>
                  </a:lnTo>
                  <a:lnTo>
                    <a:pt x="240" y="144"/>
                  </a:lnTo>
                  <a:lnTo>
                    <a:pt x="296" y="144"/>
                  </a:lnTo>
                  <a:lnTo>
                    <a:pt x="48" y="0"/>
                  </a:lnTo>
                  <a:close/>
                </a:path>
              </a:pathLst>
            </a:custGeom>
            <a:solidFill>
              <a:srgbClr val="FFCC00"/>
            </a:solidFill>
            <a:ln w="9525">
              <a:noFill/>
              <a:round/>
              <a:headEnd/>
              <a:tailEnd/>
            </a:ln>
            <a:effectLst/>
          </p:spPr>
          <p:txBody>
            <a:bodyPr wrap="none"/>
            <a:lstStyle/>
            <a:p>
              <a:endParaRPr lang="en-US"/>
            </a:p>
          </p:txBody>
        </p:sp>
        <p:sp>
          <p:nvSpPr>
            <p:cNvPr id="76806" name="Freeform 6"/>
            <p:cNvSpPr>
              <a:spLocks/>
            </p:cNvSpPr>
            <p:nvPr/>
          </p:nvSpPr>
          <p:spPr bwMode="auto">
            <a:xfrm>
              <a:off x="378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07" name="Freeform 7"/>
            <p:cNvSpPr>
              <a:spLocks/>
            </p:cNvSpPr>
            <p:nvPr/>
          </p:nvSpPr>
          <p:spPr bwMode="auto">
            <a:xfrm>
              <a:off x="1840" y="3209"/>
              <a:ext cx="220" cy="156"/>
            </a:xfrm>
            <a:custGeom>
              <a:avLst/>
              <a:gdLst/>
              <a:ahLst/>
              <a:cxnLst>
                <a:cxn ang="0">
                  <a:pos x="72" y="0"/>
                </a:cxn>
                <a:cxn ang="0">
                  <a:pos x="0" y="120"/>
                </a:cxn>
                <a:cxn ang="0">
                  <a:pos x="176" y="120"/>
                </a:cxn>
                <a:cxn ang="0">
                  <a:pos x="72" y="0"/>
                </a:cxn>
              </a:cxnLst>
              <a:rect l="0" t="0" r="r" b="b"/>
              <a:pathLst>
                <a:path w="176" h="120">
                  <a:moveTo>
                    <a:pt x="72" y="0"/>
                  </a:moveTo>
                  <a:lnTo>
                    <a:pt x="0" y="120"/>
                  </a:lnTo>
                  <a:lnTo>
                    <a:pt x="176" y="120"/>
                  </a:lnTo>
                  <a:lnTo>
                    <a:pt x="72" y="0"/>
                  </a:lnTo>
                  <a:close/>
                </a:path>
              </a:pathLst>
            </a:custGeom>
            <a:solidFill>
              <a:srgbClr val="FFCC00"/>
            </a:solidFill>
            <a:ln w="9525">
              <a:noFill/>
              <a:round/>
              <a:headEnd/>
              <a:tailEnd/>
            </a:ln>
            <a:effectLst/>
          </p:spPr>
          <p:txBody>
            <a:bodyPr wrap="none"/>
            <a:lstStyle/>
            <a:p>
              <a:endParaRPr lang="en-US"/>
            </a:p>
          </p:txBody>
        </p:sp>
        <p:sp>
          <p:nvSpPr>
            <p:cNvPr id="76808" name="Freeform 8"/>
            <p:cNvSpPr>
              <a:spLocks/>
            </p:cNvSpPr>
            <p:nvPr/>
          </p:nvSpPr>
          <p:spPr bwMode="auto">
            <a:xfrm>
              <a:off x="3530" y="2205"/>
              <a:ext cx="270" cy="187"/>
            </a:xfrm>
            <a:custGeom>
              <a:avLst/>
              <a:gdLst/>
              <a:ahLst/>
              <a:cxnLst>
                <a:cxn ang="0">
                  <a:pos x="104" y="0"/>
                </a:cxn>
                <a:cxn ang="0">
                  <a:pos x="0" y="144"/>
                </a:cxn>
                <a:cxn ang="0">
                  <a:pos x="120" y="144"/>
                </a:cxn>
                <a:cxn ang="0">
                  <a:pos x="216" y="136"/>
                </a:cxn>
                <a:cxn ang="0">
                  <a:pos x="104" y="0"/>
                </a:cxn>
              </a:cxnLst>
              <a:rect l="0" t="0" r="r" b="b"/>
              <a:pathLst>
                <a:path w="216" h="144">
                  <a:moveTo>
                    <a:pt x="104" y="0"/>
                  </a:moveTo>
                  <a:lnTo>
                    <a:pt x="0" y="144"/>
                  </a:lnTo>
                  <a:lnTo>
                    <a:pt x="120" y="144"/>
                  </a:lnTo>
                  <a:lnTo>
                    <a:pt x="216" y="136"/>
                  </a:lnTo>
                  <a:lnTo>
                    <a:pt x="104" y="0"/>
                  </a:lnTo>
                  <a:close/>
                </a:path>
              </a:pathLst>
            </a:custGeom>
            <a:solidFill>
              <a:srgbClr val="FFCC00"/>
            </a:solidFill>
            <a:ln w="9525">
              <a:noFill/>
              <a:round/>
              <a:headEnd/>
              <a:tailEnd/>
            </a:ln>
            <a:effectLst/>
          </p:spPr>
          <p:txBody>
            <a:bodyPr wrap="none"/>
            <a:lstStyle/>
            <a:p>
              <a:endParaRPr lang="en-US"/>
            </a:p>
          </p:txBody>
        </p:sp>
        <p:sp>
          <p:nvSpPr>
            <p:cNvPr id="76809" name="Freeform 9"/>
            <p:cNvSpPr>
              <a:spLocks/>
            </p:cNvSpPr>
            <p:nvPr/>
          </p:nvSpPr>
          <p:spPr bwMode="auto">
            <a:xfrm>
              <a:off x="2750" y="2205"/>
              <a:ext cx="190" cy="166"/>
            </a:xfrm>
            <a:custGeom>
              <a:avLst/>
              <a:gdLst/>
              <a:ahLst/>
              <a:cxnLst>
                <a:cxn ang="0">
                  <a:pos x="152" y="0"/>
                </a:cxn>
                <a:cxn ang="0">
                  <a:pos x="0" y="120"/>
                </a:cxn>
                <a:cxn ang="0">
                  <a:pos x="152" y="128"/>
                </a:cxn>
                <a:cxn ang="0">
                  <a:pos x="152" y="0"/>
                </a:cxn>
              </a:cxnLst>
              <a:rect l="0" t="0" r="r" b="b"/>
              <a:pathLst>
                <a:path w="152" h="128">
                  <a:moveTo>
                    <a:pt x="152" y="0"/>
                  </a:moveTo>
                  <a:lnTo>
                    <a:pt x="0" y="120"/>
                  </a:lnTo>
                  <a:lnTo>
                    <a:pt x="152" y="128"/>
                  </a:lnTo>
                  <a:lnTo>
                    <a:pt x="152" y="0"/>
                  </a:lnTo>
                  <a:close/>
                </a:path>
              </a:pathLst>
            </a:custGeom>
            <a:solidFill>
              <a:srgbClr val="FFCC00"/>
            </a:solidFill>
            <a:ln w="9525">
              <a:noFill/>
              <a:round/>
              <a:headEnd/>
              <a:tailEnd/>
            </a:ln>
            <a:effectLst/>
          </p:spPr>
          <p:txBody>
            <a:bodyPr wrap="none"/>
            <a:lstStyle/>
            <a:p>
              <a:endParaRPr lang="en-US"/>
            </a:p>
          </p:txBody>
        </p:sp>
        <p:sp>
          <p:nvSpPr>
            <p:cNvPr id="76810" name="Rectangle 10"/>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11"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2"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3"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4"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5"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6" name="Rectangle 16"/>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17"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8"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19"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20" name="Rectangle 20"/>
            <p:cNvSpPr>
              <a:spLocks noChangeArrowheads="1"/>
            </p:cNvSpPr>
            <p:nvPr/>
          </p:nvSpPr>
          <p:spPr bwMode="auto">
            <a:xfrm>
              <a:off x="444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1"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22"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3" name="Rectangle 23"/>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24"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6825"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6" name="Rectangle 26"/>
            <p:cNvSpPr>
              <a:spLocks noChangeArrowheads="1"/>
            </p:cNvSpPr>
            <p:nvPr/>
          </p:nvSpPr>
          <p:spPr bwMode="auto">
            <a:xfrm>
              <a:off x="288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7" name="Rectangle 27"/>
            <p:cNvSpPr>
              <a:spLocks noChangeArrowheads="1"/>
            </p:cNvSpPr>
            <p:nvPr/>
          </p:nvSpPr>
          <p:spPr bwMode="auto">
            <a:xfrm>
              <a:off x="186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8" name="Rectangle 28"/>
            <p:cNvSpPr>
              <a:spLocks noChangeArrowheads="1"/>
            </p:cNvSpPr>
            <p:nvPr/>
          </p:nvSpPr>
          <p:spPr bwMode="auto">
            <a:xfrm>
              <a:off x="432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29" name="Rectangle 29"/>
            <p:cNvSpPr>
              <a:spLocks noChangeArrowheads="1"/>
            </p:cNvSpPr>
            <p:nvPr/>
          </p:nvSpPr>
          <p:spPr bwMode="auto">
            <a:xfrm>
              <a:off x="360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0" name="Rectangle 30"/>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1"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32"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33"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34"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35"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p:spPr>
          <p:txBody>
            <a:bodyPr wrap="none"/>
            <a:lstStyle/>
            <a:p>
              <a:endParaRPr lang="en-US"/>
            </a:p>
          </p:txBody>
        </p:sp>
        <p:sp>
          <p:nvSpPr>
            <p:cNvPr id="76836"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p:spPr>
          <p:txBody>
            <a:bodyPr wrap="none"/>
            <a:lstStyle/>
            <a:p>
              <a:endParaRPr lang="en-US"/>
            </a:p>
          </p:txBody>
        </p:sp>
        <p:sp>
          <p:nvSpPr>
            <p:cNvPr id="76837"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p:spPr>
          <p:txBody>
            <a:bodyPr wrap="none"/>
            <a:lstStyle/>
            <a:p>
              <a:endParaRPr lang="en-US"/>
            </a:p>
          </p:txBody>
        </p:sp>
        <p:sp>
          <p:nvSpPr>
            <p:cNvPr id="76838"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39"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p:spPr>
          <p:txBody>
            <a:bodyPr wrap="none"/>
            <a:lstStyle/>
            <a:p>
              <a:endParaRPr lang="en-US"/>
            </a:p>
          </p:txBody>
        </p:sp>
        <p:sp>
          <p:nvSpPr>
            <p:cNvPr id="76840"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1"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2"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p:spPr>
          <p:txBody>
            <a:bodyPr wrap="none"/>
            <a:lstStyle/>
            <a:p>
              <a:endParaRPr lang="en-US"/>
            </a:p>
          </p:txBody>
        </p:sp>
        <p:sp>
          <p:nvSpPr>
            <p:cNvPr id="76843"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p:spPr>
          <p:txBody>
            <a:bodyPr wrap="none"/>
            <a:lstStyle/>
            <a:p>
              <a:endParaRPr lang="en-US"/>
            </a:p>
          </p:txBody>
        </p:sp>
        <p:sp>
          <p:nvSpPr>
            <p:cNvPr id="76844"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45"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46"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47"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48"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p:spPr>
          <p:txBody>
            <a:bodyPr wrap="none"/>
            <a:lstStyle/>
            <a:p>
              <a:endParaRPr lang="en-US"/>
            </a:p>
          </p:txBody>
        </p:sp>
        <p:sp>
          <p:nvSpPr>
            <p:cNvPr id="76849"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50"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51"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p:spPr>
          <p:txBody>
            <a:bodyPr wrap="none"/>
            <a:lstStyle/>
            <a:p>
              <a:endParaRPr lang="en-US"/>
            </a:p>
          </p:txBody>
        </p:sp>
        <p:sp>
          <p:nvSpPr>
            <p:cNvPr id="76852"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p:spPr>
          <p:txBody>
            <a:bodyPr wrap="none"/>
            <a:lstStyle/>
            <a:p>
              <a:endParaRPr lang="en-US"/>
            </a:p>
          </p:txBody>
        </p:sp>
        <p:sp>
          <p:nvSpPr>
            <p:cNvPr id="76853"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p:spPr>
          <p:txBody>
            <a:bodyPr wrap="none"/>
            <a:lstStyle/>
            <a:p>
              <a:endParaRPr lang="en-US"/>
            </a:p>
          </p:txBody>
        </p:sp>
        <p:sp>
          <p:nvSpPr>
            <p:cNvPr id="76854" name="Rectangle 54"/>
            <p:cNvSpPr>
              <a:spLocks noChangeArrowheads="1"/>
            </p:cNvSpPr>
            <p:nvPr/>
          </p:nvSpPr>
          <p:spPr bwMode="auto">
            <a:xfrm>
              <a:off x="16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5" name="Rectangle 55"/>
            <p:cNvSpPr>
              <a:spLocks noChangeArrowheads="1"/>
            </p:cNvSpPr>
            <p:nvPr/>
          </p:nvSpPr>
          <p:spPr bwMode="auto">
            <a:xfrm>
              <a:off x="216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56"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7" name="Rectangle 57"/>
            <p:cNvSpPr>
              <a:spLocks noChangeArrowheads="1"/>
            </p:cNvSpPr>
            <p:nvPr/>
          </p:nvSpPr>
          <p:spPr bwMode="auto">
            <a:xfrm>
              <a:off x="468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58"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59" name="Rectangle 59"/>
            <p:cNvSpPr>
              <a:spLocks noChangeArrowheads="1"/>
            </p:cNvSpPr>
            <p:nvPr/>
          </p:nvSpPr>
          <p:spPr bwMode="auto">
            <a:xfrm>
              <a:off x="40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grpSp>
          <p:nvGrpSpPr>
            <p:cNvPr id="76860" name="Group 60"/>
            <p:cNvGrpSpPr>
              <a:grpSpLocks/>
            </p:cNvGrpSpPr>
            <p:nvPr/>
          </p:nvGrpSpPr>
          <p:grpSpPr bwMode="auto">
            <a:xfrm>
              <a:off x="2880" y="3199"/>
              <a:ext cx="480" cy="497"/>
              <a:chOff x="2880" y="3199"/>
              <a:chExt cx="480" cy="497"/>
            </a:xfrm>
          </p:grpSpPr>
          <p:sp>
            <p:nvSpPr>
              <p:cNvPr id="76861" name="Freeform 61"/>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62"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63"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64"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65"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66" name="Rectangle 66"/>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67" name="Rectangle 67"/>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grpSp>
        <p:sp>
          <p:nvSpPr>
            <p:cNvPr id="76868" name="Rectangle 68"/>
            <p:cNvSpPr>
              <a:spLocks noChangeArrowheads="1"/>
            </p:cNvSpPr>
            <p:nvPr/>
          </p:nvSpPr>
          <p:spPr bwMode="auto">
            <a:xfrm>
              <a:off x="3900" y="2578"/>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69" name="Rectangle 69"/>
            <p:cNvSpPr>
              <a:spLocks noChangeArrowheads="1"/>
            </p:cNvSpPr>
            <p:nvPr/>
          </p:nvSpPr>
          <p:spPr bwMode="auto">
            <a:xfrm>
              <a:off x="3660" y="2578"/>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0" name="Rectangle 70"/>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p:spPr>
          <p:txBody>
            <a:bodyPr wrap="none" anchor="ctr"/>
            <a:lstStyle/>
            <a:p>
              <a:endParaRPr lang="en-US"/>
            </a:p>
          </p:txBody>
        </p:sp>
        <p:sp>
          <p:nvSpPr>
            <p:cNvPr id="76871"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2" name="Rectangle 72"/>
            <p:cNvSpPr>
              <a:spLocks noChangeArrowheads="1"/>
            </p:cNvSpPr>
            <p:nvPr/>
          </p:nvSpPr>
          <p:spPr bwMode="auto">
            <a:xfrm>
              <a:off x="504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73" name="Rectangle 73"/>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sp>
          <p:nvSpPr>
            <p:cNvPr id="76874"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p:spPr>
          <p:txBody>
            <a:bodyPr/>
            <a:lstStyle/>
            <a:p>
              <a:endParaRPr lang="en-US"/>
            </a:p>
          </p:txBody>
        </p:sp>
        <p:grpSp>
          <p:nvGrpSpPr>
            <p:cNvPr id="76875" name="Group 75"/>
            <p:cNvGrpSpPr>
              <a:grpSpLocks/>
            </p:cNvGrpSpPr>
            <p:nvPr/>
          </p:nvGrpSpPr>
          <p:grpSpPr bwMode="auto">
            <a:xfrm>
              <a:off x="2352" y="3200"/>
              <a:ext cx="480" cy="497"/>
              <a:chOff x="2880" y="3199"/>
              <a:chExt cx="480" cy="497"/>
            </a:xfrm>
          </p:grpSpPr>
          <p:sp>
            <p:nvSpPr>
              <p:cNvPr id="76876" name="Freeform 76"/>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877"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78"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79"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880"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881"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882"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p:spPr>
            <p:txBody>
              <a:bodyPr wrap="none" anchor="ctr"/>
              <a:lstStyle/>
              <a:p>
                <a:endParaRPr lang="en-US"/>
              </a:p>
            </p:txBody>
          </p:sp>
        </p:grpSp>
      </p:grpSp>
      <p:grpSp>
        <p:nvGrpSpPr>
          <p:cNvPr id="76883" name="Group 83"/>
          <p:cNvGrpSpPr>
            <a:grpSpLocks/>
          </p:cNvGrpSpPr>
          <p:nvPr/>
        </p:nvGrpSpPr>
        <p:grpSpPr bwMode="auto">
          <a:xfrm>
            <a:off x="2819400" y="2057400"/>
            <a:ext cx="3238500" cy="3352800"/>
            <a:chOff x="1776" y="1296"/>
            <a:chExt cx="2040" cy="2112"/>
          </a:xfrm>
        </p:grpSpPr>
        <p:sp>
          <p:nvSpPr>
            <p:cNvPr id="76884" name="Freeform 84"/>
            <p:cNvSpPr>
              <a:spLocks/>
            </p:cNvSpPr>
            <p:nvPr/>
          </p:nvSpPr>
          <p:spPr bwMode="auto">
            <a:xfrm>
              <a:off x="1936" y="2921"/>
              <a:ext cx="220" cy="156"/>
            </a:xfrm>
            <a:custGeom>
              <a:avLst/>
              <a:gdLst/>
              <a:ahLst/>
              <a:cxnLst>
                <a:cxn ang="0">
                  <a:pos x="72" y="0"/>
                </a:cxn>
                <a:cxn ang="0">
                  <a:pos x="0" y="120"/>
                </a:cxn>
                <a:cxn ang="0">
                  <a:pos x="176" y="120"/>
                </a:cxn>
                <a:cxn ang="0">
                  <a:pos x="72" y="0"/>
                </a:cxn>
              </a:cxnLst>
              <a:rect l="0" t="0" r="r" b="b"/>
              <a:pathLst>
                <a:path w="176" h="120">
                  <a:moveTo>
                    <a:pt x="72" y="0"/>
                  </a:moveTo>
                  <a:lnTo>
                    <a:pt x="0" y="120"/>
                  </a:lnTo>
                  <a:lnTo>
                    <a:pt x="176" y="120"/>
                  </a:lnTo>
                  <a:lnTo>
                    <a:pt x="72" y="0"/>
                  </a:lnTo>
                  <a:close/>
                </a:path>
              </a:pathLst>
            </a:custGeom>
            <a:solidFill>
              <a:srgbClr val="FFCC00"/>
            </a:solidFill>
            <a:ln w="9525">
              <a:noFill/>
              <a:round/>
              <a:headEnd/>
              <a:tailEnd/>
            </a:ln>
            <a:effectLst/>
          </p:spPr>
          <p:txBody>
            <a:bodyPr wrap="none"/>
            <a:lstStyle/>
            <a:p>
              <a:endParaRPr lang="en-US"/>
            </a:p>
          </p:txBody>
        </p:sp>
        <p:sp>
          <p:nvSpPr>
            <p:cNvPr id="76885" name="Freeform 85"/>
            <p:cNvSpPr>
              <a:spLocks/>
            </p:cNvSpPr>
            <p:nvPr/>
          </p:nvSpPr>
          <p:spPr bwMode="auto">
            <a:xfrm>
              <a:off x="2846" y="1917"/>
              <a:ext cx="190" cy="166"/>
            </a:xfrm>
            <a:custGeom>
              <a:avLst/>
              <a:gdLst/>
              <a:ahLst/>
              <a:cxnLst>
                <a:cxn ang="0">
                  <a:pos x="152" y="0"/>
                </a:cxn>
                <a:cxn ang="0">
                  <a:pos x="0" y="120"/>
                </a:cxn>
                <a:cxn ang="0">
                  <a:pos x="152" y="128"/>
                </a:cxn>
                <a:cxn ang="0">
                  <a:pos x="152" y="0"/>
                </a:cxn>
              </a:cxnLst>
              <a:rect l="0" t="0" r="r" b="b"/>
              <a:pathLst>
                <a:path w="152" h="128">
                  <a:moveTo>
                    <a:pt x="152" y="0"/>
                  </a:moveTo>
                  <a:lnTo>
                    <a:pt x="0" y="120"/>
                  </a:lnTo>
                  <a:lnTo>
                    <a:pt x="152" y="128"/>
                  </a:lnTo>
                  <a:lnTo>
                    <a:pt x="152" y="0"/>
                  </a:lnTo>
                  <a:close/>
                </a:path>
              </a:pathLst>
            </a:custGeom>
            <a:solidFill>
              <a:srgbClr val="FFCC00"/>
            </a:solidFill>
            <a:ln w="9525">
              <a:noFill/>
              <a:round/>
              <a:headEnd/>
              <a:tailEnd/>
            </a:ln>
            <a:effectLst/>
          </p:spPr>
          <p:txBody>
            <a:bodyPr wrap="none"/>
            <a:lstStyle/>
            <a:p>
              <a:endParaRPr lang="en-US"/>
            </a:p>
          </p:txBody>
        </p:sp>
        <p:sp>
          <p:nvSpPr>
            <p:cNvPr id="76886" name="Rectangle 86"/>
            <p:cNvSpPr>
              <a:spLocks noChangeArrowheads="1"/>
            </p:cNvSpPr>
            <p:nvPr/>
          </p:nvSpPr>
          <p:spPr bwMode="auto">
            <a:xfrm>
              <a:off x="3696" y="1296"/>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87" name="Rectangle 87"/>
            <p:cNvSpPr>
              <a:spLocks noChangeArrowheads="1"/>
            </p:cNvSpPr>
            <p:nvPr/>
          </p:nvSpPr>
          <p:spPr bwMode="auto">
            <a:xfrm>
              <a:off x="1776" y="3284"/>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88" name="Rectangle 88"/>
            <p:cNvSpPr>
              <a:spLocks noChangeArrowheads="1"/>
            </p:cNvSpPr>
            <p:nvPr/>
          </p:nvSpPr>
          <p:spPr bwMode="auto">
            <a:xfrm>
              <a:off x="2976" y="2290"/>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89" name="Rectangle 89"/>
            <p:cNvSpPr>
              <a:spLocks noChangeArrowheads="1"/>
            </p:cNvSpPr>
            <p:nvPr/>
          </p:nvSpPr>
          <p:spPr bwMode="auto">
            <a:xfrm>
              <a:off x="2256" y="3284"/>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890" name="Rectangle 90"/>
            <p:cNvSpPr>
              <a:spLocks noChangeArrowheads="1"/>
            </p:cNvSpPr>
            <p:nvPr/>
          </p:nvSpPr>
          <p:spPr bwMode="auto">
            <a:xfrm>
              <a:off x="2496" y="2290"/>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sp>
          <p:nvSpPr>
            <p:cNvPr id="76891" name="Rectangle 91"/>
            <p:cNvSpPr>
              <a:spLocks noChangeArrowheads="1"/>
            </p:cNvSpPr>
            <p:nvPr/>
          </p:nvSpPr>
          <p:spPr bwMode="auto">
            <a:xfrm>
              <a:off x="2976" y="2787"/>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2" name="Rectangle 92"/>
            <p:cNvSpPr>
              <a:spLocks noChangeArrowheads="1"/>
            </p:cNvSpPr>
            <p:nvPr/>
          </p:nvSpPr>
          <p:spPr bwMode="auto">
            <a:xfrm>
              <a:off x="1956" y="2787"/>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3" name="Rectangle 93"/>
            <p:cNvSpPr>
              <a:spLocks noChangeArrowheads="1"/>
            </p:cNvSpPr>
            <p:nvPr/>
          </p:nvSpPr>
          <p:spPr bwMode="auto">
            <a:xfrm>
              <a:off x="2976" y="1793"/>
              <a:ext cx="120" cy="124"/>
            </a:xfrm>
            <a:prstGeom prst="rect">
              <a:avLst/>
            </a:prstGeom>
            <a:solidFill>
              <a:srgbClr val="CC00CC"/>
            </a:solidFill>
            <a:ln w="9525">
              <a:solidFill>
                <a:schemeClr val="tx1"/>
              </a:solidFill>
              <a:miter lim="800000"/>
              <a:headEnd/>
              <a:tailEnd/>
            </a:ln>
            <a:effectLst/>
          </p:spPr>
          <p:txBody>
            <a:bodyPr wrap="none" anchor="ctr"/>
            <a:lstStyle/>
            <a:p>
              <a:endParaRPr lang="en-US"/>
            </a:p>
          </p:txBody>
        </p:sp>
        <p:sp>
          <p:nvSpPr>
            <p:cNvPr id="76894" name="Line 94"/>
            <p:cNvSpPr>
              <a:spLocks noChangeShapeType="1"/>
            </p:cNvSpPr>
            <p:nvPr/>
          </p:nvSpPr>
          <p:spPr bwMode="auto">
            <a:xfrm flipH="1">
              <a:off x="3036" y="1420"/>
              <a:ext cx="720" cy="373"/>
            </a:xfrm>
            <a:prstGeom prst="line">
              <a:avLst/>
            </a:prstGeom>
            <a:noFill/>
            <a:ln w="9525">
              <a:solidFill>
                <a:schemeClr val="tx1"/>
              </a:solidFill>
              <a:round/>
              <a:headEnd/>
              <a:tailEnd type="triangle" w="med" len="med"/>
            </a:ln>
            <a:effectLst/>
          </p:spPr>
          <p:txBody>
            <a:bodyPr wrap="none"/>
            <a:lstStyle/>
            <a:p>
              <a:endParaRPr lang="en-US"/>
            </a:p>
          </p:txBody>
        </p:sp>
        <p:sp>
          <p:nvSpPr>
            <p:cNvPr id="76895" name="Line 95"/>
            <p:cNvSpPr>
              <a:spLocks noChangeShapeType="1"/>
            </p:cNvSpPr>
            <p:nvPr/>
          </p:nvSpPr>
          <p:spPr bwMode="auto">
            <a:xfrm flipH="1">
              <a:off x="2556" y="1917"/>
              <a:ext cx="480" cy="373"/>
            </a:xfrm>
            <a:prstGeom prst="line">
              <a:avLst/>
            </a:prstGeom>
            <a:noFill/>
            <a:ln w="9525">
              <a:solidFill>
                <a:schemeClr val="tx1"/>
              </a:solidFill>
              <a:round/>
              <a:headEnd/>
              <a:tailEnd type="triangle" w="med" len="med"/>
            </a:ln>
            <a:effectLst/>
          </p:spPr>
          <p:txBody>
            <a:bodyPr wrap="none"/>
            <a:lstStyle/>
            <a:p>
              <a:endParaRPr lang="en-US"/>
            </a:p>
          </p:txBody>
        </p:sp>
        <p:sp>
          <p:nvSpPr>
            <p:cNvPr id="76896" name="Line 96"/>
            <p:cNvSpPr>
              <a:spLocks noChangeShapeType="1"/>
            </p:cNvSpPr>
            <p:nvPr/>
          </p:nvSpPr>
          <p:spPr bwMode="auto">
            <a:xfrm flipH="1">
              <a:off x="2016" y="2414"/>
              <a:ext cx="540" cy="373"/>
            </a:xfrm>
            <a:prstGeom prst="line">
              <a:avLst/>
            </a:prstGeom>
            <a:noFill/>
            <a:ln w="9525">
              <a:solidFill>
                <a:schemeClr val="tx1"/>
              </a:solidFill>
              <a:round/>
              <a:headEnd/>
              <a:tailEnd type="triangle" w="med" len="med"/>
            </a:ln>
            <a:effectLst/>
          </p:spPr>
          <p:txBody>
            <a:bodyPr wrap="none"/>
            <a:lstStyle/>
            <a:p>
              <a:endParaRPr lang="en-US"/>
            </a:p>
          </p:txBody>
        </p:sp>
        <p:sp>
          <p:nvSpPr>
            <p:cNvPr id="76897" name="Line 97"/>
            <p:cNvSpPr>
              <a:spLocks noChangeShapeType="1"/>
            </p:cNvSpPr>
            <p:nvPr/>
          </p:nvSpPr>
          <p:spPr bwMode="auto">
            <a:xfrm flipH="1">
              <a:off x="1836" y="2911"/>
              <a:ext cx="180" cy="373"/>
            </a:xfrm>
            <a:prstGeom prst="line">
              <a:avLst/>
            </a:prstGeom>
            <a:noFill/>
            <a:ln w="9525">
              <a:solidFill>
                <a:schemeClr val="tx1"/>
              </a:solidFill>
              <a:round/>
              <a:headEnd/>
              <a:tailEnd type="triangle" w="med" len="med"/>
            </a:ln>
            <a:effectLst/>
          </p:spPr>
          <p:txBody>
            <a:bodyPr wrap="none"/>
            <a:lstStyle/>
            <a:p>
              <a:endParaRPr lang="en-US"/>
            </a:p>
          </p:txBody>
        </p:sp>
        <p:sp>
          <p:nvSpPr>
            <p:cNvPr id="76898" name="Line 98"/>
            <p:cNvSpPr>
              <a:spLocks noChangeShapeType="1"/>
            </p:cNvSpPr>
            <p:nvPr/>
          </p:nvSpPr>
          <p:spPr bwMode="auto">
            <a:xfrm>
              <a:off x="2016" y="2911"/>
              <a:ext cx="300" cy="373"/>
            </a:xfrm>
            <a:prstGeom prst="line">
              <a:avLst/>
            </a:prstGeom>
            <a:noFill/>
            <a:ln w="9525">
              <a:solidFill>
                <a:schemeClr val="tx1"/>
              </a:solidFill>
              <a:round/>
              <a:headEnd/>
              <a:tailEnd type="triangle" w="med" len="med"/>
            </a:ln>
            <a:effectLst/>
          </p:spPr>
          <p:txBody>
            <a:bodyPr wrap="none"/>
            <a:lstStyle/>
            <a:p>
              <a:endParaRPr lang="en-US"/>
            </a:p>
          </p:txBody>
        </p:sp>
        <p:sp>
          <p:nvSpPr>
            <p:cNvPr id="76899" name="Line 99"/>
            <p:cNvSpPr>
              <a:spLocks noChangeShapeType="1"/>
            </p:cNvSpPr>
            <p:nvPr/>
          </p:nvSpPr>
          <p:spPr bwMode="auto">
            <a:xfrm>
              <a:off x="3036" y="1917"/>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0" name="Line 100"/>
            <p:cNvSpPr>
              <a:spLocks noChangeShapeType="1"/>
            </p:cNvSpPr>
            <p:nvPr/>
          </p:nvSpPr>
          <p:spPr bwMode="auto">
            <a:xfrm>
              <a:off x="3036" y="2414"/>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1" name="Rectangle 101"/>
            <p:cNvSpPr>
              <a:spLocks noChangeArrowheads="1"/>
            </p:cNvSpPr>
            <p:nvPr/>
          </p:nvSpPr>
          <p:spPr bwMode="auto">
            <a:xfrm>
              <a:off x="1776" y="3284"/>
              <a:ext cx="120" cy="124"/>
            </a:xfrm>
            <a:prstGeom prst="rect">
              <a:avLst/>
            </a:prstGeom>
            <a:solidFill>
              <a:srgbClr val="CC00CC"/>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902" name="Rectangle 102"/>
            <p:cNvSpPr>
              <a:spLocks noChangeArrowheads="1"/>
            </p:cNvSpPr>
            <p:nvPr/>
          </p:nvSpPr>
          <p:spPr bwMode="auto">
            <a:xfrm>
              <a:off x="2256" y="3284"/>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grpSp>
          <p:nvGrpSpPr>
            <p:cNvPr id="76903" name="Group 103"/>
            <p:cNvGrpSpPr>
              <a:grpSpLocks/>
            </p:cNvGrpSpPr>
            <p:nvPr/>
          </p:nvGrpSpPr>
          <p:grpSpPr bwMode="auto">
            <a:xfrm>
              <a:off x="2976" y="2911"/>
              <a:ext cx="480" cy="497"/>
              <a:chOff x="2880" y="3199"/>
              <a:chExt cx="480" cy="497"/>
            </a:xfrm>
          </p:grpSpPr>
          <p:sp>
            <p:nvSpPr>
              <p:cNvPr id="76904" name="Freeform 104"/>
              <p:cNvSpPr>
                <a:spLocks/>
              </p:cNvSpPr>
              <p:nvPr/>
            </p:nvSpPr>
            <p:spPr bwMode="auto">
              <a:xfrm>
                <a:off x="2940" y="3199"/>
                <a:ext cx="180" cy="186"/>
              </a:xfrm>
              <a:custGeom>
                <a:avLst/>
                <a:gdLst/>
                <a:ahLst/>
                <a:cxnLst>
                  <a:cxn ang="0">
                    <a:pos x="0" y="0"/>
                  </a:cxn>
                  <a:cxn ang="0">
                    <a:pos x="0" y="96"/>
                  </a:cxn>
                  <a:cxn ang="0">
                    <a:pos x="0" y="144"/>
                  </a:cxn>
                  <a:cxn ang="0">
                    <a:pos x="144" y="144"/>
                  </a:cxn>
                  <a:cxn ang="0">
                    <a:pos x="0" y="0"/>
                  </a:cxn>
                </a:cxnLst>
                <a:rect l="0" t="0" r="r" b="b"/>
                <a:pathLst>
                  <a:path w="144" h="144">
                    <a:moveTo>
                      <a:pt x="0" y="0"/>
                    </a:moveTo>
                    <a:lnTo>
                      <a:pt x="0" y="96"/>
                    </a:lnTo>
                    <a:lnTo>
                      <a:pt x="0" y="144"/>
                    </a:lnTo>
                    <a:lnTo>
                      <a:pt x="144" y="144"/>
                    </a:lnTo>
                    <a:lnTo>
                      <a:pt x="0" y="0"/>
                    </a:lnTo>
                    <a:close/>
                  </a:path>
                </a:pathLst>
              </a:custGeom>
              <a:solidFill>
                <a:srgbClr val="FFCC00"/>
              </a:solidFill>
              <a:ln w="9525">
                <a:noFill/>
                <a:round/>
                <a:headEnd/>
                <a:tailEnd/>
              </a:ln>
              <a:effectLst/>
            </p:spPr>
            <p:txBody>
              <a:bodyPr wrap="none"/>
              <a:lstStyle/>
              <a:p>
                <a:endParaRPr lang="en-US"/>
              </a:p>
            </p:txBody>
          </p:sp>
          <p:sp>
            <p:nvSpPr>
              <p:cNvPr id="76905" name="Rectangle 105"/>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906" name="Rectangle 106"/>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p:spPr>
            <p:txBody>
              <a:bodyPr wrap="none" anchor="ctr"/>
              <a:lstStyle/>
              <a:p>
                <a:endParaRPr lang="en-US"/>
              </a:p>
            </p:txBody>
          </p:sp>
          <p:sp>
            <p:nvSpPr>
              <p:cNvPr id="76907" name="Line 107"/>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p:spPr>
            <p:txBody>
              <a:bodyPr wrap="none"/>
              <a:lstStyle/>
              <a:p>
                <a:endParaRPr lang="en-US"/>
              </a:p>
            </p:txBody>
          </p:sp>
          <p:sp>
            <p:nvSpPr>
              <p:cNvPr id="76908" name="Line 108"/>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p:spPr>
            <p:txBody>
              <a:bodyPr wrap="none"/>
              <a:lstStyle/>
              <a:p>
                <a:endParaRPr lang="en-US"/>
              </a:p>
            </p:txBody>
          </p:sp>
          <p:sp>
            <p:nvSpPr>
              <p:cNvPr id="76909" name="Rectangle 109"/>
              <p:cNvSpPr>
                <a:spLocks noChangeArrowheads="1"/>
              </p:cNvSpPr>
              <p:nvPr/>
            </p:nvSpPr>
            <p:spPr bwMode="auto">
              <a:xfrm>
                <a:off x="2880" y="3572"/>
                <a:ext cx="120" cy="124"/>
              </a:xfrm>
              <a:prstGeom prst="rect">
                <a:avLst/>
              </a:prstGeom>
              <a:solidFill>
                <a:srgbClr val="CC00CC"/>
              </a:solidFill>
              <a:ln w="38100">
                <a:solidFill>
                  <a:schemeClr val="tx1"/>
                </a:solidFill>
                <a:miter lim="800000"/>
                <a:headEnd/>
                <a:tailEnd/>
              </a:ln>
              <a:effectLst/>
            </p:spPr>
            <p:txBody>
              <a:bodyPr wrap="none" anchor="ctr"/>
              <a:lstStyle/>
              <a:p>
                <a:pPr algn="ctr"/>
                <a:endParaRPr lang="en-US" sz="2400">
                  <a:solidFill>
                    <a:schemeClr val="hlink"/>
                  </a:solidFill>
                  <a:latin typeface="Tahoma" pitchFamily="34" charset="0"/>
                </a:endParaRPr>
              </a:p>
            </p:txBody>
          </p:sp>
          <p:sp>
            <p:nvSpPr>
              <p:cNvPr id="76910" name="Rectangle 110"/>
              <p:cNvSpPr>
                <a:spLocks noChangeArrowheads="1"/>
              </p:cNvSpPr>
              <p:nvPr/>
            </p:nvSpPr>
            <p:spPr bwMode="auto">
              <a:xfrm>
                <a:off x="3240" y="3572"/>
                <a:ext cx="120" cy="124"/>
              </a:xfrm>
              <a:prstGeom prst="rect">
                <a:avLst/>
              </a:prstGeom>
              <a:solidFill>
                <a:srgbClr val="CC00CC"/>
              </a:solidFill>
              <a:ln w="38100">
                <a:solidFill>
                  <a:schemeClr val="tx1"/>
                </a:solidFill>
                <a:miter lim="800000"/>
                <a:headEnd/>
                <a:tailEnd/>
              </a:ln>
              <a:effectLst/>
            </p:spPr>
            <p:txBody>
              <a:bodyPr wrap="none" anchor="ctr"/>
              <a:lstStyle/>
              <a:p>
                <a:endParaRPr lang="en-US"/>
              </a:p>
            </p:txBody>
          </p:sp>
        </p:grpSp>
        <p:sp>
          <p:nvSpPr>
            <p:cNvPr id="76911" name="Text Box 111"/>
            <p:cNvSpPr txBox="1">
              <a:spLocks noChangeArrowheads="1"/>
            </p:cNvSpPr>
            <p:nvPr/>
          </p:nvSpPr>
          <p:spPr bwMode="auto">
            <a:xfrm>
              <a:off x="2256" y="225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2" name="Text Box 112"/>
            <p:cNvSpPr txBox="1">
              <a:spLocks noChangeArrowheads="1"/>
            </p:cNvSpPr>
            <p:nvPr/>
          </p:nvSpPr>
          <p:spPr bwMode="auto">
            <a:xfrm>
              <a:off x="3120" y="225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3" name="Text Box 113"/>
            <p:cNvSpPr txBox="1">
              <a:spLocks noChangeArrowheads="1"/>
            </p:cNvSpPr>
            <p:nvPr/>
          </p:nvSpPr>
          <p:spPr bwMode="auto">
            <a:xfrm>
              <a:off x="3072" y="2782"/>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4" name="Text Box 114"/>
            <p:cNvSpPr txBox="1">
              <a:spLocks noChangeArrowheads="1"/>
            </p:cNvSpPr>
            <p:nvPr/>
          </p:nvSpPr>
          <p:spPr bwMode="auto">
            <a:xfrm>
              <a:off x="2064" y="2782"/>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sp>
          <p:nvSpPr>
            <p:cNvPr id="76915" name="Text Box 115"/>
            <p:cNvSpPr txBox="1">
              <a:spLocks noChangeArrowheads="1"/>
            </p:cNvSpPr>
            <p:nvPr/>
          </p:nvSpPr>
          <p:spPr bwMode="auto">
            <a:xfrm>
              <a:off x="3120" y="1774"/>
              <a:ext cx="116" cy="173"/>
            </a:xfrm>
            <a:prstGeom prst="rect">
              <a:avLst/>
            </a:prstGeom>
            <a:noFill/>
            <a:ln w="9525">
              <a:noFill/>
              <a:miter lim="800000"/>
              <a:headEnd/>
              <a:tailEnd/>
            </a:ln>
            <a:effectLst/>
          </p:spPr>
          <p:txBody>
            <a:bodyPr wrap="none">
              <a:spAutoFit/>
            </a:bodyPr>
            <a:lstStyle/>
            <a:p>
              <a:endParaRPr lang="en-US" baseline="-25000">
                <a:latin typeface="Comic Sans MS" pitchFamily="66" charset="0"/>
              </a:endParaRPr>
            </a:p>
          </p:txBody>
        </p:sp>
      </p:grpSp>
    </p:spTree>
    <p:extLst>
      <p:ext uri="{BB962C8B-B14F-4D97-AF65-F5344CB8AC3E}">
        <p14:creationId xmlns:p14="http://schemas.microsoft.com/office/powerpoint/2010/main" val="2870653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mtClean="0"/>
              <a:t>Another OR Sub-Tree</a:t>
            </a:r>
            <a:endParaRPr lang="en-US"/>
          </a:p>
        </p:txBody>
      </p:sp>
      <p:sp>
        <p:nvSpPr>
          <p:cNvPr id="3" name="Content Placeholder 2"/>
          <p:cNvSpPr>
            <a:spLocks noGrp="1"/>
          </p:cNvSpPr>
          <p:nvPr>
            <p:ph sz="quarter" idx="1"/>
          </p:nvPr>
        </p:nvSpPr>
        <p:spPr/>
        <p:txBody>
          <a:bodyPr/>
          <a:lstStyle/>
          <a:p>
            <a:endParaRPr lang="en-US"/>
          </a:p>
        </p:txBody>
      </p:sp>
      <p:grpSp>
        <p:nvGrpSpPr>
          <p:cNvPr id="195588" name="Group 4"/>
          <p:cNvGrpSpPr>
            <a:grpSpLocks/>
          </p:cNvGrpSpPr>
          <p:nvPr/>
        </p:nvGrpSpPr>
        <p:grpSpPr bwMode="auto">
          <a:xfrm>
            <a:off x="2819400" y="2057400"/>
            <a:ext cx="6096000" cy="3354388"/>
            <a:chOff x="1680" y="1584"/>
            <a:chExt cx="3840" cy="2113"/>
          </a:xfrm>
        </p:grpSpPr>
        <p:sp>
          <p:nvSpPr>
            <p:cNvPr id="195589" name="Freeform 5"/>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590" name="Freeform 6"/>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591" name="Freeform 7"/>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592" name="Freeform 8"/>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593" name="Freeform 9"/>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594" name="Rectangle 10"/>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Rectangle 11"/>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6" name="Rectangle 12"/>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Rectangle 13"/>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8" name="Rectangle 14"/>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9" name="Rectangle 15"/>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0" name="Rectangle 16"/>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1" name="Rectangle 17"/>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2" name="Rectangle 18"/>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3" name="Rectangle 19"/>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4" name="Rectangle 20"/>
            <p:cNvSpPr>
              <a:spLocks noChangeArrowheads="1"/>
            </p:cNvSpPr>
            <p:nvPr/>
          </p:nvSpPr>
          <p:spPr bwMode="auto">
            <a:xfrm>
              <a:off x="4440" y="2578"/>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5" name="Rectangle 21"/>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6" name="Rectangle 22"/>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7" name="Rectangle 23"/>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8" name="Rectangle 24"/>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09" name="Rectangle 25"/>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0" name="Rectangle 26"/>
            <p:cNvSpPr>
              <a:spLocks noChangeArrowheads="1"/>
            </p:cNvSpPr>
            <p:nvPr/>
          </p:nvSpPr>
          <p:spPr bwMode="auto">
            <a:xfrm>
              <a:off x="288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1" name="Rectangle 27"/>
            <p:cNvSpPr>
              <a:spLocks noChangeArrowheads="1"/>
            </p:cNvSpPr>
            <p:nvPr/>
          </p:nvSpPr>
          <p:spPr bwMode="auto">
            <a:xfrm>
              <a:off x="186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2" name="Rectangle 28"/>
            <p:cNvSpPr>
              <a:spLocks noChangeArrowheads="1"/>
            </p:cNvSpPr>
            <p:nvPr/>
          </p:nvSpPr>
          <p:spPr bwMode="auto">
            <a:xfrm>
              <a:off x="4320" y="2081"/>
              <a:ext cx="120" cy="124"/>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3" name="Rectangle 29"/>
            <p:cNvSpPr>
              <a:spLocks noChangeArrowheads="1"/>
            </p:cNvSpPr>
            <p:nvPr/>
          </p:nvSpPr>
          <p:spPr bwMode="auto">
            <a:xfrm>
              <a:off x="360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4" name="Rectangle 30"/>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5" name="Rectangle 31"/>
            <p:cNvSpPr>
              <a:spLocks noChangeArrowheads="1"/>
            </p:cNvSpPr>
            <p:nvPr/>
          </p:nvSpPr>
          <p:spPr bwMode="auto">
            <a:xfrm>
              <a:off x="480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6" name="Line 32"/>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17" name="Line 33"/>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18" name="Line 34"/>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19" name="Line 35"/>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0" name="Line 36"/>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1" name="Line 37"/>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2" name="Line 38"/>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3" name="Line 39"/>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4" name="Line 40"/>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5" name="Line 41"/>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6" name="Line 42"/>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7" name="Line 43"/>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8" name="Line 44"/>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29" name="Line 45"/>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0" name="Line 46"/>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1" name="Line 47"/>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2" name="Line 48"/>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3" name="Line 49"/>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4" name="Line 50"/>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5" name="Line 51"/>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6" name="Line 52"/>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7" name="Line 53"/>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38" name="Rectangle 54"/>
            <p:cNvSpPr>
              <a:spLocks noChangeArrowheads="1"/>
            </p:cNvSpPr>
            <p:nvPr/>
          </p:nvSpPr>
          <p:spPr bwMode="auto">
            <a:xfrm>
              <a:off x="16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39" name="Rectangle 55"/>
            <p:cNvSpPr>
              <a:spLocks noChangeArrowheads="1"/>
            </p:cNvSpPr>
            <p:nvPr/>
          </p:nvSpPr>
          <p:spPr bwMode="auto">
            <a:xfrm>
              <a:off x="216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40" name="Rectangle 56"/>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41" name="Rectangle 57"/>
            <p:cNvSpPr>
              <a:spLocks noChangeArrowheads="1"/>
            </p:cNvSpPr>
            <p:nvPr/>
          </p:nvSpPr>
          <p:spPr bwMode="auto">
            <a:xfrm>
              <a:off x="46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42" name="Rectangle 58"/>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43" name="Rectangle 59"/>
            <p:cNvSpPr>
              <a:spLocks noChangeArrowheads="1"/>
            </p:cNvSpPr>
            <p:nvPr/>
          </p:nvSpPr>
          <p:spPr bwMode="auto">
            <a:xfrm>
              <a:off x="40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195644" name="Group 60"/>
            <p:cNvGrpSpPr>
              <a:grpSpLocks/>
            </p:cNvGrpSpPr>
            <p:nvPr/>
          </p:nvGrpSpPr>
          <p:grpSpPr bwMode="auto">
            <a:xfrm>
              <a:off x="2880" y="3199"/>
              <a:ext cx="480" cy="497"/>
              <a:chOff x="2880" y="3199"/>
              <a:chExt cx="480" cy="497"/>
            </a:xfrm>
          </p:grpSpPr>
          <p:sp>
            <p:nvSpPr>
              <p:cNvPr id="195645" name="Freeform 6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46" name="Rectangle 6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47" name="Rectangle 6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48" name="Line 6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49" name="Line 6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50" name="Rectangle 66"/>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51" name="Rectangle 67"/>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52" name="Rectangle 68"/>
            <p:cNvSpPr>
              <a:spLocks noChangeArrowheads="1"/>
            </p:cNvSpPr>
            <p:nvPr/>
          </p:nvSpPr>
          <p:spPr bwMode="auto">
            <a:xfrm>
              <a:off x="39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53" name="Rectangle 69"/>
            <p:cNvSpPr>
              <a:spLocks noChangeArrowheads="1"/>
            </p:cNvSpPr>
            <p:nvPr/>
          </p:nvSpPr>
          <p:spPr bwMode="auto">
            <a:xfrm>
              <a:off x="36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54" name="Rectangle 70"/>
            <p:cNvSpPr>
              <a:spLocks noChangeArrowheads="1"/>
            </p:cNvSpPr>
            <p:nvPr/>
          </p:nvSpPr>
          <p:spPr bwMode="auto">
            <a:xfrm>
              <a:off x="4440" y="3075"/>
              <a:ext cx="120" cy="124"/>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55" name="Rectangle 71"/>
            <p:cNvSpPr>
              <a:spLocks noChangeArrowheads="1"/>
            </p:cNvSpPr>
            <p:nvPr/>
          </p:nvSpPr>
          <p:spPr bwMode="auto">
            <a:xfrm>
              <a:off x="540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56" name="Rectangle 72"/>
            <p:cNvSpPr>
              <a:spLocks noChangeArrowheads="1"/>
            </p:cNvSpPr>
            <p:nvPr/>
          </p:nvSpPr>
          <p:spPr bwMode="auto">
            <a:xfrm>
              <a:off x="50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57" name="Rectangle 73"/>
            <p:cNvSpPr>
              <a:spLocks noChangeArrowheads="1"/>
            </p:cNvSpPr>
            <p:nvPr/>
          </p:nvSpPr>
          <p:spPr bwMode="auto">
            <a:xfrm>
              <a:off x="4392" y="3572"/>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58" name="Line 74"/>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5659" name="Group 75"/>
            <p:cNvGrpSpPr>
              <a:grpSpLocks/>
            </p:cNvGrpSpPr>
            <p:nvPr/>
          </p:nvGrpSpPr>
          <p:grpSpPr bwMode="auto">
            <a:xfrm>
              <a:off x="2352" y="3200"/>
              <a:ext cx="480" cy="497"/>
              <a:chOff x="2880" y="3199"/>
              <a:chExt cx="480" cy="497"/>
            </a:xfrm>
          </p:grpSpPr>
          <p:sp>
            <p:nvSpPr>
              <p:cNvPr id="195660" name="Freeform 76"/>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61" name="Rectangle 77"/>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62" name="Rectangle 78"/>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63" name="Line 79"/>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64" name="Line 80"/>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65" name="Rectangle 81"/>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66" name="Rectangle 82"/>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5667" name="Group 83"/>
          <p:cNvGrpSpPr>
            <a:grpSpLocks/>
          </p:cNvGrpSpPr>
          <p:nvPr/>
        </p:nvGrpSpPr>
        <p:grpSpPr bwMode="auto">
          <a:xfrm>
            <a:off x="2819400" y="2057400"/>
            <a:ext cx="3238500" cy="3352800"/>
            <a:chOff x="1776" y="1296"/>
            <a:chExt cx="2040" cy="2112"/>
          </a:xfrm>
        </p:grpSpPr>
        <p:sp>
          <p:nvSpPr>
            <p:cNvPr id="195668" name="Freeform 84"/>
            <p:cNvSpPr>
              <a:spLocks/>
            </p:cNvSpPr>
            <p:nvPr/>
          </p:nvSpPr>
          <p:spPr bwMode="auto">
            <a:xfrm>
              <a:off x="1936" y="2921"/>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69" name="Freeform 85"/>
            <p:cNvSpPr>
              <a:spLocks/>
            </p:cNvSpPr>
            <p:nvPr/>
          </p:nvSpPr>
          <p:spPr bwMode="auto">
            <a:xfrm>
              <a:off x="2846" y="1917"/>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70" name="Rectangle 86"/>
            <p:cNvSpPr>
              <a:spLocks noChangeArrowheads="1"/>
            </p:cNvSpPr>
            <p:nvPr/>
          </p:nvSpPr>
          <p:spPr bwMode="auto">
            <a:xfrm>
              <a:off x="3696" y="1296"/>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1" name="Rectangle 87"/>
            <p:cNvSpPr>
              <a:spLocks noChangeArrowheads="1"/>
            </p:cNvSpPr>
            <p:nvPr/>
          </p:nvSpPr>
          <p:spPr bwMode="auto">
            <a:xfrm>
              <a:off x="177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2" name="Rectangle 88"/>
            <p:cNvSpPr>
              <a:spLocks noChangeArrowheads="1"/>
            </p:cNvSpPr>
            <p:nvPr/>
          </p:nvSpPr>
          <p:spPr bwMode="auto">
            <a:xfrm>
              <a:off x="2976" y="2290"/>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3" name="Rectangle 89"/>
            <p:cNvSpPr>
              <a:spLocks noChangeArrowheads="1"/>
            </p:cNvSpPr>
            <p:nvPr/>
          </p:nvSpPr>
          <p:spPr bwMode="auto">
            <a:xfrm>
              <a:off x="225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4" name="Rectangle 90"/>
            <p:cNvSpPr>
              <a:spLocks noChangeArrowheads="1"/>
            </p:cNvSpPr>
            <p:nvPr/>
          </p:nvSpPr>
          <p:spPr bwMode="auto">
            <a:xfrm>
              <a:off x="2496" y="2290"/>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5" name="Rectangle 91"/>
            <p:cNvSpPr>
              <a:spLocks noChangeArrowheads="1"/>
            </p:cNvSpPr>
            <p:nvPr/>
          </p:nvSpPr>
          <p:spPr bwMode="auto">
            <a:xfrm>
              <a:off x="2976" y="2787"/>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6" name="Rectangle 92"/>
            <p:cNvSpPr>
              <a:spLocks noChangeArrowheads="1"/>
            </p:cNvSpPr>
            <p:nvPr/>
          </p:nvSpPr>
          <p:spPr bwMode="auto">
            <a:xfrm>
              <a:off x="1956" y="2787"/>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7" name="Rectangle 93"/>
            <p:cNvSpPr>
              <a:spLocks noChangeArrowheads="1"/>
            </p:cNvSpPr>
            <p:nvPr/>
          </p:nvSpPr>
          <p:spPr bwMode="auto">
            <a:xfrm>
              <a:off x="2976" y="1793"/>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78" name="Line 94"/>
            <p:cNvSpPr>
              <a:spLocks noChangeShapeType="1"/>
            </p:cNvSpPr>
            <p:nvPr/>
          </p:nvSpPr>
          <p:spPr bwMode="auto">
            <a:xfrm flipH="1">
              <a:off x="3036" y="1420"/>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79" name="Line 95"/>
            <p:cNvSpPr>
              <a:spLocks noChangeShapeType="1"/>
            </p:cNvSpPr>
            <p:nvPr/>
          </p:nvSpPr>
          <p:spPr bwMode="auto">
            <a:xfrm flipH="1">
              <a:off x="2556" y="1917"/>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0" name="Line 96"/>
            <p:cNvSpPr>
              <a:spLocks noChangeShapeType="1"/>
            </p:cNvSpPr>
            <p:nvPr/>
          </p:nvSpPr>
          <p:spPr bwMode="auto">
            <a:xfrm flipH="1">
              <a:off x="2016" y="2414"/>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1" name="Line 97"/>
            <p:cNvSpPr>
              <a:spLocks noChangeShapeType="1"/>
            </p:cNvSpPr>
            <p:nvPr/>
          </p:nvSpPr>
          <p:spPr bwMode="auto">
            <a:xfrm flipH="1">
              <a:off x="1836" y="2911"/>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2" name="Line 98"/>
            <p:cNvSpPr>
              <a:spLocks noChangeShapeType="1"/>
            </p:cNvSpPr>
            <p:nvPr/>
          </p:nvSpPr>
          <p:spPr bwMode="auto">
            <a:xfrm>
              <a:off x="2016" y="2911"/>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3" name="Line 99"/>
            <p:cNvSpPr>
              <a:spLocks noChangeShapeType="1"/>
            </p:cNvSpPr>
            <p:nvPr/>
          </p:nvSpPr>
          <p:spPr bwMode="auto">
            <a:xfrm>
              <a:off x="3036" y="1917"/>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4" name="Line 100"/>
            <p:cNvSpPr>
              <a:spLocks noChangeShapeType="1"/>
            </p:cNvSpPr>
            <p:nvPr/>
          </p:nvSpPr>
          <p:spPr bwMode="auto">
            <a:xfrm>
              <a:off x="3036" y="2414"/>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5" name="Rectangle 101"/>
            <p:cNvSpPr>
              <a:spLocks noChangeArrowheads="1"/>
            </p:cNvSpPr>
            <p:nvPr/>
          </p:nvSpPr>
          <p:spPr bwMode="auto">
            <a:xfrm>
              <a:off x="1776" y="32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86" name="Rectangle 102"/>
            <p:cNvSpPr>
              <a:spLocks noChangeArrowheads="1"/>
            </p:cNvSpPr>
            <p:nvPr/>
          </p:nvSpPr>
          <p:spPr bwMode="auto">
            <a:xfrm>
              <a:off x="2256" y="32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5687" name="Group 103"/>
            <p:cNvGrpSpPr>
              <a:grpSpLocks/>
            </p:cNvGrpSpPr>
            <p:nvPr/>
          </p:nvGrpSpPr>
          <p:grpSpPr bwMode="auto">
            <a:xfrm>
              <a:off x="2976" y="2911"/>
              <a:ext cx="480" cy="497"/>
              <a:chOff x="2880" y="3199"/>
              <a:chExt cx="480" cy="497"/>
            </a:xfrm>
          </p:grpSpPr>
          <p:sp>
            <p:nvSpPr>
              <p:cNvPr id="195688" name="Freeform 104"/>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89" name="Rectangle 105"/>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90" name="Rectangle 106"/>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91" name="Line 107"/>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92" name="Line 108"/>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693" name="Rectangle 109"/>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5694" name="Rectangle 110"/>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95" name="Text Box 111"/>
            <p:cNvSpPr txBox="1">
              <a:spLocks noChangeArrowheads="1"/>
            </p:cNvSpPr>
            <p:nvPr/>
          </p:nvSpPr>
          <p:spPr bwMode="auto">
            <a:xfrm>
              <a:off x="2256" y="225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5696" name="Text Box 112"/>
            <p:cNvSpPr txBox="1">
              <a:spLocks noChangeArrowheads="1"/>
            </p:cNvSpPr>
            <p:nvPr/>
          </p:nvSpPr>
          <p:spPr bwMode="auto">
            <a:xfrm>
              <a:off x="3120" y="225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5697" name="Text Box 113"/>
            <p:cNvSpPr txBox="1">
              <a:spLocks noChangeArrowheads="1"/>
            </p:cNvSpPr>
            <p:nvPr/>
          </p:nvSpPr>
          <p:spPr bwMode="auto">
            <a:xfrm>
              <a:off x="3072" y="2782"/>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5698" name="Text Box 114"/>
            <p:cNvSpPr txBox="1">
              <a:spLocks noChangeArrowheads="1"/>
            </p:cNvSpPr>
            <p:nvPr/>
          </p:nvSpPr>
          <p:spPr bwMode="auto">
            <a:xfrm>
              <a:off x="2064" y="2782"/>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5699" name="Text Box 115"/>
            <p:cNvSpPr txBox="1">
              <a:spLocks noChangeArrowheads="1"/>
            </p:cNvSpPr>
            <p:nvPr/>
          </p:nvSpPr>
          <p:spPr bwMode="auto">
            <a:xfrm>
              <a:off x="3120" y="177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grpSp>
    </p:spTree>
    <p:extLst>
      <p:ext uri="{BB962C8B-B14F-4D97-AF65-F5344CB8AC3E}">
        <p14:creationId xmlns:p14="http://schemas.microsoft.com/office/powerpoint/2010/main" val="16033768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Another OR Sub-Tree</a:t>
            </a:r>
            <a:endParaRPr lang="en-US"/>
          </a:p>
        </p:txBody>
      </p:sp>
      <p:sp>
        <p:nvSpPr>
          <p:cNvPr id="3" name="Content Placeholder 2"/>
          <p:cNvSpPr>
            <a:spLocks noGrp="1"/>
          </p:cNvSpPr>
          <p:nvPr>
            <p:ph sz="quarter" idx="1"/>
          </p:nvPr>
        </p:nvSpPr>
        <p:spPr/>
        <p:txBody>
          <a:bodyPr/>
          <a:lstStyle/>
          <a:p>
            <a:endParaRPr lang="en-US"/>
          </a:p>
        </p:txBody>
      </p:sp>
      <p:grpSp>
        <p:nvGrpSpPr>
          <p:cNvPr id="197635" name="Group 3"/>
          <p:cNvGrpSpPr>
            <a:grpSpLocks/>
          </p:cNvGrpSpPr>
          <p:nvPr/>
        </p:nvGrpSpPr>
        <p:grpSpPr bwMode="auto">
          <a:xfrm>
            <a:off x="2819400" y="2057400"/>
            <a:ext cx="6096000" cy="3354388"/>
            <a:chOff x="1680" y="1584"/>
            <a:chExt cx="3840" cy="2113"/>
          </a:xfrm>
        </p:grpSpPr>
        <p:sp>
          <p:nvSpPr>
            <p:cNvPr id="197636" name="Freeform 4"/>
            <p:cNvSpPr>
              <a:spLocks/>
            </p:cNvSpPr>
            <p:nvPr/>
          </p:nvSpPr>
          <p:spPr bwMode="auto">
            <a:xfrm>
              <a:off x="4800" y="3199"/>
              <a:ext cx="370" cy="186"/>
            </a:xfrm>
            <a:custGeom>
              <a:avLst/>
              <a:gdLst>
                <a:gd name="T0" fmla="*/ 48 w 296"/>
                <a:gd name="T1" fmla="*/ 0 h 144"/>
                <a:gd name="T2" fmla="*/ 0 w 296"/>
                <a:gd name="T3" fmla="*/ 144 h 144"/>
                <a:gd name="T4" fmla="*/ 240 w 296"/>
                <a:gd name="T5" fmla="*/ 144 h 144"/>
                <a:gd name="T6" fmla="*/ 296 w 296"/>
                <a:gd name="T7" fmla="*/ 144 h 144"/>
                <a:gd name="T8" fmla="*/ 48 w 296"/>
                <a:gd name="T9" fmla="*/ 0 h 144"/>
              </a:gdLst>
              <a:ahLst/>
              <a:cxnLst>
                <a:cxn ang="0">
                  <a:pos x="T0" y="T1"/>
                </a:cxn>
                <a:cxn ang="0">
                  <a:pos x="T2" y="T3"/>
                </a:cxn>
                <a:cxn ang="0">
                  <a:pos x="T4" y="T5"/>
                </a:cxn>
                <a:cxn ang="0">
                  <a:pos x="T6" y="T7"/>
                </a:cxn>
                <a:cxn ang="0">
                  <a:pos x="T8" y="T9"/>
                </a:cxn>
              </a:cxnLst>
              <a:rect l="0" t="0" r="r" b="b"/>
              <a:pathLst>
                <a:path w="296" h="144">
                  <a:moveTo>
                    <a:pt x="48" y="0"/>
                  </a:moveTo>
                  <a:lnTo>
                    <a:pt x="0" y="144"/>
                  </a:lnTo>
                  <a:lnTo>
                    <a:pt x="240" y="144"/>
                  </a:lnTo>
                  <a:lnTo>
                    <a:pt x="296" y="144"/>
                  </a:lnTo>
                  <a:lnTo>
                    <a:pt x="4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37" name="Freeform 5"/>
            <p:cNvSpPr>
              <a:spLocks/>
            </p:cNvSpPr>
            <p:nvPr/>
          </p:nvSpPr>
          <p:spPr bwMode="auto">
            <a:xfrm>
              <a:off x="378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38" name="Freeform 6"/>
            <p:cNvSpPr>
              <a:spLocks/>
            </p:cNvSpPr>
            <p:nvPr/>
          </p:nvSpPr>
          <p:spPr bwMode="auto">
            <a:xfrm>
              <a:off x="1840" y="3209"/>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39" name="Freeform 7"/>
            <p:cNvSpPr>
              <a:spLocks/>
            </p:cNvSpPr>
            <p:nvPr/>
          </p:nvSpPr>
          <p:spPr bwMode="auto">
            <a:xfrm>
              <a:off x="3530" y="2205"/>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40" name="Freeform 8"/>
            <p:cNvSpPr>
              <a:spLocks/>
            </p:cNvSpPr>
            <p:nvPr/>
          </p:nvSpPr>
          <p:spPr bwMode="auto">
            <a:xfrm>
              <a:off x="2750" y="2205"/>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41" name="Rectangle 9"/>
            <p:cNvSpPr>
              <a:spLocks noChangeArrowheads="1"/>
            </p:cNvSpPr>
            <p:nvPr/>
          </p:nvSpPr>
          <p:spPr bwMode="auto">
            <a:xfrm>
              <a:off x="3600" y="15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2" name="Rectangle 10"/>
            <p:cNvSpPr>
              <a:spLocks noChangeArrowheads="1"/>
            </p:cNvSpPr>
            <p:nvPr/>
          </p:nvSpPr>
          <p:spPr bwMode="auto">
            <a:xfrm>
              <a:off x="1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3" name="Rectangle 11"/>
            <p:cNvSpPr>
              <a:spLocks noChangeArrowheads="1"/>
            </p:cNvSpPr>
            <p:nvPr/>
          </p:nvSpPr>
          <p:spPr bwMode="auto">
            <a:xfrm>
              <a:off x="540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4" name="Rectangle 12"/>
            <p:cNvSpPr>
              <a:spLocks noChangeArrowheads="1"/>
            </p:cNvSpPr>
            <p:nvPr/>
          </p:nvSpPr>
          <p:spPr bwMode="auto">
            <a:xfrm>
              <a:off x="46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5" name="Rectangle 13"/>
            <p:cNvSpPr>
              <a:spLocks noChangeArrowheads="1"/>
            </p:cNvSpPr>
            <p:nvPr/>
          </p:nvSpPr>
          <p:spPr bwMode="auto">
            <a:xfrm>
              <a:off x="390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6" name="Rectangle 14"/>
            <p:cNvSpPr>
              <a:spLocks noChangeArrowheads="1"/>
            </p:cNvSpPr>
            <p:nvPr/>
          </p:nvSpPr>
          <p:spPr bwMode="auto">
            <a:xfrm>
              <a:off x="3660" y="2578"/>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7" name="Rectangle 15"/>
            <p:cNvSpPr>
              <a:spLocks noChangeArrowheads="1"/>
            </p:cNvSpPr>
            <p:nvPr/>
          </p:nvSpPr>
          <p:spPr bwMode="auto">
            <a:xfrm>
              <a:off x="288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8" name="Rectangle 16"/>
            <p:cNvSpPr>
              <a:spLocks noChangeArrowheads="1"/>
            </p:cNvSpPr>
            <p:nvPr/>
          </p:nvSpPr>
          <p:spPr bwMode="auto">
            <a:xfrm>
              <a:off x="216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49" name="Rectangle 17"/>
            <p:cNvSpPr>
              <a:spLocks noChangeArrowheads="1"/>
            </p:cNvSpPr>
            <p:nvPr/>
          </p:nvSpPr>
          <p:spPr bwMode="auto">
            <a:xfrm>
              <a:off x="50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0" name="Rectangle 18"/>
            <p:cNvSpPr>
              <a:spLocks noChangeArrowheads="1"/>
            </p:cNvSpPr>
            <p:nvPr/>
          </p:nvSpPr>
          <p:spPr bwMode="auto">
            <a:xfrm>
              <a:off x="40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1" name="Rectangle 19"/>
            <p:cNvSpPr>
              <a:spLocks noChangeArrowheads="1"/>
            </p:cNvSpPr>
            <p:nvPr/>
          </p:nvSpPr>
          <p:spPr bwMode="auto">
            <a:xfrm>
              <a:off x="4440" y="2578"/>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2" name="Rectangle 20"/>
            <p:cNvSpPr>
              <a:spLocks noChangeArrowheads="1"/>
            </p:cNvSpPr>
            <p:nvPr/>
          </p:nvSpPr>
          <p:spPr bwMode="auto">
            <a:xfrm>
              <a:off x="372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3" name="Rectangle 21"/>
            <p:cNvSpPr>
              <a:spLocks noChangeArrowheads="1"/>
            </p:cNvSpPr>
            <p:nvPr/>
          </p:nvSpPr>
          <p:spPr bwMode="auto">
            <a:xfrm>
              <a:off x="33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4" name="Rectangle 22"/>
            <p:cNvSpPr>
              <a:spLocks noChangeArrowheads="1"/>
            </p:cNvSpPr>
            <p:nvPr/>
          </p:nvSpPr>
          <p:spPr bwMode="auto">
            <a:xfrm>
              <a:off x="24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5" name="Rectangle 23"/>
            <p:cNvSpPr>
              <a:spLocks noChangeArrowheads="1"/>
            </p:cNvSpPr>
            <p:nvPr/>
          </p:nvSpPr>
          <p:spPr bwMode="auto">
            <a:xfrm>
              <a:off x="4440" y="3075"/>
              <a:ext cx="120" cy="1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6" name="Rectangle 24"/>
            <p:cNvSpPr>
              <a:spLocks noChangeArrowheads="1"/>
            </p:cNvSpPr>
            <p:nvPr/>
          </p:nvSpPr>
          <p:spPr bwMode="auto">
            <a:xfrm>
              <a:off x="372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7" name="Rectangle 25"/>
            <p:cNvSpPr>
              <a:spLocks noChangeArrowheads="1"/>
            </p:cNvSpPr>
            <p:nvPr/>
          </p:nvSpPr>
          <p:spPr bwMode="auto">
            <a:xfrm>
              <a:off x="288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8" name="Rectangle 26"/>
            <p:cNvSpPr>
              <a:spLocks noChangeArrowheads="1"/>
            </p:cNvSpPr>
            <p:nvPr/>
          </p:nvSpPr>
          <p:spPr bwMode="auto">
            <a:xfrm>
              <a:off x="186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59" name="Rectangle 27"/>
            <p:cNvSpPr>
              <a:spLocks noChangeArrowheads="1"/>
            </p:cNvSpPr>
            <p:nvPr/>
          </p:nvSpPr>
          <p:spPr bwMode="auto">
            <a:xfrm>
              <a:off x="4320" y="2081"/>
              <a:ext cx="120" cy="124"/>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0" name="Rectangle 28"/>
            <p:cNvSpPr>
              <a:spLocks noChangeArrowheads="1"/>
            </p:cNvSpPr>
            <p:nvPr/>
          </p:nvSpPr>
          <p:spPr bwMode="auto">
            <a:xfrm>
              <a:off x="360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1" name="Rectangle 29"/>
            <p:cNvSpPr>
              <a:spLocks noChangeArrowheads="1"/>
            </p:cNvSpPr>
            <p:nvPr/>
          </p:nvSpPr>
          <p:spPr bwMode="auto">
            <a:xfrm>
              <a:off x="2880" y="2081"/>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2" name="Rectangle 30"/>
            <p:cNvSpPr>
              <a:spLocks noChangeArrowheads="1"/>
            </p:cNvSpPr>
            <p:nvPr/>
          </p:nvSpPr>
          <p:spPr bwMode="auto">
            <a:xfrm>
              <a:off x="4800" y="3075"/>
              <a:ext cx="120" cy="124"/>
            </a:xfrm>
            <a:prstGeom prst="rect">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63" name="Line 31"/>
            <p:cNvSpPr>
              <a:spLocks noChangeShapeType="1"/>
            </p:cNvSpPr>
            <p:nvPr/>
          </p:nvSpPr>
          <p:spPr bwMode="auto">
            <a:xfrm flipH="1">
              <a:off x="294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4" name="Line 32"/>
            <p:cNvSpPr>
              <a:spLocks noChangeShapeType="1"/>
            </p:cNvSpPr>
            <p:nvPr/>
          </p:nvSpPr>
          <p:spPr bwMode="auto">
            <a:xfrm>
              <a:off x="3660" y="1708"/>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5" name="Line 33"/>
            <p:cNvSpPr>
              <a:spLocks noChangeShapeType="1"/>
            </p:cNvSpPr>
            <p:nvPr/>
          </p:nvSpPr>
          <p:spPr bwMode="auto">
            <a:xfrm>
              <a:off x="3660" y="1708"/>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6" name="Line 34"/>
            <p:cNvSpPr>
              <a:spLocks noChangeShapeType="1"/>
            </p:cNvSpPr>
            <p:nvPr/>
          </p:nvSpPr>
          <p:spPr bwMode="auto">
            <a:xfrm flipH="1">
              <a:off x="2460" y="2205"/>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7" name="Line 35"/>
            <p:cNvSpPr>
              <a:spLocks noChangeShapeType="1"/>
            </p:cNvSpPr>
            <p:nvPr/>
          </p:nvSpPr>
          <p:spPr bwMode="auto">
            <a:xfrm flipH="1">
              <a:off x="1920" y="2702"/>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8" name="Line 36"/>
            <p:cNvSpPr>
              <a:spLocks noChangeShapeType="1"/>
            </p:cNvSpPr>
            <p:nvPr/>
          </p:nvSpPr>
          <p:spPr bwMode="auto">
            <a:xfrm flipH="1">
              <a:off x="1740" y="3199"/>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69" name="Line 37"/>
            <p:cNvSpPr>
              <a:spLocks noChangeShapeType="1"/>
            </p:cNvSpPr>
            <p:nvPr/>
          </p:nvSpPr>
          <p:spPr bwMode="auto">
            <a:xfrm>
              <a:off x="1920" y="319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0" name="Line 38"/>
            <p:cNvSpPr>
              <a:spLocks noChangeShapeType="1"/>
            </p:cNvSpPr>
            <p:nvPr/>
          </p:nvSpPr>
          <p:spPr bwMode="auto">
            <a:xfrm flipH="1">
              <a:off x="2420" y="2702"/>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1" name="Line 39"/>
            <p:cNvSpPr>
              <a:spLocks noChangeShapeType="1"/>
            </p:cNvSpPr>
            <p:nvPr/>
          </p:nvSpPr>
          <p:spPr bwMode="auto">
            <a:xfrm>
              <a:off x="2940" y="2205"/>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2" name="Line 40"/>
            <p:cNvSpPr>
              <a:spLocks noChangeShapeType="1"/>
            </p:cNvSpPr>
            <p:nvPr/>
          </p:nvSpPr>
          <p:spPr bwMode="auto">
            <a:xfrm>
              <a:off x="294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3" name="Line 41"/>
            <p:cNvSpPr>
              <a:spLocks noChangeShapeType="1"/>
            </p:cNvSpPr>
            <p:nvPr/>
          </p:nvSpPr>
          <p:spPr bwMode="auto">
            <a:xfrm flipH="1">
              <a:off x="3420" y="2205"/>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4" name="Line 42"/>
            <p:cNvSpPr>
              <a:spLocks noChangeShapeType="1"/>
            </p:cNvSpPr>
            <p:nvPr/>
          </p:nvSpPr>
          <p:spPr bwMode="auto">
            <a:xfrm>
              <a:off x="3660" y="2205"/>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5" name="Line 43"/>
            <p:cNvSpPr>
              <a:spLocks noChangeShapeType="1"/>
            </p:cNvSpPr>
            <p:nvPr/>
          </p:nvSpPr>
          <p:spPr bwMode="auto">
            <a:xfrm>
              <a:off x="3660" y="2205"/>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6" name="Line 44"/>
            <p:cNvSpPr>
              <a:spLocks noChangeShapeType="1"/>
            </p:cNvSpPr>
            <p:nvPr/>
          </p:nvSpPr>
          <p:spPr bwMode="auto">
            <a:xfrm>
              <a:off x="342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7" name="Line 45"/>
            <p:cNvSpPr>
              <a:spLocks noChangeShapeType="1"/>
            </p:cNvSpPr>
            <p:nvPr/>
          </p:nvSpPr>
          <p:spPr bwMode="auto">
            <a:xfrm>
              <a:off x="378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8" name="Line 46"/>
            <p:cNvSpPr>
              <a:spLocks noChangeShapeType="1"/>
            </p:cNvSpPr>
            <p:nvPr/>
          </p:nvSpPr>
          <p:spPr bwMode="auto">
            <a:xfrm>
              <a:off x="378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79" name="Line 47"/>
            <p:cNvSpPr>
              <a:spLocks noChangeShapeType="1"/>
            </p:cNvSpPr>
            <p:nvPr/>
          </p:nvSpPr>
          <p:spPr bwMode="auto">
            <a:xfrm>
              <a:off x="4380" y="2205"/>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0" name="Line 48"/>
            <p:cNvSpPr>
              <a:spLocks noChangeShapeType="1"/>
            </p:cNvSpPr>
            <p:nvPr/>
          </p:nvSpPr>
          <p:spPr bwMode="auto">
            <a:xfrm>
              <a:off x="4500" y="270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1" name="Line 49"/>
            <p:cNvSpPr>
              <a:spLocks noChangeShapeType="1"/>
            </p:cNvSpPr>
            <p:nvPr/>
          </p:nvSpPr>
          <p:spPr bwMode="auto">
            <a:xfrm>
              <a:off x="4500" y="2702"/>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2" name="Line 50"/>
            <p:cNvSpPr>
              <a:spLocks noChangeShapeType="1"/>
            </p:cNvSpPr>
            <p:nvPr/>
          </p:nvSpPr>
          <p:spPr bwMode="auto">
            <a:xfrm flipH="1">
              <a:off x="4740" y="319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3" name="Line 51"/>
            <p:cNvSpPr>
              <a:spLocks noChangeShapeType="1"/>
            </p:cNvSpPr>
            <p:nvPr/>
          </p:nvSpPr>
          <p:spPr bwMode="auto">
            <a:xfrm>
              <a:off x="4860" y="319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4" name="Line 52"/>
            <p:cNvSpPr>
              <a:spLocks noChangeShapeType="1"/>
            </p:cNvSpPr>
            <p:nvPr/>
          </p:nvSpPr>
          <p:spPr bwMode="auto">
            <a:xfrm>
              <a:off x="4860" y="3199"/>
              <a:ext cx="6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85" name="Rectangle 53"/>
            <p:cNvSpPr>
              <a:spLocks noChangeArrowheads="1"/>
            </p:cNvSpPr>
            <p:nvPr/>
          </p:nvSpPr>
          <p:spPr bwMode="auto">
            <a:xfrm>
              <a:off x="16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686" name="Rectangle 54"/>
            <p:cNvSpPr>
              <a:spLocks noChangeArrowheads="1"/>
            </p:cNvSpPr>
            <p:nvPr/>
          </p:nvSpPr>
          <p:spPr bwMode="auto">
            <a:xfrm>
              <a:off x="216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87" name="Rectangle 55"/>
            <p:cNvSpPr>
              <a:spLocks noChangeArrowheads="1"/>
            </p:cNvSpPr>
            <p:nvPr/>
          </p:nvSpPr>
          <p:spPr bwMode="auto">
            <a:xfrm>
              <a:off x="2352" y="3072"/>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688" name="Rectangle 56"/>
            <p:cNvSpPr>
              <a:spLocks noChangeArrowheads="1"/>
            </p:cNvSpPr>
            <p:nvPr/>
          </p:nvSpPr>
          <p:spPr bwMode="auto">
            <a:xfrm>
              <a:off x="4680" y="3572"/>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89" name="Rectangle 57"/>
            <p:cNvSpPr>
              <a:spLocks noChangeArrowheads="1"/>
            </p:cNvSpPr>
            <p:nvPr/>
          </p:nvSpPr>
          <p:spPr bwMode="auto">
            <a:xfrm>
              <a:off x="372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690" name="Rectangle 58"/>
            <p:cNvSpPr>
              <a:spLocks noChangeArrowheads="1"/>
            </p:cNvSpPr>
            <p:nvPr/>
          </p:nvSpPr>
          <p:spPr bwMode="auto">
            <a:xfrm>
              <a:off x="40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197691" name="Group 59"/>
            <p:cNvGrpSpPr>
              <a:grpSpLocks/>
            </p:cNvGrpSpPr>
            <p:nvPr/>
          </p:nvGrpSpPr>
          <p:grpSpPr bwMode="auto">
            <a:xfrm>
              <a:off x="2880" y="3199"/>
              <a:ext cx="480" cy="497"/>
              <a:chOff x="2880" y="3199"/>
              <a:chExt cx="480" cy="497"/>
            </a:xfrm>
          </p:grpSpPr>
          <p:sp>
            <p:nvSpPr>
              <p:cNvPr id="197692" name="Freeform 60"/>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93" name="Rectangle 61"/>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94" name="Rectangle 62"/>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695" name="Line 63"/>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96" name="Line 64"/>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697" name="Rectangle 65"/>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698" name="Rectangle 66"/>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7699" name="Rectangle 67"/>
            <p:cNvSpPr>
              <a:spLocks noChangeArrowheads="1"/>
            </p:cNvSpPr>
            <p:nvPr/>
          </p:nvSpPr>
          <p:spPr bwMode="auto">
            <a:xfrm>
              <a:off x="390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00" name="Rectangle 68"/>
            <p:cNvSpPr>
              <a:spLocks noChangeArrowheads="1"/>
            </p:cNvSpPr>
            <p:nvPr/>
          </p:nvSpPr>
          <p:spPr bwMode="auto">
            <a:xfrm>
              <a:off x="3660" y="257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01" name="Rectangle 69"/>
            <p:cNvSpPr>
              <a:spLocks noChangeArrowheads="1"/>
            </p:cNvSpPr>
            <p:nvPr/>
          </p:nvSpPr>
          <p:spPr bwMode="auto">
            <a:xfrm>
              <a:off x="4440" y="307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02" name="Rectangle 70"/>
            <p:cNvSpPr>
              <a:spLocks noChangeArrowheads="1"/>
            </p:cNvSpPr>
            <p:nvPr/>
          </p:nvSpPr>
          <p:spPr bwMode="auto">
            <a:xfrm>
              <a:off x="5400" y="3572"/>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03" name="Rectangle 71"/>
            <p:cNvSpPr>
              <a:spLocks noChangeArrowheads="1"/>
            </p:cNvSpPr>
            <p:nvPr/>
          </p:nvSpPr>
          <p:spPr bwMode="auto">
            <a:xfrm>
              <a:off x="5040" y="3572"/>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04" name="Rectangle 72"/>
            <p:cNvSpPr>
              <a:spLocks noChangeArrowheads="1"/>
            </p:cNvSpPr>
            <p:nvPr/>
          </p:nvSpPr>
          <p:spPr bwMode="auto">
            <a:xfrm>
              <a:off x="4392"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05" name="Line 73"/>
            <p:cNvSpPr>
              <a:spLocks noChangeShapeType="1"/>
            </p:cNvSpPr>
            <p:nvPr/>
          </p:nvSpPr>
          <p:spPr bwMode="auto">
            <a:xfrm flipH="1">
              <a:off x="4452" y="3200"/>
              <a:ext cx="4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7706" name="Group 74"/>
            <p:cNvGrpSpPr>
              <a:grpSpLocks/>
            </p:cNvGrpSpPr>
            <p:nvPr/>
          </p:nvGrpSpPr>
          <p:grpSpPr bwMode="auto">
            <a:xfrm>
              <a:off x="2352" y="3200"/>
              <a:ext cx="480" cy="497"/>
              <a:chOff x="2880" y="3199"/>
              <a:chExt cx="480" cy="497"/>
            </a:xfrm>
          </p:grpSpPr>
          <p:sp>
            <p:nvSpPr>
              <p:cNvPr id="197707" name="Freeform 75"/>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08" name="Rectangle 76"/>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09" name="Rectangle 77"/>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10" name="Line 78"/>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11" name="Line 79"/>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12" name="Rectangle 80"/>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13" name="Rectangle 81"/>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7714" name="Group 82"/>
          <p:cNvGrpSpPr>
            <a:grpSpLocks/>
          </p:cNvGrpSpPr>
          <p:nvPr/>
        </p:nvGrpSpPr>
        <p:grpSpPr bwMode="auto">
          <a:xfrm>
            <a:off x="2819400" y="2057400"/>
            <a:ext cx="3238500" cy="3352800"/>
            <a:chOff x="1776" y="1296"/>
            <a:chExt cx="2040" cy="2112"/>
          </a:xfrm>
        </p:grpSpPr>
        <p:sp>
          <p:nvSpPr>
            <p:cNvPr id="197715" name="Freeform 83"/>
            <p:cNvSpPr>
              <a:spLocks/>
            </p:cNvSpPr>
            <p:nvPr/>
          </p:nvSpPr>
          <p:spPr bwMode="auto">
            <a:xfrm>
              <a:off x="1936" y="2921"/>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16" name="Freeform 84"/>
            <p:cNvSpPr>
              <a:spLocks/>
            </p:cNvSpPr>
            <p:nvPr/>
          </p:nvSpPr>
          <p:spPr bwMode="auto">
            <a:xfrm>
              <a:off x="2846" y="1917"/>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17" name="Rectangle 85"/>
            <p:cNvSpPr>
              <a:spLocks noChangeArrowheads="1"/>
            </p:cNvSpPr>
            <p:nvPr/>
          </p:nvSpPr>
          <p:spPr bwMode="auto">
            <a:xfrm>
              <a:off x="3696" y="1296"/>
              <a:ext cx="120" cy="124"/>
            </a:xfrm>
            <a:prstGeom prst="rect">
              <a:avLst/>
            </a:prstGeom>
            <a:solidFill>
              <a:srgbClr val="CC00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18" name="Rectangle 86"/>
            <p:cNvSpPr>
              <a:spLocks noChangeArrowheads="1"/>
            </p:cNvSpPr>
            <p:nvPr/>
          </p:nvSpPr>
          <p:spPr bwMode="auto">
            <a:xfrm>
              <a:off x="177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19" name="Rectangle 87"/>
            <p:cNvSpPr>
              <a:spLocks noChangeArrowheads="1"/>
            </p:cNvSpPr>
            <p:nvPr/>
          </p:nvSpPr>
          <p:spPr bwMode="auto">
            <a:xfrm>
              <a:off x="2976" y="2290"/>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0" name="Rectangle 88"/>
            <p:cNvSpPr>
              <a:spLocks noChangeArrowheads="1"/>
            </p:cNvSpPr>
            <p:nvPr/>
          </p:nvSpPr>
          <p:spPr bwMode="auto">
            <a:xfrm>
              <a:off x="2256" y="3284"/>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1" name="Rectangle 89"/>
            <p:cNvSpPr>
              <a:spLocks noChangeArrowheads="1"/>
            </p:cNvSpPr>
            <p:nvPr/>
          </p:nvSpPr>
          <p:spPr bwMode="auto">
            <a:xfrm>
              <a:off x="2496" y="2290"/>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2" name="Rectangle 90"/>
            <p:cNvSpPr>
              <a:spLocks noChangeArrowheads="1"/>
            </p:cNvSpPr>
            <p:nvPr/>
          </p:nvSpPr>
          <p:spPr bwMode="auto">
            <a:xfrm>
              <a:off x="2976" y="2787"/>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3" name="Rectangle 91"/>
            <p:cNvSpPr>
              <a:spLocks noChangeArrowheads="1"/>
            </p:cNvSpPr>
            <p:nvPr/>
          </p:nvSpPr>
          <p:spPr bwMode="auto">
            <a:xfrm>
              <a:off x="1956" y="2787"/>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4" name="Rectangle 92"/>
            <p:cNvSpPr>
              <a:spLocks noChangeArrowheads="1"/>
            </p:cNvSpPr>
            <p:nvPr/>
          </p:nvSpPr>
          <p:spPr bwMode="auto">
            <a:xfrm>
              <a:off x="2976" y="1793"/>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25" name="Line 93"/>
            <p:cNvSpPr>
              <a:spLocks noChangeShapeType="1"/>
            </p:cNvSpPr>
            <p:nvPr/>
          </p:nvSpPr>
          <p:spPr bwMode="auto">
            <a:xfrm flipH="1">
              <a:off x="3036" y="1420"/>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26" name="Line 94"/>
            <p:cNvSpPr>
              <a:spLocks noChangeShapeType="1"/>
            </p:cNvSpPr>
            <p:nvPr/>
          </p:nvSpPr>
          <p:spPr bwMode="auto">
            <a:xfrm flipH="1">
              <a:off x="2556" y="1917"/>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27" name="Line 95"/>
            <p:cNvSpPr>
              <a:spLocks noChangeShapeType="1"/>
            </p:cNvSpPr>
            <p:nvPr/>
          </p:nvSpPr>
          <p:spPr bwMode="auto">
            <a:xfrm flipH="1">
              <a:off x="2016" y="2414"/>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28" name="Line 96"/>
            <p:cNvSpPr>
              <a:spLocks noChangeShapeType="1"/>
            </p:cNvSpPr>
            <p:nvPr/>
          </p:nvSpPr>
          <p:spPr bwMode="auto">
            <a:xfrm flipH="1">
              <a:off x="1836" y="2911"/>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29" name="Line 97"/>
            <p:cNvSpPr>
              <a:spLocks noChangeShapeType="1"/>
            </p:cNvSpPr>
            <p:nvPr/>
          </p:nvSpPr>
          <p:spPr bwMode="auto">
            <a:xfrm>
              <a:off x="2016" y="2911"/>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30" name="Line 98"/>
            <p:cNvSpPr>
              <a:spLocks noChangeShapeType="1"/>
            </p:cNvSpPr>
            <p:nvPr/>
          </p:nvSpPr>
          <p:spPr bwMode="auto">
            <a:xfrm>
              <a:off x="3036" y="1917"/>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31" name="Line 99"/>
            <p:cNvSpPr>
              <a:spLocks noChangeShapeType="1"/>
            </p:cNvSpPr>
            <p:nvPr/>
          </p:nvSpPr>
          <p:spPr bwMode="auto">
            <a:xfrm>
              <a:off x="3036" y="2414"/>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32" name="Rectangle 100"/>
            <p:cNvSpPr>
              <a:spLocks noChangeArrowheads="1"/>
            </p:cNvSpPr>
            <p:nvPr/>
          </p:nvSpPr>
          <p:spPr bwMode="auto">
            <a:xfrm>
              <a:off x="1776" y="32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33" name="Rectangle 101"/>
            <p:cNvSpPr>
              <a:spLocks noChangeArrowheads="1"/>
            </p:cNvSpPr>
            <p:nvPr/>
          </p:nvSpPr>
          <p:spPr bwMode="auto">
            <a:xfrm>
              <a:off x="2256" y="3284"/>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734" name="Group 102"/>
            <p:cNvGrpSpPr>
              <a:grpSpLocks/>
            </p:cNvGrpSpPr>
            <p:nvPr/>
          </p:nvGrpSpPr>
          <p:grpSpPr bwMode="auto">
            <a:xfrm>
              <a:off x="2976" y="2911"/>
              <a:ext cx="480" cy="497"/>
              <a:chOff x="2880" y="3199"/>
              <a:chExt cx="480" cy="497"/>
            </a:xfrm>
          </p:grpSpPr>
          <p:sp>
            <p:nvSpPr>
              <p:cNvPr id="197735" name="Freeform 103"/>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36" name="Rectangle 104"/>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37" name="Rectangle 105"/>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738" name="Line 106"/>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39" name="Line 107"/>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7740" name="Rectangle 108"/>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197741" name="Rectangle 109"/>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7742" name="Text Box 110"/>
            <p:cNvSpPr txBox="1">
              <a:spLocks noChangeArrowheads="1"/>
            </p:cNvSpPr>
            <p:nvPr/>
          </p:nvSpPr>
          <p:spPr bwMode="auto">
            <a:xfrm>
              <a:off x="2256" y="225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7743" name="Text Box 111"/>
            <p:cNvSpPr txBox="1">
              <a:spLocks noChangeArrowheads="1"/>
            </p:cNvSpPr>
            <p:nvPr/>
          </p:nvSpPr>
          <p:spPr bwMode="auto">
            <a:xfrm>
              <a:off x="3120" y="225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7744" name="Text Box 112"/>
            <p:cNvSpPr txBox="1">
              <a:spLocks noChangeArrowheads="1"/>
            </p:cNvSpPr>
            <p:nvPr/>
          </p:nvSpPr>
          <p:spPr bwMode="auto">
            <a:xfrm>
              <a:off x="3072" y="2782"/>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7745" name="Text Box 113"/>
            <p:cNvSpPr txBox="1">
              <a:spLocks noChangeArrowheads="1"/>
            </p:cNvSpPr>
            <p:nvPr/>
          </p:nvSpPr>
          <p:spPr bwMode="auto">
            <a:xfrm>
              <a:off x="2064" y="2782"/>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sp>
          <p:nvSpPr>
            <p:cNvPr id="197746" name="Text Box 114"/>
            <p:cNvSpPr txBox="1">
              <a:spLocks noChangeArrowheads="1"/>
            </p:cNvSpPr>
            <p:nvPr/>
          </p:nvSpPr>
          <p:spPr bwMode="auto">
            <a:xfrm>
              <a:off x="3120" y="1774"/>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aseline="-25000">
                <a:latin typeface="Comic Sans MS" pitchFamily="66" charset="0"/>
              </a:endParaRPr>
            </a:p>
          </p:txBody>
        </p:sp>
      </p:grpSp>
    </p:spTree>
    <p:extLst>
      <p:ext uri="{BB962C8B-B14F-4D97-AF65-F5344CB8AC3E}">
        <p14:creationId xmlns:p14="http://schemas.microsoft.com/office/powerpoint/2010/main" val="34968322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mtClean="0"/>
              <a:t>Best-First Search</a:t>
            </a:r>
            <a:endParaRPr lang="en-US"/>
          </a:p>
        </p:txBody>
      </p:sp>
      <p:sp>
        <p:nvSpPr>
          <p:cNvPr id="191491" name="Rectangle 3"/>
          <p:cNvSpPr>
            <a:spLocks noGrp="1" noChangeArrowheads="1"/>
          </p:cNvSpPr>
          <p:nvPr>
            <p:ph type="body" idx="1"/>
          </p:nvPr>
        </p:nvSpPr>
        <p:spPr/>
        <p:txBody>
          <a:bodyPr/>
          <a:lstStyle/>
          <a:p>
            <a:r>
              <a:rPr lang="en-US" smtClean="0"/>
              <a:t>Let T be any OR sub-tree in the current AND/OR tree and f be a function that estimates the cost of the best solution sub-tree containing T, </a:t>
            </a:r>
            <a:br>
              <a:rPr lang="en-US" smtClean="0"/>
            </a:br>
            <a:r>
              <a:rPr lang="en-US" smtClean="0"/>
              <a:t>                    e.g., f(T) = g(T) + h(T)</a:t>
            </a:r>
            <a:br>
              <a:rPr lang="en-US" smtClean="0"/>
            </a:br>
            <a:r>
              <a:rPr lang="en-US" smtClean="0"/>
              <a:t>where g(T) is the cost of T and h(T) is an estimate of the cost from T to a solution sub-tree.</a:t>
            </a:r>
            <a:br>
              <a:rPr lang="en-US" smtClean="0"/>
            </a:br>
            <a:endParaRPr lang="en-US" smtClean="0"/>
          </a:p>
          <a:p>
            <a:r>
              <a:rPr lang="en-US" smtClean="0"/>
              <a:t>Best-first search expands a pending state node of the OR sub-tree with the smallest estimated cost</a:t>
            </a:r>
            <a:br>
              <a:rPr lang="en-US" smtClean="0"/>
            </a:br>
            <a:endParaRPr lang="en-US" smtClean="0"/>
          </a:p>
          <a:p>
            <a:r>
              <a:rPr lang="en-US" smtClean="0"/>
              <a:t>An algorithm similar to A* – AO*– is available for AND/OR trees</a:t>
            </a:r>
            <a:endParaRPr lang="en-US"/>
          </a:p>
        </p:txBody>
      </p:sp>
    </p:spTree>
    <p:extLst>
      <p:ext uri="{BB962C8B-B14F-4D97-AF65-F5344CB8AC3E}">
        <p14:creationId xmlns:p14="http://schemas.microsoft.com/office/powerpoint/2010/main" val="1474650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Dealing with Revisited States</a:t>
            </a:r>
            <a:endParaRPr lang="en-US"/>
          </a:p>
        </p:txBody>
      </p:sp>
      <p:sp>
        <p:nvSpPr>
          <p:cNvPr id="58371" name="Rectangle 3"/>
          <p:cNvSpPr>
            <a:spLocks noGrp="1" noChangeArrowheads="1"/>
          </p:cNvSpPr>
          <p:nvPr>
            <p:ph type="body" idx="1"/>
          </p:nvPr>
        </p:nvSpPr>
        <p:spPr/>
        <p:txBody>
          <a:bodyPr/>
          <a:lstStyle/>
          <a:p>
            <a:r>
              <a:rPr lang="en-US" dirty="0" smtClean="0">
                <a:solidFill>
                  <a:schemeClr val="accent3"/>
                </a:solidFill>
              </a:rPr>
              <a:t>Solution #1: </a:t>
            </a:r>
            <a:r>
              <a:rPr lang="en-US" dirty="0" smtClean="0"/>
              <a:t/>
            </a:r>
            <a:br>
              <a:rPr lang="en-US" dirty="0" smtClean="0"/>
            </a:br>
            <a:r>
              <a:rPr lang="en-US" dirty="0" smtClean="0"/>
              <a:t>Do not test for revisited states</a:t>
            </a:r>
            <a:br>
              <a:rPr lang="en-US" dirty="0" smtClean="0"/>
            </a:br>
            <a:r>
              <a:rPr lang="en-US" dirty="0" smtClean="0">
                <a:sym typeface="Symbol" pitchFamily="18" charset="2"/>
              </a:rPr>
              <a:t> Duplicated sub-trees</a:t>
            </a:r>
            <a:br>
              <a:rPr lang="en-US" dirty="0" smtClean="0">
                <a:sym typeface="Symbol" pitchFamily="18" charset="2"/>
              </a:rPr>
            </a:br>
            <a:r>
              <a:rPr lang="en-US" dirty="0" smtClean="0">
                <a:solidFill>
                  <a:schemeClr val="accent6"/>
                </a:solidFill>
                <a:sym typeface="Symbol" pitchFamily="18" charset="2"/>
              </a:rPr>
              <a:t>[The tree may grow arbitrarily large even if the state space is finite]</a:t>
            </a:r>
            <a:r>
              <a:rPr lang="en-US" dirty="0" smtClean="0">
                <a:sym typeface="Symbol" pitchFamily="18" charset="2"/>
              </a:rPr>
              <a:t/>
            </a:r>
            <a:br>
              <a:rPr lang="en-US" dirty="0" smtClean="0">
                <a:sym typeface="Symbol" pitchFamily="18" charset="2"/>
              </a:rPr>
            </a:br>
            <a:endParaRPr lang="en-US" dirty="0" smtClean="0">
              <a:sym typeface="Symbol" pitchFamily="18" charset="2"/>
            </a:endParaRPr>
          </a:p>
          <a:p>
            <a:r>
              <a:rPr lang="en-US" dirty="0" smtClean="0">
                <a:solidFill>
                  <a:schemeClr val="accent3"/>
                </a:solidFill>
                <a:sym typeface="Symbol" pitchFamily="18" charset="2"/>
              </a:rPr>
              <a:t>Solution #2: </a:t>
            </a:r>
            <a:r>
              <a:rPr lang="en-US" dirty="0" smtClean="0">
                <a:sym typeface="Symbol" pitchFamily="18" charset="2"/>
              </a:rPr>
              <a:t/>
            </a:r>
            <a:br>
              <a:rPr lang="en-US" dirty="0" smtClean="0">
                <a:sym typeface="Symbol" pitchFamily="18" charset="2"/>
              </a:rPr>
            </a:br>
            <a:r>
              <a:rPr lang="en-US" dirty="0" smtClean="0">
                <a:sym typeface="Symbol" pitchFamily="18" charset="2"/>
              </a:rPr>
              <a:t>Test for revisited states and avoid expanding nodes with revisited states</a:t>
            </a:r>
            <a:br>
              <a:rPr lang="en-US" dirty="0" smtClean="0">
                <a:sym typeface="Symbol" pitchFamily="18" charset="2"/>
              </a:rPr>
            </a:br>
            <a:endParaRPr lang="en-US" dirty="0">
              <a:sym typeface="Symbol" pitchFamily="18" charset="2"/>
            </a:endParaRPr>
          </a:p>
        </p:txBody>
      </p:sp>
    </p:spTree>
    <p:extLst>
      <p:ext uri="{BB962C8B-B14F-4D97-AF65-F5344CB8AC3E}">
        <p14:creationId xmlns:p14="http://schemas.microsoft.com/office/powerpoint/2010/main" val="37693738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Solution #2 – Case #1</a:t>
            </a:r>
            <a:endParaRPr lang="en-US"/>
          </a:p>
        </p:txBody>
      </p:sp>
      <p:sp>
        <p:nvSpPr>
          <p:cNvPr id="59395" name="Rectangle 3"/>
          <p:cNvSpPr>
            <a:spLocks noGrp="1" noChangeArrowheads="1"/>
          </p:cNvSpPr>
          <p:nvPr>
            <p:ph type="body" idx="1"/>
          </p:nvPr>
        </p:nvSpPr>
        <p:spPr>
          <a:xfrm>
            <a:off x="457200" y="1600200"/>
            <a:ext cx="4152900" cy="4873752"/>
          </a:xfrm>
        </p:spPr>
        <p:txBody>
          <a:bodyPr>
            <a:normAutofit/>
          </a:bodyPr>
          <a:lstStyle/>
          <a:p>
            <a:r>
              <a:rPr lang="en-US" sz="2200" dirty="0" smtClean="0"/>
              <a:t>The state of a newly created node N is the same as the state of another node N’ that is not an ancestor of N</a:t>
            </a:r>
          </a:p>
          <a:p>
            <a:r>
              <a:rPr lang="en-US" sz="2200" dirty="0" smtClean="0"/>
              <a:t>Merge N and N’ </a:t>
            </a:r>
            <a:r>
              <a:rPr lang="en-US" sz="2200" dirty="0" smtClean="0">
                <a:sym typeface="Wingdings" pitchFamily="2" charset="2"/>
              </a:rPr>
              <a:t> acyclic AND/OR graph</a:t>
            </a:r>
            <a:endParaRPr lang="en-US" sz="2200" dirty="0"/>
          </a:p>
        </p:txBody>
      </p:sp>
      <p:grpSp>
        <p:nvGrpSpPr>
          <p:cNvPr id="59531" name="Group 139"/>
          <p:cNvGrpSpPr>
            <a:grpSpLocks/>
          </p:cNvGrpSpPr>
          <p:nvPr/>
        </p:nvGrpSpPr>
        <p:grpSpPr bwMode="auto">
          <a:xfrm>
            <a:off x="3657600" y="2362200"/>
            <a:ext cx="4633913" cy="3719513"/>
            <a:chOff x="2304" y="1488"/>
            <a:chExt cx="2919" cy="2343"/>
          </a:xfrm>
        </p:grpSpPr>
        <p:sp>
          <p:nvSpPr>
            <p:cNvPr id="59476" name="Freeform 84"/>
            <p:cNvSpPr>
              <a:spLocks/>
            </p:cNvSpPr>
            <p:nvPr/>
          </p:nvSpPr>
          <p:spPr bwMode="auto">
            <a:xfrm>
              <a:off x="2464" y="3113"/>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77" name="Freeform 85"/>
            <p:cNvSpPr>
              <a:spLocks/>
            </p:cNvSpPr>
            <p:nvPr/>
          </p:nvSpPr>
          <p:spPr bwMode="auto">
            <a:xfrm>
              <a:off x="4154" y="2109"/>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78" name="Freeform 86"/>
            <p:cNvSpPr>
              <a:spLocks/>
            </p:cNvSpPr>
            <p:nvPr/>
          </p:nvSpPr>
          <p:spPr bwMode="auto">
            <a:xfrm>
              <a:off x="3374" y="2109"/>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79" name="Rectangle 87"/>
            <p:cNvSpPr>
              <a:spLocks noChangeArrowheads="1"/>
            </p:cNvSpPr>
            <p:nvPr/>
          </p:nvSpPr>
          <p:spPr bwMode="auto">
            <a:xfrm>
              <a:off x="4224" y="148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0" name="Rectangle 88"/>
            <p:cNvSpPr>
              <a:spLocks noChangeArrowheads="1"/>
            </p:cNvSpPr>
            <p:nvPr/>
          </p:nvSpPr>
          <p:spPr bwMode="auto">
            <a:xfrm>
              <a:off x="2304" y="3476"/>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1" name="Rectangle 89"/>
            <p:cNvSpPr>
              <a:spLocks noChangeArrowheads="1"/>
            </p:cNvSpPr>
            <p:nvPr/>
          </p:nvSpPr>
          <p:spPr bwMode="auto">
            <a:xfrm>
              <a:off x="4524" y="248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2" name="Rectangle 90"/>
            <p:cNvSpPr>
              <a:spLocks noChangeArrowheads="1"/>
            </p:cNvSpPr>
            <p:nvPr/>
          </p:nvSpPr>
          <p:spPr bwMode="auto">
            <a:xfrm>
              <a:off x="4284" y="248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3" name="Rectangle 91"/>
            <p:cNvSpPr>
              <a:spLocks noChangeArrowheads="1"/>
            </p:cNvSpPr>
            <p:nvPr/>
          </p:nvSpPr>
          <p:spPr bwMode="auto">
            <a:xfrm>
              <a:off x="3504" y="248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4" name="Rectangle 92"/>
            <p:cNvSpPr>
              <a:spLocks noChangeArrowheads="1"/>
            </p:cNvSpPr>
            <p:nvPr/>
          </p:nvSpPr>
          <p:spPr bwMode="auto">
            <a:xfrm>
              <a:off x="2784" y="3476"/>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6" name="Rectangle 94"/>
            <p:cNvSpPr>
              <a:spLocks noChangeArrowheads="1"/>
            </p:cNvSpPr>
            <p:nvPr/>
          </p:nvSpPr>
          <p:spPr bwMode="auto">
            <a:xfrm>
              <a:off x="3984" y="248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7" name="Rectangle 95"/>
            <p:cNvSpPr>
              <a:spLocks noChangeArrowheads="1"/>
            </p:cNvSpPr>
            <p:nvPr/>
          </p:nvSpPr>
          <p:spPr bwMode="auto">
            <a:xfrm>
              <a:off x="3024" y="248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8" name="Rectangle 96"/>
            <p:cNvSpPr>
              <a:spLocks noChangeArrowheads="1"/>
            </p:cNvSpPr>
            <p:nvPr/>
          </p:nvSpPr>
          <p:spPr bwMode="auto">
            <a:xfrm>
              <a:off x="3504" y="2979"/>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89" name="Rectangle 97"/>
            <p:cNvSpPr>
              <a:spLocks noChangeArrowheads="1"/>
            </p:cNvSpPr>
            <p:nvPr/>
          </p:nvSpPr>
          <p:spPr bwMode="auto">
            <a:xfrm>
              <a:off x="2484" y="2979"/>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0" name="Rectangle 98"/>
            <p:cNvSpPr>
              <a:spLocks noChangeArrowheads="1"/>
            </p:cNvSpPr>
            <p:nvPr/>
          </p:nvSpPr>
          <p:spPr bwMode="auto">
            <a:xfrm>
              <a:off x="4944" y="198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1" name="Rectangle 99"/>
            <p:cNvSpPr>
              <a:spLocks noChangeArrowheads="1"/>
            </p:cNvSpPr>
            <p:nvPr/>
          </p:nvSpPr>
          <p:spPr bwMode="auto">
            <a:xfrm>
              <a:off x="4224" y="198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2" name="Rectangle 100"/>
            <p:cNvSpPr>
              <a:spLocks noChangeArrowheads="1"/>
            </p:cNvSpPr>
            <p:nvPr/>
          </p:nvSpPr>
          <p:spPr bwMode="auto">
            <a:xfrm>
              <a:off x="3504" y="198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3" name="Line 101"/>
            <p:cNvSpPr>
              <a:spLocks noChangeShapeType="1"/>
            </p:cNvSpPr>
            <p:nvPr/>
          </p:nvSpPr>
          <p:spPr bwMode="auto">
            <a:xfrm flipH="1">
              <a:off x="3564" y="1612"/>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4" name="Line 102"/>
            <p:cNvSpPr>
              <a:spLocks noChangeShapeType="1"/>
            </p:cNvSpPr>
            <p:nvPr/>
          </p:nvSpPr>
          <p:spPr bwMode="auto">
            <a:xfrm>
              <a:off x="4284" y="161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5" name="Line 103"/>
            <p:cNvSpPr>
              <a:spLocks noChangeShapeType="1"/>
            </p:cNvSpPr>
            <p:nvPr/>
          </p:nvSpPr>
          <p:spPr bwMode="auto">
            <a:xfrm>
              <a:off x="4284" y="1612"/>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6" name="Line 104"/>
            <p:cNvSpPr>
              <a:spLocks noChangeShapeType="1"/>
            </p:cNvSpPr>
            <p:nvPr/>
          </p:nvSpPr>
          <p:spPr bwMode="auto">
            <a:xfrm flipH="1">
              <a:off x="3084" y="2109"/>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7" name="Line 105"/>
            <p:cNvSpPr>
              <a:spLocks noChangeShapeType="1"/>
            </p:cNvSpPr>
            <p:nvPr/>
          </p:nvSpPr>
          <p:spPr bwMode="auto">
            <a:xfrm flipH="1">
              <a:off x="2544" y="2606"/>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8" name="Line 106"/>
            <p:cNvSpPr>
              <a:spLocks noChangeShapeType="1"/>
            </p:cNvSpPr>
            <p:nvPr/>
          </p:nvSpPr>
          <p:spPr bwMode="auto">
            <a:xfrm flipH="1">
              <a:off x="2364" y="3103"/>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499" name="Line 107"/>
            <p:cNvSpPr>
              <a:spLocks noChangeShapeType="1"/>
            </p:cNvSpPr>
            <p:nvPr/>
          </p:nvSpPr>
          <p:spPr bwMode="auto">
            <a:xfrm>
              <a:off x="2544" y="3103"/>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0" name="Line 108"/>
            <p:cNvSpPr>
              <a:spLocks noChangeShapeType="1"/>
            </p:cNvSpPr>
            <p:nvPr/>
          </p:nvSpPr>
          <p:spPr bwMode="auto">
            <a:xfrm flipH="1">
              <a:off x="3044" y="2606"/>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1" name="Line 109"/>
            <p:cNvSpPr>
              <a:spLocks noChangeShapeType="1"/>
            </p:cNvSpPr>
            <p:nvPr/>
          </p:nvSpPr>
          <p:spPr bwMode="auto">
            <a:xfrm>
              <a:off x="3564" y="210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2" name="Line 110"/>
            <p:cNvSpPr>
              <a:spLocks noChangeShapeType="1"/>
            </p:cNvSpPr>
            <p:nvPr/>
          </p:nvSpPr>
          <p:spPr bwMode="auto">
            <a:xfrm>
              <a:off x="3564" y="2606"/>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3" name="Line 111"/>
            <p:cNvSpPr>
              <a:spLocks noChangeShapeType="1"/>
            </p:cNvSpPr>
            <p:nvPr/>
          </p:nvSpPr>
          <p:spPr bwMode="auto">
            <a:xfrm flipH="1">
              <a:off x="4044" y="210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4" name="Line 112"/>
            <p:cNvSpPr>
              <a:spLocks noChangeShapeType="1"/>
            </p:cNvSpPr>
            <p:nvPr/>
          </p:nvSpPr>
          <p:spPr bwMode="auto">
            <a:xfrm>
              <a:off x="4284" y="2109"/>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5" name="Line 113"/>
            <p:cNvSpPr>
              <a:spLocks noChangeShapeType="1"/>
            </p:cNvSpPr>
            <p:nvPr/>
          </p:nvSpPr>
          <p:spPr bwMode="auto">
            <a:xfrm>
              <a:off x="4284" y="210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07" name="Rectangle 115"/>
            <p:cNvSpPr>
              <a:spLocks noChangeArrowheads="1"/>
            </p:cNvSpPr>
            <p:nvPr/>
          </p:nvSpPr>
          <p:spPr bwMode="auto">
            <a:xfrm>
              <a:off x="2304" y="3476"/>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9508" name="Rectangle 116"/>
            <p:cNvSpPr>
              <a:spLocks noChangeArrowheads="1"/>
            </p:cNvSpPr>
            <p:nvPr/>
          </p:nvSpPr>
          <p:spPr bwMode="auto">
            <a:xfrm>
              <a:off x="2784" y="3476"/>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9" name="Rectangle 117"/>
            <p:cNvSpPr>
              <a:spLocks noChangeArrowheads="1"/>
            </p:cNvSpPr>
            <p:nvPr/>
          </p:nvSpPr>
          <p:spPr bwMode="auto">
            <a:xfrm>
              <a:off x="2976" y="2976"/>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59510" name="Group 118"/>
            <p:cNvGrpSpPr>
              <a:grpSpLocks/>
            </p:cNvGrpSpPr>
            <p:nvPr/>
          </p:nvGrpSpPr>
          <p:grpSpPr bwMode="auto">
            <a:xfrm>
              <a:off x="3504" y="3103"/>
              <a:ext cx="480" cy="497"/>
              <a:chOff x="2880" y="3199"/>
              <a:chExt cx="480" cy="497"/>
            </a:xfrm>
          </p:grpSpPr>
          <p:sp>
            <p:nvSpPr>
              <p:cNvPr id="59511" name="Freeform 119"/>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12" name="Rectangle 120"/>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3" name="Rectangle 121"/>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14" name="Line 122"/>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15" name="Line 123"/>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16" name="Rectangle 124"/>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9517" name="Rectangle 125"/>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518" name="Rectangle 126"/>
            <p:cNvSpPr>
              <a:spLocks noChangeArrowheads="1"/>
            </p:cNvSpPr>
            <p:nvPr/>
          </p:nvSpPr>
          <p:spPr bwMode="auto">
            <a:xfrm>
              <a:off x="4524" y="248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9519" name="Rectangle 127"/>
            <p:cNvSpPr>
              <a:spLocks noChangeArrowheads="1"/>
            </p:cNvSpPr>
            <p:nvPr/>
          </p:nvSpPr>
          <p:spPr bwMode="auto">
            <a:xfrm>
              <a:off x="4284" y="248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59520" name="Group 128"/>
            <p:cNvGrpSpPr>
              <a:grpSpLocks/>
            </p:cNvGrpSpPr>
            <p:nvPr/>
          </p:nvGrpSpPr>
          <p:grpSpPr bwMode="auto">
            <a:xfrm>
              <a:off x="2976" y="3104"/>
              <a:ext cx="480" cy="497"/>
              <a:chOff x="2880" y="3199"/>
              <a:chExt cx="480" cy="497"/>
            </a:xfrm>
          </p:grpSpPr>
          <p:sp>
            <p:nvSpPr>
              <p:cNvPr id="59521" name="Freeform 129"/>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22" name="Rectangle 130"/>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23" name="Rectangle 131"/>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24" name="Line 132"/>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25" name="Line 133"/>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26" name="Rectangle 134"/>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59527" name="Rectangle 135"/>
              <p:cNvSpPr>
                <a:spLocks noChangeArrowheads="1"/>
              </p:cNvSpPr>
              <p:nvPr/>
            </p:nvSpPr>
            <p:spPr bwMode="auto">
              <a:xfrm>
                <a:off x="3240" y="3572"/>
                <a:ext cx="120" cy="124"/>
              </a:xfrm>
              <a:prstGeom prst="rect">
                <a:avLst/>
              </a:prstGeom>
              <a:solidFill>
                <a:srgbClr val="0033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530" name="Group 138"/>
            <p:cNvGrpSpPr>
              <a:grpSpLocks/>
            </p:cNvGrpSpPr>
            <p:nvPr/>
          </p:nvGrpSpPr>
          <p:grpSpPr bwMode="auto">
            <a:xfrm>
              <a:off x="4992" y="2109"/>
              <a:ext cx="231" cy="714"/>
              <a:chOff x="4992" y="2109"/>
              <a:chExt cx="231" cy="714"/>
            </a:xfrm>
          </p:grpSpPr>
          <p:sp>
            <p:nvSpPr>
              <p:cNvPr id="59485" name="Rectangle 93"/>
              <p:cNvSpPr>
                <a:spLocks noChangeArrowheads="1"/>
              </p:cNvSpPr>
              <p:nvPr/>
            </p:nvSpPr>
            <p:spPr bwMode="auto">
              <a:xfrm>
                <a:off x="5064" y="2482"/>
                <a:ext cx="120" cy="124"/>
              </a:xfrm>
              <a:prstGeom prst="rect">
                <a:avLst/>
              </a:prstGeom>
              <a:solidFill>
                <a:srgbClr val="0033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6" name="Line 114"/>
              <p:cNvSpPr>
                <a:spLocks noChangeShapeType="1"/>
              </p:cNvSpPr>
              <p:nvPr/>
            </p:nvSpPr>
            <p:spPr bwMode="auto">
              <a:xfrm>
                <a:off x="5004" y="2109"/>
                <a:ext cx="1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528" name="Text Box 136"/>
              <p:cNvSpPr txBox="1">
                <a:spLocks noChangeArrowheads="1"/>
              </p:cNvSpPr>
              <p:nvPr/>
            </p:nvSpPr>
            <p:spPr bwMode="auto">
              <a:xfrm>
                <a:off x="4992" y="2592"/>
                <a:ext cx="2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N</a:t>
                </a:r>
              </a:p>
            </p:txBody>
          </p:sp>
        </p:grpSp>
        <p:sp>
          <p:nvSpPr>
            <p:cNvPr id="59529" name="Text Box 137"/>
            <p:cNvSpPr txBox="1">
              <a:spLocks noChangeArrowheads="1"/>
            </p:cNvSpPr>
            <p:nvPr/>
          </p:nvSpPr>
          <p:spPr bwMode="auto">
            <a:xfrm>
              <a:off x="3264" y="3600"/>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N’</a:t>
              </a:r>
            </a:p>
          </p:txBody>
        </p:sp>
      </p:grpSp>
    </p:spTree>
    <p:extLst>
      <p:ext uri="{BB962C8B-B14F-4D97-AF65-F5344CB8AC3E}">
        <p14:creationId xmlns:p14="http://schemas.microsoft.com/office/powerpoint/2010/main" val="27735449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029" name="Group 109"/>
          <p:cNvGrpSpPr>
            <a:grpSpLocks/>
          </p:cNvGrpSpPr>
          <p:nvPr/>
        </p:nvGrpSpPr>
        <p:grpSpPr bwMode="auto">
          <a:xfrm>
            <a:off x="7924800" y="3348038"/>
            <a:ext cx="366713" cy="1133475"/>
            <a:chOff x="4992" y="2109"/>
            <a:chExt cx="231" cy="714"/>
          </a:xfrm>
        </p:grpSpPr>
        <p:sp>
          <p:nvSpPr>
            <p:cNvPr id="82030" name="Rectangle 110"/>
            <p:cNvSpPr>
              <a:spLocks noChangeArrowheads="1"/>
            </p:cNvSpPr>
            <p:nvPr/>
          </p:nvSpPr>
          <p:spPr bwMode="auto">
            <a:xfrm>
              <a:off x="5064" y="2482"/>
              <a:ext cx="120" cy="124"/>
            </a:xfrm>
            <a:prstGeom prst="rect">
              <a:avLst/>
            </a:prstGeom>
            <a:solidFill>
              <a:srgbClr val="0033CC"/>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1" name="Line 111"/>
            <p:cNvSpPr>
              <a:spLocks noChangeShapeType="1"/>
            </p:cNvSpPr>
            <p:nvPr/>
          </p:nvSpPr>
          <p:spPr bwMode="auto">
            <a:xfrm>
              <a:off x="5004" y="2109"/>
              <a:ext cx="120" cy="37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32" name="Text Box 112"/>
            <p:cNvSpPr txBox="1">
              <a:spLocks noChangeArrowheads="1"/>
            </p:cNvSpPr>
            <p:nvPr/>
          </p:nvSpPr>
          <p:spPr bwMode="auto">
            <a:xfrm>
              <a:off x="4992" y="2592"/>
              <a:ext cx="2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N</a:t>
              </a:r>
            </a:p>
          </p:txBody>
        </p:sp>
      </p:grpSp>
      <p:sp>
        <p:nvSpPr>
          <p:cNvPr id="81922" name="Rectangle 2"/>
          <p:cNvSpPr>
            <a:spLocks noGrp="1" noChangeArrowheads="1"/>
          </p:cNvSpPr>
          <p:nvPr>
            <p:ph type="title"/>
          </p:nvPr>
        </p:nvSpPr>
        <p:spPr/>
        <p:txBody>
          <a:bodyPr/>
          <a:lstStyle/>
          <a:p>
            <a:r>
              <a:rPr lang="en-US" smtClean="0"/>
              <a:t>Solution #2 – Case #1</a:t>
            </a:r>
            <a:endParaRPr lang="en-US"/>
          </a:p>
        </p:txBody>
      </p:sp>
      <p:sp>
        <p:nvSpPr>
          <p:cNvPr id="81923" name="Rectangle 3"/>
          <p:cNvSpPr>
            <a:spLocks noGrp="1" noChangeArrowheads="1"/>
          </p:cNvSpPr>
          <p:nvPr>
            <p:ph type="body" idx="1"/>
          </p:nvPr>
        </p:nvSpPr>
        <p:spPr>
          <a:xfrm>
            <a:off x="457199" y="1600200"/>
            <a:ext cx="4010025" cy="4873752"/>
          </a:xfrm>
        </p:spPr>
        <p:txBody>
          <a:bodyPr>
            <a:normAutofit fontScale="92500" lnSpcReduction="20000"/>
          </a:bodyPr>
          <a:lstStyle/>
          <a:p>
            <a:r>
              <a:rPr lang="en-US" dirty="0" smtClean="0"/>
              <a:t>The state of a newly created node N is the same as the state of another node N’ that is not an ancestor of N</a:t>
            </a:r>
          </a:p>
          <a:p>
            <a:r>
              <a:rPr lang="en-US" dirty="0" smtClean="0"/>
              <a:t>Merge N and N’ </a:t>
            </a:r>
            <a:r>
              <a:rPr lang="en-US" dirty="0" smtClean="0">
                <a:sym typeface="Wingdings" pitchFamily="2" charset="2"/>
              </a:rPr>
              <a:t> acyclic AND/OR graph</a:t>
            </a:r>
            <a:endParaRPr lang="en-US" dirty="0" smtClean="0"/>
          </a:p>
          <a:p>
            <a:r>
              <a:rPr lang="en-US" dirty="0" smtClean="0">
                <a:solidFill>
                  <a:schemeClr val="accent3"/>
                </a:solidFill>
              </a:rPr>
              <a:t>Just discarding the </a:t>
            </a:r>
            <a:br>
              <a:rPr lang="en-US" dirty="0" smtClean="0">
                <a:solidFill>
                  <a:schemeClr val="accent3"/>
                </a:solidFill>
              </a:rPr>
            </a:br>
            <a:r>
              <a:rPr lang="en-US" dirty="0" smtClean="0">
                <a:solidFill>
                  <a:schemeClr val="accent3"/>
                </a:solidFill>
              </a:rPr>
              <a:t>new node would not work! Why??</a:t>
            </a:r>
          </a:p>
          <a:p>
            <a:r>
              <a:rPr lang="en-US" dirty="0" smtClean="0">
                <a:sym typeface="Wingdings" pitchFamily="2" charset="2"/>
              </a:rPr>
              <a:t>This makes it more difficult to </a:t>
            </a:r>
            <a:br>
              <a:rPr lang="en-US" dirty="0" smtClean="0">
                <a:sym typeface="Wingdings" pitchFamily="2" charset="2"/>
              </a:rPr>
            </a:br>
            <a:r>
              <a:rPr lang="en-US" dirty="0" smtClean="0">
                <a:sym typeface="Wingdings" pitchFamily="2" charset="2"/>
              </a:rPr>
              <a:t>extract OR </a:t>
            </a:r>
            <a:br>
              <a:rPr lang="en-US" dirty="0" smtClean="0">
                <a:sym typeface="Wingdings" pitchFamily="2" charset="2"/>
              </a:rPr>
            </a:br>
            <a:r>
              <a:rPr lang="en-US" dirty="0" smtClean="0">
                <a:sym typeface="Wingdings" pitchFamily="2" charset="2"/>
              </a:rPr>
              <a:t>sub-trees and </a:t>
            </a:r>
            <a:br>
              <a:rPr lang="en-US" dirty="0" smtClean="0">
                <a:sym typeface="Wingdings" pitchFamily="2" charset="2"/>
              </a:rPr>
            </a:br>
            <a:r>
              <a:rPr lang="en-US" dirty="0" smtClean="0">
                <a:sym typeface="Wingdings" pitchFamily="2" charset="2"/>
              </a:rPr>
              <a:t>manage </a:t>
            </a:r>
            <a:br>
              <a:rPr lang="en-US" dirty="0" smtClean="0">
                <a:sym typeface="Wingdings" pitchFamily="2" charset="2"/>
              </a:rPr>
            </a:br>
            <a:r>
              <a:rPr lang="en-US" dirty="0" smtClean="0">
                <a:sym typeface="Wingdings" pitchFamily="2" charset="2"/>
              </a:rPr>
              <a:t>evaluation function</a:t>
            </a:r>
            <a:endParaRPr lang="en-US" dirty="0"/>
          </a:p>
        </p:txBody>
      </p:sp>
      <p:grpSp>
        <p:nvGrpSpPr>
          <p:cNvPr id="81977" name="Group 57"/>
          <p:cNvGrpSpPr>
            <a:grpSpLocks/>
          </p:cNvGrpSpPr>
          <p:nvPr/>
        </p:nvGrpSpPr>
        <p:grpSpPr bwMode="auto">
          <a:xfrm>
            <a:off x="3657600" y="2362200"/>
            <a:ext cx="4533900" cy="3354388"/>
            <a:chOff x="960" y="768"/>
            <a:chExt cx="2856" cy="2113"/>
          </a:xfrm>
        </p:grpSpPr>
        <p:sp>
          <p:nvSpPr>
            <p:cNvPr id="81978" name="Freeform 58"/>
            <p:cNvSpPr>
              <a:spLocks/>
            </p:cNvSpPr>
            <p:nvPr/>
          </p:nvSpPr>
          <p:spPr bwMode="auto">
            <a:xfrm>
              <a:off x="1120" y="2393"/>
              <a:ext cx="220" cy="156"/>
            </a:xfrm>
            <a:custGeom>
              <a:avLst/>
              <a:gdLst>
                <a:gd name="T0" fmla="*/ 72 w 176"/>
                <a:gd name="T1" fmla="*/ 0 h 120"/>
                <a:gd name="T2" fmla="*/ 0 w 176"/>
                <a:gd name="T3" fmla="*/ 120 h 120"/>
                <a:gd name="T4" fmla="*/ 176 w 176"/>
                <a:gd name="T5" fmla="*/ 120 h 120"/>
                <a:gd name="T6" fmla="*/ 72 w 176"/>
                <a:gd name="T7" fmla="*/ 0 h 120"/>
              </a:gdLst>
              <a:ahLst/>
              <a:cxnLst>
                <a:cxn ang="0">
                  <a:pos x="T0" y="T1"/>
                </a:cxn>
                <a:cxn ang="0">
                  <a:pos x="T2" y="T3"/>
                </a:cxn>
                <a:cxn ang="0">
                  <a:pos x="T4" y="T5"/>
                </a:cxn>
                <a:cxn ang="0">
                  <a:pos x="T6" y="T7"/>
                </a:cxn>
              </a:cxnLst>
              <a:rect l="0" t="0" r="r" b="b"/>
              <a:pathLst>
                <a:path w="176" h="120">
                  <a:moveTo>
                    <a:pt x="72" y="0"/>
                  </a:moveTo>
                  <a:lnTo>
                    <a:pt x="0" y="120"/>
                  </a:lnTo>
                  <a:lnTo>
                    <a:pt x="176" y="120"/>
                  </a:lnTo>
                  <a:lnTo>
                    <a:pt x="7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79" name="Freeform 59"/>
            <p:cNvSpPr>
              <a:spLocks/>
            </p:cNvSpPr>
            <p:nvPr/>
          </p:nvSpPr>
          <p:spPr bwMode="auto">
            <a:xfrm>
              <a:off x="2810" y="1389"/>
              <a:ext cx="270" cy="187"/>
            </a:xfrm>
            <a:custGeom>
              <a:avLst/>
              <a:gdLst>
                <a:gd name="T0" fmla="*/ 104 w 216"/>
                <a:gd name="T1" fmla="*/ 0 h 144"/>
                <a:gd name="T2" fmla="*/ 0 w 216"/>
                <a:gd name="T3" fmla="*/ 144 h 144"/>
                <a:gd name="T4" fmla="*/ 120 w 216"/>
                <a:gd name="T5" fmla="*/ 144 h 144"/>
                <a:gd name="T6" fmla="*/ 216 w 216"/>
                <a:gd name="T7" fmla="*/ 136 h 144"/>
                <a:gd name="T8" fmla="*/ 104 w 216"/>
                <a:gd name="T9" fmla="*/ 0 h 144"/>
              </a:gdLst>
              <a:ahLst/>
              <a:cxnLst>
                <a:cxn ang="0">
                  <a:pos x="T0" y="T1"/>
                </a:cxn>
                <a:cxn ang="0">
                  <a:pos x="T2" y="T3"/>
                </a:cxn>
                <a:cxn ang="0">
                  <a:pos x="T4" y="T5"/>
                </a:cxn>
                <a:cxn ang="0">
                  <a:pos x="T6" y="T7"/>
                </a:cxn>
                <a:cxn ang="0">
                  <a:pos x="T8" y="T9"/>
                </a:cxn>
              </a:cxnLst>
              <a:rect l="0" t="0" r="r" b="b"/>
              <a:pathLst>
                <a:path w="216" h="144">
                  <a:moveTo>
                    <a:pt x="104" y="0"/>
                  </a:moveTo>
                  <a:lnTo>
                    <a:pt x="0" y="144"/>
                  </a:lnTo>
                  <a:lnTo>
                    <a:pt x="120" y="144"/>
                  </a:lnTo>
                  <a:lnTo>
                    <a:pt x="216" y="136"/>
                  </a:lnTo>
                  <a:lnTo>
                    <a:pt x="10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80" name="Freeform 60"/>
            <p:cNvSpPr>
              <a:spLocks/>
            </p:cNvSpPr>
            <p:nvPr/>
          </p:nvSpPr>
          <p:spPr bwMode="auto">
            <a:xfrm>
              <a:off x="2030" y="1389"/>
              <a:ext cx="190" cy="166"/>
            </a:xfrm>
            <a:custGeom>
              <a:avLst/>
              <a:gdLst>
                <a:gd name="T0" fmla="*/ 152 w 152"/>
                <a:gd name="T1" fmla="*/ 0 h 128"/>
                <a:gd name="T2" fmla="*/ 0 w 152"/>
                <a:gd name="T3" fmla="*/ 120 h 128"/>
                <a:gd name="T4" fmla="*/ 152 w 152"/>
                <a:gd name="T5" fmla="*/ 128 h 128"/>
                <a:gd name="T6" fmla="*/ 152 w 152"/>
                <a:gd name="T7" fmla="*/ 0 h 128"/>
              </a:gdLst>
              <a:ahLst/>
              <a:cxnLst>
                <a:cxn ang="0">
                  <a:pos x="T0" y="T1"/>
                </a:cxn>
                <a:cxn ang="0">
                  <a:pos x="T2" y="T3"/>
                </a:cxn>
                <a:cxn ang="0">
                  <a:pos x="T4" y="T5"/>
                </a:cxn>
                <a:cxn ang="0">
                  <a:pos x="T6" y="T7"/>
                </a:cxn>
              </a:cxnLst>
              <a:rect l="0" t="0" r="r" b="b"/>
              <a:pathLst>
                <a:path w="152" h="128">
                  <a:moveTo>
                    <a:pt x="152" y="0"/>
                  </a:moveTo>
                  <a:lnTo>
                    <a:pt x="0" y="120"/>
                  </a:lnTo>
                  <a:lnTo>
                    <a:pt x="152" y="128"/>
                  </a:lnTo>
                  <a:lnTo>
                    <a:pt x="152"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81" name="Rectangle 61"/>
            <p:cNvSpPr>
              <a:spLocks noChangeArrowheads="1"/>
            </p:cNvSpPr>
            <p:nvPr/>
          </p:nvSpPr>
          <p:spPr bwMode="auto">
            <a:xfrm>
              <a:off x="2880" y="768"/>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2" name="Rectangle 62"/>
            <p:cNvSpPr>
              <a:spLocks noChangeArrowheads="1"/>
            </p:cNvSpPr>
            <p:nvPr/>
          </p:nvSpPr>
          <p:spPr bwMode="auto">
            <a:xfrm>
              <a:off x="960" y="2756"/>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3" name="Rectangle 63"/>
            <p:cNvSpPr>
              <a:spLocks noChangeArrowheads="1"/>
            </p:cNvSpPr>
            <p:nvPr/>
          </p:nvSpPr>
          <p:spPr bwMode="auto">
            <a:xfrm>
              <a:off x="3180" y="176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4" name="Rectangle 64"/>
            <p:cNvSpPr>
              <a:spLocks noChangeArrowheads="1"/>
            </p:cNvSpPr>
            <p:nvPr/>
          </p:nvSpPr>
          <p:spPr bwMode="auto">
            <a:xfrm>
              <a:off x="2940" y="176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5" name="Rectangle 65"/>
            <p:cNvSpPr>
              <a:spLocks noChangeArrowheads="1"/>
            </p:cNvSpPr>
            <p:nvPr/>
          </p:nvSpPr>
          <p:spPr bwMode="auto">
            <a:xfrm>
              <a:off x="2160" y="176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6" name="Rectangle 66"/>
            <p:cNvSpPr>
              <a:spLocks noChangeArrowheads="1"/>
            </p:cNvSpPr>
            <p:nvPr/>
          </p:nvSpPr>
          <p:spPr bwMode="auto">
            <a:xfrm>
              <a:off x="1440" y="2756"/>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7" name="Rectangle 67"/>
            <p:cNvSpPr>
              <a:spLocks noChangeArrowheads="1"/>
            </p:cNvSpPr>
            <p:nvPr/>
          </p:nvSpPr>
          <p:spPr bwMode="auto">
            <a:xfrm>
              <a:off x="2640" y="176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8" name="Rectangle 68"/>
            <p:cNvSpPr>
              <a:spLocks noChangeArrowheads="1"/>
            </p:cNvSpPr>
            <p:nvPr/>
          </p:nvSpPr>
          <p:spPr bwMode="auto">
            <a:xfrm>
              <a:off x="1680" y="176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9" name="Rectangle 69"/>
            <p:cNvSpPr>
              <a:spLocks noChangeArrowheads="1"/>
            </p:cNvSpPr>
            <p:nvPr/>
          </p:nvSpPr>
          <p:spPr bwMode="auto">
            <a:xfrm>
              <a:off x="2160" y="2259"/>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0" name="Rectangle 70"/>
            <p:cNvSpPr>
              <a:spLocks noChangeArrowheads="1"/>
            </p:cNvSpPr>
            <p:nvPr/>
          </p:nvSpPr>
          <p:spPr bwMode="auto">
            <a:xfrm>
              <a:off x="1140" y="2259"/>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1" name="Rectangle 71"/>
            <p:cNvSpPr>
              <a:spLocks noChangeArrowheads="1"/>
            </p:cNvSpPr>
            <p:nvPr/>
          </p:nvSpPr>
          <p:spPr bwMode="auto">
            <a:xfrm>
              <a:off x="3600" y="126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2" name="Rectangle 72"/>
            <p:cNvSpPr>
              <a:spLocks noChangeArrowheads="1"/>
            </p:cNvSpPr>
            <p:nvPr/>
          </p:nvSpPr>
          <p:spPr bwMode="auto">
            <a:xfrm>
              <a:off x="2880" y="126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3" name="Rectangle 73"/>
            <p:cNvSpPr>
              <a:spLocks noChangeArrowheads="1"/>
            </p:cNvSpPr>
            <p:nvPr/>
          </p:nvSpPr>
          <p:spPr bwMode="auto">
            <a:xfrm>
              <a:off x="2160" y="1265"/>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4" name="Line 74"/>
            <p:cNvSpPr>
              <a:spLocks noChangeShapeType="1"/>
            </p:cNvSpPr>
            <p:nvPr/>
          </p:nvSpPr>
          <p:spPr bwMode="auto">
            <a:xfrm flipH="1">
              <a:off x="2220" y="892"/>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5" name="Line 75"/>
            <p:cNvSpPr>
              <a:spLocks noChangeShapeType="1"/>
            </p:cNvSpPr>
            <p:nvPr/>
          </p:nvSpPr>
          <p:spPr bwMode="auto">
            <a:xfrm>
              <a:off x="2940" y="892"/>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6" name="Line 76"/>
            <p:cNvSpPr>
              <a:spLocks noChangeShapeType="1"/>
            </p:cNvSpPr>
            <p:nvPr/>
          </p:nvSpPr>
          <p:spPr bwMode="auto">
            <a:xfrm>
              <a:off x="2940" y="892"/>
              <a:ext cx="72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7" name="Line 77"/>
            <p:cNvSpPr>
              <a:spLocks noChangeShapeType="1"/>
            </p:cNvSpPr>
            <p:nvPr/>
          </p:nvSpPr>
          <p:spPr bwMode="auto">
            <a:xfrm flipH="1">
              <a:off x="1740" y="1389"/>
              <a:ext cx="4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8" name="Line 78"/>
            <p:cNvSpPr>
              <a:spLocks noChangeShapeType="1"/>
            </p:cNvSpPr>
            <p:nvPr/>
          </p:nvSpPr>
          <p:spPr bwMode="auto">
            <a:xfrm flipH="1">
              <a:off x="1200" y="1886"/>
              <a:ext cx="5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1999" name="Line 79"/>
            <p:cNvSpPr>
              <a:spLocks noChangeShapeType="1"/>
            </p:cNvSpPr>
            <p:nvPr/>
          </p:nvSpPr>
          <p:spPr bwMode="auto">
            <a:xfrm flipH="1">
              <a:off x="1020" y="2383"/>
              <a:ext cx="18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0" name="Line 80"/>
            <p:cNvSpPr>
              <a:spLocks noChangeShapeType="1"/>
            </p:cNvSpPr>
            <p:nvPr/>
          </p:nvSpPr>
          <p:spPr bwMode="auto">
            <a:xfrm>
              <a:off x="1200" y="2383"/>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1" name="Line 81"/>
            <p:cNvSpPr>
              <a:spLocks noChangeShapeType="1"/>
            </p:cNvSpPr>
            <p:nvPr/>
          </p:nvSpPr>
          <p:spPr bwMode="auto">
            <a:xfrm flipH="1">
              <a:off x="1700" y="1886"/>
              <a:ext cx="40" cy="3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2" name="Line 82"/>
            <p:cNvSpPr>
              <a:spLocks noChangeShapeType="1"/>
            </p:cNvSpPr>
            <p:nvPr/>
          </p:nvSpPr>
          <p:spPr bwMode="auto">
            <a:xfrm>
              <a:off x="2220" y="138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3" name="Line 83"/>
            <p:cNvSpPr>
              <a:spLocks noChangeShapeType="1"/>
            </p:cNvSpPr>
            <p:nvPr/>
          </p:nvSpPr>
          <p:spPr bwMode="auto">
            <a:xfrm>
              <a:off x="2220" y="1886"/>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4" name="Line 84"/>
            <p:cNvSpPr>
              <a:spLocks noChangeShapeType="1"/>
            </p:cNvSpPr>
            <p:nvPr/>
          </p:nvSpPr>
          <p:spPr bwMode="auto">
            <a:xfrm flipH="1">
              <a:off x="2700" y="1389"/>
              <a:ext cx="24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5" name="Line 85"/>
            <p:cNvSpPr>
              <a:spLocks noChangeShapeType="1"/>
            </p:cNvSpPr>
            <p:nvPr/>
          </p:nvSpPr>
          <p:spPr bwMode="auto">
            <a:xfrm>
              <a:off x="2940" y="1389"/>
              <a:ext cx="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6" name="Line 86"/>
            <p:cNvSpPr>
              <a:spLocks noChangeShapeType="1"/>
            </p:cNvSpPr>
            <p:nvPr/>
          </p:nvSpPr>
          <p:spPr bwMode="auto">
            <a:xfrm>
              <a:off x="2940" y="1389"/>
              <a:ext cx="30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07" name="Rectangle 87"/>
            <p:cNvSpPr>
              <a:spLocks noChangeArrowheads="1"/>
            </p:cNvSpPr>
            <p:nvPr/>
          </p:nvSpPr>
          <p:spPr bwMode="auto">
            <a:xfrm>
              <a:off x="960" y="2756"/>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82008" name="Rectangle 88"/>
            <p:cNvSpPr>
              <a:spLocks noChangeArrowheads="1"/>
            </p:cNvSpPr>
            <p:nvPr/>
          </p:nvSpPr>
          <p:spPr bwMode="auto">
            <a:xfrm>
              <a:off x="1440" y="2756"/>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9" name="Rectangle 89"/>
            <p:cNvSpPr>
              <a:spLocks noChangeArrowheads="1"/>
            </p:cNvSpPr>
            <p:nvPr/>
          </p:nvSpPr>
          <p:spPr bwMode="auto">
            <a:xfrm>
              <a:off x="1632" y="2256"/>
              <a:ext cx="120" cy="12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82010" name="Group 90"/>
            <p:cNvGrpSpPr>
              <a:grpSpLocks/>
            </p:cNvGrpSpPr>
            <p:nvPr/>
          </p:nvGrpSpPr>
          <p:grpSpPr bwMode="auto">
            <a:xfrm>
              <a:off x="2160" y="2383"/>
              <a:ext cx="480" cy="497"/>
              <a:chOff x="2880" y="3199"/>
              <a:chExt cx="480" cy="497"/>
            </a:xfrm>
          </p:grpSpPr>
          <p:sp>
            <p:nvSpPr>
              <p:cNvPr id="82011" name="Freeform 9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12" name="Rectangle 9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3" name="Rectangle 9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4" name="Line 9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15" name="Line 9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16" name="Rectangle 96"/>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82017" name="Rectangle 97"/>
              <p:cNvSpPr>
                <a:spLocks noChangeArrowheads="1"/>
              </p:cNvSpPr>
              <p:nvPr/>
            </p:nvSpPr>
            <p:spPr bwMode="auto">
              <a:xfrm>
                <a:off x="324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018" name="Rectangle 98"/>
            <p:cNvSpPr>
              <a:spLocks noChangeArrowheads="1"/>
            </p:cNvSpPr>
            <p:nvPr/>
          </p:nvSpPr>
          <p:spPr bwMode="auto">
            <a:xfrm>
              <a:off x="3180" y="176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82019" name="Rectangle 99"/>
            <p:cNvSpPr>
              <a:spLocks noChangeArrowheads="1"/>
            </p:cNvSpPr>
            <p:nvPr/>
          </p:nvSpPr>
          <p:spPr bwMode="auto">
            <a:xfrm>
              <a:off x="2940" y="176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grpSp>
          <p:nvGrpSpPr>
            <p:cNvPr id="82020" name="Group 100"/>
            <p:cNvGrpSpPr>
              <a:grpSpLocks/>
            </p:cNvGrpSpPr>
            <p:nvPr/>
          </p:nvGrpSpPr>
          <p:grpSpPr bwMode="auto">
            <a:xfrm>
              <a:off x="1632" y="2384"/>
              <a:ext cx="480" cy="497"/>
              <a:chOff x="2880" y="3199"/>
              <a:chExt cx="480" cy="497"/>
            </a:xfrm>
          </p:grpSpPr>
          <p:sp>
            <p:nvSpPr>
              <p:cNvPr id="82021" name="Freeform 101"/>
              <p:cNvSpPr>
                <a:spLocks/>
              </p:cNvSpPr>
              <p:nvPr/>
            </p:nvSpPr>
            <p:spPr bwMode="auto">
              <a:xfrm>
                <a:off x="2940" y="3199"/>
                <a:ext cx="180" cy="186"/>
              </a:xfrm>
              <a:custGeom>
                <a:avLst/>
                <a:gdLst>
                  <a:gd name="T0" fmla="*/ 0 w 144"/>
                  <a:gd name="T1" fmla="*/ 0 h 144"/>
                  <a:gd name="T2" fmla="*/ 0 w 144"/>
                  <a:gd name="T3" fmla="*/ 96 h 144"/>
                  <a:gd name="T4" fmla="*/ 0 w 144"/>
                  <a:gd name="T5" fmla="*/ 144 h 144"/>
                  <a:gd name="T6" fmla="*/ 144 w 144"/>
                  <a:gd name="T7" fmla="*/ 144 h 144"/>
                  <a:gd name="T8" fmla="*/ 0 w 144"/>
                  <a:gd name="T9" fmla="*/ 0 h 144"/>
                </a:gdLst>
                <a:ahLst/>
                <a:cxnLst>
                  <a:cxn ang="0">
                    <a:pos x="T0" y="T1"/>
                  </a:cxn>
                  <a:cxn ang="0">
                    <a:pos x="T2" y="T3"/>
                  </a:cxn>
                  <a:cxn ang="0">
                    <a:pos x="T4" y="T5"/>
                  </a:cxn>
                  <a:cxn ang="0">
                    <a:pos x="T6" y="T7"/>
                  </a:cxn>
                  <a:cxn ang="0">
                    <a:pos x="T8" y="T9"/>
                  </a:cxn>
                </a:cxnLst>
                <a:rect l="0" t="0" r="r" b="b"/>
                <a:pathLst>
                  <a:path w="144" h="144">
                    <a:moveTo>
                      <a:pt x="0" y="0"/>
                    </a:moveTo>
                    <a:lnTo>
                      <a:pt x="0" y="96"/>
                    </a:lnTo>
                    <a:lnTo>
                      <a:pt x="0" y="144"/>
                    </a:lnTo>
                    <a:lnTo>
                      <a:pt x="144" y="144"/>
                    </a:lnTo>
                    <a:lnTo>
                      <a:pt x="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2" name="Rectangle 102"/>
              <p:cNvSpPr>
                <a:spLocks noChangeArrowheads="1"/>
              </p:cNvSpPr>
              <p:nvPr/>
            </p:nvSpPr>
            <p:spPr bwMode="auto">
              <a:xfrm>
                <a:off x="288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 name="Rectangle 103"/>
              <p:cNvSpPr>
                <a:spLocks noChangeArrowheads="1"/>
              </p:cNvSpPr>
              <p:nvPr/>
            </p:nvSpPr>
            <p:spPr bwMode="auto">
              <a:xfrm>
                <a:off x="3240" y="3572"/>
                <a:ext cx="120" cy="124"/>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4" name="Line 104"/>
              <p:cNvSpPr>
                <a:spLocks noChangeShapeType="1"/>
              </p:cNvSpPr>
              <p:nvPr/>
            </p:nvSpPr>
            <p:spPr bwMode="auto">
              <a:xfrm>
                <a:off x="2940" y="319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5" name="Line 105"/>
              <p:cNvSpPr>
                <a:spLocks noChangeShapeType="1"/>
              </p:cNvSpPr>
              <p:nvPr/>
            </p:nvSpPr>
            <p:spPr bwMode="auto">
              <a:xfrm>
                <a:off x="2940" y="3199"/>
                <a:ext cx="36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6" name="Rectangle 106"/>
              <p:cNvSpPr>
                <a:spLocks noChangeArrowheads="1"/>
              </p:cNvSpPr>
              <p:nvPr/>
            </p:nvSpPr>
            <p:spPr bwMode="auto">
              <a:xfrm>
                <a:off x="2880" y="3572"/>
                <a:ext cx="120" cy="124"/>
              </a:xfrm>
              <a:prstGeom prst="rect">
                <a:avLst/>
              </a:prstGeom>
              <a:solidFill>
                <a:srgbClr val="CCCC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solidFill>
                    <a:schemeClr val="hlink"/>
                  </a:solidFill>
                  <a:latin typeface="Tahoma" pitchFamily="34" charset="0"/>
                </a:endParaRPr>
              </a:p>
            </p:txBody>
          </p:sp>
          <p:sp>
            <p:nvSpPr>
              <p:cNvPr id="82027" name="Rectangle 107"/>
              <p:cNvSpPr>
                <a:spLocks noChangeArrowheads="1"/>
              </p:cNvSpPr>
              <p:nvPr/>
            </p:nvSpPr>
            <p:spPr bwMode="auto">
              <a:xfrm>
                <a:off x="3240" y="3572"/>
                <a:ext cx="120" cy="124"/>
              </a:xfrm>
              <a:prstGeom prst="rect">
                <a:avLst/>
              </a:prstGeom>
              <a:solidFill>
                <a:srgbClr val="0033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028" name="Freeform 108"/>
            <p:cNvSpPr>
              <a:spLocks/>
            </p:cNvSpPr>
            <p:nvPr/>
          </p:nvSpPr>
          <p:spPr bwMode="auto">
            <a:xfrm>
              <a:off x="2064" y="1392"/>
              <a:ext cx="1752" cy="1344"/>
            </a:xfrm>
            <a:custGeom>
              <a:avLst/>
              <a:gdLst>
                <a:gd name="T0" fmla="*/ 1584 w 1752"/>
                <a:gd name="T1" fmla="*/ 0 h 1344"/>
                <a:gd name="T2" fmla="*/ 1488 w 1752"/>
                <a:gd name="T3" fmla="*/ 480 h 1344"/>
                <a:gd name="T4" fmla="*/ 0 w 1752"/>
                <a:gd name="T5" fmla="*/ 1344 h 1344"/>
              </a:gdLst>
              <a:ahLst/>
              <a:cxnLst>
                <a:cxn ang="0">
                  <a:pos x="T0" y="T1"/>
                </a:cxn>
                <a:cxn ang="0">
                  <a:pos x="T2" y="T3"/>
                </a:cxn>
                <a:cxn ang="0">
                  <a:pos x="T4" y="T5"/>
                </a:cxn>
              </a:cxnLst>
              <a:rect l="0" t="0" r="r" b="b"/>
              <a:pathLst>
                <a:path w="1752" h="1344">
                  <a:moveTo>
                    <a:pt x="1584" y="0"/>
                  </a:moveTo>
                  <a:cubicBezTo>
                    <a:pt x="1668" y="128"/>
                    <a:pt x="1752" y="256"/>
                    <a:pt x="1488" y="480"/>
                  </a:cubicBezTo>
                  <a:cubicBezTo>
                    <a:pt x="1224" y="704"/>
                    <a:pt x="612" y="1024"/>
                    <a:pt x="0" y="134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33416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1000"/>
                                  </p:stCondLst>
                                  <p:childTnLst>
                                    <p:animEffect transition="out" filter="fade">
                                      <p:cBhvr>
                                        <p:cTn id="6" dur="2000"/>
                                        <p:tgtEl>
                                          <p:spTgt spid="82029"/>
                                        </p:tgtEl>
                                      </p:cBhvr>
                                    </p:animEffect>
                                    <p:set>
                                      <p:cBhvr>
                                        <p:cTn id="7" dur="1" fill="hold">
                                          <p:stCondLst>
                                            <p:cond delay="1999"/>
                                          </p:stCondLst>
                                        </p:cTn>
                                        <p:tgtEl>
                                          <p:spTgt spid="82029"/>
                                        </p:tgtEl>
                                        <p:attrNameLst>
                                          <p:attrName>style.visibility</p:attrName>
                                        </p:attrNameLst>
                                      </p:cBhvr>
                                      <p:to>
                                        <p:strVal val="hidden"/>
                                      </p:to>
                                    </p:set>
                                  </p:childTnLst>
                                </p:cTn>
                              </p:par>
                              <p:par>
                                <p:cTn id="8" presetID="1" presetClass="entr" presetSubtype="0" fill="hold" nodeType="withEffect">
                                  <p:stCondLst>
                                    <p:cond delay="2000"/>
                                  </p:stCondLst>
                                  <p:childTnLst>
                                    <p:set>
                                      <p:cBhvr>
                                        <p:cTn id="9"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t>Solution #2 – Case #2</a:t>
            </a:r>
            <a:endParaRPr lang="en-US"/>
          </a:p>
        </p:txBody>
      </p:sp>
      <p:sp>
        <p:nvSpPr>
          <p:cNvPr id="78851" name="Rectangle 3"/>
          <p:cNvSpPr>
            <a:spLocks noGrp="1" noChangeArrowheads="1"/>
          </p:cNvSpPr>
          <p:nvPr>
            <p:ph type="body" idx="1"/>
          </p:nvPr>
        </p:nvSpPr>
        <p:spPr/>
        <p:txBody>
          <a:bodyPr/>
          <a:lstStyle/>
          <a:p>
            <a:r>
              <a:rPr lang="en-US" dirty="0" smtClean="0"/>
              <a:t>The state of a newly created node N is the same as the state of a parent of N</a:t>
            </a:r>
          </a:p>
          <a:p>
            <a:r>
              <a:rPr lang="en-US" dirty="0" smtClean="0"/>
              <a:t>Two possible choices:</a:t>
            </a:r>
          </a:p>
          <a:p>
            <a:pPr lvl="1"/>
            <a:r>
              <a:rPr lang="en-US" dirty="0" smtClean="0"/>
              <a:t>Mark N </a:t>
            </a:r>
            <a:r>
              <a:rPr lang="en-US" dirty="0" smtClean="0">
                <a:solidFill>
                  <a:schemeClr val="accent3"/>
                </a:solidFill>
              </a:rPr>
              <a:t>closed</a:t>
            </a:r>
          </a:p>
          <a:p>
            <a:pPr lvl="1"/>
            <a:r>
              <a:rPr lang="en-US" dirty="0" smtClean="0"/>
              <a:t>Mark N </a:t>
            </a:r>
            <a:r>
              <a:rPr lang="en-US" dirty="0" smtClean="0">
                <a:solidFill>
                  <a:srgbClr val="00B050"/>
                </a:solidFill>
              </a:rPr>
              <a:t>solved</a:t>
            </a:r>
          </a:p>
          <a:p>
            <a:r>
              <a:rPr lang="en-US" dirty="0" smtClean="0"/>
              <a:t>In either case, the search tree will remain finite, if the state space is finite</a:t>
            </a:r>
          </a:p>
          <a:p>
            <a:r>
              <a:rPr lang="en-US" dirty="0" smtClean="0"/>
              <a:t>If N is marked solved, the conditional plan may include loops</a:t>
            </a:r>
          </a:p>
          <a:p>
            <a:pPr lvl="1"/>
            <a:r>
              <a:rPr lang="en-US" dirty="0" smtClean="0"/>
              <a:t>What does this mean???</a:t>
            </a:r>
            <a:endParaRPr lang="en-US" dirty="0"/>
          </a:p>
        </p:txBody>
      </p:sp>
    </p:spTree>
    <p:extLst>
      <p:ext uri="{BB962C8B-B14F-4D97-AF65-F5344CB8AC3E}">
        <p14:creationId xmlns:p14="http://schemas.microsoft.com/office/powerpoint/2010/main" val="3917011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Example</a:t>
            </a:r>
            <a:endParaRPr lang="en-US"/>
          </a:p>
        </p:txBody>
      </p:sp>
      <p:grpSp>
        <p:nvGrpSpPr>
          <p:cNvPr id="60508" name="Group 92"/>
          <p:cNvGrpSpPr>
            <a:grpSpLocks/>
          </p:cNvGrpSpPr>
          <p:nvPr/>
        </p:nvGrpSpPr>
        <p:grpSpPr bwMode="auto">
          <a:xfrm>
            <a:off x="1447800" y="1905000"/>
            <a:ext cx="2743200" cy="3109913"/>
            <a:chOff x="912" y="1200"/>
            <a:chExt cx="1728" cy="1959"/>
          </a:xfrm>
        </p:grpSpPr>
        <p:sp>
          <p:nvSpPr>
            <p:cNvPr id="60507" name="Freeform 91"/>
            <p:cNvSpPr>
              <a:spLocks/>
            </p:cNvSpPr>
            <p:nvPr/>
          </p:nvSpPr>
          <p:spPr bwMode="auto">
            <a:xfrm>
              <a:off x="1635" y="2205"/>
              <a:ext cx="285" cy="105"/>
            </a:xfrm>
            <a:custGeom>
              <a:avLst/>
              <a:gdLst>
                <a:gd name="T0" fmla="*/ 138 w 285"/>
                <a:gd name="T1" fmla="*/ 0 h 105"/>
                <a:gd name="T2" fmla="*/ 0 w 285"/>
                <a:gd name="T3" fmla="*/ 105 h 105"/>
                <a:gd name="T4" fmla="*/ 285 w 285"/>
                <a:gd name="T5" fmla="*/ 105 h 105"/>
                <a:gd name="T6" fmla="*/ 138 w 285"/>
                <a:gd name="T7" fmla="*/ 0 h 105"/>
              </a:gdLst>
              <a:ahLst/>
              <a:cxnLst>
                <a:cxn ang="0">
                  <a:pos x="T0" y="T1"/>
                </a:cxn>
                <a:cxn ang="0">
                  <a:pos x="T2" y="T3"/>
                </a:cxn>
                <a:cxn ang="0">
                  <a:pos x="T4" y="T5"/>
                </a:cxn>
                <a:cxn ang="0">
                  <a:pos x="T6" y="T7"/>
                </a:cxn>
              </a:cxnLst>
              <a:rect l="0" t="0" r="r" b="b"/>
              <a:pathLst>
                <a:path w="285" h="105">
                  <a:moveTo>
                    <a:pt x="138" y="0"/>
                  </a:moveTo>
                  <a:lnTo>
                    <a:pt x="0" y="105"/>
                  </a:lnTo>
                  <a:lnTo>
                    <a:pt x="285" y="105"/>
                  </a:lnTo>
                  <a:lnTo>
                    <a:pt x="13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506" name="Group 90"/>
            <p:cNvGrpSpPr>
              <a:grpSpLocks/>
            </p:cNvGrpSpPr>
            <p:nvPr/>
          </p:nvGrpSpPr>
          <p:grpSpPr bwMode="auto">
            <a:xfrm>
              <a:off x="912" y="1200"/>
              <a:ext cx="1728" cy="1959"/>
              <a:chOff x="2064" y="1056"/>
              <a:chExt cx="1728" cy="1959"/>
            </a:xfrm>
          </p:grpSpPr>
          <p:sp>
            <p:nvSpPr>
              <p:cNvPr id="60421" name="Rectangle 5"/>
              <p:cNvSpPr>
                <a:spLocks noChangeArrowheads="1"/>
              </p:cNvSpPr>
              <p:nvPr/>
            </p:nvSpPr>
            <p:spPr bwMode="auto">
              <a:xfrm>
                <a:off x="2640" y="1081"/>
                <a:ext cx="302" cy="330"/>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6"/>
              <p:cNvSpPr>
                <a:spLocks noChangeArrowheads="1"/>
              </p:cNvSpPr>
              <p:nvPr/>
            </p:nvSpPr>
            <p:spPr bwMode="auto">
              <a:xfrm>
                <a:off x="2917" y="1081"/>
                <a:ext cx="251" cy="330"/>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433" name="Group 17"/>
              <p:cNvGrpSpPr>
                <a:grpSpLocks/>
              </p:cNvGrpSpPr>
              <p:nvPr/>
            </p:nvGrpSpPr>
            <p:grpSpPr bwMode="auto">
              <a:xfrm>
                <a:off x="2665" y="1056"/>
                <a:ext cx="226" cy="330"/>
                <a:chOff x="2784" y="96"/>
                <a:chExt cx="432" cy="624"/>
              </a:xfrm>
            </p:grpSpPr>
            <p:pic>
              <p:nvPicPr>
                <p:cNvPr id="60434" name="Picture 1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0435" name="Group 19"/>
                <p:cNvGrpSpPr>
                  <a:grpSpLocks/>
                </p:cNvGrpSpPr>
                <p:nvPr/>
              </p:nvGrpSpPr>
              <p:grpSpPr bwMode="auto">
                <a:xfrm>
                  <a:off x="2928" y="528"/>
                  <a:ext cx="288" cy="192"/>
                  <a:chOff x="2736" y="1776"/>
                  <a:chExt cx="288" cy="192"/>
                </a:xfrm>
              </p:grpSpPr>
              <p:sp>
                <p:nvSpPr>
                  <p:cNvPr id="60436" name="Oval 2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7" name="Oval 2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8" name="Oval 2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9" name="Oval 2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0" name="Oval 2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1" name="Oval 2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2" name="Oval 2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3" name="Oval 2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4" name="Oval 2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0502" name="Group 86"/>
              <p:cNvGrpSpPr>
                <a:grpSpLocks/>
              </p:cNvGrpSpPr>
              <p:nvPr/>
            </p:nvGrpSpPr>
            <p:grpSpPr bwMode="auto">
              <a:xfrm>
                <a:off x="2112" y="2496"/>
                <a:ext cx="519" cy="336"/>
                <a:chOff x="2112" y="2496"/>
                <a:chExt cx="519" cy="336"/>
              </a:xfrm>
            </p:grpSpPr>
            <p:sp>
              <p:nvSpPr>
                <p:cNvPr id="60447" name="Rectangle 31"/>
                <p:cNvSpPr>
                  <a:spLocks noChangeArrowheads="1"/>
                </p:cNvSpPr>
                <p:nvPr/>
              </p:nvSpPr>
              <p:spPr bwMode="auto">
                <a:xfrm>
                  <a:off x="2112" y="2496"/>
                  <a:ext cx="297"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8" name="Rectangle 32"/>
                <p:cNvSpPr>
                  <a:spLocks noChangeArrowheads="1"/>
                </p:cNvSpPr>
                <p:nvPr/>
              </p:nvSpPr>
              <p:spPr bwMode="auto">
                <a:xfrm>
                  <a:off x="2384" y="2496"/>
                  <a:ext cx="247"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449" name="Group 33"/>
                <p:cNvGrpSpPr>
                  <a:grpSpLocks/>
                </p:cNvGrpSpPr>
                <p:nvPr/>
              </p:nvGrpSpPr>
              <p:grpSpPr bwMode="auto">
                <a:xfrm>
                  <a:off x="2211" y="2703"/>
                  <a:ext cx="148" cy="103"/>
                  <a:chOff x="2736" y="1776"/>
                  <a:chExt cx="288" cy="192"/>
                </a:xfrm>
              </p:grpSpPr>
              <p:sp>
                <p:nvSpPr>
                  <p:cNvPr id="60450" name="Oval 3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1" name="Oval 3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2" name="Oval 3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3" name="Oval 3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4" name="Oval 3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5" name="Oval 3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6" name="Oval 4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7" name="Oval 4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58" name="Oval 4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0460" name="Picture 4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 y="2496"/>
                  <a:ext cx="17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60471" name="Rectangle 55"/>
              <p:cNvSpPr>
                <a:spLocks noChangeArrowheads="1"/>
              </p:cNvSpPr>
              <p:nvPr/>
            </p:nvSpPr>
            <p:spPr bwMode="auto">
              <a:xfrm>
                <a:off x="2880" y="1968"/>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2" name="Line 56"/>
              <p:cNvSpPr>
                <a:spLocks noChangeShapeType="1"/>
              </p:cNvSpPr>
              <p:nvPr/>
            </p:nvSpPr>
            <p:spPr bwMode="auto">
              <a:xfrm>
                <a:off x="2928" y="1440"/>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3" name="Line 57"/>
              <p:cNvSpPr>
                <a:spLocks noChangeShapeType="1"/>
              </p:cNvSpPr>
              <p:nvPr/>
            </p:nvSpPr>
            <p:spPr bwMode="auto">
              <a:xfrm flipH="1">
                <a:off x="2352" y="206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74" name="Text Box 58"/>
              <p:cNvSpPr txBox="1">
                <a:spLocks noChangeArrowheads="1"/>
              </p:cNvSpPr>
              <p:nvPr/>
            </p:nvSpPr>
            <p:spPr bwMode="auto">
              <a:xfrm>
                <a:off x="2400"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60503" name="Group 87"/>
              <p:cNvGrpSpPr>
                <a:grpSpLocks/>
              </p:cNvGrpSpPr>
              <p:nvPr/>
            </p:nvGrpSpPr>
            <p:grpSpPr bwMode="auto">
              <a:xfrm>
                <a:off x="3264" y="2448"/>
                <a:ext cx="528" cy="361"/>
                <a:chOff x="3264" y="2448"/>
                <a:chExt cx="528" cy="361"/>
              </a:xfrm>
            </p:grpSpPr>
            <p:sp>
              <p:nvSpPr>
                <p:cNvPr id="60476" name="Rectangle 60"/>
                <p:cNvSpPr>
                  <a:spLocks noChangeArrowheads="1"/>
                </p:cNvSpPr>
                <p:nvPr/>
              </p:nvSpPr>
              <p:spPr bwMode="auto">
                <a:xfrm>
                  <a:off x="3264" y="2474"/>
                  <a:ext cx="302" cy="335"/>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77" name="Rectangle 61"/>
                <p:cNvSpPr>
                  <a:spLocks noChangeArrowheads="1"/>
                </p:cNvSpPr>
                <p:nvPr/>
              </p:nvSpPr>
              <p:spPr bwMode="auto">
                <a:xfrm>
                  <a:off x="3541" y="2474"/>
                  <a:ext cx="251" cy="335"/>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488" name="Group 72"/>
                <p:cNvGrpSpPr>
                  <a:grpSpLocks/>
                </p:cNvGrpSpPr>
                <p:nvPr/>
              </p:nvGrpSpPr>
              <p:grpSpPr bwMode="auto">
                <a:xfrm>
                  <a:off x="3289" y="2448"/>
                  <a:ext cx="226" cy="335"/>
                  <a:chOff x="2784" y="96"/>
                  <a:chExt cx="432" cy="624"/>
                </a:xfrm>
              </p:grpSpPr>
              <p:pic>
                <p:nvPicPr>
                  <p:cNvPr id="60489" name="Picture 7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0490" name="Group 74"/>
                  <p:cNvGrpSpPr>
                    <a:grpSpLocks/>
                  </p:cNvGrpSpPr>
                  <p:nvPr/>
                </p:nvGrpSpPr>
                <p:grpSpPr bwMode="auto">
                  <a:xfrm>
                    <a:off x="2928" y="528"/>
                    <a:ext cx="288" cy="192"/>
                    <a:chOff x="2736" y="1776"/>
                    <a:chExt cx="288" cy="192"/>
                  </a:xfrm>
                </p:grpSpPr>
                <p:sp>
                  <p:nvSpPr>
                    <p:cNvPr id="60491" name="Oval 7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2" name="Oval 7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3" name="Oval 7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4" name="Oval 7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5" name="Oval 7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6" name="Oval 8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7" name="Oval 8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8" name="Oval 8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99" name="Oval 8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0500" name="Text Box 84"/>
              <p:cNvSpPr txBox="1">
                <a:spLocks noChangeArrowheads="1"/>
              </p:cNvSpPr>
              <p:nvPr/>
            </p:nvSpPr>
            <p:spPr bwMode="auto">
              <a:xfrm>
                <a:off x="3264" y="278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0501" name="Line 85"/>
              <p:cNvSpPr>
                <a:spLocks noChangeShapeType="1"/>
              </p:cNvSpPr>
              <p:nvPr/>
            </p:nvSpPr>
            <p:spPr bwMode="auto">
              <a:xfrm>
                <a:off x="2928" y="2064"/>
                <a:ext cx="62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04" name="Text Box 88"/>
              <p:cNvSpPr txBox="1">
                <a:spLocks noChangeArrowheads="1"/>
              </p:cNvSpPr>
              <p:nvPr/>
            </p:nvSpPr>
            <p:spPr bwMode="auto">
              <a:xfrm>
                <a:off x="2400" y="1392"/>
                <a:ext cx="4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initial</a:t>
                </a:r>
                <a:br>
                  <a:rPr lang="en-US">
                    <a:latin typeface="Comic Sans MS" pitchFamily="66" charset="0"/>
                  </a:rPr>
                </a:br>
                <a:r>
                  <a:rPr lang="en-US">
                    <a:latin typeface="Comic Sans MS" pitchFamily="66" charset="0"/>
                  </a:rPr>
                  <a:t>state</a:t>
                </a:r>
              </a:p>
            </p:txBody>
          </p:sp>
          <p:sp>
            <p:nvSpPr>
              <p:cNvPr id="60505" name="Text Box 89"/>
              <p:cNvSpPr txBox="1">
                <a:spLocks noChangeArrowheads="1"/>
              </p:cNvSpPr>
              <p:nvPr/>
            </p:nvSpPr>
            <p:spPr bwMode="auto">
              <a:xfrm>
                <a:off x="2064" y="2784"/>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grpSp>
    </p:spTree>
    <p:extLst>
      <p:ext uri="{BB962C8B-B14F-4D97-AF65-F5344CB8AC3E}">
        <p14:creationId xmlns:p14="http://schemas.microsoft.com/office/powerpoint/2010/main" val="28350627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Playing Review</a:t>
            </a:r>
            <a:endParaRPr lang="en-US" dirty="0"/>
          </a:p>
        </p:txBody>
      </p:sp>
      <p:sp>
        <p:nvSpPr>
          <p:cNvPr id="3" name="Content Placeholder 2"/>
          <p:cNvSpPr>
            <a:spLocks noGrp="1"/>
          </p:cNvSpPr>
          <p:nvPr>
            <p:ph sz="quarter" idx="1"/>
          </p:nvPr>
        </p:nvSpPr>
        <p:spPr/>
        <p:txBody>
          <a:bodyPr/>
          <a:lstStyle/>
          <a:p>
            <a:r>
              <a:rPr lang="en-US" dirty="0" smtClean="0"/>
              <a:t>Game playing with an adversary</a:t>
            </a:r>
            <a:endParaRPr lang="en-US" dirty="0"/>
          </a:p>
          <a:p>
            <a:pPr lvl="1"/>
            <a:r>
              <a:rPr lang="en-US" dirty="0"/>
              <a:t>Nondeterministic uncertainty =&gt; set of possible future states</a:t>
            </a:r>
          </a:p>
          <a:p>
            <a:pPr lvl="1"/>
            <a:r>
              <a:rPr lang="en-US" dirty="0" smtClean="0"/>
              <a:t>Need a plan for all states that guarantees </a:t>
            </a:r>
            <a:r>
              <a:rPr lang="en-US" dirty="0"/>
              <a:t>a win will be </a:t>
            </a:r>
            <a:r>
              <a:rPr lang="en-US" dirty="0" smtClean="0"/>
              <a:t>reached</a:t>
            </a:r>
          </a:p>
          <a:p>
            <a:r>
              <a:rPr lang="en-US" dirty="0" err="1" smtClean="0"/>
              <a:t>Minimax</a:t>
            </a:r>
            <a:r>
              <a:rPr lang="en-US" dirty="0" smtClean="0"/>
              <a:t> works with no repeated states</a:t>
            </a:r>
            <a:endParaRPr lang="en-US" dirty="0"/>
          </a:p>
          <a:p>
            <a:endParaRPr lang="en-US" dirty="0"/>
          </a:p>
        </p:txBody>
      </p:sp>
    </p:spTree>
    <p:extLst>
      <p:ext uri="{BB962C8B-B14F-4D97-AF65-F5344CB8AC3E}">
        <p14:creationId xmlns:p14="http://schemas.microsoft.com/office/powerpoint/2010/main" val="35840527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Example</a:t>
            </a:r>
            <a:endParaRPr lang="en-US"/>
          </a:p>
        </p:txBody>
      </p:sp>
      <p:grpSp>
        <p:nvGrpSpPr>
          <p:cNvPr id="63491" name="Group 3"/>
          <p:cNvGrpSpPr>
            <a:grpSpLocks/>
          </p:cNvGrpSpPr>
          <p:nvPr/>
        </p:nvGrpSpPr>
        <p:grpSpPr bwMode="auto">
          <a:xfrm>
            <a:off x="1447800" y="1905000"/>
            <a:ext cx="2743200" cy="3109913"/>
            <a:chOff x="912" y="1200"/>
            <a:chExt cx="1728" cy="1959"/>
          </a:xfrm>
        </p:grpSpPr>
        <p:sp>
          <p:nvSpPr>
            <p:cNvPr id="63492" name="Freeform 4"/>
            <p:cNvSpPr>
              <a:spLocks/>
            </p:cNvSpPr>
            <p:nvPr/>
          </p:nvSpPr>
          <p:spPr bwMode="auto">
            <a:xfrm>
              <a:off x="1635" y="2205"/>
              <a:ext cx="285" cy="105"/>
            </a:xfrm>
            <a:custGeom>
              <a:avLst/>
              <a:gdLst>
                <a:gd name="T0" fmla="*/ 138 w 285"/>
                <a:gd name="T1" fmla="*/ 0 h 105"/>
                <a:gd name="T2" fmla="*/ 0 w 285"/>
                <a:gd name="T3" fmla="*/ 105 h 105"/>
                <a:gd name="T4" fmla="*/ 285 w 285"/>
                <a:gd name="T5" fmla="*/ 105 h 105"/>
                <a:gd name="T6" fmla="*/ 138 w 285"/>
                <a:gd name="T7" fmla="*/ 0 h 105"/>
              </a:gdLst>
              <a:ahLst/>
              <a:cxnLst>
                <a:cxn ang="0">
                  <a:pos x="T0" y="T1"/>
                </a:cxn>
                <a:cxn ang="0">
                  <a:pos x="T2" y="T3"/>
                </a:cxn>
                <a:cxn ang="0">
                  <a:pos x="T4" y="T5"/>
                </a:cxn>
                <a:cxn ang="0">
                  <a:pos x="T6" y="T7"/>
                </a:cxn>
              </a:cxnLst>
              <a:rect l="0" t="0" r="r" b="b"/>
              <a:pathLst>
                <a:path w="285" h="105">
                  <a:moveTo>
                    <a:pt x="138" y="0"/>
                  </a:moveTo>
                  <a:lnTo>
                    <a:pt x="0" y="105"/>
                  </a:lnTo>
                  <a:lnTo>
                    <a:pt x="285" y="105"/>
                  </a:lnTo>
                  <a:lnTo>
                    <a:pt x="13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493" name="Group 5"/>
            <p:cNvGrpSpPr>
              <a:grpSpLocks/>
            </p:cNvGrpSpPr>
            <p:nvPr/>
          </p:nvGrpSpPr>
          <p:grpSpPr bwMode="auto">
            <a:xfrm>
              <a:off x="912" y="1200"/>
              <a:ext cx="1728" cy="1959"/>
              <a:chOff x="2064" y="1056"/>
              <a:chExt cx="1728" cy="1959"/>
            </a:xfrm>
          </p:grpSpPr>
          <p:sp>
            <p:nvSpPr>
              <p:cNvPr id="63494" name="Rectangle 6"/>
              <p:cNvSpPr>
                <a:spLocks noChangeArrowheads="1"/>
              </p:cNvSpPr>
              <p:nvPr/>
            </p:nvSpPr>
            <p:spPr bwMode="auto">
              <a:xfrm>
                <a:off x="2640" y="1081"/>
                <a:ext cx="302" cy="330"/>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Rectangle 7"/>
              <p:cNvSpPr>
                <a:spLocks noChangeArrowheads="1"/>
              </p:cNvSpPr>
              <p:nvPr/>
            </p:nvSpPr>
            <p:spPr bwMode="auto">
              <a:xfrm>
                <a:off x="2917" y="1081"/>
                <a:ext cx="251" cy="330"/>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496" name="Group 8"/>
              <p:cNvGrpSpPr>
                <a:grpSpLocks/>
              </p:cNvGrpSpPr>
              <p:nvPr/>
            </p:nvGrpSpPr>
            <p:grpSpPr bwMode="auto">
              <a:xfrm>
                <a:off x="2665" y="1056"/>
                <a:ext cx="226" cy="330"/>
                <a:chOff x="2784" y="96"/>
                <a:chExt cx="432" cy="624"/>
              </a:xfrm>
            </p:grpSpPr>
            <p:pic>
              <p:nvPicPr>
                <p:cNvPr id="63497" name="Picture 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3498" name="Group 10"/>
                <p:cNvGrpSpPr>
                  <a:grpSpLocks/>
                </p:cNvGrpSpPr>
                <p:nvPr/>
              </p:nvGrpSpPr>
              <p:grpSpPr bwMode="auto">
                <a:xfrm>
                  <a:off x="2928" y="528"/>
                  <a:ext cx="288" cy="192"/>
                  <a:chOff x="2736" y="1776"/>
                  <a:chExt cx="288" cy="192"/>
                </a:xfrm>
              </p:grpSpPr>
              <p:sp>
                <p:nvSpPr>
                  <p:cNvPr id="63499" name="Oval 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Oval 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Oval 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Oval 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Oval 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Oval 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5" name="Oval 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Oval 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7" name="Oval 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508" name="Group 20"/>
              <p:cNvGrpSpPr>
                <a:grpSpLocks/>
              </p:cNvGrpSpPr>
              <p:nvPr/>
            </p:nvGrpSpPr>
            <p:grpSpPr bwMode="auto">
              <a:xfrm>
                <a:off x="2112" y="2496"/>
                <a:ext cx="519" cy="336"/>
                <a:chOff x="2112" y="2496"/>
                <a:chExt cx="519" cy="336"/>
              </a:xfrm>
            </p:grpSpPr>
            <p:sp>
              <p:nvSpPr>
                <p:cNvPr id="63509" name="Rectangle 21"/>
                <p:cNvSpPr>
                  <a:spLocks noChangeArrowheads="1"/>
                </p:cNvSpPr>
                <p:nvPr/>
              </p:nvSpPr>
              <p:spPr bwMode="auto">
                <a:xfrm>
                  <a:off x="2112" y="2496"/>
                  <a:ext cx="29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Rectangle 22"/>
                <p:cNvSpPr>
                  <a:spLocks noChangeArrowheads="1"/>
                </p:cNvSpPr>
                <p:nvPr/>
              </p:nvSpPr>
              <p:spPr bwMode="auto">
                <a:xfrm>
                  <a:off x="2384" y="2496"/>
                  <a:ext cx="24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511" name="Group 23"/>
                <p:cNvGrpSpPr>
                  <a:grpSpLocks/>
                </p:cNvGrpSpPr>
                <p:nvPr/>
              </p:nvGrpSpPr>
              <p:grpSpPr bwMode="auto">
                <a:xfrm>
                  <a:off x="2211" y="2703"/>
                  <a:ext cx="148" cy="103"/>
                  <a:chOff x="2736" y="1776"/>
                  <a:chExt cx="288" cy="192"/>
                </a:xfrm>
              </p:grpSpPr>
              <p:sp>
                <p:nvSpPr>
                  <p:cNvPr id="63512" name="Oval 2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3" name="Oval 2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Oval 2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Oval 2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6" name="Oval 2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7" name="Oval 2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8" name="Oval 3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9" name="Oval 3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0" name="Oval 3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3521"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 y="2496"/>
                  <a:ext cx="17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63522" name="Rectangle 34"/>
              <p:cNvSpPr>
                <a:spLocks noChangeArrowheads="1"/>
              </p:cNvSpPr>
              <p:nvPr/>
            </p:nvSpPr>
            <p:spPr bwMode="auto">
              <a:xfrm>
                <a:off x="2880" y="1968"/>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3" name="Line 35"/>
              <p:cNvSpPr>
                <a:spLocks noChangeShapeType="1"/>
              </p:cNvSpPr>
              <p:nvPr/>
            </p:nvSpPr>
            <p:spPr bwMode="auto">
              <a:xfrm>
                <a:off x="2928" y="1440"/>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4" name="Line 36"/>
              <p:cNvSpPr>
                <a:spLocks noChangeShapeType="1"/>
              </p:cNvSpPr>
              <p:nvPr/>
            </p:nvSpPr>
            <p:spPr bwMode="auto">
              <a:xfrm flipH="1">
                <a:off x="2352" y="206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Text Box 37"/>
              <p:cNvSpPr txBox="1">
                <a:spLocks noChangeArrowheads="1"/>
              </p:cNvSpPr>
              <p:nvPr/>
            </p:nvSpPr>
            <p:spPr bwMode="auto">
              <a:xfrm>
                <a:off x="2400"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63526" name="Group 38"/>
              <p:cNvGrpSpPr>
                <a:grpSpLocks/>
              </p:cNvGrpSpPr>
              <p:nvPr/>
            </p:nvGrpSpPr>
            <p:grpSpPr bwMode="auto">
              <a:xfrm>
                <a:off x="3264" y="2448"/>
                <a:ext cx="528" cy="361"/>
                <a:chOff x="3264" y="2448"/>
                <a:chExt cx="528" cy="361"/>
              </a:xfrm>
            </p:grpSpPr>
            <p:sp>
              <p:nvSpPr>
                <p:cNvPr id="63527" name="Rectangle 39"/>
                <p:cNvSpPr>
                  <a:spLocks noChangeArrowheads="1"/>
                </p:cNvSpPr>
                <p:nvPr/>
              </p:nvSpPr>
              <p:spPr bwMode="auto">
                <a:xfrm>
                  <a:off x="3264" y="2474"/>
                  <a:ext cx="302" cy="335"/>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8" name="Rectangle 40"/>
                <p:cNvSpPr>
                  <a:spLocks noChangeArrowheads="1"/>
                </p:cNvSpPr>
                <p:nvPr/>
              </p:nvSpPr>
              <p:spPr bwMode="auto">
                <a:xfrm>
                  <a:off x="3541" y="2474"/>
                  <a:ext cx="251" cy="335"/>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529" name="Group 41"/>
                <p:cNvGrpSpPr>
                  <a:grpSpLocks/>
                </p:cNvGrpSpPr>
                <p:nvPr/>
              </p:nvGrpSpPr>
              <p:grpSpPr bwMode="auto">
                <a:xfrm>
                  <a:off x="3289" y="2448"/>
                  <a:ext cx="226" cy="335"/>
                  <a:chOff x="2784" y="96"/>
                  <a:chExt cx="432" cy="624"/>
                </a:xfrm>
              </p:grpSpPr>
              <p:pic>
                <p:nvPicPr>
                  <p:cNvPr id="63530" name="Picture 4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3531" name="Group 43"/>
                  <p:cNvGrpSpPr>
                    <a:grpSpLocks/>
                  </p:cNvGrpSpPr>
                  <p:nvPr/>
                </p:nvGrpSpPr>
                <p:grpSpPr bwMode="auto">
                  <a:xfrm>
                    <a:off x="2928" y="528"/>
                    <a:ext cx="288" cy="192"/>
                    <a:chOff x="2736" y="1776"/>
                    <a:chExt cx="288" cy="192"/>
                  </a:xfrm>
                </p:grpSpPr>
                <p:sp>
                  <p:nvSpPr>
                    <p:cNvPr id="63532" name="Oval 4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3" name="Oval 4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4" name="Oval 4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5" name="Oval 4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6" name="Oval 4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7" name="Oval 4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8" name="Oval 5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9" name="Oval 5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40" name="Oval 5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3541" name="Text Box 53"/>
              <p:cNvSpPr txBox="1">
                <a:spLocks noChangeArrowheads="1"/>
              </p:cNvSpPr>
              <p:nvPr/>
            </p:nvSpPr>
            <p:spPr bwMode="auto">
              <a:xfrm>
                <a:off x="3264" y="278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3542" name="Line 54"/>
              <p:cNvSpPr>
                <a:spLocks noChangeShapeType="1"/>
              </p:cNvSpPr>
              <p:nvPr/>
            </p:nvSpPr>
            <p:spPr bwMode="auto">
              <a:xfrm>
                <a:off x="2928" y="2064"/>
                <a:ext cx="62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43" name="Text Box 55"/>
              <p:cNvSpPr txBox="1">
                <a:spLocks noChangeArrowheads="1"/>
              </p:cNvSpPr>
              <p:nvPr/>
            </p:nvSpPr>
            <p:spPr bwMode="auto">
              <a:xfrm>
                <a:off x="2400" y="1392"/>
                <a:ext cx="4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initial</a:t>
                </a:r>
                <a:br>
                  <a:rPr lang="en-US">
                    <a:latin typeface="Comic Sans MS" pitchFamily="66" charset="0"/>
                  </a:rPr>
                </a:br>
                <a:r>
                  <a:rPr lang="en-US">
                    <a:latin typeface="Comic Sans MS" pitchFamily="66" charset="0"/>
                  </a:rPr>
                  <a:t>state</a:t>
                </a:r>
              </a:p>
            </p:txBody>
          </p:sp>
          <p:sp>
            <p:nvSpPr>
              <p:cNvPr id="63544" name="Text Box 56"/>
              <p:cNvSpPr txBox="1">
                <a:spLocks noChangeArrowheads="1"/>
              </p:cNvSpPr>
              <p:nvPr/>
            </p:nvSpPr>
            <p:spPr bwMode="auto">
              <a:xfrm>
                <a:off x="2064" y="2784"/>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grpSp>
    </p:spTree>
    <p:extLst>
      <p:ext uri="{BB962C8B-B14F-4D97-AF65-F5344CB8AC3E}">
        <p14:creationId xmlns:p14="http://schemas.microsoft.com/office/powerpoint/2010/main" val="9948659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mtClean="0"/>
              <a:t>Example</a:t>
            </a:r>
            <a:endParaRPr lang="en-US"/>
          </a:p>
        </p:txBody>
      </p:sp>
      <p:grpSp>
        <p:nvGrpSpPr>
          <p:cNvPr id="193594" name="Group 58"/>
          <p:cNvGrpSpPr>
            <a:grpSpLocks/>
          </p:cNvGrpSpPr>
          <p:nvPr/>
        </p:nvGrpSpPr>
        <p:grpSpPr bwMode="auto">
          <a:xfrm>
            <a:off x="1447800" y="1905000"/>
            <a:ext cx="2743200" cy="3109913"/>
            <a:chOff x="912" y="1200"/>
            <a:chExt cx="1728" cy="1959"/>
          </a:xfrm>
        </p:grpSpPr>
        <p:sp>
          <p:nvSpPr>
            <p:cNvPr id="193540" name="Freeform 4"/>
            <p:cNvSpPr>
              <a:spLocks/>
            </p:cNvSpPr>
            <p:nvPr/>
          </p:nvSpPr>
          <p:spPr bwMode="auto">
            <a:xfrm>
              <a:off x="1635" y="2205"/>
              <a:ext cx="285" cy="105"/>
            </a:xfrm>
            <a:custGeom>
              <a:avLst/>
              <a:gdLst>
                <a:gd name="T0" fmla="*/ 138 w 285"/>
                <a:gd name="T1" fmla="*/ 0 h 105"/>
                <a:gd name="T2" fmla="*/ 0 w 285"/>
                <a:gd name="T3" fmla="*/ 105 h 105"/>
                <a:gd name="T4" fmla="*/ 285 w 285"/>
                <a:gd name="T5" fmla="*/ 105 h 105"/>
                <a:gd name="T6" fmla="*/ 138 w 285"/>
                <a:gd name="T7" fmla="*/ 0 h 105"/>
              </a:gdLst>
              <a:ahLst/>
              <a:cxnLst>
                <a:cxn ang="0">
                  <a:pos x="T0" y="T1"/>
                </a:cxn>
                <a:cxn ang="0">
                  <a:pos x="T2" y="T3"/>
                </a:cxn>
                <a:cxn ang="0">
                  <a:pos x="T4" y="T5"/>
                </a:cxn>
                <a:cxn ang="0">
                  <a:pos x="T6" y="T7"/>
                </a:cxn>
              </a:cxnLst>
              <a:rect l="0" t="0" r="r" b="b"/>
              <a:pathLst>
                <a:path w="285" h="105">
                  <a:moveTo>
                    <a:pt x="138" y="0"/>
                  </a:moveTo>
                  <a:lnTo>
                    <a:pt x="0" y="105"/>
                  </a:lnTo>
                  <a:lnTo>
                    <a:pt x="285" y="105"/>
                  </a:lnTo>
                  <a:lnTo>
                    <a:pt x="13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2" name="Rectangle 6"/>
            <p:cNvSpPr>
              <a:spLocks noChangeArrowheads="1"/>
            </p:cNvSpPr>
            <p:nvPr/>
          </p:nvSpPr>
          <p:spPr bwMode="auto">
            <a:xfrm>
              <a:off x="1488" y="1225"/>
              <a:ext cx="302" cy="33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3" name="Rectangle 7"/>
            <p:cNvSpPr>
              <a:spLocks noChangeArrowheads="1"/>
            </p:cNvSpPr>
            <p:nvPr/>
          </p:nvSpPr>
          <p:spPr bwMode="auto">
            <a:xfrm>
              <a:off x="1765" y="1225"/>
              <a:ext cx="251" cy="33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3544" name="Group 8"/>
            <p:cNvGrpSpPr>
              <a:grpSpLocks/>
            </p:cNvGrpSpPr>
            <p:nvPr/>
          </p:nvGrpSpPr>
          <p:grpSpPr bwMode="auto">
            <a:xfrm>
              <a:off x="1513" y="1200"/>
              <a:ext cx="226" cy="330"/>
              <a:chOff x="2784" y="96"/>
              <a:chExt cx="432" cy="624"/>
            </a:xfrm>
          </p:grpSpPr>
          <p:pic>
            <p:nvPicPr>
              <p:cNvPr id="193545" name="Picture 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3300"/>
                    </a:solidFill>
                  </a14:hiddenFill>
                </a:ext>
              </a:extLst>
            </p:spPr>
          </p:pic>
          <p:grpSp>
            <p:nvGrpSpPr>
              <p:cNvPr id="193546" name="Group 10"/>
              <p:cNvGrpSpPr>
                <a:grpSpLocks/>
              </p:cNvGrpSpPr>
              <p:nvPr/>
            </p:nvGrpSpPr>
            <p:grpSpPr bwMode="auto">
              <a:xfrm>
                <a:off x="2928" y="528"/>
                <a:ext cx="288" cy="192"/>
                <a:chOff x="2736" y="1776"/>
                <a:chExt cx="288" cy="192"/>
              </a:xfrm>
            </p:grpSpPr>
            <p:sp>
              <p:nvSpPr>
                <p:cNvPr id="193547" name="Oval 11"/>
                <p:cNvSpPr>
                  <a:spLocks noChangeArrowheads="1"/>
                </p:cNvSpPr>
                <p:nvPr/>
              </p:nvSpPr>
              <p:spPr bwMode="auto">
                <a:xfrm>
                  <a:off x="2736" y="18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8" name="Oval 12"/>
                <p:cNvSpPr>
                  <a:spLocks noChangeArrowheads="1"/>
                </p:cNvSpPr>
                <p:nvPr/>
              </p:nvSpPr>
              <p:spPr bwMode="auto">
                <a:xfrm>
                  <a:off x="2832" y="1872"/>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9" name="Oval 13"/>
                <p:cNvSpPr>
                  <a:spLocks noChangeArrowheads="1"/>
                </p:cNvSpPr>
                <p:nvPr/>
              </p:nvSpPr>
              <p:spPr bwMode="auto">
                <a:xfrm>
                  <a:off x="2784" y="192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0" name="Oval 14"/>
                <p:cNvSpPr>
                  <a:spLocks noChangeArrowheads="1"/>
                </p:cNvSpPr>
                <p:nvPr/>
              </p:nvSpPr>
              <p:spPr bwMode="auto">
                <a:xfrm>
                  <a:off x="2832" y="1776"/>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1" name="Oval 15"/>
                <p:cNvSpPr>
                  <a:spLocks noChangeArrowheads="1"/>
                </p:cNvSpPr>
                <p:nvPr/>
              </p:nvSpPr>
              <p:spPr bwMode="auto">
                <a:xfrm>
                  <a:off x="2928" y="18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2" name="Oval 16"/>
                <p:cNvSpPr>
                  <a:spLocks noChangeArrowheads="1"/>
                </p:cNvSpPr>
                <p:nvPr/>
              </p:nvSpPr>
              <p:spPr bwMode="auto">
                <a:xfrm>
                  <a:off x="2880" y="1872"/>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3" name="Oval 17"/>
                <p:cNvSpPr>
                  <a:spLocks noChangeArrowheads="1"/>
                </p:cNvSpPr>
                <p:nvPr/>
              </p:nvSpPr>
              <p:spPr bwMode="auto">
                <a:xfrm>
                  <a:off x="2976" y="1872"/>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4" name="Oval 18"/>
                <p:cNvSpPr>
                  <a:spLocks noChangeArrowheads="1"/>
                </p:cNvSpPr>
                <p:nvPr/>
              </p:nvSpPr>
              <p:spPr bwMode="auto">
                <a:xfrm>
                  <a:off x="2736" y="1872"/>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5" name="Oval 19"/>
                <p:cNvSpPr>
                  <a:spLocks noChangeArrowheads="1"/>
                </p:cNvSpPr>
                <p:nvPr/>
              </p:nvSpPr>
              <p:spPr bwMode="auto">
                <a:xfrm>
                  <a:off x="2928" y="192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3556" name="Group 20"/>
            <p:cNvGrpSpPr>
              <a:grpSpLocks/>
            </p:cNvGrpSpPr>
            <p:nvPr/>
          </p:nvGrpSpPr>
          <p:grpSpPr bwMode="auto">
            <a:xfrm>
              <a:off x="960" y="2640"/>
              <a:ext cx="519" cy="336"/>
              <a:chOff x="2112" y="2496"/>
              <a:chExt cx="519" cy="336"/>
            </a:xfrm>
          </p:grpSpPr>
          <p:sp>
            <p:nvSpPr>
              <p:cNvPr id="193557" name="Rectangle 21"/>
              <p:cNvSpPr>
                <a:spLocks noChangeArrowheads="1"/>
              </p:cNvSpPr>
              <p:nvPr/>
            </p:nvSpPr>
            <p:spPr bwMode="auto">
              <a:xfrm>
                <a:off x="2112" y="2496"/>
                <a:ext cx="29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58" name="Rectangle 22"/>
              <p:cNvSpPr>
                <a:spLocks noChangeArrowheads="1"/>
              </p:cNvSpPr>
              <p:nvPr/>
            </p:nvSpPr>
            <p:spPr bwMode="auto">
              <a:xfrm>
                <a:off x="2384" y="2496"/>
                <a:ext cx="24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3559" name="Group 23"/>
              <p:cNvGrpSpPr>
                <a:grpSpLocks/>
              </p:cNvGrpSpPr>
              <p:nvPr/>
            </p:nvGrpSpPr>
            <p:grpSpPr bwMode="auto">
              <a:xfrm>
                <a:off x="2211" y="2703"/>
                <a:ext cx="148" cy="103"/>
                <a:chOff x="2736" y="1776"/>
                <a:chExt cx="288" cy="192"/>
              </a:xfrm>
            </p:grpSpPr>
            <p:sp>
              <p:nvSpPr>
                <p:cNvPr id="193560" name="Oval 2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1" name="Oval 2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2" name="Oval 2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3" name="Oval 2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4" name="Oval 2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5" name="Oval 2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6" name="Oval 3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7" name="Oval 3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68" name="Oval 3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93569"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 y="2496"/>
                <a:ext cx="17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193570" name="Rectangle 34"/>
            <p:cNvSpPr>
              <a:spLocks noChangeArrowheads="1"/>
            </p:cNvSpPr>
            <p:nvPr/>
          </p:nvSpPr>
          <p:spPr bwMode="auto">
            <a:xfrm>
              <a:off x="1728" y="211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71" name="Line 35"/>
            <p:cNvSpPr>
              <a:spLocks noChangeShapeType="1"/>
            </p:cNvSpPr>
            <p:nvPr/>
          </p:nvSpPr>
          <p:spPr bwMode="auto">
            <a:xfrm>
              <a:off x="1776" y="1584"/>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2" name="Line 36"/>
            <p:cNvSpPr>
              <a:spLocks noChangeShapeType="1"/>
            </p:cNvSpPr>
            <p:nvPr/>
          </p:nvSpPr>
          <p:spPr bwMode="auto">
            <a:xfrm flipH="1">
              <a:off x="1200" y="2208"/>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73" name="Text Box 37"/>
            <p:cNvSpPr txBox="1">
              <a:spLocks noChangeArrowheads="1"/>
            </p:cNvSpPr>
            <p:nvPr/>
          </p:nvSpPr>
          <p:spPr bwMode="auto">
            <a:xfrm>
              <a:off x="1248" y="2016"/>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193574" name="Group 38"/>
            <p:cNvGrpSpPr>
              <a:grpSpLocks/>
            </p:cNvGrpSpPr>
            <p:nvPr/>
          </p:nvGrpSpPr>
          <p:grpSpPr bwMode="auto">
            <a:xfrm>
              <a:off x="2112" y="2592"/>
              <a:ext cx="528" cy="361"/>
              <a:chOff x="3264" y="2448"/>
              <a:chExt cx="528" cy="361"/>
            </a:xfrm>
          </p:grpSpPr>
          <p:sp>
            <p:nvSpPr>
              <p:cNvPr id="193575" name="Rectangle 39"/>
              <p:cNvSpPr>
                <a:spLocks noChangeArrowheads="1"/>
              </p:cNvSpPr>
              <p:nvPr/>
            </p:nvSpPr>
            <p:spPr bwMode="auto">
              <a:xfrm>
                <a:off x="3264" y="2474"/>
                <a:ext cx="302" cy="33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76" name="Rectangle 40"/>
              <p:cNvSpPr>
                <a:spLocks noChangeArrowheads="1"/>
              </p:cNvSpPr>
              <p:nvPr/>
            </p:nvSpPr>
            <p:spPr bwMode="auto">
              <a:xfrm>
                <a:off x="3541" y="2474"/>
                <a:ext cx="251" cy="33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3577" name="Group 41"/>
              <p:cNvGrpSpPr>
                <a:grpSpLocks/>
              </p:cNvGrpSpPr>
              <p:nvPr/>
            </p:nvGrpSpPr>
            <p:grpSpPr bwMode="auto">
              <a:xfrm>
                <a:off x="3289" y="2448"/>
                <a:ext cx="226" cy="335"/>
                <a:chOff x="2784" y="96"/>
                <a:chExt cx="432" cy="624"/>
              </a:xfrm>
            </p:grpSpPr>
            <p:pic>
              <p:nvPicPr>
                <p:cNvPr id="193578" name="Picture 4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3300"/>
                      </a:solidFill>
                    </a14:hiddenFill>
                  </a:ext>
                </a:extLst>
              </p:spPr>
            </p:pic>
            <p:grpSp>
              <p:nvGrpSpPr>
                <p:cNvPr id="193579" name="Group 43"/>
                <p:cNvGrpSpPr>
                  <a:grpSpLocks/>
                </p:cNvGrpSpPr>
                <p:nvPr/>
              </p:nvGrpSpPr>
              <p:grpSpPr bwMode="auto">
                <a:xfrm>
                  <a:off x="2928" y="528"/>
                  <a:ext cx="288" cy="192"/>
                  <a:chOff x="2736" y="1776"/>
                  <a:chExt cx="288" cy="192"/>
                </a:xfrm>
              </p:grpSpPr>
              <p:sp>
                <p:nvSpPr>
                  <p:cNvPr id="193580" name="Oval 44"/>
                  <p:cNvSpPr>
                    <a:spLocks noChangeArrowheads="1"/>
                  </p:cNvSpPr>
                  <p:nvPr/>
                </p:nvSpPr>
                <p:spPr bwMode="auto">
                  <a:xfrm>
                    <a:off x="2736" y="1824"/>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1" name="Oval 45"/>
                  <p:cNvSpPr>
                    <a:spLocks noChangeArrowheads="1"/>
                  </p:cNvSpPr>
                  <p:nvPr/>
                </p:nvSpPr>
                <p:spPr bwMode="auto">
                  <a:xfrm>
                    <a:off x="2832"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2" name="Oval 46"/>
                  <p:cNvSpPr>
                    <a:spLocks noChangeArrowheads="1"/>
                  </p:cNvSpPr>
                  <p:nvPr/>
                </p:nvSpPr>
                <p:spPr bwMode="auto">
                  <a:xfrm>
                    <a:off x="2784" y="1920"/>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3" name="Oval 47"/>
                  <p:cNvSpPr>
                    <a:spLocks noChangeArrowheads="1"/>
                  </p:cNvSpPr>
                  <p:nvPr/>
                </p:nvSpPr>
                <p:spPr bwMode="auto">
                  <a:xfrm>
                    <a:off x="2832" y="1776"/>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4" name="Oval 48"/>
                  <p:cNvSpPr>
                    <a:spLocks noChangeArrowheads="1"/>
                  </p:cNvSpPr>
                  <p:nvPr/>
                </p:nvSpPr>
                <p:spPr bwMode="auto">
                  <a:xfrm>
                    <a:off x="2928" y="1824"/>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5" name="Oval 49"/>
                  <p:cNvSpPr>
                    <a:spLocks noChangeArrowheads="1"/>
                  </p:cNvSpPr>
                  <p:nvPr/>
                </p:nvSpPr>
                <p:spPr bwMode="auto">
                  <a:xfrm>
                    <a:off x="2880"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6" name="Oval 50"/>
                  <p:cNvSpPr>
                    <a:spLocks noChangeArrowheads="1"/>
                  </p:cNvSpPr>
                  <p:nvPr/>
                </p:nvSpPr>
                <p:spPr bwMode="auto">
                  <a:xfrm>
                    <a:off x="2976"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7" name="Oval 51"/>
                  <p:cNvSpPr>
                    <a:spLocks noChangeArrowheads="1"/>
                  </p:cNvSpPr>
                  <p:nvPr/>
                </p:nvSpPr>
                <p:spPr bwMode="auto">
                  <a:xfrm>
                    <a:off x="2736"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88" name="Oval 52"/>
                  <p:cNvSpPr>
                    <a:spLocks noChangeArrowheads="1"/>
                  </p:cNvSpPr>
                  <p:nvPr/>
                </p:nvSpPr>
                <p:spPr bwMode="auto">
                  <a:xfrm>
                    <a:off x="2928" y="1920"/>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93589" name="Text Box 53"/>
            <p:cNvSpPr txBox="1">
              <a:spLocks noChangeArrowheads="1"/>
            </p:cNvSpPr>
            <p:nvPr/>
          </p:nvSpPr>
          <p:spPr bwMode="auto">
            <a:xfrm>
              <a:off x="2112" y="292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193590" name="Line 54"/>
            <p:cNvSpPr>
              <a:spLocks noChangeShapeType="1"/>
            </p:cNvSpPr>
            <p:nvPr/>
          </p:nvSpPr>
          <p:spPr bwMode="auto">
            <a:xfrm>
              <a:off x="1776" y="2208"/>
              <a:ext cx="62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91" name="Text Box 55"/>
            <p:cNvSpPr txBox="1">
              <a:spLocks noChangeArrowheads="1"/>
            </p:cNvSpPr>
            <p:nvPr/>
          </p:nvSpPr>
          <p:spPr bwMode="auto">
            <a:xfrm>
              <a:off x="1248" y="1536"/>
              <a:ext cx="4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initial</a:t>
              </a:r>
              <a:br>
                <a:rPr lang="en-US">
                  <a:latin typeface="Comic Sans MS" pitchFamily="66" charset="0"/>
                </a:rPr>
              </a:br>
              <a:r>
                <a:rPr lang="en-US">
                  <a:latin typeface="Comic Sans MS" pitchFamily="66" charset="0"/>
                </a:rPr>
                <a:t>state</a:t>
              </a:r>
            </a:p>
          </p:txBody>
        </p:sp>
        <p:sp>
          <p:nvSpPr>
            <p:cNvPr id="193592" name="Text Box 56"/>
            <p:cNvSpPr txBox="1">
              <a:spLocks noChangeArrowheads="1"/>
            </p:cNvSpPr>
            <p:nvPr/>
          </p:nvSpPr>
          <p:spPr bwMode="auto">
            <a:xfrm>
              <a:off x="912" y="2928"/>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sp>
        <p:nvSpPr>
          <p:cNvPr id="193595" name="Text Box 59"/>
          <p:cNvSpPr txBox="1">
            <a:spLocks noChangeArrowheads="1"/>
          </p:cNvSpPr>
          <p:nvPr/>
        </p:nvSpPr>
        <p:spPr bwMode="auto">
          <a:xfrm>
            <a:off x="4114800" y="2486025"/>
            <a:ext cx="4600940" cy="87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sz="2400" dirty="0">
                <a:latin typeface="+mj-lt"/>
              </a:rPr>
              <a:t>Marking loop nodes closed</a:t>
            </a:r>
          </a:p>
          <a:p>
            <a:pPr>
              <a:lnSpc>
                <a:spcPct val="110000"/>
              </a:lnSpc>
            </a:pPr>
            <a:r>
              <a:rPr lang="en-US" sz="2400" dirty="0">
                <a:latin typeface="+mj-lt"/>
                <a:sym typeface="Wingdings" pitchFamily="2" charset="2"/>
              </a:rPr>
              <a:t> The problem has no solution</a:t>
            </a:r>
            <a:endParaRPr lang="en-US" sz="2400" dirty="0">
              <a:latin typeface="+mj-lt"/>
            </a:endParaRPr>
          </a:p>
        </p:txBody>
      </p:sp>
    </p:spTree>
    <p:extLst>
      <p:ext uri="{BB962C8B-B14F-4D97-AF65-F5344CB8AC3E}">
        <p14:creationId xmlns:p14="http://schemas.microsoft.com/office/powerpoint/2010/main" val="9342330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Example</a:t>
            </a:r>
            <a:endParaRPr lang="en-US"/>
          </a:p>
        </p:txBody>
      </p:sp>
      <p:grpSp>
        <p:nvGrpSpPr>
          <p:cNvPr id="65539" name="Group 3"/>
          <p:cNvGrpSpPr>
            <a:grpSpLocks/>
          </p:cNvGrpSpPr>
          <p:nvPr/>
        </p:nvGrpSpPr>
        <p:grpSpPr bwMode="auto">
          <a:xfrm>
            <a:off x="1447800" y="1905000"/>
            <a:ext cx="2743200" cy="3109913"/>
            <a:chOff x="912" y="1200"/>
            <a:chExt cx="1728" cy="1959"/>
          </a:xfrm>
        </p:grpSpPr>
        <p:sp>
          <p:nvSpPr>
            <p:cNvPr id="65540" name="Freeform 4"/>
            <p:cNvSpPr>
              <a:spLocks/>
            </p:cNvSpPr>
            <p:nvPr/>
          </p:nvSpPr>
          <p:spPr bwMode="auto">
            <a:xfrm>
              <a:off x="1635" y="2205"/>
              <a:ext cx="285" cy="105"/>
            </a:xfrm>
            <a:custGeom>
              <a:avLst/>
              <a:gdLst>
                <a:gd name="T0" fmla="*/ 138 w 285"/>
                <a:gd name="T1" fmla="*/ 0 h 105"/>
                <a:gd name="T2" fmla="*/ 0 w 285"/>
                <a:gd name="T3" fmla="*/ 105 h 105"/>
                <a:gd name="T4" fmla="*/ 285 w 285"/>
                <a:gd name="T5" fmla="*/ 105 h 105"/>
                <a:gd name="T6" fmla="*/ 138 w 285"/>
                <a:gd name="T7" fmla="*/ 0 h 105"/>
              </a:gdLst>
              <a:ahLst/>
              <a:cxnLst>
                <a:cxn ang="0">
                  <a:pos x="T0" y="T1"/>
                </a:cxn>
                <a:cxn ang="0">
                  <a:pos x="T2" y="T3"/>
                </a:cxn>
                <a:cxn ang="0">
                  <a:pos x="T4" y="T5"/>
                </a:cxn>
                <a:cxn ang="0">
                  <a:pos x="T6" y="T7"/>
                </a:cxn>
              </a:cxnLst>
              <a:rect l="0" t="0" r="r" b="b"/>
              <a:pathLst>
                <a:path w="285" h="105">
                  <a:moveTo>
                    <a:pt x="138" y="0"/>
                  </a:moveTo>
                  <a:lnTo>
                    <a:pt x="0" y="105"/>
                  </a:lnTo>
                  <a:lnTo>
                    <a:pt x="285" y="105"/>
                  </a:lnTo>
                  <a:lnTo>
                    <a:pt x="138"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5541" name="Group 5"/>
            <p:cNvGrpSpPr>
              <a:grpSpLocks/>
            </p:cNvGrpSpPr>
            <p:nvPr/>
          </p:nvGrpSpPr>
          <p:grpSpPr bwMode="auto">
            <a:xfrm>
              <a:off x="912" y="1200"/>
              <a:ext cx="1728" cy="1959"/>
              <a:chOff x="2064" y="1056"/>
              <a:chExt cx="1728" cy="1959"/>
            </a:xfrm>
          </p:grpSpPr>
          <p:sp>
            <p:nvSpPr>
              <p:cNvPr id="65542" name="Rectangle 6"/>
              <p:cNvSpPr>
                <a:spLocks noChangeArrowheads="1"/>
              </p:cNvSpPr>
              <p:nvPr/>
            </p:nvSpPr>
            <p:spPr bwMode="auto">
              <a:xfrm>
                <a:off x="2640" y="1081"/>
                <a:ext cx="302" cy="33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Rectangle 7"/>
              <p:cNvSpPr>
                <a:spLocks noChangeArrowheads="1"/>
              </p:cNvSpPr>
              <p:nvPr/>
            </p:nvSpPr>
            <p:spPr bwMode="auto">
              <a:xfrm>
                <a:off x="2917" y="1081"/>
                <a:ext cx="251" cy="33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44" name="Group 8"/>
              <p:cNvGrpSpPr>
                <a:grpSpLocks/>
              </p:cNvGrpSpPr>
              <p:nvPr/>
            </p:nvGrpSpPr>
            <p:grpSpPr bwMode="auto">
              <a:xfrm>
                <a:off x="2665" y="1056"/>
                <a:ext cx="226" cy="330"/>
                <a:chOff x="2784" y="96"/>
                <a:chExt cx="432" cy="624"/>
              </a:xfrm>
            </p:grpSpPr>
            <p:pic>
              <p:nvPicPr>
                <p:cNvPr id="65545" name="Picture 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5546" name="Group 10"/>
                <p:cNvGrpSpPr>
                  <a:grpSpLocks/>
                </p:cNvGrpSpPr>
                <p:nvPr/>
              </p:nvGrpSpPr>
              <p:grpSpPr bwMode="auto">
                <a:xfrm>
                  <a:off x="2928" y="528"/>
                  <a:ext cx="288" cy="192"/>
                  <a:chOff x="2736" y="1776"/>
                  <a:chExt cx="288" cy="192"/>
                </a:xfrm>
              </p:grpSpPr>
              <p:sp>
                <p:nvSpPr>
                  <p:cNvPr id="65547" name="Oval 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Oval 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Oval 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Oval 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Oval 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Oval 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Oval 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Oval 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Oval 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5556" name="Group 20"/>
              <p:cNvGrpSpPr>
                <a:grpSpLocks/>
              </p:cNvGrpSpPr>
              <p:nvPr/>
            </p:nvGrpSpPr>
            <p:grpSpPr bwMode="auto">
              <a:xfrm>
                <a:off x="2112" y="2496"/>
                <a:ext cx="519" cy="336"/>
                <a:chOff x="2112" y="2496"/>
                <a:chExt cx="519" cy="336"/>
              </a:xfrm>
            </p:grpSpPr>
            <p:sp>
              <p:nvSpPr>
                <p:cNvPr id="65557" name="Rectangle 21"/>
                <p:cNvSpPr>
                  <a:spLocks noChangeArrowheads="1"/>
                </p:cNvSpPr>
                <p:nvPr/>
              </p:nvSpPr>
              <p:spPr bwMode="auto">
                <a:xfrm>
                  <a:off x="2112" y="2496"/>
                  <a:ext cx="29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Rectangle 22"/>
                <p:cNvSpPr>
                  <a:spLocks noChangeArrowheads="1"/>
                </p:cNvSpPr>
                <p:nvPr/>
              </p:nvSpPr>
              <p:spPr bwMode="auto">
                <a:xfrm>
                  <a:off x="2384" y="2496"/>
                  <a:ext cx="24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59" name="Group 23"/>
                <p:cNvGrpSpPr>
                  <a:grpSpLocks/>
                </p:cNvGrpSpPr>
                <p:nvPr/>
              </p:nvGrpSpPr>
              <p:grpSpPr bwMode="auto">
                <a:xfrm>
                  <a:off x="2211" y="2703"/>
                  <a:ext cx="148" cy="103"/>
                  <a:chOff x="2736" y="1776"/>
                  <a:chExt cx="288" cy="192"/>
                </a:xfrm>
              </p:grpSpPr>
              <p:sp>
                <p:nvSpPr>
                  <p:cNvPr id="65560" name="Oval 2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1" name="Oval 2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2" name="Oval 2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3" name="Oval 2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4" name="Oval 2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5" name="Oval 2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6" name="Oval 3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7" name="Oval 3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8" name="Oval 3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5569"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 y="2496"/>
                  <a:ext cx="17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65570" name="Rectangle 34"/>
              <p:cNvSpPr>
                <a:spLocks noChangeArrowheads="1"/>
              </p:cNvSpPr>
              <p:nvPr/>
            </p:nvSpPr>
            <p:spPr bwMode="auto">
              <a:xfrm>
                <a:off x="2880" y="1968"/>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1" name="Line 35"/>
              <p:cNvSpPr>
                <a:spLocks noChangeShapeType="1"/>
              </p:cNvSpPr>
              <p:nvPr/>
            </p:nvSpPr>
            <p:spPr bwMode="auto">
              <a:xfrm>
                <a:off x="2928" y="1440"/>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2" name="Line 36"/>
              <p:cNvSpPr>
                <a:spLocks noChangeShapeType="1"/>
              </p:cNvSpPr>
              <p:nvPr/>
            </p:nvSpPr>
            <p:spPr bwMode="auto">
              <a:xfrm flipH="1">
                <a:off x="2352" y="206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Text Box 37"/>
              <p:cNvSpPr txBox="1">
                <a:spLocks noChangeArrowheads="1"/>
              </p:cNvSpPr>
              <p:nvPr/>
            </p:nvSpPr>
            <p:spPr bwMode="auto">
              <a:xfrm>
                <a:off x="2400"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65574" name="Group 38"/>
              <p:cNvGrpSpPr>
                <a:grpSpLocks/>
              </p:cNvGrpSpPr>
              <p:nvPr/>
            </p:nvGrpSpPr>
            <p:grpSpPr bwMode="auto">
              <a:xfrm>
                <a:off x="3264" y="2448"/>
                <a:ext cx="528" cy="361"/>
                <a:chOff x="3264" y="2448"/>
                <a:chExt cx="528" cy="361"/>
              </a:xfrm>
            </p:grpSpPr>
            <p:sp>
              <p:nvSpPr>
                <p:cNvPr id="65575" name="Rectangle 39"/>
                <p:cNvSpPr>
                  <a:spLocks noChangeArrowheads="1"/>
                </p:cNvSpPr>
                <p:nvPr/>
              </p:nvSpPr>
              <p:spPr bwMode="auto">
                <a:xfrm>
                  <a:off x="3264" y="2474"/>
                  <a:ext cx="302" cy="33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6" name="Rectangle 40"/>
                <p:cNvSpPr>
                  <a:spLocks noChangeArrowheads="1"/>
                </p:cNvSpPr>
                <p:nvPr/>
              </p:nvSpPr>
              <p:spPr bwMode="auto">
                <a:xfrm>
                  <a:off x="3541" y="2474"/>
                  <a:ext cx="251" cy="33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77" name="Group 41"/>
                <p:cNvGrpSpPr>
                  <a:grpSpLocks/>
                </p:cNvGrpSpPr>
                <p:nvPr/>
              </p:nvGrpSpPr>
              <p:grpSpPr bwMode="auto">
                <a:xfrm>
                  <a:off x="3289" y="2448"/>
                  <a:ext cx="226" cy="335"/>
                  <a:chOff x="2784" y="96"/>
                  <a:chExt cx="432" cy="624"/>
                </a:xfrm>
              </p:grpSpPr>
              <p:pic>
                <p:nvPicPr>
                  <p:cNvPr id="65578" name="Picture 4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5579" name="Group 43"/>
                  <p:cNvGrpSpPr>
                    <a:grpSpLocks/>
                  </p:cNvGrpSpPr>
                  <p:nvPr/>
                </p:nvGrpSpPr>
                <p:grpSpPr bwMode="auto">
                  <a:xfrm>
                    <a:off x="2928" y="528"/>
                    <a:ext cx="288" cy="192"/>
                    <a:chOff x="2736" y="1776"/>
                    <a:chExt cx="288" cy="192"/>
                  </a:xfrm>
                </p:grpSpPr>
                <p:sp>
                  <p:nvSpPr>
                    <p:cNvPr id="65580" name="Oval 4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1" name="Oval 4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2" name="Oval 4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3" name="Oval 4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4" name="Oval 4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5" name="Oval 4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6" name="Oval 5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7" name="Oval 5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8" name="Oval 5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5589" name="Text Box 53"/>
              <p:cNvSpPr txBox="1">
                <a:spLocks noChangeArrowheads="1"/>
              </p:cNvSpPr>
              <p:nvPr/>
            </p:nvSpPr>
            <p:spPr bwMode="auto">
              <a:xfrm>
                <a:off x="3264" y="278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5590" name="Line 54"/>
              <p:cNvSpPr>
                <a:spLocks noChangeShapeType="1"/>
              </p:cNvSpPr>
              <p:nvPr/>
            </p:nvSpPr>
            <p:spPr bwMode="auto">
              <a:xfrm>
                <a:off x="2928" y="2064"/>
                <a:ext cx="62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91" name="Text Box 55"/>
              <p:cNvSpPr txBox="1">
                <a:spLocks noChangeArrowheads="1"/>
              </p:cNvSpPr>
              <p:nvPr/>
            </p:nvSpPr>
            <p:spPr bwMode="auto">
              <a:xfrm>
                <a:off x="2400" y="1392"/>
                <a:ext cx="4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initial</a:t>
                </a:r>
                <a:br>
                  <a:rPr lang="en-US">
                    <a:latin typeface="Comic Sans MS" pitchFamily="66" charset="0"/>
                  </a:rPr>
                </a:br>
                <a:r>
                  <a:rPr lang="en-US">
                    <a:latin typeface="Comic Sans MS" pitchFamily="66" charset="0"/>
                  </a:rPr>
                  <a:t>state</a:t>
                </a:r>
              </a:p>
            </p:txBody>
          </p:sp>
          <p:sp>
            <p:nvSpPr>
              <p:cNvPr id="65592" name="Text Box 56"/>
              <p:cNvSpPr txBox="1">
                <a:spLocks noChangeArrowheads="1"/>
              </p:cNvSpPr>
              <p:nvPr/>
            </p:nvSpPr>
            <p:spPr bwMode="auto">
              <a:xfrm>
                <a:off x="2064" y="2784"/>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grpSp>
      <p:sp>
        <p:nvSpPr>
          <p:cNvPr id="65598" name="Text Box 62"/>
          <p:cNvSpPr txBox="1">
            <a:spLocks noChangeArrowheads="1"/>
          </p:cNvSpPr>
          <p:nvPr/>
        </p:nvSpPr>
        <p:spPr bwMode="auto">
          <a:xfrm>
            <a:off x="4114800" y="2486025"/>
            <a:ext cx="4431021" cy="158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sz="2400" dirty="0">
                <a:latin typeface="+mj-lt"/>
              </a:rPr>
              <a:t>Marking loop nodes </a:t>
            </a:r>
            <a:r>
              <a:rPr lang="en-US" sz="2400" dirty="0" smtClean="0">
                <a:latin typeface="+mj-lt"/>
              </a:rPr>
              <a:t>solved</a:t>
            </a:r>
            <a:endParaRPr lang="en-US" sz="2400" dirty="0">
              <a:latin typeface="+mj-lt"/>
            </a:endParaRPr>
          </a:p>
          <a:p>
            <a:pPr>
              <a:lnSpc>
                <a:spcPct val="110000"/>
              </a:lnSpc>
              <a:buFont typeface="Wingdings" pitchFamily="2" charset="2"/>
              <a:buChar char="à"/>
            </a:pPr>
            <a:r>
              <a:rPr lang="en-US" sz="2400" dirty="0">
                <a:latin typeface="+mj-lt"/>
                <a:sym typeface="Wingdings" pitchFamily="2" charset="2"/>
              </a:rPr>
              <a:t> The problem has a solution</a:t>
            </a:r>
          </a:p>
          <a:p>
            <a:pPr>
              <a:lnSpc>
                <a:spcPct val="110000"/>
              </a:lnSpc>
              <a:buFont typeface="Wingdings" pitchFamily="2" charset="2"/>
              <a:buNone/>
            </a:pPr>
            <a:endParaRPr lang="en-US" sz="1600" dirty="0">
              <a:latin typeface="+mj-lt"/>
            </a:endParaRPr>
          </a:p>
          <a:p>
            <a:pPr>
              <a:lnSpc>
                <a:spcPct val="110000"/>
              </a:lnSpc>
              <a:buFont typeface="Wingdings" pitchFamily="2" charset="2"/>
              <a:buNone/>
            </a:pPr>
            <a:r>
              <a:rPr lang="en-US" sz="2400" dirty="0">
                <a:solidFill>
                  <a:srgbClr val="CC3300"/>
                </a:solidFill>
                <a:latin typeface="+mj-lt"/>
              </a:rPr>
              <a:t>But what is this solution?</a:t>
            </a:r>
          </a:p>
        </p:txBody>
      </p:sp>
    </p:spTree>
    <p:extLst>
      <p:ext uri="{BB962C8B-B14F-4D97-AF65-F5344CB8AC3E}">
        <p14:creationId xmlns:p14="http://schemas.microsoft.com/office/powerpoint/2010/main" val="421926657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Example</a:t>
            </a:r>
            <a:endParaRPr lang="en-US"/>
          </a:p>
        </p:txBody>
      </p:sp>
      <p:sp>
        <p:nvSpPr>
          <p:cNvPr id="67590" name="Rectangle 6"/>
          <p:cNvSpPr>
            <a:spLocks noChangeArrowheads="1"/>
          </p:cNvSpPr>
          <p:nvPr/>
        </p:nvSpPr>
        <p:spPr bwMode="auto">
          <a:xfrm>
            <a:off x="2362200" y="1944688"/>
            <a:ext cx="479425" cy="5238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Rectangle 7"/>
          <p:cNvSpPr>
            <a:spLocks noChangeArrowheads="1"/>
          </p:cNvSpPr>
          <p:nvPr/>
        </p:nvSpPr>
        <p:spPr bwMode="auto">
          <a:xfrm>
            <a:off x="2801938" y="1944688"/>
            <a:ext cx="398462" cy="52387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592" name="Group 8"/>
          <p:cNvGrpSpPr>
            <a:grpSpLocks/>
          </p:cNvGrpSpPr>
          <p:nvPr/>
        </p:nvGrpSpPr>
        <p:grpSpPr bwMode="auto">
          <a:xfrm>
            <a:off x="2401888" y="1905000"/>
            <a:ext cx="358775" cy="523875"/>
            <a:chOff x="2784" y="96"/>
            <a:chExt cx="432" cy="624"/>
          </a:xfrm>
        </p:grpSpPr>
        <p:pic>
          <p:nvPicPr>
            <p:cNvPr id="67593" name="Picture 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7594" name="Group 10"/>
            <p:cNvGrpSpPr>
              <a:grpSpLocks/>
            </p:cNvGrpSpPr>
            <p:nvPr/>
          </p:nvGrpSpPr>
          <p:grpSpPr bwMode="auto">
            <a:xfrm>
              <a:off x="2928" y="528"/>
              <a:ext cx="288" cy="192"/>
              <a:chOff x="2736" y="1776"/>
              <a:chExt cx="288" cy="192"/>
            </a:xfrm>
          </p:grpSpPr>
          <p:sp>
            <p:nvSpPr>
              <p:cNvPr id="67595" name="Oval 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6" name="Oval 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Oval 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Oval 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Oval 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0" name="Oval 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Oval 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Oval 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Oval 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604" name="Group 20"/>
          <p:cNvGrpSpPr>
            <a:grpSpLocks/>
          </p:cNvGrpSpPr>
          <p:nvPr/>
        </p:nvGrpSpPr>
        <p:grpSpPr bwMode="auto">
          <a:xfrm>
            <a:off x="1524000" y="4191000"/>
            <a:ext cx="823913" cy="533400"/>
            <a:chOff x="2112" y="2496"/>
            <a:chExt cx="519" cy="336"/>
          </a:xfrm>
        </p:grpSpPr>
        <p:sp>
          <p:nvSpPr>
            <p:cNvPr id="67605" name="Rectangle 21"/>
            <p:cNvSpPr>
              <a:spLocks noChangeArrowheads="1"/>
            </p:cNvSpPr>
            <p:nvPr/>
          </p:nvSpPr>
          <p:spPr bwMode="auto">
            <a:xfrm>
              <a:off x="2112" y="2496"/>
              <a:ext cx="29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6" name="Rectangle 22"/>
            <p:cNvSpPr>
              <a:spLocks noChangeArrowheads="1"/>
            </p:cNvSpPr>
            <p:nvPr/>
          </p:nvSpPr>
          <p:spPr bwMode="auto">
            <a:xfrm>
              <a:off x="2384" y="2496"/>
              <a:ext cx="247"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07" name="Group 23"/>
            <p:cNvGrpSpPr>
              <a:grpSpLocks/>
            </p:cNvGrpSpPr>
            <p:nvPr/>
          </p:nvGrpSpPr>
          <p:grpSpPr bwMode="auto">
            <a:xfrm>
              <a:off x="2211" y="2703"/>
              <a:ext cx="148" cy="103"/>
              <a:chOff x="2736" y="1776"/>
              <a:chExt cx="288" cy="192"/>
            </a:xfrm>
          </p:grpSpPr>
          <p:sp>
            <p:nvSpPr>
              <p:cNvPr id="67608" name="Oval 2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9" name="Oval 2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0" name="Oval 2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1" name="Oval 2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2" name="Oval 2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3" name="Oval 2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Oval 3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5" name="Oval 3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6" name="Oval 3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617"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 y="2496"/>
              <a:ext cx="17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67618" name="Rectangle 34"/>
          <p:cNvSpPr>
            <a:spLocks noChangeArrowheads="1"/>
          </p:cNvSpPr>
          <p:nvPr/>
        </p:nvSpPr>
        <p:spPr bwMode="auto">
          <a:xfrm>
            <a:off x="2743200" y="33528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9" name="Line 35"/>
          <p:cNvSpPr>
            <a:spLocks noChangeShapeType="1"/>
          </p:cNvSpPr>
          <p:nvPr/>
        </p:nvSpPr>
        <p:spPr bwMode="auto">
          <a:xfrm>
            <a:off x="2819400" y="2514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0" name="Line 36"/>
          <p:cNvSpPr>
            <a:spLocks noChangeShapeType="1"/>
          </p:cNvSpPr>
          <p:nvPr/>
        </p:nvSpPr>
        <p:spPr bwMode="auto">
          <a:xfrm flipH="1">
            <a:off x="1905000" y="35052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21" name="Text Box 37"/>
          <p:cNvSpPr txBox="1">
            <a:spLocks noChangeArrowheads="1"/>
          </p:cNvSpPr>
          <p:nvPr/>
        </p:nvSpPr>
        <p:spPr bwMode="auto">
          <a:xfrm>
            <a:off x="1981200" y="3200400"/>
            <a:ext cx="754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67639" name="Text Box 55"/>
          <p:cNvSpPr txBox="1">
            <a:spLocks noChangeArrowheads="1"/>
          </p:cNvSpPr>
          <p:nvPr/>
        </p:nvSpPr>
        <p:spPr bwMode="auto">
          <a:xfrm>
            <a:off x="1981200" y="2438400"/>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initial</a:t>
            </a:r>
            <a:br>
              <a:rPr lang="en-US">
                <a:latin typeface="Comic Sans MS" pitchFamily="66" charset="0"/>
              </a:rPr>
            </a:br>
            <a:r>
              <a:rPr lang="en-US">
                <a:latin typeface="Comic Sans MS" pitchFamily="66" charset="0"/>
              </a:rPr>
              <a:t>state</a:t>
            </a:r>
          </a:p>
        </p:txBody>
      </p:sp>
      <p:sp>
        <p:nvSpPr>
          <p:cNvPr id="67640" name="Text Box 56"/>
          <p:cNvSpPr txBox="1">
            <a:spLocks noChangeArrowheads="1"/>
          </p:cNvSpPr>
          <p:nvPr/>
        </p:nvSpPr>
        <p:spPr bwMode="auto">
          <a:xfrm>
            <a:off x="1447800" y="4648200"/>
            <a:ext cx="60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7645" name="Group 61"/>
          <p:cNvGrpSpPr>
            <a:grpSpLocks/>
          </p:cNvGrpSpPr>
          <p:nvPr/>
        </p:nvGrpSpPr>
        <p:grpSpPr bwMode="auto">
          <a:xfrm>
            <a:off x="4495800" y="1655764"/>
            <a:ext cx="4114800" cy="1169988"/>
            <a:chOff x="2832" y="1043"/>
            <a:chExt cx="2592" cy="737"/>
          </a:xfrm>
        </p:grpSpPr>
        <p:sp>
          <p:nvSpPr>
            <p:cNvPr id="67644" name="Rectangle 60"/>
            <p:cNvSpPr>
              <a:spLocks noChangeArrowheads="1"/>
            </p:cNvSpPr>
            <p:nvPr/>
          </p:nvSpPr>
          <p:spPr bwMode="auto">
            <a:xfrm>
              <a:off x="2832" y="1440"/>
              <a:ext cx="259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800">
                <a:latin typeface="+mj-lt"/>
              </a:endParaRPr>
            </a:p>
          </p:txBody>
        </p:sp>
        <p:sp>
          <p:nvSpPr>
            <p:cNvPr id="67641" name="Text Box 57"/>
            <p:cNvSpPr txBox="1">
              <a:spLocks noChangeArrowheads="1"/>
            </p:cNvSpPr>
            <p:nvPr/>
          </p:nvSpPr>
          <p:spPr bwMode="auto">
            <a:xfrm>
              <a:off x="2832" y="1043"/>
              <a:ext cx="2451"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latin typeface="+mj-lt"/>
                  <a:sym typeface="Wingdings" pitchFamily="2" charset="2"/>
                </a:rPr>
                <a:t></a:t>
              </a:r>
              <a:r>
                <a:rPr lang="en-US" sz="2400" dirty="0">
                  <a:solidFill>
                    <a:srgbClr val="0000CC"/>
                  </a:solidFill>
                  <a:latin typeface="+mj-lt"/>
                  <a:sym typeface="Wingdings" pitchFamily="2" charset="2"/>
                </a:rPr>
                <a:t> </a:t>
              </a:r>
              <a:r>
                <a:rPr lang="en-US" sz="3200" dirty="0">
                  <a:solidFill>
                    <a:srgbClr val="990033"/>
                  </a:solidFill>
                  <a:latin typeface="+mj-lt"/>
                  <a:sym typeface="Wingdings" pitchFamily="2" charset="2"/>
                </a:rPr>
                <a:t>cyclic</a:t>
              </a:r>
              <a:r>
                <a:rPr lang="en-US" sz="3200" dirty="0">
                  <a:solidFill>
                    <a:srgbClr val="0000CC"/>
                  </a:solidFill>
                  <a:latin typeface="+mj-lt"/>
                  <a:sym typeface="Wingdings" pitchFamily="2" charset="2"/>
                </a:rPr>
                <a:t> </a:t>
              </a:r>
              <a:r>
                <a:rPr lang="en-US" sz="3200" dirty="0">
                  <a:latin typeface="+mj-lt"/>
                  <a:sym typeface="Wingdings" pitchFamily="2" charset="2"/>
                </a:rPr>
                <a:t>plan</a:t>
              </a:r>
              <a:r>
                <a:rPr lang="en-US" sz="2400" dirty="0">
                  <a:latin typeface="+mj-lt"/>
                  <a:sym typeface="Wingdings" pitchFamily="2" charset="2"/>
                </a:rPr>
                <a:t>:</a:t>
              </a:r>
            </a:p>
            <a:p>
              <a:endParaRPr lang="en-US" sz="1000" dirty="0">
                <a:latin typeface="+mj-lt"/>
                <a:sym typeface="Wingdings" pitchFamily="2" charset="2"/>
              </a:endParaRPr>
            </a:p>
            <a:p>
              <a:r>
                <a:rPr lang="en-US" sz="2800" dirty="0">
                  <a:latin typeface="+mj-lt"/>
                </a:rPr>
                <a:t>While </a:t>
              </a:r>
              <a:r>
                <a:rPr lang="en-US" sz="2800" dirty="0">
                  <a:latin typeface="Comic Sans MS" pitchFamily="66" charset="0"/>
                </a:rPr>
                <a:t>In(R</a:t>
              </a:r>
              <a:r>
                <a:rPr lang="en-US" sz="2800" baseline="-25000" dirty="0">
                  <a:latin typeface="Comic Sans MS" pitchFamily="66" charset="0"/>
                </a:rPr>
                <a:t>1</a:t>
              </a:r>
              <a:r>
                <a:rPr lang="en-US" sz="2800" dirty="0">
                  <a:latin typeface="Comic Sans MS" pitchFamily="66" charset="0"/>
                </a:rPr>
                <a:t>)</a:t>
              </a:r>
              <a:r>
                <a:rPr lang="en-US" sz="2800" dirty="0">
                  <a:latin typeface="+mj-lt"/>
                </a:rPr>
                <a:t> do </a:t>
              </a:r>
              <a:r>
                <a:rPr lang="en-US" sz="2800" b="1" dirty="0">
                  <a:latin typeface="+mj-lt"/>
                </a:rPr>
                <a:t>Right</a:t>
              </a:r>
            </a:p>
          </p:txBody>
        </p:sp>
      </p:grpSp>
      <p:sp>
        <p:nvSpPr>
          <p:cNvPr id="67642" name="Text Box 58"/>
          <p:cNvSpPr txBox="1">
            <a:spLocks noChangeArrowheads="1"/>
          </p:cNvSpPr>
          <p:nvPr/>
        </p:nvSpPr>
        <p:spPr bwMode="auto">
          <a:xfrm>
            <a:off x="4267200" y="3048000"/>
            <a:ext cx="4630738"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mj-lt"/>
              </a:rPr>
              <a:t>This plan requires that whenever </a:t>
            </a:r>
            <a:br>
              <a:rPr lang="en-US" sz="2000">
                <a:latin typeface="+mj-lt"/>
              </a:rPr>
            </a:br>
            <a:r>
              <a:rPr lang="en-US" sz="2000" b="1">
                <a:latin typeface="+mj-lt"/>
              </a:rPr>
              <a:t>Right</a:t>
            </a:r>
            <a:r>
              <a:rPr lang="en-US" sz="2000">
                <a:latin typeface="+mj-lt"/>
              </a:rPr>
              <a:t> is executed, there is a </a:t>
            </a:r>
          </a:p>
          <a:p>
            <a:r>
              <a:rPr lang="en-US" sz="2000">
                <a:latin typeface="+mj-lt"/>
              </a:rPr>
              <a:t>non-zero probability that it does </a:t>
            </a:r>
          </a:p>
          <a:p>
            <a:r>
              <a:rPr lang="en-US" sz="2000">
                <a:latin typeface="+mj-lt"/>
              </a:rPr>
              <a:t>the right thing</a:t>
            </a:r>
          </a:p>
          <a:p>
            <a:endParaRPr lang="en-US" sz="2000">
              <a:latin typeface="+mj-lt"/>
            </a:endParaRPr>
          </a:p>
          <a:p>
            <a:r>
              <a:rPr lang="en-US" sz="2000">
                <a:latin typeface="+mj-lt"/>
              </a:rPr>
              <a:t>The plan is </a:t>
            </a:r>
            <a:r>
              <a:rPr lang="en-US" sz="2000">
                <a:solidFill>
                  <a:srgbClr val="990033"/>
                </a:solidFill>
                <a:latin typeface="+mj-lt"/>
              </a:rPr>
              <a:t>guaranteed only in a probabilistic sense</a:t>
            </a:r>
            <a:r>
              <a:rPr lang="en-US" sz="2000">
                <a:latin typeface="+mj-lt"/>
              </a:rPr>
              <a:t>: the probability that it achieves the goal goes to 1 with time, but the running time is not bounded</a:t>
            </a:r>
          </a:p>
        </p:txBody>
      </p:sp>
      <p:sp>
        <p:nvSpPr>
          <p:cNvPr id="67643" name="Freeform 59"/>
          <p:cNvSpPr>
            <a:spLocks/>
          </p:cNvSpPr>
          <p:nvPr/>
        </p:nvSpPr>
        <p:spPr bwMode="auto">
          <a:xfrm>
            <a:off x="2819400" y="1143000"/>
            <a:ext cx="1079500" cy="3238500"/>
          </a:xfrm>
          <a:custGeom>
            <a:avLst/>
            <a:gdLst>
              <a:gd name="T0" fmla="*/ 0 w 680"/>
              <a:gd name="T1" fmla="*/ 1520 h 2072"/>
              <a:gd name="T2" fmla="*/ 624 w 680"/>
              <a:gd name="T3" fmla="*/ 1856 h 2072"/>
              <a:gd name="T4" fmla="*/ 336 w 680"/>
              <a:gd name="T5" fmla="*/ 224 h 2072"/>
              <a:gd name="T6" fmla="*/ 0 w 680"/>
              <a:gd name="T7" fmla="*/ 512 h 2072"/>
            </a:gdLst>
            <a:ahLst/>
            <a:cxnLst>
              <a:cxn ang="0">
                <a:pos x="T0" y="T1"/>
              </a:cxn>
              <a:cxn ang="0">
                <a:pos x="T2" y="T3"/>
              </a:cxn>
              <a:cxn ang="0">
                <a:pos x="T4" y="T5"/>
              </a:cxn>
              <a:cxn ang="0">
                <a:pos x="T6" y="T7"/>
              </a:cxn>
            </a:cxnLst>
            <a:rect l="0" t="0" r="r" b="b"/>
            <a:pathLst>
              <a:path w="680" h="2072">
                <a:moveTo>
                  <a:pt x="0" y="1520"/>
                </a:moveTo>
                <a:cubicBezTo>
                  <a:pt x="284" y="1796"/>
                  <a:pt x="568" y="2072"/>
                  <a:pt x="624" y="1856"/>
                </a:cubicBezTo>
                <a:cubicBezTo>
                  <a:pt x="680" y="1640"/>
                  <a:pt x="440" y="448"/>
                  <a:pt x="336" y="224"/>
                </a:cubicBezTo>
                <a:cubicBezTo>
                  <a:pt x="232" y="0"/>
                  <a:pt x="116" y="256"/>
                  <a:pt x="0" y="51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93764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82947" name="Rectangle 3"/>
          <p:cNvSpPr>
            <a:spLocks noGrp="1" noChangeArrowheads="1"/>
          </p:cNvSpPr>
          <p:nvPr>
            <p:ph type="body" idx="1"/>
          </p:nvPr>
        </p:nvSpPr>
        <p:spPr/>
        <p:txBody>
          <a:bodyPr/>
          <a:lstStyle/>
          <a:p>
            <a:r>
              <a:rPr lang="en-US" dirty="0" smtClean="0"/>
              <a:t>In the presence of uncertainty, it’s often the case that things don’t work the first time as one would like them to work; one must try again</a:t>
            </a:r>
          </a:p>
          <a:p>
            <a:r>
              <a:rPr lang="en-US" dirty="0" smtClean="0">
                <a:solidFill>
                  <a:schemeClr val="accent2"/>
                </a:solidFill>
              </a:rPr>
              <a:t>Without allowing cyclic plans, many problems would have no solution</a:t>
            </a:r>
          </a:p>
          <a:p>
            <a:r>
              <a:rPr lang="en-US" dirty="0" smtClean="0"/>
              <a:t>So, dealing properly with repeated states in case #2 is much more than just a matter of search efficiency!</a:t>
            </a:r>
            <a:endParaRPr lang="en-US" dirty="0"/>
          </a:p>
        </p:txBody>
      </p:sp>
    </p:spTree>
    <p:extLst>
      <p:ext uri="{BB962C8B-B14F-4D97-AF65-F5344CB8AC3E}">
        <p14:creationId xmlns:p14="http://schemas.microsoft.com/office/powerpoint/2010/main" val="14583651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
          <p:cNvGrpSpPr>
            <a:grpSpLocks/>
          </p:cNvGrpSpPr>
          <p:nvPr/>
        </p:nvGrpSpPr>
        <p:grpSpPr bwMode="auto">
          <a:xfrm>
            <a:off x="3932238" y="180975"/>
            <a:ext cx="838200" cy="533400"/>
            <a:chOff x="2496" y="864"/>
            <a:chExt cx="528" cy="336"/>
          </a:xfrm>
        </p:grpSpPr>
        <p:sp>
          <p:nvSpPr>
            <p:cNvPr id="66563" name="Rectangle 3"/>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Rectangle 4"/>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565" name="Picture 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noFill/>
            <a:extLst>
              <a:ext uri="{909E8E84-426E-40dd-AFC4-6F175D3DCCD1}">
                <a14:hiddenFill xmlns:a14="http://schemas.microsoft.com/office/drawing/2010/main">
                  <a:solidFill>
                    <a:srgbClr val="FFFFFF"/>
                  </a:solidFill>
                </a14:hiddenFill>
              </a:ext>
            </a:extLst>
          </p:spPr>
        </p:pic>
        <p:grpSp>
          <p:nvGrpSpPr>
            <p:cNvPr id="66566" name="Group 6"/>
            <p:cNvGrpSpPr>
              <a:grpSpLocks/>
            </p:cNvGrpSpPr>
            <p:nvPr/>
          </p:nvGrpSpPr>
          <p:grpSpPr bwMode="auto">
            <a:xfrm>
              <a:off x="2848" y="1071"/>
              <a:ext cx="151" cy="103"/>
              <a:chOff x="2736" y="1776"/>
              <a:chExt cx="288" cy="192"/>
            </a:xfrm>
          </p:grpSpPr>
          <p:sp>
            <p:nvSpPr>
              <p:cNvPr id="66567" name="Oval 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Oval 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Oval 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Oval 1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Oval 1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Oval 1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Oval 1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Oval 1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Oval 1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6576" name="Group 16"/>
          <p:cNvGrpSpPr>
            <a:grpSpLocks/>
          </p:cNvGrpSpPr>
          <p:nvPr/>
        </p:nvGrpSpPr>
        <p:grpSpPr bwMode="auto">
          <a:xfrm>
            <a:off x="274638" y="2162175"/>
            <a:ext cx="3549650" cy="1738313"/>
            <a:chOff x="173" y="1362"/>
            <a:chExt cx="2236" cy="1095"/>
          </a:xfrm>
        </p:grpSpPr>
        <p:sp>
          <p:nvSpPr>
            <p:cNvPr id="66577" name="Rectangle 17"/>
            <p:cNvSpPr>
              <a:spLocks noChangeArrowheads="1"/>
            </p:cNvSpPr>
            <p:nvPr/>
          </p:nvSpPr>
          <p:spPr bwMode="auto">
            <a:xfrm>
              <a:off x="65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Rectangle 18"/>
            <p:cNvSpPr>
              <a:spLocks noChangeArrowheads="1"/>
            </p:cNvSpPr>
            <p:nvPr/>
          </p:nvSpPr>
          <p:spPr bwMode="auto">
            <a:xfrm>
              <a:off x="161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Freeform 19"/>
            <p:cNvSpPr>
              <a:spLocks/>
            </p:cNvSpPr>
            <p:nvPr/>
          </p:nvSpPr>
          <p:spPr bwMode="auto">
            <a:xfrm>
              <a:off x="1568" y="1698"/>
              <a:ext cx="222" cy="75"/>
            </a:xfrm>
            <a:custGeom>
              <a:avLst/>
              <a:gdLst>
                <a:gd name="T0" fmla="*/ 93 w 222"/>
                <a:gd name="T1" fmla="*/ 0 h 75"/>
                <a:gd name="T2" fmla="*/ 0 w 222"/>
                <a:gd name="T3" fmla="*/ 75 h 75"/>
                <a:gd name="T4" fmla="*/ 222 w 222"/>
                <a:gd name="T5" fmla="*/ 75 h 75"/>
                <a:gd name="T6" fmla="*/ 93 w 222"/>
                <a:gd name="T7" fmla="*/ 0 h 75"/>
              </a:gdLst>
              <a:ahLst/>
              <a:cxnLst>
                <a:cxn ang="0">
                  <a:pos x="T0" y="T1"/>
                </a:cxn>
                <a:cxn ang="0">
                  <a:pos x="T2" y="T3"/>
                </a:cxn>
                <a:cxn ang="0">
                  <a:pos x="T4" y="T5"/>
                </a:cxn>
                <a:cxn ang="0">
                  <a:pos x="T6" y="T7"/>
                </a:cxn>
              </a:cxnLst>
              <a:rect l="0" t="0" r="r" b="b"/>
              <a:pathLst>
                <a:path w="222" h="75">
                  <a:moveTo>
                    <a:pt x="93" y="0"/>
                  </a:moveTo>
                  <a:lnTo>
                    <a:pt x="0" y="75"/>
                  </a:lnTo>
                  <a:lnTo>
                    <a:pt x="222" y="75"/>
                  </a:lnTo>
                  <a:lnTo>
                    <a:pt x="93"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580" name="Group 20"/>
            <p:cNvGrpSpPr>
              <a:grpSpLocks/>
            </p:cNvGrpSpPr>
            <p:nvPr/>
          </p:nvGrpSpPr>
          <p:grpSpPr bwMode="auto">
            <a:xfrm>
              <a:off x="1085" y="1938"/>
              <a:ext cx="528" cy="336"/>
              <a:chOff x="1632" y="144"/>
              <a:chExt cx="1008" cy="624"/>
            </a:xfrm>
          </p:grpSpPr>
          <p:sp>
            <p:nvSpPr>
              <p:cNvPr id="66581" name="Rectangle 21"/>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Rectangle 22"/>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583" name="Picture 2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584" name="Group 24"/>
            <p:cNvGrpSpPr>
              <a:grpSpLocks/>
            </p:cNvGrpSpPr>
            <p:nvPr/>
          </p:nvGrpSpPr>
          <p:grpSpPr bwMode="auto">
            <a:xfrm>
              <a:off x="221" y="1938"/>
              <a:ext cx="528" cy="336"/>
              <a:chOff x="528" y="144"/>
              <a:chExt cx="1008" cy="624"/>
            </a:xfrm>
          </p:grpSpPr>
          <p:sp>
            <p:nvSpPr>
              <p:cNvPr id="66585" name="Rectangle 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6" name="Rectangle 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587" name="Picture 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588" name="Group 28"/>
              <p:cNvGrpSpPr>
                <a:grpSpLocks/>
              </p:cNvGrpSpPr>
              <p:nvPr/>
            </p:nvGrpSpPr>
            <p:grpSpPr bwMode="auto">
              <a:xfrm>
                <a:off x="1200" y="528"/>
                <a:ext cx="288" cy="192"/>
                <a:chOff x="2736" y="1776"/>
                <a:chExt cx="288" cy="192"/>
              </a:xfrm>
            </p:grpSpPr>
            <p:sp>
              <p:nvSpPr>
                <p:cNvPr id="66589" name="Oval 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0" name="Oval 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1" name="Oval 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2" name="Oval 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3" name="Oval 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4" name="Oval 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5" name="Oval 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Oval 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7" name="Oval 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6598" name="Line 38"/>
            <p:cNvSpPr>
              <a:spLocks noChangeShapeType="1"/>
            </p:cNvSpPr>
            <p:nvPr/>
          </p:nvSpPr>
          <p:spPr bwMode="auto">
            <a:xfrm flipH="1">
              <a:off x="509"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9" name="Line 39"/>
            <p:cNvSpPr>
              <a:spLocks noChangeShapeType="1"/>
            </p:cNvSpPr>
            <p:nvPr/>
          </p:nvSpPr>
          <p:spPr bwMode="auto">
            <a:xfrm flipH="1">
              <a:off x="701" y="1362"/>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0" name="Line 40"/>
            <p:cNvSpPr>
              <a:spLocks noChangeShapeType="1"/>
            </p:cNvSpPr>
            <p:nvPr/>
          </p:nvSpPr>
          <p:spPr bwMode="auto">
            <a:xfrm>
              <a:off x="1229" y="1362"/>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1" name="Line 41"/>
            <p:cNvSpPr>
              <a:spLocks noChangeShapeType="1"/>
            </p:cNvSpPr>
            <p:nvPr/>
          </p:nvSpPr>
          <p:spPr bwMode="auto">
            <a:xfrm flipH="1">
              <a:off x="1373" y="1698"/>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2" name="Line 42"/>
            <p:cNvSpPr>
              <a:spLocks noChangeShapeType="1"/>
            </p:cNvSpPr>
            <p:nvPr/>
          </p:nvSpPr>
          <p:spPr bwMode="auto">
            <a:xfrm>
              <a:off x="1661" y="1698"/>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03" name="Text Box 43"/>
            <p:cNvSpPr txBox="1">
              <a:spLocks noChangeArrowheads="1"/>
            </p:cNvSpPr>
            <p:nvPr/>
          </p:nvSpPr>
          <p:spPr bwMode="auto">
            <a:xfrm>
              <a:off x="221" y="150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66604" name="Text Box 44"/>
            <p:cNvSpPr txBox="1">
              <a:spLocks noChangeArrowheads="1"/>
            </p:cNvSpPr>
            <p:nvPr/>
          </p:nvSpPr>
          <p:spPr bwMode="auto">
            <a:xfrm>
              <a:off x="1709"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66605" name="Text Box 45"/>
            <p:cNvSpPr txBox="1">
              <a:spLocks noChangeArrowheads="1"/>
            </p:cNvSpPr>
            <p:nvPr/>
          </p:nvSpPr>
          <p:spPr bwMode="auto">
            <a:xfrm>
              <a:off x="103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6606" name="Group 46"/>
            <p:cNvGrpSpPr>
              <a:grpSpLocks/>
            </p:cNvGrpSpPr>
            <p:nvPr/>
          </p:nvGrpSpPr>
          <p:grpSpPr bwMode="auto">
            <a:xfrm>
              <a:off x="1757" y="1938"/>
              <a:ext cx="576" cy="519"/>
              <a:chOff x="1757" y="1938"/>
              <a:chExt cx="576" cy="519"/>
            </a:xfrm>
          </p:grpSpPr>
          <p:grpSp>
            <p:nvGrpSpPr>
              <p:cNvPr id="66607" name="Group 47"/>
              <p:cNvGrpSpPr>
                <a:grpSpLocks/>
              </p:cNvGrpSpPr>
              <p:nvPr/>
            </p:nvGrpSpPr>
            <p:grpSpPr bwMode="auto">
              <a:xfrm>
                <a:off x="1805" y="1938"/>
                <a:ext cx="528" cy="336"/>
                <a:chOff x="528" y="144"/>
                <a:chExt cx="1008" cy="624"/>
              </a:xfrm>
            </p:grpSpPr>
            <p:sp>
              <p:nvSpPr>
                <p:cNvPr id="66608" name="Rectangle 48"/>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9" name="Rectangle 49"/>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610" name="Picture 5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66611" name="Text Box 51"/>
              <p:cNvSpPr txBox="1">
                <a:spLocks noChangeArrowheads="1"/>
              </p:cNvSpPr>
              <p:nvPr/>
            </p:nvSpPr>
            <p:spPr bwMode="auto">
              <a:xfrm>
                <a:off x="175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sp>
          <p:nvSpPr>
            <p:cNvPr id="66612" name="Text Box 52"/>
            <p:cNvSpPr txBox="1">
              <a:spLocks noChangeArrowheads="1"/>
            </p:cNvSpPr>
            <p:nvPr/>
          </p:nvSpPr>
          <p:spPr bwMode="auto">
            <a:xfrm>
              <a:off x="173" y="222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grpSp>
      <p:grpSp>
        <p:nvGrpSpPr>
          <p:cNvPr id="66613" name="Group 53"/>
          <p:cNvGrpSpPr>
            <a:grpSpLocks/>
          </p:cNvGrpSpPr>
          <p:nvPr/>
        </p:nvGrpSpPr>
        <p:grpSpPr bwMode="auto">
          <a:xfrm>
            <a:off x="4389438" y="714375"/>
            <a:ext cx="4038600" cy="1447800"/>
            <a:chOff x="2784" y="1200"/>
            <a:chExt cx="2544" cy="912"/>
          </a:xfrm>
        </p:grpSpPr>
        <p:sp>
          <p:nvSpPr>
            <p:cNvPr id="66614" name="Rectangle 54"/>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15" name="Group 55"/>
            <p:cNvGrpSpPr>
              <a:grpSpLocks/>
            </p:cNvGrpSpPr>
            <p:nvPr/>
          </p:nvGrpSpPr>
          <p:grpSpPr bwMode="auto">
            <a:xfrm>
              <a:off x="4800" y="1776"/>
              <a:ext cx="528" cy="336"/>
              <a:chOff x="528" y="144"/>
              <a:chExt cx="1008" cy="624"/>
            </a:xfrm>
          </p:grpSpPr>
          <p:sp>
            <p:nvSpPr>
              <p:cNvPr id="66616" name="Rectangle 5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7" name="Rectangle 5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618" name="Picture 5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619" name="Group 59"/>
              <p:cNvGrpSpPr>
                <a:grpSpLocks/>
              </p:cNvGrpSpPr>
              <p:nvPr/>
            </p:nvGrpSpPr>
            <p:grpSpPr bwMode="auto">
              <a:xfrm>
                <a:off x="1200" y="528"/>
                <a:ext cx="288" cy="192"/>
                <a:chOff x="2736" y="1776"/>
                <a:chExt cx="288" cy="192"/>
              </a:xfrm>
            </p:grpSpPr>
            <p:sp>
              <p:nvSpPr>
                <p:cNvPr id="66620" name="Oval 6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1" name="Oval 6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2" name="Oval 6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3" name="Oval 6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4" name="Oval 6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5" name="Oval 6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6" name="Oval 6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7" name="Oval 6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8" name="Oval 6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6629" name="Line 69"/>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0" name="Line 70"/>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1" name="Text Box 71"/>
            <p:cNvSpPr txBox="1">
              <a:spLocks noChangeArrowheads="1"/>
            </p:cNvSpPr>
            <p:nvPr/>
          </p:nvSpPr>
          <p:spPr bwMode="auto">
            <a:xfrm>
              <a:off x="4368" y="13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grpSp>
        <p:nvGrpSpPr>
          <p:cNvPr id="66632" name="Group 72"/>
          <p:cNvGrpSpPr>
            <a:grpSpLocks/>
          </p:cNvGrpSpPr>
          <p:nvPr/>
        </p:nvGrpSpPr>
        <p:grpSpPr bwMode="auto">
          <a:xfrm>
            <a:off x="1546225" y="714375"/>
            <a:ext cx="3940175" cy="1449388"/>
            <a:chOff x="974" y="450"/>
            <a:chExt cx="2482" cy="913"/>
          </a:xfrm>
        </p:grpSpPr>
        <p:sp>
          <p:nvSpPr>
            <p:cNvPr id="66633" name="Rectangle 73"/>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4" name="Freeform 74"/>
            <p:cNvSpPr>
              <a:spLocks/>
            </p:cNvSpPr>
            <p:nvPr/>
          </p:nvSpPr>
          <p:spPr bwMode="auto">
            <a:xfrm>
              <a:off x="1727" y="786"/>
              <a:ext cx="390" cy="48"/>
            </a:xfrm>
            <a:custGeom>
              <a:avLst/>
              <a:gdLst>
                <a:gd name="T0" fmla="*/ 126 w 390"/>
                <a:gd name="T1" fmla="*/ 0 h 48"/>
                <a:gd name="T2" fmla="*/ 0 w 390"/>
                <a:gd name="T3" fmla="*/ 48 h 48"/>
                <a:gd name="T4" fmla="*/ 390 w 390"/>
                <a:gd name="T5" fmla="*/ 48 h 48"/>
                <a:gd name="T6" fmla="*/ 126 w 390"/>
                <a:gd name="T7" fmla="*/ 0 h 48"/>
              </a:gdLst>
              <a:ahLst/>
              <a:cxnLst>
                <a:cxn ang="0">
                  <a:pos x="T0" y="T1"/>
                </a:cxn>
                <a:cxn ang="0">
                  <a:pos x="T2" y="T3"/>
                </a:cxn>
                <a:cxn ang="0">
                  <a:pos x="T4" y="T5"/>
                </a:cxn>
                <a:cxn ang="0">
                  <a:pos x="T6" y="T7"/>
                </a:cxn>
              </a:cxnLst>
              <a:rect l="0" t="0" r="r" b="b"/>
              <a:pathLst>
                <a:path w="390" h="48">
                  <a:moveTo>
                    <a:pt x="126" y="0"/>
                  </a:moveTo>
                  <a:lnTo>
                    <a:pt x="0" y="48"/>
                  </a:lnTo>
                  <a:lnTo>
                    <a:pt x="390" y="48"/>
                  </a:lnTo>
                  <a:lnTo>
                    <a:pt x="12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635" name="Group 75"/>
            <p:cNvGrpSpPr>
              <a:grpSpLocks/>
            </p:cNvGrpSpPr>
            <p:nvPr/>
          </p:nvGrpSpPr>
          <p:grpSpPr bwMode="auto">
            <a:xfrm>
              <a:off x="974" y="1005"/>
              <a:ext cx="509" cy="355"/>
              <a:chOff x="1632" y="864"/>
              <a:chExt cx="1008" cy="672"/>
            </a:xfrm>
          </p:grpSpPr>
          <p:sp>
            <p:nvSpPr>
              <p:cNvPr id="66636" name="Rectangle 76"/>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7" name="Rectangle 77"/>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638" name="Picture 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639" name="Group 79"/>
              <p:cNvGrpSpPr>
                <a:grpSpLocks/>
              </p:cNvGrpSpPr>
              <p:nvPr/>
            </p:nvGrpSpPr>
            <p:grpSpPr bwMode="auto">
              <a:xfrm>
                <a:off x="2304" y="1296"/>
                <a:ext cx="288" cy="192"/>
                <a:chOff x="2736" y="1776"/>
                <a:chExt cx="288" cy="192"/>
              </a:xfrm>
            </p:grpSpPr>
            <p:sp>
              <p:nvSpPr>
                <p:cNvPr id="66640" name="Oval 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1" name="Oval 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2" name="Oval 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3" name="Oval 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4" name="Oval 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5" name="Oval 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6" name="Oval 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7" name="Oval 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8" name="Oval 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6649" name="Line 8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0" name="Line 9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1" name="Line 9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2" name="Text Box 92"/>
            <p:cNvSpPr txBox="1">
              <a:spLocks noChangeArrowheads="1"/>
            </p:cNvSpPr>
            <p:nvPr/>
          </p:nvSpPr>
          <p:spPr bwMode="auto">
            <a:xfrm>
              <a:off x="1325" y="594"/>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66653" name="Group 93"/>
            <p:cNvGrpSpPr>
              <a:grpSpLocks/>
            </p:cNvGrpSpPr>
            <p:nvPr/>
          </p:nvGrpSpPr>
          <p:grpSpPr bwMode="auto">
            <a:xfrm>
              <a:off x="2928" y="1008"/>
              <a:ext cx="528" cy="355"/>
              <a:chOff x="2736" y="864"/>
              <a:chExt cx="1008" cy="672"/>
            </a:xfrm>
          </p:grpSpPr>
          <p:sp>
            <p:nvSpPr>
              <p:cNvPr id="66654" name="Rectangle 9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5" name="Rectangle 9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56" name="Group 96"/>
              <p:cNvGrpSpPr>
                <a:grpSpLocks/>
              </p:cNvGrpSpPr>
              <p:nvPr/>
            </p:nvGrpSpPr>
            <p:grpSpPr bwMode="auto">
              <a:xfrm>
                <a:off x="3408" y="1296"/>
                <a:ext cx="288" cy="192"/>
                <a:chOff x="2736" y="1776"/>
                <a:chExt cx="288" cy="192"/>
              </a:xfrm>
            </p:grpSpPr>
            <p:sp>
              <p:nvSpPr>
                <p:cNvPr id="66657" name="Oval 9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8" name="Oval 9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9" name="Oval 9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0" name="Oval 10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1" name="Oval 10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2" name="Oval 10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3" name="Oval 10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 name="Oval 10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5" name="Oval 10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66" name="Group 106"/>
              <p:cNvGrpSpPr>
                <a:grpSpLocks/>
              </p:cNvGrpSpPr>
              <p:nvPr/>
            </p:nvGrpSpPr>
            <p:grpSpPr bwMode="auto">
              <a:xfrm>
                <a:off x="2784" y="864"/>
                <a:ext cx="432" cy="624"/>
                <a:chOff x="2784" y="96"/>
                <a:chExt cx="432" cy="624"/>
              </a:xfrm>
            </p:grpSpPr>
            <p:pic>
              <p:nvPicPr>
                <p:cNvPr id="66667"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668" name="Group 108"/>
                <p:cNvGrpSpPr>
                  <a:grpSpLocks/>
                </p:cNvGrpSpPr>
                <p:nvPr/>
              </p:nvGrpSpPr>
              <p:grpSpPr bwMode="auto">
                <a:xfrm>
                  <a:off x="2928" y="528"/>
                  <a:ext cx="288" cy="192"/>
                  <a:chOff x="2736" y="1776"/>
                  <a:chExt cx="288" cy="192"/>
                </a:xfrm>
              </p:grpSpPr>
              <p:sp>
                <p:nvSpPr>
                  <p:cNvPr id="66669"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0"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1"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2"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3"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4"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5"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6"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7"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66678" name="Rectangle 118"/>
          <p:cNvSpPr>
            <a:spLocks noChangeArrowheads="1"/>
          </p:cNvSpPr>
          <p:nvPr/>
        </p:nvSpPr>
        <p:spPr bwMode="auto">
          <a:xfrm>
            <a:off x="4800600" y="54864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9" name="Line 119"/>
          <p:cNvSpPr>
            <a:spLocks noChangeShapeType="1"/>
          </p:cNvSpPr>
          <p:nvPr/>
        </p:nvSpPr>
        <p:spPr bwMode="auto">
          <a:xfrm flipH="1">
            <a:off x="1828800" y="5029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0" name="Text Box 120"/>
          <p:cNvSpPr txBox="1">
            <a:spLocks noChangeArrowheads="1"/>
          </p:cNvSpPr>
          <p:nvPr/>
        </p:nvSpPr>
        <p:spPr bwMode="auto">
          <a:xfrm>
            <a:off x="1905000" y="5410200"/>
            <a:ext cx="661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66681" name="Rectangle 121"/>
          <p:cNvSpPr>
            <a:spLocks noChangeArrowheads="1"/>
          </p:cNvSpPr>
          <p:nvPr/>
        </p:nvSpPr>
        <p:spPr bwMode="auto">
          <a:xfrm>
            <a:off x="2667000" y="61722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2" name="Rectangle 122"/>
          <p:cNvSpPr>
            <a:spLocks noChangeArrowheads="1"/>
          </p:cNvSpPr>
          <p:nvPr/>
        </p:nvSpPr>
        <p:spPr bwMode="auto">
          <a:xfrm>
            <a:off x="1752600" y="54864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83" name="Group 123"/>
          <p:cNvGrpSpPr>
            <a:grpSpLocks/>
          </p:cNvGrpSpPr>
          <p:nvPr/>
        </p:nvGrpSpPr>
        <p:grpSpPr bwMode="auto">
          <a:xfrm>
            <a:off x="5257800" y="6019800"/>
            <a:ext cx="838200" cy="533400"/>
            <a:chOff x="528" y="144"/>
            <a:chExt cx="1008" cy="624"/>
          </a:xfrm>
        </p:grpSpPr>
        <p:sp>
          <p:nvSpPr>
            <p:cNvPr id="66684" name="Rectangle 12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5" name="Rectangle 12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686" name="Picture 1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66687" name="Text Box 127"/>
          <p:cNvSpPr txBox="1">
            <a:spLocks noChangeArrowheads="1"/>
          </p:cNvSpPr>
          <p:nvPr/>
        </p:nvSpPr>
        <p:spPr bwMode="auto">
          <a:xfrm>
            <a:off x="5029200" y="5410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66688" name="Line 128"/>
          <p:cNvSpPr>
            <a:spLocks noChangeShapeType="1"/>
          </p:cNvSpPr>
          <p:nvPr/>
        </p:nvSpPr>
        <p:spPr bwMode="auto">
          <a:xfrm>
            <a:off x="4191000" y="5029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89" name="Text Box 129"/>
          <p:cNvSpPr txBox="1">
            <a:spLocks noChangeArrowheads="1"/>
          </p:cNvSpPr>
          <p:nvPr/>
        </p:nvSpPr>
        <p:spPr bwMode="auto">
          <a:xfrm>
            <a:off x="6096000" y="6324600"/>
            <a:ext cx="60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6690" name="Group 130"/>
          <p:cNvGrpSpPr>
            <a:grpSpLocks/>
          </p:cNvGrpSpPr>
          <p:nvPr/>
        </p:nvGrpSpPr>
        <p:grpSpPr bwMode="auto">
          <a:xfrm>
            <a:off x="3932238" y="2085975"/>
            <a:ext cx="4191000" cy="1860550"/>
            <a:chOff x="2477" y="1314"/>
            <a:chExt cx="2640" cy="1172"/>
          </a:xfrm>
        </p:grpSpPr>
        <p:sp>
          <p:nvSpPr>
            <p:cNvPr id="66691" name="Freeform 131"/>
            <p:cNvSpPr>
              <a:spLocks/>
            </p:cNvSpPr>
            <p:nvPr/>
          </p:nvSpPr>
          <p:spPr bwMode="auto">
            <a:xfrm>
              <a:off x="3080" y="1700"/>
              <a:ext cx="160" cy="60"/>
            </a:xfrm>
            <a:custGeom>
              <a:avLst/>
              <a:gdLst>
                <a:gd name="T0" fmla="*/ 116 w 160"/>
                <a:gd name="T1" fmla="*/ 0 h 60"/>
                <a:gd name="T2" fmla="*/ 0 w 160"/>
                <a:gd name="T3" fmla="*/ 60 h 60"/>
                <a:gd name="T4" fmla="*/ 160 w 160"/>
                <a:gd name="T5" fmla="*/ 60 h 60"/>
                <a:gd name="T6" fmla="*/ 116 w 160"/>
                <a:gd name="T7" fmla="*/ 0 h 60"/>
              </a:gdLst>
              <a:ahLst/>
              <a:cxnLst>
                <a:cxn ang="0">
                  <a:pos x="T0" y="T1"/>
                </a:cxn>
                <a:cxn ang="0">
                  <a:pos x="T2" y="T3"/>
                </a:cxn>
                <a:cxn ang="0">
                  <a:pos x="T4" y="T5"/>
                </a:cxn>
                <a:cxn ang="0">
                  <a:pos x="T6" y="T7"/>
                </a:cxn>
              </a:cxnLst>
              <a:rect l="0" t="0" r="r" b="b"/>
              <a:pathLst>
                <a:path w="160" h="60">
                  <a:moveTo>
                    <a:pt x="116" y="0"/>
                  </a:moveTo>
                  <a:lnTo>
                    <a:pt x="0" y="60"/>
                  </a:lnTo>
                  <a:lnTo>
                    <a:pt x="160" y="60"/>
                  </a:lnTo>
                  <a:lnTo>
                    <a:pt x="11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692" name="Group 132"/>
            <p:cNvGrpSpPr>
              <a:grpSpLocks/>
            </p:cNvGrpSpPr>
            <p:nvPr/>
          </p:nvGrpSpPr>
          <p:grpSpPr bwMode="auto">
            <a:xfrm>
              <a:off x="2477" y="1938"/>
              <a:ext cx="519" cy="336"/>
              <a:chOff x="3840" y="912"/>
              <a:chExt cx="1008" cy="624"/>
            </a:xfrm>
          </p:grpSpPr>
          <p:sp>
            <p:nvSpPr>
              <p:cNvPr id="66693" name="Rectangle 133"/>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4" name="Rectangle 134"/>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95" name="Group 135"/>
              <p:cNvGrpSpPr>
                <a:grpSpLocks/>
              </p:cNvGrpSpPr>
              <p:nvPr/>
            </p:nvGrpSpPr>
            <p:grpSpPr bwMode="auto">
              <a:xfrm>
                <a:off x="4032" y="1296"/>
                <a:ext cx="288" cy="192"/>
                <a:chOff x="2736" y="1776"/>
                <a:chExt cx="288" cy="192"/>
              </a:xfrm>
            </p:grpSpPr>
            <p:sp>
              <p:nvSpPr>
                <p:cNvPr id="66696"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7"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8"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9"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0"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1"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2"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3"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4"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705" name="Group 145"/>
              <p:cNvGrpSpPr>
                <a:grpSpLocks/>
              </p:cNvGrpSpPr>
              <p:nvPr/>
            </p:nvGrpSpPr>
            <p:grpSpPr bwMode="auto">
              <a:xfrm>
                <a:off x="4416" y="912"/>
                <a:ext cx="432" cy="624"/>
                <a:chOff x="2784" y="96"/>
                <a:chExt cx="432" cy="624"/>
              </a:xfrm>
            </p:grpSpPr>
            <p:pic>
              <p:nvPicPr>
                <p:cNvPr id="66706" name="Picture 1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707" name="Group 147"/>
                <p:cNvGrpSpPr>
                  <a:grpSpLocks/>
                </p:cNvGrpSpPr>
                <p:nvPr/>
              </p:nvGrpSpPr>
              <p:grpSpPr bwMode="auto">
                <a:xfrm>
                  <a:off x="2928" y="528"/>
                  <a:ext cx="288" cy="192"/>
                  <a:chOff x="2736" y="1776"/>
                  <a:chExt cx="288" cy="192"/>
                </a:xfrm>
              </p:grpSpPr>
              <p:sp>
                <p:nvSpPr>
                  <p:cNvPr id="66708"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9"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0"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1"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2"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3"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4"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5"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6"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6717" name="Text Box 157"/>
            <p:cNvSpPr txBox="1">
              <a:spLocks noChangeArrowheads="1"/>
            </p:cNvSpPr>
            <p:nvPr/>
          </p:nvSpPr>
          <p:spPr bwMode="auto">
            <a:xfrm>
              <a:off x="4733" y="131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6718" name="Rectangle 158"/>
            <p:cNvSpPr>
              <a:spLocks noChangeArrowheads="1"/>
            </p:cNvSpPr>
            <p:nvPr/>
          </p:nvSpPr>
          <p:spPr bwMode="auto">
            <a:xfrm>
              <a:off x="4157"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9" name="Rectangle 159"/>
            <p:cNvSpPr>
              <a:spLocks noChangeArrowheads="1"/>
            </p:cNvSpPr>
            <p:nvPr/>
          </p:nvSpPr>
          <p:spPr bwMode="auto">
            <a:xfrm>
              <a:off x="3149"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0" name="Line 160"/>
            <p:cNvSpPr>
              <a:spLocks noChangeShapeType="1"/>
            </p:cNvSpPr>
            <p:nvPr/>
          </p:nvSpPr>
          <p:spPr bwMode="auto">
            <a:xfrm flipH="1">
              <a:off x="3197" y="136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21" name="Line 161"/>
            <p:cNvSpPr>
              <a:spLocks noChangeShapeType="1"/>
            </p:cNvSpPr>
            <p:nvPr/>
          </p:nvSpPr>
          <p:spPr bwMode="auto">
            <a:xfrm flipH="1">
              <a:off x="2717" y="169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22" name="Line 162"/>
            <p:cNvSpPr>
              <a:spLocks noChangeShapeType="1"/>
            </p:cNvSpPr>
            <p:nvPr/>
          </p:nvSpPr>
          <p:spPr bwMode="auto">
            <a:xfrm>
              <a:off x="3245" y="1362"/>
              <a:ext cx="96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23" name="Line 163"/>
            <p:cNvSpPr>
              <a:spLocks noChangeShapeType="1"/>
            </p:cNvSpPr>
            <p:nvPr/>
          </p:nvSpPr>
          <p:spPr bwMode="auto">
            <a:xfrm>
              <a:off x="4205" y="1698"/>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24" name="Text Box 164"/>
            <p:cNvSpPr txBox="1">
              <a:spLocks noChangeArrowheads="1"/>
            </p:cNvSpPr>
            <p:nvPr/>
          </p:nvSpPr>
          <p:spPr bwMode="auto">
            <a:xfrm>
              <a:off x="2717" y="1506"/>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66725" name="Text Box 165"/>
            <p:cNvSpPr txBox="1">
              <a:spLocks noChangeArrowheads="1"/>
            </p:cNvSpPr>
            <p:nvPr/>
          </p:nvSpPr>
          <p:spPr bwMode="auto">
            <a:xfrm>
              <a:off x="4253"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nvGrpSpPr>
            <p:cNvPr id="66726" name="Group 166"/>
            <p:cNvGrpSpPr>
              <a:grpSpLocks/>
            </p:cNvGrpSpPr>
            <p:nvPr/>
          </p:nvGrpSpPr>
          <p:grpSpPr bwMode="auto">
            <a:xfrm>
              <a:off x="3091" y="1912"/>
              <a:ext cx="528" cy="361"/>
              <a:chOff x="2736" y="864"/>
              <a:chExt cx="1008" cy="672"/>
            </a:xfrm>
          </p:grpSpPr>
          <p:sp>
            <p:nvSpPr>
              <p:cNvPr id="66727" name="Rectangle 167"/>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8" name="Rectangle 168"/>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29" name="Group 169"/>
              <p:cNvGrpSpPr>
                <a:grpSpLocks/>
              </p:cNvGrpSpPr>
              <p:nvPr/>
            </p:nvGrpSpPr>
            <p:grpSpPr bwMode="auto">
              <a:xfrm>
                <a:off x="3408" y="1296"/>
                <a:ext cx="288" cy="192"/>
                <a:chOff x="2736" y="1776"/>
                <a:chExt cx="288" cy="192"/>
              </a:xfrm>
            </p:grpSpPr>
            <p:sp>
              <p:nvSpPr>
                <p:cNvPr id="66730" name="Oval 17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1" name="Oval 17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2" name="Oval 17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3" name="Oval 17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4" name="Oval 17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5" name="Oval 17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6" name="Oval 17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7" name="Oval 17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8" name="Oval 17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739" name="Group 179"/>
              <p:cNvGrpSpPr>
                <a:grpSpLocks/>
              </p:cNvGrpSpPr>
              <p:nvPr/>
            </p:nvGrpSpPr>
            <p:grpSpPr bwMode="auto">
              <a:xfrm>
                <a:off x="2784" y="864"/>
                <a:ext cx="432" cy="624"/>
                <a:chOff x="2784" y="96"/>
                <a:chExt cx="432" cy="624"/>
              </a:xfrm>
            </p:grpSpPr>
            <p:pic>
              <p:nvPicPr>
                <p:cNvPr id="66740" name="Picture 1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741" name="Group 181"/>
                <p:cNvGrpSpPr>
                  <a:grpSpLocks/>
                </p:cNvGrpSpPr>
                <p:nvPr/>
              </p:nvGrpSpPr>
              <p:grpSpPr bwMode="auto">
                <a:xfrm>
                  <a:off x="2928" y="528"/>
                  <a:ext cx="288" cy="192"/>
                  <a:chOff x="2736" y="1776"/>
                  <a:chExt cx="288" cy="192"/>
                </a:xfrm>
              </p:grpSpPr>
              <p:sp>
                <p:nvSpPr>
                  <p:cNvPr id="66742" name="Oval 1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3" name="Oval 1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4" name="Oval 1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5" name="Oval 1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6" name="Oval 1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7" name="Oval 1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8" name="Oval 1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9" name="Oval 1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0" name="Oval 1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6751" name="Text Box 191"/>
            <p:cNvSpPr txBox="1">
              <a:spLocks noChangeArrowheads="1"/>
            </p:cNvSpPr>
            <p:nvPr/>
          </p:nvSpPr>
          <p:spPr bwMode="auto">
            <a:xfrm>
              <a:off x="3044" y="2255"/>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6752" name="Line 192"/>
            <p:cNvSpPr>
              <a:spLocks noChangeShapeType="1"/>
            </p:cNvSpPr>
            <p:nvPr/>
          </p:nvSpPr>
          <p:spPr bwMode="auto">
            <a:xfrm>
              <a:off x="3197"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753" name="Group 193"/>
            <p:cNvGrpSpPr>
              <a:grpSpLocks/>
            </p:cNvGrpSpPr>
            <p:nvPr/>
          </p:nvGrpSpPr>
          <p:grpSpPr bwMode="auto">
            <a:xfrm>
              <a:off x="4541" y="1938"/>
              <a:ext cx="528" cy="336"/>
              <a:chOff x="2496" y="864"/>
              <a:chExt cx="528" cy="336"/>
            </a:xfrm>
          </p:grpSpPr>
          <p:sp>
            <p:nvSpPr>
              <p:cNvPr id="66754" name="Rectangle 194"/>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5" name="Rectangle 195"/>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756" name="Picture 19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noFill/>
              <a:extLst>
                <a:ext uri="{909E8E84-426E-40dd-AFC4-6F175D3DCCD1}">
                  <a14:hiddenFill xmlns:a14="http://schemas.microsoft.com/office/drawing/2010/main">
                    <a:solidFill>
                      <a:srgbClr val="FFFFFF"/>
                    </a:solidFill>
                  </a14:hiddenFill>
                </a:ext>
              </a:extLst>
            </p:spPr>
          </p:pic>
          <p:grpSp>
            <p:nvGrpSpPr>
              <p:cNvPr id="66757" name="Group 197"/>
              <p:cNvGrpSpPr>
                <a:grpSpLocks/>
              </p:cNvGrpSpPr>
              <p:nvPr/>
            </p:nvGrpSpPr>
            <p:grpSpPr bwMode="auto">
              <a:xfrm>
                <a:off x="2848" y="1071"/>
                <a:ext cx="151" cy="103"/>
                <a:chOff x="2736" y="1776"/>
                <a:chExt cx="288" cy="192"/>
              </a:xfrm>
            </p:grpSpPr>
            <p:sp>
              <p:nvSpPr>
                <p:cNvPr id="66758" name="Oval 19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9" name="Oval 19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0" name="Oval 20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1" name="Oval 20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2" name="Oval 20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3" name="Oval 20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4" name="Oval 20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5" name="Oval 20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 name="Oval 20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6767" name="Line 207"/>
          <p:cNvSpPr>
            <a:spLocks noChangeShapeType="1"/>
          </p:cNvSpPr>
          <p:nvPr/>
        </p:nvSpPr>
        <p:spPr bwMode="auto">
          <a:xfrm>
            <a:off x="4876800" y="5638800"/>
            <a:ext cx="804863" cy="36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768" name="Group 208"/>
          <p:cNvGrpSpPr>
            <a:grpSpLocks/>
          </p:cNvGrpSpPr>
          <p:nvPr/>
        </p:nvGrpSpPr>
        <p:grpSpPr bwMode="auto">
          <a:xfrm>
            <a:off x="1371600" y="5943600"/>
            <a:ext cx="841375" cy="549275"/>
            <a:chOff x="2736" y="96"/>
            <a:chExt cx="1008" cy="672"/>
          </a:xfrm>
        </p:grpSpPr>
        <p:sp>
          <p:nvSpPr>
            <p:cNvPr id="66769" name="Rectangle 209"/>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0" name="Rectangle 210"/>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71" name="Group 211"/>
            <p:cNvGrpSpPr>
              <a:grpSpLocks/>
            </p:cNvGrpSpPr>
            <p:nvPr/>
          </p:nvGrpSpPr>
          <p:grpSpPr bwMode="auto">
            <a:xfrm>
              <a:off x="2784" y="96"/>
              <a:ext cx="432" cy="624"/>
              <a:chOff x="2784" y="96"/>
              <a:chExt cx="432" cy="624"/>
            </a:xfrm>
          </p:grpSpPr>
          <p:pic>
            <p:nvPicPr>
              <p:cNvPr id="66772" name="Picture 2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773" name="Group 213"/>
              <p:cNvGrpSpPr>
                <a:grpSpLocks/>
              </p:cNvGrpSpPr>
              <p:nvPr/>
            </p:nvGrpSpPr>
            <p:grpSpPr bwMode="auto">
              <a:xfrm>
                <a:off x="2928" y="528"/>
                <a:ext cx="288" cy="192"/>
                <a:chOff x="2736" y="1776"/>
                <a:chExt cx="288" cy="192"/>
              </a:xfrm>
            </p:grpSpPr>
            <p:sp>
              <p:nvSpPr>
                <p:cNvPr id="66774" name="Oval 21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5" name="Oval 21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6" name="Oval 21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7" name="Oval 21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8" name="Oval 21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9" name="Oval 21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0" name="Oval 22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1" name="Oval 22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2" name="Oval 22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6783" name="Line 223"/>
          <p:cNvSpPr>
            <a:spLocks noChangeShapeType="1"/>
          </p:cNvSpPr>
          <p:nvPr/>
        </p:nvSpPr>
        <p:spPr bwMode="auto">
          <a:xfrm flipH="1">
            <a:off x="1814513" y="5638800"/>
            <a:ext cx="14287"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784" name="Group 224"/>
          <p:cNvGrpSpPr>
            <a:grpSpLocks/>
          </p:cNvGrpSpPr>
          <p:nvPr/>
        </p:nvGrpSpPr>
        <p:grpSpPr bwMode="auto">
          <a:xfrm>
            <a:off x="3276600" y="6019800"/>
            <a:ext cx="838200" cy="533400"/>
            <a:chOff x="528" y="144"/>
            <a:chExt cx="1008" cy="624"/>
          </a:xfrm>
        </p:grpSpPr>
        <p:sp>
          <p:nvSpPr>
            <p:cNvPr id="66785" name="Rectangle 2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6" name="Rectangle 2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787"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66788" name="Line 228"/>
          <p:cNvSpPr>
            <a:spLocks noChangeShapeType="1"/>
          </p:cNvSpPr>
          <p:nvPr/>
        </p:nvSpPr>
        <p:spPr bwMode="auto">
          <a:xfrm>
            <a:off x="22098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89" name="Line 229"/>
          <p:cNvSpPr>
            <a:spLocks noChangeShapeType="1"/>
          </p:cNvSpPr>
          <p:nvPr/>
        </p:nvSpPr>
        <p:spPr bwMode="auto">
          <a:xfrm>
            <a:off x="28194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90" name="Text Box 230"/>
          <p:cNvSpPr txBox="1">
            <a:spLocks noChangeArrowheads="1"/>
          </p:cNvSpPr>
          <p:nvPr/>
        </p:nvSpPr>
        <p:spPr bwMode="auto">
          <a:xfrm>
            <a:off x="4114800" y="62626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6791" name="Group 231"/>
          <p:cNvGrpSpPr>
            <a:grpSpLocks/>
          </p:cNvGrpSpPr>
          <p:nvPr/>
        </p:nvGrpSpPr>
        <p:grpSpPr bwMode="auto">
          <a:xfrm>
            <a:off x="2438400" y="3581400"/>
            <a:ext cx="2209800" cy="1435100"/>
            <a:chOff x="1536" y="2256"/>
            <a:chExt cx="1392" cy="904"/>
          </a:xfrm>
        </p:grpSpPr>
        <p:sp>
          <p:nvSpPr>
            <p:cNvPr id="66792" name="Freeform 232"/>
            <p:cNvSpPr>
              <a:spLocks/>
            </p:cNvSpPr>
            <p:nvPr/>
          </p:nvSpPr>
          <p:spPr bwMode="auto">
            <a:xfrm>
              <a:off x="2184" y="2592"/>
              <a:ext cx="216" cy="72"/>
            </a:xfrm>
            <a:custGeom>
              <a:avLst/>
              <a:gdLst>
                <a:gd name="T0" fmla="*/ 120 w 216"/>
                <a:gd name="T1" fmla="*/ 0 h 72"/>
                <a:gd name="T2" fmla="*/ 0 w 216"/>
                <a:gd name="T3" fmla="*/ 72 h 72"/>
                <a:gd name="T4" fmla="*/ 216 w 216"/>
                <a:gd name="T5" fmla="*/ 72 h 72"/>
                <a:gd name="T6" fmla="*/ 120 w 216"/>
                <a:gd name="T7" fmla="*/ 0 h 72"/>
              </a:gdLst>
              <a:ahLst/>
              <a:cxnLst>
                <a:cxn ang="0">
                  <a:pos x="T0" y="T1"/>
                </a:cxn>
                <a:cxn ang="0">
                  <a:pos x="T2" y="T3"/>
                </a:cxn>
                <a:cxn ang="0">
                  <a:pos x="T4" y="T5"/>
                </a:cxn>
                <a:cxn ang="0">
                  <a:pos x="T6" y="T7"/>
                </a:cxn>
              </a:cxnLst>
              <a:rect l="0" t="0" r="r" b="b"/>
              <a:pathLst>
                <a:path w="216" h="72">
                  <a:moveTo>
                    <a:pt x="120" y="0"/>
                  </a:moveTo>
                  <a:lnTo>
                    <a:pt x="0" y="72"/>
                  </a:lnTo>
                  <a:lnTo>
                    <a:pt x="216" y="72"/>
                  </a:lnTo>
                  <a:lnTo>
                    <a:pt x="1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793" name="Group 233"/>
            <p:cNvGrpSpPr>
              <a:grpSpLocks/>
            </p:cNvGrpSpPr>
            <p:nvPr/>
          </p:nvGrpSpPr>
          <p:grpSpPr bwMode="auto">
            <a:xfrm>
              <a:off x="2363" y="2805"/>
              <a:ext cx="528" cy="355"/>
              <a:chOff x="2736" y="96"/>
              <a:chExt cx="1008" cy="672"/>
            </a:xfrm>
          </p:grpSpPr>
          <p:sp>
            <p:nvSpPr>
              <p:cNvPr id="66794" name="Rectangle 234"/>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5" name="Rectangle 235"/>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96" name="Group 236"/>
              <p:cNvGrpSpPr>
                <a:grpSpLocks/>
              </p:cNvGrpSpPr>
              <p:nvPr/>
            </p:nvGrpSpPr>
            <p:grpSpPr bwMode="auto">
              <a:xfrm>
                <a:off x="2784" y="96"/>
                <a:ext cx="432" cy="624"/>
                <a:chOff x="2784" y="96"/>
                <a:chExt cx="432" cy="624"/>
              </a:xfrm>
            </p:grpSpPr>
            <p:pic>
              <p:nvPicPr>
                <p:cNvPr id="66797" name="Picture 2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798" name="Group 238"/>
                <p:cNvGrpSpPr>
                  <a:grpSpLocks/>
                </p:cNvGrpSpPr>
                <p:nvPr/>
              </p:nvGrpSpPr>
              <p:grpSpPr bwMode="auto">
                <a:xfrm>
                  <a:off x="2928" y="528"/>
                  <a:ext cx="288" cy="192"/>
                  <a:chOff x="2736" y="1776"/>
                  <a:chExt cx="288" cy="192"/>
                </a:xfrm>
              </p:grpSpPr>
              <p:sp>
                <p:nvSpPr>
                  <p:cNvPr id="66799" name="Oval 2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0" name="Oval 2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1" name="Oval 2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2" name="Oval 2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3" name="Oval 2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4" name="Oval 2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5" name="Oval 2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6" name="Oval 2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7" name="Oval 2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6808" name="Line 248"/>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09" name="Rectangle 249"/>
            <p:cNvSpPr>
              <a:spLocks noChangeArrowheads="1"/>
            </p:cNvSpPr>
            <p:nvPr/>
          </p:nvSpPr>
          <p:spPr bwMode="auto">
            <a:xfrm>
              <a:off x="2256" y="2496"/>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0" name="Line 250"/>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11" name="Text Box 251"/>
            <p:cNvSpPr txBox="1">
              <a:spLocks noChangeArrowheads="1"/>
            </p:cNvSpPr>
            <p:nvPr/>
          </p:nvSpPr>
          <p:spPr bwMode="auto">
            <a:xfrm>
              <a:off x="1536" y="24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66812" name="Group 252"/>
            <p:cNvGrpSpPr>
              <a:grpSpLocks/>
            </p:cNvGrpSpPr>
            <p:nvPr/>
          </p:nvGrpSpPr>
          <p:grpSpPr bwMode="auto">
            <a:xfrm>
              <a:off x="1632" y="2832"/>
              <a:ext cx="528" cy="324"/>
              <a:chOff x="3840" y="144"/>
              <a:chExt cx="1008" cy="624"/>
            </a:xfrm>
          </p:grpSpPr>
          <p:sp>
            <p:nvSpPr>
              <p:cNvPr id="66813" name="Rectangle 253"/>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4" name="Rectangle 254"/>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6815" name="Picture 25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6816" name="Group 256"/>
              <p:cNvGrpSpPr>
                <a:grpSpLocks/>
              </p:cNvGrpSpPr>
              <p:nvPr/>
            </p:nvGrpSpPr>
            <p:grpSpPr bwMode="auto">
              <a:xfrm>
                <a:off x="4032" y="528"/>
                <a:ext cx="288" cy="192"/>
                <a:chOff x="2736" y="1776"/>
                <a:chExt cx="288" cy="192"/>
              </a:xfrm>
            </p:grpSpPr>
            <p:sp>
              <p:nvSpPr>
                <p:cNvPr id="66817" name="Oval 25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8" name="Oval 25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9" name="Oval 25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0" name="Oval 26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1" name="Oval 26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2" name="Oval 26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3" name="Oval 26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4" name="Oval 26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5" name="Oval 26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6826" name="Line 266"/>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27" name="Line 267"/>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828" name="Line 268"/>
          <p:cNvSpPr>
            <a:spLocks noChangeShapeType="1"/>
          </p:cNvSpPr>
          <p:nvPr/>
        </p:nvSpPr>
        <p:spPr bwMode="auto">
          <a:xfrm>
            <a:off x="30480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29" name="Text Box 269"/>
          <p:cNvSpPr txBox="1">
            <a:spLocks noChangeArrowheads="1"/>
          </p:cNvSpPr>
          <p:nvPr/>
        </p:nvSpPr>
        <p:spPr bwMode="auto">
          <a:xfrm>
            <a:off x="2209800" y="5791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66830" name="Line 270"/>
          <p:cNvSpPr>
            <a:spLocks noChangeShapeType="1"/>
          </p:cNvSpPr>
          <p:nvPr/>
        </p:nvSpPr>
        <p:spPr bwMode="auto">
          <a:xfrm>
            <a:off x="2209800" y="62484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31" name="Line 271"/>
          <p:cNvSpPr>
            <a:spLocks noChangeShapeType="1"/>
          </p:cNvSpPr>
          <p:nvPr/>
        </p:nvSpPr>
        <p:spPr bwMode="auto">
          <a:xfrm flipH="1">
            <a:off x="38862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32" name="Text Box 272"/>
          <p:cNvSpPr txBox="1">
            <a:spLocks noChangeArrowheads="1"/>
          </p:cNvSpPr>
          <p:nvPr/>
        </p:nvSpPr>
        <p:spPr bwMode="auto">
          <a:xfrm>
            <a:off x="7086600" y="3581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Tree>
    <p:extLst>
      <p:ext uri="{BB962C8B-B14F-4D97-AF65-F5344CB8AC3E}">
        <p14:creationId xmlns:p14="http://schemas.microsoft.com/office/powerpoint/2010/main" val="20355565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a:grpSpLocks/>
          </p:cNvGrpSpPr>
          <p:nvPr/>
        </p:nvGrpSpPr>
        <p:grpSpPr bwMode="auto">
          <a:xfrm>
            <a:off x="3932238" y="180975"/>
            <a:ext cx="838200" cy="533400"/>
            <a:chOff x="2496" y="864"/>
            <a:chExt cx="528" cy="336"/>
          </a:xfrm>
        </p:grpSpPr>
        <p:sp>
          <p:nvSpPr>
            <p:cNvPr id="61443" name="Rectangle 3"/>
            <p:cNvSpPr>
              <a:spLocks noChangeArrowheads="1"/>
            </p:cNvSpPr>
            <p:nvPr/>
          </p:nvSpPr>
          <p:spPr bwMode="auto">
            <a:xfrm>
              <a:off x="2496" y="864"/>
              <a:ext cx="302"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4" name="Rectangle 4"/>
            <p:cNvSpPr>
              <a:spLocks noChangeArrowheads="1"/>
            </p:cNvSpPr>
            <p:nvPr/>
          </p:nvSpPr>
          <p:spPr bwMode="auto">
            <a:xfrm>
              <a:off x="2773" y="864"/>
              <a:ext cx="251"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45" name="Picture 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solidFill>
              <a:schemeClr val="folHlink"/>
            </a:solidFill>
          </p:spPr>
        </p:pic>
        <p:grpSp>
          <p:nvGrpSpPr>
            <p:cNvPr id="61446" name="Group 6"/>
            <p:cNvGrpSpPr>
              <a:grpSpLocks/>
            </p:cNvGrpSpPr>
            <p:nvPr/>
          </p:nvGrpSpPr>
          <p:grpSpPr bwMode="auto">
            <a:xfrm>
              <a:off x="2848" y="1071"/>
              <a:ext cx="151" cy="103"/>
              <a:chOff x="2736" y="1776"/>
              <a:chExt cx="288" cy="192"/>
            </a:xfrm>
          </p:grpSpPr>
          <p:sp>
            <p:nvSpPr>
              <p:cNvPr id="61447" name="Oval 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Oval 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9" name="Oval 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0" name="Oval 1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1" name="Oval 1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2" name="Oval 1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Oval 1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Oval 1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5" name="Oval 1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456" name="Group 16"/>
          <p:cNvGrpSpPr>
            <a:grpSpLocks/>
          </p:cNvGrpSpPr>
          <p:nvPr/>
        </p:nvGrpSpPr>
        <p:grpSpPr bwMode="auto">
          <a:xfrm>
            <a:off x="274638" y="2162175"/>
            <a:ext cx="3549650" cy="1738313"/>
            <a:chOff x="173" y="1362"/>
            <a:chExt cx="2236" cy="1095"/>
          </a:xfrm>
        </p:grpSpPr>
        <p:sp>
          <p:nvSpPr>
            <p:cNvPr id="61457" name="Rectangle 17"/>
            <p:cNvSpPr>
              <a:spLocks noChangeArrowheads="1"/>
            </p:cNvSpPr>
            <p:nvPr/>
          </p:nvSpPr>
          <p:spPr bwMode="auto">
            <a:xfrm>
              <a:off x="65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8" name="Rectangle 18"/>
            <p:cNvSpPr>
              <a:spLocks noChangeArrowheads="1"/>
            </p:cNvSpPr>
            <p:nvPr/>
          </p:nvSpPr>
          <p:spPr bwMode="auto">
            <a:xfrm>
              <a:off x="1613" y="1602"/>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9" name="Freeform 19"/>
            <p:cNvSpPr>
              <a:spLocks/>
            </p:cNvSpPr>
            <p:nvPr/>
          </p:nvSpPr>
          <p:spPr bwMode="auto">
            <a:xfrm>
              <a:off x="1568" y="1698"/>
              <a:ext cx="222" cy="75"/>
            </a:xfrm>
            <a:custGeom>
              <a:avLst/>
              <a:gdLst>
                <a:gd name="T0" fmla="*/ 93 w 222"/>
                <a:gd name="T1" fmla="*/ 0 h 75"/>
                <a:gd name="T2" fmla="*/ 0 w 222"/>
                <a:gd name="T3" fmla="*/ 75 h 75"/>
                <a:gd name="T4" fmla="*/ 222 w 222"/>
                <a:gd name="T5" fmla="*/ 75 h 75"/>
                <a:gd name="T6" fmla="*/ 93 w 222"/>
                <a:gd name="T7" fmla="*/ 0 h 75"/>
              </a:gdLst>
              <a:ahLst/>
              <a:cxnLst>
                <a:cxn ang="0">
                  <a:pos x="T0" y="T1"/>
                </a:cxn>
                <a:cxn ang="0">
                  <a:pos x="T2" y="T3"/>
                </a:cxn>
                <a:cxn ang="0">
                  <a:pos x="T4" y="T5"/>
                </a:cxn>
                <a:cxn ang="0">
                  <a:pos x="T6" y="T7"/>
                </a:cxn>
              </a:cxnLst>
              <a:rect l="0" t="0" r="r" b="b"/>
              <a:pathLst>
                <a:path w="222" h="75">
                  <a:moveTo>
                    <a:pt x="93" y="0"/>
                  </a:moveTo>
                  <a:lnTo>
                    <a:pt x="0" y="75"/>
                  </a:lnTo>
                  <a:lnTo>
                    <a:pt x="222" y="75"/>
                  </a:lnTo>
                  <a:lnTo>
                    <a:pt x="93"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460" name="Group 20"/>
            <p:cNvGrpSpPr>
              <a:grpSpLocks/>
            </p:cNvGrpSpPr>
            <p:nvPr/>
          </p:nvGrpSpPr>
          <p:grpSpPr bwMode="auto">
            <a:xfrm>
              <a:off x="1085" y="1938"/>
              <a:ext cx="528" cy="336"/>
              <a:chOff x="1632" y="144"/>
              <a:chExt cx="1008" cy="624"/>
            </a:xfrm>
          </p:grpSpPr>
          <p:sp>
            <p:nvSpPr>
              <p:cNvPr id="61461" name="Rectangle 21"/>
              <p:cNvSpPr>
                <a:spLocks noChangeArrowheads="1"/>
              </p:cNvSpPr>
              <p:nvPr/>
            </p:nvSpPr>
            <p:spPr bwMode="auto">
              <a:xfrm>
                <a:off x="1632"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2" name="Rectangle 22"/>
              <p:cNvSpPr>
                <a:spLocks noChangeArrowheads="1"/>
              </p:cNvSpPr>
              <p:nvPr/>
            </p:nvSpPr>
            <p:spPr bwMode="auto">
              <a:xfrm>
                <a:off x="2160"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63" name="Picture 2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464" name="Group 24"/>
            <p:cNvGrpSpPr>
              <a:grpSpLocks/>
            </p:cNvGrpSpPr>
            <p:nvPr/>
          </p:nvGrpSpPr>
          <p:grpSpPr bwMode="auto">
            <a:xfrm>
              <a:off x="221" y="1938"/>
              <a:ext cx="528" cy="336"/>
              <a:chOff x="528" y="144"/>
              <a:chExt cx="1008" cy="624"/>
            </a:xfrm>
          </p:grpSpPr>
          <p:sp>
            <p:nvSpPr>
              <p:cNvPr id="61465" name="Rectangle 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6" name="Rectangle 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67" name="Picture 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468" name="Group 28"/>
              <p:cNvGrpSpPr>
                <a:grpSpLocks/>
              </p:cNvGrpSpPr>
              <p:nvPr/>
            </p:nvGrpSpPr>
            <p:grpSpPr bwMode="auto">
              <a:xfrm>
                <a:off x="1200" y="528"/>
                <a:ext cx="288" cy="192"/>
                <a:chOff x="2736" y="1776"/>
                <a:chExt cx="288" cy="192"/>
              </a:xfrm>
            </p:grpSpPr>
            <p:sp>
              <p:nvSpPr>
                <p:cNvPr id="61469" name="Oval 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0" name="Oval 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1" name="Oval 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2" name="Oval 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3" name="Oval 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4" name="Oval 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5" name="Oval 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6" name="Oval 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7" name="Oval 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1478" name="Line 38"/>
            <p:cNvSpPr>
              <a:spLocks noChangeShapeType="1"/>
            </p:cNvSpPr>
            <p:nvPr/>
          </p:nvSpPr>
          <p:spPr bwMode="auto">
            <a:xfrm flipH="1">
              <a:off x="509"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9" name="Line 39"/>
            <p:cNvSpPr>
              <a:spLocks noChangeShapeType="1"/>
            </p:cNvSpPr>
            <p:nvPr/>
          </p:nvSpPr>
          <p:spPr bwMode="auto">
            <a:xfrm flipH="1">
              <a:off x="701" y="1362"/>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0" name="Line 40"/>
            <p:cNvSpPr>
              <a:spLocks noChangeShapeType="1"/>
            </p:cNvSpPr>
            <p:nvPr/>
          </p:nvSpPr>
          <p:spPr bwMode="auto">
            <a:xfrm>
              <a:off x="1229" y="1362"/>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1" name="Line 41"/>
            <p:cNvSpPr>
              <a:spLocks noChangeShapeType="1"/>
            </p:cNvSpPr>
            <p:nvPr/>
          </p:nvSpPr>
          <p:spPr bwMode="auto">
            <a:xfrm flipH="1">
              <a:off x="1373" y="1698"/>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2" name="Line 42"/>
            <p:cNvSpPr>
              <a:spLocks noChangeShapeType="1"/>
            </p:cNvSpPr>
            <p:nvPr/>
          </p:nvSpPr>
          <p:spPr bwMode="auto">
            <a:xfrm>
              <a:off x="1661" y="1698"/>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3" name="Text Box 43"/>
            <p:cNvSpPr txBox="1">
              <a:spLocks noChangeArrowheads="1"/>
            </p:cNvSpPr>
            <p:nvPr/>
          </p:nvSpPr>
          <p:spPr bwMode="auto">
            <a:xfrm>
              <a:off x="221" y="150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61484" name="Text Box 44"/>
            <p:cNvSpPr txBox="1">
              <a:spLocks noChangeArrowheads="1"/>
            </p:cNvSpPr>
            <p:nvPr/>
          </p:nvSpPr>
          <p:spPr bwMode="auto">
            <a:xfrm>
              <a:off x="1709"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61485" name="Text Box 45"/>
            <p:cNvSpPr txBox="1">
              <a:spLocks noChangeArrowheads="1"/>
            </p:cNvSpPr>
            <p:nvPr/>
          </p:nvSpPr>
          <p:spPr bwMode="auto">
            <a:xfrm>
              <a:off x="103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1486" name="Group 46"/>
            <p:cNvGrpSpPr>
              <a:grpSpLocks/>
            </p:cNvGrpSpPr>
            <p:nvPr/>
          </p:nvGrpSpPr>
          <p:grpSpPr bwMode="auto">
            <a:xfrm>
              <a:off x="1757" y="1938"/>
              <a:ext cx="576" cy="519"/>
              <a:chOff x="1757" y="1938"/>
              <a:chExt cx="576" cy="519"/>
            </a:xfrm>
          </p:grpSpPr>
          <p:grpSp>
            <p:nvGrpSpPr>
              <p:cNvPr id="61487" name="Group 47"/>
              <p:cNvGrpSpPr>
                <a:grpSpLocks/>
              </p:cNvGrpSpPr>
              <p:nvPr/>
            </p:nvGrpSpPr>
            <p:grpSpPr bwMode="auto">
              <a:xfrm>
                <a:off x="1805" y="1938"/>
                <a:ext cx="528" cy="336"/>
                <a:chOff x="528" y="144"/>
                <a:chExt cx="1008" cy="624"/>
              </a:xfrm>
            </p:grpSpPr>
            <p:sp>
              <p:nvSpPr>
                <p:cNvPr id="61488" name="Rectangle 48"/>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9" name="Rectangle 49"/>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90" name="Picture 5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61491" name="Text Box 51"/>
              <p:cNvSpPr txBox="1">
                <a:spLocks noChangeArrowheads="1"/>
              </p:cNvSpPr>
              <p:nvPr/>
            </p:nvSpPr>
            <p:spPr bwMode="auto">
              <a:xfrm>
                <a:off x="175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sp>
          <p:nvSpPr>
            <p:cNvPr id="61492" name="Text Box 52"/>
            <p:cNvSpPr txBox="1">
              <a:spLocks noChangeArrowheads="1"/>
            </p:cNvSpPr>
            <p:nvPr/>
          </p:nvSpPr>
          <p:spPr bwMode="auto">
            <a:xfrm>
              <a:off x="173" y="222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grpSp>
      <p:grpSp>
        <p:nvGrpSpPr>
          <p:cNvPr id="61493" name="Group 53"/>
          <p:cNvGrpSpPr>
            <a:grpSpLocks/>
          </p:cNvGrpSpPr>
          <p:nvPr/>
        </p:nvGrpSpPr>
        <p:grpSpPr bwMode="auto">
          <a:xfrm>
            <a:off x="4389438" y="714375"/>
            <a:ext cx="4038600" cy="1447800"/>
            <a:chOff x="2784" y="1200"/>
            <a:chExt cx="2544" cy="912"/>
          </a:xfrm>
        </p:grpSpPr>
        <p:sp>
          <p:nvSpPr>
            <p:cNvPr id="61494" name="Rectangle 54"/>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495" name="Group 55"/>
            <p:cNvGrpSpPr>
              <a:grpSpLocks/>
            </p:cNvGrpSpPr>
            <p:nvPr/>
          </p:nvGrpSpPr>
          <p:grpSpPr bwMode="auto">
            <a:xfrm>
              <a:off x="4800" y="1776"/>
              <a:ext cx="528" cy="336"/>
              <a:chOff x="528" y="144"/>
              <a:chExt cx="1008" cy="624"/>
            </a:xfrm>
          </p:grpSpPr>
          <p:sp>
            <p:nvSpPr>
              <p:cNvPr id="61496" name="Rectangle 5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7" name="Rectangle 5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498" name="Picture 5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499" name="Group 59"/>
              <p:cNvGrpSpPr>
                <a:grpSpLocks/>
              </p:cNvGrpSpPr>
              <p:nvPr/>
            </p:nvGrpSpPr>
            <p:grpSpPr bwMode="auto">
              <a:xfrm>
                <a:off x="1200" y="528"/>
                <a:ext cx="288" cy="192"/>
                <a:chOff x="2736" y="1776"/>
                <a:chExt cx="288" cy="192"/>
              </a:xfrm>
            </p:grpSpPr>
            <p:sp>
              <p:nvSpPr>
                <p:cNvPr id="61500" name="Oval 6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1" name="Oval 6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2" name="Oval 6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3" name="Oval 6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4" name="Oval 6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5" name="Oval 6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6" name="Oval 6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7" name="Oval 6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8" name="Oval 6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1509" name="Line 69"/>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0" name="Line 70"/>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1" name="Text Box 71"/>
            <p:cNvSpPr txBox="1">
              <a:spLocks noChangeArrowheads="1"/>
            </p:cNvSpPr>
            <p:nvPr/>
          </p:nvSpPr>
          <p:spPr bwMode="auto">
            <a:xfrm>
              <a:off x="4368" y="13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grpSp>
        <p:nvGrpSpPr>
          <p:cNvPr id="61512" name="Group 72"/>
          <p:cNvGrpSpPr>
            <a:grpSpLocks/>
          </p:cNvGrpSpPr>
          <p:nvPr/>
        </p:nvGrpSpPr>
        <p:grpSpPr bwMode="auto">
          <a:xfrm>
            <a:off x="1546225" y="714375"/>
            <a:ext cx="3940175" cy="1449388"/>
            <a:chOff x="974" y="450"/>
            <a:chExt cx="2482" cy="913"/>
          </a:xfrm>
        </p:grpSpPr>
        <p:sp>
          <p:nvSpPr>
            <p:cNvPr id="61513" name="Rectangle 73"/>
            <p:cNvSpPr>
              <a:spLocks noChangeArrowheads="1"/>
            </p:cNvSpPr>
            <p:nvPr/>
          </p:nvSpPr>
          <p:spPr bwMode="auto">
            <a:xfrm>
              <a:off x="1805" y="690"/>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4" name="Freeform 74"/>
            <p:cNvSpPr>
              <a:spLocks/>
            </p:cNvSpPr>
            <p:nvPr/>
          </p:nvSpPr>
          <p:spPr bwMode="auto">
            <a:xfrm>
              <a:off x="1727" y="786"/>
              <a:ext cx="390" cy="48"/>
            </a:xfrm>
            <a:custGeom>
              <a:avLst/>
              <a:gdLst>
                <a:gd name="T0" fmla="*/ 126 w 390"/>
                <a:gd name="T1" fmla="*/ 0 h 48"/>
                <a:gd name="T2" fmla="*/ 0 w 390"/>
                <a:gd name="T3" fmla="*/ 48 h 48"/>
                <a:gd name="T4" fmla="*/ 390 w 390"/>
                <a:gd name="T5" fmla="*/ 48 h 48"/>
                <a:gd name="T6" fmla="*/ 126 w 390"/>
                <a:gd name="T7" fmla="*/ 0 h 48"/>
              </a:gdLst>
              <a:ahLst/>
              <a:cxnLst>
                <a:cxn ang="0">
                  <a:pos x="T0" y="T1"/>
                </a:cxn>
                <a:cxn ang="0">
                  <a:pos x="T2" y="T3"/>
                </a:cxn>
                <a:cxn ang="0">
                  <a:pos x="T4" y="T5"/>
                </a:cxn>
                <a:cxn ang="0">
                  <a:pos x="T6" y="T7"/>
                </a:cxn>
              </a:cxnLst>
              <a:rect l="0" t="0" r="r" b="b"/>
              <a:pathLst>
                <a:path w="390" h="48">
                  <a:moveTo>
                    <a:pt x="126" y="0"/>
                  </a:moveTo>
                  <a:lnTo>
                    <a:pt x="0" y="48"/>
                  </a:lnTo>
                  <a:lnTo>
                    <a:pt x="390" y="48"/>
                  </a:lnTo>
                  <a:lnTo>
                    <a:pt x="12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515" name="Group 75"/>
            <p:cNvGrpSpPr>
              <a:grpSpLocks/>
            </p:cNvGrpSpPr>
            <p:nvPr/>
          </p:nvGrpSpPr>
          <p:grpSpPr bwMode="auto">
            <a:xfrm>
              <a:off x="974" y="1005"/>
              <a:ext cx="509" cy="355"/>
              <a:chOff x="1632" y="864"/>
              <a:chExt cx="1008" cy="672"/>
            </a:xfrm>
          </p:grpSpPr>
          <p:sp>
            <p:nvSpPr>
              <p:cNvPr id="61516" name="Rectangle 76"/>
              <p:cNvSpPr>
                <a:spLocks noChangeArrowheads="1"/>
              </p:cNvSpPr>
              <p:nvPr/>
            </p:nvSpPr>
            <p:spPr bwMode="auto">
              <a:xfrm>
                <a:off x="1632"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7" name="Rectangle 77"/>
              <p:cNvSpPr>
                <a:spLocks noChangeArrowheads="1"/>
              </p:cNvSpPr>
              <p:nvPr/>
            </p:nvSpPr>
            <p:spPr bwMode="auto">
              <a:xfrm>
                <a:off x="2160"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518" name="Picture 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519" name="Group 79"/>
              <p:cNvGrpSpPr>
                <a:grpSpLocks/>
              </p:cNvGrpSpPr>
              <p:nvPr/>
            </p:nvGrpSpPr>
            <p:grpSpPr bwMode="auto">
              <a:xfrm>
                <a:off x="2304" y="1296"/>
                <a:ext cx="288" cy="192"/>
                <a:chOff x="2736" y="1776"/>
                <a:chExt cx="288" cy="192"/>
              </a:xfrm>
            </p:grpSpPr>
            <p:sp>
              <p:nvSpPr>
                <p:cNvPr id="61520" name="Oval 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1" name="Oval 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2" name="Oval 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3" name="Oval 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4" name="Oval 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5" name="Oval 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6" name="Oval 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7" name="Oval 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8" name="Oval 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1529" name="Line 8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0" name="Line 9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1" name="Line 9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2" name="Text Box 92"/>
            <p:cNvSpPr txBox="1">
              <a:spLocks noChangeArrowheads="1"/>
            </p:cNvSpPr>
            <p:nvPr/>
          </p:nvSpPr>
          <p:spPr bwMode="auto">
            <a:xfrm>
              <a:off x="1325" y="594"/>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61533" name="Group 93"/>
            <p:cNvGrpSpPr>
              <a:grpSpLocks/>
            </p:cNvGrpSpPr>
            <p:nvPr/>
          </p:nvGrpSpPr>
          <p:grpSpPr bwMode="auto">
            <a:xfrm>
              <a:off x="2928" y="1008"/>
              <a:ext cx="528" cy="355"/>
              <a:chOff x="2736" y="864"/>
              <a:chExt cx="1008" cy="672"/>
            </a:xfrm>
          </p:grpSpPr>
          <p:sp>
            <p:nvSpPr>
              <p:cNvPr id="61534" name="Rectangle 94"/>
              <p:cNvSpPr>
                <a:spLocks noChangeArrowheads="1"/>
              </p:cNvSpPr>
              <p:nvPr/>
            </p:nvSpPr>
            <p:spPr bwMode="auto">
              <a:xfrm>
                <a:off x="2736"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5" name="Rectangle 95"/>
              <p:cNvSpPr>
                <a:spLocks noChangeArrowheads="1"/>
              </p:cNvSpPr>
              <p:nvPr/>
            </p:nvSpPr>
            <p:spPr bwMode="auto">
              <a:xfrm>
                <a:off x="3264"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36" name="Group 96"/>
              <p:cNvGrpSpPr>
                <a:grpSpLocks/>
              </p:cNvGrpSpPr>
              <p:nvPr/>
            </p:nvGrpSpPr>
            <p:grpSpPr bwMode="auto">
              <a:xfrm>
                <a:off x="3408" y="1296"/>
                <a:ext cx="288" cy="192"/>
                <a:chOff x="2736" y="1776"/>
                <a:chExt cx="288" cy="192"/>
              </a:xfrm>
            </p:grpSpPr>
            <p:sp>
              <p:nvSpPr>
                <p:cNvPr id="61537" name="Oval 9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8" name="Oval 9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9" name="Oval 9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0" name="Oval 10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1" name="Oval 10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2" name="Oval 10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 name="Oval 10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4" name="Oval 10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5" name="Oval 10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546" name="Group 106"/>
              <p:cNvGrpSpPr>
                <a:grpSpLocks/>
              </p:cNvGrpSpPr>
              <p:nvPr/>
            </p:nvGrpSpPr>
            <p:grpSpPr bwMode="auto">
              <a:xfrm>
                <a:off x="2784" y="864"/>
                <a:ext cx="432" cy="624"/>
                <a:chOff x="2784" y="96"/>
                <a:chExt cx="432" cy="624"/>
              </a:xfrm>
            </p:grpSpPr>
            <p:pic>
              <p:nvPicPr>
                <p:cNvPr id="61547"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548" name="Group 108"/>
                <p:cNvGrpSpPr>
                  <a:grpSpLocks/>
                </p:cNvGrpSpPr>
                <p:nvPr/>
              </p:nvGrpSpPr>
              <p:grpSpPr bwMode="auto">
                <a:xfrm>
                  <a:off x="2928" y="528"/>
                  <a:ext cx="288" cy="192"/>
                  <a:chOff x="2736" y="1776"/>
                  <a:chExt cx="288" cy="192"/>
                </a:xfrm>
              </p:grpSpPr>
              <p:sp>
                <p:nvSpPr>
                  <p:cNvPr id="61549"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0"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1"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2"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3"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4"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5"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6"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7"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61558" name="Rectangle 118"/>
          <p:cNvSpPr>
            <a:spLocks noChangeArrowheads="1"/>
          </p:cNvSpPr>
          <p:nvPr/>
        </p:nvSpPr>
        <p:spPr bwMode="auto">
          <a:xfrm>
            <a:off x="4800600" y="54864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9" name="Line 119"/>
          <p:cNvSpPr>
            <a:spLocks noChangeShapeType="1"/>
          </p:cNvSpPr>
          <p:nvPr/>
        </p:nvSpPr>
        <p:spPr bwMode="auto">
          <a:xfrm flipH="1">
            <a:off x="1828800" y="5029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0" name="Text Box 120"/>
          <p:cNvSpPr txBox="1">
            <a:spLocks noChangeArrowheads="1"/>
          </p:cNvSpPr>
          <p:nvPr/>
        </p:nvSpPr>
        <p:spPr bwMode="auto">
          <a:xfrm>
            <a:off x="1905000" y="5410200"/>
            <a:ext cx="661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61561" name="Rectangle 121"/>
          <p:cNvSpPr>
            <a:spLocks noChangeArrowheads="1"/>
          </p:cNvSpPr>
          <p:nvPr/>
        </p:nvSpPr>
        <p:spPr bwMode="auto">
          <a:xfrm>
            <a:off x="2667000" y="61722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2" name="Rectangle 122"/>
          <p:cNvSpPr>
            <a:spLocks noChangeArrowheads="1"/>
          </p:cNvSpPr>
          <p:nvPr/>
        </p:nvSpPr>
        <p:spPr bwMode="auto">
          <a:xfrm>
            <a:off x="1752600" y="54864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63" name="Group 123"/>
          <p:cNvGrpSpPr>
            <a:grpSpLocks/>
          </p:cNvGrpSpPr>
          <p:nvPr/>
        </p:nvGrpSpPr>
        <p:grpSpPr bwMode="auto">
          <a:xfrm>
            <a:off x="5257800" y="6019800"/>
            <a:ext cx="838200" cy="533400"/>
            <a:chOff x="528" y="144"/>
            <a:chExt cx="1008" cy="624"/>
          </a:xfrm>
        </p:grpSpPr>
        <p:sp>
          <p:nvSpPr>
            <p:cNvPr id="61564" name="Rectangle 124"/>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5" name="Rectangle 125"/>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566" name="Picture 1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solidFill>
              <a:schemeClr val="folHlink"/>
            </a:solidFill>
          </p:spPr>
        </p:pic>
      </p:grpSp>
      <p:sp>
        <p:nvSpPr>
          <p:cNvPr id="61567" name="Text Box 127"/>
          <p:cNvSpPr txBox="1">
            <a:spLocks noChangeArrowheads="1"/>
          </p:cNvSpPr>
          <p:nvPr/>
        </p:nvSpPr>
        <p:spPr bwMode="auto">
          <a:xfrm>
            <a:off x="5029200" y="5410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61568" name="Line 128"/>
          <p:cNvSpPr>
            <a:spLocks noChangeShapeType="1"/>
          </p:cNvSpPr>
          <p:nvPr/>
        </p:nvSpPr>
        <p:spPr bwMode="auto">
          <a:xfrm>
            <a:off x="4191000" y="5029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9" name="Text Box 129"/>
          <p:cNvSpPr txBox="1">
            <a:spLocks noChangeArrowheads="1"/>
          </p:cNvSpPr>
          <p:nvPr/>
        </p:nvSpPr>
        <p:spPr bwMode="auto">
          <a:xfrm>
            <a:off x="6096000" y="6324600"/>
            <a:ext cx="60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1570" name="Group 130"/>
          <p:cNvGrpSpPr>
            <a:grpSpLocks/>
          </p:cNvGrpSpPr>
          <p:nvPr/>
        </p:nvGrpSpPr>
        <p:grpSpPr bwMode="auto">
          <a:xfrm>
            <a:off x="3932238" y="2085975"/>
            <a:ext cx="4191000" cy="1860550"/>
            <a:chOff x="2477" y="1314"/>
            <a:chExt cx="2640" cy="1172"/>
          </a:xfrm>
        </p:grpSpPr>
        <p:sp>
          <p:nvSpPr>
            <p:cNvPr id="61571" name="Freeform 131"/>
            <p:cNvSpPr>
              <a:spLocks/>
            </p:cNvSpPr>
            <p:nvPr/>
          </p:nvSpPr>
          <p:spPr bwMode="auto">
            <a:xfrm>
              <a:off x="3080" y="1700"/>
              <a:ext cx="160" cy="60"/>
            </a:xfrm>
            <a:custGeom>
              <a:avLst/>
              <a:gdLst>
                <a:gd name="T0" fmla="*/ 116 w 160"/>
                <a:gd name="T1" fmla="*/ 0 h 60"/>
                <a:gd name="T2" fmla="*/ 0 w 160"/>
                <a:gd name="T3" fmla="*/ 60 h 60"/>
                <a:gd name="T4" fmla="*/ 160 w 160"/>
                <a:gd name="T5" fmla="*/ 60 h 60"/>
                <a:gd name="T6" fmla="*/ 116 w 160"/>
                <a:gd name="T7" fmla="*/ 0 h 60"/>
              </a:gdLst>
              <a:ahLst/>
              <a:cxnLst>
                <a:cxn ang="0">
                  <a:pos x="T0" y="T1"/>
                </a:cxn>
                <a:cxn ang="0">
                  <a:pos x="T2" y="T3"/>
                </a:cxn>
                <a:cxn ang="0">
                  <a:pos x="T4" y="T5"/>
                </a:cxn>
                <a:cxn ang="0">
                  <a:pos x="T6" y="T7"/>
                </a:cxn>
              </a:cxnLst>
              <a:rect l="0" t="0" r="r" b="b"/>
              <a:pathLst>
                <a:path w="160" h="60">
                  <a:moveTo>
                    <a:pt x="116" y="0"/>
                  </a:moveTo>
                  <a:lnTo>
                    <a:pt x="0" y="60"/>
                  </a:lnTo>
                  <a:lnTo>
                    <a:pt x="160" y="60"/>
                  </a:lnTo>
                  <a:lnTo>
                    <a:pt x="11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572" name="Group 132"/>
            <p:cNvGrpSpPr>
              <a:grpSpLocks/>
            </p:cNvGrpSpPr>
            <p:nvPr/>
          </p:nvGrpSpPr>
          <p:grpSpPr bwMode="auto">
            <a:xfrm>
              <a:off x="2477" y="1938"/>
              <a:ext cx="519" cy="336"/>
              <a:chOff x="3840" y="912"/>
              <a:chExt cx="1008" cy="624"/>
            </a:xfrm>
          </p:grpSpPr>
          <p:sp>
            <p:nvSpPr>
              <p:cNvPr id="61573" name="Rectangle 133"/>
              <p:cNvSpPr>
                <a:spLocks noChangeArrowheads="1"/>
              </p:cNvSpPr>
              <p:nvPr/>
            </p:nvSpPr>
            <p:spPr bwMode="auto">
              <a:xfrm>
                <a:off x="3840"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4" name="Rectangle 134"/>
              <p:cNvSpPr>
                <a:spLocks noChangeArrowheads="1"/>
              </p:cNvSpPr>
              <p:nvPr/>
            </p:nvSpPr>
            <p:spPr bwMode="auto">
              <a:xfrm>
                <a:off x="4368"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75" name="Group 135"/>
              <p:cNvGrpSpPr>
                <a:grpSpLocks/>
              </p:cNvGrpSpPr>
              <p:nvPr/>
            </p:nvGrpSpPr>
            <p:grpSpPr bwMode="auto">
              <a:xfrm>
                <a:off x="4032" y="1296"/>
                <a:ext cx="288" cy="192"/>
                <a:chOff x="2736" y="1776"/>
                <a:chExt cx="288" cy="192"/>
              </a:xfrm>
            </p:grpSpPr>
            <p:sp>
              <p:nvSpPr>
                <p:cNvPr id="61576"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7"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8"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9"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0"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1"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2"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3"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4"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585" name="Group 145"/>
              <p:cNvGrpSpPr>
                <a:grpSpLocks/>
              </p:cNvGrpSpPr>
              <p:nvPr/>
            </p:nvGrpSpPr>
            <p:grpSpPr bwMode="auto">
              <a:xfrm>
                <a:off x="4416" y="912"/>
                <a:ext cx="432" cy="624"/>
                <a:chOff x="2784" y="96"/>
                <a:chExt cx="432" cy="624"/>
              </a:xfrm>
            </p:grpSpPr>
            <p:pic>
              <p:nvPicPr>
                <p:cNvPr id="61586" name="Picture 1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587" name="Group 147"/>
                <p:cNvGrpSpPr>
                  <a:grpSpLocks/>
                </p:cNvGrpSpPr>
                <p:nvPr/>
              </p:nvGrpSpPr>
              <p:grpSpPr bwMode="auto">
                <a:xfrm>
                  <a:off x="2928" y="528"/>
                  <a:ext cx="288" cy="192"/>
                  <a:chOff x="2736" y="1776"/>
                  <a:chExt cx="288" cy="192"/>
                </a:xfrm>
              </p:grpSpPr>
              <p:sp>
                <p:nvSpPr>
                  <p:cNvPr id="61588"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9"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0"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1"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2"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3"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4"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5"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6"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1597" name="Text Box 157"/>
            <p:cNvSpPr txBox="1">
              <a:spLocks noChangeArrowheads="1"/>
            </p:cNvSpPr>
            <p:nvPr/>
          </p:nvSpPr>
          <p:spPr bwMode="auto">
            <a:xfrm>
              <a:off x="4733" y="131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1598" name="Rectangle 158"/>
            <p:cNvSpPr>
              <a:spLocks noChangeArrowheads="1"/>
            </p:cNvSpPr>
            <p:nvPr/>
          </p:nvSpPr>
          <p:spPr bwMode="auto">
            <a:xfrm>
              <a:off x="4157"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9" name="Rectangle 159"/>
            <p:cNvSpPr>
              <a:spLocks noChangeArrowheads="1"/>
            </p:cNvSpPr>
            <p:nvPr/>
          </p:nvSpPr>
          <p:spPr bwMode="auto">
            <a:xfrm>
              <a:off x="3149" y="1602"/>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0" name="Line 160"/>
            <p:cNvSpPr>
              <a:spLocks noChangeShapeType="1"/>
            </p:cNvSpPr>
            <p:nvPr/>
          </p:nvSpPr>
          <p:spPr bwMode="auto">
            <a:xfrm flipH="1">
              <a:off x="3197" y="136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1" name="Line 161"/>
            <p:cNvSpPr>
              <a:spLocks noChangeShapeType="1"/>
            </p:cNvSpPr>
            <p:nvPr/>
          </p:nvSpPr>
          <p:spPr bwMode="auto">
            <a:xfrm flipH="1">
              <a:off x="2717" y="169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2" name="Line 162"/>
            <p:cNvSpPr>
              <a:spLocks noChangeShapeType="1"/>
            </p:cNvSpPr>
            <p:nvPr/>
          </p:nvSpPr>
          <p:spPr bwMode="auto">
            <a:xfrm>
              <a:off x="3245" y="1362"/>
              <a:ext cx="96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3" name="Line 163"/>
            <p:cNvSpPr>
              <a:spLocks noChangeShapeType="1"/>
            </p:cNvSpPr>
            <p:nvPr/>
          </p:nvSpPr>
          <p:spPr bwMode="auto">
            <a:xfrm>
              <a:off x="4205" y="1698"/>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4" name="Text Box 164"/>
            <p:cNvSpPr txBox="1">
              <a:spLocks noChangeArrowheads="1"/>
            </p:cNvSpPr>
            <p:nvPr/>
          </p:nvSpPr>
          <p:spPr bwMode="auto">
            <a:xfrm>
              <a:off x="2717" y="1506"/>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61605" name="Text Box 165"/>
            <p:cNvSpPr txBox="1">
              <a:spLocks noChangeArrowheads="1"/>
            </p:cNvSpPr>
            <p:nvPr/>
          </p:nvSpPr>
          <p:spPr bwMode="auto">
            <a:xfrm>
              <a:off x="4253"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nvGrpSpPr>
            <p:cNvPr id="61606" name="Group 166"/>
            <p:cNvGrpSpPr>
              <a:grpSpLocks/>
            </p:cNvGrpSpPr>
            <p:nvPr/>
          </p:nvGrpSpPr>
          <p:grpSpPr bwMode="auto">
            <a:xfrm>
              <a:off x="3091" y="1912"/>
              <a:ext cx="528" cy="361"/>
              <a:chOff x="2736" y="864"/>
              <a:chExt cx="1008" cy="672"/>
            </a:xfrm>
          </p:grpSpPr>
          <p:sp>
            <p:nvSpPr>
              <p:cNvPr id="61607" name="Rectangle 167"/>
              <p:cNvSpPr>
                <a:spLocks noChangeArrowheads="1"/>
              </p:cNvSpPr>
              <p:nvPr/>
            </p:nvSpPr>
            <p:spPr bwMode="auto">
              <a:xfrm>
                <a:off x="2736"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8" name="Rectangle 168"/>
              <p:cNvSpPr>
                <a:spLocks noChangeArrowheads="1"/>
              </p:cNvSpPr>
              <p:nvPr/>
            </p:nvSpPr>
            <p:spPr bwMode="auto">
              <a:xfrm>
                <a:off x="3264"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609" name="Group 169"/>
              <p:cNvGrpSpPr>
                <a:grpSpLocks/>
              </p:cNvGrpSpPr>
              <p:nvPr/>
            </p:nvGrpSpPr>
            <p:grpSpPr bwMode="auto">
              <a:xfrm>
                <a:off x="3408" y="1296"/>
                <a:ext cx="288" cy="192"/>
                <a:chOff x="2736" y="1776"/>
                <a:chExt cx="288" cy="192"/>
              </a:xfrm>
            </p:grpSpPr>
            <p:sp>
              <p:nvSpPr>
                <p:cNvPr id="61610" name="Oval 17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1" name="Oval 17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2" name="Oval 17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3" name="Oval 17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4" name="Oval 17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5" name="Oval 17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6" name="Oval 17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7" name="Oval 17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18" name="Oval 17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619" name="Group 179"/>
              <p:cNvGrpSpPr>
                <a:grpSpLocks/>
              </p:cNvGrpSpPr>
              <p:nvPr/>
            </p:nvGrpSpPr>
            <p:grpSpPr bwMode="auto">
              <a:xfrm>
                <a:off x="2784" y="864"/>
                <a:ext cx="432" cy="624"/>
                <a:chOff x="2784" y="96"/>
                <a:chExt cx="432" cy="624"/>
              </a:xfrm>
            </p:grpSpPr>
            <p:pic>
              <p:nvPicPr>
                <p:cNvPr id="61620" name="Picture 1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621" name="Group 181"/>
                <p:cNvGrpSpPr>
                  <a:grpSpLocks/>
                </p:cNvGrpSpPr>
                <p:nvPr/>
              </p:nvGrpSpPr>
              <p:grpSpPr bwMode="auto">
                <a:xfrm>
                  <a:off x="2928" y="528"/>
                  <a:ext cx="288" cy="192"/>
                  <a:chOff x="2736" y="1776"/>
                  <a:chExt cx="288" cy="192"/>
                </a:xfrm>
              </p:grpSpPr>
              <p:sp>
                <p:nvSpPr>
                  <p:cNvPr id="61622" name="Oval 1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3" name="Oval 1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4" name="Oval 1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5" name="Oval 1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6" name="Oval 1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7" name="Oval 1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8" name="Oval 1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9" name="Oval 1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0" name="Oval 1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1631" name="Text Box 191"/>
            <p:cNvSpPr txBox="1">
              <a:spLocks noChangeArrowheads="1"/>
            </p:cNvSpPr>
            <p:nvPr/>
          </p:nvSpPr>
          <p:spPr bwMode="auto">
            <a:xfrm>
              <a:off x="3044" y="2255"/>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61632" name="Line 192"/>
            <p:cNvSpPr>
              <a:spLocks noChangeShapeType="1"/>
            </p:cNvSpPr>
            <p:nvPr/>
          </p:nvSpPr>
          <p:spPr bwMode="auto">
            <a:xfrm>
              <a:off x="3197"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633" name="Group 193"/>
            <p:cNvGrpSpPr>
              <a:grpSpLocks/>
            </p:cNvGrpSpPr>
            <p:nvPr/>
          </p:nvGrpSpPr>
          <p:grpSpPr bwMode="auto">
            <a:xfrm>
              <a:off x="4541" y="1938"/>
              <a:ext cx="528" cy="336"/>
              <a:chOff x="2496" y="864"/>
              <a:chExt cx="528" cy="336"/>
            </a:xfrm>
          </p:grpSpPr>
          <p:sp>
            <p:nvSpPr>
              <p:cNvPr id="61634" name="Rectangle 194"/>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5" name="Rectangle 195"/>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636" name="Picture 19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noFill/>
              <a:extLst>
                <a:ext uri="{909E8E84-426E-40dd-AFC4-6F175D3DCCD1}">
                  <a14:hiddenFill xmlns:a14="http://schemas.microsoft.com/office/drawing/2010/main">
                    <a:solidFill>
                      <a:srgbClr val="FFFFFF"/>
                    </a:solidFill>
                  </a14:hiddenFill>
                </a:ext>
              </a:extLst>
            </p:spPr>
          </p:pic>
          <p:grpSp>
            <p:nvGrpSpPr>
              <p:cNvPr id="61637" name="Group 197"/>
              <p:cNvGrpSpPr>
                <a:grpSpLocks/>
              </p:cNvGrpSpPr>
              <p:nvPr/>
            </p:nvGrpSpPr>
            <p:grpSpPr bwMode="auto">
              <a:xfrm>
                <a:off x="2848" y="1071"/>
                <a:ext cx="151" cy="103"/>
                <a:chOff x="2736" y="1776"/>
                <a:chExt cx="288" cy="192"/>
              </a:xfrm>
            </p:grpSpPr>
            <p:sp>
              <p:nvSpPr>
                <p:cNvPr id="61638" name="Oval 19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39" name="Oval 19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0" name="Oval 20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1" name="Oval 20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2" name="Oval 20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3" name="Oval 20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4" name="Oval 20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5" name="Oval 20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6" name="Oval 20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1647" name="Line 207"/>
          <p:cNvSpPr>
            <a:spLocks noChangeShapeType="1"/>
          </p:cNvSpPr>
          <p:nvPr/>
        </p:nvSpPr>
        <p:spPr bwMode="auto">
          <a:xfrm>
            <a:off x="4876800" y="5638800"/>
            <a:ext cx="804863" cy="36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648" name="Group 208"/>
          <p:cNvGrpSpPr>
            <a:grpSpLocks/>
          </p:cNvGrpSpPr>
          <p:nvPr/>
        </p:nvGrpSpPr>
        <p:grpSpPr bwMode="auto">
          <a:xfrm>
            <a:off x="1371600" y="5943600"/>
            <a:ext cx="841375" cy="549275"/>
            <a:chOff x="2736" y="96"/>
            <a:chExt cx="1008" cy="672"/>
          </a:xfrm>
        </p:grpSpPr>
        <p:sp>
          <p:nvSpPr>
            <p:cNvPr id="61649" name="Rectangle 209"/>
            <p:cNvSpPr>
              <a:spLocks noChangeArrowheads="1"/>
            </p:cNvSpPr>
            <p:nvPr/>
          </p:nvSpPr>
          <p:spPr bwMode="auto">
            <a:xfrm>
              <a:off x="2736"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0" name="Rectangle 210"/>
            <p:cNvSpPr>
              <a:spLocks noChangeArrowheads="1"/>
            </p:cNvSpPr>
            <p:nvPr/>
          </p:nvSpPr>
          <p:spPr bwMode="auto">
            <a:xfrm>
              <a:off x="3264"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651" name="Group 211"/>
            <p:cNvGrpSpPr>
              <a:grpSpLocks/>
            </p:cNvGrpSpPr>
            <p:nvPr/>
          </p:nvGrpSpPr>
          <p:grpSpPr bwMode="auto">
            <a:xfrm>
              <a:off x="2784" y="96"/>
              <a:ext cx="432" cy="624"/>
              <a:chOff x="2784" y="96"/>
              <a:chExt cx="432" cy="624"/>
            </a:xfrm>
          </p:grpSpPr>
          <p:pic>
            <p:nvPicPr>
              <p:cNvPr id="61652" name="Picture 2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chemeClr val="folHlink"/>
                    </a:solidFill>
                  </a14:hiddenFill>
                </a:ext>
              </a:extLst>
            </p:spPr>
          </p:pic>
          <p:grpSp>
            <p:nvGrpSpPr>
              <p:cNvPr id="61653" name="Group 213"/>
              <p:cNvGrpSpPr>
                <a:grpSpLocks/>
              </p:cNvGrpSpPr>
              <p:nvPr/>
            </p:nvGrpSpPr>
            <p:grpSpPr bwMode="auto">
              <a:xfrm>
                <a:off x="2928" y="528"/>
                <a:ext cx="288" cy="192"/>
                <a:chOff x="2736" y="1776"/>
                <a:chExt cx="288" cy="192"/>
              </a:xfrm>
            </p:grpSpPr>
            <p:sp>
              <p:nvSpPr>
                <p:cNvPr id="61654" name="Oval 214"/>
                <p:cNvSpPr>
                  <a:spLocks noChangeArrowheads="1"/>
                </p:cNvSpPr>
                <p:nvPr/>
              </p:nvSpPr>
              <p:spPr bwMode="auto">
                <a:xfrm>
                  <a:off x="2736" y="182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5" name="Oval 215"/>
                <p:cNvSpPr>
                  <a:spLocks noChangeArrowheads="1"/>
                </p:cNvSpPr>
                <p:nvPr/>
              </p:nvSpPr>
              <p:spPr bwMode="auto">
                <a:xfrm>
                  <a:off x="2832"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6" name="Oval 216"/>
                <p:cNvSpPr>
                  <a:spLocks noChangeArrowheads="1"/>
                </p:cNvSpPr>
                <p:nvPr/>
              </p:nvSpPr>
              <p:spPr bwMode="auto">
                <a:xfrm>
                  <a:off x="2784" y="192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7" name="Oval 217"/>
                <p:cNvSpPr>
                  <a:spLocks noChangeArrowheads="1"/>
                </p:cNvSpPr>
                <p:nvPr/>
              </p:nvSpPr>
              <p:spPr bwMode="auto">
                <a:xfrm>
                  <a:off x="2832" y="177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8" name="Oval 218"/>
                <p:cNvSpPr>
                  <a:spLocks noChangeArrowheads="1"/>
                </p:cNvSpPr>
                <p:nvPr/>
              </p:nvSpPr>
              <p:spPr bwMode="auto">
                <a:xfrm>
                  <a:off x="2928" y="182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9" name="Oval 219"/>
                <p:cNvSpPr>
                  <a:spLocks noChangeArrowheads="1"/>
                </p:cNvSpPr>
                <p:nvPr/>
              </p:nvSpPr>
              <p:spPr bwMode="auto">
                <a:xfrm>
                  <a:off x="2880"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0" name="Oval 220"/>
                <p:cNvSpPr>
                  <a:spLocks noChangeArrowheads="1"/>
                </p:cNvSpPr>
                <p:nvPr/>
              </p:nvSpPr>
              <p:spPr bwMode="auto">
                <a:xfrm>
                  <a:off x="2976"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1" name="Oval 221"/>
                <p:cNvSpPr>
                  <a:spLocks noChangeArrowheads="1"/>
                </p:cNvSpPr>
                <p:nvPr/>
              </p:nvSpPr>
              <p:spPr bwMode="auto">
                <a:xfrm>
                  <a:off x="2736"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2" name="Oval 222"/>
                <p:cNvSpPr>
                  <a:spLocks noChangeArrowheads="1"/>
                </p:cNvSpPr>
                <p:nvPr/>
              </p:nvSpPr>
              <p:spPr bwMode="auto">
                <a:xfrm>
                  <a:off x="2928" y="192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1663" name="Line 223"/>
          <p:cNvSpPr>
            <a:spLocks noChangeShapeType="1"/>
          </p:cNvSpPr>
          <p:nvPr/>
        </p:nvSpPr>
        <p:spPr bwMode="auto">
          <a:xfrm flipH="1">
            <a:off x="1814513" y="5638800"/>
            <a:ext cx="14287"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664" name="Group 224"/>
          <p:cNvGrpSpPr>
            <a:grpSpLocks/>
          </p:cNvGrpSpPr>
          <p:nvPr/>
        </p:nvGrpSpPr>
        <p:grpSpPr bwMode="auto">
          <a:xfrm>
            <a:off x="3276600" y="6019800"/>
            <a:ext cx="838200" cy="533400"/>
            <a:chOff x="528" y="144"/>
            <a:chExt cx="1008" cy="624"/>
          </a:xfrm>
        </p:grpSpPr>
        <p:sp>
          <p:nvSpPr>
            <p:cNvPr id="61665" name="Rectangle 225"/>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66" name="Rectangle 226"/>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667"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solidFill>
              <a:schemeClr val="folHlink"/>
            </a:solidFill>
          </p:spPr>
        </p:pic>
      </p:grpSp>
      <p:sp>
        <p:nvSpPr>
          <p:cNvPr id="61668" name="Line 228"/>
          <p:cNvSpPr>
            <a:spLocks noChangeShapeType="1"/>
          </p:cNvSpPr>
          <p:nvPr/>
        </p:nvSpPr>
        <p:spPr bwMode="auto">
          <a:xfrm>
            <a:off x="22098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9" name="Line 229"/>
          <p:cNvSpPr>
            <a:spLocks noChangeShapeType="1"/>
          </p:cNvSpPr>
          <p:nvPr/>
        </p:nvSpPr>
        <p:spPr bwMode="auto">
          <a:xfrm>
            <a:off x="28194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0" name="Text Box 230"/>
          <p:cNvSpPr txBox="1">
            <a:spLocks noChangeArrowheads="1"/>
          </p:cNvSpPr>
          <p:nvPr/>
        </p:nvSpPr>
        <p:spPr bwMode="auto">
          <a:xfrm>
            <a:off x="4114800" y="62626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61671" name="Group 231"/>
          <p:cNvGrpSpPr>
            <a:grpSpLocks/>
          </p:cNvGrpSpPr>
          <p:nvPr/>
        </p:nvGrpSpPr>
        <p:grpSpPr bwMode="auto">
          <a:xfrm>
            <a:off x="2438400" y="3581400"/>
            <a:ext cx="2209800" cy="1435100"/>
            <a:chOff x="1536" y="2256"/>
            <a:chExt cx="1392" cy="904"/>
          </a:xfrm>
        </p:grpSpPr>
        <p:sp>
          <p:nvSpPr>
            <p:cNvPr id="61672" name="Freeform 232"/>
            <p:cNvSpPr>
              <a:spLocks/>
            </p:cNvSpPr>
            <p:nvPr/>
          </p:nvSpPr>
          <p:spPr bwMode="auto">
            <a:xfrm>
              <a:off x="2184" y="2592"/>
              <a:ext cx="216" cy="72"/>
            </a:xfrm>
            <a:custGeom>
              <a:avLst/>
              <a:gdLst>
                <a:gd name="T0" fmla="*/ 120 w 216"/>
                <a:gd name="T1" fmla="*/ 0 h 72"/>
                <a:gd name="T2" fmla="*/ 0 w 216"/>
                <a:gd name="T3" fmla="*/ 72 h 72"/>
                <a:gd name="T4" fmla="*/ 216 w 216"/>
                <a:gd name="T5" fmla="*/ 72 h 72"/>
                <a:gd name="T6" fmla="*/ 120 w 216"/>
                <a:gd name="T7" fmla="*/ 0 h 72"/>
              </a:gdLst>
              <a:ahLst/>
              <a:cxnLst>
                <a:cxn ang="0">
                  <a:pos x="T0" y="T1"/>
                </a:cxn>
                <a:cxn ang="0">
                  <a:pos x="T2" y="T3"/>
                </a:cxn>
                <a:cxn ang="0">
                  <a:pos x="T4" y="T5"/>
                </a:cxn>
                <a:cxn ang="0">
                  <a:pos x="T6" y="T7"/>
                </a:cxn>
              </a:cxnLst>
              <a:rect l="0" t="0" r="r" b="b"/>
              <a:pathLst>
                <a:path w="216" h="72">
                  <a:moveTo>
                    <a:pt x="120" y="0"/>
                  </a:moveTo>
                  <a:lnTo>
                    <a:pt x="0" y="72"/>
                  </a:lnTo>
                  <a:lnTo>
                    <a:pt x="216" y="72"/>
                  </a:lnTo>
                  <a:lnTo>
                    <a:pt x="1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673" name="Group 233"/>
            <p:cNvGrpSpPr>
              <a:grpSpLocks/>
            </p:cNvGrpSpPr>
            <p:nvPr/>
          </p:nvGrpSpPr>
          <p:grpSpPr bwMode="auto">
            <a:xfrm>
              <a:off x="2363" y="2805"/>
              <a:ext cx="528" cy="355"/>
              <a:chOff x="2736" y="96"/>
              <a:chExt cx="1008" cy="672"/>
            </a:xfrm>
          </p:grpSpPr>
          <p:sp>
            <p:nvSpPr>
              <p:cNvPr id="61674" name="Rectangle 234"/>
              <p:cNvSpPr>
                <a:spLocks noChangeArrowheads="1"/>
              </p:cNvSpPr>
              <p:nvPr/>
            </p:nvSpPr>
            <p:spPr bwMode="auto">
              <a:xfrm>
                <a:off x="2736"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75" name="Rectangle 235"/>
              <p:cNvSpPr>
                <a:spLocks noChangeArrowheads="1"/>
              </p:cNvSpPr>
              <p:nvPr/>
            </p:nvSpPr>
            <p:spPr bwMode="auto">
              <a:xfrm>
                <a:off x="3264"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676" name="Group 236"/>
              <p:cNvGrpSpPr>
                <a:grpSpLocks/>
              </p:cNvGrpSpPr>
              <p:nvPr/>
            </p:nvGrpSpPr>
            <p:grpSpPr bwMode="auto">
              <a:xfrm>
                <a:off x="2784" y="96"/>
                <a:ext cx="432" cy="624"/>
                <a:chOff x="2784" y="96"/>
                <a:chExt cx="432" cy="624"/>
              </a:xfrm>
            </p:grpSpPr>
            <p:pic>
              <p:nvPicPr>
                <p:cNvPr id="61677" name="Picture 2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678" name="Group 238"/>
                <p:cNvGrpSpPr>
                  <a:grpSpLocks/>
                </p:cNvGrpSpPr>
                <p:nvPr/>
              </p:nvGrpSpPr>
              <p:grpSpPr bwMode="auto">
                <a:xfrm>
                  <a:off x="2928" y="528"/>
                  <a:ext cx="288" cy="192"/>
                  <a:chOff x="2736" y="1776"/>
                  <a:chExt cx="288" cy="192"/>
                </a:xfrm>
              </p:grpSpPr>
              <p:sp>
                <p:nvSpPr>
                  <p:cNvPr id="61679" name="Oval 2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0" name="Oval 2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1" name="Oval 2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2" name="Oval 2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3" name="Oval 2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4" name="Oval 2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5" name="Oval 2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6" name="Oval 2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7" name="Oval 2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61688" name="Line 248"/>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9" name="Rectangle 249"/>
            <p:cNvSpPr>
              <a:spLocks noChangeArrowheads="1"/>
            </p:cNvSpPr>
            <p:nvPr/>
          </p:nvSpPr>
          <p:spPr bwMode="auto">
            <a:xfrm>
              <a:off x="2256" y="2496"/>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0" name="Line 250"/>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1" name="Text Box 251"/>
            <p:cNvSpPr txBox="1">
              <a:spLocks noChangeArrowheads="1"/>
            </p:cNvSpPr>
            <p:nvPr/>
          </p:nvSpPr>
          <p:spPr bwMode="auto">
            <a:xfrm>
              <a:off x="1536" y="24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61692" name="Group 252"/>
            <p:cNvGrpSpPr>
              <a:grpSpLocks/>
            </p:cNvGrpSpPr>
            <p:nvPr/>
          </p:nvGrpSpPr>
          <p:grpSpPr bwMode="auto">
            <a:xfrm>
              <a:off x="1632" y="2832"/>
              <a:ext cx="528" cy="324"/>
              <a:chOff x="3840" y="144"/>
              <a:chExt cx="1008" cy="624"/>
            </a:xfrm>
          </p:grpSpPr>
          <p:sp>
            <p:nvSpPr>
              <p:cNvPr id="61693" name="Rectangle 253"/>
              <p:cNvSpPr>
                <a:spLocks noChangeArrowheads="1"/>
              </p:cNvSpPr>
              <p:nvPr/>
            </p:nvSpPr>
            <p:spPr bwMode="auto">
              <a:xfrm>
                <a:off x="3840"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4" name="Rectangle 254"/>
              <p:cNvSpPr>
                <a:spLocks noChangeArrowheads="1"/>
              </p:cNvSpPr>
              <p:nvPr/>
            </p:nvSpPr>
            <p:spPr bwMode="auto">
              <a:xfrm>
                <a:off x="4368"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695" name="Picture 25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61696" name="Group 256"/>
              <p:cNvGrpSpPr>
                <a:grpSpLocks/>
              </p:cNvGrpSpPr>
              <p:nvPr/>
            </p:nvGrpSpPr>
            <p:grpSpPr bwMode="auto">
              <a:xfrm>
                <a:off x="4032" y="528"/>
                <a:ext cx="288" cy="192"/>
                <a:chOff x="2736" y="1776"/>
                <a:chExt cx="288" cy="192"/>
              </a:xfrm>
            </p:grpSpPr>
            <p:sp>
              <p:nvSpPr>
                <p:cNvPr id="61697" name="Oval 25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8" name="Oval 25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9" name="Oval 25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0" name="Oval 26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1" name="Oval 26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2" name="Oval 26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3" name="Oval 26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4" name="Oval 26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05" name="Oval 26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1706" name="Line 266"/>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7" name="Line 267"/>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708" name="Line 268"/>
          <p:cNvSpPr>
            <a:spLocks noChangeShapeType="1"/>
          </p:cNvSpPr>
          <p:nvPr/>
        </p:nvSpPr>
        <p:spPr bwMode="auto">
          <a:xfrm>
            <a:off x="30480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9" name="Text Box 269"/>
          <p:cNvSpPr txBox="1">
            <a:spLocks noChangeArrowheads="1"/>
          </p:cNvSpPr>
          <p:nvPr/>
        </p:nvSpPr>
        <p:spPr bwMode="auto">
          <a:xfrm>
            <a:off x="2209800" y="5791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61710" name="Line 270"/>
          <p:cNvSpPr>
            <a:spLocks noChangeShapeType="1"/>
          </p:cNvSpPr>
          <p:nvPr/>
        </p:nvSpPr>
        <p:spPr bwMode="auto">
          <a:xfrm>
            <a:off x="2209800" y="62484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1" name="Line 271"/>
          <p:cNvSpPr>
            <a:spLocks noChangeShapeType="1"/>
          </p:cNvSpPr>
          <p:nvPr/>
        </p:nvSpPr>
        <p:spPr bwMode="auto">
          <a:xfrm flipH="1">
            <a:off x="38862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2" name="Text Box 272"/>
          <p:cNvSpPr txBox="1">
            <a:spLocks noChangeArrowheads="1"/>
          </p:cNvSpPr>
          <p:nvPr/>
        </p:nvSpPr>
        <p:spPr bwMode="auto">
          <a:xfrm>
            <a:off x="7086600" y="3581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Tree>
    <p:extLst>
      <p:ext uri="{BB962C8B-B14F-4D97-AF65-F5344CB8AC3E}">
        <p14:creationId xmlns:p14="http://schemas.microsoft.com/office/powerpoint/2010/main" val="210339541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3932238" y="180975"/>
            <a:ext cx="838200" cy="533400"/>
            <a:chOff x="2496" y="864"/>
            <a:chExt cx="528" cy="336"/>
          </a:xfrm>
        </p:grpSpPr>
        <p:sp>
          <p:nvSpPr>
            <p:cNvPr id="130051" name="Rectangle 3"/>
            <p:cNvSpPr>
              <a:spLocks noChangeArrowheads="1"/>
            </p:cNvSpPr>
            <p:nvPr/>
          </p:nvSpPr>
          <p:spPr bwMode="auto">
            <a:xfrm>
              <a:off x="2496" y="864"/>
              <a:ext cx="302"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2" name="Rectangle 4"/>
            <p:cNvSpPr>
              <a:spLocks noChangeArrowheads="1"/>
            </p:cNvSpPr>
            <p:nvPr/>
          </p:nvSpPr>
          <p:spPr bwMode="auto">
            <a:xfrm>
              <a:off x="2773" y="864"/>
              <a:ext cx="251" cy="33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053" name="Picture 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solidFill>
              <a:schemeClr val="folHlink"/>
            </a:solidFill>
          </p:spPr>
        </p:pic>
        <p:grpSp>
          <p:nvGrpSpPr>
            <p:cNvPr id="130054" name="Group 6"/>
            <p:cNvGrpSpPr>
              <a:grpSpLocks/>
            </p:cNvGrpSpPr>
            <p:nvPr/>
          </p:nvGrpSpPr>
          <p:grpSpPr bwMode="auto">
            <a:xfrm>
              <a:off x="2848" y="1071"/>
              <a:ext cx="151" cy="103"/>
              <a:chOff x="2736" y="1776"/>
              <a:chExt cx="288" cy="192"/>
            </a:xfrm>
          </p:grpSpPr>
          <p:sp>
            <p:nvSpPr>
              <p:cNvPr id="130055" name="Oval 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6" name="Oval 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7" name="Oval 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8" name="Oval 1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9" name="Oval 1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0" name="Oval 1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1" name="Oval 1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2" name="Oval 1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3" name="Oval 1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0064" name="Group 16"/>
          <p:cNvGrpSpPr>
            <a:grpSpLocks/>
          </p:cNvGrpSpPr>
          <p:nvPr/>
        </p:nvGrpSpPr>
        <p:grpSpPr bwMode="auto">
          <a:xfrm>
            <a:off x="274638" y="2162175"/>
            <a:ext cx="3549650" cy="1738313"/>
            <a:chOff x="173" y="1362"/>
            <a:chExt cx="2236" cy="1095"/>
          </a:xfrm>
        </p:grpSpPr>
        <p:sp>
          <p:nvSpPr>
            <p:cNvPr id="130065" name="Rectangle 17"/>
            <p:cNvSpPr>
              <a:spLocks noChangeArrowheads="1"/>
            </p:cNvSpPr>
            <p:nvPr/>
          </p:nvSpPr>
          <p:spPr bwMode="auto">
            <a:xfrm>
              <a:off x="65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6" name="Rectangle 18"/>
            <p:cNvSpPr>
              <a:spLocks noChangeArrowheads="1"/>
            </p:cNvSpPr>
            <p:nvPr/>
          </p:nvSpPr>
          <p:spPr bwMode="auto">
            <a:xfrm>
              <a:off x="1613" y="1602"/>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67" name="Freeform 19"/>
            <p:cNvSpPr>
              <a:spLocks/>
            </p:cNvSpPr>
            <p:nvPr/>
          </p:nvSpPr>
          <p:spPr bwMode="auto">
            <a:xfrm>
              <a:off x="1568" y="1698"/>
              <a:ext cx="222" cy="75"/>
            </a:xfrm>
            <a:custGeom>
              <a:avLst/>
              <a:gdLst>
                <a:gd name="T0" fmla="*/ 93 w 222"/>
                <a:gd name="T1" fmla="*/ 0 h 75"/>
                <a:gd name="T2" fmla="*/ 0 w 222"/>
                <a:gd name="T3" fmla="*/ 75 h 75"/>
                <a:gd name="T4" fmla="*/ 222 w 222"/>
                <a:gd name="T5" fmla="*/ 75 h 75"/>
                <a:gd name="T6" fmla="*/ 93 w 222"/>
                <a:gd name="T7" fmla="*/ 0 h 75"/>
              </a:gdLst>
              <a:ahLst/>
              <a:cxnLst>
                <a:cxn ang="0">
                  <a:pos x="T0" y="T1"/>
                </a:cxn>
                <a:cxn ang="0">
                  <a:pos x="T2" y="T3"/>
                </a:cxn>
                <a:cxn ang="0">
                  <a:pos x="T4" y="T5"/>
                </a:cxn>
                <a:cxn ang="0">
                  <a:pos x="T6" y="T7"/>
                </a:cxn>
              </a:cxnLst>
              <a:rect l="0" t="0" r="r" b="b"/>
              <a:pathLst>
                <a:path w="222" h="75">
                  <a:moveTo>
                    <a:pt x="93" y="0"/>
                  </a:moveTo>
                  <a:lnTo>
                    <a:pt x="0" y="75"/>
                  </a:lnTo>
                  <a:lnTo>
                    <a:pt x="222" y="75"/>
                  </a:lnTo>
                  <a:lnTo>
                    <a:pt x="93"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068" name="Group 20"/>
            <p:cNvGrpSpPr>
              <a:grpSpLocks/>
            </p:cNvGrpSpPr>
            <p:nvPr/>
          </p:nvGrpSpPr>
          <p:grpSpPr bwMode="auto">
            <a:xfrm>
              <a:off x="1085" y="1938"/>
              <a:ext cx="528" cy="336"/>
              <a:chOff x="1632" y="144"/>
              <a:chExt cx="1008" cy="624"/>
            </a:xfrm>
          </p:grpSpPr>
          <p:sp>
            <p:nvSpPr>
              <p:cNvPr id="130069" name="Rectangle 21"/>
              <p:cNvSpPr>
                <a:spLocks noChangeArrowheads="1"/>
              </p:cNvSpPr>
              <p:nvPr/>
            </p:nvSpPr>
            <p:spPr bwMode="auto">
              <a:xfrm>
                <a:off x="1632"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0" name="Rectangle 22"/>
              <p:cNvSpPr>
                <a:spLocks noChangeArrowheads="1"/>
              </p:cNvSpPr>
              <p:nvPr/>
            </p:nvSpPr>
            <p:spPr bwMode="auto">
              <a:xfrm>
                <a:off x="2160"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071" name="Picture 2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0072" name="Group 24"/>
            <p:cNvGrpSpPr>
              <a:grpSpLocks/>
            </p:cNvGrpSpPr>
            <p:nvPr/>
          </p:nvGrpSpPr>
          <p:grpSpPr bwMode="auto">
            <a:xfrm>
              <a:off x="221" y="1938"/>
              <a:ext cx="528" cy="336"/>
              <a:chOff x="528" y="144"/>
              <a:chExt cx="1008" cy="624"/>
            </a:xfrm>
          </p:grpSpPr>
          <p:sp>
            <p:nvSpPr>
              <p:cNvPr id="130073" name="Rectangle 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4" name="Rectangle 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075" name="Picture 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076" name="Group 28"/>
              <p:cNvGrpSpPr>
                <a:grpSpLocks/>
              </p:cNvGrpSpPr>
              <p:nvPr/>
            </p:nvGrpSpPr>
            <p:grpSpPr bwMode="auto">
              <a:xfrm>
                <a:off x="1200" y="528"/>
                <a:ext cx="288" cy="192"/>
                <a:chOff x="2736" y="1776"/>
                <a:chExt cx="288" cy="192"/>
              </a:xfrm>
            </p:grpSpPr>
            <p:sp>
              <p:nvSpPr>
                <p:cNvPr id="130077" name="Oval 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8" name="Oval 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79" name="Oval 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0" name="Oval 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1" name="Oval 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2" name="Oval 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3" name="Oval 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4" name="Oval 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85" name="Oval 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086" name="Line 38"/>
            <p:cNvSpPr>
              <a:spLocks noChangeShapeType="1"/>
            </p:cNvSpPr>
            <p:nvPr/>
          </p:nvSpPr>
          <p:spPr bwMode="auto">
            <a:xfrm flipH="1">
              <a:off x="509"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87" name="Line 39"/>
            <p:cNvSpPr>
              <a:spLocks noChangeShapeType="1"/>
            </p:cNvSpPr>
            <p:nvPr/>
          </p:nvSpPr>
          <p:spPr bwMode="auto">
            <a:xfrm flipH="1">
              <a:off x="701" y="1362"/>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88" name="Line 40"/>
            <p:cNvSpPr>
              <a:spLocks noChangeShapeType="1"/>
            </p:cNvSpPr>
            <p:nvPr/>
          </p:nvSpPr>
          <p:spPr bwMode="auto">
            <a:xfrm>
              <a:off x="1229" y="1362"/>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89" name="Line 41"/>
            <p:cNvSpPr>
              <a:spLocks noChangeShapeType="1"/>
            </p:cNvSpPr>
            <p:nvPr/>
          </p:nvSpPr>
          <p:spPr bwMode="auto">
            <a:xfrm flipH="1">
              <a:off x="1373" y="1698"/>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90" name="Line 42"/>
            <p:cNvSpPr>
              <a:spLocks noChangeShapeType="1"/>
            </p:cNvSpPr>
            <p:nvPr/>
          </p:nvSpPr>
          <p:spPr bwMode="auto">
            <a:xfrm>
              <a:off x="1661" y="1698"/>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91" name="Text Box 43"/>
            <p:cNvSpPr txBox="1">
              <a:spLocks noChangeArrowheads="1"/>
            </p:cNvSpPr>
            <p:nvPr/>
          </p:nvSpPr>
          <p:spPr bwMode="auto">
            <a:xfrm>
              <a:off x="221" y="150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30092" name="Text Box 44"/>
            <p:cNvSpPr txBox="1">
              <a:spLocks noChangeArrowheads="1"/>
            </p:cNvSpPr>
            <p:nvPr/>
          </p:nvSpPr>
          <p:spPr bwMode="auto">
            <a:xfrm>
              <a:off x="1709"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130093" name="Text Box 45"/>
            <p:cNvSpPr txBox="1">
              <a:spLocks noChangeArrowheads="1"/>
            </p:cNvSpPr>
            <p:nvPr/>
          </p:nvSpPr>
          <p:spPr bwMode="auto">
            <a:xfrm>
              <a:off x="103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130094" name="Group 46"/>
            <p:cNvGrpSpPr>
              <a:grpSpLocks/>
            </p:cNvGrpSpPr>
            <p:nvPr/>
          </p:nvGrpSpPr>
          <p:grpSpPr bwMode="auto">
            <a:xfrm>
              <a:off x="1757" y="1938"/>
              <a:ext cx="576" cy="519"/>
              <a:chOff x="1757" y="1938"/>
              <a:chExt cx="576" cy="519"/>
            </a:xfrm>
          </p:grpSpPr>
          <p:grpSp>
            <p:nvGrpSpPr>
              <p:cNvPr id="130095" name="Group 47"/>
              <p:cNvGrpSpPr>
                <a:grpSpLocks/>
              </p:cNvGrpSpPr>
              <p:nvPr/>
            </p:nvGrpSpPr>
            <p:grpSpPr bwMode="auto">
              <a:xfrm>
                <a:off x="1805" y="1938"/>
                <a:ext cx="528" cy="336"/>
                <a:chOff x="528" y="144"/>
                <a:chExt cx="1008" cy="624"/>
              </a:xfrm>
            </p:grpSpPr>
            <p:sp>
              <p:nvSpPr>
                <p:cNvPr id="130096" name="Rectangle 48"/>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97" name="Rectangle 49"/>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098" name="Picture 5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130099" name="Text Box 51"/>
              <p:cNvSpPr txBox="1">
                <a:spLocks noChangeArrowheads="1"/>
              </p:cNvSpPr>
              <p:nvPr/>
            </p:nvSpPr>
            <p:spPr bwMode="auto">
              <a:xfrm>
                <a:off x="175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sp>
          <p:nvSpPr>
            <p:cNvPr id="130100" name="Text Box 52"/>
            <p:cNvSpPr txBox="1">
              <a:spLocks noChangeArrowheads="1"/>
            </p:cNvSpPr>
            <p:nvPr/>
          </p:nvSpPr>
          <p:spPr bwMode="auto">
            <a:xfrm>
              <a:off x="173" y="222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grpSp>
      <p:grpSp>
        <p:nvGrpSpPr>
          <p:cNvPr id="130101" name="Group 53"/>
          <p:cNvGrpSpPr>
            <a:grpSpLocks/>
          </p:cNvGrpSpPr>
          <p:nvPr/>
        </p:nvGrpSpPr>
        <p:grpSpPr bwMode="auto">
          <a:xfrm>
            <a:off x="4389438" y="714375"/>
            <a:ext cx="4038600" cy="1447800"/>
            <a:chOff x="2784" y="1200"/>
            <a:chExt cx="2544" cy="912"/>
          </a:xfrm>
        </p:grpSpPr>
        <p:sp>
          <p:nvSpPr>
            <p:cNvPr id="130102" name="Rectangle 54"/>
            <p:cNvSpPr>
              <a:spLocks noChangeArrowheads="1"/>
            </p:cNvSpPr>
            <p:nvPr/>
          </p:nvSpPr>
          <p:spPr bwMode="auto">
            <a:xfrm>
              <a:off x="4224" y="1440"/>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103" name="Group 55"/>
            <p:cNvGrpSpPr>
              <a:grpSpLocks/>
            </p:cNvGrpSpPr>
            <p:nvPr/>
          </p:nvGrpSpPr>
          <p:grpSpPr bwMode="auto">
            <a:xfrm>
              <a:off x="4800" y="1776"/>
              <a:ext cx="528" cy="336"/>
              <a:chOff x="528" y="144"/>
              <a:chExt cx="1008" cy="624"/>
            </a:xfrm>
          </p:grpSpPr>
          <p:sp>
            <p:nvSpPr>
              <p:cNvPr id="130104" name="Rectangle 5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5" name="Rectangle 5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106" name="Picture 5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107" name="Group 59"/>
              <p:cNvGrpSpPr>
                <a:grpSpLocks/>
              </p:cNvGrpSpPr>
              <p:nvPr/>
            </p:nvGrpSpPr>
            <p:grpSpPr bwMode="auto">
              <a:xfrm>
                <a:off x="1200" y="528"/>
                <a:ext cx="288" cy="192"/>
                <a:chOff x="2736" y="1776"/>
                <a:chExt cx="288" cy="192"/>
              </a:xfrm>
            </p:grpSpPr>
            <p:sp>
              <p:nvSpPr>
                <p:cNvPr id="130108" name="Oval 6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09" name="Oval 6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0" name="Oval 6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1" name="Oval 6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2" name="Oval 6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3" name="Oval 6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4" name="Oval 6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5" name="Oval 6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16" name="Oval 6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117" name="Line 69"/>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18" name="Line 70"/>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19" name="Text Box 71"/>
            <p:cNvSpPr txBox="1">
              <a:spLocks noChangeArrowheads="1"/>
            </p:cNvSpPr>
            <p:nvPr/>
          </p:nvSpPr>
          <p:spPr bwMode="auto">
            <a:xfrm>
              <a:off x="4368" y="13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grpSp>
        <p:nvGrpSpPr>
          <p:cNvPr id="130120" name="Group 72"/>
          <p:cNvGrpSpPr>
            <a:grpSpLocks/>
          </p:cNvGrpSpPr>
          <p:nvPr/>
        </p:nvGrpSpPr>
        <p:grpSpPr bwMode="auto">
          <a:xfrm>
            <a:off x="1546225" y="714375"/>
            <a:ext cx="3940175" cy="1449388"/>
            <a:chOff x="974" y="450"/>
            <a:chExt cx="2482" cy="913"/>
          </a:xfrm>
        </p:grpSpPr>
        <p:sp>
          <p:nvSpPr>
            <p:cNvPr id="130121" name="Rectangle 73"/>
            <p:cNvSpPr>
              <a:spLocks noChangeArrowheads="1"/>
            </p:cNvSpPr>
            <p:nvPr/>
          </p:nvSpPr>
          <p:spPr bwMode="auto">
            <a:xfrm>
              <a:off x="1805" y="690"/>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2" name="Freeform 74"/>
            <p:cNvSpPr>
              <a:spLocks/>
            </p:cNvSpPr>
            <p:nvPr/>
          </p:nvSpPr>
          <p:spPr bwMode="auto">
            <a:xfrm>
              <a:off x="1727" y="786"/>
              <a:ext cx="390" cy="48"/>
            </a:xfrm>
            <a:custGeom>
              <a:avLst/>
              <a:gdLst>
                <a:gd name="T0" fmla="*/ 126 w 390"/>
                <a:gd name="T1" fmla="*/ 0 h 48"/>
                <a:gd name="T2" fmla="*/ 0 w 390"/>
                <a:gd name="T3" fmla="*/ 48 h 48"/>
                <a:gd name="T4" fmla="*/ 390 w 390"/>
                <a:gd name="T5" fmla="*/ 48 h 48"/>
                <a:gd name="T6" fmla="*/ 126 w 390"/>
                <a:gd name="T7" fmla="*/ 0 h 48"/>
              </a:gdLst>
              <a:ahLst/>
              <a:cxnLst>
                <a:cxn ang="0">
                  <a:pos x="T0" y="T1"/>
                </a:cxn>
                <a:cxn ang="0">
                  <a:pos x="T2" y="T3"/>
                </a:cxn>
                <a:cxn ang="0">
                  <a:pos x="T4" y="T5"/>
                </a:cxn>
                <a:cxn ang="0">
                  <a:pos x="T6" y="T7"/>
                </a:cxn>
              </a:cxnLst>
              <a:rect l="0" t="0" r="r" b="b"/>
              <a:pathLst>
                <a:path w="390" h="48">
                  <a:moveTo>
                    <a:pt x="126" y="0"/>
                  </a:moveTo>
                  <a:lnTo>
                    <a:pt x="0" y="48"/>
                  </a:lnTo>
                  <a:lnTo>
                    <a:pt x="390" y="48"/>
                  </a:lnTo>
                  <a:lnTo>
                    <a:pt x="12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123" name="Group 75"/>
            <p:cNvGrpSpPr>
              <a:grpSpLocks/>
            </p:cNvGrpSpPr>
            <p:nvPr/>
          </p:nvGrpSpPr>
          <p:grpSpPr bwMode="auto">
            <a:xfrm>
              <a:off x="974" y="1005"/>
              <a:ext cx="509" cy="355"/>
              <a:chOff x="1632" y="864"/>
              <a:chExt cx="1008" cy="672"/>
            </a:xfrm>
          </p:grpSpPr>
          <p:sp>
            <p:nvSpPr>
              <p:cNvPr id="130124" name="Rectangle 76"/>
              <p:cNvSpPr>
                <a:spLocks noChangeArrowheads="1"/>
              </p:cNvSpPr>
              <p:nvPr/>
            </p:nvSpPr>
            <p:spPr bwMode="auto">
              <a:xfrm>
                <a:off x="1632"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5" name="Rectangle 77"/>
              <p:cNvSpPr>
                <a:spLocks noChangeArrowheads="1"/>
              </p:cNvSpPr>
              <p:nvPr/>
            </p:nvSpPr>
            <p:spPr bwMode="auto">
              <a:xfrm>
                <a:off x="2160"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126" name="Picture 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127" name="Group 79"/>
              <p:cNvGrpSpPr>
                <a:grpSpLocks/>
              </p:cNvGrpSpPr>
              <p:nvPr/>
            </p:nvGrpSpPr>
            <p:grpSpPr bwMode="auto">
              <a:xfrm>
                <a:off x="2304" y="1296"/>
                <a:ext cx="288" cy="192"/>
                <a:chOff x="2736" y="1776"/>
                <a:chExt cx="288" cy="192"/>
              </a:xfrm>
            </p:grpSpPr>
            <p:sp>
              <p:nvSpPr>
                <p:cNvPr id="130128" name="Oval 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29" name="Oval 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0" name="Oval 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1" name="Oval 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2" name="Oval 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3" name="Oval 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4" name="Oval 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5" name="Oval 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36" name="Oval 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137" name="Line 8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38" name="Line 9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39" name="Line 9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40" name="Text Box 92"/>
            <p:cNvSpPr txBox="1">
              <a:spLocks noChangeArrowheads="1"/>
            </p:cNvSpPr>
            <p:nvPr/>
          </p:nvSpPr>
          <p:spPr bwMode="auto">
            <a:xfrm>
              <a:off x="1325" y="594"/>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130141" name="Group 93"/>
            <p:cNvGrpSpPr>
              <a:grpSpLocks/>
            </p:cNvGrpSpPr>
            <p:nvPr/>
          </p:nvGrpSpPr>
          <p:grpSpPr bwMode="auto">
            <a:xfrm>
              <a:off x="2928" y="1008"/>
              <a:ext cx="528" cy="355"/>
              <a:chOff x="2736" y="864"/>
              <a:chExt cx="1008" cy="672"/>
            </a:xfrm>
          </p:grpSpPr>
          <p:sp>
            <p:nvSpPr>
              <p:cNvPr id="130142" name="Rectangle 94"/>
              <p:cNvSpPr>
                <a:spLocks noChangeArrowheads="1"/>
              </p:cNvSpPr>
              <p:nvPr/>
            </p:nvSpPr>
            <p:spPr bwMode="auto">
              <a:xfrm>
                <a:off x="2736"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3" name="Rectangle 95"/>
              <p:cNvSpPr>
                <a:spLocks noChangeArrowheads="1"/>
              </p:cNvSpPr>
              <p:nvPr/>
            </p:nvSpPr>
            <p:spPr bwMode="auto">
              <a:xfrm>
                <a:off x="3264"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144" name="Group 96"/>
              <p:cNvGrpSpPr>
                <a:grpSpLocks/>
              </p:cNvGrpSpPr>
              <p:nvPr/>
            </p:nvGrpSpPr>
            <p:grpSpPr bwMode="auto">
              <a:xfrm>
                <a:off x="3408" y="1296"/>
                <a:ext cx="288" cy="192"/>
                <a:chOff x="2736" y="1776"/>
                <a:chExt cx="288" cy="192"/>
              </a:xfrm>
            </p:grpSpPr>
            <p:sp>
              <p:nvSpPr>
                <p:cNvPr id="130145" name="Oval 9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6" name="Oval 9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7" name="Oval 9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8" name="Oval 10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49" name="Oval 10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0" name="Oval 10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1" name="Oval 10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2" name="Oval 10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3" name="Oval 10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54" name="Group 106"/>
              <p:cNvGrpSpPr>
                <a:grpSpLocks/>
              </p:cNvGrpSpPr>
              <p:nvPr/>
            </p:nvGrpSpPr>
            <p:grpSpPr bwMode="auto">
              <a:xfrm>
                <a:off x="2784" y="864"/>
                <a:ext cx="432" cy="624"/>
                <a:chOff x="2784" y="96"/>
                <a:chExt cx="432" cy="624"/>
              </a:xfrm>
            </p:grpSpPr>
            <p:pic>
              <p:nvPicPr>
                <p:cNvPr id="130155"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156" name="Group 108"/>
                <p:cNvGrpSpPr>
                  <a:grpSpLocks/>
                </p:cNvGrpSpPr>
                <p:nvPr/>
              </p:nvGrpSpPr>
              <p:grpSpPr bwMode="auto">
                <a:xfrm>
                  <a:off x="2928" y="528"/>
                  <a:ext cx="288" cy="192"/>
                  <a:chOff x="2736" y="1776"/>
                  <a:chExt cx="288" cy="192"/>
                </a:xfrm>
              </p:grpSpPr>
              <p:sp>
                <p:nvSpPr>
                  <p:cNvPr id="130157"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8"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59"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0"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1"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2"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3"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4"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5"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30166" name="Rectangle 118"/>
          <p:cNvSpPr>
            <a:spLocks noChangeArrowheads="1"/>
          </p:cNvSpPr>
          <p:nvPr/>
        </p:nvSpPr>
        <p:spPr bwMode="auto">
          <a:xfrm>
            <a:off x="4800600" y="54864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67" name="Line 119"/>
          <p:cNvSpPr>
            <a:spLocks noChangeShapeType="1"/>
          </p:cNvSpPr>
          <p:nvPr/>
        </p:nvSpPr>
        <p:spPr bwMode="auto">
          <a:xfrm flipH="1">
            <a:off x="1828800" y="5029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68" name="Text Box 120"/>
          <p:cNvSpPr txBox="1">
            <a:spLocks noChangeArrowheads="1"/>
          </p:cNvSpPr>
          <p:nvPr/>
        </p:nvSpPr>
        <p:spPr bwMode="auto">
          <a:xfrm>
            <a:off x="1905000" y="5410200"/>
            <a:ext cx="661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30169" name="Rectangle 121"/>
          <p:cNvSpPr>
            <a:spLocks noChangeArrowheads="1"/>
          </p:cNvSpPr>
          <p:nvPr/>
        </p:nvSpPr>
        <p:spPr bwMode="auto">
          <a:xfrm>
            <a:off x="2667000" y="61722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70" name="Rectangle 122"/>
          <p:cNvSpPr>
            <a:spLocks noChangeArrowheads="1"/>
          </p:cNvSpPr>
          <p:nvPr/>
        </p:nvSpPr>
        <p:spPr bwMode="auto">
          <a:xfrm>
            <a:off x="1752600" y="5486400"/>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171" name="Group 123"/>
          <p:cNvGrpSpPr>
            <a:grpSpLocks/>
          </p:cNvGrpSpPr>
          <p:nvPr/>
        </p:nvGrpSpPr>
        <p:grpSpPr bwMode="auto">
          <a:xfrm>
            <a:off x="5257800" y="6019800"/>
            <a:ext cx="838200" cy="533400"/>
            <a:chOff x="528" y="144"/>
            <a:chExt cx="1008" cy="624"/>
          </a:xfrm>
        </p:grpSpPr>
        <p:sp>
          <p:nvSpPr>
            <p:cNvPr id="130172" name="Rectangle 124"/>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73" name="Rectangle 125"/>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174" name="Picture 1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solidFill>
              <a:schemeClr val="folHlink"/>
            </a:solidFill>
          </p:spPr>
        </p:pic>
      </p:grpSp>
      <p:sp>
        <p:nvSpPr>
          <p:cNvPr id="130175" name="Text Box 127"/>
          <p:cNvSpPr txBox="1">
            <a:spLocks noChangeArrowheads="1"/>
          </p:cNvSpPr>
          <p:nvPr/>
        </p:nvSpPr>
        <p:spPr bwMode="auto">
          <a:xfrm>
            <a:off x="5029200" y="5410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130176" name="Line 128"/>
          <p:cNvSpPr>
            <a:spLocks noChangeShapeType="1"/>
          </p:cNvSpPr>
          <p:nvPr/>
        </p:nvSpPr>
        <p:spPr bwMode="auto">
          <a:xfrm>
            <a:off x="4191000" y="5029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177" name="Text Box 129"/>
          <p:cNvSpPr txBox="1">
            <a:spLocks noChangeArrowheads="1"/>
          </p:cNvSpPr>
          <p:nvPr/>
        </p:nvSpPr>
        <p:spPr bwMode="auto">
          <a:xfrm>
            <a:off x="6096000" y="6324600"/>
            <a:ext cx="60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sp>
        <p:nvSpPr>
          <p:cNvPr id="130179" name="Freeform 131"/>
          <p:cNvSpPr>
            <a:spLocks/>
          </p:cNvSpPr>
          <p:nvPr/>
        </p:nvSpPr>
        <p:spPr bwMode="auto">
          <a:xfrm>
            <a:off x="4889500" y="2698750"/>
            <a:ext cx="254000" cy="95250"/>
          </a:xfrm>
          <a:custGeom>
            <a:avLst/>
            <a:gdLst>
              <a:gd name="T0" fmla="*/ 116 w 160"/>
              <a:gd name="T1" fmla="*/ 0 h 60"/>
              <a:gd name="T2" fmla="*/ 0 w 160"/>
              <a:gd name="T3" fmla="*/ 60 h 60"/>
              <a:gd name="T4" fmla="*/ 160 w 160"/>
              <a:gd name="T5" fmla="*/ 60 h 60"/>
              <a:gd name="T6" fmla="*/ 116 w 160"/>
              <a:gd name="T7" fmla="*/ 0 h 60"/>
            </a:gdLst>
            <a:ahLst/>
            <a:cxnLst>
              <a:cxn ang="0">
                <a:pos x="T0" y="T1"/>
              </a:cxn>
              <a:cxn ang="0">
                <a:pos x="T2" y="T3"/>
              </a:cxn>
              <a:cxn ang="0">
                <a:pos x="T4" y="T5"/>
              </a:cxn>
              <a:cxn ang="0">
                <a:pos x="T6" y="T7"/>
              </a:cxn>
            </a:cxnLst>
            <a:rect l="0" t="0" r="r" b="b"/>
            <a:pathLst>
              <a:path w="160" h="60">
                <a:moveTo>
                  <a:pt x="116" y="0"/>
                </a:moveTo>
                <a:lnTo>
                  <a:pt x="0" y="60"/>
                </a:lnTo>
                <a:lnTo>
                  <a:pt x="160" y="60"/>
                </a:lnTo>
                <a:lnTo>
                  <a:pt x="11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180" name="Group 132"/>
          <p:cNvGrpSpPr>
            <a:grpSpLocks/>
          </p:cNvGrpSpPr>
          <p:nvPr/>
        </p:nvGrpSpPr>
        <p:grpSpPr bwMode="auto">
          <a:xfrm>
            <a:off x="3932238" y="3076575"/>
            <a:ext cx="823912" cy="533400"/>
            <a:chOff x="3840" y="912"/>
            <a:chExt cx="1008" cy="624"/>
          </a:xfrm>
        </p:grpSpPr>
        <p:sp>
          <p:nvSpPr>
            <p:cNvPr id="130181" name="Rectangle 133"/>
            <p:cNvSpPr>
              <a:spLocks noChangeArrowheads="1"/>
            </p:cNvSpPr>
            <p:nvPr/>
          </p:nvSpPr>
          <p:spPr bwMode="auto">
            <a:xfrm>
              <a:off x="3840" y="912"/>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2" name="Rectangle 134"/>
            <p:cNvSpPr>
              <a:spLocks noChangeArrowheads="1"/>
            </p:cNvSpPr>
            <p:nvPr/>
          </p:nvSpPr>
          <p:spPr bwMode="auto">
            <a:xfrm>
              <a:off x="4368" y="912"/>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183" name="Group 135"/>
            <p:cNvGrpSpPr>
              <a:grpSpLocks/>
            </p:cNvGrpSpPr>
            <p:nvPr/>
          </p:nvGrpSpPr>
          <p:grpSpPr bwMode="auto">
            <a:xfrm>
              <a:off x="4032" y="1296"/>
              <a:ext cx="288" cy="192"/>
              <a:chOff x="2736" y="1776"/>
              <a:chExt cx="288" cy="192"/>
            </a:xfrm>
          </p:grpSpPr>
          <p:sp>
            <p:nvSpPr>
              <p:cNvPr id="130184"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5"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6"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7"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8"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89"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0"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1"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2"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0193" name="Group 145"/>
            <p:cNvGrpSpPr>
              <a:grpSpLocks/>
            </p:cNvGrpSpPr>
            <p:nvPr/>
          </p:nvGrpSpPr>
          <p:grpSpPr bwMode="auto">
            <a:xfrm>
              <a:off x="4416" y="912"/>
              <a:ext cx="432" cy="624"/>
              <a:chOff x="2784" y="96"/>
              <a:chExt cx="432" cy="624"/>
            </a:xfrm>
          </p:grpSpPr>
          <p:pic>
            <p:nvPicPr>
              <p:cNvPr id="130194" name="Picture 1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195" name="Group 147"/>
              <p:cNvGrpSpPr>
                <a:grpSpLocks/>
              </p:cNvGrpSpPr>
              <p:nvPr/>
            </p:nvGrpSpPr>
            <p:grpSpPr bwMode="auto">
              <a:xfrm>
                <a:off x="2928" y="528"/>
                <a:ext cx="288" cy="192"/>
                <a:chOff x="2736" y="1776"/>
                <a:chExt cx="288" cy="192"/>
              </a:xfrm>
            </p:grpSpPr>
            <p:sp>
              <p:nvSpPr>
                <p:cNvPr id="130196"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7"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8"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199"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0"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1"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2"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3"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4"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0205" name="Text Box 157"/>
          <p:cNvSpPr txBox="1">
            <a:spLocks noChangeArrowheads="1"/>
          </p:cNvSpPr>
          <p:nvPr/>
        </p:nvSpPr>
        <p:spPr bwMode="auto">
          <a:xfrm>
            <a:off x="7513638" y="2085975"/>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130206" name="Rectangle 158"/>
          <p:cNvSpPr>
            <a:spLocks noChangeArrowheads="1"/>
          </p:cNvSpPr>
          <p:nvPr/>
        </p:nvSpPr>
        <p:spPr bwMode="auto">
          <a:xfrm>
            <a:off x="6599238" y="2543175"/>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7" name="Rectangle 159"/>
          <p:cNvSpPr>
            <a:spLocks noChangeArrowheads="1"/>
          </p:cNvSpPr>
          <p:nvPr/>
        </p:nvSpPr>
        <p:spPr bwMode="auto">
          <a:xfrm>
            <a:off x="4999038" y="2543175"/>
            <a:ext cx="152400" cy="152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08" name="Line 160"/>
          <p:cNvSpPr>
            <a:spLocks noChangeShapeType="1"/>
          </p:cNvSpPr>
          <p:nvPr/>
        </p:nvSpPr>
        <p:spPr bwMode="auto">
          <a:xfrm flipH="1">
            <a:off x="5075238" y="2162175"/>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09" name="Line 161"/>
          <p:cNvSpPr>
            <a:spLocks noChangeShapeType="1"/>
          </p:cNvSpPr>
          <p:nvPr/>
        </p:nvSpPr>
        <p:spPr bwMode="auto">
          <a:xfrm flipH="1">
            <a:off x="4313238" y="2695575"/>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10" name="Line 162"/>
          <p:cNvSpPr>
            <a:spLocks noChangeShapeType="1"/>
          </p:cNvSpPr>
          <p:nvPr/>
        </p:nvSpPr>
        <p:spPr bwMode="auto">
          <a:xfrm>
            <a:off x="5151438" y="2162175"/>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11" name="Line 163"/>
          <p:cNvSpPr>
            <a:spLocks noChangeShapeType="1"/>
          </p:cNvSpPr>
          <p:nvPr/>
        </p:nvSpPr>
        <p:spPr bwMode="auto">
          <a:xfrm>
            <a:off x="6675438" y="2695575"/>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12" name="Text Box 164"/>
          <p:cNvSpPr txBox="1">
            <a:spLocks noChangeArrowheads="1"/>
          </p:cNvSpPr>
          <p:nvPr/>
        </p:nvSpPr>
        <p:spPr bwMode="auto">
          <a:xfrm>
            <a:off x="4313238" y="2390775"/>
            <a:ext cx="7540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130213" name="Text Box 165"/>
          <p:cNvSpPr txBox="1">
            <a:spLocks noChangeArrowheads="1"/>
          </p:cNvSpPr>
          <p:nvPr/>
        </p:nvSpPr>
        <p:spPr bwMode="auto">
          <a:xfrm>
            <a:off x="6751638" y="2390775"/>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nvGrpSpPr>
          <p:cNvPr id="130241" name="Group 193"/>
          <p:cNvGrpSpPr>
            <a:grpSpLocks/>
          </p:cNvGrpSpPr>
          <p:nvPr/>
        </p:nvGrpSpPr>
        <p:grpSpPr bwMode="auto">
          <a:xfrm>
            <a:off x="7208838" y="3076575"/>
            <a:ext cx="838200" cy="533400"/>
            <a:chOff x="2496" y="864"/>
            <a:chExt cx="528" cy="336"/>
          </a:xfrm>
        </p:grpSpPr>
        <p:sp>
          <p:nvSpPr>
            <p:cNvPr id="130242" name="Rectangle 194"/>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43" name="Rectangle 195"/>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244" name="Picture 19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noFill/>
            <a:extLst>
              <a:ext uri="{909E8E84-426E-40dd-AFC4-6F175D3DCCD1}">
                <a14:hiddenFill xmlns:a14="http://schemas.microsoft.com/office/drawing/2010/main">
                  <a:solidFill>
                    <a:srgbClr val="FFFFFF"/>
                  </a:solidFill>
                </a14:hiddenFill>
              </a:ext>
            </a:extLst>
          </p:spPr>
        </p:pic>
        <p:grpSp>
          <p:nvGrpSpPr>
            <p:cNvPr id="130245" name="Group 197"/>
            <p:cNvGrpSpPr>
              <a:grpSpLocks/>
            </p:cNvGrpSpPr>
            <p:nvPr/>
          </p:nvGrpSpPr>
          <p:grpSpPr bwMode="auto">
            <a:xfrm>
              <a:off x="2848" y="1071"/>
              <a:ext cx="151" cy="103"/>
              <a:chOff x="2736" y="1776"/>
              <a:chExt cx="288" cy="192"/>
            </a:xfrm>
          </p:grpSpPr>
          <p:sp>
            <p:nvSpPr>
              <p:cNvPr id="130246" name="Oval 19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47" name="Oval 19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48" name="Oval 20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49" name="Oval 20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0" name="Oval 20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1" name="Oval 20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2" name="Oval 20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3" name="Oval 20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4" name="Oval 20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255" name="Line 207"/>
          <p:cNvSpPr>
            <a:spLocks noChangeShapeType="1"/>
          </p:cNvSpPr>
          <p:nvPr/>
        </p:nvSpPr>
        <p:spPr bwMode="auto">
          <a:xfrm>
            <a:off x="4876800" y="5638800"/>
            <a:ext cx="804863" cy="36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256" name="Group 208"/>
          <p:cNvGrpSpPr>
            <a:grpSpLocks/>
          </p:cNvGrpSpPr>
          <p:nvPr/>
        </p:nvGrpSpPr>
        <p:grpSpPr bwMode="auto">
          <a:xfrm>
            <a:off x="1371600" y="5943600"/>
            <a:ext cx="841375" cy="549275"/>
            <a:chOff x="2736" y="96"/>
            <a:chExt cx="1008" cy="672"/>
          </a:xfrm>
        </p:grpSpPr>
        <p:sp>
          <p:nvSpPr>
            <p:cNvPr id="130257" name="Rectangle 209"/>
            <p:cNvSpPr>
              <a:spLocks noChangeArrowheads="1"/>
            </p:cNvSpPr>
            <p:nvPr/>
          </p:nvSpPr>
          <p:spPr bwMode="auto">
            <a:xfrm>
              <a:off x="2736"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58" name="Rectangle 210"/>
            <p:cNvSpPr>
              <a:spLocks noChangeArrowheads="1"/>
            </p:cNvSpPr>
            <p:nvPr/>
          </p:nvSpPr>
          <p:spPr bwMode="auto">
            <a:xfrm>
              <a:off x="3264"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259" name="Group 211"/>
            <p:cNvGrpSpPr>
              <a:grpSpLocks/>
            </p:cNvGrpSpPr>
            <p:nvPr/>
          </p:nvGrpSpPr>
          <p:grpSpPr bwMode="auto">
            <a:xfrm>
              <a:off x="2784" y="96"/>
              <a:ext cx="432" cy="624"/>
              <a:chOff x="2784" y="96"/>
              <a:chExt cx="432" cy="624"/>
            </a:xfrm>
          </p:grpSpPr>
          <p:pic>
            <p:nvPicPr>
              <p:cNvPr id="130260" name="Picture 2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chemeClr val="folHlink"/>
                    </a:solidFill>
                  </a14:hiddenFill>
                </a:ext>
              </a:extLst>
            </p:spPr>
          </p:pic>
          <p:grpSp>
            <p:nvGrpSpPr>
              <p:cNvPr id="130261" name="Group 213"/>
              <p:cNvGrpSpPr>
                <a:grpSpLocks/>
              </p:cNvGrpSpPr>
              <p:nvPr/>
            </p:nvGrpSpPr>
            <p:grpSpPr bwMode="auto">
              <a:xfrm>
                <a:off x="2928" y="528"/>
                <a:ext cx="288" cy="192"/>
                <a:chOff x="2736" y="1776"/>
                <a:chExt cx="288" cy="192"/>
              </a:xfrm>
            </p:grpSpPr>
            <p:sp>
              <p:nvSpPr>
                <p:cNvPr id="130262" name="Oval 214"/>
                <p:cNvSpPr>
                  <a:spLocks noChangeArrowheads="1"/>
                </p:cNvSpPr>
                <p:nvPr/>
              </p:nvSpPr>
              <p:spPr bwMode="auto">
                <a:xfrm>
                  <a:off x="2736" y="182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3" name="Oval 215"/>
                <p:cNvSpPr>
                  <a:spLocks noChangeArrowheads="1"/>
                </p:cNvSpPr>
                <p:nvPr/>
              </p:nvSpPr>
              <p:spPr bwMode="auto">
                <a:xfrm>
                  <a:off x="2832"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4" name="Oval 216"/>
                <p:cNvSpPr>
                  <a:spLocks noChangeArrowheads="1"/>
                </p:cNvSpPr>
                <p:nvPr/>
              </p:nvSpPr>
              <p:spPr bwMode="auto">
                <a:xfrm>
                  <a:off x="2784" y="192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5" name="Oval 217"/>
                <p:cNvSpPr>
                  <a:spLocks noChangeArrowheads="1"/>
                </p:cNvSpPr>
                <p:nvPr/>
              </p:nvSpPr>
              <p:spPr bwMode="auto">
                <a:xfrm>
                  <a:off x="2832" y="1776"/>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6" name="Oval 218"/>
                <p:cNvSpPr>
                  <a:spLocks noChangeArrowheads="1"/>
                </p:cNvSpPr>
                <p:nvPr/>
              </p:nvSpPr>
              <p:spPr bwMode="auto">
                <a:xfrm>
                  <a:off x="2928" y="1824"/>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7" name="Oval 219"/>
                <p:cNvSpPr>
                  <a:spLocks noChangeArrowheads="1"/>
                </p:cNvSpPr>
                <p:nvPr/>
              </p:nvSpPr>
              <p:spPr bwMode="auto">
                <a:xfrm>
                  <a:off x="2880"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8" name="Oval 220"/>
                <p:cNvSpPr>
                  <a:spLocks noChangeArrowheads="1"/>
                </p:cNvSpPr>
                <p:nvPr/>
              </p:nvSpPr>
              <p:spPr bwMode="auto">
                <a:xfrm>
                  <a:off x="2976"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69" name="Oval 221"/>
                <p:cNvSpPr>
                  <a:spLocks noChangeArrowheads="1"/>
                </p:cNvSpPr>
                <p:nvPr/>
              </p:nvSpPr>
              <p:spPr bwMode="auto">
                <a:xfrm>
                  <a:off x="2736" y="1872"/>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70" name="Oval 222"/>
                <p:cNvSpPr>
                  <a:spLocks noChangeArrowheads="1"/>
                </p:cNvSpPr>
                <p:nvPr/>
              </p:nvSpPr>
              <p:spPr bwMode="auto">
                <a:xfrm>
                  <a:off x="2928" y="1920"/>
                  <a:ext cx="48" cy="4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0271" name="Line 223"/>
          <p:cNvSpPr>
            <a:spLocks noChangeShapeType="1"/>
          </p:cNvSpPr>
          <p:nvPr/>
        </p:nvSpPr>
        <p:spPr bwMode="auto">
          <a:xfrm flipH="1">
            <a:off x="1814513" y="5638800"/>
            <a:ext cx="14287"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272" name="Group 224"/>
          <p:cNvGrpSpPr>
            <a:grpSpLocks/>
          </p:cNvGrpSpPr>
          <p:nvPr/>
        </p:nvGrpSpPr>
        <p:grpSpPr bwMode="auto">
          <a:xfrm>
            <a:off x="3276600" y="6019800"/>
            <a:ext cx="838200" cy="533400"/>
            <a:chOff x="528" y="144"/>
            <a:chExt cx="1008" cy="624"/>
          </a:xfrm>
        </p:grpSpPr>
        <p:sp>
          <p:nvSpPr>
            <p:cNvPr id="130273" name="Rectangle 225"/>
            <p:cNvSpPr>
              <a:spLocks noChangeArrowheads="1"/>
            </p:cNvSpPr>
            <p:nvPr/>
          </p:nvSpPr>
          <p:spPr bwMode="auto">
            <a:xfrm>
              <a:off x="528"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74" name="Rectangle 226"/>
            <p:cNvSpPr>
              <a:spLocks noChangeArrowheads="1"/>
            </p:cNvSpPr>
            <p:nvPr/>
          </p:nvSpPr>
          <p:spPr bwMode="auto">
            <a:xfrm>
              <a:off x="1056"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275"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solidFill>
              <a:schemeClr val="folHlink"/>
            </a:solidFill>
          </p:spPr>
        </p:pic>
      </p:grpSp>
      <p:sp>
        <p:nvSpPr>
          <p:cNvPr id="130276" name="Line 228"/>
          <p:cNvSpPr>
            <a:spLocks noChangeShapeType="1"/>
          </p:cNvSpPr>
          <p:nvPr/>
        </p:nvSpPr>
        <p:spPr bwMode="auto">
          <a:xfrm>
            <a:off x="22098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77" name="Line 229"/>
          <p:cNvSpPr>
            <a:spLocks noChangeShapeType="1"/>
          </p:cNvSpPr>
          <p:nvPr/>
        </p:nvSpPr>
        <p:spPr bwMode="auto">
          <a:xfrm>
            <a:off x="28194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78" name="Text Box 230"/>
          <p:cNvSpPr txBox="1">
            <a:spLocks noChangeArrowheads="1"/>
          </p:cNvSpPr>
          <p:nvPr/>
        </p:nvSpPr>
        <p:spPr bwMode="auto">
          <a:xfrm>
            <a:off x="4114800" y="62626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130279" name="Group 231"/>
          <p:cNvGrpSpPr>
            <a:grpSpLocks/>
          </p:cNvGrpSpPr>
          <p:nvPr/>
        </p:nvGrpSpPr>
        <p:grpSpPr bwMode="auto">
          <a:xfrm>
            <a:off x="2438400" y="3581400"/>
            <a:ext cx="2209800" cy="1435100"/>
            <a:chOff x="1536" y="2256"/>
            <a:chExt cx="1392" cy="904"/>
          </a:xfrm>
        </p:grpSpPr>
        <p:sp>
          <p:nvSpPr>
            <p:cNvPr id="130280" name="Freeform 232"/>
            <p:cNvSpPr>
              <a:spLocks/>
            </p:cNvSpPr>
            <p:nvPr/>
          </p:nvSpPr>
          <p:spPr bwMode="auto">
            <a:xfrm>
              <a:off x="2184" y="2592"/>
              <a:ext cx="216" cy="72"/>
            </a:xfrm>
            <a:custGeom>
              <a:avLst/>
              <a:gdLst>
                <a:gd name="T0" fmla="*/ 120 w 216"/>
                <a:gd name="T1" fmla="*/ 0 h 72"/>
                <a:gd name="T2" fmla="*/ 0 w 216"/>
                <a:gd name="T3" fmla="*/ 72 h 72"/>
                <a:gd name="T4" fmla="*/ 216 w 216"/>
                <a:gd name="T5" fmla="*/ 72 h 72"/>
                <a:gd name="T6" fmla="*/ 120 w 216"/>
                <a:gd name="T7" fmla="*/ 0 h 72"/>
              </a:gdLst>
              <a:ahLst/>
              <a:cxnLst>
                <a:cxn ang="0">
                  <a:pos x="T0" y="T1"/>
                </a:cxn>
                <a:cxn ang="0">
                  <a:pos x="T2" y="T3"/>
                </a:cxn>
                <a:cxn ang="0">
                  <a:pos x="T4" y="T5"/>
                </a:cxn>
                <a:cxn ang="0">
                  <a:pos x="T6" y="T7"/>
                </a:cxn>
              </a:cxnLst>
              <a:rect l="0" t="0" r="r" b="b"/>
              <a:pathLst>
                <a:path w="216" h="72">
                  <a:moveTo>
                    <a:pt x="120" y="0"/>
                  </a:moveTo>
                  <a:lnTo>
                    <a:pt x="0" y="72"/>
                  </a:lnTo>
                  <a:lnTo>
                    <a:pt x="216" y="72"/>
                  </a:lnTo>
                  <a:lnTo>
                    <a:pt x="1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0281" name="Group 233"/>
            <p:cNvGrpSpPr>
              <a:grpSpLocks/>
            </p:cNvGrpSpPr>
            <p:nvPr/>
          </p:nvGrpSpPr>
          <p:grpSpPr bwMode="auto">
            <a:xfrm>
              <a:off x="2363" y="2805"/>
              <a:ext cx="528" cy="355"/>
              <a:chOff x="2736" y="96"/>
              <a:chExt cx="1008" cy="672"/>
            </a:xfrm>
          </p:grpSpPr>
          <p:sp>
            <p:nvSpPr>
              <p:cNvPr id="130282" name="Rectangle 234"/>
              <p:cNvSpPr>
                <a:spLocks noChangeArrowheads="1"/>
              </p:cNvSpPr>
              <p:nvPr/>
            </p:nvSpPr>
            <p:spPr bwMode="auto">
              <a:xfrm>
                <a:off x="2736"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83" name="Rectangle 235"/>
              <p:cNvSpPr>
                <a:spLocks noChangeArrowheads="1"/>
              </p:cNvSpPr>
              <p:nvPr/>
            </p:nvSpPr>
            <p:spPr bwMode="auto">
              <a:xfrm>
                <a:off x="3264"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0284" name="Group 236"/>
              <p:cNvGrpSpPr>
                <a:grpSpLocks/>
              </p:cNvGrpSpPr>
              <p:nvPr/>
            </p:nvGrpSpPr>
            <p:grpSpPr bwMode="auto">
              <a:xfrm>
                <a:off x="2784" y="96"/>
                <a:ext cx="432" cy="624"/>
                <a:chOff x="2784" y="96"/>
                <a:chExt cx="432" cy="624"/>
              </a:xfrm>
            </p:grpSpPr>
            <p:pic>
              <p:nvPicPr>
                <p:cNvPr id="130285" name="Picture 2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286" name="Group 238"/>
                <p:cNvGrpSpPr>
                  <a:grpSpLocks/>
                </p:cNvGrpSpPr>
                <p:nvPr/>
              </p:nvGrpSpPr>
              <p:grpSpPr bwMode="auto">
                <a:xfrm>
                  <a:off x="2928" y="528"/>
                  <a:ext cx="288" cy="192"/>
                  <a:chOff x="2736" y="1776"/>
                  <a:chExt cx="288" cy="192"/>
                </a:xfrm>
              </p:grpSpPr>
              <p:sp>
                <p:nvSpPr>
                  <p:cNvPr id="130287" name="Oval 2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88" name="Oval 2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89" name="Oval 2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0" name="Oval 2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1" name="Oval 2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2" name="Oval 2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3" name="Oval 2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4" name="Oval 2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5" name="Oval 2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0296" name="Line 248"/>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97" name="Rectangle 249"/>
            <p:cNvSpPr>
              <a:spLocks noChangeArrowheads="1"/>
            </p:cNvSpPr>
            <p:nvPr/>
          </p:nvSpPr>
          <p:spPr bwMode="auto">
            <a:xfrm>
              <a:off x="2256" y="2496"/>
              <a:ext cx="96" cy="96"/>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298" name="Line 250"/>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299" name="Text Box 251"/>
            <p:cNvSpPr txBox="1">
              <a:spLocks noChangeArrowheads="1"/>
            </p:cNvSpPr>
            <p:nvPr/>
          </p:nvSpPr>
          <p:spPr bwMode="auto">
            <a:xfrm>
              <a:off x="1536" y="24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130300" name="Group 252"/>
            <p:cNvGrpSpPr>
              <a:grpSpLocks/>
            </p:cNvGrpSpPr>
            <p:nvPr/>
          </p:nvGrpSpPr>
          <p:grpSpPr bwMode="auto">
            <a:xfrm>
              <a:off x="1632" y="2832"/>
              <a:ext cx="528" cy="324"/>
              <a:chOff x="3840" y="144"/>
              <a:chExt cx="1008" cy="624"/>
            </a:xfrm>
          </p:grpSpPr>
          <p:sp>
            <p:nvSpPr>
              <p:cNvPr id="130301" name="Rectangle 253"/>
              <p:cNvSpPr>
                <a:spLocks noChangeArrowheads="1"/>
              </p:cNvSpPr>
              <p:nvPr/>
            </p:nvSpPr>
            <p:spPr bwMode="auto">
              <a:xfrm>
                <a:off x="3840" y="144"/>
                <a:ext cx="576"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02" name="Rectangle 254"/>
              <p:cNvSpPr>
                <a:spLocks noChangeArrowheads="1"/>
              </p:cNvSpPr>
              <p:nvPr/>
            </p:nvSpPr>
            <p:spPr bwMode="auto">
              <a:xfrm>
                <a:off x="4368" y="144"/>
                <a:ext cx="480" cy="62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0303" name="Picture 25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0304" name="Group 256"/>
              <p:cNvGrpSpPr>
                <a:grpSpLocks/>
              </p:cNvGrpSpPr>
              <p:nvPr/>
            </p:nvGrpSpPr>
            <p:grpSpPr bwMode="auto">
              <a:xfrm>
                <a:off x="4032" y="528"/>
                <a:ext cx="288" cy="192"/>
                <a:chOff x="2736" y="1776"/>
                <a:chExt cx="288" cy="192"/>
              </a:xfrm>
            </p:grpSpPr>
            <p:sp>
              <p:nvSpPr>
                <p:cNvPr id="130305" name="Oval 25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06" name="Oval 25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07" name="Oval 25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08" name="Oval 26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09" name="Oval 26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10" name="Oval 26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11" name="Oval 26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12" name="Oval 26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313" name="Oval 26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0314" name="Line 266"/>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315" name="Line 267"/>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0316" name="Line 268"/>
          <p:cNvSpPr>
            <a:spLocks noChangeShapeType="1"/>
          </p:cNvSpPr>
          <p:nvPr/>
        </p:nvSpPr>
        <p:spPr bwMode="auto">
          <a:xfrm>
            <a:off x="30480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317" name="Text Box 269"/>
          <p:cNvSpPr txBox="1">
            <a:spLocks noChangeArrowheads="1"/>
          </p:cNvSpPr>
          <p:nvPr/>
        </p:nvSpPr>
        <p:spPr bwMode="auto">
          <a:xfrm>
            <a:off x="2209800" y="5791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130318" name="Line 270"/>
          <p:cNvSpPr>
            <a:spLocks noChangeShapeType="1"/>
          </p:cNvSpPr>
          <p:nvPr/>
        </p:nvSpPr>
        <p:spPr bwMode="auto">
          <a:xfrm>
            <a:off x="2209800" y="62484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319" name="Line 271"/>
          <p:cNvSpPr>
            <a:spLocks noChangeShapeType="1"/>
          </p:cNvSpPr>
          <p:nvPr/>
        </p:nvSpPr>
        <p:spPr bwMode="auto">
          <a:xfrm flipH="1">
            <a:off x="38862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320" name="Text Box 272"/>
          <p:cNvSpPr txBox="1">
            <a:spLocks noChangeArrowheads="1"/>
          </p:cNvSpPr>
          <p:nvPr/>
        </p:nvSpPr>
        <p:spPr bwMode="auto">
          <a:xfrm>
            <a:off x="7086600" y="3581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130321" name="Freeform 273"/>
          <p:cNvSpPr>
            <a:spLocks/>
          </p:cNvSpPr>
          <p:nvPr/>
        </p:nvSpPr>
        <p:spPr bwMode="auto">
          <a:xfrm>
            <a:off x="5122863" y="1274763"/>
            <a:ext cx="703262" cy="1811337"/>
          </a:xfrm>
          <a:custGeom>
            <a:avLst/>
            <a:gdLst>
              <a:gd name="T0" fmla="*/ 133 w 443"/>
              <a:gd name="T1" fmla="*/ 1117 h 1141"/>
              <a:gd name="T2" fmla="*/ 277 w 443"/>
              <a:gd name="T3" fmla="*/ 1117 h 1141"/>
              <a:gd name="T4" fmla="*/ 373 w 443"/>
              <a:gd name="T5" fmla="*/ 973 h 1141"/>
              <a:gd name="T6" fmla="*/ 421 w 443"/>
              <a:gd name="T7" fmla="*/ 589 h 1141"/>
              <a:gd name="T8" fmla="*/ 373 w 443"/>
              <a:gd name="T9" fmla="*/ 61 h 1141"/>
              <a:gd name="T10" fmla="*/ 0 w 443"/>
              <a:gd name="T11" fmla="*/ 221 h 1141"/>
            </a:gdLst>
            <a:ahLst/>
            <a:cxnLst>
              <a:cxn ang="0">
                <a:pos x="T0" y="T1"/>
              </a:cxn>
              <a:cxn ang="0">
                <a:pos x="T2" y="T3"/>
              </a:cxn>
              <a:cxn ang="0">
                <a:pos x="T4" y="T5"/>
              </a:cxn>
              <a:cxn ang="0">
                <a:pos x="T6" y="T7"/>
              </a:cxn>
              <a:cxn ang="0">
                <a:pos x="T8" y="T9"/>
              </a:cxn>
              <a:cxn ang="0">
                <a:pos x="T10" y="T11"/>
              </a:cxn>
            </a:cxnLst>
            <a:rect l="0" t="0" r="r" b="b"/>
            <a:pathLst>
              <a:path w="443" h="1141">
                <a:moveTo>
                  <a:pt x="133" y="1117"/>
                </a:moveTo>
                <a:cubicBezTo>
                  <a:pt x="185" y="1129"/>
                  <a:pt x="237" y="1141"/>
                  <a:pt x="277" y="1117"/>
                </a:cubicBezTo>
                <a:cubicBezTo>
                  <a:pt x="317" y="1093"/>
                  <a:pt x="349" y="1061"/>
                  <a:pt x="373" y="973"/>
                </a:cubicBezTo>
                <a:cubicBezTo>
                  <a:pt x="397" y="885"/>
                  <a:pt x="421" y="741"/>
                  <a:pt x="421" y="589"/>
                </a:cubicBezTo>
                <a:cubicBezTo>
                  <a:pt x="421" y="437"/>
                  <a:pt x="443" y="122"/>
                  <a:pt x="373" y="61"/>
                </a:cubicBezTo>
                <a:cubicBezTo>
                  <a:pt x="303" y="0"/>
                  <a:pt x="151" y="110"/>
                  <a:pt x="0" y="22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323" name="Freeform 275"/>
          <p:cNvSpPr>
            <a:spLocks/>
          </p:cNvSpPr>
          <p:nvPr/>
        </p:nvSpPr>
        <p:spPr bwMode="auto">
          <a:xfrm>
            <a:off x="5029200" y="2667000"/>
            <a:ext cx="304800" cy="381000"/>
          </a:xfrm>
          <a:custGeom>
            <a:avLst/>
            <a:gdLst>
              <a:gd name="T0" fmla="*/ 0 w 192"/>
              <a:gd name="T1" fmla="*/ 0 h 240"/>
              <a:gd name="T2" fmla="*/ 96 w 192"/>
              <a:gd name="T3" fmla="*/ 144 h 240"/>
              <a:gd name="T4" fmla="*/ 144 w 192"/>
              <a:gd name="T5" fmla="*/ 192 h 240"/>
              <a:gd name="T6" fmla="*/ 192 w 192"/>
              <a:gd name="T7" fmla="*/ 240 h 240"/>
            </a:gdLst>
            <a:ahLst/>
            <a:cxnLst>
              <a:cxn ang="0">
                <a:pos x="T0" y="T1"/>
              </a:cxn>
              <a:cxn ang="0">
                <a:pos x="T2" y="T3"/>
              </a:cxn>
              <a:cxn ang="0">
                <a:pos x="T4" y="T5"/>
              </a:cxn>
              <a:cxn ang="0">
                <a:pos x="T6" y="T7"/>
              </a:cxn>
            </a:cxnLst>
            <a:rect l="0" t="0" r="r" b="b"/>
            <a:pathLst>
              <a:path w="192" h="240">
                <a:moveTo>
                  <a:pt x="0" y="0"/>
                </a:moveTo>
                <a:cubicBezTo>
                  <a:pt x="36" y="56"/>
                  <a:pt x="72" y="112"/>
                  <a:pt x="96" y="144"/>
                </a:cubicBezTo>
                <a:cubicBezTo>
                  <a:pt x="120" y="176"/>
                  <a:pt x="128" y="176"/>
                  <a:pt x="144" y="192"/>
                </a:cubicBezTo>
                <a:cubicBezTo>
                  <a:pt x="160" y="208"/>
                  <a:pt x="176" y="224"/>
                  <a:pt x="192"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0387648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Does this always work?</a:t>
            </a:r>
            <a:endParaRPr lang="en-US"/>
          </a:p>
        </p:txBody>
      </p:sp>
      <p:sp>
        <p:nvSpPr>
          <p:cNvPr id="68611" name="Rectangle 3"/>
          <p:cNvSpPr>
            <a:spLocks noGrp="1" noChangeArrowheads="1"/>
          </p:cNvSpPr>
          <p:nvPr>
            <p:ph type="body" idx="1"/>
          </p:nvPr>
        </p:nvSpPr>
        <p:spPr/>
        <p:txBody>
          <a:bodyPr/>
          <a:lstStyle/>
          <a:p>
            <a:r>
              <a:rPr lang="en-US" dirty="0" smtClean="0">
                <a:solidFill>
                  <a:schemeClr val="accent3"/>
                </a:solidFill>
              </a:rPr>
              <a:t>No!</a:t>
            </a:r>
            <a:r>
              <a:rPr lang="en-US" dirty="0" smtClean="0"/>
              <a:t> We must be more careful</a:t>
            </a:r>
          </a:p>
          <a:p>
            <a:r>
              <a:rPr lang="en-US" dirty="0" smtClean="0"/>
              <a:t>For a cyclic plan to be correct, it should be possible to reach a goal node from every non-goal node in the plan</a:t>
            </a:r>
          </a:p>
          <a:p>
            <a:endParaRPr lang="en-US" dirty="0"/>
          </a:p>
        </p:txBody>
      </p:sp>
    </p:spTree>
    <p:extLst>
      <p:ext uri="{BB962C8B-B14F-4D97-AF65-F5344CB8AC3E}">
        <p14:creationId xmlns:p14="http://schemas.microsoft.com/office/powerpoint/2010/main" val="13578752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932238" y="180975"/>
            <a:ext cx="838200" cy="533400"/>
            <a:chOff x="2496" y="864"/>
            <a:chExt cx="528" cy="336"/>
          </a:xfrm>
        </p:grpSpPr>
        <p:sp>
          <p:nvSpPr>
            <p:cNvPr id="131075" name="Rectangle 3"/>
            <p:cNvSpPr>
              <a:spLocks noChangeArrowheads="1"/>
            </p:cNvSpPr>
            <p:nvPr/>
          </p:nvSpPr>
          <p:spPr bwMode="auto">
            <a:xfrm>
              <a:off x="2496" y="864"/>
              <a:ext cx="302" cy="336"/>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6" name="Rectangle 4"/>
            <p:cNvSpPr>
              <a:spLocks noChangeArrowheads="1"/>
            </p:cNvSpPr>
            <p:nvPr/>
          </p:nvSpPr>
          <p:spPr bwMode="auto">
            <a:xfrm>
              <a:off x="2773" y="864"/>
              <a:ext cx="251" cy="336"/>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077" name="Picture 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solidFill>
              <a:srgbClr val="FF3300"/>
            </a:solidFill>
          </p:spPr>
        </p:pic>
        <p:grpSp>
          <p:nvGrpSpPr>
            <p:cNvPr id="131078" name="Group 6"/>
            <p:cNvGrpSpPr>
              <a:grpSpLocks/>
            </p:cNvGrpSpPr>
            <p:nvPr/>
          </p:nvGrpSpPr>
          <p:grpSpPr bwMode="auto">
            <a:xfrm>
              <a:off x="2848" y="1071"/>
              <a:ext cx="151" cy="103"/>
              <a:chOff x="2736" y="1776"/>
              <a:chExt cx="288" cy="192"/>
            </a:xfrm>
          </p:grpSpPr>
          <p:sp>
            <p:nvSpPr>
              <p:cNvPr id="131079" name="Oval 7"/>
              <p:cNvSpPr>
                <a:spLocks noChangeArrowheads="1"/>
              </p:cNvSpPr>
              <p:nvPr/>
            </p:nvSpPr>
            <p:spPr bwMode="auto">
              <a:xfrm>
                <a:off x="2736" y="1824"/>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0" name="Oval 8"/>
              <p:cNvSpPr>
                <a:spLocks noChangeArrowheads="1"/>
              </p:cNvSpPr>
              <p:nvPr/>
            </p:nvSpPr>
            <p:spPr bwMode="auto">
              <a:xfrm>
                <a:off x="2832"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1" name="Oval 9"/>
              <p:cNvSpPr>
                <a:spLocks noChangeArrowheads="1"/>
              </p:cNvSpPr>
              <p:nvPr/>
            </p:nvSpPr>
            <p:spPr bwMode="auto">
              <a:xfrm>
                <a:off x="2784" y="1920"/>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2" name="Oval 10"/>
              <p:cNvSpPr>
                <a:spLocks noChangeArrowheads="1"/>
              </p:cNvSpPr>
              <p:nvPr/>
            </p:nvSpPr>
            <p:spPr bwMode="auto">
              <a:xfrm>
                <a:off x="2832" y="1776"/>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3" name="Oval 11"/>
              <p:cNvSpPr>
                <a:spLocks noChangeArrowheads="1"/>
              </p:cNvSpPr>
              <p:nvPr/>
            </p:nvSpPr>
            <p:spPr bwMode="auto">
              <a:xfrm>
                <a:off x="2928" y="1824"/>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4" name="Oval 12"/>
              <p:cNvSpPr>
                <a:spLocks noChangeArrowheads="1"/>
              </p:cNvSpPr>
              <p:nvPr/>
            </p:nvSpPr>
            <p:spPr bwMode="auto">
              <a:xfrm>
                <a:off x="2880"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5" name="Oval 13"/>
              <p:cNvSpPr>
                <a:spLocks noChangeArrowheads="1"/>
              </p:cNvSpPr>
              <p:nvPr/>
            </p:nvSpPr>
            <p:spPr bwMode="auto">
              <a:xfrm>
                <a:off x="2976"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6" name="Oval 14"/>
              <p:cNvSpPr>
                <a:spLocks noChangeArrowheads="1"/>
              </p:cNvSpPr>
              <p:nvPr/>
            </p:nvSpPr>
            <p:spPr bwMode="auto">
              <a:xfrm>
                <a:off x="2736" y="1872"/>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7" name="Oval 15"/>
              <p:cNvSpPr>
                <a:spLocks noChangeArrowheads="1"/>
              </p:cNvSpPr>
              <p:nvPr/>
            </p:nvSpPr>
            <p:spPr bwMode="auto">
              <a:xfrm>
                <a:off x="2928" y="1920"/>
                <a:ext cx="48" cy="48"/>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1088" name="Group 16"/>
          <p:cNvGrpSpPr>
            <a:grpSpLocks/>
          </p:cNvGrpSpPr>
          <p:nvPr/>
        </p:nvGrpSpPr>
        <p:grpSpPr bwMode="auto">
          <a:xfrm>
            <a:off x="274638" y="2162175"/>
            <a:ext cx="3549650" cy="1738313"/>
            <a:chOff x="173" y="1362"/>
            <a:chExt cx="2236" cy="1095"/>
          </a:xfrm>
        </p:grpSpPr>
        <p:sp>
          <p:nvSpPr>
            <p:cNvPr id="131089" name="Rectangle 17"/>
            <p:cNvSpPr>
              <a:spLocks noChangeArrowheads="1"/>
            </p:cNvSpPr>
            <p:nvPr/>
          </p:nvSpPr>
          <p:spPr bwMode="auto">
            <a:xfrm>
              <a:off x="65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0" name="Rectangle 18"/>
            <p:cNvSpPr>
              <a:spLocks noChangeArrowheads="1"/>
            </p:cNvSpPr>
            <p:nvPr/>
          </p:nvSpPr>
          <p:spPr bwMode="auto">
            <a:xfrm>
              <a:off x="1613"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1" name="Freeform 19"/>
            <p:cNvSpPr>
              <a:spLocks/>
            </p:cNvSpPr>
            <p:nvPr/>
          </p:nvSpPr>
          <p:spPr bwMode="auto">
            <a:xfrm>
              <a:off x="1568" y="1698"/>
              <a:ext cx="222" cy="75"/>
            </a:xfrm>
            <a:custGeom>
              <a:avLst/>
              <a:gdLst>
                <a:gd name="T0" fmla="*/ 93 w 222"/>
                <a:gd name="T1" fmla="*/ 0 h 75"/>
                <a:gd name="T2" fmla="*/ 0 w 222"/>
                <a:gd name="T3" fmla="*/ 75 h 75"/>
                <a:gd name="T4" fmla="*/ 222 w 222"/>
                <a:gd name="T5" fmla="*/ 75 h 75"/>
                <a:gd name="T6" fmla="*/ 93 w 222"/>
                <a:gd name="T7" fmla="*/ 0 h 75"/>
              </a:gdLst>
              <a:ahLst/>
              <a:cxnLst>
                <a:cxn ang="0">
                  <a:pos x="T0" y="T1"/>
                </a:cxn>
                <a:cxn ang="0">
                  <a:pos x="T2" y="T3"/>
                </a:cxn>
                <a:cxn ang="0">
                  <a:pos x="T4" y="T5"/>
                </a:cxn>
                <a:cxn ang="0">
                  <a:pos x="T6" y="T7"/>
                </a:cxn>
              </a:cxnLst>
              <a:rect l="0" t="0" r="r" b="b"/>
              <a:pathLst>
                <a:path w="222" h="75">
                  <a:moveTo>
                    <a:pt x="93" y="0"/>
                  </a:moveTo>
                  <a:lnTo>
                    <a:pt x="0" y="75"/>
                  </a:lnTo>
                  <a:lnTo>
                    <a:pt x="222" y="75"/>
                  </a:lnTo>
                  <a:lnTo>
                    <a:pt x="93"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092" name="Group 20"/>
            <p:cNvGrpSpPr>
              <a:grpSpLocks/>
            </p:cNvGrpSpPr>
            <p:nvPr/>
          </p:nvGrpSpPr>
          <p:grpSpPr bwMode="auto">
            <a:xfrm>
              <a:off x="1085" y="1938"/>
              <a:ext cx="528" cy="336"/>
              <a:chOff x="1632" y="144"/>
              <a:chExt cx="1008" cy="624"/>
            </a:xfrm>
          </p:grpSpPr>
          <p:sp>
            <p:nvSpPr>
              <p:cNvPr id="131093" name="Rectangle 21"/>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4" name="Rectangle 22"/>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095" name="Picture 2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1096" name="Group 24"/>
            <p:cNvGrpSpPr>
              <a:grpSpLocks/>
            </p:cNvGrpSpPr>
            <p:nvPr/>
          </p:nvGrpSpPr>
          <p:grpSpPr bwMode="auto">
            <a:xfrm>
              <a:off x="221" y="1938"/>
              <a:ext cx="528" cy="336"/>
              <a:chOff x="528" y="144"/>
              <a:chExt cx="1008" cy="624"/>
            </a:xfrm>
          </p:grpSpPr>
          <p:sp>
            <p:nvSpPr>
              <p:cNvPr id="131097" name="Rectangle 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98" name="Rectangle 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099" name="Picture 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100" name="Group 28"/>
              <p:cNvGrpSpPr>
                <a:grpSpLocks/>
              </p:cNvGrpSpPr>
              <p:nvPr/>
            </p:nvGrpSpPr>
            <p:grpSpPr bwMode="auto">
              <a:xfrm>
                <a:off x="1200" y="528"/>
                <a:ext cx="288" cy="192"/>
                <a:chOff x="2736" y="1776"/>
                <a:chExt cx="288" cy="192"/>
              </a:xfrm>
            </p:grpSpPr>
            <p:sp>
              <p:nvSpPr>
                <p:cNvPr id="131101" name="Oval 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2" name="Oval 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3" name="Oval 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4" name="Oval 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5" name="Oval 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6" name="Oval 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7" name="Oval 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8" name="Oval 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09" name="Oval 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1110" name="Line 38"/>
            <p:cNvSpPr>
              <a:spLocks noChangeShapeType="1"/>
            </p:cNvSpPr>
            <p:nvPr/>
          </p:nvSpPr>
          <p:spPr bwMode="auto">
            <a:xfrm flipH="1">
              <a:off x="509"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1" name="Line 39"/>
            <p:cNvSpPr>
              <a:spLocks noChangeShapeType="1"/>
            </p:cNvSpPr>
            <p:nvPr/>
          </p:nvSpPr>
          <p:spPr bwMode="auto">
            <a:xfrm flipH="1">
              <a:off x="701" y="1362"/>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2" name="Line 40"/>
            <p:cNvSpPr>
              <a:spLocks noChangeShapeType="1"/>
            </p:cNvSpPr>
            <p:nvPr/>
          </p:nvSpPr>
          <p:spPr bwMode="auto">
            <a:xfrm>
              <a:off x="1229" y="1362"/>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3" name="Line 41"/>
            <p:cNvSpPr>
              <a:spLocks noChangeShapeType="1"/>
            </p:cNvSpPr>
            <p:nvPr/>
          </p:nvSpPr>
          <p:spPr bwMode="auto">
            <a:xfrm flipH="1">
              <a:off x="1373" y="1698"/>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4" name="Line 42"/>
            <p:cNvSpPr>
              <a:spLocks noChangeShapeType="1"/>
            </p:cNvSpPr>
            <p:nvPr/>
          </p:nvSpPr>
          <p:spPr bwMode="auto">
            <a:xfrm>
              <a:off x="1661" y="1698"/>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15" name="Text Box 43"/>
            <p:cNvSpPr txBox="1">
              <a:spLocks noChangeArrowheads="1"/>
            </p:cNvSpPr>
            <p:nvPr/>
          </p:nvSpPr>
          <p:spPr bwMode="auto">
            <a:xfrm>
              <a:off x="221" y="150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31116" name="Text Box 44"/>
            <p:cNvSpPr txBox="1">
              <a:spLocks noChangeArrowheads="1"/>
            </p:cNvSpPr>
            <p:nvPr/>
          </p:nvSpPr>
          <p:spPr bwMode="auto">
            <a:xfrm>
              <a:off x="1709"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sp>
          <p:nvSpPr>
            <p:cNvPr id="131117" name="Text Box 45"/>
            <p:cNvSpPr txBox="1">
              <a:spLocks noChangeArrowheads="1"/>
            </p:cNvSpPr>
            <p:nvPr/>
          </p:nvSpPr>
          <p:spPr bwMode="auto">
            <a:xfrm>
              <a:off x="103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131118" name="Group 46"/>
            <p:cNvGrpSpPr>
              <a:grpSpLocks/>
            </p:cNvGrpSpPr>
            <p:nvPr/>
          </p:nvGrpSpPr>
          <p:grpSpPr bwMode="auto">
            <a:xfrm>
              <a:off x="1757" y="1938"/>
              <a:ext cx="576" cy="519"/>
              <a:chOff x="1757" y="1938"/>
              <a:chExt cx="576" cy="519"/>
            </a:xfrm>
          </p:grpSpPr>
          <p:grpSp>
            <p:nvGrpSpPr>
              <p:cNvPr id="131119" name="Group 47"/>
              <p:cNvGrpSpPr>
                <a:grpSpLocks/>
              </p:cNvGrpSpPr>
              <p:nvPr/>
            </p:nvGrpSpPr>
            <p:grpSpPr bwMode="auto">
              <a:xfrm>
                <a:off x="1805" y="1938"/>
                <a:ext cx="528" cy="336"/>
                <a:chOff x="528" y="144"/>
                <a:chExt cx="1008" cy="624"/>
              </a:xfrm>
            </p:grpSpPr>
            <p:sp>
              <p:nvSpPr>
                <p:cNvPr id="131120" name="Rectangle 48"/>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1" name="Rectangle 49"/>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122" name="Picture 5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131123" name="Text Box 51"/>
              <p:cNvSpPr txBox="1">
                <a:spLocks noChangeArrowheads="1"/>
              </p:cNvSpPr>
              <p:nvPr/>
            </p:nvSpPr>
            <p:spPr bwMode="auto">
              <a:xfrm>
                <a:off x="1757" y="2226"/>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sp>
          <p:nvSpPr>
            <p:cNvPr id="131124" name="Text Box 52"/>
            <p:cNvSpPr txBox="1">
              <a:spLocks noChangeArrowheads="1"/>
            </p:cNvSpPr>
            <p:nvPr/>
          </p:nvSpPr>
          <p:spPr bwMode="auto">
            <a:xfrm>
              <a:off x="173" y="222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grpSp>
      <p:grpSp>
        <p:nvGrpSpPr>
          <p:cNvPr id="131125" name="Group 53"/>
          <p:cNvGrpSpPr>
            <a:grpSpLocks/>
          </p:cNvGrpSpPr>
          <p:nvPr/>
        </p:nvGrpSpPr>
        <p:grpSpPr bwMode="auto">
          <a:xfrm>
            <a:off x="4389438" y="714375"/>
            <a:ext cx="4038600" cy="1447800"/>
            <a:chOff x="2784" y="1200"/>
            <a:chExt cx="2544" cy="912"/>
          </a:xfrm>
        </p:grpSpPr>
        <p:sp>
          <p:nvSpPr>
            <p:cNvPr id="131126" name="Rectangle 54"/>
            <p:cNvSpPr>
              <a:spLocks noChangeArrowheads="1"/>
            </p:cNvSpPr>
            <p:nvPr/>
          </p:nvSpPr>
          <p:spPr bwMode="auto">
            <a:xfrm>
              <a:off x="4224" y="1440"/>
              <a:ext cx="96" cy="96"/>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127" name="Group 55"/>
            <p:cNvGrpSpPr>
              <a:grpSpLocks/>
            </p:cNvGrpSpPr>
            <p:nvPr/>
          </p:nvGrpSpPr>
          <p:grpSpPr bwMode="auto">
            <a:xfrm>
              <a:off x="4800" y="1776"/>
              <a:ext cx="528" cy="336"/>
              <a:chOff x="528" y="144"/>
              <a:chExt cx="1008" cy="624"/>
            </a:xfrm>
          </p:grpSpPr>
          <p:sp>
            <p:nvSpPr>
              <p:cNvPr id="131128" name="Rectangle 56"/>
              <p:cNvSpPr>
                <a:spLocks noChangeArrowheads="1"/>
              </p:cNvSpPr>
              <p:nvPr/>
            </p:nvSpPr>
            <p:spPr bwMode="auto">
              <a:xfrm>
                <a:off x="528" y="144"/>
                <a:ext cx="576" cy="624"/>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29" name="Rectangle 57"/>
              <p:cNvSpPr>
                <a:spLocks noChangeArrowheads="1"/>
              </p:cNvSpPr>
              <p:nvPr/>
            </p:nvSpPr>
            <p:spPr bwMode="auto">
              <a:xfrm>
                <a:off x="1056" y="144"/>
                <a:ext cx="480" cy="624"/>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130" name="Picture 5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131" name="Group 59"/>
              <p:cNvGrpSpPr>
                <a:grpSpLocks/>
              </p:cNvGrpSpPr>
              <p:nvPr/>
            </p:nvGrpSpPr>
            <p:grpSpPr bwMode="auto">
              <a:xfrm>
                <a:off x="1200" y="528"/>
                <a:ext cx="288" cy="192"/>
                <a:chOff x="2736" y="1776"/>
                <a:chExt cx="288" cy="192"/>
              </a:xfrm>
            </p:grpSpPr>
            <p:sp>
              <p:nvSpPr>
                <p:cNvPr id="131132" name="Oval 6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3" name="Oval 6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4" name="Oval 6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5" name="Oval 6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6" name="Oval 6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7" name="Oval 6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8" name="Oval 6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39" name="Oval 6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0" name="Oval 6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1141" name="Line 69"/>
            <p:cNvSpPr>
              <a:spLocks noChangeShapeType="1"/>
            </p:cNvSpPr>
            <p:nvPr/>
          </p:nvSpPr>
          <p:spPr bwMode="auto">
            <a:xfrm>
              <a:off x="2784" y="1200"/>
              <a:ext cx="14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42" name="Line 70"/>
            <p:cNvSpPr>
              <a:spLocks noChangeShapeType="1"/>
            </p:cNvSpPr>
            <p:nvPr/>
          </p:nvSpPr>
          <p:spPr bwMode="auto">
            <a:xfrm>
              <a:off x="4272" y="1536"/>
              <a:ext cx="76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43" name="Text Box 71"/>
            <p:cNvSpPr txBox="1">
              <a:spLocks noChangeArrowheads="1"/>
            </p:cNvSpPr>
            <p:nvPr/>
          </p:nvSpPr>
          <p:spPr bwMode="auto">
            <a:xfrm>
              <a:off x="4368" y="13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grpSp>
        <p:nvGrpSpPr>
          <p:cNvPr id="131144" name="Group 72"/>
          <p:cNvGrpSpPr>
            <a:grpSpLocks/>
          </p:cNvGrpSpPr>
          <p:nvPr/>
        </p:nvGrpSpPr>
        <p:grpSpPr bwMode="auto">
          <a:xfrm>
            <a:off x="1546225" y="714375"/>
            <a:ext cx="3940175" cy="1449388"/>
            <a:chOff x="974" y="450"/>
            <a:chExt cx="2482" cy="913"/>
          </a:xfrm>
        </p:grpSpPr>
        <p:sp>
          <p:nvSpPr>
            <p:cNvPr id="131145" name="Rectangle 73"/>
            <p:cNvSpPr>
              <a:spLocks noChangeArrowheads="1"/>
            </p:cNvSpPr>
            <p:nvPr/>
          </p:nvSpPr>
          <p:spPr bwMode="auto">
            <a:xfrm>
              <a:off x="1805" y="690"/>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6" name="Freeform 74"/>
            <p:cNvSpPr>
              <a:spLocks/>
            </p:cNvSpPr>
            <p:nvPr/>
          </p:nvSpPr>
          <p:spPr bwMode="auto">
            <a:xfrm>
              <a:off x="1727" y="786"/>
              <a:ext cx="390" cy="48"/>
            </a:xfrm>
            <a:custGeom>
              <a:avLst/>
              <a:gdLst>
                <a:gd name="T0" fmla="*/ 126 w 390"/>
                <a:gd name="T1" fmla="*/ 0 h 48"/>
                <a:gd name="T2" fmla="*/ 0 w 390"/>
                <a:gd name="T3" fmla="*/ 48 h 48"/>
                <a:gd name="T4" fmla="*/ 390 w 390"/>
                <a:gd name="T5" fmla="*/ 48 h 48"/>
                <a:gd name="T6" fmla="*/ 126 w 390"/>
                <a:gd name="T7" fmla="*/ 0 h 48"/>
              </a:gdLst>
              <a:ahLst/>
              <a:cxnLst>
                <a:cxn ang="0">
                  <a:pos x="T0" y="T1"/>
                </a:cxn>
                <a:cxn ang="0">
                  <a:pos x="T2" y="T3"/>
                </a:cxn>
                <a:cxn ang="0">
                  <a:pos x="T4" y="T5"/>
                </a:cxn>
                <a:cxn ang="0">
                  <a:pos x="T6" y="T7"/>
                </a:cxn>
              </a:cxnLst>
              <a:rect l="0" t="0" r="r" b="b"/>
              <a:pathLst>
                <a:path w="390" h="48">
                  <a:moveTo>
                    <a:pt x="126" y="0"/>
                  </a:moveTo>
                  <a:lnTo>
                    <a:pt x="0" y="48"/>
                  </a:lnTo>
                  <a:lnTo>
                    <a:pt x="390" y="48"/>
                  </a:lnTo>
                  <a:lnTo>
                    <a:pt x="12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147" name="Group 75"/>
            <p:cNvGrpSpPr>
              <a:grpSpLocks/>
            </p:cNvGrpSpPr>
            <p:nvPr/>
          </p:nvGrpSpPr>
          <p:grpSpPr bwMode="auto">
            <a:xfrm>
              <a:off x="974" y="1005"/>
              <a:ext cx="509" cy="355"/>
              <a:chOff x="1632" y="864"/>
              <a:chExt cx="1008" cy="672"/>
            </a:xfrm>
          </p:grpSpPr>
          <p:sp>
            <p:nvSpPr>
              <p:cNvPr id="131148" name="Rectangle 76"/>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49" name="Rectangle 77"/>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150" name="Picture 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151" name="Group 79"/>
              <p:cNvGrpSpPr>
                <a:grpSpLocks/>
              </p:cNvGrpSpPr>
              <p:nvPr/>
            </p:nvGrpSpPr>
            <p:grpSpPr bwMode="auto">
              <a:xfrm>
                <a:off x="2304" y="1296"/>
                <a:ext cx="288" cy="192"/>
                <a:chOff x="2736" y="1776"/>
                <a:chExt cx="288" cy="192"/>
              </a:xfrm>
            </p:grpSpPr>
            <p:sp>
              <p:nvSpPr>
                <p:cNvPr id="131152" name="Oval 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3" name="Oval 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4" name="Oval 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5" name="Oval 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6" name="Oval 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7" name="Oval 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8" name="Oval 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59" name="Oval 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0" name="Oval 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1161" name="Line 89"/>
            <p:cNvSpPr>
              <a:spLocks noChangeShapeType="1"/>
            </p:cNvSpPr>
            <p:nvPr/>
          </p:nvSpPr>
          <p:spPr bwMode="auto">
            <a:xfrm flipH="1">
              <a:off x="1853" y="450"/>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62" name="Line 90"/>
            <p:cNvSpPr>
              <a:spLocks noChangeShapeType="1"/>
            </p:cNvSpPr>
            <p:nvPr/>
          </p:nvSpPr>
          <p:spPr bwMode="auto">
            <a:xfrm flipH="1">
              <a:off x="1229" y="786"/>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63" name="Line 91"/>
            <p:cNvSpPr>
              <a:spLocks noChangeShapeType="1"/>
            </p:cNvSpPr>
            <p:nvPr/>
          </p:nvSpPr>
          <p:spPr bwMode="auto">
            <a:xfrm>
              <a:off x="1853" y="786"/>
              <a:ext cx="13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64" name="Text Box 92"/>
            <p:cNvSpPr txBox="1">
              <a:spLocks noChangeArrowheads="1"/>
            </p:cNvSpPr>
            <p:nvPr/>
          </p:nvSpPr>
          <p:spPr bwMode="auto">
            <a:xfrm>
              <a:off x="1325" y="594"/>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131165" name="Group 93"/>
            <p:cNvGrpSpPr>
              <a:grpSpLocks/>
            </p:cNvGrpSpPr>
            <p:nvPr/>
          </p:nvGrpSpPr>
          <p:grpSpPr bwMode="auto">
            <a:xfrm>
              <a:off x="2928" y="1008"/>
              <a:ext cx="528" cy="355"/>
              <a:chOff x="2736" y="864"/>
              <a:chExt cx="1008" cy="672"/>
            </a:xfrm>
          </p:grpSpPr>
          <p:sp>
            <p:nvSpPr>
              <p:cNvPr id="131166" name="Rectangle 9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67" name="Rectangle 9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168" name="Group 96"/>
              <p:cNvGrpSpPr>
                <a:grpSpLocks/>
              </p:cNvGrpSpPr>
              <p:nvPr/>
            </p:nvGrpSpPr>
            <p:grpSpPr bwMode="auto">
              <a:xfrm>
                <a:off x="3408" y="1296"/>
                <a:ext cx="288" cy="192"/>
                <a:chOff x="2736" y="1776"/>
                <a:chExt cx="288" cy="192"/>
              </a:xfrm>
            </p:grpSpPr>
            <p:sp>
              <p:nvSpPr>
                <p:cNvPr id="131169" name="Oval 9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0" name="Oval 9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1" name="Oval 9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2" name="Oval 10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3" name="Oval 10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4" name="Oval 10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5" name="Oval 10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6" name="Oval 10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77" name="Oval 10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178" name="Group 106"/>
              <p:cNvGrpSpPr>
                <a:grpSpLocks/>
              </p:cNvGrpSpPr>
              <p:nvPr/>
            </p:nvGrpSpPr>
            <p:grpSpPr bwMode="auto">
              <a:xfrm>
                <a:off x="2784" y="864"/>
                <a:ext cx="432" cy="624"/>
                <a:chOff x="2784" y="96"/>
                <a:chExt cx="432" cy="624"/>
              </a:xfrm>
            </p:grpSpPr>
            <p:pic>
              <p:nvPicPr>
                <p:cNvPr id="131179"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180" name="Group 108"/>
                <p:cNvGrpSpPr>
                  <a:grpSpLocks/>
                </p:cNvGrpSpPr>
                <p:nvPr/>
              </p:nvGrpSpPr>
              <p:grpSpPr bwMode="auto">
                <a:xfrm>
                  <a:off x="2928" y="528"/>
                  <a:ext cx="288" cy="192"/>
                  <a:chOff x="2736" y="1776"/>
                  <a:chExt cx="288" cy="192"/>
                </a:xfrm>
              </p:grpSpPr>
              <p:sp>
                <p:nvSpPr>
                  <p:cNvPr id="131181"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2"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3"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4"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5"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6"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7"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8"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89"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31190" name="Rectangle 118"/>
          <p:cNvSpPr>
            <a:spLocks noChangeArrowheads="1"/>
          </p:cNvSpPr>
          <p:nvPr/>
        </p:nvSpPr>
        <p:spPr bwMode="auto">
          <a:xfrm>
            <a:off x="4800600" y="54864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91" name="Line 119"/>
          <p:cNvSpPr>
            <a:spLocks noChangeShapeType="1"/>
          </p:cNvSpPr>
          <p:nvPr/>
        </p:nvSpPr>
        <p:spPr bwMode="auto">
          <a:xfrm flipH="1">
            <a:off x="1828800" y="5029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192" name="Text Box 120"/>
          <p:cNvSpPr txBox="1">
            <a:spLocks noChangeArrowheads="1"/>
          </p:cNvSpPr>
          <p:nvPr/>
        </p:nvSpPr>
        <p:spPr bwMode="auto">
          <a:xfrm>
            <a:off x="1905000" y="5410200"/>
            <a:ext cx="661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31193" name="Rectangle 121"/>
          <p:cNvSpPr>
            <a:spLocks noChangeArrowheads="1"/>
          </p:cNvSpPr>
          <p:nvPr/>
        </p:nvSpPr>
        <p:spPr bwMode="auto">
          <a:xfrm>
            <a:off x="2667000" y="61722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94" name="Rectangle 122"/>
          <p:cNvSpPr>
            <a:spLocks noChangeArrowheads="1"/>
          </p:cNvSpPr>
          <p:nvPr/>
        </p:nvSpPr>
        <p:spPr bwMode="auto">
          <a:xfrm>
            <a:off x="1752600" y="5486400"/>
            <a:ext cx="152400" cy="152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195" name="Group 123"/>
          <p:cNvGrpSpPr>
            <a:grpSpLocks/>
          </p:cNvGrpSpPr>
          <p:nvPr/>
        </p:nvGrpSpPr>
        <p:grpSpPr bwMode="auto">
          <a:xfrm>
            <a:off x="5257800" y="6019800"/>
            <a:ext cx="838200" cy="533400"/>
            <a:chOff x="528" y="144"/>
            <a:chExt cx="1008" cy="624"/>
          </a:xfrm>
        </p:grpSpPr>
        <p:sp>
          <p:nvSpPr>
            <p:cNvPr id="131196" name="Rectangle 12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197" name="Rectangle 12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198" name="Picture 1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131199" name="Text Box 127"/>
          <p:cNvSpPr txBox="1">
            <a:spLocks noChangeArrowheads="1"/>
          </p:cNvSpPr>
          <p:nvPr/>
        </p:nvSpPr>
        <p:spPr bwMode="auto">
          <a:xfrm>
            <a:off x="5029200" y="5410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131200" name="Line 128"/>
          <p:cNvSpPr>
            <a:spLocks noChangeShapeType="1"/>
          </p:cNvSpPr>
          <p:nvPr/>
        </p:nvSpPr>
        <p:spPr bwMode="auto">
          <a:xfrm>
            <a:off x="4191000" y="5029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201" name="Text Box 129"/>
          <p:cNvSpPr txBox="1">
            <a:spLocks noChangeArrowheads="1"/>
          </p:cNvSpPr>
          <p:nvPr/>
        </p:nvSpPr>
        <p:spPr bwMode="auto">
          <a:xfrm>
            <a:off x="6096000" y="6324600"/>
            <a:ext cx="60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131202" name="Group 130"/>
          <p:cNvGrpSpPr>
            <a:grpSpLocks/>
          </p:cNvGrpSpPr>
          <p:nvPr/>
        </p:nvGrpSpPr>
        <p:grpSpPr bwMode="auto">
          <a:xfrm>
            <a:off x="3932238" y="2085975"/>
            <a:ext cx="4191000" cy="1860550"/>
            <a:chOff x="2477" y="1314"/>
            <a:chExt cx="2640" cy="1172"/>
          </a:xfrm>
        </p:grpSpPr>
        <p:sp>
          <p:nvSpPr>
            <p:cNvPr id="131203" name="Freeform 131"/>
            <p:cNvSpPr>
              <a:spLocks/>
            </p:cNvSpPr>
            <p:nvPr/>
          </p:nvSpPr>
          <p:spPr bwMode="auto">
            <a:xfrm>
              <a:off x="3080" y="1700"/>
              <a:ext cx="160" cy="60"/>
            </a:xfrm>
            <a:custGeom>
              <a:avLst/>
              <a:gdLst>
                <a:gd name="T0" fmla="*/ 116 w 160"/>
                <a:gd name="T1" fmla="*/ 0 h 60"/>
                <a:gd name="T2" fmla="*/ 0 w 160"/>
                <a:gd name="T3" fmla="*/ 60 h 60"/>
                <a:gd name="T4" fmla="*/ 160 w 160"/>
                <a:gd name="T5" fmla="*/ 60 h 60"/>
                <a:gd name="T6" fmla="*/ 116 w 160"/>
                <a:gd name="T7" fmla="*/ 0 h 60"/>
              </a:gdLst>
              <a:ahLst/>
              <a:cxnLst>
                <a:cxn ang="0">
                  <a:pos x="T0" y="T1"/>
                </a:cxn>
                <a:cxn ang="0">
                  <a:pos x="T2" y="T3"/>
                </a:cxn>
                <a:cxn ang="0">
                  <a:pos x="T4" y="T5"/>
                </a:cxn>
                <a:cxn ang="0">
                  <a:pos x="T6" y="T7"/>
                </a:cxn>
              </a:cxnLst>
              <a:rect l="0" t="0" r="r" b="b"/>
              <a:pathLst>
                <a:path w="160" h="60">
                  <a:moveTo>
                    <a:pt x="116" y="0"/>
                  </a:moveTo>
                  <a:lnTo>
                    <a:pt x="0" y="60"/>
                  </a:lnTo>
                  <a:lnTo>
                    <a:pt x="160" y="60"/>
                  </a:lnTo>
                  <a:lnTo>
                    <a:pt x="11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204" name="Group 132"/>
            <p:cNvGrpSpPr>
              <a:grpSpLocks/>
            </p:cNvGrpSpPr>
            <p:nvPr/>
          </p:nvGrpSpPr>
          <p:grpSpPr bwMode="auto">
            <a:xfrm>
              <a:off x="2477" y="1938"/>
              <a:ext cx="519" cy="336"/>
              <a:chOff x="3840" y="912"/>
              <a:chExt cx="1008" cy="624"/>
            </a:xfrm>
          </p:grpSpPr>
          <p:sp>
            <p:nvSpPr>
              <p:cNvPr id="131205" name="Rectangle 133"/>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06" name="Rectangle 134"/>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207" name="Group 135"/>
              <p:cNvGrpSpPr>
                <a:grpSpLocks/>
              </p:cNvGrpSpPr>
              <p:nvPr/>
            </p:nvGrpSpPr>
            <p:grpSpPr bwMode="auto">
              <a:xfrm>
                <a:off x="4032" y="1296"/>
                <a:ext cx="288" cy="192"/>
                <a:chOff x="2736" y="1776"/>
                <a:chExt cx="288" cy="192"/>
              </a:xfrm>
            </p:grpSpPr>
            <p:sp>
              <p:nvSpPr>
                <p:cNvPr id="131208"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09"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0"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1"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2"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3"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4"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5"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16"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217" name="Group 145"/>
              <p:cNvGrpSpPr>
                <a:grpSpLocks/>
              </p:cNvGrpSpPr>
              <p:nvPr/>
            </p:nvGrpSpPr>
            <p:grpSpPr bwMode="auto">
              <a:xfrm>
                <a:off x="4416" y="912"/>
                <a:ext cx="432" cy="624"/>
                <a:chOff x="2784" y="96"/>
                <a:chExt cx="432" cy="624"/>
              </a:xfrm>
            </p:grpSpPr>
            <p:pic>
              <p:nvPicPr>
                <p:cNvPr id="131218" name="Picture 1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219" name="Group 147"/>
                <p:cNvGrpSpPr>
                  <a:grpSpLocks/>
                </p:cNvGrpSpPr>
                <p:nvPr/>
              </p:nvGrpSpPr>
              <p:grpSpPr bwMode="auto">
                <a:xfrm>
                  <a:off x="2928" y="528"/>
                  <a:ext cx="288" cy="192"/>
                  <a:chOff x="2736" y="1776"/>
                  <a:chExt cx="288" cy="192"/>
                </a:xfrm>
              </p:grpSpPr>
              <p:sp>
                <p:nvSpPr>
                  <p:cNvPr id="131220" name="Oval 1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1" name="Oval 1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2" name="Oval 1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3" name="Oval 1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4" name="Oval 1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5" name="Oval 1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6" name="Oval 1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7" name="Oval 1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28" name="Oval 1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1229" name="Text Box 157"/>
            <p:cNvSpPr txBox="1">
              <a:spLocks noChangeArrowheads="1"/>
            </p:cNvSpPr>
            <p:nvPr/>
          </p:nvSpPr>
          <p:spPr bwMode="auto">
            <a:xfrm>
              <a:off x="4733" y="131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131230" name="Rectangle 158"/>
            <p:cNvSpPr>
              <a:spLocks noChangeArrowheads="1"/>
            </p:cNvSpPr>
            <p:nvPr/>
          </p:nvSpPr>
          <p:spPr bwMode="auto">
            <a:xfrm>
              <a:off x="4157"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31" name="Rectangle 159"/>
            <p:cNvSpPr>
              <a:spLocks noChangeArrowheads="1"/>
            </p:cNvSpPr>
            <p:nvPr/>
          </p:nvSpPr>
          <p:spPr bwMode="auto">
            <a:xfrm>
              <a:off x="3149" y="1602"/>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32" name="Line 160"/>
            <p:cNvSpPr>
              <a:spLocks noChangeShapeType="1"/>
            </p:cNvSpPr>
            <p:nvPr/>
          </p:nvSpPr>
          <p:spPr bwMode="auto">
            <a:xfrm flipH="1">
              <a:off x="3197" y="1362"/>
              <a:ext cx="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233" name="Line 161"/>
            <p:cNvSpPr>
              <a:spLocks noChangeShapeType="1"/>
            </p:cNvSpPr>
            <p:nvPr/>
          </p:nvSpPr>
          <p:spPr bwMode="auto">
            <a:xfrm flipH="1">
              <a:off x="2717" y="1698"/>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234" name="Line 162"/>
            <p:cNvSpPr>
              <a:spLocks noChangeShapeType="1"/>
            </p:cNvSpPr>
            <p:nvPr/>
          </p:nvSpPr>
          <p:spPr bwMode="auto">
            <a:xfrm>
              <a:off x="3245" y="1362"/>
              <a:ext cx="96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235" name="Line 163"/>
            <p:cNvSpPr>
              <a:spLocks noChangeShapeType="1"/>
            </p:cNvSpPr>
            <p:nvPr/>
          </p:nvSpPr>
          <p:spPr bwMode="auto">
            <a:xfrm>
              <a:off x="4205" y="1698"/>
              <a:ext cx="6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236" name="Text Box 164"/>
            <p:cNvSpPr txBox="1">
              <a:spLocks noChangeArrowheads="1"/>
            </p:cNvSpPr>
            <p:nvPr/>
          </p:nvSpPr>
          <p:spPr bwMode="auto">
            <a:xfrm>
              <a:off x="2717" y="1506"/>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131237" name="Text Box 165"/>
            <p:cNvSpPr txBox="1">
              <a:spLocks noChangeArrowheads="1"/>
            </p:cNvSpPr>
            <p:nvPr/>
          </p:nvSpPr>
          <p:spPr bwMode="auto">
            <a:xfrm>
              <a:off x="4253" y="1506"/>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grpSp>
          <p:nvGrpSpPr>
            <p:cNvPr id="131238" name="Group 166"/>
            <p:cNvGrpSpPr>
              <a:grpSpLocks/>
            </p:cNvGrpSpPr>
            <p:nvPr/>
          </p:nvGrpSpPr>
          <p:grpSpPr bwMode="auto">
            <a:xfrm>
              <a:off x="3091" y="1912"/>
              <a:ext cx="528" cy="361"/>
              <a:chOff x="2736" y="864"/>
              <a:chExt cx="1008" cy="672"/>
            </a:xfrm>
          </p:grpSpPr>
          <p:sp>
            <p:nvSpPr>
              <p:cNvPr id="131239" name="Rectangle 167"/>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0" name="Rectangle 168"/>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241" name="Group 169"/>
              <p:cNvGrpSpPr>
                <a:grpSpLocks/>
              </p:cNvGrpSpPr>
              <p:nvPr/>
            </p:nvGrpSpPr>
            <p:grpSpPr bwMode="auto">
              <a:xfrm>
                <a:off x="3408" y="1296"/>
                <a:ext cx="288" cy="192"/>
                <a:chOff x="2736" y="1776"/>
                <a:chExt cx="288" cy="192"/>
              </a:xfrm>
            </p:grpSpPr>
            <p:sp>
              <p:nvSpPr>
                <p:cNvPr id="131242" name="Oval 17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3" name="Oval 17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4" name="Oval 17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5" name="Oval 17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6" name="Oval 17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7" name="Oval 17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8" name="Oval 17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49" name="Oval 17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0" name="Oval 17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251" name="Group 179"/>
              <p:cNvGrpSpPr>
                <a:grpSpLocks/>
              </p:cNvGrpSpPr>
              <p:nvPr/>
            </p:nvGrpSpPr>
            <p:grpSpPr bwMode="auto">
              <a:xfrm>
                <a:off x="2784" y="864"/>
                <a:ext cx="432" cy="624"/>
                <a:chOff x="2784" y="96"/>
                <a:chExt cx="432" cy="624"/>
              </a:xfrm>
            </p:grpSpPr>
            <p:pic>
              <p:nvPicPr>
                <p:cNvPr id="131252" name="Picture 1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253" name="Group 181"/>
                <p:cNvGrpSpPr>
                  <a:grpSpLocks/>
                </p:cNvGrpSpPr>
                <p:nvPr/>
              </p:nvGrpSpPr>
              <p:grpSpPr bwMode="auto">
                <a:xfrm>
                  <a:off x="2928" y="528"/>
                  <a:ext cx="288" cy="192"/>
                  <a:chOff x="2736" y="1776"/>
                  <a:chExt cx="288" cy="192"/>
                </a:xfrm>
              </p:grpSpPr>
              <p:sp>
                <p:nvSpPr>
                  <p:cNvPr id="131254" name="Oval 1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5" name="Oval 1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6" name="Oval 1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7" name="Oval 1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8" name="Oval 1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59" name="Oval 1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60" name="Oval 1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61" name="Oval 1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62" name="Oval 1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1263" name="Text Box 191"/>
            <p:cNvSpPr txBox="1">
              <a:spLocks noChangeArrowheads="1"/>
            </p:cNvSpPr>
            <p:nvPr/>
          </p:nvSpPr>
          <p:spPr bwMode="auto">
            <a:xfrm>
              <a:off x="3044" y="2255"/>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
          <p:nvSpPr>
            <p:cNvPr id="131264" name="Line 192"/>
            <p:cNvSpPr>
              <a:spLocks noChangeShapeType="1"/>
            </p:cNvSpPr>
            <p:nvPr/>
          </p:nvSpPr>
          <p:spPr bwMode="auto">
            <a:xfrm>
              <a:off x="3197" y="169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265" name="Group 193"/>
            <p:cNvGrpSpPr>
              <a:grpSpLocks/>
            </p:cNvGrpSpPr>
            <p:nvPr/>
          </p:nvGrpSpPr>
          <p:grpSpPr bwMode="auto">
            <a:xfrm>
              <a:off x="4541" y="1938"/>
              <a:ext cx="528" cy="336"/>
              <a:chOff x="2496" y="864"/>
              <a:chExt cx="528" cy="336"/>
            </a:xfrm>
          </p:grpSpPr>
          <p:sp>
            <p:nvSpPr>
              <p:cNvPr id="131266" name="Rectangle 194"/>
              <p:cNvSpPr>
                <a:spLocks noChangeArrowheads="1"/>
              </p:cNvSpPr>
              <p:nvPr/>
            </p:nvSpPr>
            <p:spPr bwMode="auto">
              <a:xfrm>
                <a:off x="2496" y="864"/>
                <a:ext cx="302"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67" name="Rectangle 195"/>
              <p:cNvSpPr>
                <a:spLocks noChangeArrowheads="1"/>
              </p:cNvSpPr>
              <p:nvPr/>
            </p:nvSpPr>
            <p:spPr bwMode="auto">
              <a:xfrm>
                <a:off x="2773" y="864"/>
                <a:ext cx="251" cy="336"/>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268" name="Picture 19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 y="890"/>
                <a:ext cx="175" cy="271"/>
              </a:xfrm>
              <a:prstGeom prst="rect">
                <a:avLst/>
              </a:prstGeom>
              <a:noFill/>
              <a:extLst>
                <a:ext uri="{909E8E84-426E-40dd-AFC4-6F175D3DCCD1}">
                  <a14:hiddenFill xmlns:a14="http://schemas.microsoft.com/office/drawing/2010/main">
                    <a:solidFill>
                      <a:srgbClr val="FFFFFF"/>
                    </a:solidFill>
                  </a14:hiddenFill>
                </a:ext>
              </a:extLst>
            </p:spPr>
          </p:pic>
          <p:grpSp>
            <p:nvGrpSpPr>
              <p:cNvPr id="131269" name="Group 197"/>
              <p:cNvGrpSpPr>
                <a:grpSpLocks/>
              </p:cNvGrpSpPr>
              <p:nvPr/>
            </p:nvGrpSpPr>
            <p:grpSpPr bwMode="auto">
              <a:xfrm>
                <a:off x="2848" y="1071"/>
                <a:ext cx="151" cy="103"/>
                <a:chOff x="2736" y="1776"/>
                <a:chExt cx="288" cy="192"/>
              </a:xfrm>
            </p:grpSpPr>
            <p:sp>
              <p:nvSpPr>
                <p:cNvPr id="131270" name="Oval 19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1" name="Oval 19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2" name="Oval 20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3" name="Oval 20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4" name="Oval 20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5" name="Oval 20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6" name="Oval 20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7" name="Oval 20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78" name="Oval 20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1279" name="Line 207"/>
          <p:cNvSpPr>
            <a:spLocks noChangeShapeType="1"/>
          </p:cNvSpPr>
          <p:nvPr/>
        </p:nvSpPr>
        <p:spPr bwMode="auto">
          <a:xfrm>
            <a:off x="4876800" y="5638800"/>
            <a:ext cx="804863" cy="36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280" name="Group 208"/>
          <p:cNvGrpSpPr>
            <a:grpSpLocks/>
          </p:cNvGrpSpPr>
          <p:nvPr/>
        </p:nvGrpSpPr>
        <p:grpSpPr bwMode="auto">
          <a:xfrm>
            <a:off x="1371600" y="5943600"/>
            <a:ext cx="841375" cy="549275"/>
            <a:chOff x="2736" y="96"/>
            <a:chExt cx="1008" cy="672"/>
          </a:xfrm>
        </p:grpSpPr>
        <p:sp>
          <p:nvSpPr>
            <p:cNvPr id="131281" name="Rectangle 209"/>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82" name="Rectangle 210"/>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283" name="Group 211"/>
            <p:cNvGrpSpPr>
              <a:grpSpLocks/>
            </p:cNvGrpSpPr>
            <p:nvPr/>
          </p:nvGrpSpPr>
          <p:grpSpPr bwMode="auto">
            <a:xfrm>
              <a:off x="2784" y="96"/>
              <a:ext cx="432" cy="624"/>
              <a:chOff x="2784" y="96"/>
              <a:chExt cx="432" cy="624"/>
            </a:xfrm>
          </p:grpSpPr>
          <p:pic>
            <p:nvPicPr>
              <p:cNvPr id="131284" name="Picture 2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285" name="Group 213"/>
              <p:cNvGrpSpPr>
                <a:grpSpLocks/>
              </p:cNvGrpSpPr>
              <p:nvPr/>
            </p:nvGrpSpPr>
            <p:grpSpPr bwMode="auto">
              <a:xfrm>
                <a:off x="2928" y="528"/>
                <a:ext cx="288" cy="192"/>
                <a:chOff x="2736" y="1776"/>
                <a:chExt cx="288" cy="192"/>
              </a:xfrm>
            </p:grpSpPr>
            <p:sp>
              <p:nvSpPr>
                <p:cNvPr id="131286" name="Oval 21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87" name="Oval 21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88" name="Oval 21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89" name="Oval 21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0" name="Oval 21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1" name="Oval 21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2" name="Oval 22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3" name="Oval 22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4" name="Oval 22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1295" name="Line 223"/>
          <p:cNvSpPr>
            <a:spLocks noChangeShapeType="1"/>
          </p:cNvSpPr>
          <p:nvPr/>
        </p:nvSpPr>
        <p:spPr bwMode="auto">
          <a:xfrm flipH="1">
            <a:off x="1814513" y="5638800"/>
            <a:ext cx="14287"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296" name="Group 224"/>
          <p:cNvGrpSpPr>
            <a:grpSpLocks/>
          </p:cNvGrpSpPr>
          <p:nvPr/>
        </p:nvGrpSpPr>
        <p:grpSpPr bwMode="auto">
          <a:xfrm>
            <a:off x="3276600" y="6019800"/>
            <a:ext cx="838200" cy="533400"/>
            <a:chOff x="528" y="144"/>
            <a:chExt cx="1008" cy="624"/>
          </a:xfrm>
        </p:grpSpPr>
        <p:sp>
          <p:nvSpPr>
            <p:cNvPr id="131297" name="Rectangle 22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298" name="Rectangle 22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299"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sp>
        <p:nvSpPr>
          <p:cNvPr id="131300" name="Line 228"/>
          <p:cNvSpPr>
            <a:spLocks noChangeShapeType="1"/>
          </p:cNvSpPr>
          <p:nvPr/>
        </p:nvSpPr>
        <p:spPr bwMode="auto">
          <a:xfrm>
            <a:off x="22098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01" name="Line 229"/>
          <p:cNvSpPr>
            <a:spLocks noChangeShapeType="1"/>
          </p:cNvSpPr>
          <p:nvPr/>
        </p:nvSpPr>
        <p:spPr bwMode="auto">
          <a:xfrm>
            <a:off x="2819400" y="6248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02" name="Text Box 230"/>
          <p:cNvSpPr txBox="1">
            <a:spLocks noChangeArrowheads="1"/>
          </p:cNvSpPr>
          <p:nvPr/>
        </p:nvSpPr>
        <p:spPr bwMode="auto">
          <a:xfrm>
            <a:off x="4114800" y="62626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CC"/>
                </a:solidFill>
                <a:latin typeface="Comic Sans MS" pitchFamily="66" charset="0"/>
              </a:rPr>
              <a:t>goal</a:t>
            </a:r>
          </a:p>
        </p:txBody>
      </p:sp>
      <p:grpSp>
        <p:nvGrpSpPr>
          <p:cNvPr id="131303" name="Group 231"/>
          <p:cNvGrpSpPr>
            <a:grpSpLocks/>
          </p:cNvGrpSpPr>
          <p:nvPr/>
        </p:nvGrpSpPr>
        <p:grpSpPr bwMode="auto">
          <a:xfrm>
            <a:off x="2438400" y="3581400"/>
            <a:ext cx="2209800" cy="1435100"/>
            <a:chOff x="1536" y="2256"/>
            <a:chExt cx="1392" cy="904"/>
          </a:xfrm>
        </p:grpSpPr>
        <p:sp>
          <p:nvSpPr>
            <p:cNvPr id="131304" name="Freeform 232"/>
            <p:cNvSpPr>
              <a:spLocks/>
            </p:cNvSpPr>
            <p:nvPr/>
          </p:nvSpPr>
          <p:spPr bwMode="auto">
            <a:xfrm>
              <a:off x="2184" y="2592"/>
              <a:ext cx="216" cy="72"/>
            </a:xfrm>
            <a:custGeom>
              <a:avLst/>
              <a:gdLst>
                <a:gd name="T0" fmla="*/ 120 w 216"/>
                <a:gd name="T1" fmla="*/ 0 h 72"/>
                <a:gd name="T2" fmla="*/ 0 w 216"/>
                <a:gd name="T3" fmla="*/ 72 h 72"/>
                <a:gd name="T4" fmla="*/ 216 w 216"/>
                <a:gd name="T5" fmla="*/ 72 h 72"/>
                <a:gd name="T6" fmla="*/ 120 w 216"/>
                <a:gd name="T7" fmla="*/ 0 h 72"/>
              </a:gdLst>
              <a:ahLst/>
              <a:cxnLst>
                <a:cxn ang="0">
                  <a:pos x="T0" y="T1"/>
                </a:cxn>
                <a:cxn ang="0">
                  <a:pos x="T2" y="T3"/>
                </a:cxn>
                <a:cxn ang="0">
                  <a:pos x="T4" y="T5"/>
                </a:cxn>
                <a:cxn ang="0">
                  <a:pos x="T6" y="T7"/>
                </a:cxn>
              </a:cxnLst>
              <a:rect l="0" t="0" r="r" b="b"/>
              <a:pathLst>
                <a:path w="216" h="72">
                  <a:moveTo>
                    <a:pt x="120" y="0"/>
                  </a:moveTo>
                  <a:lnTo>
                    <a:pt x="0" y="72"/>
                  </a:lnTo>
                  <a:lnTo>
                    <a:pt x="216" y="72"/>
                  </a:lnTo>
                  <a:lnTo>
                    <a:pt x="1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1305" name="Group 233"/>
            <p:cNvGrpSpPr>
              <a:grpSpLocks/>
            </p:cNvGrpSpPr>
            <p:nvPr/>
          </p:nvGrpSpPr>
          <p:grpSpPr bwMode="auto">
            <a:xfrm>
              <a:off x="2363" y="2805"/>
              <a:ext cx="528" cy="355"/>
              <a:chOff x="2736" y="96"/>
              <a:chExt cx="1008" cy="672"/>
            </a:xfrm>
          </p:grpSpPr>
          <p:sp>
            <p:nvSpPr>
              <p:cNvPr id="131306" name="Rectangle 234"/>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07" name="Rectangle 235"/>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1308" name="Group 236"/>
              <p:cNvGrpSpPr>
                <a:grpSpLocks/>
              </p:cNvGrpSpPr>
              <p:nvPr/>
            </p:nvGrpSpPr>
            <p:grpSpPr bwMode="auto">
              <a:xfrm>
                <a:off x="2784" y="96"/>
                <a:ext cx="432" cy="624"/>
                <a:chOff x="2784" y="96"/>
                <a:chExt cx="432" cy="624"/>
              </a:xfrm>
            </p:grpSpPr>
            <p:pic>
              <p:nvPicPr>
                <p:cNvPr id="131309" name="Picture 2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310" name="Group 238"/>
                <p:cNvGrpSpPr>
                  <a:grpSpLocks/>
                </p:cNvGrpSpPr>
                <p:nvPr/>
              </p:nvGrpSpPr>
              <p:grpSpPr bwMode="auto">
                <a:xfrm>
                  <a:off x="2928" y="528"/>
                  <a:ext cx="288" cy="192"/>
                  <a:chOff x="2736" y="1776"/>
                  <a:chExt cx="288" cy="192"/>
                </a:xfrm>
              </p:grpSpPr>
              <p:sp>
                <p:nvSpPr>
                  <p:cNvPr id="131311" name="Oval 2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2" name="Oval 2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3" name="Oval 2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4" name="Oval 2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5" name="Oval 2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6" name="Oval 2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7" name="Oval 2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8" name="Oval 2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19" name="Oval 2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31320" name="Line 248"/>
            <p:cNvSpPr>
              <a:spLocks noChangeShapeType="1"/>
            </p:cNvSpPr>
            <p:nvPr/>
          </p:nvSpPr>
          <p:spPr bwMode="auto">
            <a:xfrm flipH="1">
              <a:off x="2304" y="2268"/>
              <a:ext cx="450" cy="2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21" name="Rectangle 249"/>
            <p:cNvSpPr>
              <a:spLocks noChangeArrowheads="1"/>
            </p:cNvSpPr>
            <p:nvPr/>
          </p:nvSpPr>
          <p:spPr bwMode="auto">
            <a:xfrm>
              <a:off x="2256" y="2496"/>
              <a:ext cx="96" cy="9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22" name="Line 250"/>
            <p:cNvSpPr>
              <a:spLocks noChangeShapeType="1"/>
            </p:cNvSpPr>
            <p:nvPr/>
          </p:nvSpPr>
          <p:spPr bwMode="auto">
            <a:xfrm flipH="1">
              <a:off x="1920" y="2592"/>
              <a:ext cx="38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23" name="Text Box 251"/>
            <p:cNvSpPr txBox="1">
              <a:spLocks noChangeArrowheads="1"/>
            </p:cNvSpPr>
            <p:nvPr/>
          </p:nvSpPr>
          <p:spPr bwMode="auto">
            <a:xfrm>
              <a:off x="1536" y="24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2</a:t>
              </a:r>
              <a:r>
                <a:rPr lang="en-US" b="1">
                  <a:latin typeface="Comic Sans MS" pitchFamily="66" charset="0"/>
                </a:rPr>
                <a:t>)</a:t>
              </a:r>
            </a:p>
          </p:txBody>
        </p:sp>
        <p:grpSp>
          <p:nvGrpSpPr>
            <p:cNvPr id="131324" name="Group 252"/>
            <p:cNvGrpSpPr>
              <a:grpSpLocks/>
            </p:cNvGrpSpPr>
            <p:nvPr/>
          </p:nvGrpSpPr>
          <p:grpSpPr bwMode="auto">
            <a:xfrm>
              <a:off x="1632" y="2832"/>
              <a:ext cx="528" cy="324"/>
              <a:chOff x="3840" y="144"/>
              <a:chExt cx="1008" cy="624"/>
            </a:xfrm>
          </p:grpSpPr>
          <p:sp>
            <p:nvSpPr>
              <p:cNvPr id="131325" name="Rectangle 253"/>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26" name="Rectangle 254"/>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1327" name="Picture 25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31328" name="Group 256"/>
              <p:cNvGrpSpPr>
                <a:grpSpLocks/>
              </p:cNvGrpSpPr>
              <p:nvPr/>
            </p:nvGrpSpPr>
            <p:grpSpPr bwMode="auto">
              <a:xfrm>
                <a:off x="4032" y="528"/>
                <a:ext cx="288" cy="192"/>
                <a:chOff x="2736" y="1776"/>
                <a:chExt cx="288" cy="192"/>
              </a:xfrm>
            </p:grpSpPr>
            <p:sp>
              <p:nvSpPr>
                <p:cNvPr id="131329" name="Oval 25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0" name="Oval 25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1" name="Oval 25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2" name="Oval 26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3" name="Oval 26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4" name="Oval 26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5" name="Oval 26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6" name="Oval 26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337" name="Oval 26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1338" name="Line 266"/>
            <p:cNvSpPr>
              <a:spLocks noChangeShapeType="1"/>
            </p:cNvSpPr>
            <p:nvPr/>
          </p:nvSpPr>
          <p:spPr bwMode="auto">
            <a:xfrm>
              <a:off x="2304" y="2592"/>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39" name="Line 267"/>
            <p:cNvSpPr>
              <a:spLocks noChangeShapeType="1"/>
            </p:cNvSpPr>
            <p:nvPr/>
          </p:nvSpPr>
          <p:spPr bwMode="auto">
            <a:xfrm>
              <a:off x="2736" y="2256"/>
              <a:ext cx="192" cy="19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340" name="Line 268"/>
          <p:cNvSpPr>
            <a:spLocks noChangeShapeType="1"/>
          </p:cNvSpPr>
          <p:nvPr/>
        </p:nvSpPr>
        <p:spPr bwMode="auto">
          <a:xfrm>
            <a:off x="30480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41" name="Text Box 269"/>
          <p:cNvSpPr txBox="1">
            <a:spLocks noChangeArrowheads="1"/>
          </p:cNvSpPr>
          <p:nvPr/>
        </p:nvSpPr>
        <p:spPr bwMode="auto">
          <a:xfrm>
            <a:off x="2209800" y="57912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Suck(R</a:t>
            </a:r>
            <a:r>
              <a:rPr lang="en-US" b="1" baseline="-25000">
                <a:latin typeface="Comic Sans MS" pitchFamily="66" charset="0"/>
              </a:rPr>
              <a:t>1</a:t>
            </a:r>
            <a:r>
              <a:rPr lang="en-US" b="1">
                <a:latin typeface="Comic Sans MS" pitchFamily="66" charset="0"/>
              </a:rPr>
              <a:t>)</a:t>
            </a:r>
          </a:p>
        </p:txBody>
      </p:sp>
      <p:sp>
        <p:nvSpPr>
          <p:cNvPr id="131342" name="Line 270"/>
          <p:cNvSpPr>
            <a:spLocks noChangeShapeType="1"/>
          </p:cNvSpPr>
          <p:nvPr/>
        </p:nvSpPr>
        <p:spPr bwMode="auto">
          <a:xfrm>
            <a:off x="2209800" y="62484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43" name="Line 271"/>
          <p:cNvSpPr>
            <a:spLocks noChangeShapeType="1"/>
          </p:cNvSpPr>
          <p:nvPr/>
        </p:nvSpPr>
        <p:spPr bwMode="auto">
          <a:xfrm flipH="1">
            <a:off x="3886200" y="5029200"/>
            <a:ext cx="304800" cy="3810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344" name="Text Box 272"/>
          <p:cNvSpPr txBox="1">
            <a:spLocks noChangeArrowheads="1"/>
          </p:cNvSpPr>
          <p:nvPr/>
        </p:nvSpPr>
        <p:spPr bwMode="auto">
          <a:xfrm>
            <a:off x="7086600" y="3581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33"/>
                </a:solidFill>
                <a:latin typeface="Comic Sans MS" pitchFamily="66" charset="0"/>
              </a:rPr>
              <a:t>loop</a:t>
            </a:r>
          </a:p>
        </p:txBody>
      </p:sp>
    </p:spTree>
    <p:extLst>
      <p:ext uri="{BB962C8B-B14F-4D97-AF65-F5344CB8AC3E}">
        <p14:creationId xmlns:p14="http://schemas.microsoft.com/office/powerpoint/2010/main" val="38940793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Action Uncertainty</a:t>
            </a:r>
            <a:endParaRPr lang="en-US" dirty="0"/>
          </a:p>
        </p:txBody>
      </p:sp>
      <p:sp>
        <p:nvSpPr>
          <p:cNvPr id="23555" name="Rectangle 3"/>
          <p:cNvSpPr>
            <a:spLocks noGrp="1" noChangeArrowheads="1"/>
          </p:cNvSpPr>
          <p:nvPr>
            <p:ph sz="quarter" idx="1"/>
          </p:nvPr>
        </p:nvSpPr>
        <p:spPr/>
        <p:txBody>
          <a:bodyPr/>
          <a:lstStyle/>
          <a:p>
            <a:r>
              <a:rPr lang="en-US" dirty="0" smtClean="0"/>
              <a:t>Each action representation is of the form:</a:t>
            </a:r>
          </a:p>
          <a:p>
            <a:endParaRPr lang="en-US" dirty="0" smtClean="0"/>
          </a:p>
          <a:p>
            <a:pPr>
              <a:buNone/>
            </a:pPr>
            <a:r>
              <a:rPr lang="en-US" dirty="0" smtClean="0">
                <a:latin typeface="Comic Sans MS" pitchFamily="66" charset="0"/>
              </a:rPr>
              <a:t>		Action:</a:t>
            </a:r>
          </a:p>
          <a:p>
            <a:pPr>
              <a:buNone/>
            </a:pPr>
            <a:r>
              <a:rPr lang="en-US" dirty="0" smtClean="0">
                <a:latin typeface="Comic Sans MS" pitchFamily="66" charset="0"/>
              </a:rPr>
              <a:t>			</a:t>
            </a:r>
            <a:r>
              <a:rPr lang="en-US" dirty="0" smtClean="0">
                <a:solidFill>
                  <a:srgbClr val="00B050"/>
                </a:solidFill>
                <a:latin typeface="Comic Sans MS" pitchFamily="66" charset="0"/>
              </a:rPr>
              <a:t>a(s)</a:t>
            </a:r>
            <a:r>
              <a:rPr lang="en-US" dirty="0" smtClean="0">
                <a:latin typeface="Comic Sans MS" pitchFamily="66" charset="0"/>
              </a:rPr>
              <a:t> -&gt; {</a:t>
            </a:r>
            <a:r>
              <a:rPr lang="en-US" dirty="0" smtClean="0">
                <a:solidFill>
                  <a:srgbClr val="FF0000"/>
                </a:solidFill>
                <a:latin typeface="Comic Sans MS" pitchFamily="66" charset="0"/>
              </a:rPr>
              <a:t>s</a:t>
            </a:r>
            <a:r>
              <a:rPr lang="en-US" baseline="-25000" dirty="0" smtClean="0">
                <a:solidFill>
                  <a:srgbClr val="FF0000"/>
                </a:solidFill>
                <a:latin typeface="Comic Sans MS" pitchFamily="66" charset="0"/>
              </a:rPr>
              <a:t>1</a:t>
            </a:r>
            <a:r>
              <a:rPr lang="en-US" dirty="0" smtClean="0">
                <a:latin typeface="Comic Sans MS" pitchFamily="66" charset="0"/>
              </a:rPr>
              <a:t>,…,</a:t>
            </a:r>
            <a:r>
              <a:rPr lang="en-US" dirty="0" err="1" smtClean="0">
                <a:solidFill>
                  <a:srgbClr val="FF0000"/>
                </a:solidFill>
                <a:latin typeface="Comic Sans MS" pitchFamily="66" charset="0"/>
              </a:rPr>
              <a:t>s</a:t>
            </a:r>
            <a:r>
              <a:rPr lang="en-US" baseline="-25000" dirty="0" err="1" smtClean="0">
                <a:solidFill>
                  <a:srgbClr val="FF0000"/>
                </a:solidFill>
                <a:latin typeface="Comic Sans MS" pitchFamily="66" charset="0"/>
              </a:rPr>
              <a:t>r</a:t>
            </a:r>
            <a:r>
              <a:rPr lang="en-US" dirty="0" smtClean="0">
                <a:latin typeface="Comic Sans MS" pitchFamily="66" charset="0"/>
              </a:rPr>
              <a:t>}</a:t>
            </a:r>
          </a:p>
          <a:p>
            <a:endParaRPr lang="en-US" dirty="0" smtClean="0"/>
          </a:p>
          <a:p>
            <a:r>
              <a:rPr lang="en-US" dirty="0" smtClean="0"/>
              <a:t>where each </a:t>
            </a:r>
            <a:r>
              <a:rPr lang="en-US" dirty="0" err="1" smtClean="0">
                <a:solidFill>
                  <a:srgbClr val="FF0000"/>
                </a:solidFill>
                <a:latin typeface="Comic Sans MS" pitchFamily="66" charset="0"/>
              </a:rPr>
              <a:t>s</a:t>
            </a:r>
            <a:r>
              <a:rPr lang="en-US" baseline="-25000" dirty="0" err="1" smtClean="0">
                <a:solidFill>
                  <a:srgbClr val="FF0000"/>
                </a:solidFill>
                <a:latin typeface="Comic Sans MS" pitchFamily="66" charset="0"/>
              </a:rPr>
              <a:t>i</a:t>
            </a:r>
            <a:r>
              <a:rPr lang="en-US" dirty="0" smtClean="0"/>
              <a:t>, i = 1, ..., r describes one possible effect of the action in a state </a:t>
            </a:r>
            <a:r>
              <a:rPr lang="en-US" dirty="0" smtClean="0">
                <a:solidFill>
                  <a:srgbClr val="00B050"/>
                </a:solidFill>
                <a:latin typeface="Comic Sans MS" pitchFamily="66" charset="0"/>
              </a:rPr>
              <a:t>s</a:t>
            </a:r>
            <a:r>
              <a:rPr lang="en-US" dirty="0" smtClean="0"/>
              <a:t> </a:t>
            </a:r>
            <a:br>
              <a:rPr lang="en-US" dirty="0" smtClean="0"/>
            </a:br>
            <a:endParaRPr lang="en-US" dirty="0">
              <a:solidFill>
                <a:schemeClr val="accent6"/>
              </a:solidFill>
            </a:endParaRPr>
          </a:p>
        </p:txBody>
      </p:sp>
    </p:spTree>
    <p:extLst>
      <p:ext uri="{BB962C8B-B14F-4D97-AF65-F5344CB8AC3E}">
        <p14:creationId xmlns:p14="http://schemas.microsoft.com/office/powerpoint/2010/main" val="30229632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mtClean="0"/>
              <a:t>Does this always work?</a:t>
            </a:r>
            <a:endParaRPr lang="en-US"/>
          </a:p>
        </p:txBody>
      </p:sp>
      <p:sp>
        <p:nvSpPr>
          <p:cNvPr id="132099" name="Rectangle 3"/>
          <p:cNvSpPr>
            <a:spLocks noGrp="1" noChangeArrowheads="1"/>
          </p:cNvSpPr>
          <p:nvPr>
            <p:ph type="body" idx="1"/>
          </p:nvPr>
        </p:nvSpPr>
        <p:spPr/>
        <p:txBody>
          <a:bodyPr/>
          <a:lstStyle/>
          <a:p>
            <a:r>
              <a:rPr lang="en-US" dirty="0" smtClean="0">
                <a:solidFill>
                  <a:schemeClr val="bg1">
                    <a:lumMod val="50000"/>
                  </a:schemeClr>
                </a:solidFill>
              </a:rPr>
              <a:t>No ! We must be more careful</a:t>
            </a:r>
          </a:p>
          <a:p>
            <a:r>
              <a:rPr lang="en-US" dirty="0" smtClean="0">
                <a:solidFill>
                  <a:schemeClr val="bg1">
                    <a:lumMod val="50000"/>
                  </a:schemeClr>
                </a:solidFill>
              </a:rPr>
              <a:t>For a cyclic plan to be correct, it should be possible to reach a goal node from every non-goal node in the plan</a:t>
            </a:r>
          </a:p>
          <a:p>
            <a:r>
              <a:rPr lang="en-US" dirty="0" smtClean="0">
                <a:sym typeface="Wingdings" pitchFamily="2" charset="2"/>
              </a:rPr>
              <a:t> The node labeling algorithm must be slightly modified</a:t>
            </a:r>
            <a:endParaRPr lang="en-US" dirty="0"/>
          </a:p>
        </p:txBody>
      </p:sp>
    </p:spTree>
    <p:extLst>
      <p:ext uri="{BB962C8B-B14F-4D97-AF65-F5344CB8AC3E}">
        <p14:creationId xmlns:p14="http://schemas.microsoft.com/office/powerpoint/2010/main" val="60616794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Planning with Uncertainty in Sensing and Action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32554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Sensing Feedback</a:t>
            </a:r>
            <a:endParaRPr lang="en-US" dirty="0"/>
          </a:p>
        </p:txBody>
      </p:sp>
      <p:sp>
        <p:nvSpPr>
          <p:cNvPr id="3" name="Content Placeholder 2"/>
          <p:cNvSpPr>
            <a:spLocks noGrp="1"/>
          </p:cNvSpPr>
          <p:nvPr>
            <p:ph sz="quarter" idx="1"/>
          </p:nvPr>
        </p:nvSpPr>
        <p:spPr/>
        <p:txBody>
          <a:bodyPr/>
          <a:lstStyle/>
          <a:p>
            <a:r>
              <a:rPr lang="en-US" dirty="0" smtClean="0"/>
              <a:t>In previous, we assumed the state of the world was available to the agent after every step (feedback), and uncertainty lies in the future state of the world</a:t>
            </a:r>
          </a:p>
          <a:p>
            <a:pPr lvl="1"/>
            <a:r>
              <a:rPr lang="en-US" dirty="0" smtClean="0"/>
              <a:t>“Playing a game against nature”</a:t>
            </a:r>
          </a:p>
          <a:p>
            <a:r>
              <a:rPr lang="en-US" dirty="0" smtClean="0"/>
              <a:t>Sensing uncertainty demands a fundamental change to the problem setup</a:t>
            </a:r>
            <a:endParaRPr lang="en-US" dirty="0"/>
          </a:p>
        </p:txBody>
      </p:sp>
    </p:spTree>
    <p:extLst>
      <p:ext uri="{BB962C8B-B14F-4D97-AF65-F5344CB8AC3E}">
        <p14:creationId xmlns:p14="http://schemas.microsoft.com/office/powerpoint/2010/main" val="135256801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Belief State</a:t>
            </a:r>
            <a:endParaRPr lang="en-US"/>
          </a:p>
        </p:txBody>
      </p:sp>
      <p:sp>
        <p:nvSpPr>
          <p:cNvPr id="88067" name="Rectangle 3"/>
          <p:cNvSpPr>
            <a:spLocks noGrp="1" noChangeArrowheads="1"/>
          </p:cNvSpPr>
          <p:nvPr>
            <p:ph type="body" idx="1"/>
          </p:nvPr>
        </p:nvSpPr>
        <p:spPr/>
        <p:txBody>
          <a:bodyPr/>
          <a:lstStyle/>
          <a:p>
            <a:r>
              <a:rPr lang="en-US" dirty="0" smtClean="0"/>
              <a:t>A </a:t>
            </a:r>
            <a:r>
              <a:rPr lang="en-US" dirty="0" smtClean="0">
                <a:solidFill>
                  <a:schemeClr val="accent2"/>
                </a:solidFill>
              </a:rPr>
              <a:t>belief state </a:t>
            </a:r>
            <a:r>
              <a:rPr lang="en-US" dirty="0" smtClean="0"/>
              <a:t>is the set of all states that an agent think are possible at any given time or at any stage of planning a course of actions, e.g.:</a:t>
            </a:r>
          </a:p>
          <a:p>
            <a:endParaRPr lang="en-US" dirty="0" smtClean="0"/>
          </a:p>
          <a:p>
            <a:endParaRPr lang="en-US" dirty="0" smtClean="0"/>
          </a:p>
          <a:p>
            <a:r>
              <a:rPr lang="en-US" dirty="0" smtClean="0"/>
              <a:t>To plan a course of actions, the agent searches a </a:t>
            </a:r>
            <a:r>
              <a:rPr lang="en-US" dirty="0" smtClean="0">
                <a:solidFill>
                  <a:schemeClr val="accent2"/>
                </a:solidFill>
              </a:rPr>
              <a:t>space of belief states</a:t>
            </a:r>
            <a:r>
              <a:rPr lang="en-US" dirty="0" smtClean="0"/>
              <a:t>, instead of a space of states</a:t>
            </a:r>
            <a:endParaRPr lang="en-US" dirty="0"/>
          </a:p>
        </p:txBody>
      </p:sp>
      <p:grpSp>
        <p:nvGrpSpPr>
          <p:cNvPr id="88160" name="Group 96"/>
          <p:cNvGrpSpPr>
            <a:grpSpLocks/>
          </p:cNvGrpSpPr>
          <p:nvPr/>
        </p:nvGrpSpPr>
        <p:grpSpPr bwMode="auto">
          <a:xfrm>
            <a:off x="3117932" y="2971800"/>
            <a:ext cx="2057400" cy="628650"/>
            <a:chOff x="2208" y="1698"/>
            <a:chExt cx="1296" cy="396"/>
          </a:xfrm>
        </p:grpSpPr>
        <p:sp>
          <p:nvSpPr>
            <p:cNvPr id="88161" name="Rectangle 97"/>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162" name="Group 98"/>
            <p:cNvGrpSpPr>
              <a:grpSpLocks/>
            </p:cNvGrpSpPr>
            <p:nvPr/>
          </p:nvGrpSpPr>
          <p:grpSpPr bwMode="auto">
            <a:xfrm>
              <a:off x="2256" y="1728"/>
              <a:ext cx="1200" cy="336"/>
              <a:chOff x="2160" y="1728"/>
              <a:chExt cx="1200" cy="336"/>
            </a:xfrm>
          </p:grpSpPr>
          <p:grpSp>
            <p:nvGrpSpPr>
              <p:cNvPr id="88163" name="Group 99"/>
              <p:cNvGrpSpPr>
                <a:grpSpLocks/>
              </p:cNvGrpSpPr>
              <p:nvPr/>
            </p:nvGrpSpPr>
            <p:grpSpPr bwMode="auto">
              <a:xfrm>
                <a:off x="2160" y="1728"/>
                <a:ext cx="528" cy="336"/>
                <a:chOff x="1632" y="144"/>
                <a:chExt cx="1008" cy="624"/>
              </a:xfrm>
            </p:grpSpPr>
            <p:sp>
              <p:nvSpPr>
                <p:cNvPr id="88164" name="Rectangle 100"/>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5" name="Rectangle 101"/>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8166" name="Picture 10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167" name="Group 103"/>
              <p:cNvGrpSpPr>
                <a:grpSpLocks/>
              </p:cNvGrpSpPr>
              <p:nvPr/>
            </p:nvGrpSpPr>
            <p:grpSpPr bwMode="auto">
              <a:xfrm>
                <a:off x="2832" y="1728"/>
                <a:ext cx="528" cy="324"/>
                <a:chOff x="3840" y="144"/>
                <a:chExt cx="1008" cy="624"/>
              </a:xfrm>
            </p:grpSpPr>
            <p:sp>
              <p:nvSpPr>
                <p:cNvPr id="88168" name="Rectangle 10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9" name="Rectangle 10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8170" name="Picture 10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8171" name="Group 107"/>
                <p:cNvGrpSpPr>
                  <a:grpSpLocks/>
                </p:cNvGrpSpPr>
                <p:nvPr/>
              </p:nvGrpSpPr>
              <p:grpSpPr bwMode="auto">
                <a:xfrm>
                  <a:off x="4032" y="528"/>
                  <a:ext cx="288" cy="192"/>
                  <a:chOff x="2736" y="1776"/>
                  <a:chExt cx="288" cy="192"/>
                </a:xfrm>
              </p:grpSpPr>
              <p:sp>
                <p:nvSpPr>
                  <p:cNvPr id="88172" name="Oval 10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3" name="Oval 10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4" name="Oval 11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5" name="Oval 11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6" name="Oval 11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7" name="Oval 11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8" name="Oval 11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9" name="Oval 11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0" name="Oval 11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Tree>
    <p:extLst>
      <p:ext uri="{BB962C8B-B14F-4D97-AF65-F5344CB8AC3E}">
        <p14:creationId xmlns:p14="http://schemas.microsoft.com/office/powerpoint/2010/main" val="10834562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52400"/>
            <a:ext cx="7467600" cy="1143000"/>
          </a:xfrm>
        </p:spPr>
        <p:txBody>
          <a:bodyPr/>
          <a:lstStyle/>
          <a:p>
            <a:r>
              <a:rPr lang="en-US" dirty="0" smtClean="0"/>
              <a:t>Sensor Model</a:t>
            </a:r>
            <a:endParaRPr lang="en-US" dirty="0"/>
          </a:p>
        </p:txBody>
      </p:sp>
      <p:sp>
        <p:nvSpPr>
          <p:cNvPr id="84995" name="Rectangle 3"/>
          <p:cNvSpPr>
            <a:spLocks noGrp="1" noChangeArrowheads="1"/>
          </p:cNvSpPr>
          <p:nvPr>
            <p:ph type="body" idx="1"/>
          </p:nvPr>
        </p:nvSpPr>
        <p:spPr>
          <a:xfrm>
            <a:off x="457200" y="1069848"/>
            <a:ext cx="7467600" cy="4873752"/>
          </a:xfrm>
        </p:spPr>
        <p:txBody>
          <a:bodyPr/>
          <a:lstStyle/>
          <a:p>
            <a:r>
              <a:rPr lang="en-US" dirty="0" smtClean="0"/>
              <a:t>State space S</a:t>
            </a:r>
          </a:p>
          <a:p>
            <a:r>
              <a:rPr lang="en-US" dirty="0" smtClean="0"/>
              <a:t>The </a:t>
            </a:r>
            <a:r>
              <a:rPr lang="en-US" dirty="0" smtClean="0">
                <a:solidFill>
                  <a:schemeClr val="accent3"/>
                </a:solidFill>
              </a:rPr>
              <a:t>sensor model </a:t>
            </a:r>
            <a:r>
              <a:rPr lang="en-US" dirty="0" smtClean="0"/>
              <a:t>is a function</a:t>
            </a:r>
            <a:br>
              <a:rPr lang="en-US" dirty="0" smtClean="0"/>
            </a:br>
            <a:r>
              <a:rPr lang="en-US" dirty="0" smtClean="0"/>
              <a:t>		SENSE: S </a:t>
            </a:r>
            <a:r>
              <a:rPr lang="en-US" dirty="0" smtClean="0">
                <a:sym typeface="Symbol" pitchFamily="18" charset="2"/>
              </a:rPr>
              <a:t> 2</a:t>
            </a:r>
            <a:r>
              <a:rPr lang="en-US" baseline="30000" dirty="0" smtClean="0">
                <a:sym typeface="Symbol" pitchFamily="18" charset="2"/>
              </a:rPr>
              <a:t>S</a:t>
            </a:r>
            <a:r>
              <a:rPr lang="en-US" dirty="0" smtClean="0">
                <a:sym typeface="Symbol" pitchFamily="18" charset="2"/>
              </a:rPr>
              <a:t/>
            </a:r>
            <a:br>
              <a:rPr lang="en-US" dirty="0" smtClean="0">
                <a:sym typeface="Symbol" pitchFamily="18" charset="2"/>
              </a:rPr>
            </a:br>
            <a:r>
              <a:rPr lang="en-US" dirty="0" smtClean="0">
                <a:sym typeface="Symbol" pitchFamily="18" charset="2"/>
              </a:rPr>
              <a:t>that maps each state s  S to a belief state </a:t>
            </a:r>
            <a:r>
              <a:rPr lang="en-US" dirty="0" smtClean="0">
                <a:solidFill>
                  <a:schemeClr val="accent2"/>
                </a:solidFill>
                <a:sym typeface="Symbol" pitchFamily="18" charset="2"/>
              </a:rPr>
              <a:t>(the set of all states that the agent would think possible if it were actually observing state s) </a:t>
            </a:r>
          </a:p>
          <a:p>
            <a:r>
              <a:rPr lang="en-US" dirty="0" smtClean="0">
                <a:sym typeface="Symbol" pitchFamily="18" charset="2"/>
              </a:rPr>
              <a:t>Example: Assume our vacuum robot can perfectly sense the room it is in and if there is dust in it. But it can’t sense if there is dust in the other room</a:t>
            </a:r>
            <a:endParaRPr lang="en-US" dirty="0">
              <a:sym typeface="Symbol" pitchFamily="18" charset="2"/>
            </a:endParaRPr>
          </a:p>
        </p:txBody>
      </p:sp>
      <p:grpSp>
        <p:nvGrpSpPr>
          <p:cNvPr id="84996" name="Group 4"/>
          <p:cNvGrpSpPr>
            <a:grpSpLocks/>
          </p:cNvGrpSpPr>
          <p:nvPr/>
        </p:nvGrpSpPr>
        <p:grpSpPr bwMode="auto">
          <a:xfrm>
            <a:off x="3429000" y="4953000"/>
            <a:ext cx="808038" cy="563563"/>
            <a:chOff x="1632" y="864"/>
            <a:chExt cx="1008" cy="672"/>
          </a:xfrm>
        </p:grpSpPr>
        <p:sp>
          <p:nvSpPr>
            <p:cNvPr id="84997" name="Rectangle 5"/>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Rectangle 6"/>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4999" name="Picture 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00" name="Group 8"/>
            <p:cNvGrpSpPr>
              <a:grpSpLocks/>
            </p:cNvGrpSpPr>
            <p:nvPr/>
          </p:nvGrpSpPr>
          <p:grpSpPr bwMode="auto">
            <a:xfrm>
              <a:off x="2304" y="1296"/>
              <a:ext cx="288" cy="192"/>
              <a:chOff x="2736" y="1776"/>
              <a:chExt cx="288" cy="192"/>
            </a:xfrm>
          </p:grpSpPr>
          <p:sp>
            <p:nvSpPr>
              <p:cNvPr id="85001" name="Oval 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2" name="Oval 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 name="Oval 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 name="Oval 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 name="Oval 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6" name="Oval 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7" name="Oval 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8" name="Oval 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9" name="Oval 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035" name="Group 43"/>
          <p:cNvGrpSpPr>
            <a:grpSpLocks/>
          </p:cNvGrpSpPr>
          <p:nvPr/>
        </p:nvGrpSpPr>
        <p:grpSpPr bwMode="auto">
          <a:xfrm>
            <a:off x="3429000" y="5791200"/>
            <a:ext cx="838200" cy="533400"/>
            <a:chOff x="528" y="144"/>
            <a:chExt cx="1008" cy="624"/>
          </a:xfrm>
        </p:grpSpPr>
        <p:sp>
          <p:nvSpPr>
            <p:cNvPr id="85036" name="Rectangle 4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7" name="Rectangle 4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38" name="Picture 4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39" name="Group 47"/>
            <p:cNvGrpSpPr>
              <a:grpSpLocks/>
            </p:cNvGrpSpPr>
            <p:nvPr/>
          </p:nvGrpSpPr>
          <p:grpSpPr bwMode="auto">
            <a:xfrm>
              <a:off x="1200" y="528"/>
              <a:ext cx="288" cy="192"/>
              <a:chOff x="2736" y="1776"/>
              <a:chExt cx="288" cy="192"/>
            </a:xfrm>
          </p:grpSpPr>
          <p:sp>
            <p:nvSpPr>
              <p:cNvPr id="85040" name="Oval 4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1" name="Oval 4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2" name="Oval 5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3" name="Oval 5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4" name="Oval 5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5" name="Oval 5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6" name="Oval 5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7" name="Oval 5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8" name="Oval 5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117" name="Group 125"/>
          <p:cNvGrpSpPr>
            <a:grpSpLocks/>
          </p:cNvGrpSpPr>
          <p:nvPr/>
        </p:nvGrpSpPr>
        <p:grpSpPr bwMode="auto">
          <a:xfrm>
            <a:off x="4876800" y="4953000"/>
            <a:ext cx="1824038" cy="590550"/>
            <a:chOff x="3144" y="3120"/>
            <a:chExt cx="1149" cy="372"/>
          </a:xfrm>
        </p:grpSpPr>
        <p:sp>
          <p:nvSpPr>
            <p:cNvPr id="85115" name="Rectangle 123"/>
            <p:cNvSpPr>
              <a:spLocks noChangeArrowheads="1"/>
            </p:cNvSpPr>
            <p:nvPr/>
          </p:nvSpPr>
          <p:spPr bwMode="auto">
            <a:xfrm>
              <a:off x="3144" y="3123"/>
              <a:ext cx="1149" cy="36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53" name="Group 61"/>
            <p:cNvGrpSpPr>
              <a:grpSpLocks/>
            </p:cNvGrpSpPr>
            <p:nvPr/>
          </p:nvGrpSpPr>
          <p:grpSpPr bwMode="auto">
            <a:xfrm>
              <a:off x="3168" y="3120"/>
              <a:ext cx="509" cy="355"/>
              <a:chOff x="1632" y="864"/>
              <a:chExt cx="1008" cy="672"/>
            </a:xfrm>
          </p:grpSpPr>
          <p:sp>
            <p:nvSpPr>
              <p:cNvPr id="85054" name="Rectangle 62"/>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5" name="Rectangle 63"/>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56" name="Picture 6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57" name="Group 65"/>
              <p:cNvGrpSpPr>
                <a:grpSpLocks/>
              </p:cNvGrpSpPr>
              <p:nvPr/>
            </p:nvGrpSpPr>
            <p:grpSpPr bwMode="auto">
              <a:xfrm>
                <a:off x="2304" y="1296"/>
                <a:ext cx="288" cy="192"/>
                <a:chOff x="2736" y="1776"/>
                <a:chExt cx="288" cy="192"/>
              </a:xfrm>
            </p:grpSpPr>
            <p:sp>
              <p:nvSpPr>
                <p:cNvPr id="85058" name="Oval 6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9" name="Oval 6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0" name="Oval 6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1" name="Oval 6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2" name="Oval 7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3" name="Oval 7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4" name="Oval 7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5" name="Oval 7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6" name="Oval 7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5067" name="Group 75"/>
            <p:cNvGrpSpPr>
              <a:grpSpLocks/>
            </p:cNvGrpSpPr>
            <p:nvPr/>
          </p:nvGrpSpPr>
          <p:grpSpPr bwMode="auto">
            <a:xfrm>
              <a:off x="3753" y="3141"/>
              <a:ext cx="519" cy="336"/>
              <a:chOff x="3840" y="912"/>
              <a:chExt cx="1008" cy="624"/>
            </a:xfrm>
          </p:grpSpPr>
          <p:sp>
            <p:nvSpPr>
              <p:cNvPr id="85068" name="Rectangle 76"/>
              <p:cNvSpPr>
                <a:spLocks noChangeArrowheads="1"/>
              </p:cNvSpPr>
              <p:nvPr/>
            </p:nvSpPr>
            <p:spPr bwMode="auto">
              <a:xfrm>
                <a:off x="3840"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9" name="Rectangle 77"/>
              <p:cNvSpPr>
                <a:spLocks noChangeArrowheads="1"/>
              </p:cNvSpPr>
              <p:nvPr/>
            </p:nvSpPr>
            <p:spPr bwMode="auto">
              <a:xfrm>
                <a:off x="4368"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70" name="Group 78"/>
              <p:cNvGrpSpPr>
                <a:grpSpLocks/>
              </p:cNvGrpSpPr>
              <p:nvPr/>
            </p:nvGrpSpPr>
            <p:grpSpPr bwMode="auto">
              <a:xfrm>
                <a:off x="4032" y="1296"/>
                <a:ext cx="288" cy="192"/>
                <a:chOff x="2736" y="1776"/>
                <a:chExt cx="288" cy="192"/>
              </a:xfrm>
            </p:grpSpPr>
            <p:sp>
              <p:nvSpPr>
                <p:cNvPr id="85071" name="Oval 7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2" name="Oval 8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3" name="Oval 8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4" name="Oval 8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5" name="Oval 8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6" name="Oval 8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7" name="Oval 8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8" name="Oval 8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9" name="Oval 8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5080" name="Group 88"/>
              <p:cNvGrpSpPr>
                <a:grpSpLocks/>
              </p:cNvGrpSpPr>
              <p:nvPr/>
            </p:nvGrpSpPr>
            <p:grpSpPr bwMode="auto">
              <a:xfrm>
                <a:off x="4416" y="912"/>
                <a:ext cx="432" cy="624"/>
                <a:chOff x="2784" y="96"/>
                <a:chExt cx="432" cy="624"/>
              </a:xfrm>
            </p:grpSpPr>
            <p:pic>
              <p:nvPicPr>
                <p:cNvPr id="85081" name="Picture 8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082" name="Group 90"/>
                <p:cNvGrpSpPr>
                  <a:grpSpLocks/>
                </p:cNvGrpSpPr>
                <p:nvPr/>
              </p:nvGrpSpPr>
              <p:grpSpPr bwMode="auto">
                <a:xfrm>
                  <a:off x="2928" y="528"/>
                  <a:ext cx="288" cy="192"/>
                  <a:chOff x="2736" y="1776"/>
                  <a:chExt cx="288" cy="192"/>
                </a:xfrm>
              </p:grpSpPr>
              <p:sp>
                <p:nvSpPr>
                  <p:cNvPr id="85083" name="Oval 9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4" name="Oval 9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5" name="Oval 9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6" name="Oval 9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7" name="Oval 9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8" name="Oval 9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9" name="Oval 9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0" name="Oval 9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1" name="Oval 9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85118" name="Group 126"/>
          <p:cNvGrpSpPr>
            <a:grpSpLocks/>
          </p:cNvGrpSpPr>
          <p:nvPr/>
        </p:nvGrpSpPr>
        <p:grpSpPr bwMode="auto">
          <a:xfrm>
            <a:off x="4876800" y="5791200"/>
            <a:ext cx="1824038" cy="585788"/>
            <a:chOff x="3159" y="3633"/>
            <a:chExt cx="1149" cy="369"/>
          </a:xfrm>
        </p:grpSpPr>
        <p:sp>
          <p:nvSpPr>
            <p:cNvPr id="85116" name="Rectangle 124"/>
            <p:cNvSpPr>
              <a:spLocks noChangeArrowheads="1"/>
            </p:cNvSpPr>
            <p:nvPr/>
          </p:nvSpPr>
          <p:spPr bwMode="auto">
            <a:xfrm>
              <a:off x="3159" y="3633"/>
              <a:ext cx="1149" cy="36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092" name="Group 100"/>
            <p:cNvGrpSpPr>
              <a:grpSpLocks/>
            </p:cNvGrpSpPr>
            <p:nvPr/>
          </p:nvGrpSpPr>
          <p:grpSpPr bwMode="auto">
            <a:xfrm>
              <a:off x="3174" y="3648"/>
              <a:ext cx="513" cy="336"/>
              <a:chOff x="528" y="144"/>
              <a:chExt cx="1008" cy="624"/>
            </a:xfrm>
          </p:grpSpPr>
          <p:sp>
            <p:nvSpPr>
              <p:cNvPr id="85093" name="Rectangle 10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4" name="Rectangle 10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95" name="Picture 10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096" name="Group 104"/>
            <p:cNvGrpSpPr>
              <a:grpSpLocks/>
            </p:cNvGrpSpPr>
            <p:nvPr/>
          </p:nvGrpSpPr>
          <p:grpSpPr bwMode="auto">
            <a:xfrm>
              <a:off x="3765" y="3651"/>
              <a:ext cx="528" cy="336"/>
              <a:chOff x="528" y="144"/>
              <a:chExt cx="1008" cy="624"/>
            </a:xfrm>
          </p:grpSpPr>
          <p:sp>
            <p:nvSpPr>
              <p:cNvPr id="85097" name="Rectangle 10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8" name="Rectangle 10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85099" name="Picture 10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85100" name="Group 108"/>
              <p:cNvGrpSpPr>
                <a:grpSpLocks/>
              </p:cNvGrpSpPr>
              <p:nvPr/>
            </p:nvGrpSpPr>
            <p:grpSpPr bwMode="auto">
              <a:xfrm>
                <a:off x="1200" y="528"/>
                <a:ext cx="288" cy="192"/>
                <a:chOff x="2736" y="1776"/>
                <a:chExt cx="288" cy="192"/>
              </a:xfrm>
            </p:grpSpPr>
            <p:sp>
              <p:nvSpPr>
                <p:cNvPr id="85101" name="Oval 10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2" name="Oval 11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3" name="Oval 11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4" name="Oval 11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5" name="Oval 11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6" name="Oval 11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7" name="Oval 11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8" name="Oval 11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9" name="Oval 11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85111" name="Text Box 119"/>
          <p:cNvSpPr txBox="1">
            <a:spLocks noChangeArrowheads="1"/>
          </p:cNvSpPr>
          <p:nvPr/>
        </p:nvSpPr>
        <p:spPr bwMode="auto">
          <a:xfrm>
            <a:off x="2286000" y="5029200"/>
            <a:ext cx="262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SENSE(             ) </a:t>
            </a:r>
            <a:r>
              <a:rPr lang="en-US" sz="1000">
                <a:latin typeface="Comic Sans MS" pitchFamily="66" charset="0"/>
              </a:rPr>
              <a:t>  </a:t>
            </a:r>
            <a:r>
              <a:rPr lang="en-US" sz="2000">
                <a:latin typeface="Comic Sans MS" pitchFamily="66" charset="0"/>
              </a:rPr>
              <a:t>=</a:t>
            </a:r>
            <a:r>
              <a:rPr lang="en-US" sz="800">
                <a:latin typeface="Comic Sans MS" pitchFamily="66" charset="0"/>
              </a:rPr>
              <a:t> </a:t>
            </a:r>
            <a:r>
              <a:rPr lang="en-US" sz="2000">
                <a:latin typeface="Comic Sans MS" pitchFamily="66" charset="0"/>
              </a:rPr>
              <a:t> </a:t>
            </a:r>
          </a:p>
        </p:txBody>
      </p:sp>
      <p:sp>
        <p:nvSpPr>
          <p:cNvPr id="85113" name="Text Box 121"/>
          <p:cNvSpPr txBox="1">
            <a:spLocks noChangeArrowheads="1"/>
          </p:cNvSpPr>
          <p:nvPr/>
        </p:nvSpPr>
        <p:spPr bwMode="auto">
          <a:xfrm>
            <a:off x="2286000" y="5867400"/>
            <a:ext cx="2517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SENSE(             ) </a:t>
            </a:r>
            <a:r>
              <a:rPr lang="en-US" sz="1000">
                <a:latin typeface="Comic Sans MS" pitchFamily="66" charset="0"/>
              </a:rPr>
              <a:t>  </a:t>
            </a:r>
            <a:r>
              <a:rPr lang="en-US" sz="2000">
                <a:latin typeface="Comic Sans MS" pitchFamily="66" charset="0"/>
              </a:rPr>
              <a:t>=</a:t>
            </a:r>
          </a:p>
        </p:txBody>
      </p:sp>
    </p:spTree>
    <p:extLst>
      <p:ext uri="{BB962C8B-B14F-4D97-AF65-F5344CB8AC3E}">
        <p14:creationId xmlns:p14="http://schemas.microsoft.com/office/powerpoint/2010/main" val="228688300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US" dirty="0" smtClean="0"/>
              <a:t>Vacuum Robot Action Model</a:t>
            </a:r>
            <a:endParaRPr lang="en-US" dirty="0"/>
          </a:p>
        </p:txBody>
      </p:sp>
      <p:grpSp>
        <p:nvGrpSpPr>
          <p:cNvPr id="89105" name="Group 17"/>
          <p:cNvGrpSpPr>
            <a:grpSpLocks/>
          </p:cNvGrpSpPr>
          <p:nvPr/>
        </p:nvGrpSpPr>
        <p:grpSpPr bwMode="auto">
          <a:xfrm>
            <a:off x="228600" y="1752600"/>
            <a:ext cx="8686800" cy="4724400"/>
            <a:chOff x="144" y="1104"/>
            <a:chExt cx="5472" cy="2976"/>
          </a:xfrm>
        </p:grpSpPr>
        <p:sp>
          <p:nvSpPr>
            <p:cNvPr id="89104" name="Rectangle 16"/>
            <p:cNvSpPr>
              <a:spLocks noChangeArrowheads="1"/>
            </p:cNvSpPr>
            <p:nvPr/>
          </p:nvSpPr>
          <p:spPr bwMode="auto">
            <a:xfrm>
              <a:off x="2496" y="2832"/>
              <a:ext cx="3072" cy="1248"/>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1" name="Rectangle 13"/>
            <p:cNvSpPr>
              <a:spLocks noChangeArrowheads="1"/>
            </p:cNvSpPr>
            <p:nvPr/>
          </p:nvSpPr>
          <p:spPr bwMode="auto">
            <a:xfrm>
              <a:off x="144" y="1104"/>
              <a:ext cx="2352" cy="17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2" name="Rectangle 14"/>
            <p:cNvSpPr>
              <a:spLocks noChangeArrowheads="1"/>
            </p:cNvSpPr>
            <p:nvPr/>
          </p:nvSpPr>
          <p:spPr bwMode="auto">
            <a:xfrm>
              <a:off x="2496" y="1104"/>
              <a:ext cx="3072" cy="17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3" name="Rectangle 15"/>
            <p:cNvSpPr>
              <a:spLocks noChangeArrowheads="1"/>
            </p:cNvSpPr>
            <p:nvPr/>
          </p:nvSpPr>
          <p:spPr bwMode="auto">
            <a:xfrm>
              <a:off x="144" y="2832"/>
              <a:ext cx="2352" cy="12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9099" name="Group 11"/>
            <p:cNvGrpSpPr>
              <a:grpSpLocks/>
            </p:cNvGrpSpPr>
            <p:nvPr/>
          </p:nvGrpSpPr>
          <p:grpSpPr bwMode="auto">
            <a:xfrm>
              <a:off x="192" y="1152"/>
              <a:ext cx="5424" cy="2805"/>
              <a:chOff x="96" y="1152"/>
              <a:chExt cx="5424" cy="2805"/>
            </a:xfrm>
          </p:grpSpPr>
          <p:sp>
            <p:nvSpPr>
              <p:cNvPr id="89093" name="Text Box 5"/>
              <p:cNvSpPr txBox="1">
                <a:spLocks noChangeArrowheads="1"/>
              </p:cNvSpPr>
              <p:nvPr/>
            </p:nvSpPr>
            <p:spPr bwMode="auto">
              <a:xfrm>
                <a:off x="96" y="1152"/>
                <a:ext cx="259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charset="0"/>
                    <a:cs typeface="Arial" charset="0"/>
                  </a:defRPr>
                </a:lvl1pPr>
                <a:lvl2pPr marL="342900">
                  <a:tabLst>
                    <a:tab pos="457200" algn="l"/>
                  </a:tabLst>
                  <a:defRPr>
                    <a:solidFill>
                      <a:schemeClr val="tx1"/>
                    </a:solidFill>
                    <a:latin typeface="Arial" charset="0"/>
                    <a:cs typeface="Arial" charset="0"/>
                  </a:defRPr>
                </a:lvl2pPr>
                <a:lvl3pPr indent="-457200">
                  <a:tabLst>
                    <a:tab pos="457200" algn="l"/>
                  </a:tabLst>
                  <a:defRPr>
                    <a:solidFill>
                      <a:schemeClr val="tx1"/>
                    </a:solidFill>
                    <a:latin typeface="Arial" charset="0"/>
                    <a:cs typeface="Arial" charset="0"/>
                  </a:defRPr>
                </a:lvl3pPr>
                <a:lvl4pPr>
                  <a:tabLst>
                    <a:tab pos="457200" algn="l"/>
                  </a:tabLst>
                  <a:defRPr>
                    <a:solidFill>
                      <a:schemeClr val="tx1"/>
                    </a:solidFill>
                    <a:latin typeface="Arial" charset="0"/>
                    <a:cs typeface="Arial" charset="0"/>
                  </a:defRPr>
                </a:lvl4pPr>
                <a:lvl5pPr>
                  <a:tabLst>
                    <a:tab pos="457200" algn="l"/>
                  </a:tabLst>
                  <a:defRPr>
                    <a:solidFill>
                      <a:schemeClr val="tx1"/>
                    </a:solidFill>
                    <a:latin typeface="Arial" charset="0"/>
                    <a:cs typeface="Arial" charset="0"/>
                  </a:defRPr>
                </a:lvl5pPr>
                <a:lvl6pPr fontAlgn="base">
                  <a:spcBef>
                    <a:spcPct val="0"/>
                  </a:spcBef>
                  <a:spcAft>
                    <a:spcPct val="0"/>
                  </a:spcAft>
                  <a:tabLst>
                    <a:tab pos="457200" algn="l"/>
                  </a:tabLst>
                  <a:defRPr>
                    <a:solidFill>
                      <a:schemeClr val="tx1"/>
                    </a:solidFill>
                    <a:latin typeface="Arial" charset="0"/>
                    <a:cs typeface="Arial" charset="0"/>
                  </a:defRPr>
                </a:lvl6pPr>
                <a:lvl7pPr fontAlgn="base">
                  <a:spcBef>
                    <a:spcPct val="0"/>
                  </a:spcBef>
                  <a:spcAft>
                    <a:spcPct val="0"/>
                  </a:spcAft>
                  <a:tabLst>
                    <a:tab pos="457200" algn="l"/>
                  </a:tabLst>
                  <a:defRPr>
                    <a:solidFill>
                      <a:schemeClr val="tx1"/>
                    </a:solidFill>
                    <a:latin typeface="Arial" charset="0"/>
                    <a:cs typeface="Arial" charset="0"/>
                  </a:defRPr>
                </a:lvl7pPr>
                <a:lvl8pPr fontAlgn="base">
                  <a:spcBef>
                    <a:spcPct val="0"/>
                  </a:spcBef>
                  <a:spcAft>
                    <a:spcPct val="0"/>
                  </a:spcAft>
                  <a:tabLst>
                    <a:tab pos="457200" algn="l"/>
                  </a:tabLst>
                  <a:defRPr>
                    <a:solidFill>
                      <a:schemeClr val="tx1"/>
                    </a:solidFill>
                    <a:latin typeface="Arial" charset="0"/>
                    <a:cs typeface="Arial" charset="0"/>
                  </a:defRPr>
                </a:lvl8pPr>
                <a:lvl9pPr fontAlgn="base">
                  <a:spcBef>
                    <a:spcPct val="0"/>
                  </a:spcBef>
                  <a:spcAft>
                    <a:spcPct val="0"/>
                  </a:spcAft>
                  <a:tabLst>
                    <a:tab pos="457200" algn="l"/>
                  </a:tabLst>
                  <a:defRPr>
                    <a:solidFill>
                      <a:schemeClr val="tx1"/>
                    </a:solidFill>
                    <a:latin typeface="Arial" charset="0"/>
                    <a:cs typeface="Arial" charset="0"/>
                  </a:defRPr>
                </a:lvl9pPr>
              </a:lstStyle>
              <a:p>
                <a:r>
                  <a:rPr lang="en-US" sz="2000" b="1" dirty="0" smtClean="0">
                    <a:solidFill>
                      <a:srgbClr val="333333"/>
                    </a:solidFill>
                    <a:latin typeface="Comic Sans MS" pitchFamily="66" charset="0"/>
                    <a:sym typeface="Symbol" pitchFamily="18" charset="2"/>
                  </a:rPr>
                  <a:t>Right</a:t>
                </a:r>
                <a:r>
                  <a:rPr lang="en-US" sz="2000" dirty="0" smtClean="0">
                    <a:solidFill>
                      <a:srgbClr val="333333"/>
                    </a:solidFill>
                    <a:latin typeface="Comic Sans MS" pitchFamily="66" charset="0"/>
                    <a:sym typeface="Symbol" pitchFamily="18" charset="2"/>
                  </a:rPr>
                  <a:t> </a:t>
                </a:r>
                <a:r>
                  <a:rPr lang="en-US" sz="2000" dirty="0">
                    <a:solidFill>
                      <a:srgbClr val="333333"/>
                    </a:solidFill>
                    <a:latin typeface="Comic Sans MS" pitchFamily="66" charset="0"/>
                    <a:sym typeface="Symbol" pitchFamily="18" charset="2"/>
                  </a:rPr>
                  <a:t>either </a:t>
                </a:r>
                <a:r>
                  <a:rPr lang="en-US" sz="2000" dirty="0" smtClean="0">
                    <a:solidFill>
                      <a:srgbClr val="333333"/>
                    </a:solidFill>
                    <a:latin typeface="Comic Sans MS" pitchFamily="66" charset="0"/>
                    <a:sym typeface="Symbol" pitchFamily="18" charset="2"/>
                  </a:rPr>
                  <a:t>moves the robot right, </a:t>
                </a:r>
                <a:r>
                  <a:rPr lang="en-US" sz="2000" dirty="0">
                    <a:solidFill>
                      <a:srgbClr val="333333"/>
                    </a:solidFill>
                    <a:latin typeface="Comic Sans MS" pitchFamily="66" charset="0"/>
                    <a:sym typeface="Symbol" pitchFamily="18" charset="2"/>
                  </a:rPr>
                  <a:t>or </a:t>
                </a:r>
                <a:r>
                  <a:rPr lang="en-US" sz="2000" dirty="0" smtClean="0">
                    <a:solidFill>
                      <a:srgbClr val="333333"/>
                    </a:solidFill>
                    <a:latin typeface="Comic Sans MS" pitchFamily="66" charset="0"/>
                    <a:sym typeface="Symbol" pitchFamily="18" charset="2"/>
                  </a:rPr>
                  <a:t>does nothing</a:t>
                </a:r>
                <a:endParaRPr lang="en-US" sz="2000" dirty="0">
                  <a:solidFill>
                    <a:srgbClr val="333333"/>
                  </a:solidFill>
                  <a:latin typeface="Comic Sans MS" pitchFamily="66" charset="0"/>
                  <a:sym typeface="Symbol" pitchFamily="18" charset="2"/>
                </a:endParaRPr>
              </a:p>
            </p:txBody>
          </p:sp>
          <p:sp>
            <p:nvSpPr>
              <p:cNvPr id="89094" name="Text Box 6"/>
              <p:cNvSpPr txBox="1">
                <a:spLocks noChangeArrowheads="1"/>
              </p:cNvSpPr>
              <p:nvPr/>
            </p:nvSpPr>
            <p:spPr bwMode="auto">
              <a:xfrm>
                <a:off x="2448" y="1152"/>
                <a:ext cx="307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defRPr>
                    <a:solidFill>
                      <a:schemeClr val="tx1"/>
                    </a:solidFill>
                    <a:latin typeface="Arial" charset="0"/>
                    <a:cs typeface="Arial" charset="0"/>
                  </a:defRPr>
                </a:lvl1pPr>
                <a:lvl2pPr defTabSz="457200">
                  <a:defRPr>
                    <a:solidFill>
                      <a:schemeClr val="tx1"/>
                    </a:solidFill>
                    <a:latin typeface="Arial" charset="0"/>
                    <a:cs typeface="Arial" charset="0"/>
                  </a:defRPr>
                </a:lvl2pPr>
                <a:lvl3pPr defTabSz="457200">
                  <a:defRPr>
                    <a:solidFill>
                      <a:schemeClr val="tx1"/>
                    </a:solidFill>
                    <a:latin typeface="Arial" charset="0"/>
                    <a:cs typeface="Arial" charset="0"/>
                  </a:defRPr>
                </a:lvl3pPr>
                <a:lvl4pPr defTabSz="457200">
                  <a:defRPr>
                    <a:solidFill>
                      <a:schemeClr val="tx1"/>
                    </a:solidFill>
                    <a:latin typeface="Arial" charset="0"/>
                    <a:cs typeface="Arial" charset="0"/>
                  </a:defRPr>
                </a:lvl4pPr>
                <a:lvl5pPr defTabSz="457200">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a:buClr>
                    <a:schemeClr val="tx1"/>
                  </a:buClr>
                  <a:buFont typeface="Wingdings" pitchFamily="2" charset="2"/>
                  <a:buNone/>
                </a:pPr>
                <a:r>
                  <a:rPr lang="en-US" sz="2000" b="1" dirty="0" smtClean="0">
                    <a:solidFill>
                      <a:srgbClr val="333333"/>
                    </a:solidFill>
                    <a:latin typeface="Comic Sans MS" pitchFamily="66" charset="0"/>
                    <a:sym typeface="Symbol" pitchFamily="18" charset="2"/>
                  </a:rPr>
                  <a:t>Left</a:t>
                </a:r>
                <a:r>
                  <a:rPr lang="en-US" sz="2000" dirty="0" smtClean="0">
                    <a:solidFill>
                      <a:srgbClr val="333333"/>
                    </a:solidFill>
                    <a:latin typeface="Comic Sans MS" pitchFamily="66" charset="0"/>
                    <a:sym typeface="Symbol" pitchFamily="18" charset="2"/>
                  </a:rPr>
                  <a:t> </a:t>
                </a:r>
                <a:r>
                  <a:rPr lang="en-US" sz="2000" dirty="0">
                    <a:solidFill>
                      <a:srgbClr val="333333"/>
                    </a:solidFill>
                    <a:latin typeface="Comic Sans MS" pitchFamily="66" charset="0"/>
                    <a:sym typeface="Symbol" pitchFamily="18" charset="2"/>
                  </a:rPr>
                  <a:t>always </a:t>
                </a:r>
                <a:r>
                  <a:rPr lang="en-US" sz="2000" dirty="0" smtClean="0">
                    <a:solidFill>
                      <a:srgbClr val="333333"/>
                    </a:solidFill>
                    <a:latin typeface="Comic Sans MS" pitchFamily="66" charset="0"/>
                    <a:sym typeface="Symbol" pitchFamily="18" charset="2"/>
                  </a:rPr>
                  <a:t>moves </a:t>
                </a:r>
                <a:r>
                  <a:rPr lang="en-US" sz="2000" dirty="0">
                    <a:solidFill>
                      <a:srgbClr val="333333"/>
                    </a:solidFill>
                    <a:latin typeface="Comic Sans MS" pitchFamily="66" charset="0"/>
                    <a:sym typeface="Symbol" pitchFamily="18" charset="2"/>
                  </a:rPr>
                  <a:t>the robot to </a:t>
                </a:r>
                <a:r>
                  <a:rPr lang="en-US" sz="2000" dirty="0" smtClean="0">
                    <a:solidFill>
                      <a:srgbClr val="333333"/>
                    </a:solidFill>
                    <a:latin typeface="Comic Sans MS" pitchFamily="66" charset="0"/>
                    <a:sym typeface="Symbol" pitchFamily="18" charset="2"/>
                  </a:rPr>
                  <a:t>the left, </a:t>
                </a:r>
                <a:r>
                  <a:rPr lang="en-US" sz="2000" dirty="0">
                    <a:solidFill>
                      <a:srgbClr val="333333"/>
                    </a:solidFill>
                    <a:latin typeface="Comic Sans MS" pitchFamily="66" charset="0"/>
                    <a:sym typeface="Symbol" pitchFamily="18" charset="2"/>
                  </a:rPr>
                  <a:t>but it may occasionally deposit dust in </a:t>
                </a:r>
                <a:r>
                  <a:rPr lang="en-US" sz="2000" dirty="0" smtClean="0">
                    <a:solidFill>
                      <a:srgbClr val="333333"/>
                    </a:solidFill>
                    <a:latin typeface="Comic Sans MS" pitchFamily="66" charset="0"/>
                    <a:sym typeface="Symbol" pitchFamily="18" charset="2"/>
                  </a:rPr>
                  <a:t>the right room</a:t>
                </a:r>
                <a:endParaRPr lang="en-US" sz="2000" dirty="0">
                  <a:solidFill>
                    <a:srgbClr val="333333"/>
                  </a:solidFill>
                  <a:latin typeface="Comic Sans MS" pitchFamily="66" charset="0"/>
                  <a:sym typeface="Symbol" pitchFamily="18" charset="2"/>
                </a:endParaRPr>
              </a:p>
            </p:txBody>
          </p:sp>
          <p:sp>
            <p:nvSpPr>
              <p:cNvPr id="89095" name="Text Box 7"/>
              <p:cNvSpPr txBox="1">
                <a:spLocks noChangeArrowheads="1"/>
              </p:cNvSpPr>
              <p:nvPr/>
            </p:nvSpPr>
            <p:spPr bwMode="auto">
              <a:xfrm>
                <a:off x="96" y="2832"/>
                <a:ext cx="225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tabLst>
                    <a:tab pos="465138" algn="l"/>
                  </a:tabLst>
                  <a:defRPr>
                    <a:solidFill>
                      <a:schemeClr val="tx1"/>
                    </a:solidFill>
                    <a:latin typeface="Arial" charset="0"/>
                    <a:cs typeface="Arial" charset="0"/>
                  </a:defRPr>
                </a:lvl1pPr>
                <a:lvl2pPr defTabSz="457200">
                  <a:tabLst>
                    <a:tab pos="465138" algn="l"/>
                  </a:tabLst>
                  <a:defRPr>
                    <a:solidFill>
                      <a:schemeClr val="tx1"/>
                    </a:solidFill>
                    <a:latin typeface="Arial" charset="0"/>
                    <a:cs typeface="Arial" charset="0"/>
                  </a:defRPr>
                </a:lvl2pPr>
                <a:lvl3pPr defTabSz="457200">
                  <a:tabLst>
                    <a:tab pos="465138" algn="l"/>
                  </a:tabLst>
                  <a:defRPr>
                    <a:solidFill>
                      <a:schemeClr val="tx1"/>
                    </a:solidFill>
                    <a:latin typeface="Arial" charset="0"/>
                    <a:cs typeface="Arial" charset="0"/>
                  </a:defRPr>
                </a:lvl3pPr>
                <a:lvl4pPr defTabSz="457200">
                  <a:tabLst>
                    <a:tab pos="465138" algn="l"/>
                  </a:tabLst>
                  <a:defRPr>
                    <a:solidFill>
                      <a:schemeClr val="tx1"/>
                    </a:solidFill>
                    <a:latin typeface="Arial" charset="0"/>
                    <a:cs typeface="Arial" charset="0"/>
                  </a:defRPr>
                </a:lvl4pPr>
                <a:lvl5pPr defTabSz="457200">
                  <a:tabLst>
                    <a:tab pos="465138" algn="l"/>
                  </a:tabLst>
                  <a:defRPr>
                    <a:solidFill>
                      <a:schemeClr val="tx1"/>
                    </a:solidFill>
                    <a:latin typeface="Arial" charset="0"/>
                    <a:cs typeface="Arial" charset="0"/>
                  </a:defRPr>
                </a:lvl5pPr>
                <a:lvl6pPr defTabSz="457200" fontAlgn="base">
                  <a:spcBef>
                    <a:spcPct val="0"/>
                  </a:spcBef>
                  <a:spcAft>
                    <a:spcPct val="0"/>
                  </a:spcAft>
                  <a:tabLst>
                    <a:tab pos="465138" algn="l"/>
                  </a:tabLst>
                  <a:defRPr>
                    <a:solidFill>
                      <a:schemeClr val="tx1"/>
                    </a:solidFill>
                    <a:latin typeface="Arial" charset="0"/>
                    <a:cs typeface="Arial" charset="0"/>
                  </a:defRPr>
                </a:lvl6pPr>
                <a:lvl7pPr defTabSz="457200" fontAlgn="base">
                  <a:spcBef>
                    <a:spcPct val="0"/>
                  </a:spcBef>
                  <a:spcAft>
                    <a:spcPct val="0"/>
                  </a:spcAft>
                  <a:tabLst>
                    <a:tab pos="465138" algn="l"/>
                  </a:tabLst>
                  <a:defRPr>
                    <a:solidFill>
                      <a:schemeClr val="tx1"/>
                    </a:solidFill>
                    <a:latin typeface="Arial" charset="0"/>
                    <a:cs typeface="Arial" charset="0"/>
                  </a:defRPr>
                </a:lvl7pPr>
                <a:lvl8pPr defTabSz="457200" fontAlgn="base">
                  <a:spcBef>
                    <a:spcPct val="0"/>
                  </a:spcBef>
                  <a:spcAft>
                    <a:spcPct val="0"/>
                  </a:spcAft>
                  <a:tabLst>
                    <a:tab pos="465138" algn="l"/>
                  </a:tabLst>
                  <a:defRPr>
                    <a:solidFill>
                      <a:schemeClr val="tx1"/>
                    </a:solidFill>
                    <a:latin typeface="Arial" charset="0"/>
                    <a:cs typeface="Arial" charset="0"/>
                  </a:defRPr>
                </a:lvl8pPr>
                <a:lvl9pPr defTabSz="457200" fontAlgn="base">
                  <a:spcBef>
                    <a:spcPct val="0"/>
                  </a:spcBef>
                  <a:spcAft>
                    <a:spcPct val="0"/>
                  </a:spcAft>
                  <a:tabLst>
                    <a:tab pos="465138" algn="l"/>
                  </a:tabLst>
                  <a:defRPr>
                    <a:solidFill>
                      <a:schemeClr val="tx1"/>
                    </a:solidFill>
                    <a:latin typeface="Arial" charset="0"/>
                    <a:cs typeface="Arial" charset="0"/>
                  </a:defRPr>
                </a:lvl9pPr>
              </a:lstStyle>
              <a:p>
                <a:r>
                  <a:rPr lang="en-US" sz="2000" b="1" dirty="0" smtClean="0">
                    <a:solidFill>
                      <a:srgbClr val="333333"/>
                    </a:solidFill>
                    <a:latin typeface="Comic Sans MS" pitchFamily="66" charset="0"/>
                    <a:sym typeface="Symbol" pitchFamily="18" charset="2"/>
                  </a:rPr>
                  <a:t>Suck</a:t>
                </a:r>
                <a:r>
                  <a:rPr lang="en-US" sz="2000" dirty="0" smtClean="0">
                    <a:solidFill>
                      <a:srgbClr val="333333"/>
                    </a:solidFill>
                    <a:latin typeface="Comic Sans MS" pitchFamily="66" charset="0"/>
                    <a:sym typeface="Symbol" pitchFamily="18" charset="2"/>
                  </a:rPr>
                  <a:t> picks up the dirt in the room, if any, and always </a:t>
                </a:r>
                <a:r>
                  <a:rPr lang="en-US" sz="2000" dirty="0">
                    <a:solidFill>
                      <a:srgbClr val="333333"/>
                    </a:solidFill>
                    <a:latin typeface="Comic Sans MS" pitchFamily="66" charset="0"/>
                    <a:sym typeface="Symbol" pitchFamily="18" charset="2"/>
                  </a:rPr>
                  <a:t>does the right </a:t>
                </a:r>
                <a:r>
                  <a:rPr lang="en-US" sz="2000" dirty="0" smtClean="0">
                    <a:solidFill>
                      <a:srgbClr val="333333"/>
                    </a:solidFill>
                    <a:latin typeface="Comic Sans MS" pitchFamily="66" charset="0"/>
                    <a:sym typeface="Symbol" pitchFamily="18" charset="2"/>
                  </a:rPr>
                  <a:t>thing</a:t>
                </a:r>
                <a:endParaRPr lang="en-US" sz="2000" dirty="0">
                  <a:solidFill>
                    <a:srgbClr val="333333"/>
                  </a:solidFill>
                  <a:latin typeface="Comic Sans MS" pitchFamily="66" charset="0"/>
                  <a:sym typeface="Symbol" pitchFamily="18" charset="2"/>
                </a:endParaRPr>
              </a:p>
            </p:txBody>
          </p:sp>
          <p:sp>
            <p:nvSpPr>
              <p:cNvPr id="89098" name="Text Box 10"/>
              <p:cNvSpPr txBox="1">
                <a:spLocks noChangeArrowheads="1"/>
              </p:cNvSpPr>
              <p:nvPr/>
            </p:nvSpPr>
            <p:spPr bwMode="auto">
              <a:xfrm>
                <a:off x="2486" y="2939"/>
                <a:ext cx="298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a:solidFill>
                      <a:schemeClr val="tx1"/>
                    </a:solidFill>
                    <a:latin typeface="Arial" charset="0"/>
                    <a:cs typeface="Arial" charset="0"/>
                  </a:defRPr>
                </a:lvl1pPr>
                <a:lvl2pPr marL="461963">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buClr>
                    <a:srgbClr val="0033CC"/>
                  </a:buClr>
                  <a:buFontTx/>
                  <a:buChar char="•"/>
                </a:pPr>
                <a:r>
                  <a:rPr lang="en-US" sz="2000" dirty="0">
                    <a:latin typeface="+mj-lt"/>
                  </a:rPr>
                  <a:t>The robot </a:t>
                </a:r>
                <a:r>
                  <a:rPr lang="en-US" sz="2000" dirty="0">
                    <a:latin typeface="+mj-lt"/>
                    <a:sym typeface="Symbol" pitchFamily="18" charset="2"/>
                  </a:rPr>
                  <a:t>perfectly senses the room it is in and whether there is dust in it</a:t>
                </a:r>
              </a:p>
              <a:p>
                <a:pPr>
                  <a:buClr>
                    <a:srgbClr val="0033CC"/>
                  </a:buClr>
                  <a:buFontTx/>
                  <a:buChar char="•"/>
                </a:pPr>
                <a:r>
                  <a:rPr lang="en-US" sz="2000" dirty="0">
                    <a:latin typeface="+mj-lt"/>
                    <a:sym typeface="Symbol" pitchFamily="18" charset="2"/>
                  </a:rPr>
                  <a:t>But it can’t sense if there is dust in the other room</a:t>
                </a:r>
                <a:endParaRPr lang="en-US" sz="2000" dirty="0">
                  <a:latin typeface="+mj-lt"/>
                </a:endParaRPr>
              </a:p>
            </p:txBody>
          </p:sp>
        </p:grpSp>
        <p:sp>
          <p:nvSpPr>
            <p:cNvPr id="89100" name="Rectangle 12"/>
            <p:cNvSpPr>
              <a:spLocks noChangeArrowheads="1"/>
            </p:cNvSpPr>
            <p:nvPr/>
          </p:nvSpPr>
          <p:spPr bwMode="auto">
            <a:xfrm>
              <a:off x="144" y="1104"/>
              <a:ext cx="5424" cy="29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4266413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Transition Between Belief States</a:t>
            </a:r>
            <a:endParaRPr lang="en-US"/>
          </a:p>
        </p:txBody>
      </p:sp>
      <p:sp>
        <p:nvSpPr>
          <p:cNvPr id="91158" name="Rectangle 22"/>
          <p:cNvSpPr>
            <a:spLocks noGrp="1" noChangeArrowheads="1"/>
          </p:cNvSpPr>
          <p:nvPr>
            <p:ph type="body" idx="1"/>
          </p:nvPr>
        </p:nvSpPr>
        <p:spPr/>
        <p:txBody>
          <a:bodyPr>
            <a:normAutofit fontScale="92500" lnSpcReduction="20000"/>
          </a:bodyPr>
          <a:lstStyle/>
          <a:p>
            <a:r>
              <a:rPr lang="en-US" dirty="0" smtClean="0"/>
              <a:t>Suppose the robot is initially in state:</a:t>
            </a:r>
          </a:p>
          <a:p>
            <a:endParaRPr lang="en-US" dirty="0" smtClean="0"/>
          </a:p>
          <a:p>
            <a:endParaRPr lang="en-US" dirty="0" smtClean="0"/>
          </a:p>
          <a:p>
            <a:r>
              <a:rPr lang="en-US" dirty="0" smtClean="0"/>
              <a:t>After sensing this state, its belief state is:</a:t>
            </a:r>
          </a:p>
          <a:p>
            <a:endParaRPr lang="en-US" dirty="0" smtClean="0"/>
          </a:p>
          <a:p>
            <a:endParaRPr lang="en-US" dirty="0" smtClean="0"/>
          </a:p>
          <a:p>
            <a:r>
              <a:rPr lang="en-US" dirty="0" smtClean="0"/>
              <a:t>Just after executing Left, its belief state will be:</a:t>
            </a:r>
          </a:p>
          <a:p>
            <a:endParaRPr lang="en-US" dirty="0" smtClean="0"/>
          </a:p>
          <a:p>
            <a:endParaRPr lang="en-US" dirty="0" smtClean="0"/>
          </a:p>
          <a:p>
            <a:r>
              <a:rPr lang="en-US" dirty="0" smtClean="0"/>
              <a:t>After sensing the new state, its belief state will be: </a:t>
            </a:r>
            <a:br>
              <a:rPr lang="en-US" dirty="0" smtClean="0"/>
            </a:br>
            <a:r>
              <a:rPr lang="en-US" dirty="0" smtClean="0"/>
              <a:t/>
            </a:r>
            <a:br>
              <a:rPr lang="en-US" dirty="0" smtClean="0"/>
            </a:br>
            <a:r>
              <a:rPr lang="en-US" dirty="0" smtClean="0"/>
              <a:t>                                              or                                 </a:t>
            </a:r>
            <a:br>
              <a:rPr lang="en-US" dirty="0" smtClean="0"/>
            </a:br>
            <a:r>
              <a:rPr lang="en-US" dirty="0" smtClean="0"/>
              <a:t>   </a:t>
            </a:r>
            <a:br>
              <a:rPr lang="en-US" dirty="0" smtClean="0"/>
            </a:br>
            <a:r>
              <a:rPr lang="en-US" dirty="0" smtClean="0"/>
              <a:t>  if there is no dust                         if there is dust in R</a:t>
            </a:r>
            <a:r>
              <a:rPr lang="en-US" baseline="-25000" dirty="0" smtClean="0"/>
              <a:t>1</a:t>
            </a:r>
            <a:r>
              <a:rPr lang="en-US" dirty="0" smtClean="0"/>
              <a:t/>
            </a:r>
            <a:br>
              <a:rPr lang="en-US" dirty="0" smtClean="0"/>
            </a:br>
            <a:r>
              <a:rPr lang="en-US" dirty="0" smtClean="0"/>
              <a:t>              in R</a:t>
            </a:r>
            <a:r>
              <a:rPr lang="en-US" baseline="-25000" dirty="0" smtClean="0"/>
              <a:t>1 </a:t>
            </a:r>
            <a:endParaRPr lang="en-US" baseline="-25000" dirty="0"/>
          </a:p>
        </p:txBody>
      </p:sp>
      <p:grpSp>
        <p:nvGrpSpPr>
          <p:cNvPr id="91144" name="Group 8"/>
          <p:cNvGrpSpPr>
            <a:grpSpLocks/>
          </p:cNvGrpSpPr>
          <p:nvPr/>
        </p:nvGrpSpPr>
        <p:grpSpPr bwMode="auto">
          <a:xfrm>
            <a:off x="4114800" y="2000250"/>
            <a:ext cx="838200" cy="514350"/>
            <a:chOff x="3840" y="144"/>
            <a:chExt cx="1008" cy="624"/>
          </a:xfrm>
        </p:grpSpPr>
        <p:sp>
          <p:nvSpPr>
            <p:cNvPr id="91145" name="Rectangle 9"/>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6" name="Rectangle 10"/>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47" name="Picture 1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48" name="Group 12"/>
            <p:cNvGrpSpPr>
              <a:grpSpLocks/>
            </p:cNvGrpSpPr>
            <p:nvPr/>
          </p:nvGrpSpPr>
          <p:grpSpPr bwMode="auto">
            <a:xfrm>
              <a:off x="4032" y="528"/>
              <a:ext cx="288" cy="192"/>
              <a:chOff x="2736" y="1776"/>
              <a:chExt cx="288" cy="192"/>
            </a:xfrm>
          </p:grpSpPr>
          <p:sp>
            <p:nvSpPr>
              <p:cNvPr id="91149" name="Oval 1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0" name="Oval 1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1" name="Oval 1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2" name="Oval 1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3" name="Oval 1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4" name="Oval 1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5" name="Oval 1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6" name="Oval 2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7" name="Oval 2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1496" name="Group 360"/>
          <p:cNvGrpSpPr>
            <a:grpSpLocks/>
          </p:cNvGrpSpPr>
          <p:nvPr/>
        </p:nvGrpSpPr>
        <p:grpSpPr bwMode="auto">
          <a:xfrm>
            <a:off x="3497263" y="2971800"/>
            <a:ext cx="2062162" cy="609600"/>
            <a:chOff x="2203" y="1701"/>
            <a:chExt cx="1299" cy="384"/>
          </a:xfrm>
        </p:grpSpPr>
        <p:sp>
          <p:nvSpPr>
            <p:cNvPr id="91495" name="Rectangle 359"/>
            <p:cNvSpPr>
              <a:spLocks noChangeArrowheads="1"/>
            </p:cNvSpPr>
            <p:nvPr/>
          </p:nvSpPr>
          <p:spPr bwMode="auto">
            <a:xfrm>
              <a:off x="2203" y="1701"/>
              <a:ext cx="1299" cy="3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5" name="Group 169"/>
            <p:cNvGrpSpPr>
              <a:grpSpLocks/>
            </p:cNvGrpSpPr>
            <p:nvPr/>
          </p:nvGrpSpPr>
          <p:grpSpPr bwMode="auto">
            <a:xfrm>
              <a:off x="2256" y="1728"/>
              <a:ext cx="1200" cy="336"/>
              <a:chOff x="2160" y="1728"/>
              <a:chExt cx="1200" cy="336"/>
            </a:xfrm>
          </p:grpSpPr>
          <p:grpSp>
            <p:nvGrpSpPr>
              <p:cNvPr id="91140" name="Group 4"/>
              <p:cNvGrpSpPr>
                <a:grpSpLocks/>
              </p:cNvGrpSpPr>
              <p:nvPr/>
            </p:nvGrpSpPr>
            <p:grpSpPr bwMode="auto">
              <a:xfrm>
                <a:off x="2160" y="1728"/>
                <a:ext cx="528" cy="336"/>
                <a:chOff x="1632" y="144"/>
                <a:chExt cx="1008" cy="624"/>
              </a:xfrm>
            </p:grpSpPr>
            <p:sp>
              <p:nvSpPr>
                <p:cNvPr id="91141" name="Rectangle 5"/>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2" name="Rectangle 6"/>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43" name="Picture 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159" name="Group 23"/>
              <p:cNvGrpSpPr>
                <a:grpSpLocks/>
              </p:cNvGrpSpPr>
              <p:nvPr/>
            </p:nvGrpSpPr>
            <p:grpSpPr bwMode="auto">
              <a:xfrm>
                <a:off x="2832" y="1728"/>
                <a:ext cx="528" cy="324"/>
                <a:chOff x="3840" y="144"/>
                <a:chExt cx="1008" cy="624"/>
              </a:xfrm>
            </p:grpSpPr>
            <p:sp>
              <p:nvSpPr>
                <p:cNvPr id="91160" name="Rectangle 2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1" name="Rectangle 2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62" name="Picture 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63" name="Group 27"/>
                <p:cNvGrpSpPr>
                  <a:grpSpLocks/>
                </p:cNvGrpSpPr>
                <p:nvPr/>
              </p:nvGrpSpPr>
              <p:grpSpPr bwMode="auto">
                <a:xfrm>
                  <a:off x="4032" y="528"/>
                  <a:ext cx="288" cy="192"/>
                  <a:chOff x="2736" y="1776"/>
                  <a:chExt cx="288" cy="192"/>
                </a:xfrm>
              </p:grpSpPr>
              <p:sp>
                <p:nvSpPr>
                  <p:cNvPr id="91164" name="Oval 2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5" name="Oval 2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6" name="Oval 3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7" name="Oval 3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8" name="Oval 3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69" name="Oval 3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0" name="Oval 3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1" name="Oval 3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2" name="Oval 3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1498" name="Group 362"/>
          <p:cNvGrpSpPr>
            <a:grpSpLocks/>
          </p:cNvGrpSpPr>
          <p:nvPr/>
        </p:nvGrpSpPr>
        <p:grpSpPr bwMode="auto">
          <a:xfrm>
            <a:off x="2641600" y="4022725"/>
            <a:ext cx="4122738" cy="625475"/>
            <a:chOff x="1664" y="2395"/>
            <a:chExt cx="2597" cy="394"/>
          </a:xfrm>
        </p:grpSpPr>
        <p:sp>
          <p:nvSpPr>
            <p:cNvPr id="91497" name="Rectangle 361"/>
            <p:cNvSpPr>
              <a:spLocks noChangeArrowheads="1"/>
            </p:cNvSpPr>
            <p:nvPr/>
          </p:nvSpPr>
          <p:spPr bwMode="auto">
            <a:xfrm>
              <a:off x="1664" y="2395"/>
              <a:ext cx="2597" cy="39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4" name="Group 168"/>
            <p:cNvGrpSpPr>
              <a:grpSpLocks/>
            </p:cNvGrpSpPr>
            <p:nvPr/>
          </p:nvGrpSpPr>
          <p:grpSpPr bwMode="auto">
            <a:xfrm>
              <a:off x="1708" y="2400"/>
              <a:ext cx="2516" cy="365"/>
              <a:chOff x="1612" y="2400"/>
              <a:chExt cx="2516" cy="365"/>
            </a:xfrm>
          </p:grpSpPr>
          <p:grpSp>
            <p:nvGrpSpPr>
              <p:cNvPr id="91173" name="Group 37"/>
              <p:cNvGrpSpPr>
                <a:grpSpLocks/>
              </p:cNvGrpSpPr>
              <p:nvPr/>
            </p:nvGrpSpPr>
            <p:grpSpPr bwMode="auto">
              <a:xfrm>
                <a:off x="1612" y="2429"/>
                <a:ext cx="528" cy="336"/>
                <a:chOff x="528" y="144"/>
                <a:chExt cx="1008" cy="624"/>
              </a:xfrm>
            </p:grpSpPr>
            <p:sp>
              <p:nvSpPr>
                <p:cNvPr id="91174" name="Rectangle 38"/>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5" name="Rectangle 39"/>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76" name="Picture 4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177" name="Group 41"/>
              <p:cNvGrpSpPr>
                <a:grpSpLocks/>
              </p:cNvGrpSpPr>
              <p:nvPr/>
            </p:nvGrpSpPr>
            <p:grpSpPr bwMode="auto">
              <a:xfrm>
                <a:off x="2284" y="2429"/>
                <a:ext cx="528" cy="336"/>
                <a:chOff x="528" y="144"/>
                <a:chExt cx="1008" cy="624"/>
              </a:xfrm>
            </p:grpSpPr>
            <p:sp>
              <p:nvSpPr>
                <p:cNvPr id="91178" name="Rectangle 42"/>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79" name="Rectangle 43"/>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180" name="Picture 4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181" name="Group 45"/>
                <p:cNvGrpSpPr>
                  <a:grpSpLocks/>
                </p:cNvGrpSpPr>
                <p:nvPr/>
              </p:nvGrpSpPr>
              <p:grpSpPr bwMode="auto">
                <a:xfrm>
                  <a:off x="1200" y="528"/>
                  <a:ext cx="288" cy="192"/>
                  <a:chOff x="2736" y="1776"/>
                  <a:chExt cx="288" cy="192"/>
                </a:xfrm>
              </p:grpSpPr>
              <p:sp>
                <p:nvSpPr>
                  <p:cNvPr id="91182" name="Oval 4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3" name="Oval 4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4" name="Oval 4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5" name="Oval 4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6" name="Oval 5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7" name="Oval 5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8" name="Oval 5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89" name="Oval 5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0" name="Oval 5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1191" name="Group 55"/>
              <p:cNvGrpSpPr>
                <a:grpSpLocks/>
              </p:cNvGrpSpPr>
              <p:nvPr/>
            </p:nvGrpSpPr>
            <p:grpSpPr bwMode="auto">
              <a:xfrm>
                <a:off x="3600" y="2400"/>
                <a:ext cx="528" cy="361"/>
                <a:chOff x="2736" y="864"/>
                <a:chExt cx="1008" cy="672"/>
              </a:xfrm>
            </p:grpSpPr>
            <p:sp>
              <p:nvSpPr>
                <p:cNvPr id="91192" name="Rectangle 56"/>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3" name="Rectangle 57"/>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194" name="Group 58"/>
                <p:cNvGrpSpPr>
                  <a:grpSpLocks/>
                </p:cNvGrpSpPr>
                <p:nvPr/>
              </p:nvGrpSpPr>
              <p:grpSpPr bwMode="auto">
                <a:xfrm>
                  <a:off x="3408" y="1296"/>
                  <a:ext cx="288" cy="192"/>
                  <a:chOff x="2736" y="1776"/>
                  <a:chExt cx="288" cy="192"/>
                </a:xfrm>
              </p:grpSpPr>
              <p:sp>
                <p:nvSpPr>
                  <p:cNvPr id="91195" name="Oval 5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6" name="Oval 6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7" name="Oval 6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8" name="Oval 6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99" name="Oval 6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0" name="Oval 6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1" name="Oval 6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2" name="Oval 6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3" name="Oval 6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204" name="Group 68"/>
                <p:cNvGrpSpPr>
                  <a:grpSpLocks/>
                </p:cNvGrpSpPr>
                <p:nvPr/>
              </p:nvGrpSpPr>
              <p:grpSpPr bwMode="auto">
                <a:xfrm>
                  <a:off x="2784" y="864"/>
                  <a:ext cx="432" cy="624"/>
                  <a:chOff x="2784" y="96"/>
                  <a:chExt cx="432" cy="624"/>
                </a:xfrm>
              </p:grpSpPr>
              <p:pic>
                <p:nvPicPr>
                  <p:cNvPr id="91205" name="Picture 6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06" name="Group 70"/>
                  <p:cNvGrpSpPr>
                    <a:grpSpLocks/>
                  </p:cNvGrpSpPr>
                  <p:nvPr/>
                </p:nvGrpSpPr>
                <p:grpSpPr bwMode="auto">
                  <a:xfrm>
                    <a:off x="2928" y="528"/>
                    <a:ext cx="288" cy="192"/>
                    <a:chOff x="2736" y="1776"/>
                    <a:chExt cx="288" cy="192"/>
                  </a:xfrm>
                </p:grpSpPr>
                <p:sp>
                  <p:nvSpPr>
                    <p:cNvPr id="91207" name="Oval 7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8" name="Oval 7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09" name="Oval 7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0" name="Oval 7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1" name="Oval 7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2" name="Oval 7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3" name="Oval 7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4" name="Oval 7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15" name="Oval 7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91230" name="Group 94"/>
              <p:cNvGrpSpPr>
                <a:grpSpLocks/>
              </p:cNvGrpSpPr>
              <p:nvPr/>
            </p:nvGrpSpPr>
            <p:grpSpPr bwMode="auto">
              <a:xfrm>
                <a:off x="2938" y="2410"/>
                <a:ext cx="528" cy="355"/>
                <a:chOff x="2736" y="96"/>
                <a:chExt cx="1008" cy="672"/>
              </a:xfrm>
            </p:grpSpPr>
            <p:sp>
              <p:nvSpPr>
                <p:cNvPr id="91231" name="Rectangle 95"/>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2" name="Rectangle 96"/>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33" name="Group 97"/>
                <p:cNvGrpSpPr>
                  <a:grpSpLocks/>
                </p:cNvGrpSpPr>
                <p:nvPr/>
              </p:nvGrpSpPr>
              <p:grpSpPr bwMode="auto">
                <a:xfrm>
                  <a:off x="2784" y="96"/>
                  <a:ext cx="432" cy="624"/>
                  <a:chOff x="2784" y="96"/>
                  <a:chExt cx="432" cy="624"/>
                </a:xfrm>
              </p:grpSpPr>
              <p:pic>
                <p:nvPicPr>
                  <p:cNvPr id="91234" name="Picture 9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35" name="Group 99"/>
                  <p:cNvGrpSpPr>
                    <a:grpSpLocks/>
                  </p:cNvGrpSpPr>
                  <p:nvPr/>
                </p:nvGrpSpPr>
                <p:grpSpPr bwMode="auto">
                  <a:xfrm>
                    <a:off x="2928" y="528"/>
                    <a:ext cx="288" cy="192"/>
                    <a:chOff x="2736" y="1776"/>
                    <a:chExt cx="288" cy="192"/>
                  </a:xfrm>
                </p:grpSpPr>
                <p:sp>
                  <p:nvSpPr>
                    <p:cNvPr id="91236" name="Oval 10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7" name="Oval 10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8" name="Oval 10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39" name="Oval 10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0" name="Oval 10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1" name="Oval 10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2" name="Oval 10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3" name="Oval 10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4" name="Oval 10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grpSp>
        <p:nvGrpSpPr>
          <p:cNvPr id="91504" name="Group 368"/>
          <p:cNvGrpSpPr>
            <a:grpSpLocks/>
          </p:cNvGrpSpPr>
          <p:nvPr/>
        </p:nvGrpSpPr>
        <p:grpSpPr bwMode="auto">
          <a:xfrm>
            <a:off x="1538288" y="5094288"/>
            <a:ext cx="6067425" cy="668337"/>
            <a:chOff x="969" y="3209"/>
            <a:chExt cx="3822" cy="421"/>
          </a:xfrm>
        </p:grpSpPr>
        <p:grpSp>
          <p:nvGrpSpPr>
            <p:cNvPr id="91502" name="Group 366"/>
            <p:cNvGrpSpPr>
              <a:grpSpLocks/>
            </p:cNvGrpSpPr>
            <p:nvPr/>
          </p:nvGrpSpPr>
          <p:grpSpPr bwMode="auto">
            <a:xfrm>
              <a:off x="969" y="3227"/>
              <a:ext cx="1280" cy="403"/>
              <a:chOff x="969" y="3227"/>
              <a:chExt cx="1280" cy="403"/>
            </a:xfrm>
          </p:grpSpPr>
          <p:sp>
            <p:nvSpPr>
              <p:cNvPr id="91500" name="Rectangle 364"/>
              <p:cNvSpPr>
                <a:spLocks noChangeArrowheads="1"/>
              </p:cNvSpPr>
              <p:nvPr/>
            </p:nvSpPr>
            <p:spPr bwMode="auto">
              <a:xfrm>
                <a:off x="969" y="3227"/>
                <a:ext cx="1280" cy="40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6" name="Group 170"/>
              <p:cNvGrpSpPr>
                <a:grpSpLocks/>
              </p:cNvGrpSpPr>
              <p:nvPr/>
            </p:nvGrpSpPr>
            <p:grpSpPr bwMode="auto">
              <a:xfrm>
                <a:off x="1008" y="3264"/>
                <a:ext cx="1200" cy="336"/>
                <a:chOff x="1104" y="3312"/>
                <a:chExt cx="1200" cy="336"/>
              </a:xfrm>
            </p:grpSpPr>
            <p:grpSp>
              <p:nvGrpSpPr>
                <p:cNvPr id="91245" name="Group 109"/>
                <p:cNvGrpSpPr>
                  <a:grpSpLocks/>
                </p:cNvGrpSpPr>
                <p:nvPr/>
              </p:nvGrpSpPr>
              <p:grpSpPr bwMode="auto">
                <a:xfrm>
                  <a:off x="1104" y="3312"/>
                  <a:ext cx="528" cy="336"/>
                  <a:chOff x="528" y="144"/>
                  <a:chExt cx="1008" cy="624"/>
                </a:xfrm>
              </p:grpSpPr>
              <p:sp>
                <p:nvSpPr>
                  <p:cNvPr id="91246" name="Rectangle 110"/>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47" name="Rectangle 111"/>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248" name="Picture 1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249" name="Group 113"/>
                <p:cNvGrpSpPr>
                  <a:grpSpLocks/>
                </p:cNvGrpSpPr>
                <p:nvPr/>
              </p:nvGrpSpPr>
              <p:grpSpPr bwMode="auto">
                <a:xfrm>
                  <a:off x="1776" y="3312"/>
                  <a:ext cx="528" cy="336"/>
                  <a:chOff x="528" y="144"/>
                  <a:chExt cx="1008" cy="624"/>
                </a:xfrm>
              </p:grpSpPr>
              <p:sp>
                <p:nvSpPr>
                  <p:cNvPr id="91250" name="Rectangle 11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1" name="Rectangle 11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1252" name="Picture 11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53" name="Group 117"/>
                  <p:cNvGrpSpPr>
                    <a:grpSpLocks/>
                  </p:cNvGrpSpPr>
                  <p:nvPr/>
                </p:nvGrpSpPr>
                <p:grpSpPr bwMode="auto">
                  <a:xfrm>
                    <a:off x="1200" y="528"/>
                    <a:ext cx="288" cy="192"/>
                    <a:chOff x="2736" y="1776"/>
                    <a:chExt cx="288" cy="192"/>
                  </a:xfrm>
                </p:grpSpPr>
                <p:sp>
                  <p:nvSpPr>
                    <p:cNvPr id="91254" name="Oval 11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5" name="Oval 11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6" name="Oval 12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7" name="Oval 12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8" name="Oval 12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59" name="Oval 12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0" name="Oval 12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1" name="Oval 12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2" name="Oval 12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1503" name="Group 367"/>
            <p:cNvGrpSpPr>
              <a:grpSpLocks/>
            </p:cNvGrpSpPr>
            <p:nvPr/>
          </p:nvGrpSpPr>
          <p:grpSpPr bwMode="auto">
            <a:xfrm>
              <a:off x="3465" y="3209"/>
              <a:ext cx="1326" cy="412"/>
              <a:chOff x="3465" y="3209"/>
              <a:chExt cx="1326" cy="412"/>
            </a:xfrm>
          </p:grpSpPr>
          <p:sp>
            <p:nvSpPr>
              <p:cNvPr id="91501" name="Rectangle 365"/>
              <p:cNvSpPr>
                <a:spLocks noChangeArrowheads="1"/>
              </p:cNvSpPr>
              <p:nvPr/>
            </p:nvSpPr>
            <p:spPr bwMode="auto">
              <a:xfrm>
                <a:off x="3465" y="3209"/>
                <a:ext cx="1326" cy="4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307" name="Group 171"/>
              <p:cNvGrpSpPr>
                <a:grpSpLocks/>
              </p:cNvGrpSpPr>
              <p:nvPr/>
            </p:nvGrpSpPr>
            <p:grpSpPr bwMode="auto">
              <a:xfrm>
                <a:off x="3504" y="3216"/>
                <a:ext cx="1248" cy="364"/>
                <a:chOff x="3120" y="3264"/>
                <a:chExt cx="1248" cy="364"/>
              </a:xfrm>
            </p:grpSpPr>
            <p:grpSp>
              <p:nvGrpSpPr>
                <p:cNvPr id="91263" name="Group 127"/>
                <p:cNvGrpSpPr>
                  <a:grpSpLocks/>
                </p:cNvGrpSpPr>
                <p:nvPr/>
              </p:nvGrpSpPr>
              <p:grpSpPr bwMode="auto">
                <a:xfrm>
                  <a:off x="3840" y="3264"/>
                  <a:ext cx="528" cy="361"/>
                  <a:chOff x="2736" y="864"/>
                  <a:chExt cx="1008" cy="672"/>
                </a:xfrm>
              </p:grpSpPr>
              <p:sp>
                <p:nvSpPr>
                  <p:cNvPr id="91264" name="Rectangle 128"/>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5" name="Rectangle 129"/>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66" name="Group 130"/>
                  <p:cNvGrpSpPr>
                    <a:grpSpLocks/>
                  </p:cNvGrpSpPr>
                  <p:nvPr/>
                </p:nvGrpSpPr>
                <p:grpSpPr bwMode="auto">
                  <a:xfrm>
                    <a:off x="3408" y="1296"/>
                    <a:ext cx="288" cy="192"/>
                    <a:chOff x="2736" y="1776"/>
                    <a:chExt cx="288" cy="192"/>
                  </a:xfrm>
                </p:grpSpPr>
                <p:sp>
                  <p:nvSpPr>
                    <p:cNvPr id="91267" name="Oval 13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8" name="Oval 13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69" name="Oval 13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0" name="Oval 13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1" name="Oval 13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2" name="Oval 13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3" name="Oval 13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4" name="Oval 13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75" name="Oval 13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276" name="Group 140"/>
                  <p:cNvGrpSpPr>
                    <a:grpSpLocks/>
                  </p:cNvGrpSpPr>
                  <p:nvPr/>
                </p:nvGrpSpPr>
                <p:grpSpPr bwMode="auto">
                  <a:xfrm>
                    <a:off x="2784" y="864"/>
                    <a:ext cx="432" cy="624"/>
                    <a:chOff x="2784" y="96"/>
                    <a:chExt cx="432" cy="624"/>
                  </a:xfrm>
                </p:grpSpPr>
                <p:pic>
                  <p:nvPicPr>
                    <p:cNvPr id="91277" name="Picture 14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78" name="Group 142"/>
                    <p:cNvGrpSpPr>
                      <a:grpSpLocks/>
                    </p:cNvGrpSpPr>
                    <p:nvPr/>
                  </p:nvGrpSpPr>
                  <p:grpSpPr bwMode="auto">
                    <a:xfrm>
                      <a:off x="2928" y="528"/>
                      <a:ext cx="288" cy="192"/>
                      <a:chOff x="2736" y="1776"/>
                      <a:chExt cx="288" cy="192"/>
                    </a:xfrm>
                  </p:grpSpPr>
                  <p:sp>
                    <p:nvSpPr>
                      <p:cNvPr id="91279" name="Oval 14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0" name="Oval 14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1" name="Oval 14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2" name="Oval 14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3" name="Oval 14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4" name="Oval 14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5" name="Oval 14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6" name="Oval 15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87" name="Oval 15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91288" name="Group 152"/>
                <p:cNvGrpSpPr>
                  <a:grpSpLocks/>
                </p:cNvGrpSpPr>
                <p:nvPr/>
              </p:nvGrpSpPr>
              <p:grpSpPr bwMode="auto">
                <a:xfrm>
                  <a:off x="3120" y="3273"/>
                  <a:ext cx="528" cy="355"/>
                  <a:chOff x="2736" y="96"/>
                  <a:chExt cx="1008" cy="672"/>
                </a:xfrm>
              </p:grpSpPr>
              <p:sp>
                <p:nvSpPr>
                  <p:cNvPr id="91289" name="Rectangle 153"/>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0" name="Rectangle 154"/>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291" name="Group 155"/>
                  <p:cNvGrpSpPr>
                    <a:grpSpLocks/>
                  </p:cNvGrpSpPr>
                  <p:nvPr/>
                </p:nvGrpSpPr>
                <p:grpSpPr bwMode="auto">
                  <a:xfrm>
                    <a:off x="2784" y="96"/>
                    <a:ext cx="432" cy="624"/>
                    <a:chOff x="2784" y="96"/>
                    <a:chExt cx="432" cy="624"/>
                  </a:xfrm>
                </p:grpSpPr>
                <p:pic>
                  <p:nvPicPr>
                    <p:cNvPr id="91292" name="Picture 15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1293" name="Group 157"/>
                    <p:cNvGrpSpPr>
                      <a:grpSpLocks/>
                    </p:cNvGrpSpPr>
                    <p:nvPr/>
                  </p:nvGrpSpPr>
                  <p:grpSpPr bwMode="auto">
                    <a:xfrm>
                      <a:off x="2928" y="528"/>
                      <a:ext cx="288" cy="192"/>
                      <a:chOff x="2736" y="1776"/>
                      <a:chExt cx="288" cy="192"/>
                    </a:xfrm>
                  </p:grpSpPr>
                  <p:sp>
                    <p:nvSpPr>
                      <p:cNvPr id="91294" name="Oval 15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5" name="Oval 15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6" name="Oval 16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7" name="Oval 16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8" name="Oval 16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99" name="Oval 16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0" name="Oval 16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1" name="Oval 16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02" name="Oval 16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grpSp>
    </p:spTree>
    <p:extLst>
      <p:ext uri="{BB962C8B-B14F-4D97-AF65-F5344CB8AC3E}">
        <p14:creationId xmlns:p14="http://schemas.microsoft.com/office/powerpoint/2010/main" val="1102689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11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5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49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115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4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15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1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Transition Between Belief States</a:t>
            </a:r>
            <a:endParaRPr lang="en-US"/>
          </a:p>
        </p:txBody>
      </p:sp>
      <p:sp>
        <p:nvSpPr>
          <p:cNvPr id="91158" name="Rectangle 22"/>
          <p:cNvSpPr>
            <a:spLocks noGrp="1" noChangeArrowheads="1"/>
          </p:cNvSpPr>
          <p:nvPr>
            <p:ph type="body" idx="1"/>
          </p:nvPr>
        </p:nvSpPr>
        <p:spPr/>
        <p:txBody>
          <a:bodyPr>
            <a:normAutofit/>
          </a:bodyPr>
          <a:lstStyle/>
          <a:p>
            <a:r>
              <a:rPr lang="en-US" dirty="0"/>
              <a:t>Playing a </a:t>
            </a:r>
            <a:r>
              <a:rPr lang="en-US" dirty="0" smtClean="0"/>
              <a:t>“game against nature”</a:t>
            </a:r>
            <a:endParaRPr lang="en-US" dirty="0"/>
          </a:p>
        </p:txBody>
      </p:sp>
      <p:grpSp>
        <p:nvGrpSpPr>
          <p:cNvPr id="165" name="Group 165"/>
          <p:cNvGrpSpPr>
            <a:grpSpLocks/>
          </p:cNvGrpSpPr>
          <p:nvPr/>
        </p:nvGrpSpPr>
        <p:grpSpPr bwMode="auto">
          <a:xfrm>
            <a:off x="1265217" y="2373043"/>
            <a:ext cx="6096000" cy="3052763"/>
            <a:chOff x="960" y="1698"/>
            <a:chExt cx="3840" cy="1923"/>
          </a:xfrm>
        </p:grpSpPr>
        <p:grpSp>
          <p:nvGrpSpPr>
            <p:cNvPr id="166" name="Group 166"/>
            <p:cNvGrpSpPr>
              <a:grpSpLocks/>
            </p:cNvGrpSpPr>
            <p:nvPr/>
          </p:nvGrpSpPr>
          <p:grpSpPr bwMode="auto">
            <a:xfrm>
              <a:off x="960" y="1698"/>
              <a:ext cx="3840" cy="1923"/>
              <a:chOff x="960" y="1698"/>
              <a:chExt cx="3840" cy="1923"/>
            </a:xfrm>
          </p:grpSpPr>
          <p:sp>
            <p:nvSpPr>
              <p:cNvPr id="169" name="Freeform 167"/>
              <p:cNvSpPr>
                <a:spLocks/>
              </p:cNvSpPr>
              <p:nvPr/>
            </p:nvSpPr>
            <p:spPr bwMode="auto">
              <a:xfrm>
                <a:off x="2655" y="2688"/>
                <a:ext cx="465" cy="96"/>
              </a:xfrm>
              <a:custGeom>
                <a:avLst/>
                <a:gdLst>
                  <a:gd name="T0" fmla="*/ 225 w 465"/>
                  <a:gd name="T1" fmla="*/ 0 h 96"/>
                  <a:gd name="T2" fmla="*/ 0 w 465"/>
                  <a:gd name="T3" fmla="*/ 96 h 96"/>
                  <a:gd name="T4" fmla="*/ 465 w 465"/>
                  <a:gd name="T5" fmla="*/ 96 h 96"/>
                  <a:gd name="T6" fmla="*/ 225 w 465"/>
                  <a:gd name="T7" fmla="*/ 0 h 96"/>
                </a:gdLst>
                <a:ahLst/>
                <a:cxnLst>
                  <a:cxn ang="0">
                    <a:pos x="T0" y="T1"/>
                  </a:cxn>
                  <a:cxn ang="0">
                    <a:pos x="T2" y="T3"/>
                  </a:cxn>
                  <a:cxn ang="0">
                    <a:pos x="T4" y="T5"/>
                  </a:cxn>
                  <a:cxn ang="0">
                    <a:pos x="T6" y="T7"/>
                  </a:cxn>
                </a:cxnLst>
                <a:rect l="0" t="0" r="r" b="b"/>
                <a:pathLst>
                  <a:path w="465" h="96">
                    <a:moveTo>
                      <a:pt x="225" y="0"/>
                    </a:moveTo>
                    <a:lnTo>
                      <a:pt x="0" y="96"/>
                    </a:lnTo>
                    <a:lnTo>
                      <a:pt x="465" y="96"/>
                    </a:lnTo>
                    <a:lnTo>
                      <a:pt x="225"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0" name="Group 168"/>
              <p:cNvGrpSpPr>
                <a:grpSpLocks/>
              </p:cNvGrpSpPr>
              <p:nvPr/>
            </p:nvGrpSpPr>
            <p:grpSpPr bwMode="auto">
              <a:xfrm>
                <a:off x="2208" y="1698"/>
                <a:ext cx="1296" cy="396"/>
                <a:chOff x="2208" y="1698"/>
                <a:chExt cx="1296" cy="396"/>
              </a:xfrm>
            </p:grpSpPr>
            <p:sp>
              <p:nvSpPr>
                <p:cNvPr id="240" name="Rectangle 169"/>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1" name="Group 170"/>
                <p:cNvGrpSpPr>
                  <a:grpSpLocks/>
                </p:cNvGrpSpPr>
                <p:nvPr/>
              </p:nvGrpSpPr>
              <p:grpSpPr bwMode="auto">
                <a:xfrm>
                  <a:off x="2256" y="1728"/>
                  <a:ext cx="1200" cy="336"/>
                  <a:chOff x="2160" y="1728"/>
                  <a:chExt cx="1200" cy="336"/>
                </a:xfrm>
              </p:grpSpPr>
              <p:grpSp>
                <p:nvGrpSpPr>
                  <p:cNvPr id="242" name="Group 171"/>
                  <p:cNvGrpSpPr>
                    <a:grpSpLocks/>
                  </p:cNvGrpSpPr>
                  <p:nvPr/>
                </p:nvGrpSpPr>
                <p:grpSpPr bwMode="auto">
                  <a:xfrm>
                    <a:off x="2160" y="1728"/>
                    <a:ext cx="528" cy="336"/>
                    <a:chOff x="1632" y="144"/>
                    <a:chExt cx="1008" cy="624"/>
                  </a:xfrm>
                </p:grpSpPr>
                <p:sp>
                  <p:nvSpPr>
                    <p:cNvPr id="257" name="Rectangle 172"/>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Rectangle 173"/>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9" name="Picture 17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3" name="Group 175"/>
                  <p:cNvGrpSpPr>
                    <a:grpSpLocks/>
                  </p:cNvGrpSpPr>
                  <p:nvPr/>
                </p:nvGrpSpPr>
                <p:grpSpPr bwMode="auto">
                  <a:xfrm>
                    <a:off x="2832" y="1728"/>
                    <a:ext cx="528" cy="324"/>
                    <a:chOff x="3840" y="144"/>
                    <a:chExt cx="1008" cy="624"/>
                  </a:xfrm>
                </p:grpSpPr>
                <p:sp>
                  <p:nvSpPr>
                    <p:cNvPr id="244" name="Rectangle 176"/>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Rectangle 177"/>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46" name="Picture 1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47" name="Group 179"/>
                    <p:cNvGrpSpPr>
                      <a:grpSpLocks/>
                    </p:cNvGrpSpPr>
                    <p:nvPr/>
                  </p:nvGrpSpPr>
                  <p:grpSpPr bwMode="auto">
                    <a:xfrm>
                      <a:off x="4032" y="528"/>
                      <a:ext cx="288" cy="192"/>
                      <a:chOff x="2736" y="1776"/>
                      <a:chExt cx="288" cy="192"/>
                    </a:xfrm>
                  </p:grpSpPr>
                  <p:sp>
                    <p:nvSpPr>
                      <p:cNvPr id="248" name="Oval 1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1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1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1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1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1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1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1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1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71" name="Group 189"/>
              <p:cNvGrpSpPr>
                <a:grpSpLocks/>
              </p:cNvGrpSpPr>
              <p:nvPr/>
            </p:nvGrpSpPr>
            <p:grpSpPr bwMode="auto">
              <a:xfrm>
                <a:off x="960" y="3234"/>
                <a:ext cx="1296" cy="387"/>
                <a:chOff x="960" y="3234"/>
                <a:chExt cx="1296" cy="387"/>
              </a:xfrm>
            </p:grpSpPr>
            <p:sp>
              <p:nvSpPr>
                <p:cNvPr id="220" name="Rectangle 190"/>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1" name="Group 191"/>
                <p:cNvGrpSpPr>
                  <a:grpSpLocks/>
                </p:cNvGrpSpPr>
                <p:nvPr/>
              </p:nvGrpSpPr>
              <p:grpSpPr bwMode="auto">
                <a:xfrm>
                  <a:off x="1008" y="3264"/>
                  <a:ext cx="1200" cy="336"/>
                  <a:chOff x="1104" y="3312"/>
                  <a:chExt cx="1200" cy="336"/>
                </a:xfrm>
              </p:grpSpPr>
              <p:grpSp>
                <p:nvGrpSpPr>
                  <p:cNvPr id="222" name="Group 192"/>
                  <p:cNvGrpSpPr>
                    <a:grpSpLocks/>
                  </p:cNvGrpSpPr>
                  <p:nvPr/>
                </p:nvGrpSpPr>
                <p:grpSpPr bwMode="auto">
                  <a:xfrm>
                    <a:off x="1104" y="3312"/>
                    <a:ext cx="528" cy="336"/>
                    <a:chOff x="528" y="144"/>
                    <a:chExt cx="1008" cy="624"/>
                  </a:xfrm>
                </p:grpSpPr>
                <p:sp>
                  <p:nvSpPr>
                    <p:cNvPr id="237" name="Rectangle 193"/>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Rectangle 194"/>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39" name="Picture 19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Group 196"/>
                  <p:cNvGrpSpPr>
                    <a:grpSpLocks/>
                  </p:cNvGrpSpPr>
                  <p:nvPr/>
                </p:nvGrpSpPr>
                <p:grpSpPr bwMode="auto">
                  <a:xfrm>
                    <a:off x="1776" y="3312"/>
                    <a:ext cx="528" cy="336"/>
                    <a:chOff x="528" y="144"/>
                    <a:chExt cx="1008" cy="624"/>
                  </a:xfrm>
                </p:grpSpPr>
                <p:sp>
                  <p:nvSpPr>
                    <p:cNvPr id="224" name="Rectangle 19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19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6" name="Picture 19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27" name="Group 200"/>
                    <p:cNvGrpSpPr>
                      <a:grpSpLocks/>
                    </p:cNvGrpSpPr>
                    <p:nvPr/>
                  </p:nvGrpSpPr>
                  <p:grpSpPr bwMode="auto">
                    <a:xfrm>
                      <a:off x="1200" y="528"/>
                      <a:ext cx="288" cy="192"/>
                      <a:chOff x="2736" y="1776"/>
                      <a:chExt cx="288" cy="192"/>
                    </a:xfrm>
                  </p:grpSpPr>
                  <p:sp>
                    <p:nvSpPr>
                      <p:cNvPr id="228" name="Oval 20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20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20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20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20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20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20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20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20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72" name="Group 210"/>
              <p:cNvGrpSpPr>
                <a:grpSpLocks/>
              </p:cNvGrpSpPr>
              <p:nvPr/>
            </p:nvGrpSpPr>
            <p:grpSpPr bwMode="auto">
              <a:xfrm>
                <a:off x="3456" y="3216"/>
                <a:ext cx="1344" cy="403"/>
                <a:chOff x="3456" y="3216"/>
                <a:chExt cx="1344" cy="403"/>
              </a:xfrm>
            </p:grpSpPr>
            <p:sp>
              <p:nvSpPr>
                <p:cNvPr id="178" name="Rectangle 211"/>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 name="Group 212"/>
                <p:cNvGrpSpPr>
                  <a:grpSpLocks/>
                </p:cNvGrpSpPr>
                <p:nvPr/>
              </p:nvGrpSpPr>
              <p:grpSpPr bwMode="auto">
                <a:xfrm>
                  <a:off x="3504" y="3216"/>
                  <a:ext cx="1248" cy="364"/>
                  <a:chOff x="3120" y="3264"/>
                  <a:chExt cx="1248" cy="364"/>
                </a:xfrm>
              </p:grpSpPr>
              <p:grpSp>
                <p:nvGrpSpPr>
                  <p:cNvPr id="180" name="Group 213"/>
                  <p:cNvGrpSpPr>
                    <a:grpSpLocks/>
                  </p:cNvGrpSpPr>
                  <p:nvPr/>
                </p:nvGrpSpPr>
                <p:grpSpPr bwMode="auto">
                  <a:xfrm>
                    <a:off x="3840" y="3264"/>
                    <a:ext cx="528" cy="361"/>
                    <a:chOff x="2736" y="864"/>
                    <a:chExt cx="1008" cy="672"/>
                  </a:xfrm>
                </p:grpSpPr>
                <p:sp>
                  <p:nvSpPr>
                    <p:cNvPr id="196" name="Rectangle 214"/>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215"/>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8" name="Group 216"/>
                    <p:cNvGrpSpPr>
                      <a:grpSpLocks/>
                    </p:cNvGrpSpPr>
                    <p:nvPr/>
                  </p:nvGrpSpPr>
                  <p:grpSpPr bwMode="auto">
                    <a:xfrm>
                      <a:off x="3408" y="1296"/>
                      <a:ext cx="288" cy="192"/>
                      <a:chOff x="2736" y="1776"/>
                      <a:chExt cx="288" cy="192"/>
                    </a:xfrm>
                  </p:grpSpPr>
                  <p:sp>
                    <p:nvSpPr>
                      <p:cNvPr id="211" name="Oval 21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21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21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22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22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22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22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22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22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 name="Group 226"/>
                    <p:cNvGrpSpPr>
                      <a:grpSpLocks/>
                    </p:cNvGrpSpPr>
                    <p:nvPr/>
                  </p:nvGrpSpPr>
                  <p:grpSpPr bwMode="auto">
                    <a:xfrm>
                      <a:off x="2784" y="864"/>
                      <a:ext cx="432" cy="624"/>
                      <a:chOff x="2784" y="96"/>
                      <a:chExt cx="432" cy="624"/>
                    </a:xfrm>
                  </p:grpSpPr>
                  <p:pic>
                    <p:nvPicPr>
                      <p:cNvPr id="200" name="Picture 22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 228"/>
                      <p:cNvGrpSpPr>
                        <a:grpSpLocks/>
                      </p:cNvGrpSpPr>
                      <p:nvPr/>
                    </p:nvGrpSpPr>
                    <p:grpSpPr bwMode="auto">
                      <a:xfrm>
                        <a:off x="2928" y="528"/>
                        <a:ext cx="288" cy="192"/>
                        <a:chOff x="2736" y="1776"/>
                        <a:chExt cx="288" cy="192"/>
                      </a:xfrm>
                    </p:grpSpPr>
                    <p:sp>
                      <p:nvSpPr>
                        <p:cNvPr id="202" name="Oval 22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23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23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23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23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23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23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23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23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81" name="Group 238"/>
                  <p:cNvGrpSpPr>
                    <a:grpSpLocks/>
                  </p:cNvGrpSpPr>
                  <p:nvPr/>
                </p:nvGrpSpPr>
                <p:grpSpPr bwMode="auto">
                  <a:xfrm>
                    <a:off x="3120" y="3273"/>
                    <a:ext cx="528" cy="355"/>
                    <a:chOff x="2736" y="96"/>
                    <a:chExt cx="1008" cy="672"/>
                  </a:xfrm>
                </p:grpSpPr>
                <p:sp>
                  <p:nvSpPr>
                    <p:cNvPr id="182" name="Rectangle 239"/>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240"/>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 name="Group 241"/>
                    <p:cNvGrpSpPr>
                      <a:grpSpLocks/>
                    </p:cNvGrpSpPr>
                    <p:nvPr/>
                  </p:nvGrpSpPr>
                  <p:grpSpPr bwMode="auto">
                    <a:xfrm>
                      <a:off x="2784" y="96"/>
                      <a:ext cx="432" cy="624"/>
                      <a:chOff x="2784" y="96"/>
                      <a:chExt cx="432" cy="624"/>
                    </a:xfrm>
                  </p:grpSpPr>
                  <p:pic>
                    <p:nvPicPr>
                      <p:cNvPr id="185" name="Picture 24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86" name="Group 243"/>
                      <p:cNvGrpSpPr>
                        <a:grpSpLocks/>
                      </p:cNvGrpSpPr>
                      <p:nvPr/>
                    </p:nvGrpSpPr>
                    <p:grpSpPr bwMode="auto">
                      <a:xfrm>
                        <a:off x="2928" y="528"/>
                        <a:ext cx="288" cy="192"/>
                        <a:chOff x="2736" y="1776"/>
                        <a:chExt cx="288" cy="192"/>
                      </a:xfrm>
                    </p:grpSpPr>
                    <p:sp>
                      <p:nvSpPr>
                        <p:cNvPr id="187" name="Oval 24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24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24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24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24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24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25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25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25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173" name="Rectangle 253"/>
              <p:cNvSpPr>
                <a:spLocks noChangeArrowheads="1"/>
              </p:cNvSpPr>
              <p:nvPr/>
            </p:nvSpPr>
            <p:spPr bwMode="auto">
              <a:xfrm>
                <a:off x="2832" y="2592"/>
                <a:ext cx="96" cy="96"/>
              </a:xfrm>
              <a:prstGeom prst="rect">
                <a:avLst/>
              </a:prstGeom>
              <a:solidFill>
                <a:srgbClr val="FF99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Text Box 254"/>
              <p:cNvSpPr txBox="1">
                <a:spLocks noChangeArrowheads="1"/>
              </p:cNvSpPr>
              <p:nvPr/>
            </p:nvSpPr>
            <p:spPr bwMode="auto">
              <a:xfrm>
                <a:off x="2352" y="2496"/>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75" name="Line 255"/>
              <p:cNvSpPr>
                <a:spLocks noChangeShapeType="1"/>
              </p:cNvSpPr>
              <p:nvPr/>
            </p:nvSpPr>
            <p:spPr bwMode="auto">
              <a:xfrm>
                <a:off x="2880" y="2095"/>
                <a:ext cx="0" cy="49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 name="Line 256"/>
              <p:cNvSpPr>
                <a:spLocks noChangeShapeType="1"/>
              </p:cNvSpPr>
              <p:nvPr/>
            </p:nvSpPr>
            <p:spPr bwMode="auto">
              <a:xfrm flipH="1">
                <a:off x="1600" y="2688"/>
                <a:ext cx="1280" cy="5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7" name="Line 257"/>
              <p:cNvSpPr>
                <a:spLocks noChangeShapeType="1"/>
              </p:cNvSpPr>
              <p:nvPr/>
            </p:nvSpPr>
            <p:spPr bwMode="auto">
              <a:xfrm>
                <a:off x="2889" y="2688"/>
                <a:ext cx="1244" cy="52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7" name="Text Box 258"/>
            <p:cNvSpPr txBox="1">
              <a:spLocks noChangeArrowheads="1"/>
            </p:cNvSpPr>
            <p:nvPr/>
          </p:nvSpPr>
          <p:spPr bwMode="auto">
            <a:xfrm>
              <a:off x="1526" y="2762"/>
              <a:ext cx="7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Clean(R</a:t>
              </a:r>
              <a:r>
                <a:rPr lang="en-US" baseline="-25000">
                  <a:latin typeface="Comic Sans MS" pitchFamily="66" charset="0"/>
                </a:rPr>
                <a:t>1</a:t>
              </a:r>
              <a:r>
                <a:rPr lang="en-US">
                  <a:latin typeface="Comic Sans MS" pitchFamily="66" charset="0"/>
                </a:rPr>
                <a:t>)</a:t>
              </a:r>
            </a:p>
          </p:txBody>
        </p:sp>
        <p:sp>
          <p:nvSpPr>
            <p:cNvPr id="168" name="Text Box 259"/>
            <p:cNvSpPr txBox="1">
              <a:spLocks noChangeArrowheads="1"/>
            </p:cNvSpPr>
            <p:nvPr/>
          </p:nvSpPr>
          <p:spPr bwMode="auto">
            <a:xfrm>
              <a:off x="3408" y="2736"/>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sym typeface="Symbol" pitchFamily="18" charset="2"/>
                </a:rPr>
                <a:t></a:t>
              </a:r>
              <a:r>
                <a:rPr lang="en-US">
                  <a:latin typeface="Comic Sans MS" pitchFamily="66" charset="0"/>
                </a:rPr>
                <a:t>Clean(R</a:t>
              </a:r>
              <a:r>
                <a:rPr lang="en-US" baseline="-25000">
                  <a:latin typeface="Comic Sans MS" pitchFamily="66" charset="0"/>
                </a:rPr>
                <a:t>1</a:t>
              </a:r>
              <a:r>
                <a:rPr lang="en-US">
                  <a:latin typeface="Comic Sans MS" pitchFamily="66" charset="0"/>
                </a:rPr>
                <a:t>)</a:t>
              </a:r>
            </a:p>
          </p:txBody>
        </p:sp>
      </p:grpSp>
      <p:sp>
        <p:nvSpPr>
          <p:cNvPr id="2" name="Left Brace 1"/>
          <p:cNvSpPr/>
          <p:nvPr/>
        </p:nvSpPr>
        <p:spPr>
          <a:xfrm rot="16200000">
            <a:off x="4340364" y="3681118"/>
            <a:ext cx="308431" cy="4223792"/>
          </a:xfrm>
          <a:prstGeom prst="lef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994703" y="5961085"/>
            <a:ext cx="5147809" cy="646331"/>
          </a:xfrm>
          <a:prstGeom prst="rect">
            <a:avLst/>
          </a:prstGeom>
          <a:noFill/>
        </p:spPr>
        <p:txBody>
          <a:bodyPr wrap="square" rtlCol="0">
            <a:spAutoFit/>
          </a:bodyPr>
          <a:lstStyle/>
          <a:p>
            <a:r>
              <a:rPr lang="en-US" dirty="0" smtClean="0"/>
              <a:t>After receiving an observation, the robot will have one of these two belief states</a:t>
            </a:r>
            <a:endParaRPr lang="en-US" dirty="0"/>
          </a:p>
        </p:txBody>
      </p:sp>
    </p:spTree>
    <p:extLst>
      <p:ext uri="{BB962C8B-B14F-4D97-AF65-F5344CB8AC3E}">
        <p14:creationId xmlns:p14="http://schemas.microsoft.com/office/powerpoint/2010/main" val="3495043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152400"/>
            <a:ext cx="7467600" cy="1143000"/>
          </a:xfrm>
        </p:spPr>
        <p:txBody>
          <a:bodyPr/>
          <a:lstStyle/>
          <a:p>
            <a:r>
              <a:rPr lang="en-US" dirty="0" smtClean="0"/>
              <a:t>AND/OR Tree of Belief States</a:t>
            </a:r>
            <a:endParaRPr lang="en-US" dirty="0"/>
          </a:p>
        </p:txBody>
      </p:sp>
      <p:grpSp>
        <p:nvGrpSpPr>
          <p:cNvPr id="129027" name="Group 3"/>
          <p:cNvGrpSpPr>
            <a:grpSpLocks/>
          </p:cNvGrpSpPr>
          <p:nvPr/>
        </p:nvGrpSpPr>
        <p:grpSpPr bwMode="auto">
          <a:xfrm>
            <a:off x="1676400" y="1066800"/>
            <a:ext cx="5410200" cy="1858963"/>
            <a:chOff x="1056" y="672"/>
            <a:chExt cx="3408" cy="1171"/>
          </a:xfrm>
        </p:grpSpPr>
        <p:grpSp>
          <p:nvGrpSpPr>
            <p:cNvPr id="129028" name="Group 4"/>
            <p:cNvGrpSpPr>
              <a:grpSpLocks/>
            </p:cNvGrpSpPr>
            <p:nvPr/>
          </p:nvGrpSpPr>
          <p:grpSpPr bwMode="auto">
            <a:xfrm>
              <a:off x="1056" y="672"/>
              <a:ext cx="3408" cy="1171"/>
              <a:chOff x="1056" y="672"/>
              <a:chExt cx="3408" cy="1171"/>
            </a:xfrm>
          </p:grpSpPr>
          <p:sp>
            <p:nvSpPr>
              <p:cNvPr id="129029" name="Freeform 5"/>
              <p:cNvSpPr>
                <a:spLocks/>
              </p:cNvSpPr>
              <p:nvPr/>
            </p:nvSpPr>
            <p:spPr bwMode="auto">
              <a:xfrm>
                <a:off x="2416" y="1296"/>
                <a:ext cx="696" cy="52"/>
              </a:xfrm>
              <a:custGeom>
                <a:avLst/>
                <a:gdLst>
                  <a:gd name="T0" fmla="*/ 320 w 696"/>
                  <a:gd name="T1" fmla="*/ 0 h 52"/>
                  <a:gd name="T2" fmla="*/ 0 w 696"/>
                  <a:gd name="T3" fmla="*/ 52 h 52"/>
                  <a:gd name="T4" fmla="*/ 696 w 696"/>
                  <a:gd name="T5" fmla="*/ 52 h 52"/>
                  <a:gd name="T6" fmla="*/ 320 w 696"/>
                  <a:gd name="T7" fmla="*/ 0 h 52"/>
                </a:gdLst>
                <a:ahLst/>
                <a:cxnLst>
                  <a:cxn ang="0">
                    <a:pos x="T0" y="T1"/>
                  </a:cxn>
                  <a:cxn ang="0">
                    <a:pos x="T2" y="T3"/>
                  </a:cxn>
                  <a:cxn ang="0">
                    <a:pos x="T4" y="T5"/>
                  </a:cxn>
                  <a:cxn ang="0">
                    <a:pos x="T6" y="T7"/>
                  </a:cxn>
                </a:cxnLst>
                <a:rect l="0" t="0" r="r" b="b"/>
                <a:pathLst>
                  <a:path w="696" h="52">
                    <a:moveTo>
                      <a:pt x="320" y="0"/>
                    </a:moveTo>
                    <a:lnTo>
                      <a:pt x="0" y="52"/>
                    </a:lnTo>
                    <a:lnTo>
                      <a:pt x="696" y="52"/>
                    </a:lnTo>
                    <a:lnTo>
                      <a:pt x="3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030" name="Group 6"/>
              <p:cNvGrpSpPr>
                <a:grpSpLocks/>
              </p:cNvGrpSpPr>
              <p:nvPr/>
            </p:nvGrpSpPr>
            <p:grpSpPr bwMode="auto">
              <a:xfrm>
                <a:off x="2064" y="672"/>
                <a:ext cx="1296" cy="396"/>
                <a:chOff x="2208" y="1698"/>
                <a:chExt cx="1296" cy="396"/>
              </a:xfrm>
            </p:grpSpPr>
            <p:sp>
              <p:nvSpPr>
                <p:cNvPr id="129031" name="Rectangle 7"/>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32" name="Group 8"/>
                <p:cNvGrpSpPr>
                  <a:grpSpLocks/>
                </p:cNvGrpSpPr>
                <p:nvPr/>
              </p:nvGrpSpPr>
              <p:grpSpPr bwMode="auto">
                <a:xfrm>
                  <a:off x="2256" y="1728"/>
                  <a:ext cx="1200" cy="336"/>
                  <a:chOff x="2160" y="1728"/>
                  <a:chExt cx="1200" cy="336"/>
                </a:xfrm>
              </p:grpSpPr>
              <p:grpSp>
                <p:nvGrpSpPr>
                  <p:cNvPr id="129033" name="Group 9"/>
                  <p:cNvGrpSpPr>
                    <a:grpSpLocks/>
                  </p:cNvGrpSpPr>
                  <p:nvPr/>
                </p:nvGrpSpPr>
                <p:grpSpPr bwMode="auto">
                  <a:xfrm>
                    <a:off x="2160" y="1728"/>
                    <a:ext cx="528" cy="336"/>
                    <a:chOff x="1632" y="144"/>
                    <a:chExt cx="1008" cy="624"/>
                  </a:xfrm>
                </p:grpSpPr>
                <p:sp>
                  <p:nvSpPr>
                    <p:cNvPr id="129034" name="Rectangle 10"/>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5" name="Rectangle 11"/>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36" name="Picture 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037" name="Group 13"/>
                  <p:cNvGrpSpPr>
                    <a:grpSpLocks/>
                  </p:cNvGrpSpPr>
                  <p:nvPr/>
                </p:nvGrpSpPr>
                <p:grpSpPr bwMode="auto">
                  <a:xfrm>
                    <a:off x="2832" y="1728"/>
                    <a:ext cx="528" cy="324"/>
                    <a:chOff x="3840" y="144"/>
                    <a:chExt cx="1008" cy="624"/>
                  </a:xfrm>
                </p:grpSpPr>
                <p:sp>
                  <p:nvSpPr>
                    <p:cNvPr id="129038" name="Rectangle 1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9" name="Rectangle 1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40" name="Picture 1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41" name="Group 17"/>
                    <p:cNvGrpSpPr>
                      <a:grpSpLocks/>
                    </p:cNvGrpSpPr>
                    <p:nvPr/>
                  </p:nvGrpSpPr>
                  <p:grpSpPr bwMode="auto">
                    <a:xfrm>
                      <a:off x="4032" y="528"/>
                      <a:ext cx="288" cy="192"/>
                      <a:chOff x="2736" y="1776"/>
                      <a:chExt cx="288" cy="192"/>
                    </a:xfrm>
                  </p:grpSpPr>
                  <p:sp>
                    <p:nvSpPr>
                      <p:cNvPr id="129042" name="Oval 1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3" name="Oval 1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4" name="Oval 2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5" name="Oval 2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6" name="Oval 2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7" name="Oval 2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8" name="Oval 2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49" name="Oval 2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0" name="Oval 2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9051" name="Group 27"/>
              <p:cNvGrpSpPr>
                <a:grpSpLocks/>
              </p:cNvGrpSpPr>
              <p:nvPr/>
            </p:nvGrpSpPr>
            <p:grpSpPr bwMode="auto">
              <a:xfrm>
                <a:off x="1056" y="1440"/>
                <a:ext cx="1296" cy="387"/>
                <a:chOff x="960" y="3234"/>
                <a:chExt cx="1296" cy="387"/>
              </a:xfrm>
            </p:grpSpPr>
            <p:sp>
              <p:nvSpPr>
                <p:cNvPr id="129052" name="Rectangle 28"/>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53" name="Group 29"/>
                <p:cNvGrpSpPr>
                  <a:grpSpLocks/>
                </p:cNvGrpSpPr>
                <p:nvPr/>
              </p:nvGrpSpPr>
              <p:grpSpPr bwMode="auto">
                <a:xfrm>
                  <a:off x="1008" y="3264"/>
                  <a:ext cx="1200" cy="336"/>
                  <a:chOff x="1104" y="3312"/>
                  <a:chExt cx="1200" cy="336"/>
                </a:xfrm>
              </p:grpSpPr>
              <p:grpSp>
                <p:nvGrpSpPr>
                  <p:cNvPr id="129054" name="Group 30"/>
                  <p:cNvGrpSpPr>
                    <a:grpSpLocks/>
                  </p:cNvGrpSpPr>
                  <p:nvPr/>
                </p:nvGrpSpPr>
                <p:grpSpPr bwMode="auto">
                  <a:xfrm>
                    <a:off x="1104" y="3312"/>
                    <a:ext cx="528" cy="336"/>
                    <a:chOff x="528" y="144"/>
                    <a:chExt cx="1008" cy="624"/>
                  </a:xfrm>
                </p:grpSpPr>
                <p:sp>
                  <p:nvSpPr>
                    <p:cNvPr id="129055" name="Rectangle 3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56" name="Rectangle 3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57"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058" name="Group 34"/>
                  <p:cNvGrpSpPr>
                    <a:grpSpLocks/>
                  </p:cNvGrpSpPr>
                  <p:nvPr/>
                </p:nvGrpSpPr>
                <p:grpSpPr bwMode="auto">
                  <a:xfrm>
                    <a:off x="1776" y="3312"/>
                    <a:ext cx="528" cy="336"/>
                    <a:chOff x="528" y="144"/>
                    <a:chExt cx="1008" cy="624"/>
                  </a:xfrm>
                </p:grpSpPr>
                <p:sp>
                  <p:nvSpPr>
                    <p:cNvPr id="129059" name="Rectangle 3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0" name="Rectangle 3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061" name="Picture 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62" name="Group 38"/>
                    <p:cNvGrpSpPr>
                      <a:grpSpLocks/>
                    </p:cNvGrpSpPr>
                    <p:nvPr/>
                  </p:nvGrpSpPr>
                  <p:grpSpPr bwMode="auto">
                    <a:xfrm>
                      <a:off x="1200" y="528"/>
                      <a:ext cx="288" cy="192"/>
                      <a:chOff x="2736" y="1776"/>
                      <a:chExt cx="288" cy="192"/>
                    </a:xfrm>
                  </p:grpSpPr>
                  <p:sp>
                    <p:nvSpPr>
                      <p:cNvPr id="129063" name="Oval 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4" name="Oval 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5" name="Oval 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6" name="Oval 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7" name="Oval 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8" name="Oval 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9" name="Oval 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0" name="Oval 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1" name="Oval 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9072" name="Group 48"/>
              <p:cNvGrpSpPr>
                <a:grpSpLocks/>
              </p:cNvGrpSpPr>
              <p:nvPr/>
            </p:nvGrpSpPr>
            <p:grpSpPr bwMode="auto">
              <a:xfrm>
                <a:off x="3120" y="1440"/>
                <a:ext cx="1344" cy="403"/>
                <a:chOff x="3456" y="3216"/>
                <a:chExt cx="1344" cy="403"/>
              </a:xfrm>
            </p:grpSpPr>
            <p:sp>
              <p:nvSpPr>
                <p:cNvPr id="129073" name="Rectangle 49"/>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74" name="Group 50"/>
                <p:cNvGrpSpPr>
                  <a:grpSpLocks/>
                </p:cNvGrpSpPr>
                <p:nvPr/>
              </p:nvGrpSpPr>
              <p:grpSpPr bwMode="auto">
                <a:xfrm>
                  <a:off x="3504" y="3216"/>
                  <a:ext cx="1248" cy="364"/>
                  <a:chOff x="3120" y="3264"/>
                  <a:chExt cx="1248" cy="364"/>
                </a:xfrm>
              </p:grpSpPr>
              <p:grpSp>
                <p:nvGrpSpPr>
                  <p:cNvPr id="129075" name="Group 51"/>
                  <p:cNvGrpSpPr>
                    <a:grpSpLocks/>
                  </p:cNvGrpSpPr>
                  <p:nvPr/>
                </p:nvGrpSpPr>
                <p:grpSpPr bwMode="auto">
                  <a:xfrm>
                    <a:off x="3840" y="3264"/>
                    <a:ext cx="528" cy="361"/>
                    <a:chOff x="2736" y="864"/>
                    <a:chExt cx="1008" cy="672"/>
                  </a:xfrm>
                </p:grpSpPr>
                <p:sp>
                  <p:nvSpPr>
                    <p:cNvPr id="129076" name="Rectangle 52"/>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77" name="Rectangle 53"/>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78" name="Group 54"/>
                    <p:cNvGrpSpPr>
                      <a:grpSpLocks/>
                    </p:cNvGrpSpPr>
                    <p:nvPr/>
                  </p:nvGrpSpPr>
                  <p:grpSpPr bwMode="auto">
                    <a:xfrm>
                      <a:off x="3408" y="1296"/>
                      <a:ext cx="288" cy="192"/>
                      <a:chOff x="2736" y="1776"/>
                      <a:chExt cx="288" cy="192"/>
                    </a:xfrm>
                  </p:grpSpPr>
                  <p:sp>
                    <p:nvSpPr>
                      <p:cNvPr id="129079" name="Oval 5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0" name="Oval 5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1" name="Oval 5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2" name="Oval 5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3" name="Oval 5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4" name="Oval 6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5" name="Oval 6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6" name="Oval 6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87" name="Oval 6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9088" name="Group 64"/>
                    <p:cNvGrpSpPr>
                      <a:grpSpLocks/>
                    </p:cNvGrpSpPr>
                    <p:nvPr/>
                  </p:nvGrpSpPr>
                  <p:grpSpPr bwMode="auto">
                    <a:xfrm>
                      <a:off x="2784" y="864"/>
                      <a:ext cx="432" cy="624"/>
                      <a:chOff x="2784" y="96"/>
                      <a:chExt cx="432" cy="624"/>
                    </a:xfrm>
                  </p:grpSpPr>
                  <p:pic>
                    <p:nvPicPr>
                      <p:cNvPr id="129089" name="Picture 6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090" name="Group 66"/>
                      <p:cNvGrpSpPr>
                        <a:grpSpLocks/>
                      </p:cNvGrpSpPr>
                      <p:nvPr/>
                    </p:nvGrpSpPr>
                    <p:grpSpPr bwMode="auto">
                      <a:xfrm>
                        <a:off x="2928" y="528"/>
                        <a:ext cx="288" cy="192"/>
                        <a:chOff x="2736" y="1776"/>
                        <a:chExt cx="288" cy="192"/>
                      </a:xfrm>
                    </p:grpSpPr>
                    <p:sp>
                      <p:nvSpPr>
                        <p:cNvPr id="129091" name="Oval 6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2" name="Oval 6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3" name="Oval 6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4" name="Oval 7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5" name="Oval 7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6" name="Oval 7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7" name="Oval 7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8" name="Oval 7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99" name="Oval 7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9100" name="Group 76"/>
                  <p:cNvGrpSpPr>
                    <a:grpSpLocks/>
                  </p:cNvGrpSpPr>
                  <p:nvPr/>
                </p:nvGrpSpPr>
                <p:grpSpPr bwMode="auto">
                  <a:xfrm>
                    <a:off x="3120" y="3273"/>
                    <a:ext cx="528" cy="355"/>
                    <a:chOff x="2736" y="96"/>
                    <a:chExt cx="1008" cy="672"/>
                  </a:xfrm>
                </p:grpSpPr>
                <p:sp>
                  <p:nvSpPr>
                    <p:cNvPr id="129101" name="Rectangle 77"/>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2" name="Rectangle 78"/>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03" name="Group 79"/>
                    <p:cNvGrpSpPr>
                      <a:grpSpLocks/>
                    </p:cNvGrpSpPr>
                    <p:nvPr/>
                  </p:nvGrpSpPr>
                  <p:grpSpPr bwMode="auto">
                    <a:xfrm>
                      <a:off x="2784" y="96"/>
                      <a:ext cx="432" cy="624"/>
                      <a:chOff x="2784" y="96"/>
                      <a:chExt cx="432" cy="624"/>
                    </a:xfrm>
                  </p:grpSpPr>
                  <p:pic>
                    <p:nvPicPr>
                      <p:cNvPr id="129104" name="Picture 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105" name="Group 81"/>
                      <p:cNvGrpSpPr>
                        <a:grpSpLocks/>
                      </p:cNvGrpSpPr>
                      <p:nvPr/>
                    </p:nvGrpSpPr>
                    <p:grpSpPr bwMode="auto">
                      <a:xfrm>
                        <a:off x="2928" y="528"/>
                        <a:ext cx="288" cy="192"/>
                        <a:chOff x="2736" y="1776"/>
                        <a:chExt cx="288" cy="192"/>
                      </a:xfrm>
                    </p:grpSpPr>
                    <p:sp>
                      <p:nvSpPr>
                        <p:cNvPr id="129106" name="Oval 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7" name="Oval 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8" name="Oval 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09" name="Oval 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0" name="Oval 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1" name="Oval 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2" name="Oval 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3" name="Oval 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4" name="Oval 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129115" name="Rectangle 91"/>
              <p:cNvSpPr>
                <a:spLocks noChangeArrowheads="1"/>
              </p:cNvSpPr>
              <p:nvPr/>
            </p:nvSpPr>
            <p:spPr bwMode="auto">
              <a:xfrm>
                <a:off x="2688" y="1200"/>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16" name="Text Box 92"/>
              <p:cNvSpPr txBox="1">
                <a:spLocks noChangeArrowheads="1"/>
              </p:cNvSpPr>
              <p:nvPr/>
            </p:nvSpPr>
            <p:spPr bwMode="auto">
              <a:xfrm>
                <a:off x="2256" y="1104"/>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29117" name="Line 93"/>
              <p:cNvSpPr>
                <a:spLocks noChangeShapeType="1"/>
              </p:cNvSpPr>
              <p:nvPr/>
            </p:nvSpPr>
            <p:spPr bwMode="auto">
              <a:xfrm>
                <a:off x="2736" y="1069"/>
                <a:ext cx="0"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18" name="Line 94"/>
              <p:cNvSpPr>
                <a:spLocks noChangeShapeType="1"/>
              </p:cNvSpPr>
              <p:nvPr/>
            </p:nvSpPr>
            <p:spPr bwMode="auto">
              <a:xfrm flipH="1">
                <a:off x="1728" y="1296"/>
                <a:ext cx="104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19" name="Line 95"/>
              <p:cNvSpPr>
                <a:spLocks noChangeShapeType="1"/>
              </p:cNvSpPr>
              <p:nvPr/>
            </p:nvSpPr>
            <p:spPr bwMode="auto">
              <a:xfrm>
                <a:off x="2736" y="1296"/>
                <a:ext cx="105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120" name="Line 96"/>
            <p:cNvSpPr>
              <a:spLocks noChangeShapeType="1"/>
            </p:cNvSpPr>
            <p:nvPr/>
          </p:nvSpPr>
          <p:spPr bwMode="auto">
            <a:xfrm>
              <a:off x="2736" y="1056"/>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21" name="Group 97"/>
          <p:cNvGrpSpPr>
            <a:grpSpLocks/>
          </p:cNvGrpSpPr>
          <p:nvPr/>
        </p:nvGrpSpPr>
        <p:grpSpPr bwMode="auto">
          <a:xfrm>
            <a:off x="5257800" y="2895600"/>
            <a:ext cx="2057400" cy="1223963"/>
            <a:chOff x="3312" y="1824"/>
            <a:chExt cx="1296" cy="771"/>
          </a:xfrm>
        </p:grpSpPr>
        <p:sp>
          <p:nvSpPr>
            <p:cNvPr id="129122" name="Rectangle 98"/>
            <p:cNvSpPr>
              <a:spLocks noChangeArrowheads="1"/>
            </p:cNvSpPr>
            <p:nvPr/>
          </p:nvSpPr>
          <p:spPr bwMode="auto">
            <a:xfrm>
              <a:off x="3792" y="1968"/>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23" name="Group 99"/>
            <p:cNvGrpSpPr>
              <a:grpSpLocks/>
            </p:cNvGrpSpPr>
            <p:nvPr/>
          </p:nvGrpSpPr>
          <p:grpSpPr bwMode="auto">
            <a:xfrm>
              <a:off x="3312" y="2208"/>
              <a:ext cx="1296" cy="387"/>
              <a:chOff x="960" y="3234"/>
              <a:chExt cx="1296" cy="387"/>
            </a:xfrm>
          </p:grpSpPr>
          <p:sp>
            <p:nvSpPr>
              <p:cNvPr id="129124" name="Rectangle 100"/>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25" name="Group 101"/>
              <p:cNvGrpSpPr>
                <a:grpSpLocks/>
              </p:cNvGrpSpPr>
              <p:nvPr/>
            </p:nvGrpSpPr>
            <p:grpSpPr bwMode="auto">
              <a:xfrm>
                <a:off x="1008" y="3264"/>
                <a:ext cx="1200" cy="336"/>
                <a:chOff x="1104" y="3312"/>
                <a:chExt cx="1200" cy="336"/>
              </a:xfrm>
            </p:grpSpPr>
            <p:grpSp>
              <p:nvGrpSpPr>
                <p:cNvPr id="129126" name="Group 102"/>
                <p:cNvGrpSpPr>
                  <a:grpSpLocks/>
                </p:cNvGrpSpPr>
                <p:nvPr/>
              </p:nvGrpSpPr>
              <p:grpSpPr bwMode="auto">
                <a:xfrm>
                  <a:off x="1104" y="3312"/>
                  <a:ext cx="528" cy="336"/>
                  <a:chOff x="528" y="144"/>
                  <a:chExt cx="1008" cy="624"/>
                </a:xfrm>
              </p:grpSpPr>
              <p:sp>
                <p:nvSpPr>
                  <p:cNvPr id="129127" name="Rectangle 103"/>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28" name="Rectangle 104"/>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29" name="Picture 10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130" name="Group 106"/>
                <p:cNvGrpSpPr>
                  <a:grpSpLocks/>
                </p:cNvGrpSpPr>
                <p:nvPr/>
              </p:nvGrpSpPr>
              <p:grpSpPr bwMode="auto">
                <a:xfrm>
                  <a:off x="1776" y="3312"/>
                  <a:ext cx="528" cy="336"/>
                  <a:chOff x="528" y="144"/>
                  <a:chExt cx="1008" cy="624"/>
                </a:xfrm>
              </p:grpSpPr>
              <p:sp>
                <p:nvSpPr>
                  <p:cNvPr id="129131" name="Rectangle 1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2" name="Rectangle 1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33" name="Picture 10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134" name="Group 110"/>
                  <p:cNvGrpSpPr>
                    <a:grpSpLocks/>
                  </p:cNvGrpSpPr>
                  <p:nvPr/>
                </p:nvGrpSpPr>
                <p:grpSpPr bwMode="auto">
                  <a:xfrm>
                    <a:off x="1200" y="528"/>
                    <a:ext cx="288" cy="192"/>
                    <a:chOff x="2736" y="1776"/>
                    <a:chExt cx="288" cy="192"/>
                  </a:xfrm>
                </p:grpSpPr>
                <p:sp>
                  <p:nvSpPr>
                    <p:cNvPr id="129135"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6"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7"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8"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39"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0"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1"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2"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43"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29144" name="Line 120"/>
            <p:cNvSpPr>
              <a:spLocks noChangeShapeType="1"/>
            </p:cNvSpPr>
            <p:nvPr/>
          </p:nvSpPr>
          <p:spPr bwMode="auto">
            <a:xfrm>
              <a:off x="3840"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5" name="Line 121"/>
            <p:cNvSpPr>
              <a:spLocks noChangeShapeType="1"/>
            </p:cNvSpPr>
            <p:nvPr/>
          </p:nvSpPr>
          <p:spPr bwMode="auto">
            <a:xfrm>
              <a:off x="3840" y="20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46" name="Text Box 122"/>
            <p:cNvSpPr txBox="1">
              <a:spLocks noChangeArrowheads="1"/>
            </p:cNvSpPr>
            <p:nvPr/>
          </p:nvSpPr>
          <p:spPr bwMode="auto">
            <a:xfrm>
              <a:off x="38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Comic Sans MS" pitchFamily="66" charset="0"/>
                </a:rPr>
                <a:t>Suck</a:t>
              </a:r>
            </a:p>
          </p:txBody>
        </p:sp>
        <p:sp>
          <p:nvSpPr>
            <p:cNvPr id="129147" name="Line 123"/>
            <p:cNvSpPr>
              <a:spLocks noChangeShapeType="1"/>
            </p:cNvSpPr>
            <p:nvPr/>
          </p:nvSpPr>
          <p:spPr bwMode="auto">
            <a:xfrm flipH="1">
              <a:off x="3552" y="1824"/>
              <a:ext cx="288"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8" name="Group 124"/>
          <p:cNvGrpSpPr>
            <a:grpSpLocks/>
          </p:cNvGrpSpPr>
          <p:nvPr/>
        </p:nvGrpSpPr>
        <p:grpSpPr bwMode="auto">
          <a:xfrm>
            <a:off x="3803650" y="4114800"/>
            <a:ext cx="1312863" cy="1514475"/>
            <a:chOff x="2112" y="2592"/>
            <a:chExt cx="827" cy="954"/>
          </a:xfrm>
        </p:grpSpPr>
        <p:sp>
          <p:nvSpPr>
            <p:cNvPr id="129149" name="Rectangle 125"/>
            <p:cNvSpPr>
              <a:spLocks noChangeArrowheads="1"/>
            </p:cNvSpPr>
            <p:nvPr/>
          </p:nvSpPr>
          <p:spPr bwMode="auto">
            <a:xfrm>
              <a:off x="2400" y="2736"/>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50" name="Group 126"/>
            <p:cNvGrpSpPr>
              <a:grpSpLocks/>
            </p:cNvGrpSpPr>
            <p:nvPr/>
          </p:nvGrpSpPr>
          <p:grpSpPr bwMode="auto">
            <a:xfrm>
              <a:off x="2112" y="2976"/>
              <a:ext cx="624" cy="386"/>
              <a:chOff x="2256" y="3099"/>
              <a:chExt cx="624" cy="386"/>
            </a:xfrm>
          </p:grpSpPr>
          <p:sp>
            <p:nvSpPr>
              <p:cNvPr id="129151" name="Rectangle 127"/>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152" name="Group 128"/>
              <p:cNvGrpSpPr>
                <a:grpSpLocks/>
              </p:cNvGrpSpPr>
              <p:nvPr/>
            </p:nvGrpSpPr>
            <p:grpSpPr bwMode="auto">
              <a:xfrm>
                <a:off x="2304" y="3120"/>
                <a:ext cx="528" cy="336"/>
                <a:chOff x="1632" y="144"/>
                <a:chExt cx="1008" cy="624"/>
              </a:xfrm>
            </p:grpSpPr>
            <p:sp>
              <p:nvSpPr>
                <p:cNvPr id="129153" name="Rectangle 129"/>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154" name="Rectangle 130"/>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155" name="Picture 13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9156" name="Line 132"/>
            <p:cNvSpPr>
              <a:spLocks noChangeShapeType="1"/>
            </p:cNvSpPr>
            <p:nvPr/>
          </p:nvSpPr>
          <p:spPr bwMode="auto">
            <a:xfrm>
              <a:off x="2448" y="25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57" name="Line 133"/>
            <p:cNvSpPr>
              <a:spLocks noChangeShapeType="1"/>
            </p:cNvSpPr>
            <p:nvPr/>
          </p:nvSpPr>
          <p:spPr bwMode="auto">
            <a:xfrm>
              <a:off x="2448" y="283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58" name="Text Box 134"/>
            <p:cNvSpPr txBox="1">
              <a:spLocks noChangeArrowheads="1"/>
            </p:cNvSpPr>
            <p:nvPr/>
          </p:nvSpPr>
          <p:spPr bwMode="auto">
            <a:xfrm>
              <a:off x="2496" y="2688"/>
              <a:ext cx="4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a:t>
              </a:r>
            </a:p>
          </p:txBody>
        </p:sp>
        <p:sp>
          <p:nvSpPr>
            <p:cNvPr id="129159" name="Line 135"/>
            <p:cNvSpPr>
              <a:spLocks noChangeShapeType="1"/>
            </p:cNvSpPr>
            <p:nvPr/>
          </p:nvSpPr>
          <p:spPr bwMode="auto">
            <a:xfrm flipH="1">
              <a:off x="2208" y="2592"/>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160" name="Text Box 136"/>
            <p:cNvSpPr txBox="1">
              <a:spLocks noChangeArrowheads="1"/>
            </p:cNvSpPr>
            <p:nvPr/>
          </p:nvSpPr>
          <p:spPr bwMode="auto">
            <a:xfrm>
              <a:off x="2112" y="3315"/>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129274" name="Text Box 250"/>
          <p:cNvSpPr txBox="1">
            <a:spLocks noChangeArrowheads="1"/>
          </p:cNvSpPr>
          <p:nvPr/>
        </p:nvSpPr>
        <p:spPr bwMode="auto">
          <a:xfrm>
            <a:off x="90488" y="6338888"/>
            <a:ext cx="6488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mj-lt"/>
              </a:rPr>
              <a:t>A </a:t>
            </a:r>
            <a:r>
              <a:rPr lang="en-US">
                <a:solidFill>
                  <a:srgbClr val="660033"/>
                </a:solidFill>
                <a:latin typeface="+mj-lt"/>
              </a:rPr>
              <a:t>goal belief state</a:t>
            </a:r>
            <a:r>
              <a:rPr lang="en-US">
                <a:latin typeface="+mj-lt"/>
              </a:rPr>
              <a:t> is one in which all states are goal states</a:t>
            </a:r>
            <a:endParaRPr lang="en-US" sz="500">
              <a:latin typeface="+mj-lt"/>
            </a:endParaRPr>
          </a:p>
        </p:txBody>
      </p:sp>
      <p:sp>
        <p:nvSpPr>
          <p:cNvPr id="129275" name="Text Box 251"/>
          <p:cNvSpPr txBox="1">
            <a:spLocks noChangeArrowheads="1"/>
          </p:cNvSpPr>
          <p:nvPr/>
        </p:nvSpPr>
        <p:spPr bwMode="auto">
          <a:xfrm>
            <a:off x="152400" y="5562600"/>
            <a:ext cx="5808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mj-lt"/>
              </a:rPr>
              <a:t>An action is applicable to a belief state B if its </a:t>
            </a:r>
            <a:br>
              <a:rPr lang="en-US" sz="2000" dirty="0">
                <a:latin typeface="+mj-lt"/>
              </a:rPr>
            </a:br>
            <a:r>
              <a:rPr lang="en-US" sz="2000" dirty="0" smtClean="0">
                <a:latin typeface="+mj-lt"/>
              </a:rPr>
              <a:t>preconditions are </a:t>
            </a:r>
            <a:r>
              <a:rPr lang="en-US" sz="2000" dirty="0">
                <a:latin typeface="+mj-lt"/>
              </a:rPr>
              <a:t>achieved in all states in B</a:t>
            </a:r>
            <a:endParaRPr lang="en-US" dirty="0">
              <a:latin typeface="+mj-lt"/>
            </a:endParaRPr>
          </a:p>
        </p:txBody>
      </p:sp>
      <p:grpSp>
        <p:nvGrpSpPr>
          <p:cNvPr id="129292" name="Group 268"/>
          <p:cNvGrpSpPr>
            <a:grpSpLocks/>
          </p:cNvGrpSpPr>
          <p:nvPr/>
        </p:nvGrpSpPr>
        <p:grpSpPr bwMode="auto">
          <a:xfrm>
            <a:off x="381000" y="2895600"/>
            <a:ext cx="4495800" cy="1585913"/>
            <a:chOff x="240" y="1824"/>
            <a:chExt cx="2832" cy="999"/>
          </a:xfrm>
        </p:grpSpPr>
        <p:sp>
          <p:nvSpPr>
            <p:cNvPr id="129249" name="Rectangle 225"/>
            <p:cNvSpPr>
              <a:spLocks noChangeArrowheads="1"/>
            </p:cNvSpPr>
            <p:nvPr/>
          </p:nvSpPr>
          <p:spPr bwMode="auto">
            <a:xfrm>
              <a:off x="2448" y="2208"/>
              <a:ext cx="624"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54" name="Group 230"/>
            <p:cNvGrpSpPr>
              <a:grpSpLocks/>
            </p:cNvGrpSpPr>
            <p:nvPr/>
          </p:nvGrpSpPr>
          <p:grpSpPr bwMode="auto">
            <a:xfrm>
              <a:off x="2475" y="2217"/>
              <a:ext cx="509" cy="355"/>
              <a:chOff x="1632" y="864"/>
              <a:chExt cx="1008" cy="672"/>
            </a:xfrm>
          </p:grpSpPr>
          <p:sp>
            <p:nvSpPr>
              <p:cNvPr id="129255" name="Rectangle 231"/>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56" name="Rectangle 232"/>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57" name="Picture 2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258" name="Group 234"/>
              <p:cNvGrpSpPr>
                <a:grpSpLocks/>
              </p:cNvGrpSpPr>
              <p:nvPr/>
            </p:nvGrpSpPr>
            <p:grpSpPr bwMode="auto">
              <a:xfrm>
                <a:off x="2304" y="1296"/>
                <a:ext cx="288" cy="192"/>
                <a:chOff x="2736" y="1776"/>
                <a:chExt cx="288" cy="192"/>
              </a:xfrm>
            </p:grpSpPr>
            <p:sp>
              <p:nvSpPr>
                <p:cNvPr id="129259" name="Oval 23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0" name="Oval 23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1" name="Oval 23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2" name="Oval 23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3" name="Oval 23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4" name="Oval 24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5" name="Oval 24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6" name="Oval 24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67" name="Oval 24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9270" name="Line 246"/>
            <p:cNvSpPr>
              <a:spLocks noChangeShapeType="1"/>
            </p:cNvSpPr>
            <p:nvPr/>
          </p:nvSpPr>
          <p:spPr bwMode="auto">
            <a:xfrm>
              <a:off x="1680" y="2064"/>
              <a:ext cx="105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9291" name="Group 267"/>
            <p:cNvGrpSpPr>
              <a:grpSpLocks/>
            </p:cNvGrpSpPr>
            <p:nvPr/>
          </p:nvGrpSpPr>
          <p:grpSpPr bwMode="auto">
            <a:xfrm>
              <a:off x="240" y="1824"/>
              <a:ext cx="2112" cy="999"/>
              <a:chOff x="240" y="1824"/>
              <a:chExt cx="2112" cy="999"/>
            </a:xfrm>
          </p:grpSpPr>
          <p:sp>
            <p:nvSpPr>
              <p:cNvPr id="129225" name="Freeform 201"/>
              <p:cNvSpPr>
                <a:spLocks/>
              </p:cNvSpPr>
              <p:nvPr/>
            </p:nvSpPr>
            <p:spPr bwMode="auto">
              <a:xfrm>
                <a:off x="1384" y="2064"/>
                <a:ext cx="564" cy="52"/>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26" name="Rectangle 202"/>
              <p:cNvSpPr>
                <a:spLocks noChangeArrowheads="1"/>
              </p:cNvSpPr>
              <p:nvPr/>
            </p:nvSpPr>
            <p:spPr bwMode="auto">
              <a:xfrm>
                <a:off x="1632" y="1968"/>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27" name="Group 203"/>
              <p:cNvGrpSpPr>
                <a:grpSpLocks/>
              </p:cNvGrpSpPr>
              <p:nvPr/>
            </p:nvGrpSpPr>
            <p:grpSpPr bwMode="auto">
              <a:xfrm>
                <a:off x="288" y="2208"/>
                <a:ext cx="1296" cy="387"/>
                <a:chOff x="960" y="3234"/>
                <a:chExt cx="1296" cy="387"/>
              </a:xfrm>
            </p:grpSpPr>
            <p:sp>
              <p:nvSpPr>
                <p:cNvPr id="129228" name="Rectangle 204"/>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29" name="Group 205"/>
                <p:cNvGrpSpPr>
                  <a:grpSpLocks/>
                </p:cNvGrpSpPr>
                <p:nvPr/>
              </p:nvGrpSpPr>
              <p:grpSpPr bwMode="auto">
                <a:xfrm>
                  <a:off x="1008" y="3264"/>
                  <a:ext cx="1200" cy="336"/>
                  <a:chOff x="1104" y="3312"/>
                  <a:chExt cx="1200" cy="336"/>
                </a:xfrm>
              </p:grpSpPr>
              <p:grpSp>
                <p:nvGrpSpPr>
                  <p:cNvPr id="129230" name="Group 206"/>
                  <p:cNvGrpSpPr>
                    <a:grpSpLocks/>
                  </p:cNvGrpSpPr>
                  <p:nvPr/>
                </p:nvGrpSpPr>
                <p:grpSpPr bwMode="auto">
                  <a:xfrm>
                    <a:off x="1104" y="3312"/>
                    <a:ext cx="528" cy="336"/>
                    <a:chOff x="528" y="144"/>
                    <a:chExt cx="1008" cy="624"/>
                  </a:xfrm>
                </p:grpSpPr>
                <p:sp>
                  <p:nvSpPr>
                    <p:cNvPr id="129231" name="Rectangle 2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32" name="Rectangle 2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33" name="Picture 20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234" name="Group 210"/>
                  <p:cNvGrpSpPr>
                    <a:grpSpLocks/>
                  </p:cNvGrpSpPr>
                  <p:nvPr/>
                </p:nvGrpSpPr>
                <p:grpSpPr bwMode="auto">
                  <a:xfrm>
                    <a:off x="1776" y="3312"/>
                    <a:ext cx="528" cy="336"/>
                    <a:chOff x="528" y="144"/>
                    <a:chExt cx="1008" cy="624"/>
                  </a:xfrm>
                </p:grpSpPr>
                <p:sp>
                  <p:nvSpPr>
                    <p:cNvPr id="129235" name="Rectangle 21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36" name="Rectangle 21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37" name="Picture 21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9238" name="Group 214"/>
                    <p:cNvGrpSpPr>
                      <a:grpSpLocks/>
                    </p:cNvGrpSpPr>
                    <p:nvPr/>
                  </p:nvGrpSpPr>
                  <p:grpSpPr bwMode="auto">
                    <a:xfrm>
                      <a:off x="1200" y="528"/>
                      <a:ext cx="288" cy="192"/>
                      <a:chOff x="2736" y="1776"/>
                      <a:chExt cx="288" cy="192"/>
                    </a:xfrm>
                  </p:grpSpPr>
                  <p:sp>
                    <p:nvSpPr>
                      <p:cNvPr id="129239" name="Oval 21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0" name="Oval 21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1" name="Oval 21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2" name="Oval 21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3" name="Oval 21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4" name="Oval 22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5" name="Oval 22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6" name="Oval 22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47" name="Oval 22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29268" name="Line 244"/>
              <p:cNvSpPr>
                <a:spLocks noChangeShapeType="1"/>
              </p:cNvSpPr>
              <p:nvPr/>
            </p:nvSpPr>
            <p:spPr bwMode="auto">
              <a:xfrm>
                <a:off x="1680"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69" name="Line 245"/>
              <p:cNvSpPr>
                <a:spLocks noChangeShapeType="1"/>
              </p:cNvSpPr>
              <p:nvPr/>
            </p:nvSpPr>
            <p:spPr bwMode="auto">
              <a:xfrm flipH="1">
                <a:off x="912" y="2064"/>
                <a:ext cx="7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71" name="Text Box 247"/>
              <p:cNvSpPr txBox="1">
                <a:spLocks noChangeArrowheads="1"/>
              </p:cNvSpPr>
              <p:nvPr/>
            </p:nvSpPr>
            <p:spPr bwMode="auto">
              <a:xfrm>
                <a:off x="1728"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129272" name="Line 248"/>
              <p:cNvSpPr>
                <a:spLocks noChangeShapeType="1"/>
              </p:cNvSpPr>
              <p:nvPr/>
            </p:nvSpPr>
            <p:spPr bwMode="auto">
              <a:xfrm flipH="1">
                <a:off x="1488" y="1824"/>
                <a:ext cx="192"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273" name="Text Box 249"/>
              <p:cNvSpPr txBox="1">
                <a:spLocks noChangeArrowheads="1"/>
              </p:cNvSpPr>
              <p:nvPr/>
            </p:nvSpPr>
            <p:spPr bwMode="auto">
              <a:xfrm>
                <a:off x="240" y="259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00"/>
                    </a:solidFill>
                    <a:latin typeface="Comic Sans MS" pitchFamily="66" charset="0"/>
                  </a:rPr>
                  <a:t>loop</a:t>
                </a:r>
              </a:p>
            </p:txBody>
          </p:sp>
          <p:grpSp>
            <p:nvGrpSpPr>
              <p:cNvPr id="129289" name="Group 265"/>
              <p:cNvGrpSpPr>
                <a:grpSpLocks/>
              </p:cNvGrpSpPr>
              <p:nvPr/>
            </p:nvGrpSpPr>
            <p:grpSpPr bwMode="auto">
              <a:xfrm>
                <a:off x="1728" y="2208"/>
                <a:ext cx="624" cy="570"/>
                <a:chOff x="3888" y="3024"/>
                <a:chExt cx="624" cy="570"/>
              </a:xfrm>
            </p:grpSpPr>
            <p:grpSp>
              <p:nvGrpSpPr>
                <p:cNvPr id="129278" name="Group 254"/>
                <p:cNvGrpSpPr>
                  <a:grpSpLocks/>
                </p:cNvGrpSpPr>
                <p:nvPr/>
              </p:nvGrpSpPr>
              <p:grpSpPr bwMode="auto">
                <a:xfrm>
                  <a:off x="3888" y="3024"/>
                  <a:ext cx="624" cy="386"/>
                  <a:chOff x="2256" y="3099"/>
                  <a:chExt cx="624" cy="386"/>
                </a:xfrm>
              </p:grpSpPr>
              <p:sp>
                <p:nvSpPr>
                  <p:cNvPr id="129279" name="Rectangle 255"/>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280" name="Group 256"/>
                  <p:cNvGrpSpPr>
                    <a:grpSpLocks/>
                  </p:cNvGrpSpPr>
                  <p:nvPr/>
                </p:nvGrpSpPr>
                <p:grpSpPr bwMode="auto">
                  <a:xfrm>
                    <a:off x="2304" y="3120"/>
                    <a:ext cx="528" cy="336"/>
                    <a:chOff x="1632" y="144"/>
                    <a:chExt cx="1008" cy="624"/>
                  </a:xfrm>
                </p:grpSpPr>
                <p:sp>
                  <p:nvSpPr>
                    <p:cNvPr id="129281" name="Rectangle 257"/>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282" name="Rectangle 258"/>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9283" name="Picture 25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9288" name="Text Box 264"/>
                <p:cNvSpPr txBox="1">
                  <a:spLocks noChangeArrowheads="1"/>
                </p:cNvSpPr>
                <p:nvPr/>
              </p:nvSpPr>
              <p:spPr bwMode="auto">
                <a:xfrm>
                  <a:off x="3888" y="3363"/>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129290" name="Line 266"/>
              <p:cNvSpPr>
                <a:spLocks noChangeShapeType="1"/>
              </p:cNvSpPr>
              <p:nvPr/>
            </p:nvSpPr>
            <p:spPr bwMode="auto">
              <a:xfrm>
                <a:off x="1682" y="2066"/>
                <a:ext cx="36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606089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2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91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912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9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74" grpId="0"/>
      <p:bldP spid="12927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728" name="Group 544"/>
          <p:cNvGrpSpPr>
            <a:grpSpLocks/>
          </p:cNvGrpSpPr>
          <p:nvPr/>
        </p:nvGrpSpPr>
        <p:grpSpPr bwMode="auto">
          <a:xfrm>
            <a:off x="1676400" y="1066800"/>
            <a:ext cx="5410200" cy="1858963"/>
            <a:chOff x="1056" y="672"/>
            <a:chExt cx="3408" cy="1171"/>
          </a:xfrm>
        </p:grpSpPr>
        <p:grpSp>
          <p:nvGrpSpPr>
            <p:cNvPr id="93726" name="Group 542"/>
            <p:cNvGrpSpPr>
              <a:grpSpLocks/>
            </p:cNvGrpSpPr>
            <p:nvPr/>
          </p:nvGrpSpPr>
          <p:grpSpPr bwMode="auto">
            <a:xfrm>
              <a:off x="1056" y="672"/>
              <a:ext cx="3408" cy="1171"/>
              <a:chOff x="1056" y="672"/>
              <a:chExt cx="3408" cy="1171"/>
            </a:xfrm>
          </p:grpSpPr>
          <p:sp>
            <p:nvSpPr>
              <p:cNvPr id="93723" name="Freeform 539"/>
              <p:cNvSpPr>
                <a:spLocks/>
              </p:cNvSpPr>
              <p:nvPr/>
            </p:nvSpPr>
            <p:spPr bwMode="auto">
              <a:xfrm>
                <a:off x="2416" y="1296"/>
                <a:ext cx="696" cy="52"/>
              </a:xfrm>
              <a:custGeom>
                <a:avLst/>
                <a:gdLst>
                  <a:gd name="T0" fmla="*/ 320 w 696"/>
                  <a:gd name="T1" fmla="*/ 0 h 52"/>
                  <a:gd name="T2" fmla="*/ 0 w 696"/>
                  <a:gd name="T3" fmla="*/ 52 h 52"/>
                  <a:gd name="T4" fmla="*/ 696 w 696"/>
                  <a:gd name="T5" fmla="*/ 52 h 52"/>
                  <a:gd name="T6" fmla="*/ 320 w 696"/>
                  <a:gd name="T7" fmla="*/ 0 h 52"/>
                </a:gdLst>
                <a:ahLst/>
                <a:cxnLst>
                  <a:cxn ang="0">
                    <a:pos x="T0" y="T1"/>
                  </a:cxn>
                  <a:cxn ang="0">
                    <a:pos x="T2" y="T3"/>
                  </a:cxn>
                  <a:cxn ang="0">
                    <a:pos x="T4" y="T5"/>
                  </a:cxn>
                  <a:cxn ang="0">
                    <a:pos x="T6" y="T7"/>
                  </a:cxn>
                </a:cxnLst>
                <a:rect l="0" t="0" r="r" b="b"/>
                <a:pathLst>
                  <a:path w="696" h="52">
                    <a:moveTo>
                      <a:pt x="320" y="0"/>
                    </a:moveTo>
                    <a:lnTo>
                      <a:pt x="0" y="52"/>
                    </a:lnTo>
                    <a:lnTo>
                      <a:pt x="696" y="52"/>
                    </a:lnTo>
                    <a:lnTo>
                      <a:pt x="3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431" name="Group 247"/>
              <p:cNvGrpSpPr>
                <a:grpSpLocks/>
              </p:cNvGrpSpPr>
              <p:nvPr/>
            </p:nvGrpSpPr>
            <p:grpSpPr bwMode="auto">
              <a:xfrm>
                <a:off x="2064" y="672"/>
                <a:ext cx="1296" cy="396"/>
                <a:chOff x="2208" y="1698"/>
                <a:chExt cx="1296" cy="396"/>
              </a:xfrm>
            </p:grpSpPr>
            <p:sp>
              <p:nvSpPr>
                <p:cNvPr id="93432" name="Rectangle 248"/>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433" name="Group 249"/>
                <p:cNvGrpSpPr>
                  <a:grpSpLocks/>
                </p:cNvGrpSpPr>
                <p:nvPr/>
              </p:nvGrpSpPr>
              <p:grpSpPr bwMode="auto">
                <a:xfrm>
                  <a:off x="2256" y="1728"/>
                  <a:ext cx="1200" cy="336"/>
                  <a:chOff x="2160" y="1728"/>
                  <a:chExt cx="1200" cy="336"/>
                </a:xfrm>
              </p:grpSpPr>
              <p:grpSp>
                <p:nvGrpSpPr>
                  <p:cNvPr id="93434" name="Group 250"/>
                  <p:cNvGrpSpPr>
                    <a:grpSpLocks/>
                  </p:cNvGrpSpPr>
                  <p:nvPr/>
                </p:nvGrpSpPr>
                <p:grpSpPr bwMode="auto">
                  <a:xfrm>
                    <a:off x="2160" y="1728"/>
                    <a:ext cx="528" cy="336"/>
                    <a:chOff x="1632" y="144"/>
                    <a:chExt cx="1008" cy="624"/>
                  </a:xfrm>
                </p:grpSpPr>
                <p:sp>
                  <p:nvSpPr>
                    <p:cNvPr id="93435" name="Rectangle 251"/>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36" name="Rectangle 252"/>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437" name="Picture 25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438" name="Group 254"/>
                  <p:cNvGrpSpPr>
                    <a:grpSpLocks/>
                  </p:cNvGrpSpPr>
                  <p:nvPr/>
                </p:nvGrpSpPr>
                <p:grpSpPr bwMode="auto">
                  <a:xfrm>
                    <a:off x="2832" y="1728"/>
                    <a:ext cx="528" cy="324"/>
                    <a:chOff x="3840" y="144"/>
                    <a:chExt cx="1008" cy="624"/>
                  </a:xfrm>
                </p:grpSpPr>
                <p:sp>
                  <p:nvSpPr>
                    <p:cNvPr id="93439" name="Rectangle 255"/>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0" name="Rectangle 256"/>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441" name="Picture 25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442" name="Group 258"/>
                    <p:cNvGrpSpPr>
                      <a:grpSpLocks/>
                    </p:cNvGrpSpPr>
                    <p:nvPr/>
                  </p:nvGrpSpPr>
                  <p:grpSpPr bwMode="auto">
                    <a:xfrm>
                      <a:off x="4032" y="528"/>
                      <a:ext cx="288" cy="192"/>
                      <a:chOff x="2736" y="1776"/>
                      <a:chExt cx="288" cy="192"/>
                    </a:xfrm>
                  </p:grpSpPr>
                  <p:sp>
                    <p:nvSpPr>
                      <p:cNvPr id="93443" name="Oval 25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4" name="Oval 26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5" name="Oval 26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6" name="Oval 26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7" name="Oval 26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8" name="Oval 26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49" name="Oval 26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0" name="Oval 26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1" name="Oval 26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3452" name="Group 268"/>
              <p:cNvGrpSpPr>
                <a:grpSpLocks/>
              </p:cNvGrpSpPr>
              <p:nvPr/>
            </p:nvGrpSpPr>
            <p:grpSpPr bwMode="auto">
              <a:xfrm>
                <a:off x="1056" y="1440"/>
                <a:ext cx="1296" cy="387"/>
                <a:chOff x="960" y="3234"/>
                <a:chExt cx="1296" cy="387"/>
              </a:xfrm>
            </p:grpSpPr>
            <p:sp>
              <p:nvSpPr>
                <p:cNvPr id="93453" name="Rectangle 269"/>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454" name="Group 270"/>
                <p:cNvGrpSpPr>
                  <a:grpSpLocks/>
                </p:cNvGrpSpPr>
                <p:nvPr/>
              </p:nvGrpSpPr>
              <p:grpSpPr bwMode="auto">
                <a:xfrm>
                  <a:off x="1008" y="3264"/>
                  <a:ext cx="1200" cy="336"/>
                  <a:chOff x="1104" y="3312"/>
                  <a:chExt cx="1200" cy="336"/>
                </a:xfrm>
              </p:grpSpPr>
              <p:grpSp>
                <p:nvGrpSpPr>
                  <p:cNvPr id="93455" name="Group 271"/>
                  <p:cNvGrpSpPr>
                    <a:grpSpLocks/>
                  </p:cNvGrpSpPr>
                  <p:nvPr/>
                </p:nvGrpSpPr>
                <p:grpSpPr bwMode="auto">
                  <a:xfrm>
                    <a:off x="1104" y="3312"/>
                    <a:ext cx="528" cy="336"/>
                    <a:chOff x="528" y="144"/>
                    <a:chExt cx="1008" cy="624"/>
                  </a:xfrm>
                </p:grpSpPr>
                <p:sp>
                  <p:nvSpPr>
                    <p:cNvPr id="93456" name="Rectangle 272"/>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57" name="Rectangle 273"/>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458" name="Picture 27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459" name="Group 275"/>
                  <p:cNvGrpSpPr>
                    <a:grpSpLocks/>
                  </p:cNvGrpSpPr>
                  <p:nvPr/>
                </p:nvGrpSpPr>
                <p:grpSpPr bwMode="auto">
                  <a:xfrm>
                    <a:off x="1776" y="3312"/>
                    <a:ext cx="528" cy="336"/>
                    <a:chOff x="528" y="144"/>
                    <a:chExt cx="1008" cy="624"/>
                  </a:xfrm>
                </p:grpSpPr>
                <p:sp>
                  <p:nvSpPr>
                    <p:cNvPr id="93460" name="Rectangle 27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1" name="Rectangle 27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462" name="Picture 27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463" name="Group 279"/>
                    <p:cNvGrpSpPr>
                      <a:grpSpLocks/>
                    </p:cNvGrpSpPr>
                    <p:nvPr/>
                  </p:nvGrpSpPr>
                  <p:grpSpPr bwMode="auto">
                    <a:xfrm>
                      <a:off x="1200" y="528"/>
                      <a:ext cx="288" cy="192"/>
                      <a:chOff x="2736" y="1776"/>
                      <a:chExt cx="288" cy="192"/>
                    </a:xfrm>
                  </p:grpSpPr>
                  <p:sp>
                    <p:nvSpPr>
                      <p:cNvPr id="93464" name="Oval 28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5" name="Oval 28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6" name="Oval 28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7" name="Oval 28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8" name="Oval 28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69" name="Oval 28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0" name="Oval 28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1" name="Oval 28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2" name="Oval 28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93473" name="Group 289"/>
              <p:cNvGrpSpPr>
                <a:grpSpLocks/>
              </p:cNvGrpSpPr>
              <p:nvPr/>
            </p:nvGrpSpPr>
            <p:grpSpPr bwMode="auto">
              <a:xfrm>
                <a:off x="3120" y="1440"/>
                <a:ext cx="1344" cy="403"/>
                <a:chOff x="3456" y="3216"/>
                <a:chExt cx="1344" cy="403"/>
              </a:xfrm>
            </p:grpSpPr>
            <p:sp>
              <p:nvSpPr>
                <p:cNvPr id="93474" name="Rectangle 290"/>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475" name="Group 291"/>
                <p:cNvGrpSpPr>
                  <a:grpSpLocks/>
                </p:cNvGrpSpPr>
                <p:nvPr/>
              </p:nvGrpSpPr>
              <p:grpSpPr bwMode="auto">
                <a:xfrm>
                  <a:off x="3504" y="3216"/>
                  <a:ext cx="1248" cy="364"/>
                  <a:chOff x="3120" y="3264"/>
                  <a:chExt cx="1248" cy="364"/>
                </a:xfrm>
              </p:grpSpPr>
              <p:grpSp>
                <p:nvGrpSpPr>
                  <p:cNvPr id="93476" name="Group 292"/>
                  <p:cNvGrpSpPr>
                    <a:grpSpLocks/>
                  </p:cNvGrpSpPr>
                  <p:nvPr/>
                </p:nvGrpSpPr>
                <p:grpSpPr bwMode="auto">
                  <a:xfrm>
                    <a:off x="3840" y="3264"/>
                    <a:ext cx="528" cy="361"/>
                    <a:chOff x="2736" y="864"/>
                    <a:chExt cx="1008" cy="672"/>
                  </a:xfrm>
                </p:grpSpPr>
                <p:sp>
                  <p:nvSpPr>
                    <p:cNvPr id="93477" name="Rectangle 293"/>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78" name="Rectangle 294"/>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479" name="Group 295"/>
                    <p:cNvGrpSpPr>
                      <a:grpSpLocks/>
                    </p:cNvGrpSpPr>
                    <p:nvPr/>
                  </p:nvGrpSpPr>
                  <p:grpSpPr bwMode="auto">
                    <a:xfrm>
                      <a:off x="3408" y="1296"/>
                      <a:ext cx="288" cy="192"/>
                      <a:chOff x="2736" y="1776"/>
                      <a:chExt cx="288" cy="192"/>
                    </a:xfrm>
                  </p:grpSpPr>
                  <p:sp>
                    <p:nvSpPr>
                      <p:cNvPr id="93480" name="Oval 29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1" name="Oval 29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2" name="Oval 29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3" name="Oval 29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4" name="Oval 30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5" name="Oval 30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6" name="Oval 30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7" name="Oval 30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8" name="Oval 30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489" name="Group 305"/>
                    <p:cNvGrpSpPr>
                      <a:grpSpLocks/>
                    </p:cNvGrpSpPr>
                    <p:nvPr/>
                  </p:nvGrpSpPr>
                  <p:grpSpPr bwMode="auto">
                    <a:xfrm>
                      <a:off x="2784" y="864"/>
                      <a:ext cx="432" cy="624"/>
                      <a:chOff x="2784" y="96"/>
                      <a:chExt cx="432" cy="624"/>
                    </a:xfrm>
                  </p:grpSpPr>
                  <p:pic>
                    <p:nvPicPr>
                      <p:cNvPr id="93490" name="Picture 30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491" name="Group 307"/>
                      <p:cNvGrpSpPr>
                        <a:grpSpLocks/>
                      </p:cNvGrpSpPr>
                      <p:nvPr/>
                    </p:nvGrpSpPr>
                    <p:grpSpPr bwMode="auto">
                      <a:xfrm>
                        <a:off x="2928" y="528"/>
                        <a:ext cx="288" cy="192"/>
                        <a:chOff x="2736" y="1776"/>
                        <a:chExt cx="288" cy="192"/>
                      </a:xfrm>
                    </p:grpSpPr>
                    <p:sp>
                      <p:nvSpPr>
                        <p:cNvPr id="93492" name="Oval 30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3" name="Oval 30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4" name="Oval 31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5" name="Oval 31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6" name="Oval 31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7" name="Oval 31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8" name="Oval 31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99" name="Oval 31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0" name="Oval 31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93501" name="Group 317"/>
                  <p:cNvGrpSpPr>
                    <a:grpSpLocks/>
                  </p:cNvGrpSpPr>
                  <p:nvPr/>
                </p:nvGrpSpPr>
                <p:grpSpPr bwMode="auto">
                  <a:xfrm>
                    <a:off x="3120" y="3273"/>
                    <a:ext cx="528" cy="355"/>
                    <a:chOff x="2736" y="96"/>
                    <a:chExt cx="1008" cy="672"/>
                  </a:xfrm>
                </p:grpSpPr>
                <p:sp>
                  <p:nvSpPr>
                    <p:cNvPr id="93502" name="Rectangle 318"/>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3" name="Rectangle 319"/>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504" name="Group 320"/>
                    <p:cNvGrpSpPr>
                      <a:grpSpLocks/>
                    </p:cNvGrpSpPr>
                    <p:nvPr/>
                  </p:nvGrpSpPr>
                  <p:grpSpPr bwMode="auto">
                    <a:xfrm>
                      <a:off x="2784" y="96"/>
                      <a:ext cx="432" cy="624"/>
                      <a:chOff x="2784" y="96"/>
                      <a:chExt cx="432" cy="624"/>
                    </a:xfrm>
                  </p:grpSpPr>
                  <p:pic>
                    <p:nvPicPr>
                      <p:cNvPr id="93505" name="Picture 32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506" name="Group 322"/>
                      <p:cNvGrpSpPr>
                        <a:grpSpLocks/>
                      </p:cNvGrpSpPr>
                      <p:nvPr/>
                    </p:nvGrpSpPr>
                    <p:grpSpPr bwMode="auto">
                      <a:xfrm>
                        <a:off x="2928" y="528"/>
                        <a:ext cx="288" cy="192"/>
                        <a:chOff x="2736" y="1776"/>
                        <a:chExt cx="288" cy="192"/>
                      </a:xfrm>
                    </p:grpSpPr>
                    <p:sp>
                      <p:nvSpPr>
                        <p:cNvPr id="93507" name="Oval 32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8" name="Oval 32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09" name="Oval 32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0" name="Oval 32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1" name="Oval 32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2" name="Oval 32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3" name="Oval 32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4" name="Oval 33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5" name="Oval 33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93516" name="Rectangle 332"/>
              <p:cNvSpPr>
                <a:spLocks noChangeArrowheads="1"/>
              </p:cNvSpPr>
              <p:nvPr/>
            </p:nvSpPr>
            <p:spPr bwMode="auto">
              <a:xfrm>
                <a:off x="2688" y="1200"/>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17" name="Text Box 333"/>
              <p:cNvSpPr txBox="1">
                <a:spLocks noChangeArrowheads="1"/>
              </p:cNvSpPr>
              <p:nvPr/>
            </p:nvSpPr>
            <p:spPr bwMode="auto">
              <a:xfrm>
                <a:off x="2256" y="1104"/>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93518" name="Line 334"/>
              <p:cNvSpPr>
                <a:spLocks noChangeShapeType="1"/>
              </p:cNvSpPr>
              <p:nvPr/>
            </p:nvSpPr>
            <p:spPr bwMode="auto">
              <a:xfrm>
                <a:off x="2736" y="1069"/>
                <a:ext cx="0"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519" name="Line 335"/>
              <p:cNvSpPr>
                <a:spLocks noChangeShapeType="1"/>
              </p:cNvSpPr>
              <p:nvPr/>
            </p:nvSpPr>
            <p:spPr bwMode="auto">
              <a:xfrm flipH="1">
                <a:off x="1728" y="1296"/>
                <a:ext cx="104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520" name="Line 336"/>
              <p:cNvSpPr>
                <a:spLocks noChangeShapeType="1"/>
              </p:cNvSpPr>
              <p:nvPr/>
            </p:nvSpPr>
            <p:spPr bwMode="auto">
              <a:xfrm>
                <a:off x="2736" y="1296"/>
                <a:ext cx="105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727" name="Line 543"/>
            <p:cNvSpPr>
              <a:spLocks noChangeShapeType="1"/>
            </p:cNvSpPr>
            <p:nvPr/>
          </p:nvSpPr>
          <p:spPr bwMode="auto">
            <a:xfrm>
              <a:off x="2736" y="1056"/>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584" name="Rectangle 400"/>
          <p:cNvSpPr>
            <a:spLocks noChangeArrowheads="1"/>
          </p:cNvSpPr>
          <p:nvPr/>
        </p:nvSpPr>
        <p:spPr bwMode="auto">
          <a:xfrm>
            <a:off x="6019800" y="31242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60" name="Line 476"/>
          <p:cNvSpPr>
            <a:spLocks noChangeShapeType="1"/>
          </p:cNvSpPr>
          <p:nvPr/>
        </p:nvSpPr>
        <p:spPr bwMode="auto">
          <a:xfrm>
            <a:off x="6096000" y="2895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666" name="Text Box 482"/>
          <p:cNvSpPr txBox="1">
            <a:spLocks noChangeArrowheads="1"/>
          </p:cNvSpPr>
          <p:nvPr/>
        </p:nvSpPr>
        <p:spPr bwMode="auto">
          <a:xfrm>
            <a:off x="6172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Comic Sans MS" pitchFamily="66" charset="0"/>
              </a:rPr>
              <a:t>Suck</a:t>
            </a:r>
          </a:p>
        </p:txBody>
      </p:sp>
      <p:sp>
        <p:nvSpPr>
          <p:cNvPr id="93730" name="Line 546"/>
          <p:cNvSpPr>
            <a:spLocks noChangeShapeType="1"/>
          </p:cNvSpPr>
          <p:nvPr/>
        </p:nvSpPr>
        <p:spPr bwMode="auto">
          <a:xfrm flipH="1">
            <a:off x="5638800" y="2895600"/>
            <a:ext cx="4572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24" name="Freeform 540"/>
          <p:cNvSpPr>
            <a:spLocks/>
          </p:cNvSpPr>
          <p:nvPr/>
        </p:nvSpPr>
        <p:spPr bwMode="auto">
          <a:xfrm>
            <a:off x="2197100" y="3276600"/>
            <a:ext cx="895350" cy="82550"/>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521" name="Rectangle 337"/>
          <p:cNvSpPr>
            <a:spLocks noChangeArrowheads="1"/>
          </p:cNvSpPr>
          <p:nvPr/>
        </p:nvSpPr>
        <p:spPr bwMode="auto">
          <a:xfrm>
            <a:off x="2590800" y="31242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522" name="Group 338"/>
          <p:cNvGrpSpPr>
            <a:grpSpLocks/>
          </p:cNvGrpSpPr>
          <p:nvPr/>
        </p:nvGrpSpPr>
        <p:grpSpPr bwMode="auto">
          <a:xfrm>
            <a:off x="457200" y="3505200"/>
            <a:ext cx="2057400" cy="614363"/>
            <a:chOff x="960" y="3234"/>
            <a:chExt cx="1296" cy="387"/>
          </a:xfrm>
        </p:grpSpPr>
        <p:sp>
          <p:nvSpPr>
            <p:cNvPr id="93523" name="Rectangle 339"/>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524" name="Group 340"/>
            <p:cNvGrpSpPr>
              <a:grpSpLocks/>
            </p:cNvGrpSpPr>
            <p:nvPr/>
          </p:nvGrpSpPr>
          <p:grpSpPr bwMode="auto">
            <a:xfrm>
              <a:off x="1008" y="3264"/>
              <a:ext cx="1200" cy="336"/>
              <a:chOff x="1104" y="3312"/>
              <a:chExt cx="1200" cy="336"/>
            </a:xfrm>
          </p:grpSpPr>
          <p:grpSp>
            <p:nvGrpSpPr>
              <p:cNvPr id="93525" name="Group 341"/>
              <p:cNvGrpSpPr>
                <a:grpSpLocks/>
              </p:cNvGrpSpPr>
              <p:nvPr/>
            </p:nvGrpSpPr>
            <p:grpSpPr bwMode="auto">
              <a:xfrm>
                <a:off x="1104" y="3312"/>
                <a:ext cx="528" cy="336"/>
                <a:chOff x="528" y="144"/>
                <a:chExt cx="1008" cy="624"/>
              </a:xfrm>
            </p:grpSpPr>
            <p:sp>
              <p:nvSpPr>
                <p:cNvPr id="93526" name="Rectangle 342"/>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27" name="Rectangle 343"/>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528" name="Picture 34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529" name="Group 345"/>
              <p:cNvGrpSpPr>
                <a:grpSpLocks/>
              </p:cNvGrpSpPr>
              <p:nvPr/>
            </p:nvGrpSpPr>
            <p:grpSpPr bwMode="auto">
              <a:xfrm>
                <a:off x="1776" y="3312"/>
                <a:ext cx="528" cy="336"/>
                <a:chOff x="528" y="144"/>
                <a:chExt cx="1008" cy="624"/>
              </a:xfrm>
            </p:grpSpPr>
            <p:sp>
              <p:nvSpPr>
                <p:cNvPr id="93530" name="Rectangle 34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1" name="Rectangle 34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532" name="Picture 34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533" name="Group 349"/>
                <p:cNvGrpSpPr>
                  <a:grpSpLocks/>
                </p:cNvGrpSpPr>
                <p:nvPr/>
              </p:nvGrpSpPr>
              <p:grpSpPr bwMode="auto">
                <a:xfrm>
                  <a:off x="1200" y="528"/>
                  <a:ext cx="288" cy="192"/>
                  <a:chOff x="2736" y="1776"/>
                  <a:chExt cx="288" cy="192"/>
                </a:xfrm>
              </p:grpSpPr>
              <p:sp>
                <p:nvSpPr>
                  <p:cNvPr id="93534" name="Oval 35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5" name="Oval 35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6" name="Oval 35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7" name="Oval 35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8" name="Oval 35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39" name="Oval 35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0" name="Oval 35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1" name="Oval 35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42" name="Oval 35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93656" name="Line 472"/>
          <p:cNvSpPr>
            <a:spLocks noChangeShapeType="1"/>
          </p:cNvSpPr>
          <p:nvPr/>
        </p:nvSpPr>
        <p:spPr bwMode="auto">
          <a:xfrm>
            <a:off x="2667000" y="2895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658" name="Line 474"/>
          <p:cNvSpPr>
            <a:spLocks noChangeShapeType="1"/>
          </p:cNvSpPr>
          <p:nvPr/>
        </p:nvSpPr>
        <p:spPr bwMode="auto">
          <a:xfrm flipH="1">
            <a:off x="1447800" y="3276600"/>
            <a:ext cx="1219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664" name="Text Box 480"/>
          <p:cNvSpPr txBox="1">
            <a:spLocks noChangeArrowheads="1"/>
          </p:cNvSpPr>
          <p:nvPr/>
        </p:nvSpPr>
        <p:spPr bwMode="auto">
          <a:xfrm>
            <a:off x="2743200" y="2971800"/>
            <a:ext cx="754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93729" name="Line 545"/>
          <p:cNvSpPr>
            <a:spLocks noChangeShapeType="1"/>
          </p:cNvSpPr>
          <p:nvPr/>
        </p:nvSpPr>
        <p:spPr bwMode="auto">
          <a:xfrm flipH="1">
            <a:off x="2362200" y="2895600"/>
            <a:ext cx="3048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37" name="Text Box 553"/>
          <p:cNvSpPr txBox="1">
            <a:spLocks noChangeArrowheads="1"/>
          </p:cNvSpPr>
          <p:nvPr/>
        </p:nvSpPr>
        <p:spPr bwMode="auto">
          <a:xfrm>
            <a:off x="3810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00"/>
                </a:solidFill>
                <a:latin typeface="Comic Sans MS" pitchFamily="66" charset="0"/>
              </a:rPr>
              <a:t>loop</a:t>
            </a:r>
          </a:p>
        </p:txBody>
      </p:sp>
      <p:sp>
        <p:nvSpPr>
          <p:cNvPr id="93744" name="Freeform 560"/>
          <p:cNvSpPr>
            <a:spLocks/>
          </p:cNvSpPr>
          <p:nvPr/>
        </p:nvSpPr>
        <p:spPr bwMode="auto">
          <a:xfrm>
            <a:off x="3733800" y="2590800"/>
            <a:ext cx="2603500" cy="1028700"/>
          </a:xfrm>
          <a:custGeom>
            <a:avLst/>
            <a:gdLst>
              <a:gd name="T0" fmla="*/ 1488 w 1640"/>
              <a:gd name="T1" fmla="*/ 432 h 648"/>
              <a:gd name="T2" fmla="*/ 1392 w 1640"/>
              <a:gd name="T3" fmla="*/ 576 h 648"/>
              <a:gd name="T4" fmla="*/ 0 w 1640"/>
              <a:gd name="T5" fmla="*/ 0 h 648"/>
            </a:gdLst>
            <a:ahLst/>
            <a:cxnLst>
              <a:cxn ang="0">
                <a:pos x="T0" y="T1"/>
              </a:cxn>
              <a:cxn ang="0">
                <a:pos x="T2" y="T3"/>
              </a:cxn>
              <a:cxn ang="0">
                <a:pos x="T4" y="T5"/>
              </a:cxn>
            </a:cxnLst>
            <a:rect l="0" t="0" r="r" b="b"/>
            <a:pathLst>
              <a:path w="1640" h="648">
                <a:moveTo>
                  <a:pt x="1488" y="432"/>
                </a:moveTo>
                <a:cubicBezTo>
                  <a:pt x="1564" y="540"/>
                  <a:pt x="1640" y="648"/>
                  <a:pt x="1392" y="576"/>
                </a:cubicBezTo>
                <a:cubicBezTo>
                  <a:pt x="1144" y="504"/>
                  <a:pt x="572" y="252"/>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745" name="Group 561"/>
          <p:cNvGrpSpPr>
            <a:grpSpLocks/>
          </p:cNvGrpSpPr>
          <p:nvPr/>
        </p:nvGrpSpPr>
        <p:grpSpPr bwMode="auto">
          <a:xfrm>
            <a:off x="3803650" y="4114800"/>
            <a:ext cx="1312863" cy="1514475"/>
            <a:chOff x="2112" y="2592"/>
            <a:chExt cx="827" cy="954"/>
          </a:xfrm>
        </p:grpSpPr>
        <p:sp>
          <p:nvSpPr>
            <p:cNvPr id="93746" name="Rectangle 562"/>
            <p:cNvSpPr>
              <a:spLocks noChangeArrowheads="1"/>
            </p:cNvSpPr>
            <p:nvPr/>
          </p:nvSpPr>
          <p:spPr bwMode="auto">
            <a:xfrm>
              <a:off x="2400" y="2736"/>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747" name="Group 563"/>
            <p:cNvGrpSpPr>
              <a:grpSpLocks/>
            </p:cNvGrpSpPr>
            <p:nvPr/>
          </p:nvGrpSpPr>
          <p:grpSpPr bwMode="auto">
            <a:xfrm>
              <a:off x="2112" y="2976"/>
              <a:ext cx="624" cy="386"/>
              <a:chOff x="2256" y="3099"/>
              <a:chExt cx="624" cy="386"/>
            </a:xfrm>
          </p:grpSpPr>
          <p:sp>
            <p:nvSpPr>
              <p:cNvPr id="93748" name="Rectangle 564"/>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749" name="Group 565"/>
              <p:cNvGrpSpPr>
                <a:grpSpLocks/>
              </p:cNvGrpSpPr>
              <p:nvPr/>
            </p:nvGrpSpPr>
            <p:grpSpPr bwMode="auto">
              <a:xfrm>
                <a:off x="2304" y="3120"/>
                <a:ext cx="528" cy="336"/>
                <a:chOff x="1632" y="144"/>
                <a:chExt cx="1008" cy="624"/>
              </a:xfrm>
            </p:grpSpPr>
            <p:sp>
              <p:nvSpPr>
                <p:cNvPr id="93750" name="Rectangle 566"/>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51" name="Rectangle 567"/>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752" name="Picture 56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3753" name="Line 569"/>
            <p:cNvSpPr>
              <a:spLocks noChangeShapeType="1"/>
            </p:cNvSpPr>
            <p:nvPr/>
          </p:nvSpPr>
          <p:spPr bwMode="auto">
            <a:xfrm>
              <a:off x="2448" y="25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54" name="Line 570"/>
            <p:cNvSpPr>
              <a:spLocks noChangeShapeType="1"/>
            </p:cNvSpPr>
            <p:nvPr/>
          </p:nvSpPr>
          <p:spPr bwMode="auto">
            <a:xfrm>
              <a:off x="2448" y="283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55" name="Text Box 571"/>
            <p:cNvSpPr txBox="1">
              <a:spLocks noChangeArrowheads="1"/>
            </p:cNvSpPr>
            <p:nvPr/>
          </p:nvSpPr>
          <p:spPr bwMode="auto">
            <a:xfrm>
              <a:off x="2496" y="2688"/>
              <a:ext cx="4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a:t>
              </a:r>
            </a:p>
          </p:txBody>
        </p:sp>
        <p:sp>
          <p:nvSpPr>
            <p:cNvPr id="93756" name="Line 572"/>
            <p:cNvSpPr>
              <a:spLocks noChangeShapeType="1"/>
            </p:cNvSpPr>
            <p:nvPr/>
          </p:nvSpPr>
          <p:spPr bwMode="auto">
            <a:xfrm flipH="1">
              <a:off x="2208" y="2592"/>
              <a:ext cx="240"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57" name="Text Box 573"/>
            <p:cNvSpPr txBox="1">
              <a:spLocks noChangeArrowheads="1"/>
            </p:cNvSpPr>
            <p:nvPr/>
          </p:nvSpPr>
          <p:spPr bwMode="auto">
            <a:xfrm>
              <a:off x="2112" y="3315"/>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grpSp>
        <p:nvGrpSpPr>
          <p:cNvPr id="93758" name="Group 574"/>
          <p:cNvGrpSpPr>
            <a:grpSpLocks/>
          </p:cNvGrpSpPr>
          <p:nvPr/>
        </p:nvGrpSpPr>
        <p:grpSpPr bwMode="auto">
          <a:xfrm>
            <a:off x="381000" y="2895600"/>
            <a:ext cx="4495800" cy="1585913"/>
            <a:chOff x="240" y="1824"/>
            <a:chExt cx="2832" cy="999"/>
          </a:xfrm>
        </p:grpSpPr>
        <p:sp>
          <p:nvSpPr>
            <p:cNvPr id="93759" name="Rectangle 575"/>
            <p:cNvSpPr>
              <a:spLocks noChangeArrowheads="1"/>
            </p:cNvSpPr>
            <p:nvPr/>
          </p:nvSpPr>
          <p:spPr bwMode="auto">
            <a:xfrm>
              <a:off x="2448" y="2208"/>
              <a:ext cx="624"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760" name="Group 576"/>
            <p:cNvGrpSpPr>
              <a:grpSpLocks/>
            </p:cNvGrpSpPr>
            <p:nvPr/>
          </p:nvGrpSpPr>
          <p:grpSpPr bwMode="auto">
            <a:xfrm>
              <a:off x="2475" y="2217"/>
              <a:ext cx="509" cy="355"/>
              <a:chOff x="1632" y="864"/>
              <a:chExt cx="1008" cy="672"/>
            </a:xfrm>
          </p:grpSpPr>
          <p:sp>
            <p:nvSpPr>
              <p:cNvPr id="93761" name="Rectangle 577"/>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62" name="Rectangle 578"/>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763" name="Picture 57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764" name="Group 580"/>
              <p:cNvGrpSpPr>
                <a:grpSpLocks/>
              </p:cNvGrpSpPr>
              <p:nvPr/>
            </p:nvGrpSpPr>
            <p:grpSpPr bwMode="auto">
              <a:xfrm>
                <a:off x="2304" y="1296"/>
                <a:ext cx="288" cy="192"/>
                <a:chOff x="2736" y="1776"/>
                <a:chExt cx="288" cy="192"/>
              </a:xfrm>
            </p:grpSpPr>
            <p:sp>
              <p:nvSpPr>
                <p:cNvPr id="93765" name="Oval 58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66" name="Oval 58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67" name="Oval 58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68" name="Oval 58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69" name="Oval 58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0" name="Oval 58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1" name="Oval 58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2" name="Oval 58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73" name="Oval 58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3774" name="Line 590"/>
            <p:cNvSpPr>
              <a:spLocks noChangeShapeType="1"/>
            </p:cNvSpPr>
            <p:nvPr/>
          </p:nvSpPr>
          <p:spPr bwMode="auto">
            <a:xfrm>
              <a:off x="1680" y="2064"/>
              <a:ext cx="105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775" name="Group 591"/>
            <p:cNvGrpSpPr>
              <a:grpSpLocks/>
            </p:cNvGrpSpPr>
            <p:nvPr/>
          </p:nvGrpSpPr>
          <p:grpSpPr bwMode="auto">
            <a:xfrm>
              <a:off x="240" y="1824"/>
              <a:ext cx="2112" cy="999"/>
              <a:chOff x="240" y="1824"/>
              <a:chExt cx="2112" cy="999"/>
            </a:xfrm>
          </p:grpSpPr>
          <p:sp>
            <p:nvSpPr>
              <p:cNvPr id="93776" name="Freeform 592"/>
              <p:cNvSpPr>
                <a:spLocks/>
              </p:cNvSpPr>
              <p:nvPr/>
            </p:nvSpPr>
            <p:spPr bwMode="auto">
              <a:xfrm>
                <a:off x="1384" y="2064"/>
                <a:ext cx="564" cy="52"/>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77" name="Rectangle 593"/>
              <p:cNvSpPr>
                <a:spLocks noChangeArrowheads="1"/>
              </p:cNvSpPr>
              <p:nvPr/>
            </p:nvSpPr>
            <p:spPr bwMode="auto">
              <a:xfrm>
                <a:off x="1632" y="1968"/>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778" name="Group 594"/>
              <p:cNvGrpSpPr>
                <a:grpSpLocks/>
              </p:cNvGrpSpPr>
              <p:nvPr/>
            </p:nvGrpSpPr>
            <p:grpSpPr bwMode="auto">
              <a:xfrm>
                <a:off x="288" y="2208"/>
                <a:ext cx="1296" cy="387"/>
                <a:chOff x="960" y="3234"/>
                <a:chExt cx="1296" cy="387"/>
              </a:xfrm>
            </p:grpSpPr>
            <p:sp>
              <p:nvSpPr>
                <p:cNvPr id="93779" name="Rectangle 595"/>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780" name="Group 596"/>
                <p:cNvGrpSpPr>
                  <a:grpSpLocks/>
                </p:cNvGrpSpPr>
                <p:nvPr/>
              </p:nvGrpSpPr>
              <p:grpSpPr bwMode="auto">
                <a:xfrm>
                  <a:off x="1008" y="3264"/>
                  <a:ext cx="1200" cy="336"/>
                  <a:chOff x="1104" y="3312"/>
                  <a:chExt cx="1200" cy="336"/>
                </a:xfrm>
              </p:grpSpPr>
              <p:grpSp>
                <p:nvGrpSpPr>
                  <p:cNvPr id="93781" name="Group 597"/>
                  <p:cNvGrpSpPr>
                    <a:grpSpLocks/>
                  </p:cNvGrpSpPr>
                  <p:nvPr/>
                </p:nvGrpSpPr>
                <p:grpSpPr bwMode="auto">
                  <a:xfrm>
                    <a:off x="1104" y="3312"/>
                    <a:ext cx="528" cy="336"/>
                    <a:chOff x="528" y="144"/>
                    <a:chExt cx="1008" cy="624"/>
                  </a:xfrm>
                </p:grpSpPr>
                <p:sp>
                  <p:nvSpPr>
                    <p:cNvPr id="93782" name="Rectangle 598"/>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83" name="Rectangle 599"/>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784" name="Picture 60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785" name="Group 601"/>
                  <p:cNvGrpSpPr>
                    <a:grpSpLocks/>
                  </p:cNvGrpSpPr>
                  <p:nvPr/>
                </p:nvGrpSpPr>
                <p:grpSpPr bwMode="auto">
                  <a:xfrm>
                    <a:off x="1776" y="3312"/>
                    <a:ext cx="528" cy="336"/>
                    <a:chOff x="528" y="144"/>
                    <a:chExt cx="1008" cy="624"/>
                  </a:xfrm>
                </p:grpSpPr>
                <p:sp>
                  <p:nvSpPr>
                    <p:cNvPr id="93786" name="Rectangle 602"/>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87" name="Rectangle 603"/>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788" name="Picture 60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93789" name="Group 605"/>
                    <p:cNvGrpSpPr>
                      <a:grpSpLocks/>
                    </p:cNvGrpSpPr>
                    <p:nvPr/>
                  </p:nvGrpSpPr>
                  <p:grpSpPr bwMode="auto">
                    <a:xfrm>
                      <a:off x="1200" y="528"/>
                      <a:ext cx="288" cy="192"/>
                      <a:chOff x="2736" y="1776"/>
                      <a:chExt cx="288" cy="192"/>
                    </a:xfrm>
                  </p:grpSpPr>
                  <p:sp>
                    <p:nvSpPr>
                      <p:cNvPr id="93790" name="Oval 60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1" name="Oval 60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2" name="Oval 60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3" name="Oval 60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4" name="Oval 61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5" name="Oval 61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6" name="Oval 61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7" name="Oval 61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98" name="Oval 61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93799" name="Line 615"/>
              <p:cNvSpPr>
                <a:spLocks noChangeShapeType="1"/>
              </p:cNvSpPr>
              <p:nvPr/>
            </p:nvSpPr>
            <p:spPr bwMode="auto">
              <a:xfrm>
                <a:off x="1680"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800" name="Line 616"/>
              <p:cNvSpPr>
                <a:spLocks noChangeShapeType="1"/>
              </p:cNvSpPr>
              <p:nvPr/>
            </p:nvSpPr>
            <p:spPr bwMode="auto">
              <a:xfrm flipH="1">
                <a:off x="912" y="2064"/>
                <a:ext cx="7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801" name="Text Box 617"/>
              <p:cNvSpPr txBox="1">
                <a:spLocks noChangeArrowheads="1"/>
              </p:cNvSpPr>
              <p:nvPr/>
            </p:nvSpPr>
            <p:spPr bwMode="auto">
              <a:xfrm>
                <a:off x="1728" y="1872"/>
                <a:ext cx="4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93802" name="Line 618"/>
              <p:cNvSpPr>
                <a:spLocks noChangeShapeType="1"/>
              </p:cNvSpPr>
              <p:nvPr/>
            </p:nvSpPr>
            <p:spPr bwMode="auto">
              <a:xfrm flipH="1">
                <a:off x="1488" y="1824"/>
                <a:ext cx="192" cy="9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803" name="Text Box 619"/>
              <p:cNvSpPr txBox="1">
                <a:spLocks noChangeArrowheads="1"/>
              </p:cNvSpPr>
              <p:nvPr/>
            </p:nvSpPr>
            <p:spPr bwMode="auto">
              <a:xfrm>
                <a:off x="240" y="259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6600"/>
                    </a:solidFill>
                    <a:latin typeface="Comic Sans MS" pitchFamily="66" charset="0"/>
                  </a:rPr>
                  <a:t>loop</a:t>
                </a:r>
              </a:p>
            </p:txBody>
          </p:sp>
          <p:grpSp>
            <p:nvGrpSpPr>
              <p:cNvPr id="93804" name="Group 620"/>
              <p:cNvGrpSpPr>
                <a:grpSpLocks/>
              </p:cNvGrpSpPr>
              <p:nvPr/>
            </p:nvGrpSpPr>
            <p:grpSpPr bwMode="auto">
              <a:xfrm>
                <a:off x="1728" y="2208"/>
                <a:ext cx="624" cy="570"/>
                <a:chOff x="3888" y="3024"/>
                <a:chExt cx="624" cy="570"/>
              </a:xfrm>
            </p:grpSpPr>
            <p:grpSp>
              <p:nvGrpSpPr>
                <p:cNvPr id="93805" name="Group 621"/>
                <p:cNvGrpSpPr>
                  <a:grpSpLocks/>
                </p:cNvGrpSpPr>
                <p:nvPr/>
              </p:nvGrpSpPr>
              <p:grpSpPr bwMode="auto">
                <a:xfrm>
                  <a:off x="3888" y="3024"/>
                  <a:ext cx="624" cy="386"/>
                  <a:chOff x="2256" y="3099"/>
                  <a:chExt cx="624" cy="386"/>
                </a:xfrm>
              </p:grpSpPr>
              <p:sp>
                <p:nvSpPr>
                  <p:cNvPr id="93806" name="Rectangle 622"/>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807" name="Group 623"/>
                  <p:cNvGrpSpPr>
                    <a:grpSpLocks/>
                  </p:cNvGrpSpPr>
                  <p:nvPr/>
                </p:nvGrpSpPr>
                <p:grpSpPr bwMode="auto">
                  <a:xfrm>
                    <a:off x="2304" y="3120"/>
                    <a:ext cx="528" cy="336"/>
                    <a:chOff x="1632" y="144"/>
                    <a:chExt cx="1008" cy="624"/>
                  </a:xfrm>
                </p:grpSpPr>
                <p:sp>
                  <p:nvSpPr>
                    <p:cNvPr id="93808" name="Rectangle 624"/>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09" name="Rectangle 625"/>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3810" name="Picture 62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3811" name="Text Box 627"/>
                <p:cNvSpPr txBox="1">
                  <a:spLocks noChangeArrowheads="1"/>
                </p:cNvSpPr>
                <p:nvPr/>
              </p:nvSpPr>
              <p:spPr bwMode="auto">
                <a:xfrm>
                  <a:off x="3888" y="3363"/>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93812" name="Line 628"/>
              <p:cNvSpPr>
                <a:spLocks noChangeShapeType="1"/>
              </p:cNvSpPr>
              <p:nvPr/>
            </p:nvSpPr>
            <p:spPr bwMode="auto">
              <a:xfrm>
                <a:off x="1682" y="2066"/>
                <a:ext cx="36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 name="Title 2"/>
          <p:cNvSpPr>
            <a:spLocks noGrp="1"/>
          </p:cNvSpPr>
          <p:nvPr>
            <p:ph type="title"/>
          </p:nvPr>
        </p:nvSpPr>
        <p:spPr/>
        <p:txBody>
          <a:bodyPr/>
          <a:lstStyle/>
          <a:p>
            <a:endParaRPr lang="en-US" dirty="0"/>
          </a:p>
        </p:txBody>
      </p:sp>
      <p:sp>
        <p:nvSpPr>
          <p:cNvPr id="200" name="Rectangle 2"/>
          <p:cNvSpPr txBox="1">
            <a:spLocks noChangeArrowheads="1"/>
          </p:cNvSpPr>
          <p:nvPr/>
        </p:nvSpPr>
        <p:spPr>
          <a:xfrm>
            <a:off x="457200" y="-1524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mtClean="0"/>
              <a:t>AND/OR Tree of Belief States</a:t>
            </a:r>
            <a:endParaRPr lang="en-US" dirty="0"/>
          </a:p>
        </p:txBody>
      </p:sp>
    </p:spTree>
    <p:extLst>
      <p:ext uri="{BB962C8B-B14F-4D97-AF65-F5344CB8AC3E}">
        <p14:creationId xmlns:p14="http://schemas.microsoft.com/office/powerpoint/2010/main" val="42456263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Example: Devious Vacuum Robot</a:t>
            </a:r>
            <a:endParaRPr lang="en-US" dirty="0"/>
          </a:p>
        </p:txBody>
      </p:sp>
      <p:sp>
        <p:nvSpPr>
          <p:cNvPr id="24579" name="Text Box 3"/>
          <p:cNvSpPr txBox="1">
            <a:spLocks noChangeArrowheads="1"/>
          </p:cNvSpPr>
          <p:nvPr/>
        </p:nvSpPr>
        <p:spPr bwMode="auto">
          <a:xfrm>
            <a:off x="381000" y="1905000"/>
            <a:ext cx="8458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a:solidFill>
                  <a:schemeClr val="tx1"/>
                </a:solidFill>
                <a:latin typeface="Arial" charset="0"/>
                <a:cs typeface="Arial" charset="0"/>
              </a:defRPr>
            </a:lvl1pPr>
            <a:lvl2pPr marL="342900">
              <a:tabLst>
                <a:tab pos="457200" algn="l"/>
              </a:tabLst>
              <a:defRPr>
                <a:solidFill>
                  <a:schemeClr val="tx1"/>
                </a:solidFill>
                <a:latin typeface="Arial" charset="0"/>
                <a:cs typeface="Arial" charset="0"/>
              </a:defRPr>
            </a:lvl2pPr>
            <a:lvl3pPr indent="-457200">
              <a:tabLst>
                <a:tab pos="457200" algn="l"/>
              </a:tabLst>
              <a:defRPr>
                <a:solidFill>
                  <a:schemeClr val="tx1"/>
                </a:solidFill>
                <a:latin typeface="Arial" charset="0"/>
                <a:cs typeface="Arial" charset="0"/>
              </a:defRPr>
            </a:lvl3pPr>
            <a:lvl4pPr>
              <a:tabLst>
                <a:tab pos="457200" algn="l"/>
              </a:tabLst>
              <a:defRPr>
                <a:solidFill>
                  <a:schemeClr val="tx1"/>
                </a:solidFill>
                <a:latin typeface="Arial" charset="0"/>
                <a:cs typeface="Arial" charset="0"/>
              </a:defRPr>
            </a:lvl4pPr>
            <a:lvl5pPr>
              <a:tabLst>
                <a:tab pos="457200" algn="l"/>
              </a:tabLst>
              <a:defRPr>
                <a:solidFill>
                  <a:schemeClr val="tx1"/>
                </a:solidFill>
                <a:latin typeface="Arial" charset="0"/>
                <a:cs typeface="Arial" charset="0"/>
              </a:defRPr>
            </a:lvl5pPr>
            <a:lvl6pPr fontAlgn="base">
              <a:spcBef>
                <a:spcPct val="0"/>
              </a:spcBef>
              <a:spcAft>
                <a:spcPct val="0"/>
              </a:spcAft>
              <a:tabLst>
                <a:tab pos="457200" algn="l"/>
              </a:tabLst>
              <a:defRPr>
                <a:solidFill>
                  <a:schemeClr val="tx1"/>
                </a:solidFill>
                <a:latin typeface="Arial" charset="0"/>
                <a:cs typeface="Arial" charset="0"/>
              </a:defRPr>
            </a:lvl6pPr>
            <a:lvl7pPr fontAlgn="base">
              <a:spcBef>
                <a:spcPct val="0"/>
              </a:spcBef>
              <a:spcAft>
                <a:spcPct val="0"/>
              </a:spcAft>
              <a:tabLst>
                <a:tab pos="457200" algn="l"/>
              </a:tabLst>
              <a:defRPr>
                <a:solidFill>
                  <a:schemeClr val="tx1"/>
                </a:solidFill>
                <a:latin typeface="Arial" charset="0"/>
                <a:cs typeface="Arial" charset="0"/>
              </a:defRPr>
            </a:lvl7pPr>
            <a:lvl8pPr fontAlgn="base">
              <a:spcBef>
                <a:spcPct val="0"/>
              </a:spcBef>
              <a:spcAft>
                <a:spcPct val="0"/>
              </a:spcAft>
              <a:tabLst>
                <a:tab pos="457200" algn="l"/>
              </a:tabLst>
              <a:defRPr>
                <a:solidFill>
                  <a:schemeClr val="tx1"/>
                </a:solidFill>
                <a:latin typeface="Arial" charset="0"/>
                <a:cs typeface="Arial" charset="0"/>
              </a:defRPr>
            </a:lvl8pPr>
            <a:lvl9pPr fontAlgn="base">
              <a:spcBef>
                <a:spcPct val="0"/>
              </a:spcBef>
              <a:spcAft>
                <a:spcPct val="0"/>
              </a:spcAft>
              <a:tabLst>
                <a:tab pos="457200" algn="l"/>
              </a:tabLst>
              <a:defRPr>
                <a:solidFill>
                  <a:schemeClr val="tx1"/>
                </a:solidFill>
                <a:latin typeface="Arial" charset="0"/>
                <a:cs typeface="Arial" charset="0"/>
              </a:defRPr>
            </a:lvl9pPr>
          </a:lstStyle>
          <a:p>
            <a:r>
              <a:rPr lang="en-US" sz="3200" b="1" dirty="0" smtClean="0">
                <a:latin typeface="Comic Sans MS" pitchFamily="66" charset="0"/>
              </a:rPr>
              <a:t>Right(s) </a:t>
            </a:r>
            <a:r>
              <a:rPr lang="en-US" sz="2400" dirty="0" smtClean="0">
                <a:solidFill>
                  <a:schemeClr val="bg1">
                    <a:lumMod val="50000"/>
                  </a:schemeClr>
                </a:solidFill>
                <a:latin typeface="Comic Sans MS" pitchFamily="66" charset="0"/>
              </a:rPr>
              <a:t>(In(R</a:t>
            </a:r>
            <a:r>
              <a:rPr lang="en-US" sz="2400" baseline="-25000" dirty="0" smtClean="0">
                <a:solidFill>
                  <a:schemeClr val="bg1">
                    <a:lumMod val="50000"/>
                  </a:schemeClr>
                </a:solidFill>
                <a:latin typeface="Comic Sans MS" pitchFamily="66" charset="0"/>
              </a:rPr>
              <a:t>1</a:t>
            </a:r>
            <a:r>
              <a:rPr lang="en-US" sz="2400" dirty="0" smtClean="0">
                <a:solidFill>
                  <a:schemeClr val="bg1">
                    <a:lumMod val="50000"/>
                  </a:schemeClr>
                </a:solidFill>
                <a:latin typeface="Comic Sans MS" pitchFamily="66" charset="0"/>
              </a:rPr>
              <a:t>) holds in s)</a:t>
            </a:r>
            <a:endParaRPr lang="en-US" sz="3200" dirty="0">
              <a:solidFill>
                <a:schemeClr val="bg1">
                  <a:lumMod val="50000"/>
                </a:schemeClr>
              </a:solidFill>
              <a:latin typeface="Comic Sans MS" pitchFamily="66" charset="0"/>
            </a:endParaRPr>
          </a:p>
          <a:p>
            <a:pPr>
              <a:buClr>
                <a:schemeClr val="tx1"/>
              </a:buClr>
              <a:buFont typeface="Wingdings" pitchFamily="2" charset="2"/>
              <a:buNone/>
            </a:pP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 = In(R</a:t>
            </a:r>
            <a:r>
              <a:rPr lang="en-US" sz="3200" baseline="-25000" dirty="0" smtClean="0">
                <a:solidFill>
                  <a:srgbClr val="990000"/>
                </a:solidFill>
                <a:latin typeface="Comic Sans MS" pitchFamily="66" charset="0"/>
                <a:sym typeface="Symbol" pitchFamily="18" charset="2"/>
              </a:rPr>
              <a:t>2</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a:p>
            <a:pPr>
              <a:buClr>
                <a:schemeClr val="tx1"/>
              </a:buClr>
              <a:buFont typeface="Wingdings" pitchFamily="2" charset="2"/>
              <a:buNone/>
            </a:pP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2</a:t>
            </a:r>
            <a:r>
              <a:rPr lang="en-US" sz="3200" dirty="0" smtClean="0">
                <a:solidFill>
                  <a:srgbClr val="990000"/>
                </a:solidFill>
                <a:latin typeface="Comic Sans MS" pitchFamily="66" charset="0"/>
                <a:sym typeface="Symbol" pitchFamily="18" charset="2"/>
              </a:rPr>
              <a:t> = </a:t>
            </a:r>
            <a:r>
              <a:rPr lang="en-US" sz="3200" dirty="0" smtClean="0">
                <a:solidFill>
                  <a:srgbClr val="990000"/>
                </a:solidFill>
                <a:latin typeface="Comic Sans MS" pitchFamily="66" charset="0"/>
                <a:sym typeface="Symbol"/>
              </a:rPr>
              <a:t></a:t>
            </a:r>
            <a:r>
              <a:rPr lang="en-US" sz="3200" dirty="0" smtClean="0">
                <a:solidFill>
                  <a:srgbClr val="990000"/>
                </a:solidFill>
                <a:latin typeface="Comic Sans MS" pitchFamily="66" charset="0"/>
                <a:sym typeface="Symbol" pitchFamily="18" charset="2"/>
              </a:rPr>
              <a:t>Clean(R</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p:txBody>
      </p:sp>
      <p:grpSp>
        <p:nvGrpSpPr>
          <p:cNvPr id="24580" name="Group 4"/>
          <p:cNvGrpSpPr>
            <a:grpSpLocks/>
          </p:cNvGrpSpPr>
          <p:nvPr/>
        </p:nvGrpSpPr>
        <p:grpSpPr bwMode="auto">
          <a:xfrm>
            <a:off x="5638800" y="1447800"/>
            <a:ext cx="3048000" cy="1828800"/>
            <a:chOff x="288" y="2304"/>
            <a:chExt cx="1920" cy="1152"/>
          </a:xfrm>
        </p:grpSpPr>
        <p:grpSp>
          <p:nvGrpSpPr>
            <p:cNvPr id="24581" name="Group 5"/>
            <p:cNvGrpSpPr>
              <a:grpSpLocks/>
            </p:cNvGrpSpPr>
            <p:nvPr/>
          </p:nvGrpSpPr>
          <p:grpSpPr bwMode="auto">
            <a:xfrm>
              <a:off x="288" y="2304"/>
              <a:ext cx="1920" cy="1152"/>
              <a:chOff x="720" y="528"/>
              <a:chExt cx="2016" cy="1344"/>
            </a:xfrm>
          </p:grpSpPr>
          <p:sp>
            <p:nvSpPr>
              <p:cNvPr id="24582" name="Rectangle 6"/>
              <p:cNvSpPr>
                <a:spLocks noChangeArrowheads="1"/>
              </p:cNvSpPr>
              <p:nvPr/>
            </p:nvSpPr>
            <p:spPr bwMode="auto">
              <a:xfrm>
                <a:off x="720" y="528"/>
                <a:ext cx="1481"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4583" name="Rectangle 7"/>
              <p:cNvSpPr>
                <a:spLocks noChangeArrowheads="1"/>
              </p:cNvSpPr>
              <p:nvPr/>
            </p:nvSpPr>
            <p:spPr bwMode="auto">
              <a:xfrm>
                <a:off x="1728" y="528"/>
                <a:ext cx="1008"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4584" name="Picture 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1056"/>
                <a:ext cx="483" cy="753"/>
              </a:xfrm>
              <a:prstGeom prst="rect">
                <a:avLst/>
              </a:prstGeom>
              <a:noFill/>
              <a:extLst>
                <a:ext uri="{909E8E84-426E-40dd-AFC4-6F175D3DCCD1}">
                  <a14:hiddenFill xmlns:a14="http://schemas.microsoft.com/office/drawing/2010/main">
                    <a:solidFill>
                      <a:srgbClr val="FFFFFF"/>
                    </a:solidFill>
                  </a14:hiddenFill>
                </a:ext>
              </a:extLst>
            </p:spPr>
          </p:pic>
          <p:grpSp>
            <p:nvGrpSpPr>
              <p:cNvPr id="24585" name="Group 9"/>
              <p:cNvGrpSpPr>
                <a:grpSpLocks/>
              </p:cNvGrpSpPr>
              <p:nvPr/>
            </p:nvGrpSpPr>
            <p:grpSpPr bwMode="auto">
              <a:xfrm>
                <a:off x="2208" y="1584"/>
                <a:ext cx="336" cy="203"/>
                <a:chOff x="2736" y="1776"/>
                <a:chExt cx="288" cy="192"/>
              </a:xfrm>
            </p:grpSpPr>
            <p:sp>
              <p:nvSpPr>
                <p:cNvPr id="24586" name="Oval 1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Oval 1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Oval 1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Oval 1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Oval 1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Oval 1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Oval 1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Oval 1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Oval 1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595" name="Text Box 19"/>
            <p:cNvSpPr txBox="1">
              <a:spLocks noChangeArrowheads="1"/>
            </p:cNvSpPr>
            <p:nvPr/>
          </p:nvSpPr>
          <p:spPr bwMode="auto">
            <a:xfrm>
              <a:off x="331" y="2340"/>
              <a:ext cx="2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1</a:t>
              </a:r>
            </a:p>
          </p:txBody>
        </p:sp>
        <p:sp>
          <p:nvSpPr>
            <p:cNvPr id="24596" name="Text Box 20"/>
            <p:cNvSpPr txBox="1">
              <a:spLocks noChangeArrowheads="1"/>
            </p:cNvSpPr>
            <p:nvPr/>
          </p:nvSpPr>
          <p:spPr bwMode="auto">
            <a:xfrm>
              <a:off x="1312" y="234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2</a:t>
              </a:r>
            </a:p>
          </p:txBody>
        </p:sp>
      </p:grpSp>
      <p:sp>
        <p:nvSpPr>
          <p:cNvPr id="24619" name="Text Box 43"/>
          <p:cNvSpPr txBox="1">
            <a:spLocks noChangeArrowheads="1"/>
          </p:cNvSpPr>
          <p:nvPr/>
        </p:nvSpPr>
        <p:spPr bwMode="auto">
          <a:xfrm>
            <a:off x="3733800" y="5181600"/>
            <a:ext cx="5175250" cy="1373188"/>
          </a:xfrm>
          <a:prstGeom prst="rect">
            <a:avLst/>
          </a:prstGeom>
          <a:solidFill>
            <a:srgbClr val="E3E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dirty="0">
                <a:latin typeface="+mn-lt"/>
              </a:rPr>
              <a:t>Right</a:t>
            </a:r>
            <a:r>
              <a:rPr lang="en-US" sz="2800" dirty="0">
                <a:latin typeface="+mn-lt"/>
              </a:rPr>
              <a:t> may cause the robot</a:t>
            </a:r>
          </a:p>
          <a:p>
            <a:r>
              <a:rPr lang="en-US" sz="2800" dirty="0">
                <a:latin typeface="+mn-lt"/>
              </a:rPr>
              <a:t>to move to room R</a:t>
            </a:r>
            <a:r>
              <a:rPr lang="en-US" sz="2800" baseline="-25000" dirty="0">
                <a:latin typeface="+mn-lt"/>
              </a:rPr>
              <a:t>2</a:t>
            </a:r>
            <a:r>
              <a:rPr lang="en-US" sz="2800" dirty="0">
                <a:latin typeface="+mn-lt"/>
              </a:rPr>
              <a:t> </a:t>
            </a:r>
            <a:r>
              <a:rPr lang="en-US" sz="2800" dirty="0" smtClean="0">
                <a:latin typeface="+mn-lt"/>
              </a:rPr>
              <a:t>(s</a:t>
            </a:r>
            <a:r>
              <a:rPr lang="en-US" sz="2800" baseline="-25000" dirty="0" smtClean="0">
                <a:latin typeface="+mn-lt"/>
              </a:rPr>
              <a:t>1</a:t>
            </a:r>
            <a:r>
              <a:rPr lang="en-US" sz="2800" dirty="0">
                <a:latin typeface="+mn-lt"/>
              </a:rPr>
              <a:t>), or to </a:t>
            </a:r>
          </a:p>
          <a:p>
            <a:r>
              <a:rPr lang="en-US" sz="2800" dirty="0">
                <a:latin typeface="+mn-lt"/>
              </a:rPr>
              <a:t>dump dust and stay in R</a:t>
            </a:r>
            <a:r>
              <a:rPr lang="en-US" sz="2800" baseline="-25000" dirty="0">
                <a:latin typeface="+mn-lt"/>
              </a:rPr>
              <a:t>1</a:t>
            </a:r>
            <a:r>
              <a:rPr lang="en-US" sz="2800" dirty="0">
                <a:latin typeface="+mn-lt"/>
              </a:rPr>
              <a:t> </a:t>
            </a:r>
            <a:r>
              <a:rPr lang="en-US" sz="2800" dirty="0" smtClean="0">
                <a:latin typeface="+mn-lt"/>
              </a:rPr>
              <a:t>(s</a:t>
            </a:r>
            <a:r>
              <a:rPr lang="en-US" sz="2800" baseline="-25000" dirty="0" smtClean="0">
                <a:latin typeface="+mn-lt"/>
              </a:rPr>
              <a:t>2</a:t>
            </a:r>
            <a:r>
              <a:rPr lang="en-US" sz="2800" dirty="0">
                <a:latin typeface="+mn-lt"/>
              </a:rPr>
              <a:t>)</a:t>
            </a:r>
          </a:p>
        </p:txBody>
      </p:sp>
      <p:sp>
        <p:nvSpPr>
          <p:cNvPr id="24622" name="Text Box 46"/>
          <p:cNvSpPr txBox="1">
            <a:spLocks noChangeArrowheads="1"/>
          </p:cNvSpPr>
          <p:nvPr/>
        </p:nvSpPr>
        <p:spPr bwMode="auto">
          <a:xfrm>
            <a:off x="1066800" y="5867400"/>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990099"/>
                </a:solidFill>
                <a:latin typeface="+mn-lt"/>
              </a:rPr>
              <a:t>Not intentional,</a:t>
            </a:r>
          </a:p>
          <a:p>
            <a:r>
              <a:rPr lang="en-US" dirty="0">
                <a:solidFill>
                  <a:srgbClr val="990099"/>
                </a:solidFill>
                <a:latin typeface="+mn-lt"/>
              </a:rPr>
              <a:t>so unpredictable</a:t>
            </a:r>
          </a:p>
        </p:txBody>
      </p:sp>
      <p:sp>
        <p:nvSpPr>
          <p:cNvPr id="24623" name="Line 47"/>
          <p:cNvSpPr>
            <a:spLocks noChangeShapeType="1"/>
          </p:cNvSpPr>
          <p:nvPr/>
        </p:nvSpPr>
        <p:spPr bwMode="auto">
          <a:xfrm flipH="1">
            <a:off x="2971800" y="6324600"/>
            <a:ext cx="762000" cy="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2148561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0" name="Group 4"/>
          <p:cNvGrpSpPr>
            <a:grpSpLocks/>
          </p:cNvGrpSpPr>
          <p:nvPr/>
        </p:nvGrpSpPr>
        <p:grpSpPr bwMode="auto">
          <a:xfrm>
            <a:off x="1676400" y="1066800"/>
            <a:ext cx="5410200" cy="1858963"/>
            <a:chOff x="1056" y="672"/>
            <a:chExt cx="3408" cy="1171"/>
          </a:xfrm>
        </p:grpSpPr>
        <p:sp>
          <p:nvSpPr>
            <p:cNvPr id="126981" name="Freeform 5"/>
            <p:cNvSpPr>
              <a:spLocks/>
            </p:cNvSpPr>
            <p:nvPr/>
          </p:nvSpPr>
          <p:spPr bwMode="auto">
            <a:xfrm>
              <a:off x="2416" y="1296"/>
              <a:ext cx="696" cy="52"/>
            </a:xfrm>
            <a:custGeom>
              <a:avLst/>
              <a:gdLst>
                <a:gd name="T0" fmla="*/ 320 w 696"/>
                <a:gd name="T1" fmla="*/ 0 h 52"/>
                <a:gd name="T2" fmla="*/ 0 w 696"/>
                <a:gd name="T3" fmla="*/ 52 h 52"/>
                <a:gd name="T4" fmla="*/ 696 w 696"/>
                <a:gd name="T5" fmla="*/ 52 h 52"/>
                <a:gd name="T6" fmla="*/ 320 w 696"/>
                <a:gd name="T7" fmla="*/ 0 h 52"/>
              </a:gdLst>
              <a:ahLst/>
              <a:cxnLst>
                <a:cxn ang="0">
                  <a:pos x="T0" y="T1"/>
                </a:cxn>
                <a:cxn ang="0">
                  <a:pos x="T2" y="T3"/>
                </a:cxn>
                <a:cxn ang="0">
                  <a:pos x="T4" y="T5"/>
                </a:cxn>
                <a:cxn ang="0">
                  <a:pos x="T6" y="T7"/>
                </a:cxn>
              </a:cxnLst>
              <a:rect l="0" t="0" r="r" b="b"/>
              <a:pathLst>
                <a:path w="696" h="52">
                  <a:moveTo>
                    <a:pt x="320" y="0"/>
                  </a:moveTo>
                  <a:lnTo>
                    <a:pt x="0" y="52"/>
                  </a:lnTo>
                  <a:lnTo>
                    <a:pt x="696" y="52"/>
                  </a:lnTo>
                  <a:lnTo>
                    <a:pt x="320"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6982" name="Group 6"/>
            <p:cNvGrpSpPr>
              <a:grpSpLocks/>
            </p:cNvGrpSpPr>
            <p:nvPr/>
          </p:nvGrpSpPr>
          <p:grpSpPr bwMode="auto">
            <a:xfrm>
              <a:off x="2064" y="672"/>
              <a:ext cx="1296" cy="396"/>
              <a:chOff x="2208" y="1698"/>
              <a:chExt cx="1296" cy="396"/>
            </a:xfrm>
          </p:grpSpPr>
          <p:sp>
            <p:nvSpPr>
              <p:cNvPr id="126983" name="Rectangle 7"/>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6984" name="Group 8"/>
              <p:cNvGrpSpPr>
                <a:grpSpLocks/>
              </p:cNvGrpSpPr>
              <p:nvPr/>
            </p:nvGrpSpPr>
            <p:grpSpPr bwMode="auto">
              <a:xfrm>
                <a:off x="2256" y="1728"/>
                <a:ext cx="1200" cy="336"/>
                <a:chOff x="2160" y="1728"/>
                <a:chExt cx="1200" cy="336"/>
              </a:xfrm>
            </p:grpSpPr>
            <p:grpSp>
              <p:nvGrpSpPr>
                <p:cNvPr id="126985" name="Group 9"/>
                <p:cNvGrpSpPr>
                  <a:grpSpLocks/>
                </p:cNvGrpSpPr>
                <p:nvPr/>
              </p:nvGrpSpPr>
              <p:grpSpPr bwMode="auto">
                <a:xfrm>
                  <a:off x="2160" y="1728"/>
                  <a:ext cx="528" cy="336"/>
                  <a:chOff x="1632" y="144"/>
                  <a:chExt cx="1008" cy="624"/>
                </a:xfrm>
              </p:grpSpPr>
              <p:sp>
                <p:nvSpPr>
                  <p:cNvPr id="126986" name="Rectangle 10"/>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7" name="Rectangle 11"/>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6988" name="Picture 1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989" name="Group 13"/>
                <p:cNvGrpSpPr>
                  <a:grpSpLocks/>
                </p:cNvGrpSpPr>
                <p:nvPr/>
              </p:nvGrpSpPr>
              <p:grpSpPr bwMode="auto">
                <a:xfrm>
                  <a:off x="2832" y="1728"/>
                  <a:ext cx="528" cy="324"/>
                  <a:chOff x="3840" y="144"/>
                  <a:chExt cx="1008" cy="624"/>
                </a:xfrm>
              </p:grpSpPr>
              <p:sp>
                <p:nvSpPr>
                  <p:cNvPr id="126990" name="Rectangle 14"/>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1" name="Rectangle 15"/>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6992" name="Picture 1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6993" name="Group 17"/>
                  <p:cNvGrpSpPr>
                    <a:grpSpLocks/>
                  </p:cNvGrpSpPr>
                  <p:nvPr/>
                </p:nvGrpSpPr>
                <p:grpSpPr bwMode="auto">
                  <a:xfrm>
                    <a:off x="4032" y="528"/>
                    <a:ext cx="288" cy="192"/>
                    <a:chOff x="2736" y="1776"/>
                    <a:chExt cx="288" cy="192"/>
                  </a:xfrm>
                </p:grpSpPr>
                <p:sp>
                  <p:nvSpPr>
                    <p:cNvPr id="126994" name="Oval 1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5" name="Oval 1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6" name="Oval 2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7" name="Oval 2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8" name="Oval 2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9" name="Oval 2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00" name="Oval 2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01" name="Oval 2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02" name="Oval 2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7003" name="Group 27"/>
            <p:cNvGrpSpPr>
              <a:grpSpLocks/>
            </p:cNvGrpSpPr>
            <p:nvPr/>
          </p:nvGrpSpPr>
          <p:grpSpPr bwMode="auto">
            <a:xfrm>
              <a:off x="1056" y="1440"/>
              <a:ext cx="1296" cy="387"/>
              <a:chOff x="960" y="3234"/>
              <a:chExt cx="1296" cy="387"/>
            </a:xfrm>
          </p:grpSpPr>
          <p:sp>
            <p:nvSpPr>
              <p:cNvPr id="127004" name="Rectangle 28"/>
              <p:cNvSpPr>
                <a:spLocks noChangeArrowheads="1"/>
              </p:cNvSpPr>
              <p:nvPr/>
            </p:nvSpPr>
            <p:spPr bwMode="auto">
              <a:xfrm>
                <a:off x="960" y="3234"/>
                <a:ext cx="1296" cy="38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05" name="Group 29"/>
              <p:cNvGrpSpPr>
                <a:grpSpLocks/>
              </p:cNvGrpSpPr>
              <p:nvPr/>
            </p:nvGrpSpPr>
            <p:grpSpPr bwMode="auto">
              <a:xfrm>
                <a:off x="1008" y="3264"/>
                <a:ext cx="1200" cy="336"/>
                <a:chOff x="1104" y="3312"/>
                <a:chExt cx="1200" cy="336"/>
              </a:xfrm>
            </p:grpSpPr>
            <p:grpSp>
              <p:nvGrpSpPr>
                <p:cNvPr id="127006" name="Group 30"/>
                <p:cNvGrpSpPr>
                  <a:grpSpLocks/>
                </p:cNvGrpSpPr>
                <p:nvPr/>
              </p:nvGrpSpPr>
              <p:grpSpPr bwMode="auto">
                <a:xfrm>
                  <a:off x="1104" y="3312"/>
                  <a:ext cx="528" cy="336"/>
                  <a:chOff x="528" y="144"/>
                  <a:chExt cx="1008" cy="624"/>
                </a:xfrm>
              </p:grpSpPr>
              <p:sp>
                <p:nvSpPr>
                  <p:cNvPr id="127007" name="Rectangle 31"/>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08" name="Rectangle 32"/>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7009" name="Picture 33"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010" name="Group 34"/>
                <p:cNvGrpSpPr>
                  <a:grpSpLocks/>
                </p:cNvGrpSpPr>
                <p:nvPr/>
              </p:nvGrpSpPr>
              <p:grpSpPr bwMode="auto">
                <a:xfrm>
                  <a:off x="1776" y="3312"/>
                  <a:ext cx="528" cy="336"/>
                  <a:chOff x="528" y="144"/>
                  <a:chExt cx="1008" cy="624"/>
                </a:xfrm>
              </p:grpSpPr>
              <p:sp>
                <p:nvSpPr>
                  <p:cNvPr id="127011" name="Rectangle 35"/>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2" name="Rectangle 36"/>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7013" name="Picture 37"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7014" name="Group 38"/>
                  <p:cNvGrpSpPr>
                    <a:grpSpLocks/>
                  </p:cNvGrpSpPr>
                  <p:nvPr/>
                </p:nvGrpSpPr>
                <p:grpSpPr bwMode="auto">
                  <a:xfrm>
                    <a:off x="1200" y="528"/>
                    <a:ext cx="288" cy="192"/>
                    <a:chOff x="2736" y="1776"/>
                    <a:chExt cx="288" cy="192"/>
                  </a:xfrm>
                </p:grpSpPr>
                <p:sp>
                  <p:nvSpPr>
                    <p:cNvPr id="127015" name="Oval 39"/>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6" name="Oval 40"/>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7" name="Oval 41"/>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8" name="Oval 42"/>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9" name="Oval 43"/>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0" name="Oval 44"/>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1" name="Oval 45"/>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2" name="Oval 46"/>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3" name="Oval 47"/>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27024" name="Group 48"/>
            <p:cNvGrpSpPr>
              <a:grpSpLocks/>
            </p:cNvGrpSpPr>
            <p:nvPr/>
          </p:nvGrpSpPr>
          <p:grpSpPr bwMode="auto">
            <a:xfrm>
              <a:off x="3120" y="1440"/>
              <a:ext cx="1344" cy="403"/>
              <a:chOff x="3456" y="3216"/>
              <a:chExt cx="1344" cy="403"/>
            </a:xfrm>
          </p:grpSpPr>
          <p:sp>
            <p:nvSpPr>
              <p:cNvPr id="127025" name="Rectangle 49"/>
              <p:cNvSpPr>
                <a:spLocks noChangeArrowheads="1"/>
              </p:cNvSpPr>
              <p:nvPr/>
            </p:nvSpPr>
            <p:spPr bwMode="auto">
              <a:xfrm>
                <a:off x="3456" y="3216"/>
                <a:ext cx="134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26" name="Group 50"/>
              <p:cNvGrpSpPr>
                <a:grpSpLocks/>
              </p:cNvGrpSpPr>
              <p:nvPr/>
            </p:nvGrpSpPr>
            <p:grpSpPr bwMode="auto">
              <a:xfrm>
                <a:off x="3504" y="3216"/>
                <a:ext cx="1248" cy="364"/>
                <a:chOff x="3120" y="3264"/>
                <a:chExt cx="1248" cy="364"/>
              </a:xfrm>
            </p:grpSpPr>
            <p:grpSp>
              <p:nvGrpSpPr>
                <p:cNvPr id="127027" name="Group 51"/>
                <p:cNvGrpSpPr>
                  <a:grpSpLocks/>
                </p:cNvGrpSpPr>
                <p:nvPr/>
              </p:nvGrpSpPr>
              <p:grpSpPr bwMode="auto">
                <a:xfrm>
                  <a:off x="3840" y="3264"/>
                  <a:ext cx="528" cy="361"/>
                  <a:chOff x="2736" y="864"/>
                  <a:chExt cx="1008" cy="672"/>
                </a:xfrm>
              </p:grpSpPr>
              <p:sp>
                <p:nvSpPr>
                  <p:cNvPr id="127028" name="Rectangle 52"/>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9" name="Rectangle 53"/>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30" name="Group 54"/>
                  <p:cNvGrpSpPr>
                    <a:grpSpLocks/>
                  </p:cNvGrpSpPr>
                  <p:nvPr/>
                </p:nvGrpSpPr>
                <p:grpSpPr bwMode="auto">
                  <a:xfrm>
                    <a:off x="3408" y="1296"/>
                    <a:ext cx="288" cy="192"/>
                    <a:chOff x="2736" y="1776"/>
                    <a:chExt cx="288" cy="192"/>
                  </a:xfrm>
                </p:grpSpPr>
                <p:sp>
                  <p:nvSpPr>
                    <p:cNvPr id="127031" name="Oval 55"/>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2" name="Oval 56"/>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3" name="Oval 57"/>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4" name="Oval 58"/>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5" name="Oval 59"/>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6" name="Oval 60"/>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7" name="Oval 61"/>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8" name="Oval 62"/>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9" name="Oval 63"/>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7040" name="Group 64"/>
                  <p:cNvGrpSpPr>
                    <a:grpSpLocks/>
                  </p:cNvGrpSpPr>
                  <p:nvPr/>
                </p:nvGrpSpPr>
                <p:grpSpPr bwMode="auto">
                  <a:xfrm>
                    <a:off x="2784" y="864"/>
                    <a:ext cx="432" cy="624"/>
                    <a:chOff x="2784" y="96"/>
                    <a:chExt cx="432" cy="624"/>
                  </a:xfrm>
                </p:grpSpPr>
                <p:pic>
                  <p:nvPicPr>
                    <p:cNvPr id="127041" name="Picture 6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7042" name="Group 66"/>
                    <p:cNvGrpSpPr>
                      <a:grpSpLocks/>
                    </p:cNvGrpSpPr>
                    <p:nvPr/>
                  </p:nvGrpSpPr>
                  <p:grpSpPr bwMode="auto">
                    <a:xfrm>
                      <a:off x="2928" y="528"/>
                      <a:ext cx="288" cy="192"/>
                      <a:chOff x="2736" y="1776"/>
                      <a:chExt cx="288" cy="192"/>
                    </a:xfrm>
                  </p:grpSpPr>
                  <p:sp>
                    <p:nvSpPr>
                      <p:cNvPr id="127043" name="Oval 67"/>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4" name="Oval 68"/>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5" name="Oval 69"/>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6" name="Oval 70"/>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7" name="Oval 71"/>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8" name="Oval 72"/>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9" name="Oval 73"/>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0" name="Oval 74"/>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1" name="Oval 75"/>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7052" name="Group 76"/>
                <p:cNvGrpSpPr>
                  <a:grpSpLocks/>
                </p:cNvGrpSpPr>
                <p:nvPr/>
              </p:nvGrpSpPr>
              <p:grpSpPr bwMode="auto">
                <a:xfrm>
                  <a:off x="3120" y="3273"/>
                  <a:ext cx="528" cy="355"/>
                  <a:chOff x="2736" y="96"/>
                  <a:chExt cx="1008" cy="672"/>
                </a:xfrm>
              </p:grpSpPr>
              <p:sp>
                <p:nvSpPr>
                  <p:cNvPr id="127053" name="Rectangle 77"/>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4" name="Rectangle 78"/>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55" name="Group 79"/>
                  <p:cNvGrpSpPr>
                    <a:grpSpLocks/>
                  </p:cNvGrpSpPr>
                  <p:nvPr/>
                </p:nvGrpSpPr>
                <p:grpSpPr bwMode="auto">
                  <a:xfrm>
                    <a:off x="2784" y="96"/>
                    <a:ext cx="432" cy="624"/>
                    <a:chOff x="2784" y="96"/>
                    <a:chExt cx="432" cy="624"/>
                  </a:xfrm>
                </p:grpSpPr>
                <p:pic>
                  <p:nvPicPr>
                    <p:cNvPr id="127056" name="Picture 80"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7057" name="Group 81"/>
                    <p:cNvGrpSpPr>
                      <a:grpSpLocks/>
                    </p:cNvGrpSpPr>
                    <p:nvPr/>
                  </p:nvGrpSpPr>
                  <p:grpSpPr bwMode="auto">
                    <a:xfrm>
                      <a:off x="2928" y="528"/>
                      <a:ext cx="288" cy="192"/>
                      <a:chOff x="2736" y="1776"/>
                      <a:chExt cx="288" cy="192"/>
                    </a:xfrm>
                  </p:grpSpPr>
                  <p:sp>
                    <p:nvSpPr>
                      <p:cNvPr id="127058" name="Oval 82"/>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9" name="Oval 83"/>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0" name="Oval 84"/>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1" name="Oval 85"/>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2" name="Oval 86"/>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3" name="Oval 87"/>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4" name="Oval 88"/>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5" name="Oval 89"/>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6" name="Oval 90"/>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
          <p:nvSpPr>
            <p:cNvPr id="127067" name="Rectangle 91"/>
            <p:cNvSpPr>
              <a:spLocks noChangeArrowheads="1"/>
            </p:cNvSpPr>
            <p:nvPr/>
          </p:nvSpPr>
          <p:spPr bwMode="auto">
            <a:xfrm>
              <a:off x="2688" y="1200"/>
              <a:ext cx="96" cy="96"/>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68" name="Text Box 92"/>
            <p:cNvSpPr txBox="1">
              <a:spLocks noChangeArrowheads="1"/>
            </p:cNvSpPr>
            <p:nvPr/>
          </p:nvSpPr>
          <p:spPr bwMode="auto">
            <a:xfrm>
              <a:off x="2256" y="1104"/>
              <a:ext cx="4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Left</a:t>
              </a:r>
            </a:p>
          </p:txBody>
        </p:sp>
        <p:sp>
          <p:nvSpPr>
            <p:cNvPr id="127069" name="Line 93"/>
            <p:cNvSpPr>
              <a:spLocks noChangeShapeType="1"/>
            </p:cNvSpPr>
            <p:nvPr/>
          </p:nvSpPr>
          <p:spPr bwMode="auto">
            <a:xfrm>
              <a:off x="2736" y="1069"/>
              <a:ext cx="0"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70" name="Line 94"/>
            <p:cNvSpPr>
              <a:spLocks noChangeShapeType="1"/>
            </p:cNvSpPr>
            <p:nvPr/>
          </p:nvSpPr>
          <p:spPr bwMode="auto">
            <a:xfrm flipH="1">
              <a:off x="1728" y="1296"/>
              <a:ext cx="1040"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71" name="Line 95"/>
            <p:cNvSpPr>
              <a:spLocks noChangeShapeType="1"/>
            </p:cNvSpPr>
            <p:nvPr/>
          </p:nvSpPr>
          <p:spPr bwMode="auto">
            <a:xfrm>
              <a:off x="2736" y="1296"/>
              <a:ext cx="105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7074" name="Rectangle 98"/>
          <p:cNvSpPr>
            <a:spLocks noChangeArrowheads="1"/>
          </p:cNvSpPr>
          <p:nvPr/>
        </p:nvSpPr>
        <p:spPr bwMode="auto">
          <a:xfrm>
            <a:off x="6019800" y="31242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96" name="Line 120"/>
          <p:cNvSpPr>
            <a:spLocks noChangeShapeType="1"/>
          </p:cNvSpPr>
          <p:nvPr/>
        </p:nvSpPr>
        <p:spPr bwMode="auto">
          <a:xfrm>
            <a:off x="6096000" y="2895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98" name="Text Box 122"/>
          <p:cNvSpPr txBox="1">
            <a:spLocks noChangeArrowheads="1"/>
          </p:cNvSpPr>
          <p:nvPr/>
        </p:nvSpPr>
        <p:spPr bwMode="auto">
          <a:xfrm>
            <a:off x="6172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Comic Sans MS" pitchFamily="66" charset="0"/>
              </a:rPr>
              <a:t>Suck</a:t>
            </a:r>
          </a:p>
        </p:txBody>
      </p:sp>
      <p:sp>
        <p:nvSpPr>
          <p:cNvPr id="127177" name="Freeform 201"/>
          <p:cNvSpPr>
            <a:spLocks/>
          </p:cNvSpPr>
          <p:nvPr/>
        </p:nvSpPr>
        <p:spPr bwMode="auto">
          <a:xfrm>
            <a:off x="2197100" y="3276600"/>
            <a:ext cx="895350" cy="82550"/>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178" name="Rectangle 202"/>
          <p:cNvSpPr>
            <a:spLocks noChangeArrowheads="1"/>
          </p:cNvSpPr>
          <p:nvPr/>
        </p:nvSpPr>
        <p:spPr bwMode="auto">
          <a:xfrm>
            <a:off x="2590800" y="31242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20" name="Line 244"/>
          <p:cNvSpPr>
            <a:spLocks noChangeShapeType="1"/>
          </p:cNvSpPr>
          <p:nvPr/>
        </p:nvSpPr>
        <p:spPr bwMode="auto">
          <a:xfrm>
            <a:off x="2667000" y="2895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22" name="Line 246"/>
          <p:cNvSpPr>
            <a:spLocks noChangeShapeType="1"/>
          </p:cNvSpPr>
          <p:nvPr/>
        </p:nvSpPr>
        <p:spPr bwMode="auto">
          <a:xfrm>
            <a:off x="2667000" y="3276600"/>
            <a:ext cx="1143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23" name="Text Box 247"/>
          <p:cNvSpPr txBox="1">
            <a:spLocks noChangeArrowheads="1"/>
          </p:cNvSpPr>
          <p:nvPr/>
        </p:nvSpPr>
        <p:spPr bwMode="auto">
          <a:xfrm>
            <a:off x="2743200" y="2971800"/>
            <a:ext cx="754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sp>
        <p:nvSpPr>
          <p:cNvPr id="127229" name="Freeform 253"/>
          <p:cNvSpPr>
            <a:spLocks/>
          </p:cNvSpPr>
          <p:nvPr/>
        </p:nvSpPr>
        <p:spPr bwMode="auto">
          <a:xfrm>
            <a:off x="3733800" y="2590800"/>
            <a:ext cx="2603500" cy="1028700"/>
          </a:xfrm>
          <a:custGeom>
            <a:avLst/>
            <a:gdLst>
              <a:gd name="T0" fmla="*/ 1488 w 1640"/>
              <a:gd name="T1" fmla="*/ 432 h 648"/>
              <a:gd name="T2" fmla="*/ 1392 w 1640"/>
              <a:gd name="T3" fmla="*/ 576 h 648"/>
              <a:gd name="T4" fmla="*/ 0 w 1640"/>
              <a:gd name="T5" fmla="*/ 0 h 648"/>
            </a:gdLst>
            <a:ahLst/>
            <a:cxnLst>
              <a:cxn ang="0">
                <a:pos x="T0" y="T1"/>
              </a:cxn>
              <a:cxn ang="0">
                <a:pos x="T2" y="T3"/>
              </a:cxn>
              <a:cxn ang="0">
                <a:pos x="T4" y="T5"/>
              </a:cxn>
            </a:cxnLst>
            <a:rect l="0" t="0" r="r" b="b"/>
            <a:pathLst>
              <a:path w="1640" h="648">
                <a:moveTo>
                  <a:pt x="1488" y="432"/>
                </a:moveTo>
                <a:cubicBezTo>
                  <a:pt x="1564" y="540"/>
                  <a:pt x="1640" y="648"/>
                  <a:pt x="1392" y="576"/>
                </a:cubicBezTo>
                <a:cubicBezTo>
                  <a:pt x="1144" y="504"/>
                  <a:pt x="572" y="252"/>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31" name="Rectangle 255"/>
          <p:cNvSpPr>
            <a:spLocks noChangeArrowheads="1"/>
          </p:cNvSpPr>
          <p:nvPr/>
        </p:nvSpPr>
        <p:spPr bwMode="auto">
          <a:xfrm>
            <a:off x="4260850" y="43434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232" name="Group 256"/>
          <p:cNvGrpSpPr>
            <a:grpSpLocks/>
          </p:cNvGrpSpPr>
          <p:nvPr/>
        </p:nvGrpSpPr>
        <p:grpSpPr bwMode="auto">
          <a:xfrm>
            <a:off x="3803650" y="4724400"/>
            <a:ext cx="990600" cy="612775"/>
            <a:chOff x="2256" y="3099"/>
            <a:chExt cx="624" cy="386"/>
          </a:xfrm>
        </p:grpSpPr>
        <p:sp>
          <p:nvSpPr>
            <p:cNvPr id="127233" name="Rectangle 257"/>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234" name="Group 258"/>
            <p:cNvGrpSpPr>
              <a:grpSpLocks/>
            </p:cNvGrpSpPr>
            <p:nvPr/>
          </p:nvGrpSpPr>
          <p:grpSpPr bwMode="auto">
            <a:xfrm>
              <a:off x="2304" y="3120"/>
              <a:ext cx="528" cy="336"/>
              <a:chOff x="1632" y="144"/>
              <a:chExt cx="1008" cy="624"/>
            </a:xfrm>
          </p:grpSpPr>
          <p:sp>
            <p:nvSpPr>
              <p:cNvPr id="127235" name="Rectangle 259"/>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36" name="Rectangle 260"/>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7237" name="Picture 26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7238" name="Line 262"/>
          <p:cNvSpPr>
            <a:spLocks noChangeShapeType="1"/>
          </p:cNvSpPr>
          <p:nvPr/>
        </p:nvSpPr>
        <p:spPr bwMode="auto">
          <a:xfrm>
            <a:off x="433705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39" name="Line 263"/>
          <p:cNvSpPr>
            <a:spLocks noChangeShapeType="1"/>
          </p:cNvSpPr>
          <p:nvPr/>
        </p:nvSpPr>
        <p:spPr bwMode="auto">
          <a:xfrm>
            <a:off x="433705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40" name="Text Box 264"/>
          <p:cNvSpPr txBox="1">
            <a:spLocks noChangeArrowheads="1"/>
          </p:cNvSpPr>
          <p:nvPr/>
        </p:nvSpPr>
        <p:spPr bwMode="auto">
          <a:xfrm>
            <a:off x="4413250" y="4267200"/>
            <a:ext cx="703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Suck</a:t>
            </a:r>
          </a:p>
        </p:txBody>
      </p:sp>
      <p:sp>
        <p:nvSpPr>
          <p:cNvPr id="127242" name="Text Box 266"/>
          <p:cNvSpPr txBox="1">
            <a:spLocks noChangeArrowheads="1"/>
          </p:cNvSpPr>
          <p:nvPr/>
        </p:nvSpPr>
        <p:spPr bwMode="auto">
          <a:xfrm>
            <a:off x="3803650" y="5262563"/>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sp>
        <p:nvSpPr>
          <p:cNvPr id="127244" name="Rectangle 268"/>
          <p:cNvSpPr>
            <a:spLocks noChangeArrowheads="1"/>
          </p:cNvSpPr>
          <p:nvPr/>
        </p:nvSpPr>
        <p:spPr bwMode="auto">
          <a:xfrm>
            <a:off x="3886200" y="3505200"/>
            <a:ext cx="990600" cy="6143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245" name="Group 269"/>
          <p:cNvGrpSpPr>
            <a:grpSpLocks/>
          </p:cNvGrpSpPr>
          <p:nvPr/>
        </p:nvGrpSpPr>
        <p:grpSpPr bwMode="auto">
          <a:xfrm>
            <a:off x="3929063" y="3519488"/>
            <a:ext cx="808037" cy="563562"/>
            <a:chOff x="1632" y="864"/>
            <a:chExt cx="1008" cy="672"/>
          </a:xfrm>
        </p:grpSpPr>
        <p:sp>
          <p:nvSpPr>
            <p:cNvPr id="127246" name="Rectangle 270"/>
            <p:cNvSpPr>
              <a:spLocks noChangeArrowheads="1"/>
            </p:cNvSpPr>
            <p:nvPr/>
          </p:nvSpPr>
          <p:spPr bwMode="auto">
            <a:xfrm>
              <a:off x="1632"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47" name="Rectangle 271"/>
            <p:cNvSpPr>
              <a:spLocks noChangeArrowheads="1"/>
            </p:cNvSpPr>
            <p:nvPr/>
          </p:nvSpPr>
          <p:spPr bwMode="auto">
            <a:xfrm>
              <a:off x="2160"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7248" name="Picture 272"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864"/>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27249" name="Group 273"/>
            <p:cNvGrpSpPr>
              <a:grpSpLocks/>
            </p:cNvGrpSpPr>
            <p:nvPr/>
          </p:nvGrpSpPr>
          <p:grpSpPr bwMode="auto">
            <a:xfrm>
              <a:off x="2304" y="1296"/>
              <a:ext cx="288" cy="192"/>
              <a:chOff x="2736" y="1776"/>
              <a:chExt cx="288" cy="192"/>
            </a:xfrm>
          </p:grpSpPr>
          <p:sp>
            <p:nvSpPr>
              <p:cNvPr id="127250" name="Oval 27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1" name="Oval 27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2" name="Oval 27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3" name="Oval 27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4" name="Oval 27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5" name="Oval 27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6" name="Oval 28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7" name="Oval 28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58" name="Oval 28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7259" name="Line 283"/>
          <p:cNvSpPr>
            <a:spLocks noChangeShapeType="1"/>
          </p:cNvSpPr>
          <p:nvPr/>
        </p:nvSpPr>
        <p:spPr bwMode="auto">
          <a:xfrm>
            <a:off x="2667000" y="3276600"/>
            <a:ext cx="1676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61" name="Freeform 285"/>
          <p:cNvSpPr>
            <a:spLocks/>
          </p:cNvSpPr>
          <p:nvPr/>
        </p:nvSpPr>
        <p:spPr bwMode="auto">
          <a:xfrm>
            <a:off x="2197100" y="3276600"/>
            <a:ext cx="895350" cy="82550"/>
          </a:xfrm>
          <a:custGeom>
            <a:avLst/>
            <a:gdLst>
              <a:gd name="T0" fmla="*/ 296 w 564"/>
              <a:gd name="T1" fmla="*/ 0 h 52"/>
              <a:gd name="T2" fmla="*/ 0 w 564"/>
              <a:gd name="T3" fmla="*/ 52 h 52"/>
              <a:gd name="T4" fmla="*/ 564 w 564"/>
              <a:gd name="T5" fmla="*/ 52 h 52"/>
              <a:gd name="T6" fmla="*/ 296 w 564"/>
              <a:gd name="T7" fmla="*/ 0 h 52"/>
            </a:gdLst>
            <a:ahLst/>
            <a:cxnLst>
              <a:cxn ang="0">
                <a:pos x="T0" y="T1"/>
              </a:cxn>
              <a:cxn ang="0">
                <a:pos x="T2" y="T3"/>
              </a:cxn>
              <a:cxn ang="0">
                <a:pos x="T4" y="T5"/>
              </a:cxn>
              <a:cxn ang="0">
                <a:pos x="T6" y="T7"/>
              </a:cxn>
            </a:cxnLst>
            <a:rect l="0" t="0" r="r" b="b"/>
            <a:pathLst>
              <a:path w="564" h="52">
                <a:moveTo>
                  <a:pt x="296" y="0"/>
                </a:moveTo>
                <a:lnTo>
                  <a:pt x="0" y="52"/>
                </a:lnTo>
                <a:lnTo>
                  <a:pt x="564" y="52"/>
                </a:lnTo>
                <a:lnTo>
                  <a:pt x="296"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62" name="Rectangle 286"/>
          <p:cNvSpPr>
            <a:spLocks noChangeArrowheads="1"/>
          </p:cNvSpPr>
          <p:nvPr/>
        </p:nvSpPr>
        <p:spPr bwMode="auto">
          <a:xfrm>
            <a:off x="2590800" y="3124200"/>
            <a:ext cx="152400" cy="152400"/>
          </a:xfrm>
          <a:prstGeom prst="rect">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84" name="Line 308"/>
          <p:cNvSpPr>
            <a:spLocks noChangeShapeType="1"/>
          </p:cNvSpPr>
          <p:nvPr/>
        </p:nvSpPr>
        <p:spPr bwMode="auto">
          <a:xfrm>
            <a:off x="2667000" y="2895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86" name="Text Box 310"/>
          <p:cNvSpPr txBox="1">
            <a:spLocks noChangeArrowheads="1"/>
          </p:cNvSpPr>
          <p:nvPr/>
        </p:nvSpPr>
        <p:spPr bwMode="auto">
          <a:xfrm>
            <a:off x="2743200" y="2971800"/>
            <a:ext cx="754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Right</a:t>
            </a:r>
          </a:p>
        </p:txBody>
      </p:sp>
      <p:grpSp>
        <p:nvGrpSpPr>
          <p:cNvPr id="127289" name="Group 313"/>
          <p:cNvGrpSpPr>
            <a:grpSpLocks/>
          </p:cNvGrpSpPr>
          <p:nvPr/>
        </p:nvGrpSpPr>
        <p:grpSpPr bwMode="auto">
          <a:xfrm>
            <a:off x="2743200" y="3505200"/>
            <a:ext cx="990600" cy="904875"/>
            <a:chOff x="3888" y="3024"/>
            <a:chExt cx="624" cy="570"/>
          </a:xfrm>
        </p:grpSpPr>
        <p:grpSp>
          <p:nvGrpSpPr>
            <p:cNvPr id="127290" name="Group 314"/>
            <p:cNvGrpSpPr>
              <a:grpSpLocks/>
            </p:cNvGrpSpPr>
            <p:nvPr/>
          </p:nvGrpSpPr>
          <p:grpSpPr bwMode="auto">
            <a:xfrm>
              <a:off x="3888" y="3024"/>
              <a:ext cx="624" cy="386"/>
              <a:chOff x="2256" y="3099"/>
              <a:chExt cx="624" cy="386"/>
            </a:xfrm>
          </p:grpSpPr>
          <p:sp>
            <p:nvSpPr>
              <p:cNvPr id="127291" name="Rectangle 315"/>
              <p:cNvSpPr>
                <a:spLocks noChangeArrowheads="1"/>
              </p:cNvSpPr>
              <p:nvPr/>
            </p:nvSpPr>
            <p:spPr bwMode="auto">
              <a:xfrm>
                <a:off x="2256" y="3099"/>
                <a:ext cx="624" cy="38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292" name="Group 316"/>
              <p:cNvGrpSpPr>
                <a:grpSpLocks/>
              </p:cNvGrpSpPr>
              <p:nvPr/>
            </p:nvGrpSpPr>
            <p:grpSpPr bwMode="auto">
              <a:xfrm>
                <a:off x="2304" y="3120"/>
                <a:ext cx="528" cy="336"/>
                <a:chOff x="1632" y="144"/>
                <a:chExt cx="1008" cy="624"/>
              </a:xfrm>
            </p:grpSpPr>
            <p:sp>
              <p:nvSpPr>
                <p:cNvPr id="127293" name="Rectangle 317"/>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294" name="Rectangle 318"/>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27295" name="Picture 31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7296" name="Text Box 320"/>
            <p:cNvSpPr txBox="1">
              <a:spLocks noChangeArrowheads="1"/>
            </p:cNvSpPr>
            <p:nvPr/>
          </p:nvSpPr>
          <p:spPr bwMode="auto">
            <a:xfrm>
              <a:off x="3888" y="3363"/>
              <a:ext cx="3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33CC"/>
                  </a:solidFill>
                  <a:latin typeface="Comic Sans MS" pitchFamily="66" charset="0"/>
                </a:rPr>
                <a:t>goal</a:t>
              </a:r>
            </a:p>
          </p:txBody>
        </p:sp>
      </p:grpSp>
      <p:sp>
        <p:nvSpPr>
          <p:cNvPr id="127297" name="Line 321"/>
          <p:cNvSpPr>
            <a:spLocks noChangeShapeType="1"/>
          </p:cNvSpPr>
          <p:nvPr/>
        </p:nvSpPr>
        <p:spPr bwMode="auto">
          <a:xfrm>
            <a:off x="2670175" y="3279775"/>
            <a:ext cx="581025"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227" name="Freeform 251"/>
          <p:cNvSpPr>
            <a:spLocks/>
          </p:cNvSpPr>
          <p:nvPr/>
        </p:nvSpPr>
        <p:spPr bwMode="auto">
          <a:xfrm>
            <a:off x="558800" y="1727200"/>
            <a:ext cx="2184400" cy="1765300"/>
          </a:xfrm>
          <a:custGeom>
            <a:avLst/>
            <a:gdLst>
              <a:gd name="T0" fmla="*/ 1328 w 1376"/>
              <a:gd name="T1" fmla="*/ 976 h 1112"/>
              <a:gd name="T2" fmla="*/ 656 w 1376"/>
              <a:gd name="T3" fmla="*/ 1072 h 1112"/>
              <a:gd name="T4" fmla="*/ 176 w 1376"/>
              <a:gd name="T5" fmla="*/ 976 h 1112"/>
              <a:gd name="T6" fmla="*/ 128 w 1376"/>
              <a:gd name="T7" fmla="*/ 256 h 1112"/>
              <a:gd name="T8" fmla="*/ 944 w 1376"/>
              <a:gd name="T9" fmla="*/ 16 h 1112"/>
              <a:gd name="T10" fmla="*/ 1376 w 1376"/>
              <a:gd name="T11" fmla="*/ 352 h 1112"/>
            </a:gdLst>
            <a:ahLst/>
            <a:cxnLst>
              <a:cxn ang="0">
                <a:pos x="T0" y="T1"/>
              </a:cxn>
              <a:cxn ang="0">
                <a:pos x="T2" y="T3"/>
              </a:cxn>
              <a:cxn ang="0">
                <a:pos x="T4" y="T5"/>
              </a:cxn>
              <a:cxn ang="0">
                <a:pos x="T6" y="T7"/>
              </a:cxn>
              <a:cxn ang="0">
                <a:pos x="T8" y="T9"/>
              </a:cxn>
              <a:cxn ang="0">
                <a:pos x="T10" y="T11"/>
              </a:cxn>
            </a:cxnLst>
            <a:rect l="0" t="0" r="r" b="b"/>
            <a:pathLst>
              <a:path w="1376" h="1112">
                <a:moveTo>
                  <a:pt x="1328" y="976"/>
                </a:moveTo>
                <a:cubicBezTo>
                  <a:pt x="1088" y="1024"/>
                  <a:pt x="848" y="1072"/>
                  <a:pt x="656" y="1072"/>
                </a:cubicBezTo>
                <a:cubicBezTo>
                  <a:pt x="464" y="1072"/>
                  <a:pt x="264" y="1112"/>
                  <a:pt x="176" y="976"/>
                </a:cubicBezTo>
                <a:cubicBezTo>
                  <a:pt x="88" y="840"/>
                  <a:pt x="0" y="416"/>
                  <a:pt x="128" y="256"/>
                </a:cubicBezTo>
                <a:cubicBezTo>
                  <a:pt x="256" y="96"/>
                  <a:pt x="736" y="0"/>
                  <a:pt x="944" y="16"/>
                </a:cubicBezTo>
                <a:cubicBezTo>
                  <a:pt x="1152" y="32"/>
                  <a:pt x="1264" y="192"/>
                  <a:pt x="1376" y="3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Title 2"/>
          <p:cNvSpPr>
            <a:spLocks noGrp="1"/>
          </p:cNvSpPr>
          <p:nvPr>
            <p:ph type="title"/>
          </p:nvPr>
        </p:nvSpPr>
        <p:spPr/>
        <p:txBody>
          <a:bodyPr/>
          <a:lstStyle/>
          <a:p>
            <a:endParaRPr lang="en-US" dirty="0"/>
          </a:p>
        </p:txBody>
      </p:sp>
      <p:sp>
        <p:nvSpPr>
          <p:cNvPr id="147" name="Rectangle 2"/>
          <p:cNvSpPr txBox="1">
            <a:spLocks noChangeArrowheads="1"/>
          </p:cNvSpPr>
          <p:nvPr/>
        </p:nvSpPr>
        <p:spPr>
          <a:xfrm>
            <a:off x="457200" y="-1524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mtClean="0"/>
              <a:t>AND/OR Tree of Belief States</a:t>
            </a:r>
            <a:endParaRPr lang="en-US" dirty="0"/>
          </a:p>
        </p:txBody>
      </p:sp>
    </p:spTree>
    <p:extLst>
      <p:ext uri="{BB962C8B-B14F-4D97-AF65-F5344CB8AC3E}">
        <p14:creationId xmlns:p14="http://schemas.microsoft.com/office/powerpoint/2010/main" val="411816900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t>Belief State Representation</a:t>
            </a:r>
            <a:endParaRPr lang="en-US"/>
          </a:p>
        </p:txBody>
      </p:sp>
      <p:sp>
        <p:nvSpPr>
          <p:cNvPr id="97283" name="Rectangle 3"/>
          <p:cNvSpPr>
            <a:spLocks noGrp="1" noChangeArrowheads="1"/>
          </p:cNvSpPr>
          <p:nvPr>
            <p:ph type="body" idx="1"/>
          </p:nvPr>
        </p:nvSpPr>
        <p:spPr/>
        <p:txBody>
          <a:bodyPr>
            <a:normAutofit/>
          </a:bodyPr>
          <a:lstStyle/>
          <a:p>
            <a:pPr marL="0" indent="0">
              <a:buNone/>
            </a:pPr>
            <a:r>
              <a:rPr lang="en-US" dirty="0" smtClean="0">
                <a:solidFill>
                  <a:schemeClr val="accent2"/>
                </a:solidFill>
              </a:rPr>
              <a:t>Solution #1: </a:t>
            </a:r>
          </a:p>
          <a:p>
            <a:r>
              <a:rPr lang="en-US" dirty="0" smtClean="0"/>
              <a:t>Represent the set of states explicitly</a:t>
            </a:r>
          </a:p>
          <a:p>
            <a:endParaRPr lang="en-US" dirty="0" smtClean="0"/>
          </a:p>
          <a:p>
            <a:r>
              <a:rPr lang="en-US" dirty="0" smtClean="0"/>
              <a:t>Suppose states are described with n propositions =&gt; O(2</a:t>
            </a:r>
            <a:r>
              <a:rPr lang="en-US" baseline="30000" dirty="0" smtClean="0"/>
              <a:t>n</a:t>
            </a:r>
            <a:r>
              <a:rPr lang="en-US" dirty="0" smtClean="0"/>
              <a:t>) states</a:t>
            </a:r>
          </a:p>
          <a:p>
            <a:endParaRPr lang="en-US" dirty="0" smtClean="0"/>
          </a:p>
          <a:p>
            <a:r>
              <a:rPr lang="en-US" dirty="0" smtClean="0"/>
              <a:t>The number of belief states is</a:t>
            </a:r>
          </a:p>
          <a:p>
            <a:endParaRPr lang="en-US" dirty="0" smtClean="0"/>
          </a:p>
          <a:p>
            <a:r>
              <a:rPr lang="en-US" dirty="0" smtClean="0"/>
              <a:t>A belief state may contain O(2</a:t>
            </a:r>
            <a:r>
              <a:rPr lang="en-US" baseline="30000" dirty="0" smtClean="0"/>
              <a:t>n</a:t>
            </a:r>
            <a:r>
              <a:rPr lang="en-US" dirty="0" smtClean="0"/>
              <a:t>) states</a:t>
            </a:r>
          </a:p>
          <a:p>
            <a:endParaRPr lang="en-US" dirty="0" smtClean="0"/>
          </a:p>
          <a:p>
            <a:r>
              <a:rPr lang="en-US" dirty="0" smtClean="0"/>
              <a:t>This can be hugely expensive</a:t>
            </a:r>
            <a:endParaRPr lang="en-US" dirty="0"/>
          </a:p>
        </p:txBody>
      </p:sp>
      <p:graphicFrame>
        <p:nvGraphicFramePr>
          <p:cNvPr id="97284" name="Object 4"/>
          <p:cNvGraphicFramePr>
            <a:graphicFrameLocks noChangeAspect="1"/>
          </p:cNvGraphicFramePr>
          <p:nvPr>
            <p:extLst>
              <p:ext uri="{D42A27DB-BD31-4B8C-83A1-F6EECF244321}">
                <p14:modId xmlns:p14="http://schemas.microsoft.com/office/powerpoint/2010/main" val="2690461019"/>
              </p:ext>
            </p:extLst>
          </p:nvPr>
        </p:nvGraphicFramePr>
        <p:xfrm>
          <a:off x="6553200" y="4038600"/>
          <a:ext cx="1295400" cy="665163"/>
        </p:xfrm>
        <a:graphic>
          <a:graphicData uri="http://schemas.openxmlformats.org/presentationml/2006/ole">
            <mc:AlternateContent xmlns:mc="http://schemas.openxmlformats.org/markup-compatibility/2006">
              <mc:Choice xmlns:v="urn:schemas-microsoft-com:vml" Requires="v">
                <p:oleObj spid="_x0000_s20487" name="Equation" r:id="rId4" imgW="469800" imgH="241200" progId="Equation.DSMT4">
                  <p:embed/>
                </p:oleObj>
              </mc:Choice>
              <mc:Fallback>
                <p:oleObj name="Equation" r:id="rId4" imgW="4698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038600"/>
                        <a:ext cx="12954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59307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Belief State Representation</a:t>
            </a:r>
            <a:endParaRPr lang="en-US"/>
          </a:p>
        </p:txBody>
      </p:sp>
      <p:sp>
        <p:nvSpPr>
          <p:cNvPr id="98307" name="Rectangle 3"/>
          <p:cNvSpPr>
            <a:spLocks noGrp="1" noChangeArrowheads="1"/>
          </p:cNvSpPr>
          <p:nvPr>
            <p:ph type="body" idx="1"/>
          </p:nvPr>
        </p:nvSpPr>
        <p:spPr/>
        <p:txBody>
          <a:bodyPr/>
          <a:lstStyle/>
          <a:p>
            <a:r>
              <a:rPr lang="en-US" dirty="0" smtClean="0"/>
              <a:t>Solution #2: </a:t>
            </a:r>
          </a:p>
          <a:p>
            <a:r>
              <a:rPr lang="en-US" dirty="0" smtClean="0"/>
              <a:t>Represent only what is known</a:t>
            </a:r>
          </a:p>
          <a:p>
            <a:r>
              <a:rPr lang="en-US" dirty="0" smtClean="0"/>
              <a:t>For example, if the vacuum robot knows that it is in R</a:t>
            </a:r>
            <a:r>
              <a:rPr lang="en-US" baseline="-25000" dirty="0" smtClean="0"/>
              <a:t>1</a:t>
            </a:r>
            <a:r>
              <a:rPr lang="en-US" dirty="0" smtClean="0"/>
              <a:t> (so, not in R</a:t>
            </a:r>
            <a:r>
              <a:rPr lang="en-US" baseline="-25000" dirty="0" smtClean="0"/>
              <a:t>2</a:t>
            </a:r>
            <a:r>
              <a:rPr lang="en-US" dirty="0" smtClean="0"/>
              <a:t>) and R</a:t>
            </a:r>
            <a:r>
              <a:rPr lang="en-US" baseline="-25000" dirty="0" smtClean="0"/>
              <a:t>2</a:t>
            </a:r>
            <a:r>
              <a:rPr lang="en-US" dirty="0" smtClean="0"/>
              <a:t> is clean, then the representation is</a:t>
            </a:r>
            <a:br>
              <a:rPr lang="en-US" dirty="0" smtClean="0"/>
            </a:br>
            <a:r>
              <a:rPr lang="en-US" dirty="0" smtClean="0"/>
              <a:t>   K(In(R</a:t>
            </a:r>
            <a:r>
              <a:rPr lang="en-US" baseline="-25000" dirty="0" smtClean="0"/>
              <a:t>1</a:t>
            </a:r>
            <a:r>
              <a:rPr lang="en-US" dirty="0" smtClean="0"/>
              <a:t>)) </a:t>
            </a:r>
            <a:r>
              <a:rPr lang="en-US" dirty="0" smtClean="0">
                <a:sym typeface="Symbol" pitchFamily="18" charset="2"/>
              </a:rPr>
              <a:t> K(</a:t>
            </a:r>
            <a:r>
              <a:rPr lang="en-US" dirty="0" smtClean="0"/>
              <a:t>In(R</a:t>
            </a:r>
            <a:r>
              <a:rPr lang="en-US" baseline="-25000" dirty="0" smtClean="0"/>
              <a:t>2</a:t>
            </a:r>
            <a:r>
              <a:rPr lang="en-US" dirty="0" smtClean="0"/>
              <a:t>)) </a:t>
            </a:r>
            <a:r>
              <a:rPr lang="en-US" dirty="0" smtClean="0">
                <a:sym typeface="Symbol" pitchFamily="18" charset="2"/>
              </a:rPr>
              <a:t> K(</a:t>
            </a:r>
            <a:r>
              <a:rPr lang="en-US" dirty="0" smtClean="0"/>
              <a:t>Clean(R</a:t>
            </a:r>
            <a:r>
              <a:rPr lang="en-US" baseline="-25000" dirty="0" smtClean="0"/>
              <a:t>2</a:t>
            </a:r>
            <a:r>
              <a:rPr lang="en-US" dirty="0" smtClean="0"/>
              <a:t>))</a:t>
            </a:r>
            <a:br>
              <a:rPr lang="en-US" dirty="0" smtClean="0"/>
            </a:br>
            <a:r>
              <a:rPr lang="en-US" dirty="0" smtClean="0"/>
              <a:t>where K stands for “Knows that ...”</a:t>
            </a:r>
          </a:p>
          <a:p>
            <a:r>
              <a:rPr lang="en-US" dirty="0" smtClean="0"/>
              <a:t> How many belief states can be represented?</a:t>
            </a:r>
          </a:p>
          <a:p>
            <a:r>
              <a:rPr lang="en-US" dirty="0" smtClean="0"/>
              <a:t> Only 3</a:t>
            </a:r>
            <a:r>
              <a:rPr lang="en-US" baseline="30000" dirty="0" smtClean="0"/>
              <a:t>n</a:t>
            </a:r>
            <a:r>
              <a:rPr lang="en-US" dirty="0" smtClean="0"/>
              <a:t>, instead of </a:t>
            </a:r>
            <a:endParaRPr lang="en-US" dirty="0"/>
          </a:p>
        </p:txBody>
      </p:sp>
      <p:graphicFrame>
        <p:nvGraphicFramePr>
          <p:cNvPr id="98310" name="Object 6"/>
          <p:cNvGraphicFramePr>
            <a:graphicFrameLocks noChangeAspect="1"/>
          </p:cNvGraphicFramePr>
          <p:nvPr/>
        </p:nvGraphicFramePr>
        <p:xfrm>
          <a:off x="4191000" y="5905500"/>
          <a:ext cx="1143000" cy="585788"/>
        </p:xfrm>
        <a:graphic>
          <a:graphicData uri="http://schemas.openxmlformats.org/presentationml/2006/ole">
            <mc:AlternateContent xmlns:mc="http://schemas.openxmlformats.org/markup-compatibility/2006">
              <mc:Choice xmlns:v="urn:schemas-microsoft-com:vml" Requires="v">
                <p:oleObj spid="_x0000_s21512" name="Equation" r:id="rId4" imgW="469800" imgH="241200" progId="Equation.DSMT4">
                  <p:embed/>
                </p:oleObj>
              </mc:Choice>
              <mc:Fallback>
                <p:oleObj name="Equation" r:id="rId4" imgW="46980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5905500"/>
                        <a:ext cx="11430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5230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mtClean="0"/>
              <a:t>Successor of a Belief State </a:t>
            </a:r>
            <a:br>
              <a:rPr lang="en-US" smtClean="0"/>
            </a:br>
            <a:r>
              <a:rPr lang="en-US" smtClean="0"/>
              <a:t>Through an Action </a:t>
            </a:r>
            <a:endParaRPr lang="en-US"/>
          </a:p>
        </p:txBody>
      </p:sp>
      <p:sp>
        <p:nvSpPr>
          <p:cNvPr id="117763" name="Text Box 3"/>
          <p:cNvSpPr txBox="1">
            <a:spLocks noChangeArrowheads="1"/>
          </p:cNvSpPr>
          <p:nvPr/>
        </p:nvSpPr>
        <p:spPr bwMode="auto">
          <a:xfrm>
            <a:off x="3810000" y="1600200"/>
            <a:ext cx="4724400" cy="1930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defRPr>
                <a:solidFill>
                  <a:schemeClr val="tx1"/>
                </a:solidFill>
                <a:latin typeface="Arial" charset="0"/>
                <a:cs typeface="Arial" charset="0"/>
              </a:defRPr>
            </a:lvl1pPr>
            <a:lvl2pPr defTabSz="457200">
              <a:defRPr>
                <a:solidFill>
                  <a:schemeClr val="tx1"/>
                </a:solidFill>
                <a:latin typeface="Arial" charset="0"/>
                <a:cs typeface="Arial" charset="0"/>
              </a:defRPr>
            </a:lvl2pPr>
            <a:lvl3pPr defTabSz="457200">
              <a:defRPr>
                <a:solidFill>
                  <a:schemeClr val="tx1"/>
                </a:solidFill>
                <a:latin typeface="Arial" charset="0"/>
                <a:cs typeface="Arial" charset="0"/>
              </a:defRPr>
            </a:lvl3pPr>
            <a:lvl4pPr defTabSz="457200">
              <a:defRPr>
                <a:solidFill>
                  <a:schemeClr val="tx1"/>
                </a:solidFill>
                <a:latin typeface="Arial" charset="0"/>
                <a:cs typeface="Arial" charset="0"/>
              </a:defRPr>
            </a:lvl4pPr>
            <a:lvl5pPr defTabSz="457200">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r>
              <a:rPr lang="en-US" sz="2000" b="1">
                <a:latin typeface="Comic Sans MS" pitchFamily="66" charset="0"/>
              </a:rPr>
              <a:t>Left</a:t>
            </a:r>
          </a:p>
          <a:p>
            <a:pPr>
              <a:buClr>
                <a:schemeClr val="tx1"/>
              </a:buClr>
              <a:buFont typeface="Wingdings" pitchFamily="2" charset="2"/>
              <a:buNone/>
            </a:pPr>
            <a:r>
              <a:rPr lang="en-US" sz="2000">
                <a:solidFill>
                  <a:srgbClr val="008000"/>
                </a:solidFill>
                <a:latin typeface="Comic Sans MS" pitchFamily="66" charset="0"/>
              </a:rPr>
              <a:t>	P =</a:t>
            </a:r>
            <a:r>
              <a:rPr lang="en-US" sz="2000">
                <a:latin typeface="Comic Sans MS" pitchFamily="66" charset="0"/>
              </a:rPr>
              <a:t> </a:t>
            </a:r>
            <a:r>
              <a:rPr lang="en-US" sz="2000">
                <a:solidFill>
                  <a:srgbClr val="008000"/>
                </a:solidFill>
                <a:latin typeface="Comic Sans MS" pitchFamily="66" charset="0"/>
              </a:rPr>
              <a:t>In(R</a:t>
            </a:r>
            <a:r>
              <a:rPr lang="en-US" sz="2000" baseline="-25000">
                <a:solidFill>
                  <a:srgbClr val="008000"/>
                </a:solidFill>
                <a:latin typeface="Comic Sans MS" pitchFamily="66" charset="0"/>
              </a:rPr>
              <a:t>2</a:t>
            </a:r>
            <a:r>
              <a:rPr lang="en-US" sz="2000">
                <a:solidFill>
                  <a:srgbClr val="008000"/>
                </a:solidFill>
                <a:latin typeface="Comic Sans MS" pitchFamily="66" charset="0"/>
              </a:rPr>
              <a:t>)</a:t>
            </a:r>
          </a:p>
          <a:p>
            <a:pPr>
              <a:buClr>
                <a:schemeClr val="tx1"/>
              </a:buClr>
              <a:buFont typeface="Wingdings" pitchFamily="2" charset="2"/>
              <a:buNone/>
            </a:pPr>
            <a:r>
              <a:rPr lang="en-US" sz="2000">
                <a:solidFill>
                  <a:srgbClr val="990000"/>
                </a:solidFill>
                <a:latin typeface="Comic Sans MS" pitchFamily="66" charset="0"/>
                <a:sym typeface="Symbol" pitchFamily="18" charset="2"/>
              </a:rPr>
              <a:t>	{</a:t>
            </a:r>
            <a:r>
              <a:rPr lang="en-US" sz="800">
                <a:solidFill>
                  <a:srgbClr val="990000"/>
                </a:solidFill>
                <a:latin typeface="Comic Sans MS" pitchFamily="66" charset="0"/>
                <a:sym typeface="Symbol" pitchFamily="18" charset="2"/>
              </a:rPr>
              <a:t> </a:t>
            </a:r>
            <a:r>
              <a:rPr lang="en-US" sz="2000">
                <a:solidFill>
                  <a:srgbClr val="990000"/>
                </a:solidFill>
                <a:latin typeface="Comic Sans MS" pitchFamily="66" charset="0"/>
                <a:sym typeface="Symbol" pitchFamily="18" charset="2"/>
              </a:rPr>
              <a:t>E</a:t>
            </a:r>
            <a:r>
              <a:rPr lang="en-US" sz="2000" baseline="-25000">
                <a:solidFill>
                  <a:srgbClr val="990000"/>
                </a:solidFill>
                <a:latin typeface="Comic Sans MS" pitchFamily="66" charset="0"/>
                <a:sym typeface="Symbol" pitchFamily="18" charset="2"/>
              </a:rPr>
              <a:t>1</a:t>
            </a:r>
            <a:r>
              <a:rPr lang="en-US" sz="2000">
                <a:solidFill>
                  <a:srgbClr val="990000"/>
                </a:solidFill>
                <a:latin typeface="Comic Sans MS" pitchFamily="66" charset="0"/>
                <a:sym typeface="Symbol" pitchFamily="18" charset="2"/>
              </a:rPr>
              <a:t> = [D</a:t>
            </a:r>
            <a:r>
              <a:rPr lang="en-US" sz="2000" baseline="-25000">
                <a:solidFill>
                  <a:srgbClr val="990000"/>
                </a:solidFill>
                <a:latin typeface="Comic Sans MS" pitchFamily="66" charset="0"/>
                <a:sym typeface="Symbol" pitchFamily="18" charset="2"/>
              </a:rPr>
              <a:t>1</a:t>
            </a:r>
            <a:r>
              <a:rPr lang="en-US" sz="2000">
                <a:solidFill>
                  <a:srgbClr val="990000"/>
                </a:solidFill>
                <a:latin typeface="Comic Sans MS" pitchFamily="66" charset="0"/>
                <a:sym typeface="Symbol" pitchFamily="18" charset="2"/>
              </a:rPr>
              <a:t> = In(R</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 </a:t>
            </a:r>
          </a:p>
          <a:p>
            <a:pPr>
              <a:buClr>
                <a:schemeClr val="tx1"/>
              </a:buClr>
              <a:buFont typeface="Wingdings" pitchFamily="2" charset="2"/>
              <a:buNone/>
            </a:pPr>
            <a:r>
              <a:rPr lang="en-US" sz="2000">
                <a:solidFill>
                  <a:srgbClr val="990000"/>
                </a:solidFill>
                <a:latin typeface="Comic Sans MS" pitchFamily="66" charset="0"/>
                <a:sym typeface="Symbol" pitchFamily="18" charset="2"/>
              </a:rPr>
              <a:t>               A</a:t>
            </a:r>
            <a:r>
              <a:rPr lang="en-US" sz="2000" baseline="-25000">
                <a:solidFill>
                  <a:srgbClr val="990000"/>
                </a:solidFill>
                <a:latin typeface="Comic Sans MS" pitchFamily="66" charset="0"/>
                <a:sym typeface="Symbol" pitchFamily="18" charset="2"/>
              </a:rPr>
              <a:t>1</a:t>
            </a:r>
            <a:r>
              <a:rPr lang="en-US" sz="2000">
                <a:solidFill>
                  <a:srgbClr val="990000"/>
                </a:solidFill>
                <a:latin typeface="Comic Sans MS" pitchFamily="66" charset="0"/>
                <a:sym typeface="Symbol" pitchFamily="18" charset="2"/>
              </a:rPr>
              <a:t> = In(R</a:t>
            </a:r>
            <a:r>
              <a:rPr lang="en-US" sz="2000" baseline="-25000">
                <a:solidFill>
                  <a:srgbClr val="990000"/>
                </a:solidFill>
                <a:latin typeface="Comic Sans MS" pitchFamily="66" charset="0"/>
                <a:sym typeface="Symbol" pitchFamily="18" charset="2"/>
              </a:rPr>
              <a:t>1</a:t>
            </a:r>
            <a:r>
              <a:rPr lang="en-US" sz="2000">
                <a:solidFill>
                  <a:srgbClr val="990000"/>
                </a:solidFill>
                <a:latin typeface="Comic Sans MS" pitchFamily="66" charset="0"/>
                <a:sym typeface="Symbol" pitchFamily="18" charset="2"/>
              </a:rPr>
              <a:t>)]</a:t>
            </a:r>
          </a:p>
          <a:p>
            <a:pPr>
              <a:buClr>
                <a:schemeClr val="tx1"/>
              </a:buClr>
              <a:buFont typeface="Wingdings" pitchFamily="2" charset="2"/>
              <a:buNone/>
            </a:pPr>
            <a:r>
              <a:rPr lang="en-US" sz="2000">
                <a:solidFill>
                  <a:srgbClr val="990000"/>
                </a:solidFill>
                <a:latin typeface="Comic Sans MS" pitchFamily="66" charset="0"/>
                <a:sym typeface="Symbol" pitchFamily="18" charset="2"/>
              </a:rPr>
              <a:t>        E</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 = [D</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 = In(R</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 Clean(R</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a:t>
            </a:r>
          </a:p>
          <a:p>
            <a:pPr>
              <a:buClr>
                <a:schemeClr val="tx1"/>
              </a:buClr>
              <a:buFont typeface="Wingdings" pitchFamily="2" charset="2"/>
              <a:buNone/>
            </a:pPr>
            <a:r>
              <a:rPr lang="en-US" sz="2000">
                <a:solidFill>
                  <a:srgbClr val="990000"/>
                </a:solidFill>
                <a:latin typeface="Comic Sans MS" pitchFamily="66" charset="0"/>
                <a:sym typeface="Symbol" pitchFamily="18" charset="2"/>
              </a:rPr>
              <a:t>                 A</a:t>
            </a:r>
            <a:r>
              <a:rPr lang="en-US" sz="2000" baseline="-25000">
                <a:solidFill>
                  <a:srgbClr val="990000"/>
                </a:solidFill>
                <a:latin typeface="Comic Sans MS" pitchFamily="66" charset="0"/>
                <a:sym typeface="Symbol" pitchFamily="18" charset="2"/>
              </a:rPr>
              <a:t>2</a:t>
            </a:r>
            <a:r>
              <a:rPr lang="en-US" sz="2000">
                <a:solidFill>
                  <a:srgbClr val="990000"/>
                </a:solidFill>
                <a:latin typeface="Comic Sans MS" pitchFamily="66" charset="0"/>
                <a:sym typeface="Symbol" pitchFamily="18" charset="2"/>
              </a:rPr>
              <a:t> = In(R</a:t>
            </a:r>
            <a:r>
              <a:rPr lang="en-US" sz="2000" baseline="-25000">
                <a:solidFill>
                  <a:srgbClr val="990000"/>
                </a:solidFill>
                <a:latin typeface="Comic Sans MS" pitchFamily="66" charset="0"/>
                <a:sym typeface="Symbol" pitchFamily="18" charset="2"/>
              </a:rPr>
              <a:t>1</a:t>
            </a:r>
            <a:r>
              <a:rPr lang="en-US" sz="2000">
                <a:solidFill>
                  <a:srgbClr val="990000"/>
                </a:solidFill>
                <a:latin typeface="Comic Sans MS" pitchFamily="66" charset="0"/>
                <a:sym typeface="Symbol" pitchFamily="18" charset="2"/>
              </a:rPr>
              <a:t>)}</a:t>
            </a:r>
            <a:endParaRPr lang="en-US" sz="2000">
              <a:solidFill>
                <a:srgbClr val="333333"/>
              </a:solidFill>
              <a:latin typeface="Comic Sans MS" pitchFamily="66" charset="0"/>
              <a:sym typeface="Symbol" pitchFamily="18" charset="2"/>
            </a:endParaRPr>
          </a:p>
        </p:txBody>
      </p:sp>
      <p:grpSp>
        <p:nvGrpSpPr>
          <p:cNvPr id="117768" name="Group 8"/>
          <p:cNvGrpSpPr>
            <a:grpSpLocks/>
          </p:cNvGrpSpPr>
          <p:nvPr/>
        </p:nvGrpSpPr>
        <p:grpSpPr bwMode="auto">
          <a:xfrm>
            <a:off x="304800" y="3657600"/>
            <a:ext cx="2057400" cy="628650"/>
            <a:chOff x="2208" y="1698"/>
            <a:chExt cx="1296" cy="396"/>
          </a:xfrm>
        </p:grpSpPr>
        <p:sp>
          <p:nvSpPr>
            <p:cNvPr id="117769" name="Rectangle 9"/>
            <p:cNvSpPr>
              <a:spLocks noChangeArrowheads="1"/>
            </p:cNvSpPr>
            <p:nvPr/>
          </p:nvSpPr>
          <p:spPr bwMode="auto">
            <a:xfrm>
              <a:off x="2208" y="1698"/>
              <a:ext cx="1296" cy="39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770" name="Group 10"/>
            <p:cNvGrpSpPr>
              <a:grpSpLocks/>
            </p:cNvGrpSpPr>
            <p:nvPr/>
          </p:nvGrpSpPr>
          <p:grpSpPr bwMode="auto">
            <a:xfrm>
              <a:off x="2256" y="1728"/>
              <a:ext cx="1200" cy="336"/>
              <a:chOff x="2160" y="1728"/>
              <a:chExt cx="1200" cy="336"/>
            </a:xfrm>
          </p:grpSpPr>
          <p:grpSp>
            <p:nvGrpSpPr>
              <p:cNvPr id="117771" name="Group 11"/>
              <p:cNvGrpSpPr>
                <a:grpSpLocks/>
              </p:cNvGrpSpPr>
              <p:nvPr/>
            </p:nvGrpSpPr>
            <p:grpSpPr bwMode="auto">
              <a:xfrm>
                <a:off x="2160" y="1728"/>
                <a:ext cx="528" cy="336"/>
                <a:chOff x="1632" y="144"/>
                <a:chExt cx="1008" cy="624"/>
              </a:xfrm>
            </p:grpSpPr>
            <p:sp>
              <p:nvSpPr>
                <p:cNvPr id="117772" name="Rectangle 12"/>
                <p:cNvSpPr>
                  <a:spLocks noChangeArrowheads="1"/>
                </p:cNvSpPr>
                <p:nvPr/>
              </p:nvSpPr>
              <p:spPr bwMode="auto">
                <a:xfrm>
                  <a:off x="1632"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3" name="Rectangle 13"/>
                <p:cNvSpPr>
                  <a:spLocks noChangeArrowheads="1"/>
                </p:cNvSpPr>
                <p:nvPr/>
              </p:nvSpPr>
              <p:spPr bwMode="auto">
                <a:xfrm>
                  <a:off x="2160"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7774" name="Picture 1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7775" name="Group 15"/>
              <p:cNvGrpSpPr>
                <a:grpSpLocks/>
              </p:cNvGrpSpPr>
              <p:nvPr/>
            </p:nvGrpSpPr>
            <p:grpSpPr bwMode="auto">
              <a:xfrm>
                <a:off x="2832" y="1728"/>
                <a:ext cx="528" cy="324"/>
                <a:chOff x="3840" y="144"/>
                <a:chExt cx="1008" cy="624"/>
              </a:xfrm>
            </p:grpSpPr>
            <p:sp>
              <p:nvSpPr>
                <p:cNvPr id="117776" name="Rectangle 16"/>
                <p:cNvSpPr>
                  <a:spLocks noChangeArrowheads="1"/>
                </p:cNvSpPr>
                <p:nvPr/>
              </p:nvSpPr>
              <p:spPr bwMode="auto">
                <a:xfrm>
                  <a:off x="3840"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7" name="Rectangle 17"/>
                <p:cNvSpPr>
                  <a:spLocks noChangeArrowheads="1"/>
                </p:cNvSpPr>
                <p:nvPr/>
              </p:nvSpPr>
              <p:spPr bwMode="auto">
                <a:xfrm>
                  <a:off x="4368"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7778" name="Picture 1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17779" name="Group 19"/>
                <p:cNvGrpSpPr>
                  <a:grpSpLocks/>
                </p:cNvGrpSpPr>
                <p:nvPr/>
              </p:nvGrpSpPr>
              <p:grpSpPr bwMode="auto">
                <a:xfrm>
                  <a:off x="4032" y="528"/>
                  <a:ext cx="288" cy="192"/>
                  <a:chOff x="2736" y="1776"/>
                  <a:chExt cx="288" cy="192"/>
                </a:xfrm>
              </p:grpSpPr>
              <p:sp>
                <p:nvSpPr>
                  <p:cNvPr id="117780" name="Oval 2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1" name="Oval 2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2" name="Oval 2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3" name="Oval 2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4" name="Oval 2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5" name="Oval 2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6" name="Oval 2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7" name="Oval 2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8" name="Oval 2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117858" name="Rectangle 98"/>
          <p:cNvSpPr>
            <a:spLocks noChangeArrowheads="1"/>
          </p:cNvSpPr>
          <p:nvPr/>
        </p:nvSpPr>
        <p:spPr bwMode="auto">
          <a:xfrm>
            <a:off x="2438400" y="3810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r>
              <a:rPr lang="en-US">
                <a:latin typeface="Comic Sans MS" pitchFamily="66" charset="0"/>
              </a:rPr>
              <a:t>K(In(R</a:t>
            </a:r>
            <a:r>
              <a:rPr lang="en-US" baseline="-25000">
                <a:latin typeface="Comic Sans MS" pitchFamily="66" charset="0"/>
              </a:rPr>
              <a:t>2</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1</a:t>
            </a:r>
            <a:r>
              <a:rPr lang="en-US">
                <a:latin typeface="Comic Sans MS" pitchFamily="66" charset="0"/>
              </a:rPr>
              <a:t>)) </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Clean(R</a:t>
            </a:r>
            <a:r>
              <a:rPr lang="en-US" baseline="-25000">
                <a:latin typeface="Comic Sans MS" pitchFamily="66" charset="0"/>
              </a:rPr>
              <a:t>2</a:t>
            </a:r>
            <a:r>
              <a:rPr lang="en-US">
                <a:latin typeface="Comic Sans MS" pitchFamily="66" charset="0"/>
              </a:rPr>
              <a:t>))</a:t>
            </a:r>
          </a:p>
        </p:txBody>
      </p:sp>
      <p:grpSp>
        <p:nvGrpSpPr>
          <p:cNvPr id="117930" name="Group 170"/>
          <p:cNvGrpSpPr>
            <a:grpSpLocks/>
          </p:cNvGrpSpPr>
          <p:nvPr/>
        </p:nvGrpSpPr>
        <p:grpSpPr bwMode="auto">
          <a:xfrm>
            <a:off x="1524000" y="5410200"/>
            <a:ext cx="4114800" cy="609600"/>
            <a:chOff x="240" y="3456"/>
            <a:chExt cx="2592" cy="384"/>
          </a:xfrm>
        </p:grpSpPr>
        <p:sp>
          <p:nvSpPr>
            <p:cNvPr id="117929" name="Rectangle 169"/>
            <p:cNvSpPr>
              <a:spLocks noChangeArrowheads="1"/>
            </p:cNvSpPr>
            <p:nvPr/>
          </p:nvSpPr>
          <p:spPr bwMode="auto">
            <a:xfrm>
              <a:off x="240" y="3456"/>
              <a:ext cx="2592" cy="3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861" name="Group 101"/>
            <p:cNvGrpSpPr>
              <a:grpSpLocks/>
            </p:cNvGrpSpPr>
            <p:nvPr/>
          </p:nvGrpSpPr>
          <p:grpSpPr bwMode="auto">
            <a:xfrm>
              <a:off x="288" y="3456"/>
              <a:ext cx="2516" cy="365"/>
              <a:chOff x="1612" y="2400"/>
              <a:chExt cx="2516" cy="365"/>
            </a:xfrm>
          </p:grpSpPr>
          <p:grpSp>
            <p:nvGrpSpPr>
              <p:cNvPr id="117862" name="Group 102"/>
              <p:cNvGrpSpPr>
                <a:grpSpLocks/>
              </p:cNvGrpSpPr>
              <p:nvPr/>
            </p:nvGrpSpPr>
            <p:grpSpPr bwMode="auto">
              <a:xfrm>
                <a:off x="1612" y="2429"/>
                <a:ext cx="528" cy="336"/>
                <a:chOff x="528" y="144"/>
                <a:chExt cx="1008" cy="624"/>
              </a:xfrm>
            </p:grpSpPr>
            <p:sp>
              <p:nvSpPr>
                <p:cNvPr id="117863" name="Rectangle 103"/>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4" name="Rectangle 104"/>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7865" name="Picture 105"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7866" name="Group 106"/>
              <p:cNvGrpSpPr>
                <a:grpSpLocks/>
              </p:cNvGrpSpPr>
              <p:nvPr/>
            </p:nvGrpSpPr>
            <p:grpSpPr bwMode="auto">
              <a:xfrm>
                <a:off x="2284" y="2429"/>
                <a:ext cx="528" cy="336"/>
                <a:chOff x="528" y="144"/>
                <a:chExt cx="1008" cy="624"/>
              </a:xfrm>
            </p:grpSpPr>
            <p:sp>
              <p:nvSpPr>
                <p:cNvPr id="117867" name="Rectangle 107"/>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68" name="Rectangle 108"/>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7869" name="Picture 10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17870" name="Group 110"/>
                <p:cNvGrpSpPr>
                  <a:grpSpLocks/>
                </p:cNvGrpSpPr>
                <p:nvPr/>
              </p:nvGrpSpPr>
              <p:grpSpPr bwMode="auto">
                <a:xfrm>
                  <a:off x="1200" y="528"/>
                  <a:ext cx="288" cy="192"/>
                  <a:chOff x="2736" y="1776"/>
                  <a:chExt cx="288" cy="192"/>
                </a:xfrm>
              </p:grpSpPr>
              <p:sp>
                <p:nvSpPr>
                  <p:cNvPr id="117871"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2"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3"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4"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5"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6"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7"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8"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79"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17880" name="Group 120"/>
              <p:cNvGrpSpPr>
                <a:grpSpLocks/>
              </p:cNvGrpSpPr>
              <p:nvPr/>
            </p:nvGrpSpPr>
            <p:grpSpPr bwMode="auto">
              <a:xfrm>
                <a:off x="3600" y="2400"/>
                <a:ext cx="528" cy="361"/>
                <a:chOff x="2736" y="864"/>
                <a:chExt cx="1008" cy="672"/>
              </a:xfrm>
            </p:grpSpPr>
            <p:sp>
              <p:nvSpPr>
                <p:cNvPr id="117881" name="Rectangle 121"/>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2" name="Rectangle 122"/>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883" name="Group 123"/>
                <p:cNvGrpSpPr>
                  <a:grpSpLocks/>
                </p:cNvGrpSpPr>
                <p:nvPr/>
              </p:nvGrpSpPr>
              <p:grpSpPr bwMode="auto">
                <a:xfrm>
                  <a:off x="3408" y="1296"/>
                  <a:ext cx="288" cy="192"/>
                  <a:chOff x="2736" y="1776"/>
                  <a:chExt cx="288" cy="192"/>
                </a:xfrm>
              </p:grpSpPr>
              <p:sp>
                <p:nvSpPr>
                  <p:cNvPr id="117884" name="Oval 124"/>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5" name="Oval 125"/>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6" name="Oval 126"/>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7" name="Oval 127"/>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8" name="Oval 128"/>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89" name="Oval 129"/>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0" name="Oval 130"/>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1" name="Oval 131"/>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2" name="Oval 132"/>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893" name="Group 133"/>
                <p:cNvGrpSpPr>
                  <a:grpSpLocks/>
                </p:cNvGrpSpPr>
                <p:nvPr/>
              </p:nvGrpSpPr>
              <p:grpSpPr bwMode="auto">
                <a:xfrm>
                  <a:off x="2784" y="864"/>
                  <a:ext cx="432" cy="624"/>
                  <a:chOff x="2784" y="96"/>
                  <a:chExt cx="432" cy="624"/>
                </a:xfrm>
              </p:grpSpPr>
              <p:pic>
                <p:nvPicPr>
                  <p:cNvPr id="117894" name="Picture 134"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17895" name="Group 135"/>
                  <p:cNvGrpSpPr>
                    <a:grpSpLocks/>
                  </p:cNvGrpSpPr>
                  <p:nvPr/>
                </p:nvGrpSpPr>
                <p:grpSpPr bwMode="auto">
                  <a:xfrm>
                    <a:off x="2928" y="528"/>
                    <a:ext cx="288" cy="192"/>
                    <a:chOff x="2736" y="1776"/>
                    <a:chExt cx="288" cy="192"/>
                  </a:xfrm>
                </p:grpSpPr>
                <p:sp>
                  <p:nvSpPr>
                    <p:cNvPr id="117896" name="Oval 13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7" name="Oval 13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8" name="Oval 13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99" name="Oval 13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0" name="Oval 14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1" name="Oval 14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2" name="Oval 14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3" name="Oval 14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4" name="Oval 14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17905" name="Group 145"/>
              <p:cNvGrpSpPr>
                <a:grpSpLocks/>
              </p:cNvGrpSpPr>
              <p:nvPr/>
            </p:nvGrpSpPr>
            <p:grpSpPr bwMode="auto">
              <a:xfrm>
                <a:off x="2938" y="2410"/>
                <a:ext cx="528" cy="355"/>
                <a:chOff x="2736" y="96"/>
                <a:chExt cx="1008" cy="672"/>
              </a:xfrm>
            </p:grpSpPr>
            <p:sp>
              <p:nvSpPr>
                <p:cNvPr id="117906" name="Rectangle 146"/>
                <p:cNvSpPr>
                  <a:spLocks noChangeArrowheads="1"/>
                </p:cNvSpPr>
                <p:nvPr/>
              </p:nvSpPr>
              <p:spPr bwMode="auto">
                <a:xfrm>
                  <a:off x="2736"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07" name="Rectangle 147"/>
                <p:cNvSpPr>
                  <a:spLocks noChangeArrowheads="1"/>
                </p:cNvSpPr>
                <p:nvPr/>
              </p:nvSpPr>
              <p:spPr bwMode="auto">
                <a:xfrm>
                  <a:off x="3264"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908" name="Group 148"/>
                <p:cNvGrpSpPr>
                  <a:grpSpLocks/>
                </p:cNvGrpSpPr>
                <p:nvPr/>
              </p:nvGrpSpPr>
              <p:grpSpPr bwMode="auto">
                <a:xfrm>
                  <a:off x="2784" y="96"/>
                  <a:ext cx="432" cy="624"/>
                  <a:chOff x="2784" y="96"/>
                  <a:chExt cx="432" cy="624"/>
                </a:xfrm>
              </p:grpSpPr>
              <p:pic>
                <p:nvPicPr>
                  <p:cNvPr id="117909" name="Picture 149"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17910" name="Group 150"/>
                  <p:cNvGrpSpPr>
                    <a:grpSpLocks/>
                  </p:cNvGrpSpPr>
                  <p:nvPr/>
                </p:nvGrpSpPr>
                <p:grpSpPr bwMode="auto">
                  <a:xfrm>
                    <a:off x="2928" y="528"/>
                    <a:ext cx="288" cy="192"/>
                    <a:chOff x="2736" y="1776"/>
                    <a:chExt cx="288" cy="192"/>
                  </a:xfrm>
                </p:grpSpPr>
                <p:sp>
                  <p:nvSpPr>
                    <p:cNvPr id="117911" name="Oval 15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2" name="Oval 15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3" name="Oval 15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4" name="Oval 15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5" name="Oval 15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6" name="Oval 15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7" name="Oval 15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8" name="Oval 15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19" name="Oval 15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grpSp>
        <p:nvGrpSpPr>
          <p:cNvPr id="117934" name="Group 174"/>
          <p:cNvGrpSpPr>
            <a:grpSpLocks/>
          </p:cNvGrpSpPr>
          <p:nvPr/>
        </p:nvGrpSpPr>
        <p:grpSpPr bwMode="auto">
          <a:xfrm>
            <a:off x="3352800" y="4191000"/>
            <a:ext cx="5410200" cy="838200"/>
            <a:chOff x="2112" y="2640"/>
            <a:chExt cx="3408" cy="528"/>
          </a:xfrm>
        </p:grpSpPr>
        <p:sp>
          <p:nvSpPr>
            <p:cNvPr id="117923" name="AutoShape 163"/>
            <p:cNvSpPr>
              <a:spLocks/>
            </p:cNvSpPr>
            <p:nvPr/>
          </p:nvSpPr>
          <p:spPr bwMode="auto">
            <a:xfrm>
              <a:off x="2496" y="2832"/>
              <a:ext cx="48" cy="336"/>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932" name="Group 172"/>
            <p:cNvGrpSpPr>
              <a:grpSpLocks/>
            </p:cNvGrpSpPr>
            <p:nvPr/>
          </p:nvGrpSpPr>
          <p:grpSpPr bwMode="auto">
            <a:xfrm>
              <a:off x="2112" y="2640"/>
              <a:ext cx="3408" cy="528"/>
              <a:chOff x="2112" y="2640"/>
              <a:chExt cx="3408" cy="528"/>
            </a:xfrm>
          </p:grpSpPr>
          <p:sp>
            <p:nvSpPr>
              <p:cNvPr id="117859" name="Rectangle 99"/>
              <p:cNvSpPr>
                <a:spLocks noChangeArrowheads="1"/>
              </p:cNvSpPr>
              <p:nvPr/>
            </p:nvSpPr>
            <p:spPr bwMode="auto">
              <a:xfrm>
                <a:off x="2544" y="2784"/>
                <a:ext cx="29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r>
                  <a:rPr lang="en-US">
                    <a:latin typeface="Comic Sans MS" pitchFamily="66" charset="0"/>
                  </a:rPr>
                  <a:t>E</a:t>
                </a:r>
                <a:r>
                  <a:rPr lang="en-US" baseline="-25000">
                    <a:latin typeface="Comic Sans MS" pitchFamily="66" charset="0"/>
                  </a:rPr>
                  <a:t>1</a:t>
                </a:r>
                <a:r>
                  <a:rPr lang="en-US">
                    <a:latin typeface="Comic Sans MS" pitchFamily="66" charset="0"/>
                  </a:rPr>
                  <a:t> </a:t>
                </a:r>
                <a:r>
                  <a:rPr lang="en-US" sz="1000">
                    <a:latin typeface="Comic Sans MS" pitchFamily="66" charset="0"/>
                  </a:rPr>
                  <a:t> </a:t>
                </a:r>
                <a:r>
                  <a:rPr lang="en-US">
                    <a:latin typeface="Comic Sans MS" pitchFamily="66" charset="0"/>
                    <a:sym typeface="Symbol" pitchFamily="18" charset="2"/>
                  </a:rPr>
                  <a:t>  </a:t>
                </a:r>
                <a:r>
                  <a:rPr lang="en-US">
                    <a:latin typeface="Comic Sans MS" pitchFamily="66" charset="0"/>
                  </a:rPr>
                  <a:t>K(</a:t>
                </a:r>
                <a:r>
                  <a:rPr lang="en-US">
                    <a:latin typeface="Comic Sans MS" pitchFamily="66" charset="0"/>
                    <a:sym typeface="Symbol" pitchFamily="18" charset="2"/>
                  </a:rPr>
                  <a:t></a:t>
                </a:r>
                <a:r>
                  <a:rPr lang="en-US">
                    <a:latin typeface="Comic Sans MS" pitchFamily="66" charset="0"/>
                  </a:rPr>
                  <a:t>In(R</a:t>
                </a:r>
                <a:r>
                  <a:rPr lang="en-US" baseline="-25000">
                    <a:latin typeface="Comic Sans MS" pitchFamily="66" charset="0"/>
                  </a:rPr>
                  <a:t>2</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1</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Clean(R</a:t>
                </a:r>
                <a:r>
                  <a:rPr lang="en-US" baseline="-25000">
                    <a:latin typeface="Comic Sans MS" pitchFamily="66" charset="0"/>
                  </a:rPr>
                  <a:t>2</a:t>
                </a:r>
                <a:r>
                  <a:rPr lang="en-US">
                    <a:latin typeface="Comic Sans MS" pitchFamily="66" charset="0"/>
                  </a:rPr>
                  <a:t>))</a:t>
                </a:r>
              </a:p>
              <a:p>
                <a:pPr>
                  <a:spcBef>
                    <a:spcPct val="20000"/>
                  </a:spcBef>
                  <a:buClr>
                    <a:schemeClr val="bg2"/>
                  </a:buClr>
                  <a:buSzPct val="75000"/>
                  <a:buFont typeface="Wingdings" pitchFamily="2" charset="2"/>
                  <a:buNone/>
                </a:pPr>
                <a:r>
                  <a:rPr lang="en-US">
                    <a:latin typeface="Comic Sans MS" pitchFamily="66" charset="0"/>
                  </a:rPr>
                  <a:t>E</a:t>
                </a:r>
                <a:r>
                  <a:rPr lang="en-US" baseline="-25000">
                    <a:latin typeface="Comic Sans MS" pitchFamily="66" charset="0"/>
                  </a:rPr>
                  <a:t>2</a:t>
                </a:r>
                <a:r>
                  <a:rPr lang="en-US">
                    <a:latin typeface="Comic Sans MS" pitchFamily="66" charset="0"/>
                    <a:sym typeface="Symbol" pitchFamily="18" charset="2"/>
                  </a:rPr>
                  <a:t>   </a:t>
                </a:r>
                <a:r>
                  <a:rPr lang="en-US">
                    <a:latin typeface="Comic Sans MS" pitchFamily="66" charset="0"/>
                  </a:rPr>
                  <a:t>K(</a:t>
                </a:r>
                <a:r>
                  <a:rPr lang="en-US" sz="1600">
                    <a:latin typeface="Comic Sans MS" pitchFamily="66" charset="0"/>
                    <a:sym typeface="Symbol" pitchFamily="18" charset="2"/>
                  </a:rPr>
                  <a:t></a:t>
                </a:r>
                <a:r>
                  <a:rPr lang="en-US">
                    <a:latin typeface="Comic Sans MS" pitchFamily="66" charset="0"/>
                  </a:rPr>
                  <a:t>In(R</a:t>
                </a:r>
                <a:r>
                  <a:rPr lang="en-US" baseline="-25000">
                    <a:latin typeface="Comic Sans MS" pitchFamily="66" charset="0"/>
                  </a:rPr>
                  <a:t>2</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1</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sz="1600">
                    <a:latin typeface="Comic Sans MS" pitchFamily="66" charset="0"/>
                    <a:sym typeface="Symbol" pitchFamily="18" charset="2"/>
                  </a:rPr>
                  <a:t></a:t>
                </a:r>
                <a:r>
                  <a:rPr lang="en-US">
                    <a:latin typeface="Comic Sans MS" pitchFamily="66" charset="0"/>
                  </a:rPr>
                  <a:t>Clean(R</a:t>
                </a:r>
                <a:r>
                  <a:rPr lang="en-US" baseline="-25000">
                    <a:latin typeface="Comic Sans MS" pitchFamily="66" charset="0"/>
                  </a:rPr>
                  <a:t>2</a:t>
                </a:r>
                <a:r>
                  <a:rPr lang="en-US">
                    <a:latin typeface="Comic Sans MS" pitchFamily="66" charset="0"/>
                  </a:rPr>
                  <a:t>))</a:t>
                </a:r>
              </a:p>
              <a:p>
                <a:pPr>
                  <a:spcBef>
                    <a:spcPct val="20000"/>
                  </a:spcBef>
                  <a:buClr>
                    <a:schemeClr val="bg2"/>
                  </a:buClr>
                  <a:buSzPct val="75000"/>
                  <a:buFont typeface="Wingdings" pitchFamily="2" charset="2"/>
                  <a:buNone/>
                </a:pPr>
                <a:endParaRPr lang="en-US">
                  <a:latin typeface="Comic Sans MS" pitchFamily="66" charset="0"/>
                </a:endParaRPr>
              </a:p>
            </p:txBody>
          </p:sp>
          <p:sp>
            <p:nvSpPr>
              <p:cNvPr id="117924" name="Freeform 164"/>
              <p:cNvSpPr>
                <a:spLocks/>
              </p:cNvSpPr>
              <p:nvPr/>
            </p:nvSpPr>
            <p:spPr bwMode="auto">
              <a:xfrm>
                <a:off x="2112" y="2640"/>
                <a:ext cx="336" cy="336"/>
              </a:xfrm>
              <a:custGeom>
                <a:avLst/>
                <a:gdLst>
                  <a:gd name="T0" fmla="*/ 0 w 336"/>
                  <a:gd name="T1" fmla="*/ 0 h 336"/>
                  <a:gd name="T2" fmla="*/ 0 w 336"/>
                  <a:gd name="T3" fmla="*/ 336 h 336"/>
                  <a:gd name="T4" fmla="*/ 336 w 336"/>
                  <a:gd name="T5" fmla="*/ 336 h 336"/>
                </a:gdLst>
                <a:ahLst/>
                <a:cxnLst>
                  <a:cxn ang="0">
                    <a:pos x="T0" y="T1"/>
                  </a:cxn>
                  <a:cxn ang="0">
                    <a:pos x="T2" y="T3"/>
                  </a:cxn>
                  <a:cxn ang="0">
                    <a:pos x="T4" y="T5"/>
                  </a:cxn>
                </a:cxnLst>
                <a:rect l="0" t="0" r="r" b="b"/>
                <a:pathLst>
                  <a:path w="336" h="336">
                    <a:moveTo>
                      <a:pt x="0" y="0"/>
                    </a:moveTo>
                    <a:lnTo>
                      <a:pt x="0" y="336"/>
                    </a:lnTo>
                    <a:lnTo>
                      <a:pt x="336" y="33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17935" name="Group 175"/>
          <p:cNvGrpSpPr>
            <a:grpSpLocks/>
          </p:cNvGrpSpPr>
          <p:nvPr/>
        </p:nvGrpSpPr>
        <p:grpSpPr bwMode="auto">
          <a:xfrm>
            <a:off x="5715000" y="4495800"/>
            <a:ext cx="3124200" cy="1357313"/>
            <a:chOff x="3600" y="2832"/>
            <a:chExt cx="1968" cy="855"/>
          </a:xfrm>
        </p:grpSpPr>
        <p:sp>
          <p:nvSpPr>
            <p:cNvPr id="117927" name="AutoShape 167"/>
            <p:cNvSpPr>
              <a:spLocks/>
            </p:cNvSpPr>
            <p:nvPr/>
          </p:nvSpPr>
          <p:spPr bwMode="auto">
            <a:xfrm flipH="1">
              <a:off x="5376" y="2832"/>
              <a:ext cx="48" cy="336"/>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7933" name="Group 173"/>
            <p:cNvGrpSpPr>
              <a:grpSpLocks/>
            </p:cNvGrpSpPr>
            <p:nvPr/>
          </p:nvGrpSpPr>
          <p:grpSpPr bwMode="auto">
            <a:xfrm>
              <a:off x="3600" y="2976"/>
              <a:ext cx="1968" cy="711"/>
              <a:chOff x="3600" y="2976"/>
              <a:chExt cx="1968" cy="711"/>
            </a:xfrm>
          </p:grpSpPr>
          <p:sp>
            <p:nvSpPr>
              <p:cNvPr id="117920" name="Rectangle 160"/>
              <p:cNvSpPr>
                <a:spLocks noChangeArrowheads="1"/>
              </p:cNvSpPr>
              <p:nvPr/>
            </p:nvSpPr>
            <p:spPr bwMode="auto">
              <a:xfrm>
                <a:off x="3600" y="3447"/>
                <a:ext cx="16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r>
                  <a:rPr lang="en-US">
                    <a:latin typeface="Comic Sans MS" pitchFamily="66" charset="0"/>
                  </a:rPr>
                  <a:t>K(</a:t>
                </a:r>
                <a:r>
                  <a:rPr lang="en-US">
                    <a:latin typeface="Comic Sans MS" pitchFamily="66" charset="0"/>
                    <a:sym typeface="Symbol" pitchFamily="18" charset="2"/>
                  </a:rPr>
                  <a:t></a:t>
                </a:r>
                <a:r>
                  <a:rPr lang="en-US">
                    <a:latin typeface="Comic Sans MS" pitchFamily="66" charset="0"/>
                  </a:rPr>
                  <a:t>In(R</a:t>
                </a:r>
                <a:r>
                  <a:rPr lang="en-US" baseline="-25000">
                    <a:latin typeface="Comic Sans MS" pitchFamily="66" charset="0"/>
                  </a:rPr>
                  <a:t>2</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1</a:t>
                </a:r>
                <a:r>
                  <a:rPr lang="en-US">
                    <a:latin typeface="Comic Sans MS" pitchFamily="66" charset="0"/>
                  </a:rPr>
                  <a:t>))</a:t>
                </a:r>
              </a:p>
            </p:txBody>
          </p:sp>
          <p:sp>
            <p:nvSpPr>
              <p:cNvPr id="117928" name="Freeform 168"/>
              <p:cNvSpPr>
                <a:spLocks/>
              </p:cNvSpPr>
              <p:nvPr/>
            </p:nvSpPr>
            <p:spPr bwMode="auto">
              <a:xfrm>
                <a:off x="5136" y="2976"/>
                <a:ext cx="432" cy="576"/>
              </a:xfrm>
              <a:custGeom>
                <a:avLst/>
                <a:gdLst>
                  <a:gd name="T0" fmla="*/ 336 w 432"/>
                  <a:gd name="T1" fmla="*/ 0 h 576"/>
                  <a:gd name="T2" fmla="*/ 432 w 432"/>
                  <a:gd name="T3" fmla="*/ 0 h 576"/>
                  <a:gd name="T4" fmla="*/ 432 w 432"/>
                  <a:gd name="T5" fmla="*/ 576 h 576"/>
                  <a:gd name="T6" fmla="*/ 0 w 432"/>
                  <a:gd name="T7" fmla="*/ 576 h 576"/>
                </a:gdLst>
                <a:ahLst/>
                <a:cxnLst>
                  <a:cxn ang="0">
                    <a:pos x="T0" y="T1"/>
                  </a:cxn>
                  <a:cxn ang="0">
                    <a:pos x="T2" y="T3"/>
                  </a:cxn>
                  <a:cxn ang="0">
                    <a:pos x="T4" y="T5"/>
                  </a:cxn>
                  <a:cxn ang="0">
                    <a:pos x="T6" y="T7"/>
                  </a:cxn>
                </a:cxnLst>
                <a:rect l="0" t="0" r="r" b="b"/>
                <a:pathLst>
                  <a:path w="432" h="576">
                    <a:moveTo>
                      <a:pt x="336" y="0"/>
                    </a:moveTo>
                    <a:lnTo>
                      <a:pt x="432" y="0"/>
                    </a:lnTo>
                    <a:lnTo>
                      <a:pt x="432" y="576"/>
                    </a:lnTo>
                    <a:lnTo>
                      <a:pt x="0" y="576"/>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17936" name="Text Box 176"/>
          <p:cNvSpPr txBox="1">
            <a:spLocks noChangeArrowheads="1"/>
          </p:cNvSpPr>
          <p:nvPr/>
        </p:nvSpPr>
        <p:spPr bwMode="auto">
          <a:xfrm>
            <a:off x="228600" y="1752600"/>
            <a:ext cx="3319463"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990099"/>
                </a:solidFill>
                <a:latin typeface="Comic Sans MS" pitchFamily="66" charset="0"/>
              </a:rPr>
              <a:t>An action does not depend</a:t>
            </a:r>
            <a:br>
              <a:rPr lang="en-US" sz="2000">
                <a:solidFill>
                  <a:srgbClr val="990099"/>
                </a:solidFill>
                <a:latin typeface="Comic Sans MS" pitchFamily="66" charset="0"/>
              </a:rPr>
            </a:br>
            <a:r>
              <a:rPr lang="en-US" sz="2000">
                <a:solidFill>
                  <a:srgbClr val="990099"/>
                </a:solidFill>
                <a:latin typeface="Comic Sans MS" pitchFamily="66" charset="0"/>
              </a:rPr>
              <a:t>on the agent’s belief state</a:t>
            </a:r>
            <a:br>
              <a:rPr lang="en-US" sz="2000">
                <a:solidFill>
                  <a:srgbClr val="990099"/>
                </a:solidFill>
                <a:latin typeface="Comic Sans MS" pitchFamily="66" charset="0"/>
              </a:rPr>
            </a:br>
            <a:r>
              <a:rPr lang="en-US" sz="2000">
                <a:solidFill>
                  <a:srgbClr val="990099"/>
                </a:solidFill>
                <a:latin typeface="Comic Sans MS" pitchFamily="66" charset="0"/>
                <a:sym typeface="Wingdings" pitchFamily="2" charset="2"/>
              </a:rPr>
              <a:t> </a:t>
            </a:r>
            <a:r>
              <a:rPr lang="en-US" sz="2000">
                <a:solidFill>
                  <a:srgbClr val="990099"/>
                </a:solidFill>
                <a:latin typeface="Comic Sans MS" pitchFamily="66" charset="0"/>
              </a:rPr>
              <a:t>K does not appear in</a:t>
            </a:r>
          </a:p>
          <a:p>
            <a:r>
              <a:rPr lang="en-US" sz="2000">
                <a:solidFill>
                  <a:srgbClr val="990099"/>
                </a:solidFill>
                <a:latin typeface="Comic Sans MS" pitchFamily="66" charset="0"/>
              </a:rPr>
              <a:t>the action description</a:t>
            </a:r>
          </a:p>
          <a:p>
            <a:r>
              <a:rPr lang="en-US">
                <a:solidFill>
                  <a:srgbClr val="990099"/>
                </a:solidFill>
                <a:latin typeface="Comic Sans MS" pitchFamily="66" charset="0"/>
              </a:rPr>
              <a:t>(different from R&amp;N, p. 440)</a:t>
            </a:r>
          </a:p>
        </p:txBody>
      </p:sp>
    </p:spTree>
    <p:extLst>
      <p:ext uri="{BB962C8B-B14F-4D97-AF65-F5344CB8AC3E}">
        <p14:creationId xmlns:p14="http://schemas.microsoft.com/office/powerpoint/2010/main" val="2168154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7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9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936"/>
                                        </p:tgtEl>
                                        <p:attrNameLst>
                                          <p:attrName>style.visibility</p:attrName>
                                        </p:attrNameLst>
                                      </p:cBhvr>
                                      <p:to>
                                        <p:strVal val="visible"/>
                                      </p:to>
                                    </p:set>
                                    <p:anim calcmode="lin" valueType="num">
                                      <p:cBhvr additive="base">
                                        <p:cTn id="19" dur="500" fill="hold"/>
                                        <p:tgtEl>
                                          <p:spTgt spid="117936"/>
                                        </p:tgtEl>
                                        <p:attrNameLst>
                                          <p:attrName>ppt_x</p:attrName>
                                        </p:attrNameLst>
                                      </p:cBhvr>
                                      <p:tavLst>
                                        <p:tav tm="0">
                                          <p:val>
                                            <p:strVal val="0-#ppt_w/2"/>
                                          </p:val>
                                        </p:tav>
                                        <p:tav tm="100000">
                                          <p:val>
                                            <p:strVal val="#ppt_x"/>
                                          </p:val>
                                        </p:tav>
                                      </p:tavLst>
                                    </p:anim>
                                    <p:anim calcmode="lin" valueType="num">
                                      <p:cBhvr additive="base">
                                        <p:cTn id="20" dur="500" fill="hold"/>
                                        <p:tgtEl>
                                          <p:spTgt spid="1179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mtClean="0"/>
              <a:t>Sensory Actions</a:t>
            </a:r>
            <a:endParaRPr lang="en-US"/>
          </a:p>
        </p:txBody>
      </p:sp>
      <p:sp>
        <p:nvSpPr>
          <p:cNvPr id="104451" name="Rectangle 3"/>
          <p:cNvSpPr>
            <a:spLocks noGrp="1" noChangeArrowheads="1"/>
          </p:cNvSpPr>
          <p:nvPr>
            <p:ph type="body" idx="1"/>
          </p:nvPr>
        </p:nvSpPr>
        <p:spPr/>
        <p:txBody>
          <a:bodyPr>
            <a:normAutofit fontScale="85000" lnSpcReduction="20000"/>
          </a:bodyPr>
          <a:lstStyle/>
          <a:p>
            <a:r>
              <a:rPr lang="en-US" dirty="0" smtClean="0"/>
              <a:t>So far, we have assumed a unique sensory operation </a:t>
            </a:r>
            <a:r>
              <a:rPr lang="en-US" dirty="0" smtClean="0">
                <a:solidFill>
                  <a:schemeClr val="accent2"/>
                </a:solidFill>
              </a:rPr>
              <a:t>automatically</a:t>
            </a:r>
            <a:r>
              <a:rPr lang="en-US" dirty="0" smtClean="0"/>
              <a:t> performed after executing of each action of a plan</a:t>
            </a:r>
          </a:p>
          <a:p>
            <a:endParaRPr lang="en-US" dirty="0" smtClean="0"/>
          </a:p>
          <a:p>
            <a:r>
              <a:rPr lang="en-US" dirty="0" smtClean="0"/>
              <a:t>But an agent may have several sensors, each having some cost (e.g., time) to use</a:t>
            </a:r>
          </a:p>
          <a:p>
            <a:endParaRPr lang="en-US" dirty="0" smtClean="0"/>
          </a:p>
          <a:p>
            <a:r>
              <a:rPr lang="en-US" dirty="0" smtClean="0"/>
              <a:t>In certain situations, the agent may like better to avoid the cost of using a sensor, even if using the sensor could reduce uncertainty </a:t>
            </a:r>
          </a:p>
          <a:p>
            <a:endParaRPr lang="en-US" dirty="0" smtClean="0"/>
          </a:p>
          <a:p>
            <a:r>
              <a:rPr lang="en-US" dirty="0" smtClean="0"/>
              <a:t>This leads to introducing specific sensory actions, each with its own representation </a:t>
            </a:r>
            <a:r>
              <a:rPr lang="en-US" dirty="0" smtClean="0">
                <a:sym typeface="Wingdings" pitchFamily="2" charset="2"/>
              </a:rPr>
              <a:t> </a:t>
            </a:r>
            <a:r>
              <a:rPr lang="en-US" dirty="0" smtClean="0">
                <a:solidFill>
                  <a:schemeClr val="accent2"/>
                </a:solidFill>
                <a:sym typeface="Wingdings" pitchFamily="2" charset="2"/>
              </a:rPr>
              <a:t>active sensing</a:t>
            </a:r>
            <a:endParaRPr lang="en-US" dirty="0" smtClean="0">
              <a:solidFill>
                <a:schemeClr val="accent2"/>
              </a:solidFill>
            </a:endParaRPr>
          </a:p>
          <a:p>
            <a:endParaRPr lang="en-US" dirty="0" smtClean="0"/>
          </a:p>
          <a:p>
            <a:r>
              <a:rPr lang="en-US" dirty="0" smtClean="0"/>
              <a:t>Like with other actions, the agent chooses which sensory actions it want to execute and when</a:t>
            </a:r>
            <a:endParaRPr lang="en-US" dirty="0"/>
          </a:p>
        </p:txBody>
      </p:sp>
    </p:spTree>
    <p:extLst>
      <p:ext uri="{BB962C8B-B14F-4D97-AF65-F5344CB8AC3E}">
        <p14:creationId xmlns:p14="http://schemas.microsoft.com/office/powerpoint/2010/main" val="254524436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 name="Rectangle 102"/>
          <p:cNvSpPr>
            <a:spLocks noGrp="1" noChangeArrowheads="1"/>
          </p:cNvSpPr>
          <p:nvPr>
            <p:ph type="title"/>
          </p:nvPr>
        </p:nvSpPr>
        <p:spPr>
          <a:xfrm>
            <a:off x="457200" y="228600"/>
            <a:ext cx="8229600" cy="1371600"/>
          </a:xfrm>
        </p:spPr>
        <p:txBody>
          <a:bodyPr/>
          <a:lstStyle/>
          <a:p>
            <a:r>
              <a:rPr lang="en-US" sz="4000" b="1">
                <a:solidFill>
                  <a:schemeClr val="accent2"/>
                </a:solidFill>
                <a:latin typeface="Comic Sans MS" pitchFamily="66" charset="0"/>
              </a:rPr>
              <a:t>Example</a:t>
            </a:r>
          </a:p>
        </p:txBody>
      </p:sp>
      <p:sp>
        <p:nvSpPr>
          <p:cNvPr id="105475" name="Rectangle 3"/>
          <p:cNvSpPr>
            <a:spLocks noGrp="1" noChangeArrowheads="1"/>
          </p:cNvSpPr>
          <p:nvPr>
            <p:ph type="body" sz="half" idx="1"/>
          </p:nvPr>
        </p:nvSpPr>
        <p:spPr>
          <a:xfrm>
            <a:off x="228600" y="1295400"/>
            <a:ext cx="4343400" cy="3429000"/>
          </a:xfrm>
          <a:solidFill>
            <a:srgbClr val="FFFF99"/>
          </a:solidFill>
          <a:ln>
            <a:solidFill>
              <a:schemeClr val="tx1"/>
            </a:solidFill>
            <a:miter lim="800000"/>
            <a:headEnd/>
            <a:tailEnd/>
          </a:ln>
        </p:spPr>
        <p:txBody>
          <a:bodyPr/>
          <a:lstStyle/>
          <a:p>
            <a:pPr>
              <a:lnSpc>
                <a:spcPct val="80000"/>
              </a:lnSpc>
              <a:buFont typeface="Wingdings" pitchFamily="2" charset="2"/>
              <a:buNone/>
            </a:pPr>
            <a:r>
              <a:rPr lang="en-US" b="1">
                <a:latin typeface="Comic Sans MS" pitchFamily="66" charset="0"/>
              </a:rPr>
              <a:t>Check-Dust(r):</a:t>
            </a:r>
          </a:p>
          <a:p>
            <a:pPr>
              <a:lnSpc>
                <a:spcPct val="80000"/>
              </a:lnSpc>
              <a:buFont typeface="Wingdings" pitchFamily="2" charset="2"/>
              <a:buNone/>
            </a:pPr>
            <a:r>
              <a:rPr lang="en-US">
                <a:latin typeface="Comic Sans MS" pitchFamily="66" charset="0"/>
              </a:rPr>
              <a:t>	</a:t>
            </a:r>
            <a:r>
              <a:rPr lang="en-US">
                <a:solidFill>
                  <a:srgbClr val="009900"/>
                </a:solidFill>
                <a:latin typeface="Comic Sans MS" pitchFamily="66" charset="0"/>
              </a:rPr>
              <a:t>P = In(Robot,r)</a:t>
            </a:r>
          </a:p>
          <a:p>
            <a:pPr>
              <a:lnSpc>
                <a:spcPct val="80000"/>
              </a:lnSpc>
              <a:buFont typeface="Wingdings" pitchFamily="2" charset="2"/>
              <a:buNone/>
            </a:pPr>
            <a:r>
              <a:rPr lang="en-US">
                <a:latin typeface="Comic Sans MS" pitchFamily="66" charset="0"/>
              </a:rPr>
              <a:t>	</a:t>
            </a:r>
            <a:r>
              <a:rPr lang="en-US">
                <a:solidFill>
                  <a:srgbClr val="008000"/>
                </a:solidFill>
                <a:latin typeface="Comic Sans MS" pitchFamily="66" charset="0"/>
              </a:rPr>
              <a:t>{when Clean(r)</a:t>
            </a:r>
            <a:r>
              <a:rPr lang="en-US">
                <a:solidFill>
                  <a:srgbClr val="990000"/>
                </a:solidFill>
                <a:latin typeface="Comic Sans MS" pitchFamily="66" charset="0"/>
              </a:rPr>
              <a:t> </a:t>
            </a:r>
          </a:p>
          <a:p>
            <a:pPr>
              <a:lnSpc>
                <a:spcPct val="80000"/>
              </a:lnSpc>
              <a:buFont typeface="Wingdings" pitchFamily="2" charset="2"/>
              <a:buNone/>
            </a:pPr>
            <a:r>
              <a:rPr lang="en-US">
                <a:solidFill>
                  <a:srgbClr val="990000"/>
                </a:solidFill>
                <a:latin typeface="Comic Sans MS" pitchFamily="66" charset="0"/>
              </a:rPr>
              <a:t>		D = K(</a:t>
            </a:r>
            <a:r>
              <a:rPr lang="en-US">
                <a:solidFill>
                  <a:srgbClr val="990000"/>
                </a:solidFill>
                <a:latin typeface="Comic Sans MS" pitchFamily="66" charset="0"/>
                <a:sym typeface="Symbol" pitchFamily="18" charset="2"/>
              </a:rPr>
              <a:t></a:t>
            </a:r>
            <a:r>
              <a:rPr lang="en-US">
                <a:solidFill>
                  <a:srgbClr val="990000"/>
                </a:solidFill>
                <a:latin typeface="Comic Sans MS" pitchFamily="66" charset="0"/>
              </a:rPr>
              <a:t>Clean(r))</a:t>
            </a:r>
            <a:endParaRPr lang="en-US">
              <a:solidFill>
                <a:srgbClr val="990000"/>
              </a:solidFill>
              <a:latin typeface="Comic Sans MS" pitchFamily="66" charset="0"/>
              <a:sym typeface="Symbol" pitchFamily="18" charset="2"/>
            </a:endParaRPr>
          </a:p>
          <a:p>
            <a:pPr>
              <a:lnSpc>
                <a:spcPct val="80000"/>
              </a:lnSpc>
              <a:buFont typeface="Wingdings" pitchFamily="2" charset="2"/>
              <a:buNone/>
            </a:pPr>
            <a:r>
              <a:rPr lang="en-US">
                <a:solidFill>
                  <a:srgbClr val="990000"/>
                </a:solidFill>
                <a:latin typeface="Comic Sans MS" pitchFamily="66" charset="0"/>
              </a:rPr>
              <a:t>    	A = K(Clean(r))]} </a:t>
            </a:r>
          </a:p>
          <a:p>
            <a:pPr>
              <a:lnSpc>
                <a:spcPct val="80000"/>
              </a:lnSpc>
              <a:buFont typeface="Wingdings" pitchFamily="2" charset="2"/>
              <a:buNone/>
            </a:pPr>
            <a:r>
              <a:rPr lang="en-US">
                <a:solidFill>
                  <a:srgbClr val="990000"/>
                </a:solidFill>
                <a:latin typeface="Comic Sans MS" pitchFamily="66" charset="0"/>
              </a:rPr>
              <a:t>	</a:t>
            </a:r>
            <a:r>
              <a:rPr lang="en-US">
                <a:solidFill>
                  <a:srgbClr val="008000"/>
                </a:solidFill>
                <a:latin typeface="Comic Sans MS" pitchFamily="66" charset="0"/>
              </a:rPr>
              <a:t>{when </a:t>
            </a:r>
            <a:r>
              <a:rPr lang="en-US">
                <a:solidFill>
                  <a:srgbClr val="008000"/>
                </a:solidFill>
                <a:latin typeface="Comic Sans MS" pitchFamily="66" charset="0"/>
                <a:sym typeface="Symbol" pitchFamily="18" charset="2"/>
              </a:rPr>
              <a:t></a:t>
            </a:r>
            <a:r>
              <a:rPr lang="en-US">
                <a:solidFill>
                  <a:srgbClr val="008000"/>
                </a:solidFill>
                <a:latin typeface="Comic Sans MS" pitchFamily="66" charset="0"/>
              </a:rPr>
              <a:t>Clean(r)</a:t>
            </a:r>
            <a:r>
              <a:rPr lang="en-US">
                <a:solidFill>
                  <a:srgbClr val="990000"/>
                </a:solidFill>
                <a:latin typeface="Comic Sans MS" pitchFamily="66" charset="0"/>
              </a:rPr>
              <a:t/>
            </a:r>
            <a:br>
              <a:rPr lang="en-US">
                <a:solidFill>
                  <a:srgbClr val="990000"/>
                </a:solidFill>
                <a:latin typeface="Comic Sans MS" pitchFamily="66" charset="0"/>
              </a:rPr>
            </a:br>
            <a:r>
              <a:rPr lang="en-US">
                <a:solidFill>
                  <a:srgbClr val="990000"/>
                </a:solidFill>
                <a:latin typeface="Comic Sans MS" pitchFamily="66" charset="0"/>
              </a:rPr>
              <a:t> 	D = K(Clean(r))</a:t>
            </a:r>
          </a:p>
          <a:p>
            <a:pPr>
              <a:lnSpc>
                <a:spcPct val="80000"/>
              </a:lnSpc>
              <a:buFont typeface="Wingdings" pitchFamily="2" charset="2"/>
              <a:buNone/>
            </a:pPr>
            <a:r>
              <a:rPr lang="en-US">
                <a:solidFill>
                  <a:srgbClr val="990000"/>
                </a:solidFill>
                <a:latin typeface="Comic Sans MS" pitchFamily="66" charset="0"/>
              </a:rPr>
              <a:t>    	A = K(</a:t>
            </a:r>
            <a:r>
              <a:rPr lang="en-US">
                <a:solidFill>
                  <a:srgbClr val="990000"/>
                </a:solidFill>
                <a:latin typeface="Comic Sans MS" pitchFamily="66" charset="0"/>
                <a:sym typeface="Symbol" pitchFamily="18" charset="2"/>
              </a:rPr>
              <a:t></a:t>
            </a:r>
            <a:r>
              <a:rPr lang="en-US">
                <a:solidFill>
                  <a:srgbClr val="990000"/>
                </a:solidFill>
                <a:latin typeface="Comic Sans MS" pitchFamily="66" charset="0"/>
              </a:rPr>
              <a:t>Clean(r))]}</a:t>
            </a:r>
          </a:p>
        </p:txBody>
      </p:sp>
      <p:sp>
        <p:nvSpPr>
          <p:cNvPr id="105575" name="Rectangle 103"/>
          <p:cNvSpPr>
            <a:spLocks noGrp="1" noChangeArrowheads="1"/>
          </p:cNvSpPr>
          <p:nvPr>
            <p:ph type="body" sz="half" idx="2"/>
          </p:nvPr>
        </p:nvSpPr>
        <p:spPr>
          <a:xfrm>
            <a:off x="5105400" y="2897188"/>
            <a:ext cx="2514600" cy="719137"/>
          </a:xfrm>
        </p:spPr>
        <p:txBody>
          <a:bodyPr/>
          <a:lstStyle/>
          <a:p>
            <a:pPr marL="0" indent="0">
              <a:lnSpc>
                <a:spcPct val="80000"/>
              </a:lnSpc>
              <a:buFont typeface="Wingdings" pitchFamily="2" charset="2"/>
              <a:buNone/>
            </a:pPr>
            <a:r>
              <a:rPr lang="en-US" sz="1800">
                <a:latin typeface="Comic Sans MS" pitchFamily="66" charset="0"/>
              </a:rPr>
              <a:t>K(In(R</a:t>
            </a:r>
            <a:r>
              <a:rPr lang="en-US" sz="1800" baseline="-25000">
                <a:latin typeface="Comic Sans MS" pitchFamily="66" charset="0"/>
              </a:rPr>
              <a:t>1</a:t>
            </a:r>
            <a:r>
              <a:rPr lang="en-US" sz="1800">
                <a:latin typeface="Comic Sans MS" pitchFamily="66" charset="0"/>
              </a:rPr>
              <a:t>))</a:t>
            </a:r>
            <a:r>
              <a:rPr lang="en-US" sz="1800" b="1">
                <a:latin typeface="Comic Sans MS" pitchFamily="66" charset="0"/>
                <a:sym typeface="Symbol" pitchFamily="18" charset="2"/>
              </a:rPr>
              <a:t></a:t>
            </a:r>
            <a:r>
              <a:rPr lang="en-US" sz="1800">
                <a:latin typeface="Comic Sans MS" pitchFamily="66" charset="0"/>
                <a:sym typeface="Symbol" pitchFamily="18" charset="2"/>
              </a:rPr>
              <a:t>K(</a:t>
            </a:r>
            <a:r>
              <a:rPr lang="en-US" sz="1800">
                <a:latin typeface="Comic Sans MS" pitchFamily="66" charset="0"/>
              </a:rPr>
              <a:t>In(R</a:t>
            </a:r>
            <a:r>
              <a:rPr lang="en-US" sz="1800" baseline="-25000">
                <a:latin typeface="Comic Sans MS" pitchFamily="66" charset="0"/>
              </a:rPr>
              <a:t>2</a:t>
            </a:r>
            <a:r>
              <a:rPr lang="en-US" sz="1800">
                <a:latin typeface="Comic Sans MS" pitchFamily="66" charset="0"/>
              </a:rPr>
              <a:t>)) </a:t>
            </a:r>
            <a:br>
              <a:rPr lang="en-US" sz="1800">
                <a:latin typeface="Comic Sans MS" pitchFamily="66" charset="0"/>
              </a:rPr>
            </a:br>
            <a:r>
              <a:rPr lang="en-US" sz="1800" b="1">
                <a:latin typeface="Comic Sans MS" pitchFamily="66" charset="0"/>
                <a:sym typeface="Symbol" pitchFamily="18" charset="2"/>
              </a:rPr>
              <a:t></a:t>
            </a:r>
            <a:r>
              <a:rPr lang="en-US" sz="1800">
                <a:latin typeface="Comic Sans MS" pitchFamily="66" charset="0"/>
                <a:sym typeface="Symbol" pitchFamily="18" charset="2"/>
              </a:rPr>
              <a:t>K(</a:t>
            </a:r>
            <a:r>
              <a:rPr lang="en-US" sz="1800">
                <a:latin typeface="Comic Sans MS" pitchFamily="66" charset="0"/>
              </a:rPr>
              <a:t>Clean(R</a:t>
            </a:r>
            <a:r>
              <a:rPr lang="en-US" sz="1800" baseline="-25000">
                <a:latin typeface="Comic Sans MS" pitchFamily="66" charset="0"/>
              </a:rPr>
              <a:t>2</a:t>
            </a:r>
            <a:r>
              <a:rPr lang="en-US" sz="1800">
                <a:latin typeface="Comic Sans MS" pitchFamily="66" charset="0"/>
              </a:rPr>
              <a:t>))</a:t>
            </a:r>
          </a:p>
        </p:txBody>
      </p:sp>
      <p:sp>
        <p:nvSpPr>
          <p:cNvPr id="105661" name="Rectangle 189"/>
          <p:cNvSpPr>
            <a:spLocks noChangeArrowheads="1"/>
          </p:cNvSpPr>
          <p:nvPr/>
        </p:nvSpPr>
        <p:spPr bwMode="auto">
          <a:xfrm>
            <a:off x="3429000" y="5638800"/>
            <a:ext cx="243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r>
              <a:rPr lang="en-US">
                <a:latin typeface="Comic Sans MS" pitchFamily="66" charset="0"/>
              </a:rPr>
              <a:t>K(In(R</a:t>
            </a:r>
            <a:r>
              <a:rPr lang="en-US" baseline="-25000">
                <a:latin typeface="Comic Sans MS" pitchFamily="66" charset="0"/>
              </a:rPr>
              <a:t>1</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2</a:t>
            </a:r>
            <a:r>
              <a:rPr lang="en-US">
                <a:latin typeface="Comic Sans MS" pitchFamily="66" charset="0"/>
              </a:rPr>
              <a:t>)) </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Clean(R</a:t>
            </a:r>
            <a:r>
              <a:rPr lang="en-US" baseline="-25000">
                <a:latin typeface="Comic Sans MS" pitchFamily="66" charset="0"/>
              </a:rPr>
              <a:t>2</a:t>
            </a:r>
            <a:r>
              <a:rPr lang="en-US">
                <a:latin typeface="Comic Sans MS" pitchFamily="66" charset="0"/>
              </a:rPr>
              <a:t>))</a:t>
            </a:r>
            <a:br>
              <a:rPr lang="en-US">
                <a:latin typeface="Comic Sans MS" pitchFamily="66" charset="0"/>
              </a:rPr>
            </a:br>
            <a:r>
              <a:rPr lang="en-US" b="1">
                <a:latin typeface="Comic Sans MS" pitchFamily="66" charset="0"/>
                <a:sym typeface="Symbol" pitchFamily="18" charset="2"/>
              </a:rPr>
              <a:t></a:t>
            </a:r>
            <a:r>
              <a:rPr lang="en-US">
                <a:latin typeface="Comic Sans MS" pitchFamily="66" charset="0"/>
                <a:sym typeface="Symbol" pitchFamily="18" charset="2"/>
              </a:rPr>
              <a:t>K(Clean(R</a:t>
            </a:r>
            <a:r>
              <a:rPr lang="en-US" baseline="-25000">
                <a:latin typeface="Comic Sans MS" pitchFamily="66" charset="0"/>
                <a:sym typeface="Symbol" pitchFamily="18" charset="2"/>
              </a:rPr>
              <a:t>1</a:t>
            </a:r>
            <a:r>
              <a:rPr lang="en-US">
                <a:latin typeface="Comic Sans MS" pitchFamily="66" charset="0"/>
                <a:sym typeface="Symbol" pitchFamily="18" charset="2"/>
              </a:rPr>
              <a:t>))</a:t>
            </a:r>
          </a:p>
        </p:txBody>
      </p:sp>
      <p:sp>
        <p:nvSpPr>
          <p:cNvPr id="105662" name="Rectangle 190"/>
          <p:cNvSpPr>
            <a:spLocks noChangeArrowheads="1"/>
          </p:cNvSpPr>
          <p:nvPr/>
        </p:nvSpPr>
        <p:spPr bwMode="auto">
          <a:xfrm>
            <a:off x="6477000" y="5638800"/>
            <a:ext cx="2514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bg2"/>
              </a:buClr>
              <a:buSzPct val="75000"/>
              <a:buFont typeface="Wingdings" pitchFamily="2" charset="2"/>
              <a:buNone/>
            </a:pPr>
            <a:r>
              <a:rPr lang="en-US">
                <a:latin typeface="Comic Sans MS" pitchFamily="66" charset="0"/>
              </a:rPr>
              <a:t>K(In(R</a:t>
            </a:r>
            <a:r>
              <a:rPr lang="en-US" baseline="-25000">
                <a:latin typeface="Comic Sans MS" pitchFamily="66" charset="0"/>
              </a:rPr>
              <a:t>1</a:t>
            </a:r>
            <a:r>
              <a:rPr lang="en-US">
                <a:latin typeface="Comic Sans MS" pitchFamily="66" charset="0"/>
              </a:rPr>
              <a:t>))</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In(R</a:t>
            </a:r>
            <a:r>
              <a:rPr lang="en-US" baseline="-25000">
                <a:latin typeface="Comic Sans MS" pitchFamily="66" charset="0"/>
              </a:rPr>
              <a:t>2</a:t>
            </a:r>
            <a:r>
              <a:rPr lang="en-US">
                <a:latin typeface="Comic Sans MS" pitchFamily="66" charset="0"/>
              </a:rPr>
              <a:t>)) </a:t>
            </a:r>
            <a:r>
              <a:rPr lang="en-US" b="1">
                <a:latin typeface="Comic Sans MS" pitchFamily="66" charset="0"/>
                <a:sym typeface="Symbol" pitchFamily="18" charset="2"/>
              </a:rPr>
              <a:t></a:t>
            </a:r>
            <a:r>
              <a:rPr lang="en-US">
                <a:latin typeface="Comic Sans MS" pitchFamily="66" charset="0"/>
                <a:sym typeface="Symbol" pitchFamily="18" charset="2"/>
              </a:rPr>
              <a:t>K(</a:t>
            </a:r>
            <a:r>
              <a:rPr lang="en-US">
                <a:latin typeface="Comic Sans MS" pitchFamily="66" charset="0"/>
              </a:rPr>
              <a:t>Clean(R</a:t>
            </a:r>
            <a:r>
              <a:rPr lang="en-US" baseline="-25000">
                <a:latin typeface="Comic Sans MS" pitchFamily="66" charset="0"/>
              </a:rPr>
              <a:t>2</a:t>
            </a:r>
            <a:r>
              <a:rPr lang="en-US">
                <a:latin typeface="Comic Sans MS" pitchFamily="66" charset="0"/>
              </a:rPr>
              <a:t>))</a:t>
            </a:r>
            <a:r>
              <a:rPr lang="en-US">
                <a:latin typeface="Comic Sans MS" pitchFamily="66" charset="0"/>
                <a:sym typeface="Symbol" pitchFamily="18" charset="2"/>
              </a:rPr>
              <a:t></a:t>
            </a:r>
            <a:br>
              <a:rPr lang="en-US">
                <a:latin typeface="Comic Sans MS" pitchFamily="66" charset="0"/>
                <a:sym typeface="Symbol" pitchFamily="18" charset="2"/>
              </a:rPr>
            </a:br>
            <a:r>
              <a:rPr lang="en-US">
                <a:latin typeface="Comic Sans MS" pitchFamily="66" charset="0"/>
                <a:sym typeface="Symbol" pitchFamily="18" charset="2"/>
              </a:rPr>
              <a:t>K(Clean(R</a:t>
            </a:r>
            <a:r>
              <a:rPr lang="en-US" baseline="-25000">
                <a:latin typeface="Comic Sans MS" pitchFamily="66" charset="0"/>
                <a:sym typeface="Symbol" pitchFamily="18" charset="2"/>
              </a:rPr>
              <a:t>1</a:t>
            </a:r>
            <a:r>
              <a:rPr lang="en-US">
                <a:latin typeface="Comic Sans MS" pitchFamily="66" charset="0"/>
                <a:sym typeface="Symbol" pitchFamily="18" charset="2"/>
              </a:rPr>
              <a:t>))</a:t>
            </a:r>
          </a:p>
        </p:txBody>
      </p:sp>
      <p:grpSp>
        <p:nvGrpSpPr>
          <p:cNvPr id="105668" name="Group 196"/>
          <p:cNvGrpSpPr>
            <a:grpSpLocks/>
          </p:cNvGrpSpPr>
          <p:nvPr/>
        </p:nvGrpSpPr>
        <p:grpSpPr bwMode="auto">
          <a:xfrm>
            <a:off x="3962400" y="3352800"/>
            <a:ext cx="4338638" cy="2239963"/>
            <a:chOff x="2496" y="2112"/>
            <a:chExt cx="2733" cy="1411"/>
          </a:xfrm>
        </p:grpSpPr>
        <p:sp>
          <p:nvSpPr>
            <p:cNvPr id="105667" name="Freeform 195"/>
            <p:cNvSpPr>
              <a:spLocks/>
            </p:cNvSpPr>
            <p:nvPr/>
          </p:nvSpPr>
          <p:spPr bwMode="auto">
            <a:xfrm>
              <a:off x="3600" y="2880"/>
              <a:ext cx="516" cy="60"/>
            </a:xfrm>
            <a:custGeom>
              <a:avLst/>
              <a:gdLst>
                <a:gd name="T0" fmla="*/ 264 w 516"/>
                <a:gd name="T1" fmla="*/ 0 h 60"/>
                <a:gd name="T2" fmla="*/ 0 w 516"/>
                <a:gd name="T3" fmla="*/ 60 h 60"/>
                <a:gd name="T4" fmla="*/ 516 w 516"/>
                <a:gd name="T5" fmla="*/ 60 h 60"/>
                <a:gd name="T6" fmla="*/ 264 w 516"/>
                <a:gd name="T7" fmla="*/ 0 h 60"/>
              </a:gdLst>
              <a:ahLst/>
              <a:cxnLst>
                <a:cxn ang="0">
                  <a:pos x="T0" y="T1"/>
                </a:cxn>
                <a:cxn ang="0">
                  <a:pos x="T2" y="T3"/>
                </a:cxn>
                <a:cxn ang="0">
                  <a:pos x="T4" y="T5"/>
                </a:cxn>
                <a:cxn ang="0">
                  <a:pos x="T6" y="T7"/>
                </a:cxn>
              </a:cxnLst>
              <a:rect l="0" t="0" r="r" b="b"/>
              <a:pathLst>
                <a:path w="516" h="60">
                  <a:moveTo>
                    <a:pt x="264" y="0"/>
                  </a:moveTo>
                  <a:lnTo>
                    <a:pt x="0" y="60"/>
                  </a:lnTo>
                  <a:lnTo>
                    <a:pt x="516" y="60"/>
                  </a:lnTo>
                  <a:lnTo>
                    <a:pt x="264" y="0"/>
                  </a:lnTo>
                  <a:close/>
                </a:path>
              </a:pathLst>
            </a:cu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5570" name="Group 98"/>
            <p:cNvGrpSpPr>
              <a:grpSpLocks/>
            </p:cNvGrpSpPr>
            <p:nvPr/>
          </p:nvGrpSpPr>
          <p:grpSpPr bwMode="auto">
            <a:xfrm>
              <a:off x="3264" y="2112"/>
              <a:ext cx="1248" cy="403"/>
              <a:chOff x="2688" y="3552"/>
              <a:chExt cx="1248" cy="403"/>
            </a:xfrm>
          </p:grpSpPr>
          <p:sp>
            <p:nvSpPr>
              <p:cNvPr id="105522" name="Rectangle 50"/>
              <p:cNvSpPr>
                <a:spLocks noChangeArrowheads="1"/>
              </p:cNvSpPr>
              <p:nvPr/>
            </p:nvSpPr>
            <p:spPr bwMode="auto">
              <a:xfrm>
                <a:off x="2688" y="3552"/>
                <a:ext cx="1248"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524" name="Group 52"/>
              <p:cNvGrpSpPr>
                <a:grpSpLocks/>
              </p:cNvGrpSpPr>
              <p:nvPr/>
            </p:nvGrpSpPr>
            <p:grpSpPr bwMode="auto">
              <a:xfrm>
                <a:off x="3360" y="3552"/>
                <a:ext cx="528" cy="361"/>
                <a:chOff x="2736" y="864"/>
                <a:chExt cx="1008" cy="672"/>
              </a:xfrm>
            </p:grpSpPr>
            <p:sp>
              <p:nvSpPr>
                <p:cNvPr id="105525" name="Rectangle 53"/>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26" name="Rectangle 54"/>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527" name="Group 55"/>
                <p:cNvGrpSpPr>
                  <a:grpSpLocks/>
                </p:cNvGrpSpPr>
                <p:nvPr/>
              </p:nvGrpSpPr>
              <p:grpSpPr bwMode="auto">
                <a:xfrm>
                  <a:off x="3408" y="1296"/>
                  <a:ext cx="288" cy="192"/>
                  <a:chOff x="2736" y="1776"/>
                  <a:chExt cx="288" cy="192"/>
                </a:xfrm>
              </p:grpSpPr>
              <p:sp>
                <p:nvSpPr>
                  <p:cNvPr id="105528" name="Oval 56"/>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29" name="Oval 57"/>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0" name="Oval 58"/>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1" name="Oval 59"/>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2" name="Oval 60"/>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3" name="Oval 61"/>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4" name="Oval 62"/>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5" name="Oval 63"/>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36" name="Oval 64"/>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537" name="Group 65"/>
                <p:cNvGrpSpPr>
                  <a:grpSpLocks/>
                </p:cNvGrpSpPr>
                <p:nvPr/>
              </p:nvGrpSpPr>
              <p:grpSpPr bwMode="auto">
                <a:xfrm>
                  <a:off x="2784" y="864"/>
                  <a:ext cx="432" cy="624"/>
                  <a:chOff x="2784" y="96"/>
                  <a:chExt cx="432" cy="624"/>
                </a:xfrm>
              </p:grpSpPr>
              <p:pic>
                <p:nvPicPr>
                  <p:cNvPr id="105538" name="Picture 6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05539" name="Group 67"/>
                  <p:cNvGrpSpPr>
                    <a:grpSpLocks/>
                  </p:cNvGrpSpPr>
                  <p:nvPr/>
                </p:nvGrpSpPr>
                <p:grpSpPr bwMode="auto">
                  <a:xfrm>
                    <a:off x="2928" y="528"/>
                    <a:ext cx="288" cy="192"/>
                    <a:chOff x="2736" y="1776"/>
                    <a:chExt cx="288" cy="192"/>
                  </a:xfrm>
                </p:grpSpPr>
                <p:sp>
                  <p:nvSpPr>
                    <p:cNvPr id="105540" name="Oval 6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1" name="Oval 6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2" name="Oval 7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3" name="Oval 7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4" name="Oval 7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5" name="Oval 7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6" name="Oval 7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7" name="Oval 7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48" name="Oval 7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05507" name="Group 35"/>
              <p:cNvGrpSpPr>
                <a:grpSpLocks/>
              </p:cNvGrpSpPr>
              <p:nvPr/>
            </p:nvGrpSpPr>
            <p:grpSpPr bwMode="auto">
              <a:xfrm>
                <a:off x="2727" y="3582"/>
                <a:ext cx="528" cy="336"/>
                <a:chOff x="528" y="144"/>
                <a:chExt cx="1008" cy="624"/>
              </a:xfrm>
            </p:grpSpPr>
            <p:sp>
              <p:nvSpPr>
                <p:cNvPr id="105508" name="Rectangle 36"/>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9" name="Rectangle 37"/>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5510" name="Picture 3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05511" name="Group 39"/>
                <p:cNvGrpSpPr>
                  <a:grpSpLocks/>
                </p:cNvGrpSpPr>
                <p:nvPr/>
              </p:nvGrpSpPr>
              <p:grpSpPr bwMode="auto">
                <a:xfrm>
                  <a:off x="1200" y="528"/>
                  <a:ext cx="288" cy="192"/>
                  <a:chOff x="2736" y="1776"/>
                  <a:chExt cx="288" cy="192"/>
                </a:xfrm>
              </p:grpSpPr>
              <p:sp>
                <p:nvSpPr>
                  <p:cNvPr id="105512" name="Oval 4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3" name="Oval 4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4" name="Oval 4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5" name="Oval 4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6" name="Oval 4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7" name="Oval 4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8" name="Oval 4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9" name="Oval 4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20" name="Oval 4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05576" name="Rectangle 104"/>
            <p:cNvSpPr>
              <a:spLocks noChangeArrowheads="1"/>
            </p:cNvSpPr>
            <p:nvPr/>
          </p:nvSpPr>
          <p:spPr bwMode="auto">
            <a:xfrm>
              <a:off x="3792" y="2736"/>
              <a:ext cx="144" cy="144"/>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660" name="Group 188"/>
            <p:cNvGrpSpPr>
              <a:grpSpLocks/>
            </p:cNvGrpSpPr>
            <p:nvPr/>
          </p:nvGrpSpPr>
          <p:grpSpPr bwMode="auto">
            <a:xfrm>
              <a:off x="4512" y="3120"/>
              <a:ext cx="624" cy="403"/>
              <a:chOff x="4560" y="2544"/>
              <a:chExt cx="624" cy="403"/>
            </a:xfrm>
          </p:grpSpPr>
          <p:sp>
            <p:nvSpPr>
              <p:cNvPr id="105578" name="Rectangle 106"/>
              <p:cNvSpPr>
                <a:spLocks noChangeArrowheads="1"/>
              </p:cNvSpPr>
              <p:nvPr/>
            </p:nvSpPr>
            <p:spPr bwMode="auto">
              <a:xfrm>
                <a:off x="4560" y="2544"/>
                <a:ext cx="62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579" name="Group 107"/>
              <p:cNvGrpSpPr>
                <a:grpSpLocks/>
              </p:cNvGrpSpPr>
              <p:nvPr/>
            </p:nvGrpSpPr>
            <p:grpSpPr bwMode="auto">
              <a:xfrm>
                <a:off x="4608" y="2544"/>
                <a:ext cx="528" cy="361"/>
                <a:chOff x="2736" y="864"/>
                <a:chExt cx="1008" cy="672"/>
              </a:xfrm>
            </p:grpSpPr>
            <p:sp>
              <p:nvSpPr>
                <p:cNvPr id="105580" name="Rectangle 108"/>
                <p:cNvSpPr>
                  <a:spLocks noChangeArrowheads="1"/>
                </p:cNvSpPr>
                <p:nvPr/>
              </p:nvSpPr>
              <p:spPr bwMode="auto">
                <a:xfrm>
                  <a:off x="2736" y="912"/>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1" name="Rectangle 109"/>
                <p:cNvSpPr>
                  <a:spLocks noChangeArrowheads="1"/>
                </p:cNvSpPr>
                <p:nvPr/>
              </p:nvSpPr>
              <p:spPr bwMode="auto">
                <a:xfrm>
                  <a:off x="3264" y="912"/>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582" name="Group 110"/>
                <p:cNvGrpSpPr>
                  <a:grpSpLocks/>
                </p:cNvGrpSpPr>
                <p:nvPr/>
              </p:nvGrpSpPr>
              <p:grpSpPr bwMode="auto">
                <a:xfrm>
                  <a:off x="3408" y="1296"/>
                  <a:ext cx="288" cy="192"/>
                  <a:chOff x="2736" y="1776"/>
                  <a:chExt cx="288" cy="192"/>
                </a:xfrm>
              </p:grpSpPr>
              <p:sp>
                <p:nvSpPr>
                  <p:cNvPr id="105583" name="Oval 111"/>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4" name="Oval 112"/>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5" name="Oval 113"/>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6" name="Oval 114"/>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7" name="Oval 115"/>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8" name="Oval 116"/>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89" name="Oval 117"/>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0" name="Oval 118"/>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1" name="Oval 119"/>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592" name="Group 120"/>
                <p:cNvGrpSpPr>
                  <a:grpSpLocks/>
                </p:cNvGrpSpPr>
                <p:nvPr/>
              </p:nvGrpSpPr>
              <p:grpSpPr bwMode="auto">
                <a:xfrm>
                  <a:off x="2784" y="864"/>
                  <a:ext cx="432" cy="624"/>
                  <a:chOff x="2784" y="96"/>
                  <a:chExt cx="432" cy="624"/>
                </a:xfrm>
              </p:grpSpPr>
              <p:pic>
                <p:nvPicPr>
                  <p:cNvPr id="105593" name="Picture 121"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96"/>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05594" name="Group 122"/>
                  <p:cNvGrpSpPr>
                    <a:grpSpLocks/>
                  </p:cNvGrpSpPr>
                  <p:nvPr/>
                </p:nvGrpSpPr>
                <p:grpSpPr bwMode="auto">
                  <a:xfrm>
                    <a:off x="2928" y="528"/>
                    <a:ext cx="288" cy="192"/>
                    <a:chOff x="2736" y="1776"/>
                    <a:chExt cx="288" cy="192"/>
                  </a:xfrm>
                </p:grpSpPr>
                <p:sp>
                  <p:nvSpPr>
                    <p:cNvPr id="105595" name="Oval 123"/>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6" name="Oval 124"/>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7" name="Oval 125"/>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8" name="Oval 126"/>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99" name="Oval 127"/>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00" name="Oval 128"/>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01" name="Oval 129"/>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02" name="Oval 130"/>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03" name="Oval 131"/>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nvGrpSpPr>
            <p:cNvPr id="105659" name="Group 187"/>
            <p:cNvGrpSpPr>
              <a:grpSpLocks/>
            </p:cNvGrpSpPr>
            <p:nvPr/>
          </p:nvGrpSpPr>
          <p:grpSpPr bwMode="auto">
            <a:xfrm>
              <a:off x="2496" y="3120"/>
              <a:ext cx="624" cy="403"/>
              <a:chOff x="2448" y="2544"/>
              <a:chExt cx="624" cy="403"/>
            </a:xfrm>
          </p:grpSpPr>
          <p:sp>
            <p:nvSpPr>
              <p:cNvPr id="105619" name="Rectangle 147"/>
              <p:cNvSpPr>
                <a:spLocks noChangeArrowheads="1"/>
              </p:cNvSpPr>
              <p:nvPr/>
            </p:nvSpPr>
            <p:spPr bwMode="auto">
              <a:xfrm>
                <a:off x="2448" y="2544"/>
                <a:ext cx="624" cy="40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645" name="Group 173"/>
              <p:cNvGrpSpPr>
                <a:grpSpLocks/>
              </p:cNvGrpSpPr>
              <p:nvPr/>
            </p:nvGrpSpPr>
            <p:grpSpPr bwMode="auto">
              <a:xfrm>
                <a:off x="2487" y="2574"/>
                <a:ext cx="528" cy="336"/>
                <a:chOff x="528" y="144"/>
                <a:chExt cx="1008" cy="624"/>
              </a:xfrm>
            </p:grpSpPr>
            <p:sp>
              <p:nvSpPr>
                <p:cNvPr id="105646" name="Rectangle 174"/>
                <p:cNvSpPr>
                  <a:spLocks noChangeArrowheads="1"/>
                </p:cNvSpPr>
                <p:nvPr/>
              </p:nvSpPr>
              <p:spPr bwMode="auto">
                <a:xfrm>
                  <a:off x="528" y="144"/>
                  <a:ext cx="576"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47" name="Rectangle 175"/>
                <p:cNvSpPr>
                  <a:spLocks noChangeArrowheads="1"/>
                </p:cNvSpPr>
                <p:nvPr/>
              </p:nvSpPr>
              <p:spPr bwMode="auto">
                <a:xfrm>
                  <a:off x="1056" y="144"/>
                  <a:ext cx="480" cy="62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5648" name="Picture 176"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92"/>
                  <a:ext cx="333" cy="504"/>
                </a:xfrm>
                <a:prstGeom prst="rect">
                  <a:avLst/>
                </a:prstGeom>
                <a:noFill/>
                <a:extLst>
                  <a:ext uri="{909E8E84-426E-40dd-AFC4-6F175D3DCCD1}">
                    <a14:hiddenFill xmlns:a14="http://schemas.microsoft.com/office/drawing/2010/main">
                      <a:solidFill>
                        <a:srgbClr val="FFFFFF"/>
                      </a:solidFill>
                    </a14:hiddenFill>
                  </a:ext>
                </a:extLst>
              </p:spPr>
            </p:pic>
            <p:grpSp>
              <p:nvGrpSpPr>
                <p:cNvPr id="105649" name="Group 177"/>
                <p:cNvGrpSpPr>
                  <a:grpSpLocks/>
                </p:cNvGrpSpPr>
                <p:nvPr/>
              </p:nvGrpSpPr>
              <p:grpSpPr bwMode="auto">
                <a:xfrm>
                  <a:off x="1200" y="528"/>
                  <a:ext cx="288" cy="192"/>
                  <a:chOff x="2736" y="1776"/>
                  <a:chExt cx="288" cy="192"/>
                </a:xfrm>
              </p:grpSpPr>
              <p:sp>
                <p:nvSpPr>
                  <p:cNvPr id="105650" name="Oval 178"/>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1" name="Oval 179"/>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2" name="Oval 180"/>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3" name="Oval 181"/>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4" name="Oval 182"/>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5" name="Oval 183"/>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6" name="Oval 184"/>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7" name="Oval 185"/>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58" name="Oval 186"/>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105663" name="Text Box 191"/>
            <p:cNvSpPr txBox="1">
              <a:spLocks noChangeArrowheads="1"/>
            </p:cNvSpPr>
            <p:nvPr/>
          </p:nvSpPr>
          <p:spPr bwMode="auto">
            <a:xfrm>
              <a:off x="3984" y="2688"/>
              <a:ext cx="12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mic Sans MS" pitchFamily="66" charset="0"/>
                </a:rPr>
                <a:t>Check-Dust(R</a:t>
              </a:r>
              <a:r>
                <a:rPr lang="en-US" b="1" baseline="-25000">
                  <a:latin typeface="Comic Sans MS" pitchFamily="66" charset="0"/>
                </a:rPr>
                <a:t>1</a:t>
              </a:r>
              <a:r>
                <a:rPr lang="en-US" b="1">
                  <a:latin typeface="Comic Sans MS" pitchFamily="66" charset="0"/>
                </a:rPr>
                <a:t>):</a:t>
              </a:r>
            </a:p>
          </p:txBody>
        </p:sp>
        <p:sp>
          <p:nvSpPr>
            <p:cNvPr id="105664" name="Line 192"/>
            <p:cNvSpPr>
              <a:spLocks noChangeShapeType="1"/>
            </p:cNvSpPr>
            <p:nvPr/>
          </p:nvSpPr>
          <p:spPr bwMode="auto">
            <a:xfrm>
              <a:off x="3861" y="2505"/>
              <a:ext cx="3" cy="2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65" name="Line 193"/>
            <p:cNvSpPr>
              <a:spLocks noChangeShapeType="1"/>
            </p:cNvSpPr>
            <p:nvPr/>
          </p:nvSpPr>
          <p:spPr bwMode="auto">
            <a:xfrm flipH="1">
              <a:off x="2784" y="2880"/>
              <a:ext cx="10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66" name="Line 194"/>
            <p:cNvSpPr>
              <a:spLocks noChangeShapeType="1"/>
            </p:cNvSpPr>
            <p:nvPr/>
          </p:nvSpPr>
          <p:spPr bwMode="auto">
            <a:xfrm>
              <a:off x="3867" y="2880"/>
              <a:ext cx="98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5669" name="Text Box 197"/>
          <p:cNvSpPr txBox="1">
            <a:spLocks noChangeArrowheads="1"/>
          </p:cNvSpPr>
          <p:nvPr/>
        </p:nvSpPr>
        <p:spPr bwMode="auto">
          <a:xfrm>
            <a:off x="4708525" y="1260475"/>
            <a:ext cx="3911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mic Sans MS" pitchFamily="66" charset="0"/>
              </a:rPr>
              <a:t>A sensory action maps a state</a:t>
            </a:r>
          </a:p>
          <a:p>
            <a:r>
              <a:rPr lang="en-US">
                <a:latin typeface="Comic Sans MS" pitchFamily="66" charset="0"/>
              </a:rPr>
              <a:t>into a belief state</a:t>
            </a:r>
          </a:p>
          <a:p>
            <a:r>
              <a:rPr lang="en-US">
                <a:solidFill>
                  <a:srgbClr val="008000"/>
                </a:solidFill>
                <a:latin typeface="Comic Sans MS" pitchFamily="66" charset="0"/>
              </a:rPr>
              <a:t>Its precondition is about the state</a:t>
            </a:r>
          </a:p>
          <a:p>
            <a:r>
              <a:rPr lang="en-US">
                <a:solidFill>
                  <a:srgbClr val="990000"/>
                </a:solidFill>
                <a:latin typeface="Comic Sans MS" pitchFamily="66" charset="0"/>
              </a:rPr>
              <a:t>Its effects are on the belief state</a:t>
            </a:r>
          </a:p>
        </p:txBody>
      </p:sp>
    </p:spTree>
    <p:extLst>
      <p:ext uri="{BB962C8B-B14F-4D97-AF65-F5344CB8AC3E}">
        <p14:creationId xmlns:p14="http://schemas.microsoft.com/office/powerpoint/2010/main" val="3708608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5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6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5" grpId="0" build="p"/>
      <p:bldP spid="105661" grpId="0"/>
      <p:bldP spid="105662" grpId="0"/>
      <p:bldP spid="1056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smtClean="0"/>
              <a:t>Intruder Finding Problem</a:t>
            </a:r>
            <a:endParaRPr lang="en-US"/>
          </a:p>
        </p:txBody>
      </p:sp>
      <p:sp>
        <p:nvSpPr>
          <p:cNvPr id="221187" name="Rectangle 3"/>
          <p:cNvSpPr>
            <a:spLocks noGrp="1" noChangeArrowheads="1"/>
          </p:cNvSpPr>
          <p:nvPr>
            <p:ph type="body" idx="1"/>
          </p:nvPr>
        </p:nvSpPr>
        <p:spPr>
          <a:xfrm>
            <a:off x="457200" y="4972050"/>
            <a:ext cx="7467600" cy="1501902"/>
          </a:xfrm>
        </p:spPr>
        <p:txBody>
          <a:bodyPr>
            <a:normAutofit fontScale="92500" lnSpcReduction="10000"/>
          </a:bodyPr>
          <a:lstStyle/>
          <a:p>
            <a:r>
              <a:rPr lang="en-US" dirty="0" smtClean="0"/>
              <a:t>A moving intruder is hiding in a 2-D workspace</a:t>
            </a:r>
          </a:p>
          <a:p>
            <a:r>
              <a:rPr lang="en-US" dirty="0" smtClean="0"/>
              <a:t>The robot must “sweep” the workspace to find the intruder</a:t>
            </a:r>
          </a:p>
          <a:p>
            <a:r>
              <a:rPr lang="en-US" dirty="0" smtClean="0"/>
              <a:t>Both the robot and the intruder are points</a:t>
            </a:r>
            <a:endParaRPr lang="en-US" dirty="0"/>
          </a:p>
        </p:txBody>
      </p:sp>
      <p:pic>
        <p:nvPicPr>
          <p:cNvPr id="221188" name="Picture 4" descr="ex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00200"/>
            <a:ext cx="2101850" cy="1416050"/>
          </a:xfrm>
          <a:prstGeom prst="rect">
            <a:avLst/>
          </a:prstGeom>
          <a:noFill/>
          <a:extLst>
            <a:ext uri="{909E8E84-426E-40dd-AFC4-6F175D3DCCD1}">
              <a14:hiddenFill xmlns:a14="http://schemas.microsoft.com/office/drawing/2010/main">
                <a:solidFill>
                  <a:srgbClr val="FFFFFF"/>
                </a:solidFill>
              </a14:hiddenFill>
            </a:ext>
          </a:extLst>
        </p:spPr>
      </p:pic>
      <p:pic>
        <p:nvPicPr>
          <p:cNvPr id="221189" name="Picture 5" descr="ex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8438" y="1620838"/>
            <a:ext cx="2062162" cy="1389062"/>
          </a:xfrm>
          <a:prstGeom prst="rect">
            <a:avLst/>
          </a:prstGeom>
          <a:noFill/>
          <a:extLst>
            <a:ext uri="{909E8E84-426E-40dd-AFC4-6F175D3DCCD1}">
              <a14:hiddenFill xmlns:a14="http://schemas.microsoft.com/office/drawing/2010/main">
                <a:solidFill>
                  <a:srgbClr val="FFFFFF"/>
                </a:solidFill>
              </a14:hiddenFill>
            </a:ext>
          </a:extLst>
        </p:spPr>
      </p:pic>
      <p:sp>
        <p:nvSpPr>
          <p:cNvPr id="221190" name="Text Box 6"/>
          <p:cNvSpPr txBox="1">
            <a:spLocks noChangeArrowheads="1"/>
          </p:cNvSpPr>
          <p:nvPr/>
        </p:nvSpPr>
        <p:spPr bwMode="auto">
          <a:xfrm>
            <a:off x="304800" y="1377950"/>
            <a:ext cx="11890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Comic Sans MS" pitchFamily="66" charset="0"/>
              </a:rPr>
              <a:t>robot’s </a:t>
            </a:r>
          </a:p>
          <a:p>
            <a:pPr algn="ctr"/>
            <a:r>
              <a:rPr lang="en-US" sz="2000">
                <a:latin typeface="Comic Sans MS" pitchFamily="66" charset="0"/>
              </a:rPr>
              <a:t>visibility</a:t>
            </a:r>
            <a:br>
              <a:rPr lang="en-US" sz="2000">
                <a:latin typeface="Comic Sans MS" pitchFamily="66" charset="0"/>
              </a:rPr>
            </a:br>
            <a:r>
              <a:rPr lang="en-US" sz="2000">
                <a:latin typeface="Comic Sans MS" pitchFamily="66" charset="0"/>
              </a:rPr>
              <a:t>region</a:t>
            </a:r>
          </a:p>
        </p:txBody>
      </p:sp>
      <p:sp>
        <p:nvSpPr>
          <p:cNvPr id="221191" name="Text Box 7"/>
          <p:cNvSpPr txBox="1">
            <a:spLocks noChangeArrowheads="1"/>
          </p:cNvSpPr>
          <p:nvPr/>
        </p:nvSpPr>
        <p:spPr bwMode="auto">
          <a:xfrm>
            <a:off x="365125" y="2667000"/>
            <a:ext cx="919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Comic Sans MS" pitchFamily="66" charset="0"/>
              </a:rPr>
              <a:t>hiding</a:t>
            </a:r>
          </a:p>
          <a:p>
            <a:pPr algn="ctr"/>
            <a:r>
              <a:rPr lang="en-US" sz="2000">
                <a:latin typeface="Comic Sans MS" pitchFamily="66" charset="0"/>
              </a:rPr>
              <a:t>region</a:t>
            </a:r>
          </a:p>
        </p:txBody>
      </p:sp>
      <p:sp>
        <p:nvSpPr>
          <p:cNvPr id="221192" name="Line 8"/>
          <p:cNvSpPr>
            <a:spLocks noChangeShapeType="1"/>
          </p:cNvSpPr>
          <p:nvPr/>
        </p:nvSpPr>
        <p:spPr bwMode="auto">
          <a:xfrm>
            <a:off x="1447800" y="1676400"/>
            <a:ext cx="609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193" name="Line 9"/>
          <p:cNvSpPr>
            <a:spLocks noChangeShapeType="1"/>
          </p:cNvSpPr>
          <p:nvPr/>
        </p:nvSpPr>
        <p:spPr bwMode="auto">
          <a:xfrm flipV="1">
            <a:off x="1371600" y="27432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194" name="Text Box 10"/>
          <p:cNvSpPr txBox="1">
            <a:spLocks noChangeArrowheads="1"/>
          </p:cNvSpPr>
          <p:nvPr/>
        </p:nvSpPr>
        <p:spPr bwMode="auto">
          <a:xfrm>
            <a:off x="2819400" y="29718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1</a:t>
            </a:r>
          </a:p>
        </p:txBody>
      </p:sp>
      <p:grpSp>
        <p:nvGrpSpPr>
          <p:cNvPr id="221195" name="Group 11"/>
          <p:cNvGrpSpPr>
            <a:grpSpLocks/>
          </p:cNvGrpSpPr>
          <p:nvPr/>
        </p:nvGrpSpPr>
        <p:grpSpPr bwMode="auto">
          <a:xfrm>
            <a:off x="4227513" y="1219200"/>
            <a:ext cx="2906712" cy="2057400"/>
            <a:chOff x="2663" y="768"/>
            <a:chExt cx="1831" cy="1296"/>
          </a:xfrm>
        </p:grpSpPr>
        <p:pic>
          <p:nvPicPr>
            <p:cNvPr id="221196" name="Picture 12" descr="ex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 y="1014"/>
              <a:ext cx="1305" cy="880"/>
            </a:xfrm>
            <a:prstGeom prst="rect">
              <a:avLst/>
            </a:prstGeom>
            <a:noFill/>
            <a:extLst>
              <a:ext uri="{909E8E84-426E-40dd-AFC4-6F175D3DCCD1}">
                <a14:hiddenFill xmlns:a14="http://schemas.microsoft.com/office/drawing/2010/main">
                  <a:solidFill>
                    <a:srgbClr val="FFFFFF"/>
                  </a:solidFill>
                </a14:hiddenFill>
              </a:ext>
            </a:extLst>
          </p:spPr>
        </p:pic>
        <p:grpSp>
          <p:nvGrpSpPr>
            <p:cNvPr id="221197" name="Group 13"/>
            <p:cNvGrpSpPr>
              <a:grpSpLocks/>
            </p:cNvGrpSpPr>
            <p:nvPr/>
          </p:nvGrpSpPr>
          <p:grpSpPr bwMode="auto">
            <a:xfrm>
              <a:off x="3072" y="768"/>
              <a:ext cx="1422" cy="336"/>
              <a:chOff x="3072" y="768"/>
              <a:chExt cx="1422" cy="336"/>
            </a:xfrm>
          </p:grpSpPr>
          <p:sp>
            <p:nvSpPr>
              <p:cNvPr id="221198" name="Text Box 14"/>
              <p:cNvSpPr txBox="1">
                <a:spLocks noChangeArrowheads="1"/>
              </p:cNvSpPr>
              <p:nvPr/>
            </p:nvSpPr>
            <p:spPr bwMode="auto">
              <a:xfrm>
                <a:off x="3312" y="768"/>
                <a:ext cx="11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Comic Sans MS" pitchFamily="66" charset="0"/>
                  </a:rPr>
                  <a:t>cleared region</a:t>
                </a:r>
              </a:p>
            </p:txBody>
          </p:sp>
          <p:sp>
            <p:nvSpPr>
              <p:cNvPr id="221199" name="Line 15"/>
              <p:cNvSpPr>
                <a:spLocks noChangeShapeType="1"/>
              </p:cNvSpPr>
              <p:nvPr/>
            </p:nvSpPr>
            <p:spPr bwMode="auto">
              <a:xfrm flipH="1">
                <a:off x="3072" y="912"/>
                <a:ext cx="28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1200" name="Text Box 16"/>
            <p:cNvSpPr txBox="1">
              <a:spLocks noChangeArrowheads="1"/>
            </p:cNvSpPr>
            <p:nvPr/>
          </p:nvSpPr>
          <p:spPr bwMode="auto">
            <a:xfrm>
              <a:off x="3216" y="1872"/>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2</a:t>
              </a:r>
            </a:p>
          </p:txBody>
        </p:sp>
      </p:grpSp>
      <p:sp>
        <p:nvSpPr>
          <p:cNvPr id="221201" name="Text Box 17"/>
          <p:cNvSpPr txBox="1">
            <a:spLocks noChangeArrowheads="1"/>
          </p:cNvSpPr>
          <p:nvPr/>
        </p:nvSpPr>
        <p:spPr bwMode="auto">
          <a:xfrm>
            <a:off x="7467600" y="29718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3</a:t>
            </a:r>
          </a:p>
        </p:txBody>
      </p:sp>
      <p:grpSp>
        <p:nvGrpSpPr>
          <p:cNvPr id="221202" name="Group 18"/>
          <p:cNvGrpSpPr>
            <a:grpSpLocks/>
          </p:cNvGrpSpPr>
          <p:nvPr/>
        </p:nvGrpSpPr>
        <p:grpSpPr bwMode="auto">
          <a:xfrm>
            <a:off x="1905000" y="3319463"/>
            <a:ext cx="2084388" cy="1652587"/>
            <a:chOff x="1200" y="2091"/>
            <a:chExt cx="1313" cy="1041"/>
          </a:xfrm>
        </p:grpSpPr>
        <p:pic>
          <p:nvPicPr>
            <p:cNvPr id="221203" name="Picture 19" descr="ex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091"/>
              <a:ext cx="1313" cy="885"/>
            </a:xfrm>
            <a:prstGeom prst="rect">
              <a:avLst/>
            </a:prstGeom>
            <a:noFill/>
            <a:extLst>
              <a:ext uri="{909E8E84-426E-40dd-AFC4-6F175D3DCCD1}">
                <a14:hiddenFill xmlns:a14="http://schemas.microsoft.com/office/drawing/2010/main">
                  <a:solidFill>
                    <a:srgbClr val="FFFFFF"/>
                  </a:solidFill>
                </a14:hiddenFill>
              </a:ext>
            </a:extLst>
          </p:spPr>
        </p:pic>
        <p:sp>
          <p:nvSpPr>
            <p:cNvPr id="221204" name="Text Box 20"/>
            <p:cNvSpPr txBox="1">
              <a:spLocks noChangeArrowheads="1"/>
            </p:cNvSpPr>
            <p:nvPr/>
          </p:nvSpPr>
          <p:spPr bwMode="auto">
            <a:xfrm>
              <a:off x="1776" y="2940"/>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4</a:t>
              </a:r>
            </a:p>
          </p:txBody>
        </p:sp>
      </p:grpSp>
      <p:grpSp>
        <p:nvGrpSpPr>
          <p:cNvPr id="221205" name="Group 21"/>
          <p:cNvGrpSpPr>
            <a:grpSpLocks/>
          </p:cNvGrpSpPr>
          <p:nvPr/>
        </p:nvGrpSpPr>
        <p:grpSpPr bwMode="auto">
          <a:xfrm>
            <a:off x="4216400" y="3340100"/>
            <a:ext cx="2054225" cy="1631950"/>
            <a:chOff x="2656" y="2104"/>
            <a:chExt cx="1294" cy="1028"/>
          </a:xfrm>
        </p:grpSpPr>
        <p:pic>
          <p:nvPicPr>
            <p:cNvPr id="221206" name="Picture 22" descr="ex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6" y="2104"/>
              <a:ext cx="1294" cy="872"/>
            </a:xfrm>
            <a:prstGeom prst="rect">
              <a:avLst/>
            </a:prstGeom>
            <a:noFill/>
            <a:extLst>
              <a:ext uri="{909E8E84-426E-40dd-AFC4-6F175D3DCCD1}">
                <a14:hiddenFill xmlns:a14="http://schemas.microsoft.com/office/drawing/2010/main">
                  <a:solidFill>
                    <a:srgbClr val="FFFFFF"/>
                  </a:solidFill>
                </a14:hiddenFill>
              </a:ext>
            </a:extLst>
          </p:spPr>
        </p:pic>
        <p:sp>
          <p:nvSpPr>
            <p:cNvPr id="221207" name="Text Box 23"/>
            <p:cNvSpPr txBox="1">
              <a:spLocks noChangeArrowheads="1"/>
            </p:cNvSpPr>
            <p:nvPr/>
          </p:nvSpPr>
          <p:spPr bwMode="auto">
            <a:xfrm>
              <a:off x="3216" y="2940"/>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5</a:t>
              </a:r>
            </a:p>
          </p:txBody>
        </p:sp>
      </p:grpSp>
      <p:grpSp>
        <p:nvGrpSpPr>
          <p:cNvPr id="221208" name="Group 24"/>
          <p:cNvGrpSpPr>
            <a:grpSpLocks/>
          </p:cNvGrpSpPr>
          <p:nvPr/>
        </p:nvGrpSpPr>
        <p:grpSpPr bwMode="auto">
          <a:xfrm>
            <a:off x="6548438" y="3349625"/>
            <a:ext cx="2025650" cy="1622425"/>
            <a:chOff x="4125" y="2110"/>
            <a:chExt cx="1276" cy="1022"/>
          </a:xfrm>
        </p:grpSpPr>
        <p:pic>
          <p:nvPicPr>
            <p:cNvPr id="221209" name="Picture 25" descr="ex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5" y="2110"/>
              <a:ext cx="1276" cy="860"/>
            </a:xfrm>
            <a:prstGeom prst="rect">
              <a:avLst/>
            </a:prstGeom>
            <a:noFill/>
            <a:extLst>
              <a:ext uri="{909E8E84-426E-40dd-AFC4-6F175D3DCCD1}">
                <a14:hiddenFill xmlns:a14="http://schemas.microsoft.com/office/drawing/2010/main">
                  <a:solidFill>
                    <a:srgbClr val="FFFFFF"/>
                  </a:solidFill>
                </a14:hiddenFill>
              </a:ext>
            </a:extLst>
          </p:spPr>
        </p:pic>
        <p:sp>
          <p:nvSpPr>
            <p:cNvPr id="221210" name="Text Box 26"/>
            <p:cNvSpPr txBox="1">
              <a:spLocks noChangeArrowheads="1"/>
            </p:cNvSpPr>
            <p:nvPr/>
          </p:nvSpPr>
          <p:spPr bwMode="auto">
            <a:xfrm>
              <a:off x="4704" y="2940"/>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Comic Sans MS" pitchFamily="66" charset="0"/>
                </a:rPr>
                <a:t>6</a:t>
              </a:r>
            </a:p>
          </p:txBody>
        </p:sp>
      </p:grpSp>
      <p:sp>
        <p:nvSpPr>
          <p:cNvPr id="221211" name="Text Box 27"/>
          <p:cNvSpPr txBox="1">
            <a:spLocks noChangeArrowheads="1"/>
          </p:cNvSpPr>
          <p:nvPr/>
        </p:nvSpPr>
        <p:spPr bwMode="auto">
          <a:xfrm>
            <a:off x="2865438" y="1247775"/>
            <a:ext cx="842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robot</a:t>
            </a:r>
          </a:p>
        </p:txBody>
      </p:sp>
      <p:sp>
        <p:nvSpPr>
          <p:cNvPr id="221212" name="Line 28"/>
          <p:cNvSpPr>
            <a:spLocks noChangeShapeType="1"/>
          </p:cNvSpPr>
          <p:nvPr/>
        </p:nvSpPr>
        <p:spPr bwMode="auto">
          <a:xfrm flipH="1">
            <a:off x="2557463" y="1447800"/>
            <a:ext cx="338137" cy="276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213" name="Freeform 29"/>
          <p:cNvSpPr>
            <a:spLocks/>
          </p:cNvSpPr>
          <p:nvPr/>
        </p:nvSpPr>
        <p:spPr bwMode="auto">
          <a:xfrm>
            <a:off x="4335463" y="1676400"/>
            <a:ext cx="465137" cy="1066800"/>
          </a:xfrm>
          <a:custGeom>
            <a:avLst/>
            <a:gdLst>
              <a:gd name="T0" fmla="*/ 293 w 293"/>
              <a:gd name="T1" fmla="*/ 48 h 672"/>
              <a:gd name="T2" fmla="*/ 85 w 293"/>
              <a:gd name="T3" fmla="*/ 41 h 672"/>
              <a:gd name="T4" fmla="*/ 12 w 293"/>
              <a:gd name="T5" fmla="*/ 105 h 672"/>
              <a:gd name="T6" fmla="*/ 12 w 293"/>
              <a:gd name="T7" fmla="*/ 672 h 672"/>
            </a:gdLst>
            <a:ahLst/>
            <a:cxnLst>
              <a:cxn ang="0">
                <a:pos x="T0" y="T1"/>
              </a:cxn>
              <a:cxn ang="0">
                <a:pos x="T2" y="T3"/>
              </a:cxn>
              <a:cxn ang="0">
                <a:pos x="T4" y="T5"/>
              </a:cxn>
              <a:cxn ang="0">
                <a:pos x="T6" y="T7"/>
              </a:cxn>
            </a:cxnLst>
            <a:rect l="0" t="0" r="r" b="b"/>
            <a:pathLst>
              <a:path w="293" h="672">
                <a:moveTo>
                  <a:pt x="293" y="48"/>
                </a:moveTo>
                <a:cubicBezTo>
                  <a:pt x="212" y="40"/>
                  <a:pt x="132" y="32"/>
                  <a:pt x="85" y="41"/>
                </a:cubicBezTo>
                <a:cubicBezTo>
                  <a:pt x="38" y="50"/>
                  <a:pt x="24" y="0"/>
                  <a:pt x="12" y="105"/>
                </a:cubicBezTo>
                <a:cubicBezTo>
                  <a:pt x="0" y="210"/>
                  <a:pt x="6" y="441"/>
                  <a:pt x="12" y="672"/>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214" name="Freeform 30"/>
          <p:cNvSpPr>
            <a:spLocks/>
          </p:cNvSpPr>
          <p:nvPr/>
        </p:nvSpPr>
        <p:spPr bwMode="auto">
          <a:xfrm>
            <a:off x="6607175" y="2308225"/>
            <a:ext cx="577850" cy="511175"/>
          </a:xfrm>
          <a:custGeom>
            <a:avLst/>
            <a:gdLst>
              <a:gd name="T0" fmla="*/ 62 w 364"/>
              <a:gd name="T1" fmla="*/ 322 h 322"/>
              <a:gd name="T2" fmla="*/ 44 w 364"/>
              <a:gd name="T3" fmla="*/ 146 h 322"/>
              <a:gd name="T4" fmla="*/ 53 w 364"/>
              <a:gd name="T5" fmla="*/ 45 h 322"/>
              <a:gd name="T6" fmla="*/ 364 w 364"/>
              <a:gd name="T7" fmla="*/ 0 h 322"/>
            </a:gdLst>
            <a:ahLst/>
            <a:cxnLst>
              <a:cxn ang="0">
                <a:pos x="T0" y="T1"/>
              </a:cxn>
              <a:cxn ang="0">
                <a:pos x="T2" y="T3"/>
              </a:cxn>
              <a:cxn ang="0">
                <a:pos x="T4" y="T5"/>
              </a:cxn>
              <a:cxn ang="0">
                <a:pos x="T6" y="T7"/>
              </a:cxn>
            </a:cxnLst>
            <a:rect l="0" t="0" r="r" b="b"/>
            <a:pathLst>
              <a:path w="364" h="322">
                <a:moveTo>
                  <a:pt x="62" y="322"/>
                </a:moveTo>
                <a:cubicBezTo>
                  <a:pt x="53" y="257"/>
                  <a:pt x="45" y="192"/>
                  <a:pt x="44" y="146"/>
                </a:cubicBezTo>
                <a:cubicBezTo>
                  <a:pt x="43" y="100"/>
                  <a:pt x="0" y="69"/>
                  <a:pt x="53" y="45"/>
                </a:cubicBezTo>
                <a:cubicBezTo>
                  <a:pt x="106" y="21"/>
                  <a:pt x="235" y="10"/>
                  <a:pt x="364"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215" name="Freeform 31"/>
          <p:cNvSpPr>
            <a:spLocks/>
          </p:cNvSpPr>
          <p:nvPr/>
        </p:nvSpPr>
        <p:spPr bwMode="auto">
          <a:xfrm>
            <a:off x="2514600" y="4025900"/>
            <a:ext cx="1403350" cy="342900"/>
          </a:xfrm>
          <a:custGeom>
            <a:avLst/>
            <a:gdLst>
              <a:gd name="T0" fmla="*/ 0 w 884"/>
              <a:gd name="T1" fmla="*/ 8 h 216"/>
              <a:gd name="T2" fmla="*/ 674 w 884"/>
              <a:gd name="T3" fmla="*/ 6 h 216"/>
              <a:gd name="T4" fmla="*/ 857 w 884"/>
              <a:gd name="T5" fmla="*/ 42 h 216"/>
              <a:gd name="T6" fmla="*/ 839 w 884"/>
              <a:gd name="T7" fmla="*/ 216 h 216"/>
            </a:gdLst>
            <a:ahLst/>
            <a:cxnLst>
              <a:cxn ang="0">
                <a:pos x="T0" y="T1"/>
              </a:cxn>
              <a:cxn ang="0">
                <a:pos x="T2" y="T3"/>
              </a:cxn>
              <a:cxn ang="0">
                <a:pos x="T4" y="T5"/>
              </a:cxn>
              <a:cxn ang="0">
                <a:pos x="T6" y="T7"/>
              </a:cxn>
            </a:cxnLst>
            <a:rect l="0" t="0" r="r" b="b"/>
            <a:pathLst>
              <a:path w="884" h="216">
                <a:moveTo>
                  <a:pt x="0" y="8"/>
                </a:moveTo>
                <a:cubicBezTo>
                  <a:pt x="265" y="4"/>
                  <a:pt x="531" y="0"/>
                  <a:pt x="674" y="6"/>
                </a:cubicBezTo>
                <a:cubicBezTo>
                  <a:pt x="817" y="12"/>
                  <a:pt x="830" y="7"/>
                  <a:pt x="857" y="42"/>
                </a:cubicBezTo>
                <a:cubicBezTo>
                  <a:pt x="884" y="77"/>
                  <a:pt x="861" y="146"/>
                  <a:pt x="839" y="216"/>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216" name="Freeform 32"/>
          <p:cNvSpPr>
            <a:spLocks/>
          </p:cNvSpPr>
          <p:nvPr/>
        </p:nvSpPr>
        <p:spPr bwMode="auto">
          <a:xfrm>
            <a:off x="6124575" y="3889375"/>
            <a:ext cx="47625" cy="454025"/>
          </a:xfrm>
          <a:custGeom>
            <a:avLst/>
            <a:gdLst>
              <a:gd name="T0" fmla="*/ 30 w 30"/>
              <a:gd name="T1" fmla="*/ 286 h 286"/>
              <a:gd name="T2" fmla="*/ 0 w 30"/>
              <a:gd name="T3" fmla="*/ 0 h 286"/>
            </a:gdLst>
            <a:ahLst/>
            <a:cxnLst>
              <a:cxn ang="0">
                <a:pos x="T0" y="T1"/>
              </a:cxn>
              <a:cxn ang="0">
                <a:pos x="T2" y="T3"/>
              </a:cxn>
            </a:cxnLst>
            <a:rect l="0" t="0" r="r" b="b"/>
            <a:pathLst>
              <a:path w="30" h="286">
                <a:moveTo>
                  <a:pt x="30" y="286"/>
                </a:moveTo>
                <a:cubicBezTo>
                  <a:pt x="30" y="286"/>
                  <a:pt x="15" y="143"/>
                  <a:pt x="0" y="0"/>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1217" name="Freeform 33"/>
          <p:cNvSpPr>
            <a:spLocks/>
          </p:cNvSpPr>
          <p:nvPr/>
        </p:nvSpPr>
        <p:spPr bwMode="auto">
          <a:xfrm>
            <a:off x="8012113" y="3430588"/>
            <a:ext cx="468312" cy="455612"/>
          </a:xfrm>
          <a:custGeom>
            <a:avLst/>
            <a:gdLst>
              <a:gd name="T0" fmla="*/ 281 w 295"/>
              <a:gd name="T1" fmla="*/ 287 h 287"/>
              <a:gd name="T2" fmla="*/ 274 w 295"/>
              <a:gd name="T3" fmla="*/ 116 h 287"/>
              <a:gd name="T4" fmla="*/ 155 w 295"/>
              <a:gd name="T5" fmla="*/ 15 h 287"/>
              <a:gd name="T6" fmla="*/ 0 w 295"/>
              <a:gd name="T7" fmla="*/ 24 h 287"/>
            </a:gdLst>
            <a:ahLst/>
            <a:cxnLst>
              <a:cxn ang="0">
                <a:pos x="T0" y="T1"/>
              </a:cxn>
              <a:cxn ang="0">
                <a:pos x="T2" y="T3"/>
              </a:cxn>
              <a:cxn ang="0">
                <a:pos x="T4" y="T5"/>
              </a:cxn>
              <a:cxn ang="0">
                <a:pos x="T6" y="T7"/>
              </a:cxn>
            </a:cxnLst>
            <a:rect l="0" t="0" r="r" b="b"/>
            <a:pathLst>
              <a:path w="295" h="287">
                <a:moveTo>
                  <a:pt x="281" y="287"/>
                </a:moveTo>
                <a:cubicBezTo>
                  <a:pt x="288" y="224"/>
                  <a:pt x="295" y="161"/>
                  <a:pt x="274" y="116"/>
                </a:cubicBezTo>
                <a:cubicBezTo>
                  <a:pt x="253" y="71"/>
                  <a:pt x="201" y="30"/>
                  <a:pt x="155" y="15"/>
                </a:cubicBezTo>
                <a:cubicBezTo>
                  <a:pt x="109" y="0"/>
                  <a:pt x="54" y="12"/>
                  <a:pt x="0" y="24"/>
                </a:cubicBez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9745225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2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11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2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1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12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12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12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12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1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1" grpId="0"/>
      <p:bldP spid="221213" grpId="0" animBg="1"/>
      <p:bldP spid="221214" grpId="0" animBg="1"/>
      <p:bldP spid="221215" grpId="0" animBg="1"/>
      <p:bldP spid="221216" grpId="0" animBg="1"/>
      <p:bldP spid="2212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4800600" y="2667000"/>
            <a:ext cx="3124200" cy="2133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5" name="Rectangle 3"/>
          <p:cNvSpPr>
            <a:spLocks noChangeArrowheads="1"/>
          </p:cNvSpPr>
          <p:nvPr/>
        </p:nvSpPr>
        <p:spPr bwMode="auto">
          <a:xfrm>
            <a:off x="6248400" y="2667000"/>
            <a:ext cx="2286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6" name="Rectangle 4"/>
          <p:cNvSpPr>
            <a:spLocks noChangeArrowheads="1"/>
          </p:cNvSpPr>
          <p:nvPr/>
        </p:nvSpPr>
        <p:spPr bwMode="auto">
          <a:xfrm>
            <a:off x="5943600" y="2971800"/>
            <a:ext cx="5334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7" name="Rectangle 5"/>
          <p:cNvSpPr>
            <a:spLocks noChangeArrowheads="1"/>
          </p:cNvSpPr>
          <p:nvPr/>
        </p:nvSpPr>
        <p:spPr bwMode="auto">
          <a:xfrm>
            <a:off x="5105400" y="3200400"/>
            <a:ext cx="24384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8" name="Rectangle 6"/>
          <p:cNvSpPr>
            <a:spLocks noChangeArrowheads="1"/>
          </p:cNvSpPr>
          <p:nvPr/>
        </p:nvSpPr>
        <p:spPr bwMode="auto">
          <a:xfrm>
            <a:off x="5105400" y="2971800"/>
            <a:ext cx="3810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39" name="Rectangle 7"/>
          <p:cNvSpPr>
            <a:spLocks noChangeArrowheads="1"/>
          </p:cNvSpPr>
          <p:nvPr/>
        </p:nvSpPr>
        <p:spPr bwMode="auto">
          <a:xfrm flipH="1" flipV="1">
            <a:off x="6172200" y="4495800"/>
            <a:ext cx="2286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0" name="Rectangle 8"/>
          <p:cNvSpPr>
            <a:spLocks noChangeArrowheads="1"/>
          </p:cNvSpPr>
          <p:nvPr/>
        </p:nvSpPr>
        <p:spPr bwMode="auto">
          <a:xfrm flipH="1" flipV="1">
            <a:off x="5867400" y="4267200"/>
            <a:ext cx="5334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1" name="Rectangle 9"/>
          <p:cNvSpPr>
            <a:spLocks noChangeArrowheads="1"/>
          </p:cNvSpPr>
          <p:nvPr/>
        </p:nvSpPr>
        <p:spPr bwMode="auto">
          <a:xfrm flipH="1" flipV="1">
            <a:off x="5105400" y="3962400"/>
            <a:ext cx="24384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2" name="Rectangle 10"/>
          <p:cNvSpPr>
            <a:spLocks noChangeArrowheads="1"/>
          </p:cNvSpPr>
          <p:nvPr/>
        </p:nvSpPr>
        <p:spPr bwMode="auto">
          <a:xfrm flipH="1" flipV="1">
            <a:off x="5105400" y="4267200"/>
            <a:ext cx="3810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3" name="Freeform 11"/>
          <p:cNvSpPr>
            <a:spLocks/>
          </p:cNvSpPr>
          <p:nvPr/>
        </p:nvSpPr>
        <p:spPr bwMode="auto">
          <a:xfrm flipH="1">
            <a:off x="4864100" y="2806700"/>
            <a:ext cx="2933700" cy="1866900"/>
          </a:xfrm>
          <a:custGeom>
            <a:avLst/>
            <a:gdLst>
              <a:gd name="T0" fmla="*/ 536 w 1848"/>
              <a:gd name="T1" fmla="*/ 8 h 1176"/>
              <a:gd name="T2" fmla="*/ 152 w 1848"/>
              <a:gd name="T3" fmla="*/ 8 h 1176"/>
              <a:gd name="T4" fmla="*/ 56 w 1848"/>
              <a:gd name="T5" fmla="*/ 56 h 1176"/>
              <a:gd name="T6" fmla="*/ 8 w 1848"/>
              <a:gd name="T7" fmla="*/ 248 h 1176"/>
              <a:gd name="T8" fmla="*/ 8 w 1848"/>
              <a:gd name="T9" fmla="*/ 1016 h 1176"/>
              <a:gd name="T10" fmla="*/ 56 w 1848"/>
              <a:gd name="T11" fmla="*/ 1112 h 1176"/>
              <a:gd name="T12" fmla="*/ 104 w 1848"/>
              <a:gd name="T13" fmla="*/ 680 h 1176"/>
              <a:gd name="T14" fmla="*/ 344 w 1848"/>
              <a:gd name="T15" fmla="*/ 584 h 1176"/>
              <a:gd name="T16" fmla="*/ 1160 w 1848"/>
              <a:gd name="T17" fmla="*/ 584 h 1176"/>
              <a:gd name="T18" fmla="*/ 1736 w 1848"/>
              <a:gd name="T19" fmla="*/ 680 h 1176"/>
              <a:gd name="T20" fmla="*/ 1832 w 1848"/>
              <a:gd name="T21" fmla="*/ 824 h 1176"/>
              <a:gd name="T22" fmla="*/ 1784 w 1848"/>
              <a:gd name="T23" fmla="*/ 1064 h 1176"/>
              <a:gd name="T24" fmla="*/ 1688 w 1848"/>
              <a:gd name="T25" fmla="*/ 1160 h 1176"/>
              <a:gd name="T26" fmla="*/ 1400 w 1848"/>
              <a:gd name="T27" fmla="*/ 116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8" h="1176">
                <a:moveTo>
                  <a:pt x="536" y="8"/>
                </a:moveTo>
                <a:cubicBezTo>
                  <a:pt x="384" y="4"/>
                  <a:pt x="232" y="0"/>
                  <a:pt x="152" y="8"/>
                </a:cubicBezTo>
                <a:cubicBezTo>
                  <a:pt x="72" y="16"/>
                  <a:pt x="80" y="16"/>
                  <a:pt x="56" y="56"/>
                </a:cubicBezTo>
                <a:cubicBezTo>
                  <a:pt x="32" y="96"/>
                  <a:pt x="16" y="88"/>
                  <a:pt x="8" y="248"/>
                </a:cubicBezTo>
                <a:cubicBezTo>
                  <a:pt x="0" y="408"/>
                  <a:pt x="0" y="872"/>
                  <a:pt x="8" y="1016"/>
                </a:cubicBezTo>
                <a:cubicBezTo>
                  <a:pt x="16" y="1160"/>
                  <a:pt x="40" y="1168"/>
                  <a:pt x="56" y="1112"/>
                </a:cubicBezTo>
                <a:cubicBezTo>
                  <a:pt x="72" y="1056"/>
                  <a:pt x="56" y="768"/>
                  <a:pt x="104" y="680"/>
                </a:cubicBezTo>
                <a:cubicBezTo>
                  <a:pt x="152" y="592"/>
                  <a:pt x="168" y="600"/>
                  <a:pt x="344" y="584"/>
                </a:cubicBezTo>
                <a:cubicBezTo>
                  <a:pt x="520" y="568"/>
                  <a:pt x="928" y="568"/>
                  <a:pt x="1160" y="584"/>
                </a:cubicBezTo>
                <a:cubicBezTo>
                  <a:pt x="1392" y="600"/>
                  <a:pt x="1624" y="640"/>
                  <a:pt x="1736" y="680"/>
                </a:cubicBezTo>
                <a:cubicBezTo>
                  <a:pt x="1848" y="720"/>
                  <a:pt x="1824" y="760"/>
                  <a:pt x="1832" y="824"/>
                </a:cubicBezTo>
                <a:cubicBezTo>
                  <a:pt x="1840" y="888"/>
                  <a:pt x="1808" y="1008"/>
                  <a:pt x="1784" y="1064"/>
                </a:cubicBezTo>
                <a:cubicBezTo>
                  <a:pt x="1760" y="1120"/>
                  <a:pt x="1752" y="1144"/>
                  <a:pt x="1688" y="1160"/>
                </a:cubicBezTo>
                <a:cubicBezTo>
                  <a:pt x="1624" y="1176"/>
                  <a:pt x="1512" y="1168"/>
                  <a:pt x="1400" y="11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3244" name="Oval 12"/>
          <p:cNvSpPr>
            <a:spLocks noChangeArrowheads="1"/>
          </p:cNvSpPr>
          <p:nvPr/>
        </p:nvSpPr>
        <p:spPr bwMode="auto">
          <a:xfrm>
            <a:off x="5562600" y="45720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5" name="Oval 13"/>
          <p:cNvSpPr>
            <a:spLocks noChangeArrowheads="1"/>
          </p:cNvSpPr>
          <p:nvPr/>
        </p:nvSpPr>
        <p:spPr bwMode="auto">
          <a:xfrm>
            <a:off x="6858000" y="27432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46" name="Line 14"/>
          <p:cNvSpPr>
            <a:spLocks noChangeShapeType="1"/>
          </p:cNvSpPr>
          <p:nvPr/>
        </p:nvSpPr>
        <p:spPr bwMode="auto">
          <a:xfrm>
            <a:off x="5864225" y="3714750"/>
            <a:ext cx="762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3247" name="Rectangle 15"/>
          <p:cNvSpPr>
            <a:spLocks noGrp="1" noChangeArrowheads="1"/>
          </p:cNvSpPr>
          <p:nvPr>
            <p:ph type="title"/>
          </p:nvPr>
        </p:nvSpPr>
        <p:spPr/>
        <p:txBody>
          <a:bodyPr/>
          <a:lstStyle/>
          <a:p>
            <a:r>
              <a:rPr lang="en-US" smtClean="0"/>
              <a:t>Does a solution always exist?</a:t>
            </a:r>
            <a:endParaRPr lang="en-US"/>
          </a:p>
        </p:txBody>
      </p:sp>
      <p:sp>
        <p:nvSpPr>
          <p:cNvPr id="3" name="Content Placeholder 2"/>
          <p:cNvSpPr>
            <a:spLocks noGrp="1"/>
          </p:cNvSpPr>
          <p:nvPr>
            <p:ph sz="quarter" idx="1"/>
          </p:nvPr>
        </p:nvSpPr>
        <p:spPr/>
        <p:txBody>
          <a:bodyPr/>
          <a:lstStyle/>
          <a:p>
            <a:endParaRPr lang="en-US"/>
          </a:p>
        </p:txBody>
      </p:sp>
      <p:grpSp>
        <p:nvGrpSpPr>
          <p:cNvPr id="223248" name="Group 16"/>
          <p:cNvGrpSpPr>
            <a:grpSpLocks/>
          </p:cNvGrpSpPr>
          <p:nvPr/>
        </p:nvGrpSpPr>
        <p:grpSpPr bwMode="auto">
          <a:xfrm>
            <a:off x="698500" y="2667000"/>
            <a:ext cx="3543300" cy="3260725"/>
            <a:chOff x="440" y="1296"/>
            <a:chExt cx="2232" cy="2054"/>
          </a:xfrm>
        </p:grpSpPr>
        <p:grpSp>
          <p:nvGrpSpPr>
            <p:cNvPr id="223249" name="Group 17"/>
            <p:cNvGrpSpPr>
              <a:grpSpLocks/>
            </p:cNvGrpSpPr>
            <p:nvPr/>
          </p:nvGrpSpPr>
          <p:grpSpPr bwMode="auto">
            <a:xfrm>
              <a:off x="576" y="1296"/>
              <a:ext cx="1968" cy="1344"/>
              <a:chOff x="432" y="1008"/>
              <a:chExt cx="1968" cy="1344"/>
            </a:xfrm>
          </p:grpSpPr>
          <p:sp>
            <p:nvSpPr>
              <p:cNvPr id="223250" name="Rectangle 18"/>
              <p:cNvSpPr>
                <a:spLocks noChangeArrowheads="1"/>
              </p:cNvSpPr>
              <p:nvPr/>
            </p:nvSpPr>
            <p:spPr bwMode="auto">
              <a:xfrm>
                <a:off x="432" y="1008"/>
                <a:ext cx="1968" cy="1344"/>
              </a:xfrm>
              <a:prstGeom prst="rect">
                <a:avLst/>
              </a:prstGeom>
              <a:solidFill>
                <a:srgbClr val="96969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1" name="Rectangle 19"/>
              <p:cNvSpPr>
                <a:spLocks noChangeArrowheads="1"/>
              </p:cNvSpPr>
              <p:nvPr/>
            </p:nvSpPr>
            <p:spPr bwMode="auto">
              <a:xfrm>
                <a:off x="1056" y="1488"/>
                <a:ext cx="672" cy="43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2" name="Freeform 20"/>
              <p:cNvSpPr>
                <a:spLocks/>
              </p:cNvSpPr>
              <p:nvPr/>
            </p:nvSpPr>
            <p:spPr bwMode="auto">
              <a:xfrm>
                <a:off x="432" y="1008"/>
                <a:ext cx="1968" cy="1344"/>
              </a:xfrm>
              <a:custGeom>
                <a:avLst/>
                <a:gdLst>
                  <a:gd name="T0" fmla="*/ 0 w 1968"/>
                  <a:gd name="T1" fmla="*/ 0 h 1344"/>
                  <a:gd name="T2" fmla="*/ 0 w 1968"/>
                  <a:gd name="T3" fmla="*/ 1344 h 1344"/>
                  <a:gd name="T4" fmla="*/ 1968 w 1968"/>
                  <a:gd name="T5" fmla="*/ 1344 h 1344"/>
                  <a:gd name="T6" fmla="*/ 1968 w 1968"/>
                  <a:gd name="T7" fmla="*/ 816 h 1344"/>
                  <a:gd name="T8" fmla="*/ 1296 w 1968"/>
                  <a:gd name="T9" fmla="*/ 912 h 1344"/>
                  <a:gd name="T10" fmla="*/ 624 w 1968"/>
                  <a:gd name="T11" fmla="*/ 912 h 1344"/>
                  <a:gd name="T12" fmla="*/ 624 w 1968"/>
                  <a:gd name="T13" fmla="*/ 480 h 1344"/>
                  <a:gd name="T14" fmla="*/ 768 w 1968"/>
                  <a:gd name="T15" fmla="*/ 0 h 1344"/>
                  <a:gd name="T16" fmla="*/ 0 w 1968"/>
                  <a:gd name="T17"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8" h="1344">
                    <a:moveTo>
                      <a:pt x="0" y="0"/>
                    </a:moveTo>
                    <a:lnTo>
                      <a:pt x="0" y="1344"/>
                    </a:lnTo>
                    <a:lnTo>
                      <a:pt x="1968" y="1344"/>
                    </a:lnTo>
                    <a:lnTo>
                      <a:pt x="1968" y="816"/>
                    </a:lnTo>
                    <a:lnTo>
                      <a:pt x="1296" y="912"/>
                    </a:lnTo>
                    <a:lnTo>
                      <a:pt x="624" y="912"/>
                    </a:lnTo>
                    <a:lnTo>
                      <a:pt x="624" y="480"/>
                    </a:lnTo>
                    <a:lnTo>
                      <a:pt x="768" y="0"/>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3253" name="Oval 21"/>
              <p:cNvSpPr>
                <a:spLocks noChangeArrowheads="1"/>
              </p:cNvSpPr>
              <p:nvPr/>
            </p:nvSpPr>
            <p:spPr bwMode="auto">
              <a:xfrm>
                <a:off x="864" y="2016"/>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254" name="Rectangle 22"/>
              <p:cNvSpPr>
                <a:spLocks noChangeArrowheads="1"/>
              </p:cNvSpPr>
              <p:nvPr/>
            </p:nvSpPr>
            <p:spPr bwMode="auto">
              <a:xfrm>
                <a:off x="432" y="1008"/>
                <a:ext cx="1968" cy="13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3255" name="Text Box 23"/>
            <p:cNvSpPr txBox="1">
              <a:spLocks noChangeArrowheads="1"/>
            </p:cNvSpPr>
            <p:nvPr/>
          </p:nvSpPr>
          <p:spPr bwMode="auto">
            <a:xfrm>
              <a:off x="440" y="2832"/>
              <a:ext cx="223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latin typeface="Comic Sans MS" pitchFamily="66" charset="0"/>
                </a:rPr>
                <a:t>Easy to test: </a:t>
              </a:r>
              <a:br>
                <a:rPr lang="en-US" sz="2400">
                  <a:latin typeface="Comic Sans MS" pitchFamily="66" charset="0"/>
                </a:rPr>
              </a:br>
              <a:r>
                <a:rPr lang="en-US" sz="2400">
                  <a:latin typeface="Comic Sans MS" pitchFamily="66" charset="0"/>
                </a:rPr>
                <a:t>“Hole” in the workspace</a:t>
              </a:r>
            </a:p>
          </p:txBody>
        </p:sp>
      </p:grpSp>
      <p:sp>
        <p:nvSpPr>
          <p:cNvPr id="223256" name="Text Box 24"/>
          <p:cNvSpPr txBox="1">
            <a:spLocks noChangeArrowheads="1"/>
          </p:cNvSpPr>
          <p:nvPr/>
        </p:nvSpPr>
        <p:spPr bwMode="auto">
          <a:xfrm>
            <a:off x="4572000" y="5105400"/>
            <a:ext cx="3979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latin typeface="Comic Sans MS" pitchFamily="66" charset="0"/>
              </a:rPr>
              <a:t>Hard to test:</a:t>
            </a:r>
          </a:p>
          <a:p>
            <a:pPr algn="ctr"/>
            <a:r>
              <a:rPr lang="en-US" sz="2400">
                <a:latin typeface="Comic Sans MS" pitchFamily="66" charset="0"/>
              </a:rPr>
              <a:t>No “hole” in the workspace</a:t>
            </a:r>
          </a:p>
        </p:txBody>
      </p:sp>
      <p:sp>
        <p:nvSpPr>
          <p:cNvPr id="223257" name="Text Box 25"/>
          <p:cNvSpPr txBox="1">
            <a:spLocks noChangeArrowheads="1"/>
          </p:cNvSpPr>
          <p:nvPr/>
        </p:nvSpPr>
        <p:spPr bwMode="auto">
          <a:xfrm>
            <a:off x="914400" y="1738313"/>
            <a:ext cx="846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FF3300"/>
                </a:solidFill>
                <a:latin typeface="Comic Sans MS" pitchFamily="66" charset="0"/>
              </a:rPr>
              <a:t>No !</a:t>
            </a:r>
          </a:p>
        </p:txBody>
      </p:sp>
    </p:spTree>
    <p:extLst>
      <p:ext uri="{BB962C8B-B14F-4D97-AF65-F5344CB8AC3E}">
        <p14:creationId xmlns:p14="http://schemas.microsoft.com/office/powerpoint/2010/main" val="2422295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0"/>
            <a:ext cx="8229600" cy="1143000"/>
          </a:xfrm>
        </p:spPr>
        <p:txBody>
          <a:bodyPr/>
          <a:lstStyle/>
          <a:p>
            <a:r>
              <a:rPr lang="en-US" sz="4000" b="1" smtClean="0">
                <a:solidFill>
                  <a:schemeClr val="accent2"/>
                </a:solidFill>
              </a:rPr>
              <a:t>Information State</a:t>
            </a:r>
            <a:endParaRPr lang="en-US" sz="4000" b="1" dirty="0">
              <a:solidFill>
                <a:schemeClr val="accent2"/>
              </a:solidFill>
            </a:endParaRPr>
          </a:p>
        </p:txBody>
      </p:sp>
      <p:sp>
        <p:nvSpPr>
          <p:cNvPr id="225283" name="Rectangle 3"/>
          <p:cNvSpPr>
            <a:spLocks noGrp="1" noChangeArrowheads="1"/>
          </p:cNvSpPr>
          <p:nvPr>
            <p:ph type="body" idx="1"/>
          </p:nvPr>
        </p:nvSpPr>
        <p:spPr>
          <a:xfrm>
            <a:off x="381000" y="4953000"/>
            <a:ext cx="8229600" cy="1600200"/>
          </a:xfrm>
        </p:spPr>
        <p:txBody>
          <a:bodyPr/>
          <a:lstStyle/>
          <a:p>
            <a:pPr eaLnBrk="0" hangingPunct="0">
              <a:spcAft>
                <a:spcPct val="20000"/>
              </a:spcAft>
              <a:buClr>
                <a:srgbClr val="0033CC"/>
              </a:buClr>
              <a:buFont typeface="Wingdings" pitchFamily="2" charset="2"/>
              <a:buChar char="§"/>
            </a:pPr>
            <a:r>
              <a:rPr kumimoji="1" lang="en-US" sz="2400" smtClean="0">
                <a:latin typeface="Comic Sans MS" pitchFamily="66" charset="0"/>
              </a:rPr>
              <a:t>Example of an information state = (x,y,a=1,b=1,c=0)</a:t>
            </a:r>
          </a:p>
          <a:p>
            <a:pPr eaLnBrk="0" hangingPunct="0">
              <a:spcAft>
                <a:spcPct val="20000"/>
              </a:spcAft>
              <a:buClr>
                <a:srgbClr val="0033CC"/>
              </a:buClr>
              <a:buFont typeface="Wingdings" pitchFamily="2" charset="2"/>
              <a:buChar char="§"/>
            </a:pPr>
            <a:r>
              <a:rPr kumimoji="1" lang="en-US" sz="2400" smtClean="0">
                <a:latin typeface="Comic Sans MS" pitchFamily="66" charset="0"/>
              </a:rPr>
              <a:t>An </a:t>
            </a:r>
            <a:r>
              <a:rPr kumimoji="1" lang="en-US" sz="2400" smtClean="0">
                <a:solidFill>
                  <a:srgbClr val="FF3300"/>
                </a:solidFill>
                <a:latin typeface="Comic Sans MS" pitchFamily="66" charset="0"/>
              </a:rPr>
              <a:t>initial state</a:t>
            </a:r>
            <a:r>
              <a:rPr kumimoji="1" lang="en-US" sz="2400" smtClean="0">
                <a:latin typeface="Comic Sans MS" pitchFamily="66" charset="0"/>
              </a:rPr>
              <a:t> is of the form (x,y,1, 1, ..., 1)</a:t>
            </a:r>
          </a:p>
          <a:p>
            <a:pPr eaLnBrk="0" hangingPunct="0">
              <a:spcAft>
                <a:spcPct val="20000"/>
              </a:spcAft>
              <a:buClr>
                <a:srgbClr val="0033CC"/>
              </a:buClr>
              <a:buFont typeface="Wingdings" pitchFamily="2" charset="2"/>
              <a:buChar char="§"/>
            </a:pPr>
            <a:r>
              <a:rPr kumimoji="1" lang="en-US" sz="2400" smtClean="0">
                <a:latin typeface="Comic Sans MS" pitchFamily="66" charset="0"/>
              </a:rPr>
              <a:t>A </a:t>
            </a:r>
            <a:r>
              <a:rPr kumimoji="1" lang="en-US" sz="2400" smtClean="0">
                <a:solidFill>
                  <a:srgbClr val="009900"/>
                </a:solidFill>
                <a:latin typeface="Comic Sans MS" pitchFamily="66" charset="0"/>
              </a:rPr>
              <a:t>goal state</a:t>
            </a:r>
            <a:r>
              <a:rPr kumimoji="1" lang="en-US" sz="2400" smtClean="0">
                <a:latin typeface="Comic Sans MS" pitchFamily="66" charset="0"/>
              </a:rPr>
              <a:t> is any state of the form (x,y,0,0, ..., 0)</a:t>
            </a:r>
            <a:endParaRPr lang="en-US" sz="2400">
              <a:latin typeface="Comic Sans MS" pitchFamily="66" charset="0"/>
            </a:endParaRPr>
          </a:p>
        </p:txBody>
      </p:sp>
      <p:grpSp>
        <p:nvGrpSpPr>
          <p:cNvPr id="225284" name="Group 4"/>
          <p:cNvGrpSpPr>
            <a:grpSpLocks/>
          </p:cNvGrpSpPr>
          <p:nvPr/>
        </p:nvGrpSpPr>
        <p:grpSpPr bwMode="auto">
          <a:xfrm>
            <a:off x="628650" y="1014413"/>
            <a:ext cx="3562350" cy="3786187"/>
            <a:chOff x="396" y="975"/>
            <a:chExt cx="2244" cy="2385"/>
          </a:xfrm>
        </p:grpSpPr>
        <p:sp>
          <p:nvSpPr>
            <p:cNvPr id="225285" name="Freeform 5"/>
            <p:cNvSpPr>
              <a:spLocks/>
            </p:cNvSpPr>
            <p:nvPr/>
          </p:nvSpPr>
          <p:spPr bwMode="auto">
            <a:xfrm>
              <a:off x="396" y="975"/>
              <a:ext cx="2016" cy="1152"/>
            </a:xfrm>
            <a:custGeom>
              <a:avLst/>
              <a:gdLst>
                <a:gd name="T0" fmla="*/ 96 w 2016"/>
                <a:gd name="T1" fmla="*/ 336 h 1152"/>
                <a:gd name="T2" fmla="*/ 0 w 2016"/>
                <a:gd name="T3" fmla="*/ 864 h 1152"/>
                <a:gd name="T4" fmla="*/ 144 w 2016"/>
                <a:gd name="T5" fmla="*/ 1152 h 1152"/>
                <a:gd name="T6" fmla="*/ 2016 w 2016"/>
                <a:gd name="T7" fmla="*/ 240 h 1152"/>
                <a:gd name="T8" fmla="*/ 1872 w 2016"/>
                <a:gd name="T9" fmla="*/ 0 h 1152"/>
                <a:gd name="T10" fmla="*/ 576 w 2016"/>
                <a:gd name="T11" fmla="*/ 96 h 1152"/>
                <a:gd name="T12" fmla="*/ 96 w 2016"/>
                <a:gd name="T13" fmla="*/ 336 h 1152"/>
              </a:gdLst>
              <a:ahLst/>
              <a:cxnLst>
                <a:cxn ang="0">
                  <a:pos x="T0" y="T1"/>
                </a:cxn>
                <a:cxn ang="0">
                  <a:pos x="T2" y="T3"/>
                </a:cxn>
                <a:cxn ang="0">
                  <a:pos x="T4" y="T5"/>
                </a:cxn>
                <a:cxn ang="0">
                  <a:pos x="T6" y="T7"/>
                </a:cxn>
                <a:cxn ang="0">
                  <a:pos x="T8" y="T9"/>
                </a:cxn>
                <a:cxn ang="0">
                  <a:pos x="T10" y="T11"/>
                </a:cxn>
                <a:cxn ang="0">
                  <a:pos x="T12" y="T13"/>
                </a:cxn>
              </a:cxnLst>
              <a:rect l="0" t="0" r="r" b="b"/>
              <a:pathLst>
                <a:path w="2016" h="1152">
                  <a:moveTo>
                    <a:pt x="96" y="336"/>
                  </a:moveTo>
                  <a:lnTo>
                    <a:pt x="0" y="864"/>
                  </a:lnTo>
                  <a:lnTo>
                    <a:pt x="144" y="1152"/>
                  </a:lnTo>
                  <a:lnTo>
                    <a:pt x="2016" y="240"/>
                  </a:lnTo>
                  <a:lnTo>
                    <a:pt x="1872" y="0"/>
                  </a:lnTo>
                  <a:lnTo>
                    <a:pt x="576" y="96"/>
                  </a:lnTo>
                  <a:lnTo>
                    <a:pt x="96" y="336"/>
                  </a:lnTo>
                  <a:close/>
                </a:path>
              </a:pathLst>
            </a:cu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86" name="Freeform 6"/>
            <p:cNvSpPr>
              <a:spLocks/>
            </p:cNvSpPr>
            <p:nvPr/>
          </p:nvSpPr>
          <p:spPr bwMode="auto">
            <a:xfrm>
              <a:off x="576" y="2160"/>
              <a:ext cx="2064" cy="1200"/>
            </a:xfrm>
            <a:custGeom>
              <a:avLst/>
              <a:gdLst>
                <a:gd name="T0" fmla="*/ 480 w 2064"/>
                <a:gd name="T1" fmla="*/ 0 h 1200"/>
                <a:gd name="T2" fmla="*/ 48 w 2064"/>
                <a:gd name="T3" fmla="*/ 480 h 1200"/>
                <a:gd name="T4" fmla="*/ 0 w 2064"/>
                <a:gd name="T5" fmla="*/ 1104 h 1200"/>
                <a:gd name="T6" fmla="*/ 480 w 2064"/>
                <a:gd name="T7" fmla="*/ 1200 h 1200"/>
                <a:gd name="T8" fmla="*/ 1488 w 2064"/>
                <a:gd name="T9" fmla="*/ 1104 h 1200"/>
                <a:gd name="T10" fmla="*/ 2064 w 2064"/>
                <a:gd name="T11" fmla="*/ 864 h 1200"/>
                <a:gd name="T12" fmla="*/ 2064 w 2064"/>
                <a:gd name="T13" fmla="*/ 336 h 1200"/>
                <a:gd name="T14" fmla="*/ 1728 w 2064"/>
                <a:gd name="T15" fmla="*/ 336 h 1200"/>
                <a:gd name="T16" fmla="*/ 1392 w 2064"/>
                <a:gd name="T17" fmla="*/ 768 h 1200"/>
                <a:gd name="T18" fmla="*/ 432 w 2064"/>
                <a:gd name="T19" fmla="*/ 768 h 1200"/>
                <a:gd name="T20" fmla="*/ 480 w 2064"/>
                <a:gd name="T21"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4" h="1200">
                  <a:moveTo>
                    <a:pt x="480" y="0"/>
                  </a:moveTo>
                  <a:lnTo>
                    <a:pt x="48" y="480"/>
                  </a:lnTo>
                  <a:lnTo>
                    <a:pt x="0" y="1104"/>
                  </a:lnTo>
                  <a:lnTo>
                    <a:pt x="480" y="1200"/>
                  </a:lnTo>
                  <a:lnTo>
                    <a:pt x="1488" y="1104"/>
                  </a:lnTo>
                  <a:lnTo>
                    <a:pt x="2064" y="864"/>
                  </a:lnTo>
                  <a:lnTo>
                    <a:pt x="2064" y="336"/>
                  </a:lnTo>
                  <a:lnTo>
                    <a:pt x="1728" y="336"/>
                  </a:lnTo>
                  <a:lnTo>
                    <a:pt x="1392" y="768"/>
                  </a:lnTo>
                  <a:lnTo>
                    <a:pt x="432" y="768"/>
                  </a:lnTo>
                  <a:lnTo>
                    <a:pt x="480" y="0"/>
                  </a:lnTo>
                  <a:close/>
                </a:path>
              </a:pathLst>
            </a:cu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87" name="Freeform 7"/>
            <p:cNvSpPr>
              <a:spLocks/>
            </p:cNvSpPr>
            <p:nvPr/>
          </p:nvSpPr>
          <p:spPr bwMode="auto">
            <a:xfrm>
              <a:off x="1680" y="1776"/>
              <a:ext cx="864" cy="720"/>
            </a:xfrm>
            <a:custGeom>
              <a:avLst/>
              <a:gdLst>
                <a:gd name="T0" fmla="*/ 0 w 864"/>
                <a:gd name="T1" fmla="*/ 192 h 720"/>
                <a:gd name="T2" fmla="*/ 624 w 864"/>
                <a:gd name="T3" fmla="*/ 0 h 720"/>
                <a:gd name="T4" fmla="*/ 864 w 864"/>
                <a:gd name="T5" fmla="*/ 432 h 720"/>
                <a:gd name="T6" fmla="*/ 144 w 864"/>
                <a:gd name="T7" fmla="*/ 720 h 720"/>
                <a:gd name="T8" fmla="*/ 0 w 864"/>
                <a:gd name="T9" fmla="*/ 192 h 720"/>
              </a:gdLst>
              <a:ahLst/>
              <a:cxnLst>
                <a:cxn ang="0">
                  <a:pos x="T0" y="T1"/>
                </a:cxn>
                <a:cxn ang="0">
                  <a:pos x="T2" y="T3"/>
                </a:cxn>
                <a:cxn ang="0">
                  <a:pos x="T4" y="T5"/>
                </a:cxn>
                <a:cxn ang="0">
                  <a:pos x="T6" y="T7"/>
                </a:cxn>
                <a:cxn ang="0">
                  <a:pos x="T8" y="T9"/>
                </a:cxn>
              </a:cxnLst>
              <a:rect l="0" t="0" r="r" b="b"/>
              <a:pathLst>
                <a:path w="864" h="720">
                  <a:moveTo>
                    <a:pt x="0" y="192"/>
                  </a:moveTo>
                  <a:lnTo>
                    <a:pt x="624" y="0"/>
                  </a:lnTo>
                  <a:lnTo>
                    <a:pt x="864" y="432"/>
                  </a:lnTo>
                  <a:lnTo>
                    <a:pt x="144" y="720"/>
                  </a:lnTo>
                  <a:lnTo>
                    <a:pt x="0" y="192"/>
                  </a:lnTo>
                  <a:close/>
                </a:path>
              </a:pathLst>
            </a:cu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5288" name="Group 8"/>
            <p:cNvGrpSpPr>
              <a:grpSpLocks/>
            </p:cNvGrpSpPr>
            <p:nvPr/>
          </p:nvGrpSpPr>
          <p:grpSpPr bwMode="auto">
            <a:xfrm>
              <a:off x="864" y="1392"/>
              <a:ext cx="1440" cy="1536"/>
              <a:chOff x="864" y="1392"/>
              <a:chExt cx="1440" cy="1536"/>
            </a:xfrm>
          </p:grpSpPr>
          <p:sp>
            <p:nvSpPr>
              <p:cNvPr id="225289" name="Freeform 9"/>
              <p:cNvSpPr>
                <a:spLocks/>
              </p:cNvSpPr>
              <p:nvPr/>
            </p:nvSpPr>
            <p:spPr bwMode="auto">
              <a:xfrm>
                <a:off x="864" y="1392"/>
                <a:ext cx="1440" cy="1536"/>
              </a:xfrm>
              <a:custGeom>
                <a:avLst/>
                <a:gdLst>
                  <a:gd name="T0" fmla="*/ 0 w 1440"/>
                  <a:gd name="T1" fmla="*/ 576 h 1536"/>
                  <a:gd name="T2" fmla="*/ 192 w 1440"/>
                  <a:gd name="T3" fmla="*/ 768 h 1536"/>
                  <a:gd name="T4" fmla="*/ 144 w 1440"/>
                  <a:gd name="T5" fmla="*/ 1536 h 1536"/>
                  <a:gd name="T6" fmla="*/ 1104 w 1440"/>
                  <a:gd name="T7" fmla="*/ 1536 h 1536"/>
                  <a:gd name="T8" fmla="*/ 1440 w 1440"/>
                  <a:gd name="T9" fmla="*/ 1104 h 1536"/>
                  <a:gd name="T10" fmla="*/ 960 w 1440"/>
                  <a:gd name="T11" fmla="*/ 1104 h 1536"/>
                  <a:gd name="T12" fmla="*/ 816 w 1440"/>
                  <a:gd name="T13" fmla="*/ 576 h 1536"/>
                  <a:gd name="T14" fmla="*/ 1200 w 1440"/>
                  <a:gd name="T15" fmla="*/ 0 h 1536"/>
                  <a:gd name="T16" fmla="*/ 0 w 1440"/>
                  <a:gd name="T17" fmla="*/ 57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0" h="1536">
                    <a:moveTo>
                      <a:pt x="0" y="576"/>
                    </a:moveTo>
                    <a:lnTo>
                      <a:pt x="192" y="768"/>
                    </a:lnTo>
                    <a:lnTo>
                      <a:pt x="144" y="1536"/>
                    </a:lnTo>
                    <a:lnTo>
                      <a:pt x="1104" y="1536"/>
                    </a:lnTo>
                    <a:lnTo>
                      <a:pt x="1440" y="1104"/>
                    </a:lnTo>
                    <a:lnTo>
                      <a:pt x="960" y="1104"/>
                    </a:lnTo>
                    <a:lnTo>
                      <a:pt x="816" y="576"/>
                    </a:lnTo>
                    <a:lnTo>
                      <a:pt x="1200" y="0"/>
                    </a:lnTo>
                    <a:lnTo>
                      <a:pt x="0" y="576"/>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90" name="Oval 10"/>
              <p:cNvSpPr>
                <a:spLocks noChangeArrowheads="1"/>
              </p:cNvSpPr>
              <p:nvPr/>
            </p:nvSpPr>
            <p:spPr bwMode="auto">
              <a:xfrm>
                <a:off x="1344" y="2448"/>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291" name="Text Box 11"/>
            <p:cNvSpPr txBox="1">
              <a:spLocks noChangeArrowheads="1"/>
            </p:cNvSpPr>
            <p:nvPr/>
          </p:nvSpPr>
          <p:spPr bwMode="auto">
            <a:xfrm>
              <a:off x="1392" y="2400"/>
              <a:ext cx="4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(x,y)</a:t>
              </a:r>
            </a:p>
          </p:txBody>
        </p:sp>
      </p:grpSp>
      <p:grpSp>
        <p:nvGrpSpPr>
          <p:cNvPr id="225292" name="Group 12"/>
          <p:cNvGrpSpPr>
            <a:grpSpLocks/>
          </p:cNvGrpSpPr>
          <p:nvPr/>
        </p:nvGrpSpPr>
        <p:grpSpPr bwMode="auto">
          <a:xfrm>
            <a:off x="4724400" y="1524000"/>
            <a:ext cx="3962400" cy="3216275"/>
            <a:chOff x="2976" y="1296"/>
            <a:chExt cx="2496" cy="2026"/>
          </a:xfrm>
        </p:grpSpPr>
        <p:grpSp>
          <p:nvGrpSpPr>
            <p:cNvPr id="225293" name="Group 13"/>
            <p:cNvGrpSpPr>
              <a:grpSpLocks/>
            </p:cNvGrpSpPr>
            <p:nvPr/>
          </p:nvGrpSpPr>
          <p:grpSpPr bwMode="auto">
            <a:xfrm>
              <a:off x="3648" y="1296"/>
              <a:ext cx="1440" cy="1536"/>
              <a:chOff x="864" y="1392"/>
              <a:chExt cx="1440" cy="1536"/>
            </a:xfrm>
          </p:grpSpPr>
          <p:sp>
            <p:nvSpPr>
              <p:cNvPr id="225294" name="Freeform 14"/>
              <p:cNvSpPr>
                <a:spLocks/>
              </p:cNvSpPr>
              <p:nvPr/>
            </p:nvSpPr>
            <p:spPr bwMode="auto">
              <a:xfrm>
                <a:off x="864" y="1392"/>
                <a:ext cx="1440" cy="1536"/>
              </a:xfrm>
              <a:custGeom>
                <a:avLst/>
                <a:gdLst>
                  <a:gd name="T0" fmla="*/ 0 w 1440"/>
                  <a:gd name="T1" fmla="*/ 576 h 1536"/>
                  <a:gd name="T2" fmla="*/ 192 w 1440"/>
                  <a:gd name="T3" fmla="*/ 768 h 1536"/>
                  <a:gd name="T4" fmla="*/ 144 w 1440"/>
                  <a:gd name="T5" fmla="*/ 1536 h 1536"/>
                  <a:gd name="T6" fmla="*/ 1104 w 1440"/>
                  <a:gd name="T7" fmla="*/ 1536 h 1536"/>
                  <a:gd name="T8" fmla="*/ 1440 w 1440"/>
                  <a:gd name="T9" fmla="*/ 1104 h 1536"/>
                  <a:gd name="T10" fmla="*/ 960 w 1440"/>
                  <a:gd name="T11" fmla="*/ 1104 h 1536"/>
                  <a:gd name="T12" fmla="*/ 816 w 1440"/>
                  <a:gd name="T13" fmla="*/ 576 h 1536"/>
                  <a:gd name="T14" fmla="*/ 1200 w 1440"/>
                  <a:gd name="T15" fmla="*/ 0 h 1536"/>
                  <a:gd name="T16" fmla="*/ 0 w 1440"/>
                  <a:gd name="T17" fmla="*/ 57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0" h="1536">
                    <a:moveTo>
                      <a:pt x="0" y="576"/>
                    </a:moveTo>
                    <a:lnTo>
                      <a:pt x="192" y="768"/>
                    </a:lnTo>
                    <a:lnTo>
                      <a:pt x="144" y="1536"/>
                    </a:lnTo>
                    <a:lnTo>
                      <a:pt x="1104" y="1536"/>
                    </a:lnTo>
                    <a:lnTo>
                      <a:pt x="1440" y="1104"/>
                    </a:lnTo>
                    <a:lnTo>
                      <a:pt x="960" y="1104"/>
                    </a:lnTo>
                    <a:lnTo>
                      <a:pt x="816" y="576"/>
                    </a:lnTo>
                    <a:lnTo>
                      <a:pt x="1200" y="0"/>
                    </a:lnTo>
                    <a:lnTo>
                      <a:pt x="0" y="576"/>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95" name="Oval 15"/>
              <p:cNvSpPr>
                <a:spLocks noChangeArrowheads="1"/>
              </p:cNvSpPr>
              <p:nvPr/>
            </p:nvSpPr>
            <p:spPr bwMode="auto">
              <a:xfrm>
                <a:off x="1344" y="2448"/>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296" name="Line 16"/>
            <p:cNvSpPr>
              <a:spLocks noChangeShapeType="1"/>
            </p:cNvSpPr>
            <p:nvPr/>
          </p:nvSpPr>
          <p:spPr bwMode="auto">
            <a:xfrm flipV="1">
              <a:off x="3648" y="1296"/>
              <a:ext cx="120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97" name="Line 17"/>
            <p:cNvSpPr>
              <a:spLocks noChangeShapeType="1"/>
            </p:cNvSpPr>
            <p:nvPr/>
          </p:nvSpPr>
          <p:spPr bwMode="auto">
            <a:xfrm>
              <a:off x="4464" y="1872"/>
              <a:ext cx="14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98" name="Line 18"/>
            <p:cNvSpPr>
              <a:spLocks noChangeShapeType="1"/>
            </p:cNvSpPr>
            <p:nvPr/>
          </p:nvSpPr>
          <p:spPr bwMode="auto">
            <a:xfrm flipH="1">
              <a:off x="3792" y="2064"/>
              <a:ext cx="48"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299" name="Line 19"/>
            <p:cNvSpPr>
              <a:spLocks noChangeShapeType="1"/>
            </p:cNvSpPr>
            <p:nvPr/>
          </p:nvSpPr>
          <p:spPr bwMode="auto">
            <a:xfrm>
              <a:off x="3792" y="2832"/>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00" name="Line 20"/>
            <p:cNvSpPr>
              <a:spLocks noChangeShapeType="1"/>
            </p:cNvSpPr>
            <p:nvPr/>
          </p:nvSpPr>
          <p:spPr bwMode="auto">
            <a:xfrm flipH="1">
              <a:off x="4752" y="2400"/>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01" name="Line 21"/>
            <p:cNvSpPr>
              <a:spLocks noChangeShapeType="1"/>
            </p:cNvSpPr>
            <p:nvPr/>
          </p:nvSpPr>
          <p:spPr bwMode="auto">
            <a:xfrm>
              <a:off x="3648" y="1872"/>
              <a:ext cx="192" cy="192"/>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02" name="Line 22"/>
            <p:cNvSpPr>
              <a:spLocks noChangeShapeType="1"/>
            </p:cNvSpPr>
            <p:nvPr/>
          </p:nvSpPr>
          <p:spPr bwMode="auto">
            <a:xfrm flipV="1">
              <a:off x="4464" y="1296"/>
              <a:ext cx="384" cy="576"/>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03" name="Line 23"/>
            <p:cNvSpPr>
              <a:spLocks noChangeShapeType="1"/>
            </p:cNvSpPr>
            <p:nvPr/>
          </p:nvSpPr>
          <p:spPr bwMode="auto">
            <a:xfrm>
              <a:off x="4608" y="2400"/>
              <a:ext cx="480"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5304" name="Text Box 24"/>
            <p:cNvSpPr txBox="1">
              <a:spLocks noChangeArrowheads="1"/>
            </p:cNvSpPr>
            <p:nvPr/>
          </p:nvSpPr>
          <p:spPr bwMode="auto">
            <a:xfrm>
              <a:off x="4646" y="1499"/>
              <a:ext cx="8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a = 0 or 1</a:t>
              </a:r>
            </a:p>
          </p:txBody>
        </p:sp>
        <p:sp>
          <p:nvSpPr>
            <p:cNvPr id="225305" name="Text Box 25"/>
            <p:cNvSpPr txBox="1">
              <a:spLocks noChangeArrowheads="1"/>
            </p:cNvSpPr>
            <p:nvPr/>
          </p:nvSpPr>
          <p:spPr bwMode="auto">
            <a:xfrm>
              <a:off x="2976" y="1920"/>
              <a:ext cx="8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 0 or 1</a:t>
              </a:r>
            </a:p>
          </p:txBody>
        </p:sp>
        <p:sp>
          <p:nvSpPr>
            <p:cNvPr id="225306" name="Text Box 26"/>
            <p:cNvSpPr txBox="1">
              <a:spLocks noChangeArrowheads="1"/>
            </p:cNvSpPr>
            <p:nvPr/>
          </p:nvSpPr>
          <p:spPr bwMode="auto">
            <a:xfrm>
              <a:off x="4656" y="215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 0 or 1</a:t>
              </a:r>
            </a:p>
          </p:txBody>
        </p:sp>
        <p:sp>
          <p:nvSpPr>
            <p:cNvPr id="225307" name="Text Box 27"/>
            <p:cNvSpPr txBox="1">
              <a:spLocks noChangeArrowheads="1"/>
            </p:cNvSpPr>
            <p:nvPr/>
          </p:nvSpPr>
          <p:spPr bwMode="auto">
            <a:xfrm>
              <a:off x="3600" y="2880"/>
              <a:ext cx="153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0 </a:t>
              </a:r>
              <a:r>
                <a:rPr lang="en-US" sz="2000">
                  <a:latin typeface="Comic Sans MS" pitchFamily="66" charset="0"/>
                  <a:sym typeface="Wingdings" pitchFamily="2" charset="2"/>
                </a:rPr>
                <a:t> cleared region</a:t>
              </a:r>
            </a:p>
            <a:p>
              <a:r>
                <a:rPr lang="en-US" sz="2000">
                  <a:latin typeface="Comic Sans MS" pitchFamily="66" charset="0"/>
                  <a:sym typeface="Wingdings" pitchFamily="2" charset="2"/>
                </a:rPr>
                <a:t>1  hidding region</a:t>
              </a:r>
              <a:endParaRPr lang="en-US" sz="2000">
                <a:latin typeface="Comic Sans MS" pitchFamily="66" charset="0"/>
              </a:endParaRPr>
            </a:p>
          </p:txBody>
        </p:sp>
      </p:grpSp>
    </p:spTree>
    <p:extLst>
      <p:ext uri="{BB962C8B-B14F-4D97-AF65-F5344CB8AC3E}">
        <p14:creationId xmlns:p14="http://schemas.microsoft.com/office/powerpoint/2010/main" val="2820849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mtClean="0"/>
              <a:t>Critical Line</a:t>
            </a:r>
            <a:endParaRPr lang="en-US"/>
          </a:p>
        </p:txBody>
      </p:sp>
      <p:sp>
        <p:nvSpPr>
          <p:cNvPr id="3" name="Content Placeholder 2"/>
          <p:cNvSpPr>
            <a:spLocks noGrp="1"/>
          </p:cNvSpPr>
          <p:nvPr>
            <p:ph sz="quarter" idx="1"/>
          </p:nvPr>
        </p:nvSpPr>
        <p:spPr/>
        <p:txBody>
          <a:bodyPr/>
          <a:lstStyle/>
          <a:p>
            <a:endParaRPr lang="en-US"/>
          </a:p>
        </p:txBody>
      </p:sp>
      <p:grpSp>
        <p:nvGrpSpPr>
          <p:cNvPr id="227331" name="Group 3"/>
          <p:cNvGrpSpPr>
            <a:grpSpLocks/>
          </p:cNvGrpSpPr>
          <p:nvPr/>
        </p:nvGrpSpPr>
        <p:grpSpPr bwMode="auto">
          <a:xfrm>
            <a:off x="2514600" y="1905000"/>
            <a:ext cx="3932238" cy="1384300"/>
            <a:chOff x="336" y="1672"/>
            <a:chExt cx="2477" cy="872"/>
          </a:xfrm>
        </p:grpSpPr>
        <p:grpSp>
          <p:nvGrpSpPr>
            <p:cNvPr id="227332" name="Group 4"/>
            <p:cNvGrpSpPr>
              <a:grpSpLocks/>
            </p:cNvGrpSpPr>
            <p:nvPr/>
          </p:nvGrpSpPr>
          <p:grpSpPr bwMode="auto">
            <a:xfrm>
              <a:off x="768" y="1872"/>
              <a:ext cx="1584" cy="672"/>
              <a:chOff x="384" y="1440"/>
              <a:chExt cx="1584" cy="672"/>
            </a:xfrm>
          </p:grpSpPr>
          <p:sp>
            <p:nvSpPr>
              <p:cNvPr id="227333" name="Rectangle 5"/>
              <p:cNvSpPr>
                <a:spLocks noChangeArrowheads="1"/>
              </p:cNvSpPr>
              <p:nvPr/>
            </p:nvSpPr>
            <p:spPr bwMode="auto">
              <a:xfrm>
                <a:off x="864" y="1680"/>
                <a:ext cx="672"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4" name="Freeform 6"/>
              <p:cNvSpPr>
                <a:spLocks/>
              </p:cNvSpPr>
              <p:nvPr/>
            </p:nvSpPr>
            <p:spPr bwMode="auto">
              <a:xfrm>
                <a:off x="384" y="1440"/>
                <a:ext cx="1584" cy="672"/>
              </a:xfrm>
              <a:custGeom>
                <a:avLst/>
                <a:gdLst>
                  <a:gd name="T0" fmla="*/ 0 w 1584"/>
                  <a:gd name="T1" fmla="*/ 0 h 672"/>
                  <a:gd name="T2" fmla="*/ 816 w 1584"/>
                  <a:gd name="T3" fmla="*/ 432 h 672"/>
                  <a:gd name="T4" fmla="*/ 1584 w 1584"/>
                  <a:gd name="T5" fmla="*/ 0 h 672"/>
                  <a:gd name="T6" fmla="*/ 1584 w 1584"/>
                  <a:gd name="T7" fmla="*/ 672 h 672"/>
                  <a:gd name="T8" fmla="*/ 0 w 1584"/>
                  <a:gd name="T9" fmla="*/ 672 h 672"/>
                  <a:gd name="T10" fmla="*/ 0 w 1584"/>
                  <a:gd name="T11" fmla="*/ 0 h 672"/>
                </a:gdLst>
                <a:ahLst/>
                <a:cxnLst>
                  <a:cxn ang="0">
                    <a:pos x="T0" y="T1"/>
                  </a:cxn>
                  <a:cxn ang="0">
                    <a:pos x="T2" y="T3"/>
                  </a:cxn>
                  <a:cxn ang="0">
                    <a:pos x="T4" y="T5"/>
                  </a:cxn>
                  <a:cxn ang="0">
                    <a:pos x="T6" y="T7"/>
                  </a:cxn>
                  <a:cxn ang="0">
                    <a:pos x="T8" y="T9"/>
                  </a:cxn>
                  <a:cxn ang="0">
                    <a:pos x="T10" y="T11"/>
                  </a:cxn>
                </a:cxnLst>
                <a:rect l="0" t="0" r="r" b="b"/>
                <a:pathLst>
                  <a:path w="1584" h="672">
                    <a:moveTo>
                      <a:pt x="0" y="0"/>
                    </a:moveTo>
                    <a:lnTo>
                      <a:pt x="816" y="432"/>
                    </a:lnTo>
                    <a:lnTo>
                      <a:pt x="1584" y="0"/>
                    </a:lnTo>
                    <a:lnTo>
                      <a:pt x="1584" y="672"/>
                    </a:lnTo>
                    <a:lnTo>
                      <a:pt x="0" y="672"/>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7335" name="Group 7"/>
            <p:cNvGrpSpPr>
              <a:grpSpLocks/>
            </p:cNvGrpSpPr>
            <p:nvPr/>
          </p:nvGrpSpPr>
          <p:grpSpPr bwMode="auto">
            <a:xfrm>
              <a:off x="768" y="1728"/>
              <a:ext cx="1584" cy="816"/>
              <a:chOff x="2064" y="1104"/>
              <a:chExt cx="1584" cy="816"/>
            </a:xfrm>
          </p:grpSpPr>
          <p:sp>
            <p:nvSpPr>
              <p:cNvPr id="227336" name="Line 8"/>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37" name="Line 9"/>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38" name="Line 10"/>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39" name="Line 11"/>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0" name="Line 12"/>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1" name="Line 13"/>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2" name="Line 14"/>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7343" name="Freeform 15"/>
            <p:cNvSpPr>
              <a:spLocks/>
            </p:cNvSpPr>
            <p:nvPr/>
          </p:nvSpPr>
          <p:spPr bwMode="auto">
            <a:xfrm>
              <a:off x="768" y="1672"/>
              <a:ext cx="480" cy="208"/>
            </a:xfrm>
            <a:custGeom>
              <a:avLst/>
              <a:gdLst>
                <a:gd name="T0" fmla="*/ 0 w 480"/>
                <a:gd name="T1" fmla="*/ 152 h 208"/>
                <a:gd name="T2" fmla="*/ 96 w 480"/>
                <a:gd name="T3" fmla="*/ 8 h 208"/>
                <a:gd name="T4" fmla="*/ 240 w 480"/>
                <a:gd name="T5" fmla="*/ 200 h 208"/>
                <a:gd name="T6" fmla="*/ 384 w 480"/>
                <a:gd name="T7" fmla="*/ 56 h 208"/>
                <a:gd name="T8" fmla="*/ 480 w 480"/>
                <a:gd name="T9" fmla="*/ 152 h 208"/>
              </a:gdLst>
              <a:ahLst/>
              <a:cxnLst>
                <a:cxn ang="0">
                  <a:pos x="T0" y="T1"/>
                </a:cxn>
                <a:cxn ang="0">
                  <a:pos x="T2" y="T3"/>
                </a:cxn>
                <a:cxn ang="0">
                  <a:pos x="T4" y="T5"/>
                </a:cxn>
                <a:cxn ang="0">
                  <a:pos x="T6" y="T7"/>
                </a:cxn>
                <a:cxn ang="0">
                  <a:pos x="T8" y="T9"/>
                </a:cxn>
              </a:cxnLst>
              <a:rect l="0" t="0" r="r" b="b"/>
              <a:pathLst>
                <a:path w="480" h="208">
                  <a:moveTo>
                    <a:pt x="0" y="152"/>
                  </a:moveTo>
                  <a:cubicBezTo>
                    <a:pt x="28" y="76"/>
                    <a:pt x="56" y="0"/>
                    <a:pt x="96" y="8"/>
                  </a:cubicBezTo>
                  <a:cubicBezTo>
                    <a:pt x="136" y="16"/>
                    <a:pt x="192" y="192"/>
                    <a:pt x="240" y="200"/>
                  </a:cubicBezTo>
                  <a:cubicBezTo>
                    <a:pt x="288" y="208"/>
                    <a:pt x="344" y="64"/>
                    <a:pt x="384" y="56"/>
                  </a:cubicBezTo>
                  <a:cubicBezTo>
                    <a:pt x="424" y="48"/>
                    <a:pt x="452" y="100"/>
                    <a:pt x="480" y="152"/>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4" name="Oval 16"/>
            <p:cNvSpPr>
              <a:spLocks noChangeArrowheads="1"/>
            </p:cNvSpPr>
            <p:nvPr/>
          </p:nvSpPr>
          <p:spPr bwMode="auto">
            <a:xfrm>
              <a:off x="1536" y="2256"/>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45" name="Freeform 17"/>
            <p:cNvSpPr>
              <a:spLocks/>
            </p:cNvSpPr>
            <p:nvPr/>
          </p:nvSpPr>
          <p:spPr bwMode="auto">
            <a:xfrm>
              <a:off x="1920" y="1728"/>
              <a:ext cx="432" cy="384"/>
            </a:xfrm>
            <a:custGeom>
              <a:avLst/>
              <a:gdLst>
                <a:gd name="T0" fmla="*/ 0 w 432"/>
                <a:gd name="T1" fmla="*/ 0 h 384"/>
                <a:gd name="T2" fmla="*/ 432 w 432"/>
                <a:gd name="T3" fmla="*/ 0 h 384"/>
                <a:gd name="T4" fmla="*/ 432 w 432"/>
                <a:gd name="T5" fmla="*/ 144 h 384"/>
                <a:gd name="T6" fmla="*/ 0 w 432"/>
                <a:gd name="T7" fmla="*/ 384 h 384"/>
                <a:gd name="T8" fmla="*/ 0 w 432"/>
                <a:gd name="T9" fmla="*/ 0 h 384"/>
              </a:gdLst>
              <a:ahLst/>
              <a:cxnLst>
                <a:cxn ang="0">
                  <a:pos x="T0" y="T1"/>
                </a:cxn>
                <a:cxn ang="0">
                  <a:pos x="T2" y="T3"/>
                </a:cxn>
                <a:cxn ang="0">
                  <a:pos x="T4" y="T5"/>
                </a:cxn>
                <a:cxn ang="0">
                  <a:pos x="T6" y="T7"/>
                </a:cxn>
                <a:cxn ang="0">
                  <a:pos x="T8" y="T9"/>
                </a:cxn>
              </a:cxnLst>
              <a:rect l="0" t="0" r="r" b="b"/>
              <a:pathLst>
                <a:path w="432" h="384">
                  <a:moveTo>
                    <a:pt x="0" y="0"/>
                  </a:moveTo>
                  <a:lnTo>
                    <a:pt x="432" y="0"/>
                  </a:lnTo>
                  <a:lnTo>
                    <a:pt x="432" y="144"/>
                  </a:lnTo>
                  <a:lnTo>
                    <a:pt x="0" y="384"/>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6" name="Text Box 18"/>
            <p:cNvSpPr txBox="1">
              <a:spLocks noChangeArrowheads="1"/>
            </p:cNvSpPr>
            <p:nvPr/>
          </p:nvSpPr>
          <p:spPr bwMode="auto">
            <a:xfrm>
              <a:off x="336" y="2064"/>
              <a:ext cx="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a=0</a:t>
              </a:r>
            </a:p>
          </p:txBody>
        </p:sp>
        <p:sp>
          <p:nvSpPr>
            <p:cNvPr id="227347" name="Text Box 19"/>
            <p:cNvSpPr txBox="1">
              <a:spLocks noChangeArrowheads="1"/>
            </p:cNvSpPr>
            <p:nvPr/>
          </p:nvSpPr>
          <p:spPr bwMode="auto">
            <a:xfrm>
              <a:off x="2448" y="1968"/>
              <a:ext cx="3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b=1</a:t>
              </a:r>
            </a:p>
          </p:txBody>
        </p:sp>
        <p:sp>
          <p:nvSpPr>
            <p:cNvPr id="227348" name="Freeform 20"/>
            <p:cNvSpPr>
              <a:spLocks/>
            </p:cNvSpPr>
            <p:nvPr/>
          </p:nvSpPr>
          <p:spPr bwMode="auto">
            <a:xfrm>
              <a:off x="672" y="2016"/>
              <a:ext cx="288" cy="144"/>
            </a:xfrm>
            <a:custGeom>
              <a:avLst/>
              <a:gdLst>
                <a:gd name="T0" fmla="*/ 0 w 288"/>
                <a:gd name="T1" fmla="*/ 144 h 144"/>
                <a:gd name="T2" fmla="*/ 192 w 288"/>
                <a:gd name="T3" fmla="*/ 96 h 144"/>
                <a:gd name="T4" fmla="*/ 288 w 288"/>
                <a:gd name="T5" fmla="*/ 0 h 144"/>
              </a:gdLst>
              <a:ahLst/>
              <a:cxnLst>
                <a:cxn ang="0">
                  <a:pos x="T0" y="T1"/>
                </a:cxn>
                <a:cxn ang="0">
                  <a:pos x="T2" y="T3"/>
                </a:cxn>
                <a:cxn ang="0">
                  <a:pos x="T4" y="T5"/>
                </a:cxn>
              </a:cxnLst>
              <a:rect l="0" t="0" r="r" b="b"/>
              <a:pathLst>
                <a:path w="288" h="144">
                  <a:moveTo>
                    <a:pt x="0" y="144"/>
                  </a:moveTo>
                  <a:cubicBezTo>
                    <a:pt x="72" y="132"/>
                    <a:pt x="144" y="120"/>
                    <a:pt x="192" y="96"/>
                  </a:cubicBezTo>
                  <a:cubicBezTo>
                    <a:pt x="240" y="72"/>
                    <a:pt x="264" y="36"/>
                    <a:pt x="28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49" name="Freeform 21"/>
            <p:cNvSpPr>
              <a:spLocks/>
            </p:cNvSpPr>
            <p:nvPr/>
          </p:nvSpPr>
          <p:spPr bwMode="auto">
            <a:xfrm>
              <a:off x="2160" y="2016"/>
              <a:ext cx="336" cy="96"/>
            </a:xfrm>
            <a:custGeom>
              <a:avLst/>
              <a:gdLst>
                <a:gd name="T0" fmla="*/ 336 w 336"/>
                <a:gd name="T1" fmla="*/ 96 h 96"/>
                <a:gd name="T2" fmla="*/ 144 w 336"/>
                <a:gd name="T3" fmla="*/ 48 h 96"/>
                <a:gd name="T4" fmla="*/ 0 w 336"/>
                <a:gd name="T5" fmla="*/ 0 h 96"/>
              </a:gdLst>
              <a:ahLst/>
              <a:cxnLst>
                <a:cxn ang="0">
                  <a:pos x="T0" y="T1"/>
                </a:cxn>
                <a:cxn ang="0">
                  <a:pos x="T2" y="T3"/>
                </a:cxn>
                <a:cxn ang="0">
                  <a:pos x="T4" y="T5"/>
                </a:cxn>
              </a:cxnLst>
              <a:rect l="0" t="0" r="r" b="b"/>
              <a:pathLst>
                <a:path w="336" h="96">
                  <a:moveTo>
                    <a:pt x="336" y="96"/>
                  </a:moveTo>
                  <a:cubicBezTo>
                    <a:pt x="268" y="80"/>
                    <a:pt x="200" y="64"/>
                    <a:pt x="144" y="48"/>
                  </a:cubicBezTo>
                  <a:cubicBezTo>
                    <a:pt x="88" y="32"/>
                    <a:pt x="44"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7350" name="Group 22"/>
          <p:cNvGrpSpPr>
            <a:grpSpLocks/>
          </p:cNvGrpSpPr>
          <p:nvPr/>
        </p:nvGrpSpPr>
        <p:grpSpPr bwMode="auto">
          <a:xfrm>
            <a:off x="381000" y="3429000"/>
            <a:ext cx="4060825" cy="2765425"/>
            <a:chOff x="240" y="2160"/>
            <a:chExt cx="2558" cy="1742"/>
          </a:xfrm>
        </p:grpSpPr>
        <p:grpSp>
          <p:nvGrpSpPr>
            <p:cNvPr id="227351" name="Group 23"/>
            <p:cNvGrpSpPr>
              <a:grpSpLocks/>
            </p:cNvGrpSpPr>
            <p:nvPr/>
          </p:nvGrpSpPr>
          <p:grpSpPr bwMode="auto">
            <a:xfrm>
              <a:off x="240" y="2736"/>
              <a:ext cx="2558" cy="1166"/>
              <a:chOff x="384" y="2736"/>
              <a:chExt cx="2558" cy="1166"/>
            </a:xfrm>
          </p:grpSpPr>
          <p:grpSp>
            <p:nvGrpSpPr>
              <p:cNvPr id="227352" name="Group 24"/>
              <p:cNvGrpSpPr>
                <a:grpSpLocks/>
              </p:cNvGrpSpPr>
              <p:nvPr/>
            </p:nvGrpSpPr>
            <p:grpSpPr bwMode="auto">
              <a:xfrm>
                <a:off x="384" y="2736"/>
                <a:ext cx="2477" cy="872"/>
                <a:chOff x="624" y="2736"/>
                <a:chExt cx="2477" cy="872"/>
              </a:xfrm>
            </p:grpSpPr>
            <p:grpSp>
              <p:nvGrpSpPr>
                <p:cNvPr id="227353" name="Group 25"/>
                <p:cNvGrpSpPr>
                  <a:grpSpLocks/>
                </p:cNvGrpSpPr>
                <p:nvPr/>
              </p:nvGrpSpPr>
              <p:grpSpPr bwMode="auto">
                <a:xfrm>
                  <a:off x="1056" y="2936"/>
                  <a:ext cx="1584" cy="672"/>
                  <a:chOff x="384" y="1440"/>
                  <a:chExt cx="1584" cy="672"/>
                </a:xfrm>
              </p:grpSpPr>
              <p:sp>
                <p:nvSpPr>
                  <p:cNvPr id="227354" name="Rectangle 26"/>
                  <p:cNvSpPr>
                    <a:spLocks noChangeArrowheads="1"/>
                  </p:cNvSpPr>
                  <p:nvPr/>
                </p:nvSpPr>
                <p:spPr bwMode="auto">
                  <a:xfrm>
                    <a:off x="864" y="1680"/>
                    <a:ext cx="672"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55" name="Freeform 27"/>
                  <p:cNvSpPr>
                    <a:spLocks/>
                  </p:cNvSpPr>
                  <p:nvPr/>
                </p:nvSpPr>
                <p:spPr bwMode="auto">
                  <a:xfrm>
                    <a:off x="384" y="1440"/>
                    <a:ext cx="1584" cy="672"/>
                  </a:xfrm>
                  <a:custGeom>
                    <a:avLst/>
                    <a:gdLst>
                      <a:gd name="T0" fmla="*/ 0 w 1584"/>
                      <a:gd name="T1" fmla="*/ 0 h 672"/>
                      <a:gd name="T2" fmla="*/ 816 w 1584"/>
                      <a:gd name="T3" fmla="*/ 432 h 672"/>
                      <a:gd name="T4" fmla="*/ 1584 w 1584"/>
                      <a:gd name="T5" fmla="*/ 0 h 672"/>
                      <a:gd name="T6" fmla="*/ 1584 w 1584"/>
                      <a:gd name="T7" fmla="*/ 672 h 672"/>
                      <a:gd name="T8" fmla="*/ 0 w 1584"/>
                      <a:gd name="T9" fmla="*/ 672 h 672"/>
                      <a:gd name="T10" fmla="*/ 0 w 1584"/>
                      <a:gd name="T11" fmla="*/ 0 h 672"/>
                    </a:gdLst>
                    <a:ahLst/>
                    <a:cxnLst>
                      <a:cxn ang="0">
                        <a:pos x="T0" y="T1"/>
                      </a:cxn>
                      <a:cxn ang="0">
                        <a:pos x="T2" y="T3"/>
                      </a:cxn>
                      <a:cxn ang="0">
                        <a:pos x="T4" y="T5"/>
                      </a:cxn>
                      <a:cxn ang="0">
                        <a:pos x="T6" y="T7"/>
                      </a:cxn>
                      <a:cxn ang="0">
                        <a:pos x="T8" y="T9"/>
                      </a:cxn>
                      <a:cxn ang="0">
                        <a:pos x="T10" y="T11"/>
                      </a:cxn>
                    </a:cxnLst>
                    <a:rect l="0" t="0" r="r" b="b"/>
                    <a:pathLst>
                      <a:path w="1584" h="672">
                        <a:moveTo>
                          <a:pt x="0" y="0"/>
                        </a:moveTo>
                        <a:lnTo>
                          <a:pt x="816" y="432"/>
                        </a:lnTo>
                        <a:lnTo>
                          <a:pt x="1584" y="0"/>
                        </a:lnTo>
                        <a:lnTo>
                          <a:pt x="1584" y="672"/>
                        </a:lnTo>
                        <a:lnTo>
                          <a:pt x="0" y="672"/>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7356" name="Group 28"/>
                <p:cNvGrpSpPr>
                  <a:grpSpLocks/>
                </p:cNvGrpSpPr>
                <p:nvPr/>
              </p:nvGrpSpPr>
              <p:grpSpPr bwMode="auto">
                <a:xfrm>
                  <a:off x="1056" y="2792"/>
                  <a:ext cx="1584" cy="816"/>
                  <a:chOff x="2064" y="1104"/>
                  <a:chExt cx="1584" cy="816"/>
                </a:xfrm>
              </p:grpSpPr>
              <p:sp>
                <p:nvSpPr>
                  <p:cNvPr id="227357" name="Line 29"/>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58" name="Line 30"/>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59" name="Line 31"/>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0" name="Line 32"/>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1" name="Line 33"/>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2" name="Line 34"/>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3" name="Line 35"/>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7364" name="Freeform 36"/>
                <p:cNvSpPr>
                  <a:spLocks/>
                </p:cNvSpPr>
                <p:nvPr/>
              </p:nvSpPr>
              <p:spPr bwMode="auto">
                <a:xfrm>
                  <a:off x="1056" y="2736"/>
                  <a:ext cx="480" cy="208"/>
                </a:xfrm>
                <a:custGeom>
                  <a:avLst/>
                  <a:gdLst>
                    <a:gd name="T0" fmla="*/ 0 w 480"/>
                    <a:gd name="T1" fmla="*/ 152 h 208"/>
                    <a:gd name="T2" fmla="*/ 96 w 480"/>
                    <a:gd name="T3" fmla="*/ 8 h 208"/>
                    <a:gd name="T4" fmla="*/ 240 w 480"/>
                    <a:gd name="T5" fmla="*/ 200 h 208"/>
                    <a:gd name="T6" fmla="*/ 384 w 480"/>
                    <a:gd name="T7" fmla="*/ 56 h 208"/>
                    <a:gd name="T8" fmla="*/ 480 w 480"/>
                    <a:gd name="T9" fmla="*/ 152 h 208"/>
                  </a:gdLst>
                  <a:ahLst/>
                  <a:cxnLst>
                    <a:cxn ang="0">
                      <a:pos x="T0" y="T1"/>
                    </a:cxn>
                    <a:cxn ang="0">
                      <a:pos x="T2" y="T3"/>
                    </a:cxn>
                    <a:cxn ang="0">
                      <a:pos x="T4" y="T5"/>
                    </a:cxn>
                    <a:cxn ang="0">
                      <a:pos x="T6" y="T7"/>
                    </a:cxn>
                    <a:cxn ang="0">
                      <a:pos x="T8" y="T9"/>
                    </a:cxn>
                  </a:cxnLst>
                  <a:rect l="0" t="0" r="r" b="b"/>
                  <a:pathLst>
                    <a:path w="480" h="208">
                      <a:moveTo>
                        <a:pt x="0" y="152"/>
                      </a:moveTo>
                      <a:cubicBezTo>
                        <a:pt x="28" y="76"/>
                        <a:pt x="56" y="0"/>
                        <a:pt x="96" y="8"/>
                      </a:cubicBezTo>
                      <a:cubicBezTo>
                        <a:pt x="136" y="16"/>
                        <a:pt x="192" y="192"/>
                        <a:pt x="240" y="200"/>
                      </a:cubicBezTo>
                      <a:cubicBezTo>
                        <a:pt x="288" y="208"/>
                        <a:pt x="344" y="64"/>
                        <a:pt x="384" y="56"/>
                      </a:cubicBezTo>
                      <a:cubicBezTo>
                        <a:pt x="424" y="48"/>
                        <a:pt x="452" y="100"/>
                        <a:pt x="480" y="152"/>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5" name="Freeform 37"/>
                <p:cNvSpPr>
                  <a:spLocks/>
                </p:cNvSpPr>
                <p:nvPr/>
              </p:nvSpPr>
              <p:spPr bwMode="auto">
                <a:xfrm>
                  <a:off x="2208" y="2792"/>
                  <a:ext cx="432" cy="384"/>
                </a:xfrm>
                <a:custGeom>
                  <a:avLst/>
                  <a:gdLst>
                    <a:gd name="T0" fmla="*/ 0 w 432"/>
                    <a:gd name="T1" fmla="*/ 0 h 384"/>
                    <a:gd name="T2" fmla="*/ 432 w 432"/>
                    <a:gd name="T3" fmla="*/ 0 h 384"/>
                    <a:gd name="T4" fmla="*/ 432 w 432"/>
                    <a:gd name="T5" fmla="*/ 144 h 384"/>
                    <a:gd name="T6" fmla="*/ 0 w 432"/>
                    <a:gd name="T7" fmla="*/ 384 h 384"/>
                    <a:gd name="T8" fmla="*/ 0 w 432"/>
                    <a:gd name="T9" fmla="*/ 0 h 384"/>
                  </a:gdLst>
                  <a:ahLst/>
                  <a:cxnLst>
                    <a:cxn ang="0">
                      <a:pos x="T0" y="T1"/>
                    </a:cxn>
                    <a:cxn ang="0">
                      <a:pos x="T2" y="T3"/>
                    </a:cxn>
                    <a:cxn ang="0">
                      <a:pos x="T4" y="T5"/>
                    </a:cxn>
                    <a:cxn ang="0">
                      <a:pos x="T6" y="T7"/>
                    </a:cxn>
                    <a:cxn ang="0">
                      <a:pos x="T8" y="T9"/>
                    </a:cxn>
                  </a:cxnLst>
                  <a:rect l="0" t="0" r="r" b="b"/>
                  <a:pathLst>
                    <a:path w="432" h="384">
                      <a:moveTo>
                        <a:pt x="0" y="0"/>
                      </a:moveTo>
                      <a:lnTo>
                        <a:pt x="432" y="0"/>
                      </a:lnTo>
                      <a:lnTo>
                        <a:pt x="432" y="144"/>
                      </a:lnTo>
                      <a:lnTo>
                        <a:pt x="0" y="384"/>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6" name="Text Box 38"/>
                <p:cNvSpPr txBox="1">
                  <a:spLocks noChangeArrowheads="1"/>
                </p:cNvSpPr>
                <p:nvPr/>
              </p:nvSpPr>
              <p:spPr bwMode="auto">
                <a:xfrm>
                  <a:off x="624" y="3128"/>
                  <a:ext cx="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a=0</a:t>
                  </a:r>
                </a:p>
              </p:txBody>
            </p:sp>
            <p:sp>
              <p:nvSpPr>
                <p:cNvPr id="227367" name="Text Box 39"/>
                <p:cNvSpPr txBox="1">
                  <a:spLocks noChangeArrowheads="1"/>
                </p:cNvSpPr>
                <p:nvPr/>
              </p:nvSpPr>
              <p:spPr bwMode="auto">
                <a:xfrm>
                  <a:off x="2736" y="3032"/>
                  <a:ext cx="3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b=1</a:t>
                  </a:r>
                </a:p>
              </p:txBody>
            </p:sp>
            <p:sp>
              <p:nvSpPr>
                <p:cNvPr id="227368" name="Freeform 40"/>
                <p:cNvSpPr>
                  <a:spLocks/>
                </p:cNvSpPr>
                <p:nvPr/>
              </p:nvSpPr>
              <p:spPr bwMode="auto">
                <a:xfrm>
                  <a:off x="960" y="3080"/>
                  <a:ext cx="288" cy="144"/>
                </a:xfrm>
                <a:custGeom>
                  <a:avLst/>
                  <a:gdLst>
                    <a:gd name="T0" fmla="*/ 0 w 288"/>
                    <a:gd name="T1" fmla="*/ 144 h 144"/>
                    <a:gd name="T2" fmla="*/ 192 w 288"/>
                    <a:gd name="T3" fmla="*/ 96 h 144"/>
                    <a:gd name="T4" fmla="*/ 288 w 288"/>
                    <a:gd name="T5" fmla="*/ 0 h 144"/>
                  </a:gdLst>
                  <a:ahLst/>
                  <a:cxnLst>
                    <a:cxn ang="0">
                      <a:pos x="T0" y="T1"/>
                    </a:cxn>
                    <a:cxn ang="0">
                      <a:pos x="T2" y="T3"/>
                    </a:cxn>
                    <a:cxn ang="0">
                      <a:pos x="T4" y="T5"/>
                    </a:cxn>
                  </a:cxnLst>
                  <a:rect l="0" t="0" r="r" b="b"/>
                  <a:pathLst>
                    <a:path w="288" h="144">
                      <a:moveTo>
                        <a:pt x="0" y="144"/>
                      </a:moveTo>
                      <a:cubicBezTo>
                        <a:pt x="72" y="132"/>
                        <a:pt x="144" y="120"/>
                        <a:pt x="192" y="96"/>
                      </a:cubicBezTo>
                      <a:cubicBezTo>
                        <a:pt x="240" y="72"/>
                        <a:pt x="264" y="36"/>
                        <a:pt x="28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69" name="Freeform 41"/>
                <p:cNvSpPr>
                  <a:spLocks/>
                </p:cNvSpPr>
                <p:nvPr/>
              </p:nvSpPr>
              <p:spPr bwMode="auto">
                <a:xfrm>
                  <a:off x="2448" y="3080"/>
                  <a:ext cx="336" cy="96"/>
                </a:xfrm>
                <a:custGeom>
                  <a:avLst/>
                  <a:gdLst>
                    <a:gd name="T0" fmla="*/ 336 w 336"/>
                    <a:gd name="T1" fmla="*/ 96 h 96"/>
                    <a:gd name="T2" fmla="*/ 144 w 336"/>
                    <a:gd name="T3" fmla="*/ 48 h 96"/>
                    <a:gd name="T4" fmla="*/ 0 w 336"/>
                    <a:gd name="T5" fmla="*/ 0 h 96"/>
                  </a:gdLst>
                  <a:ahLst/>
                  <a:cxnLst>
                    <a:cxn ang="0">
                      <a:pos x="T0" y="T1"/>
                    </a:cxn>
                    <a:cxn ang="0">
                      <a:pos x="T2" y="T3"/>
                    </a:cxn>
                    <a:cxn ang="0">
                      <a:pos x="T4" y="T5"/>
                    </a:cxn>
                  </a:cxnLst>
                  <a:rect l="0" t="0" r="r" b="b"/>
                  <a:pathLst>
                    <a:path w="336" h="96">
                      <a:moveTo>
                        <a:pt x="336" y="96"/>
                      </a:moveTo>
                      <a:cubicBezTo>
                        <a:pt x="268" y="80"/>
                        <a:pt x="200" y="64"/>
                        <a:pt x="144" y="48"/>
                      </a:cubicBezTo>
                      <a:cubicBezTo>
                        <a:pt x="88" y="32"/>
                        <a:pt x="44"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70" name="Freeform 42"/>
                <p:cNvSpPr>
                  <a:spLocks/>
                </p:cNvSpPr>
                <p:nvPr/>
              </p:nvSpPr>
              <p:spPr bwMode="auto">
                <a:xfrm>
                  <a:off x="1872" y="3256"/>
                  <a:ext cx="208" cy="313"/>
                </a:xfrm>
                <a:custGeom>
                  <a:avLst/>
                  <a:gdLst>
                    <a:gd name="T0" fmla="*/ 0 w 208"/>
                    <a:gd name="T1" fmla="*/ 104 h 313"/>
                    <a:gd name="T2" fmla="*/ 48 w 208"/>
                    <a:gd name="T3" fmla="*/ 8 h 313"/>
                    <a:gd name="T4" fmla="*/ 192 w 208"/>
                    <a:gd name="T5" fmla="*/ 56 h 313"/>
                    <a:gd name="T6" fmla="*/ 144 w 208"/>
                    <a:gd name="T7" fmla="*/ 296 h 313"/>
                    <a:gd name="T8" fmla="*/ 21 w 208"/>
                    <a:gd name="T9" fmla="*/ 155 h 313"/>
                  </a:gdLst>
                  <a:ahLst/>
                  <a:cxnLst>
                    <a:cxn ang="0">
                      <a:pos x="T0" y="T1"/>
                    </a:cxn>
                    <a:cxn ang="0">
                      <a:pos x="T2" y="T3"/>
                    </a:cxn>
                    <a:cxn ang="0">
                      <a:pos x="T4" y="T5"/>
                    </a:cxn>
                    <a:cxn ang="0">
                      <a:pos x="T6" y="T7"/>
                    </a:cxn>
                    <a:cxn ang="0">
                      <a:pos x="T8" y="T9"/>
                    </a:cxn>
                  </a:cxnLst>
                  <a:rect l="0" t="0" r="r" b="b"/>
                  <a:pathLst>
                    <a:path w="208" h="313">
                      <a:moveTo>
                        <a:pt x="0" y="104"/>
                      </a:moveTo>
                      <a:cubicBezTo>
                        <a:pt x="8" y="60"/>
                        <a:pt x="16" y="16"/>
                        <a:pt x="48" y="8"/>
                      </a:cubicBezTo>
                      <a:cubicBezTo>
                        <a:pt x="80" y="0"/>
                        <a:pt x="176" y="8"/>
                        <a:pt x="192" y="56"/>
                      </a:cubicBezTo>
                      <a:cubicBezTo>
                        <a:pt x="208" y="104"/>
                        <a:pt x="173" y="279"/>
                        <a:pt x="144" y="296"/>
                      </a:cubicBezTo>
                      <a:cubicBezTo>
                        <a:pt x="115" y="313"/>
                        <a:pt x="68" y="234"/>
                        <a:pt x="21" y="155"/>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71" name="Oval 43"/>
                <p:cNvSpPr>
                  <a:spLocks noChangeArrowheads="1"/>
                </p:cNvSpPr>
                <p:nvPr/>
              </p:nvSpPr>
              <p:spPr bwMode="auto">
                <a:xfrm>
                  <a:off x="1824" y="3320"/>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7372" name="Text Box 44"/>
              <p:cNvSpPr txBox="1">
                <a:spLocks noChangeArrowheads="1"/>
              </p:cNvSpPr>
              <p:nvPr/>
            </p:nvSpPr>
            <p:spPr bwMode="auto">
              <a:xfrm>
                <a:off x="480" y="3652"/>
                <a:ext cx="24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Information state is unchanged</a:t>
                </a:r>
              </a:p>
            </p:txBody>
          </p:sp>
        </p:grpSp>
        <p:sp>
          <p:nvSpPr>
            <p:cNvPr id="227373" name="Line 45"/>
            <p:cNvSpPr>
              <a:spLocks noChangeShapeType="1"/>
            </p:cNvSpPr>
            <p:nvPr/>
          </p:nvSpPr>
          <p:spPr bwMode="auto">
            <a:xfrm flipH="1">
              <a:off x="1728" y="2160"/>
              <a:ext cx="1056" cy="5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7374" name="Group 46"/>
          <p:cNvGrpSpPr>
            <a:grpSpLocks/>
          </p:cNvGrpSpPr>
          <p:nvPr/>
        </p:nvGrpSpPr>
        <p:grpSpPr bwMode="auto">
          <a:xfrm>
            <a:off x="4419600" y="3429000"/>
            <a:ext cx="4202113" cy="2987675"/>
            <a:chOff x="2784" y="2160"/>
            <a:chExt cx="2647" cy="1882"/>
          </a:xfrm>
        </p:grpSpPr>
        <p:grpSp>
          <p:nvGrpSpPr>
            <p:cNvPr id="227375" name="Group 47"/>
            <p:cNvGrpSpPr>
              <a:grpSpLocks/>
            </p:cNvGrpSpPr>
            <p:nvPr/>
          </p:nvGrpSpPr>
          <p:grpSpPr bwMode="auto">
            <a:xfrm>
              <a:off x="2928" y="2736"/>
              <a:ext cx="2503" cy="1306"/>
              <a:chOff x="3024" y="2736"/>
              <a:chExt cx="2503" cy="1306"/>
            </a:xfrm>
          </p:grpSpPr>
          <p:grpSp>
            <p:nvGrpSpPr>
              <p:cNvPr id="227376" name="Group 48"/>
              <p:cNvGrpSpPr>
                <a:grpSpLocks/>
              </p:cNvGrpSpPr>
              <p:nvPr/>
            </p:nvGrpSpPr>
            <p:grpSpPr bwMode="auto">
              <a:xfrm>
                <a:off x="3024" y="2736"/>
                <a:ext cx="2503" cy="872"/>
                <a:chOff x="336" y="1672"/>
                <a:chExt cx="2503" cy="872"/>
              </a:xfrm>
            </p:grpSpPr>
            <p:grpSp>
              <p:nvGrpSpPr>
                <p:cNvPr id="227377" name="Group 49"/>
                <p:cNvGrpSpPr>
                  <a:grpSpLocks/>
                </p:cNvGrpSpPr>
                <p:nvPr/>
              </p:nvGrpSpPr>
              <p:grpSpPr bwMode="auto">
                <a:xfrm>
                  <a:off x="768" y="1872"/>
                  <a:ext cx="1584" cy="672"/>
                  <a:chOff x="384" y="1440"/>
                  <a:chExt cx="1584" cy="672"/>
                </a:xfrm>
              </p:grpSpPr>
              <p:sp>
                <p:nvSpPr>
                  <p:cNvPr id="227378" name="Rectangle 50"/>
                  <p:cNvSpPr>
                    <a:spLocks noChangeArrowheads="1"/>
                  </p:cNvSpPr>
                  <p:nvPr/>
                </p:nvSpPr>
                <p:spPr bwMode="auto">
                  <a:xfrm>
                    <a:off x="864" y="1680"/>
                    <a:ext cx="672"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79" name="Freeform 51"/>
                  <p:cNvSpPr>
                    <a:spLocks/>
                  </p:cNvSpPr>
                  <p:nvPr/>
                </p:nvSpPr>
                <p:spPr bwMode="auto">
                  <a:xfrm>
                    <a:off x="384" y="1440"/>
                    <a:ext cx="1584" cy="672"/>
                  </a:xfrm>
                  <a:custGeom>
                    <a:avLst/>
                    <a:gdLst>
                      <a:gd name="T0" fmla="*/ 0 w 1584"/>
                      <a:gd name="T1" fmla="*/ 0 h 672"/>
                      <a:gd name="T2" fmla="*/ 816 w 1584"/>
                      <a:gd name="T3" fmla="*/ 432 h 672"/>
                      <a:gd name="T4" fmla="*/ 1584 w 1584"/>
                      <a:gd name="T5" fmla="*/ 0 h 672"/>
                      <a:gd name="T6" fmla="*/ 1584 w 1584"/>
                      <a:gd name="T7" fmla="*/ 672 h 672"/>
                      <a:gd name="T8" fmla="*/ 0 w 1584"/>
                      <a:gd name="T9" fmla="*/ 672 h 672"/>
                      <a:gd name="T10" fmla="*/ 0 w 1584"/>
                      <a:gd name="T11" fmla="*/ 0 h 672"/>
                    </a:gdLst>
                    <a:ahLst/>
                    <a:cxnLst>
                      <a:cxn ang="0">
                        <a:pos x="T0" y="T1"/>
                      </a:cxn>
                      <a:cxn ang="0">
                        <a:pos x="T2" y="T3"/>
                      </a:cxn>
                      <a:cxn ang="0">
                        <a:pos x="T4" y="T5"/>
                      </a:cxn>
                      <a:cxn ang="0">
                        <a:pos x="T6" y="T7"/>
                      </a:cxn>
                      <a:cxn ang="0">
                        <a:pos x="T8" y="T9"/>
                      </a:cxn>
                      <a:cxn ang="0">
                        <a:pos x="T10" y="T11"/>
                      </a:cxn>
                    </a:cxnLst>
                    <a:rect l="0" t="0" r="r" b="b"/>
                    <a:pathLst>
                      <a:path w="1584" h="672">
                        <a:moveTo>
                          <a:pt x="0" y="0"/>
                        </a:moveTo>
                        <a:lnTo>
                          <a:pt x="816" y="432"/>
                        </a:lnTo>
                        <a:lnTo>
                          <a:pt x="1584" y="0"/>
                        </a:lnTo>
                        <a:lnTo>
                          <a:pt x="1584" y="672"/>
                        </a:lnTo>
                        <a:lnTo>
                          <a:pt x="0" y="672"/>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7380" name="Group 52"/>
                <p:cNvGrpSpPr>
                  <a:grpSpLocks/>
                </p:cNvGrpSpPr>
                <p:nvPr/>
              </p:nvGrpSpPr>
              <p:grpSpPr bwMode="auto">
                <a:xfrm>
                  <a:off x="768" y="1728"/>
                  <a:ext cx="1584" cy="816"/>
                  <a:chOff x="2064" y="1104"/>
                  <a:chExt cx="1584" cy="816"/>
                </a:xfrm>
              </p:grpSpPr>
              <p:sp>
                <p:nvSpPr>
                  <p:cNvPr id="227381" name="Line 53"/>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2" name="Line 54"/>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3" name="Line 55"/>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4" name="Line 56"/>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5" name="Line 57"/>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6" name="Line 58"/>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7" name="Line 59"/>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7388" name="Freeform 60"/>
                <p:cNvSpPr>
                  <a:spLocks/>
                </p:cNvSpPr>
                <p:nvPr/>
              </p:nvSpPr>
              <p:spPr bwMode="auto">
                <a:xfrm>
                  <a:off x="768" y="1672"/>
                  <a:ext cx="480" cy="208"/>
                </a:xfrm>
                <a:custGeom>
                  <a:avLst/>
                  <a:gdLst>
                    <a:gd name="T0" fmla="*/ 0 w 480"/>
                    <a:gd name="T1" fmla="*/ 152 h 208"/>
                    <a:gd name="T2" fmla="*/ 96 w 480"/>
                    <a:gd name="T3" fmla="*/ 8 h 208"/>
                    <a:gd name="T4" fmla="*/ 240 w 480"/>
                    <a:gd name="T5" fmla="*/ 200 h 208"/>
                    <a:gd name="T6" fmla="*/ 384 w 480"/>
                    <a:gd name="T7" fmla="*/ 56 h 208"/>
                    <a:gd name="T8" fmla="*/ 480 w 480"/>
                    <a:gd name="T9" fmla="*/ 152 h 208"/>
                  </a:gdLst>
                  <a:ahLst/>
                  <a:cxnLst>
                    <a:cxn ang="0">
                      <a:pos x="T0" y="T1"/>
                    </a:cxn>
                    <a:cxn ang="0">
                      <a:pos x="T2" y="T3"/>
                    </a:cxn>
                    <a:cxn ang="0">
                      <a:pos x="T4" y="T5"/>
                    </a:cxn>
                    <a:cxn ang="0">
                      <a:pos x="T6" y="T7"/>
                    </a:cxn>
                    <a:cxn ang="0">
                      <a:pos x="T8" y="T9"/>
                    </a:cxn>
                  </a:cxnLst>
                  <a:rect l="0" t="0" r="r" b="b"/>
                  <a:pathLst>
                    <a:path w="480" h="208">
                      <a:moveTo>
                        <a:pt x="0" y="152"/>
                      </a:moveTo>
                      <a:cubicBezTo>
                        <a:pt x="28" y="76"/>
                        <a:pt x="56" y="0"/>
                        <a:pt x="96" y="8"/>
                      </a:cubicBezTo>
                      <a:cubicBezTo>
                        <a:pt x="136" y="16"/>
                        <a:pt x="192" y="192"/>
                        <a:pt x="240" y="200"/>
                      </a:cubicBezTo>
                      <a:cubicBezTo>
                        <a:pt x="288" y="208"/>
                        <a:pt x="344" y="64"/>
                        <a:pt x="384" y="56"/>
                      </a:cubicBezTo>
                      <a:cubicBezTo>
                        <a:pt x="424" y="48"/>
                        <a:pt x="452" y="100"/>
                        <a:pt x="480" y="152"/>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89" name="Oval 61"/>
                <p:cNvSpPr>
                  <a:spLocks noChangeArrowheads="1"/>
                </p:cNvSpPr>
                <p:nvPr/>
              </p:nvSpPr>
              <p:spPr bwMode="auto">
                <a:xfrm>
                  <a:off x="1536" y="2256"/>
                  <a:ext cx="96" cy="9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90" name="Freeform 62"/>
                <p:cNvSpPr>
                  <a:spLocks/>
                </p:cNvSpPr>
                <p:nvPr/>
              </p:nvSpPr>
              <p:spPr bwMode="auto">
                <a:xfrm>
                  <a:off x="1920" y="1728"/>
                  <a:ext cx="432" cy="384"/>
                </a:xfrm>
                <a:custGeom>
                  <a:avLst/>
                  <a:gdLst>
                    <a:gd name="T0" fmla="*/ 0 w 432"/>
                    <a:gd name="T1" fmla="*/ 0 h 384"/>
                    <a:gd name="T2" fmla="*/ 432 w 432"/>
                    <a:gd name="T3" fmla="*/ 0 h 384"/>
                    <a:gd name="T4" fmla="*/ 432 w 432"/>
                    <a:gd name="T5" fmla="*/ 144 h 384"/>
                    <a:gd name="T6" fmla="*/ 0 w 432"/>
                    <a:gd name="T7" fmla="*/ 384 h 384"/>
                    <a:gd name="T8" fmla="*/ 0 w 432"/>
                    <a:gd name="T9" fmla="*/ 0 h 384"/>
                  </a:gdLst>
                  <a:ahLst/>
                  <a:cxnLst>
                    <a:cxn ang="0">
                      <a:pos x="T0" y="T1"/>
                    </a:cxn>
                    <a:cxn ang="0">
                      <a:pos x="T2" y="T3"/>
                    </a:cxn>
                    <a:cxn ang="0">
                      <a:pos x="T4" y="T5"/>
                    </a:cxn>
                    <a:cxn ang="0">
                      <a:pos x="T6" y="T7"/>
                    </a:cxn>
                    <a:cxn ang="0">
                      <a:pos x="T8" y="T9"/>
                    </a:cxn>
                  </a:cxnLst>
                  <a:rect l="0" t="0" r="r" b="b"/>
                  <a:pathLst>
                    <a:path w="432" h="384">
                      <a:moveTo>
                        <a:pt x="0" y="0"/>
                      </a:moveTo>
                      <a:lnTo>
                        <a:pt x="432" y="0"/>
                      </a:lnTo>
                      <a:lnTo>
                        <a:pt x="432" y="144"/>
                      </a:lnTo>
                      <a:lnTo>
                        <a:pt x="0" y="384"/>
                      </a:lnTo>
                      <a:lnTo>
                        <a:pt x="0" y="0"/>
                      </a:lnTo>
                      <a:close/>
                    </a:path>
                  </a:pathLst>
                </a:cu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91" name="Text Box 63"/>
                <p:cNvSpPr txBox="1">
                  <a:spLocks noChangeArrowheads="1"/>
                </p:cNvSpPr>
                <p:nvPr/>
              </p:nvSpPr>
              <p:spPr bwMode="auto">
                <a:xfrm>
                  <a:off x="336" y="2064"/>
                  <a:ext cx="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a=0</a:t>
                  </a:r>
                </a:p>
              </p:txBody>
            </p:sp>
            <p:sp>
              <p:nvSpPr>
                <p:cNvPr id="227392" name="Text Box 64"/>
                <p:cNvSpPr txBox="1">
                  <a:spLocks noChangeArrowheads="1"/>
                </p:cNvSpPr>
                <p:nvPr/>
              </p:nvSpPr>
              <p:spPr bwMode="auto">
                <a:xfrm>
                  <a:off x="2448" y="1968"/>
                  <a:ext cx="3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b=0</a:t>
                  </a:r>
                </a:p>
              </p:txBody>
            </p:sp>
            <p:sp>
              <p:nvSpPr>
                <p:cNvPr id="227393" name="Freeform 65"/>
                <p:cNvSpPr>
                  <a:spLocks/>
                </p:cNvSpPr>
                <p:nvPr/>
              </p:nvSpPr>
              <p:spPr bwMode="auto">
                <a:xfrm>
                  <a:off x="672" y="2016"/>
                  <a:ext cx="288" cy="144"/>
                </a:xfrm>
                <a:custGeom>
                  <a:avLst/>
                  <a:gdLst>
                    <a:gd name="T0" fmla="*/ 0 w 288"/>
                    <a:gd name="T1" fmla="*/ 144 h 144"/>
                    <a:gd name="T2" fmla="*/ 192 w 288"/>
                    <a:gd name="T3" fmla="*/ 96 h 144"/>
                    <a:gd name="T4" fmla="*/ 288 w 288"/>
                    <a:gd name="T5" fmla="*/ 0 h 144"/>
                  </a:gdLst>
                  <a:ahLst/>
                  <a:cxnLst>
                    <a:cxn ang="0">
                      <a:pos x="T0" y="T1"/>
                    </a:cxn>
                    <a:cxn ang="0">
                      <a:pos x="T2" y="T3"/>
                    </a:cxn>
                    <a:cxn ang="0">
                      <a:pos x="T4" y="T5"/>
                    </a:cxn>
                  </a:cxnLst>
                  <a:rect l="0" t="0" r="r" b="b"/>
                  <a:pathLst>
                    <a:path w="288" h="144">
                      <a:moveTo>
                        <a:pt x="0" y="144"/>
                      </a:moveTo>
                      <a:cubicBezTo>
                        <a:pt x="72" y="132"/>
                        <a:pt x="144" y="120"/>
                        <a:pt x="192" y="96"/>
                      </a:cubicBezTo>
                      <a:cubicBezTo>
                        <a:pt x="240" y="72"/>
                        <a:pt x="264" y="36"/>
                        <a:pt x="288"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94" name="Freeform 66"/>
                <p:cNvSpPr>
                  <a:spLocks/>
                </p:cNvSpPr>
                <p:nvPr/>
              </p:nvSpPr>
              <p:spPr bwMode="auto">
                <a:xfrm>
                  <a:off x="2160" y="2016"/>
                  <a:ext cx="336" cy="96"/>
                </a:xfrm>
                <a:custGeom>
                  <a:avLst/>
                  <a:gdLst>
                    <a:gd name="T0" fmla="*/ 336 w 336"/>
                    <a:gd name="T1" fmla="*/ 96 h 96"/>
                    <a:gd name="T2" fmla="*/ 144 w 336"/>
                    <a:gd name="T3" fmla="*/ 48 h 96"/>
                    <a:gd name="T4" fmla="*/ 0 w 336"/>
                    <a:gd name="T5" fmla="*/ 0 h 96"/>
                  </a:gdLst>
                  <a:ahLst/>
                  <a:cxnLst>
                    <a:cxn ang="0">
                      <a:pos x="T0" y="T1"/>
                    </a:cxn>
                    <a:cxn ang="0">
                      <a:pos x="T2" y="T3"/>
                    </a:cxn>
                    <a:cxn ang="0">
                      <a:pos x="T4" y="T5"/>
                    </a:cxn>
                  </a:cxnLst>
                  <a:rect l="0" t="0" r="r" b="b"/>
                  <a:pathLst>
                    <a:path w="336" h="96">
                      <a:moveTo>
                        <a:pt x="336" y="96"/>
                      </a:moveTo>
                      <a:cubicBezTo>
                        <a:pt x="268" y="80"/>
                        <a:pt x="200" y="64"/>
                        <a:pt x="144" y="48"/>
                      </a:cubicBezTo>
                      <a:cubicBezTo>
                        <a:pt x="88" y="32"/>
                        <a:pt x="44" y="16"/>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7395" name="Line 67"/>
              <p:cNvSpPr>
                <a:spLocks noChangeShapeType="1"/>
              </p:cNvSpPr>
              <p:nvPr/>
            </p:nvSpPr>
            <p:spPr bwMode="auto">
              <a:xfrm>
                <a:off x="4608" y="316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7396" name="Freeform 68"/>
              <p:cNvSpPr>
                <a:spLocks/>
              </p:cNvSpPr>
              <p:nvPr/>
            </p:nvSpPr>
            <p:spPr bwMode="auto">
              <a:xfrm>
                <a:off x="4290" y="3240"/>
                <a:ext cx="417" cy="269"/>
              </a:xfrm>
              <a:custGeom>
                <a:avLst/>
                <a:gdLst>
                  <a:gd name="T0" fmla="*/ 30 w 417"/>
                  <a:gd name="T1" fmla="*/ 72 h 269"/>
                  <a:gd name="T2" fmla="*/ 21 w 417"/>
                  <a:gd name="T3" fmla="*/ 93 h 269"/>
                  <a:gd name="T4" fmla="*/ 60 w 417"/>
                  <a:gd name="T5" fmla="*/ 24 h 269"/>
                  <a:gd name="T6" fmla="*/ 126 w 417"/>
                  <a:gd name="T7" fmla="*/ 30 h 269"/>
                  <a:gd name="T8" fmla="*/ 411 w 417"/>
                  <a:gd name="T9" fmla="*/ 207 h 269"/>
                  <a:gd name="T10" fmla="*/ 87 w 417"/>
                  <a:gd name="T11" fmla="*/ 264 h 269"/>
                  <a:gd name="T12" fmla="*/ 0 w 417"/>
                  <a:gd name="T13" fmla="*/ 174 h 269"/>
                </a:gdLst>
                <a:ahLst/>
                <a:cxnLst>
                  <a:cxn ang="0">
                    <a:pos x="T0" y="T1"/>
                  </a:cxn>
                  <a:cxn ang="0">
                    <a:pos x="T2" y="T3"/>
                  </a:cxn>
                  <a:cxn ang="0">
                    <a:pos x="T4" y="T5"/>
                  </a:cxn>
                  <a:cxn ang="0">
                    <a:pos x="T6" y="T7"/>
                  </a:cxn>
                  <a:cxn ang="0">
                    <a:pos x="T8" y="T9"/>
                  </a:cxn>
                  <a:cxn ang="0">
                    <a:pos x="T10" y="T11"/>
                  </a:cxn>
                  <a:cxn ang="0">
                    <a:pos x="T12" y="T13"/>
                  </a:cxn>
                </a:cxnLst>
                <a:rect l="0" t="0" r="r" b="b"/>
                <a:pathLst>
                  <a:path w="417" h="269">
                    <a:moveTo>
                      <a:pt x="30" y="72"/>
                    </a:moveTo>
                    <a:lnTo>
                      <a:pt x="21" y="93"/>
                    </a:lnTo>
                    <a:cubicBezTo>
                      <a:pt x="26" y="85"/>
                      <a:pt x="43" y="34"/>
                      <a:pt x="60" y="24"/>
                    </a:cubicBezTo>
                    <a:cubicBezTo>
                      <a:pt x="77" y="14"/>
                      <a:pt x="68" y="0"/>
                      <a:pt x="126" y="30"/>
                    </a:cubicBezTo>
                    <a:cubicBezTo>
                      <a:pt x="184" y="60"/>
                      <a:pt x="417" y="168"/>
                      <a:pt x="411" y="207"/>
                    </a:cubicBezTo>
                    <a:cubicBezTo>
                      <a:pt x="405" y="246"/>
                      <a:pt x="155" y="269"/>
                      <a:pt x="87" y="264"/>
                    </a:cubicBezTo>
                    <a:cubicBezTo>
                      <a:pt x="19" y="259"/>
                      <a:pt x="9" y="216"/>
                      <a:pt x="0" y="17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7397" name="Group 69"/>
              <p:cNvGrpSpPr>
                <a:grpSpLocks/>
              </p:cNvGrpSpPr>
              <p:nvPr/>
            </p:nvGrpSpPr>
            <p:grpSpPr bwMode="auto">
              <a:xfrm>
                <a:off x="3840" y="3552"/>
                <a:ext cx="971" cy="490"/>
                <a:chOff x="3840" y="3504"/>
                <a:chExt cx="971" cy="490"/>
              </a:xfrm>
            </p:grpSpPr>
            <p:sp>
              <p:nvSpPr>
                <p:cNvPr id="227398" name="Text Box 70"/>
                <p:cNvSpPr txBox="1">
                  <a:spLocks noChangeArrowheads="1"/>
                </p:cNvSpPr>
                <p:nvPr/>
              </p:nvSpPr>
              <p:spPr bwMode="auto">
                <a:xfrm>
                  <a:off x="3840" y="3744"/>
                  <a:ext cx="9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3300"/>
                      </a:solidFill>
                      <a:latin typeface="Comic Sans MS" pitchFamily="66" charset="0"/>
                    </a:rPr>
                    <a:t>Critical line</a:t>
                  </a:r>
                </a:p>
              </p:txBody>
            </p:sp>
            <p:sp>
              <p:nvSpPr>
                <p:cNvPr id="227399" name="Line 71"/>
                <p:cNvSpPr>
                  <a:spLocks noChangeShapeType="1"/>
                </p:cNvSpPr>
                <p:nvPr/>
              </p:nvSpPr>
              <p:spPr bwMode="auto">
                <a:xfrm flipV="1">
                  <a:off x="4272" y="3504"/>
                  <a:ext cx="336" cy="288"/>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27400" name="Line 72"/>
            <p:cNvSpPr>
              <a:spLocks noChangeShapeType="1"/>
            </p:cNvSpPr>
            <p:nvPr/>
          </p:nvSpPr>
          <p:spPr bwMode="auto">
            <a:xfrm>
              <a:off x="2784" y="2160"/>
              <a:ext cx="1104"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349623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38200" y="1143000"/>
            <a:ext cx="8153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defRPr>
                <a:solidFill>
                  <a:schemeClr val="tx1"/>
                </a:solidFill>
                <a:latin typeface="Arial" charset="0"/>
                <a:cs typeface="Arial" charset="0"/>
              </a:defRPr>
            </a:lvl1pPr>
            <a:lvl2pPr defTabSz="457200">
              <a:defRPr>
                <a:solidFill>
                  <a:schemeClr val="tx1"/>
                </a:solidFill>
                <a:latin typeface="Arial" charset="0"/>
                <a:cs typeface="Arial" charset="0"/>
              </a:defRPr>
            </a:lvl2pPr>
            <a:lvl3pPr defTabSz="457200">
              <a:defRPr>
                <a:solidFill>
                  <a:schemeClr val="tx1"/>
                </a:solidFill>
                <a:latin typeface="Arial" charset="0"/>
                <a:cs typeface="Arial" charset="0"/>
              </a:defRPr>
            </a:lvl3pPr>
            <a:lvl4pPr defTabSz="457200">
              <a:defRPr>
                <a:solidFill>
                  <a:schemeClr val="tx1"/>
                </a:solidFill>
                <a:latin typeface="Arial" charset="0"/>
                <a:cs typeface="Arial" charset="0"/>
              </a:defRPr>
            </a:lvl4pPr>
            <a:lvl5pPr defTabSz="457200">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r>
              <a:rPr lang="en-US" sz="3200" b="1" dirty="0" smtClean="0">
                <a:latin typeface="Comic Sans MS" pitchFamily="66" charset="0"/>
              </a:rPr>
              <a:t>Left </a:t>
            </a:r>
            <a:r>
              <a:rPr lang="en-US" sz="3200" dirty="0">
                <a:solidFill>
                  <a:schemeClr val="bg1">
                    <a:lumMod val="50000"/>
                  </a:schemeClr>
                </a:solidFill>
                <a:latin typeface="Comic Sans MS" pitchFamily="66" charset="0"/>
              </a:rPr>
              <a:t>(</a:t>
            </a:r>
            <a:r>
              <a:rPr lang="en-US" sz="3200" dirty="0" smtClean="0">
                <a:solidFill>
                  <a:schemeClr val="bg1">
                    <a:lumMod val="50000"/>
                  </a:schemeClr>
                </a:solidFill>
                <a:latin typeface="Comic Sans MS" pitchFamily="66" charset="0"/>
              </a:rPr>
              <a:t>In(R</a:t>
            </a:r>
            <a:r>
              <a:rPr lang="en-US" sz="3200" baseline="-25000" dirty="0" smtClean="0">
                <a:solidFill>
                  <a:schemeClr val="bg1">
                    <a:lumMod val="50000"/>
                  </a:schemeClr>
                </a:solidFill>
                <a:latin typeface="Comic Sans MS" pitchFamily="66" charset="0"/>
              </a:rPr>
              <a:t>2</a:t>
            </a:r>
            <a:r>
              <a:rPr lang="en-US" sz="3200" dirty="0" smtClean="0">
                <a:solidFill>
                  <a:schemeClr val="bg1">
                    <a:lumMod val="50000"/>
                  </a:schemeClr>
                </a:solidFill>
                <a:latin typeface="Comic Sans MS" pitchFamily="66" charset="0"/>
              </a:rPr>
              <a:t>) </a:t>
            </a:r>
            <a:r>
              <a:rPr lang="en-US" sz="3200" dirty="0">
                <a:solidFill>
                  <a:schemeClr val="bg1">
                    <a:lumMod val="50000"/>
                  </a:schemeClr>
                </a:solidFill>
                <a:latin typeface="Comic Sans MS" pitchFamily="66" charset="0"/>
              </a:rPr>
              <a:t>holds in s)</a:t>
            </a:r>
            <a:endParaRPr lang="en-US" sz="3200" b="1" dirty="0">
              <a:latin typeface="Comic Sans MS" pitchFamily="66" charset="0"/>
            </a:endParaRPr>
          </a:p>
          <a:p>
            <a:pPr>
              <a:buClr>
                <a:schemeClr val="tx1"/>
              </a:buClr>
              <a:buFont typeface="Wingdings" pitchFamily="2" charset="2"/>
              <a:buNone/>
            </a:pP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 </a:t>
            </a: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In(R</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p:txBody>
      </p:sp>
      <p:sp>
        <p:nvSpPr>
          <p:cNvPr id="26629" name="Text Box 5"/>
          <p:cNvSpPr txBox="1">
            <a:spLocks noChangeArrowheads="1"/>
          </p:cNvSpPr>
          <p:nvPr/>
        </p:nvSpPr>
        <p:spPr bwMode="auto">
          <a:xfrm>
            <a:off x="3962400" y="4038600"/>
            <a:ext cx="4038600" cy="946150"/>
          </a:xfrm>
          <a:prstGeom prst="rect">
            <a:avLst/>
          </a:prstGeom>
          <a:solidFill>
            <a:srgbClr val="E3E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dirty="0">
                <a:latin typeface="+mn-lt"/>
              </a:rPr>
              <a:t>Left</a:t>
            </a:r>
            <a:r>
              <a:rPr lang="en-US" sz="2800" dirty="0">
                <a:latin typeface="+mn-lt"/>
              </a:rPr>
              <a:t> always leads the </a:t>
            </a:r>
            <a:br>
              <a:rPr lang="en-US" sz="2800" dirty="0">
                <a:latin typeface="+mn-lt"/>
              </a:rPr>
            </a:br>
            <a:r>
              <a:rPr lang="en-US" sz="2800" dirty="0">
                <a:latin typeface="+mn-lt"/>
              </a:rPr>
              <a:t>robot to move to R</a:t>
            </a:r>
            <a:r>
              <a:rPr lang="en-US" sz="2800" baseline="-25000" dirty="0">
                <a:latin typeface="+mn-lt"/>
              </a:rPr>
              <a:t>1</a:t>
            </a:r>
            <a:endParaRPr lang="en-US" sz="2800" dirty="0">
              <a:latin typeface="+mn-lt"/>
            </a:endParaRPr>
          </a:p>
        </p:txBody>
      </p:sp>
    </p:spTree>
    <p:extLst>
      <p:ext uri="{BB962C8B-B14F-4D97-AF65-F5344CB8AC3E}">
        <p14:creationId xmlns:p14="http://schemas.microsoft.com/office/powerpoint/2010/main" val="274189945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78" name="Group 2"/>
          <p:cNvGrpSpPr>
            <a:grpSpLocks/>
          </p:cNvGrpSpPr>
          <p:nvPr/>
        </p:nvGrpSpPr>
        <p:grpSpPr bwMode="auto">
          <a:xfrm>
            <a:off x="914400" y="1905000"/>
            <a:ext cx="2514600" cy="2895600"/>
            <a:chOff x="1920" y="1296"/>
            <a:chExt cx="1584" cy="1824"/>
          </a:xfrm>
        </p:grpSpPr>
        <p:sp>
          <p:nvSpPr>
            <p:cNvPr id="229379" name="Rectangle 3"/>
            <p:cNvSpPr>
              <a:spLocks noChangeArrowheads="1"/>
            </p:cNvSpPr>
            <p:nvPr/>
          </p:nvSpPr>
          <p:spPr bwMode="auto">
            <a:xfrm>
              <a:off x="1920" y="1296"/>
              <a:ext cx="480" cy="1392"/>
            </a:xfrm>
            <a:prstGeom prst="rect">
              <a:avLst/>
            </a:prstGeom>
            <a:solidFill>
              <a:srgbClr val="D5EB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A</a:t>
              </a:r>
            </a:p>
          </p:txBody>
        </p:sp>
        <p:sp>
          <p:nvSpPr>
            <p:cNvPr id="229380" name="Rectangle 4"/>
            <p:cNvSpPr>
              <a:spLocks noChangeArrowheads="1"/>
            </p:cNvSpPr>
            <p:nvPr/>
          </p:nvSpPr>
          <p:spPr bwMode="auto">
            <a:xfrm>
              <a:off x="1920" y="2688"/>
              <a:ext cx="480" cy="43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B</a:t>
              </a:r>
            </a:p>
          </p:txBody>
        </p:sp>
        <p:sp>
          <p:nvSpPr>
            <p:cNvPr id="229381" name="Rectangle 5"/>
            <p:cNvSpPr>
              <a:spLocks noChangeArrowheads="1"/>
            </p:cNvSpPr>
            <p:nvPr/>
          </p:nvSpPr>
          <p:spPr bwMode="auto">
            <a:xfrm>
              <a:off x="2400" y="2688"/>
              <a:ext cx="672" cy="43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C</a:t>
              </a:r>
            </a:p>
          </p:txBody>
        </p:sp>
        <p:sp>
          <p:nvSpPr>
            <p:cNvPr id="229382" name="Rectangle 6"/>
            <p:cNvSpPr>
              <a:spLocks noChangeArrowheads="1"/>
            </p:cNvSpPr>
            <p:nvPr/>
          </p:nvSpPr>
          <p:spPr bwMode="auto">
            <a:xfrm>
              <a:off x="3072" y="2688"/>
              <a:ext cx="432" cy="432"/>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D</a:t>
              </a:r>
            </a:p>
          </p:txBody>
        </p:sp>
        <p:sp>
          <p:nvSpPr>
            <p:cNvPr id="229383" name="Rectangle 7"/>
            <p:cNvSpPr>
              <a:spLocks noChangeArrowheads="1"/>
            </p:cNvSpPr>
            <p:nvPr/>
          </p:nvSpPr>
          <p:spPr bwMode="auto">
            <a:xfrm>
              <a:off x="3072" y="2304"/>
              <a:ext cx="432" cy="384"/>
            </a:xfrm>
            <a:prstGeom prst="rect">
              <a:avLst/>
            </a:prstGeom>
            <a:solidFill>
              <a:srgbClr val="E1D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E</a:t>
              </a:r>
            </a:p>
          </p:txBody>
        </p:sp>
      </p:grpSp>
      <p:sp>
        <p:nvSpPr>
          <p:cNvPr id="229384" name="Rectangle 8"/>
          <p:cNvSpPr>
            <a:spLocks noGrp="1" noChangeArrowheads="1"/>
          </p:cNvSpPr>
          <p:nvPr>
            <p:ph type="title"/>
          </p:nvPr>
        </p:nvSpPr>
        <p:spPr/>
        <p:txBody>
          <a:bodyPr/>
          <a:lstStyle/>
          <a:p>
            <a:r>
              <a:rPr lang="en-US" smtClean="0"/>
              <a:t>Criticality-Based Discretization</a:t>
            </a:r>
            <a:endParaRPr lang="en-US"/>
          </a:p>
        </p:txBody>
      </p:sp>
      <p:sp>
        <p:nvSpPr>
          <p:cNvPr id="3" name="Content Placeholder 2"/>
          <p:cNvSpPr>
            <a:spLocks noGrp="1"/>
          </p:cNvSpPr>
          <p:nvPr>
            <p:ph sz="quarter" idx="1"/>
          </p:nvPr>
        </p:nvSpPr>
        <p:spPr/>
        <p:txBody>
          <a:bodyPr/>
          <a:lstStyle/>
          <a:p>
            <a:endParaRPr lang="en-US"/>
          </a:p>
        </p:txBody>
      </p:sp>
      <p:grpSp>
        <p:nvGrpSpPr>
          <p:cNvPr id="229385" name="Group 9"/>
          <p:cNvGrpSpPr>
            <a:grpSpLocks/>
          </p:cNvGrpSpPr>
          <p:nvPr/>
        </p:nvGrpSpPr>
        <p:grpSpPr bwMode="auto">
          <a:xfrm>
            <a:off x="914400" y="1892300"/>
            <a:ext cx="2514600" cy="2908300"/>
            <a:chOff x="1920" y="1288"/>
            <a:chExt cx="1584" cy="1832"/>
          </a:xfrm>
        </p:grpSpPr>
        <p:grpSp>
          <p:nvGrpSpPr>
            <p:cNvPr id="229386" name="Group 10"/>
            <p:cNvGrpSpPr>
              <a:grpSpLocks/>
            </p:cNvGrpSpPr>
            <p:nvPr/>
          </p:nvGrpSpPr>
          <p:grpSpPr bwMode="auto">
            <a:xfrm>
              <a:off x="1920" y="2304"/>
              <a:ext cx="1584" cy="816"/>
              <a:chOff x="2064" y="1104"/>
              <a:chExt cx="1584" cy="816"/>
            </a:xfrm>
          </p:grpSpPr>
          <p:sp>
            <p:nvSpPr>
              <p:cNvPr id="229387" name="Line 11"/>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88" name="Line 12"/>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89" name="Line 13"/>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0" name="Line 14"/>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1" name="Line 15"/>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2" name="Line 16"/>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3" name="Line 17"/>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9394" name="Line 18"/>
            <p:cNvSpPr>
              <a:spLocks noChangeShapeType="1"/>
            </p:cNvSpPr>
            <p:nvPr/>
          </p:nvSpPr>
          <p:spPr bwMode="auto">
            <a:xfrm flipV="1">
              <a:off x="192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5" name="Line 19"/>
            <p:cNvSpPr>
              <a:spLocks noChangeShapeType="1"/>
            </p:cNvSpPr>
            <p:nvPr/>
          </p:nvSpPr>
          <p:spPr bwMode="auto">
            <a:xfrm>
              <a:off x="1920" y="128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6" name="Line 20"/>
            <p:cNvSpPr>
              <a:spLocks noChangeShapeType="1"/>
            </p:cNvSpPr>
            <p:nvPr/>
          </p:nvSpPr>
          <p:spPr bwMode="auto">
            <a:xfrm flipV="1">
              <a:off x="240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29397" name="Group 21"/>
          <p:cNvGrpSpPr>
            <a:grpSpLocks/>
          </p:cNvGrpSpPr>
          <p:nvPr/>
        </p:nvGrpSpPr>
        <p:grpSpPr bwMode="auto">
          <a:xfrm>
            <a:off x="914400" y="4114800"/>
            <a:ext cx="2514600" cy="685800"/>
            <a:chOff x="1920" y="2688"/>
            <a:chExt cx="1584" cy="432"/>
          </a:xfrm>
        </p:grpSpPr>
        <p:sp>
          <p:nvSpPr>
            <p:cNvPr id="229398" name="Line 22"/>
            <p:cNvSpPr>
              <a:spLocks noChangeShapeType="1"/>
            </p:cNvSpPr>
            <p:nvPr/>
          </p:nvSpPr>
          <p:spPr bwMode="auto">
            <a:xfrm flipH="1">
              <a:off x="1920" y="2688"/>
              <a:ext cx="48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399" name="Line 23"/>
            <p:cNvSpPr>
              <a:spLocks noChangeShapeType="1"/>
            </p:cNvSpPr>
            <p:nvPr/>
          </p:nvSpPr>
          <p:spPr bwMode="auto">
            <a:xfrm>
              <a:off x="3072" y="2688"/>
              <a:ext cx="432"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400" name="Line 24"/>
            <p:cNvSpPr>
              <a:spLocks noChangeShapeType="1"/>
            </p:cNvSpPr>
            <p:nvPr/>
          </p:nvSpPr>
          <p:spPr bwMode="auto">
            <a:xfrm>
              <a:off x="2400"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9401" name="Line 25"/>
            <p:cNvSpPr>
              <a:spLocks noChangeShapeType="1"/>
            </p:cNvSpPr>
            <p:nvPr/>
          </p:nvSpPr>
          <p:spPr bwMode="auto">
            <a:xfrm>
              <a:off x="3072"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9402" name="Text Box 26"/>
          <p:cNvSpPr txBox="1">
            <a:spLocks noChangeArrowheads="1"/>
          </p:cNvSpPr>
          <p:nvPr/>
        </p:nvSpPr>
        <p:spPr bwMode="auto">
          <a:xfrm>
            <a:off x="762000" y="5105400"/>
            <a:ext cx="6791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Each of the regions A, B, C, D, and E </a:t>
            </a:r>
            <a:br>
              <a:rPr lang="en-US" sz="2400">
                <a:latin typeface="Comic Sans MS" pitchFamily="66" charset="0"/>
              </a:rPr>
            </a:br>
            <a:r>
              <a:rPr lang="en-US" sz="2400">
                <a:latin typeface="Comic Sans MS" pitchFamily="66" charset="0"/>
              </a:rPr>
              <a:t>consists of “equivalent” positions of the robot,</a:t>
            </a:r>
          </a:p>
          <a:p>
            <a:r>
              <a:rPr lang="en-US" sz="2400">
                <a:latin typeface="Comic Sans MS" pitchFamily="66" charset="0"/>
              </a:rPr>
              <a:t>so it’s sufficient to consider a single position</a:t>
            </a:r>
          </a:p>
          <a:p>
            <a:r>
              <a:rPr lang="en-US" sz="2400">
                <a:latin typeface="Comic Sans MS" pitchFamily="66" charset="0"/>
              </a:rPr>
              <a:t>per region</a:t>
            </a:r>
          </a:p>
        </p:txBody>
      </p:sp>
    </p:spTree>
    <p:extLst>
      <p:ext uri="{BB962C8B-B14F-4D97-AF65-F5344CB8AC3E}">
        <p14:creationId xmlns:p14="http://schemas.microsoft.com/office/powerpoint/2010/main" val="36807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914400" y="1905000"/>
            <a:ext cx="762000" cy="2209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1427" name="Group 3"/>
          <p:cNvGrpSpPr>
            <a:grpSpLocks/>
          </p:cNvGrpSpPr>
          <p:nvPr/>
        </p:nvGrpSpPr>
        <p:grpSpPr bwMode="auto">
          <a:xfrm>
            <a:off x="914400" y="3733800"/>
            <a:ext cx="2514600" cy="1066800"/>
            <a:chOff x="384" y="1440"/>
            <a:chExt cx="1584" cy="672"/>
          </a:xfrm>
        </p:grpSpPr>
        <p:sp>
          <p:nvSpPr>
            <p:cNvPr id="231428" name="Rectangle 4"/>
            <p:cNvSpPr>
              <a:spLocks noChangeArrowheads="1"/>
            </p:cNvSpPr>
            <p:nvPr/>
          </p:nvSpPr>
          <p:spPr bwMode="auto">
            <a:xfrm>
              <a:off x="864" y="1680"/>
              <a:ext cx="672"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29" name="Freeform 5"/>
            <p:cNvSpPr>
              <a:spLocks/>
            </p:cNvSpPr>
            <p:nvPr/>
          </p:nvSpPr>
          <p:spPr bwMode="auto">
            <a:xfrm>
              <a:off x="384" y="1440"/>
              <a:ext cx="1584" cy="672"/>
            </a:xfrm>
            <a:custGeom>
              <a:avLst/>
              <a:gdLst>
                <a:gd name="T0" fmla="*/ 0 w 1584"/>
                <a:gd name="T1" fmla="*/ 0 h 672"/>
                <a:gd name="T2" fmla="*/ 816 w 1584"/>
                <a:gd name="T3" fmla="*/ 432 h 672"/>
                <a:gd name="T4" fmla="*/ 1584 w 1584"/>
                <a:gd name="T5" fmla="*/ 0 h 672"/>
                <a:gd name="T6" fmla="*/ 1584 w 1584"/>
                <a:gd name="T7" fmla="*/ 672 h 672"/>
                <a:gd name="T8" fmla="*/ 0 w 1584"/>
                <a:gd name="T9" fmla="*/ 672 h 672"/>
                <a:gd name="T10" fmla="*/ 0 w 1584"/>
                <a:gd name="T11" fmla="*/ 0 h 672"/>
              </a:gdLst>
              <a:ahLst/>
              <a:cxnLst>
                <a:cxn ang="0">
                  <a:pos x="T0" y="T1"/>
                </a:cxn>
                <a:cxn ang="0">
                  <a:pos x="T2" y="T3"/>
                </a:cxn>
                <a:cxn ang="0">
                  <a:pos x="T4" y="T5"/>
                </a:cxn>
                <a:cxn ang="0">
                  <a:pos x="T6" y="T7"/>
                </a:cxn>
                <a:cxn ang="0">
                  <a:pos x="T8" y="T9"/>
                </a:cxn>
                <a:cxn ang="0">
                  <a:pos x="T10" y="T11"/>
                </a:cxn>
              </a:cxnLst>
              <a:rect l="0" t="0" r="r" b="b"/>
              <a:pathLst>
                <a:path w="1584" h="672">
                  <a:moveTo>
                    <a:pt x="0" y="0"/>
                  </a:moveTo>
                  <a:lnTo>
                    <a:pt x="816" y="432"/>
                  </a:lnTo>
                  <a:lnTo>
                    <a:pt x="1584" y="0"/>
                  </a:lnTo>
                  <a:lnTo>
                    <a:pt x="1584" y="672"/>
                  </a:lnTo>
                  <a:lnTo>
                    <a:pt x="0" y="672"/>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1430" name="Freeform 6"/>
          <p:cNvSpPr>
            <a:spLocks/>
          </p:cNvSpPr>
          <p:nvPr/>
        </p:nvSpPr>
        <p:spPr bwMode="auto">
          <a:xfrm>
            <a:off x="2743200" y="3505200"/>
            <a:ext cx="685800" cy="609600"/>
          </a:xfrm>
          <a:custGeom>
            <a:avLst/>
            <a:gdLst>
              <a:gd name="T0" fmla="*/ 0 w 432"/>
              <a:gd name="T1" fmla="*/ 0 h 384"/>
              <a:gd name="T2" fmla="*/ 432 w 432"/>
              <a:gd name="T3" fmla="*/ 0 h 384"/>
              <a:gd name="T4" fmla="*/ 432 w 432"/>
              <a:gd name="T5" fmla="*/ 144 h 384"/>
              <a:gd name="T6" fmla="*/ 0 w 432"/>
              <a:gd name="T7" fmla="*/ 384 h 384"/>
              <a:gd name="T8" fmla="*/ 0 w 432"/>
              <a:gd name="T9" fmla="*/ 0 h 384"/>
            </a:gdLst>
            <a:ahLst/>
            <a:cxnLst>
              <a:cxn ang="0">
                <a:pos x="T0" y="T1"/>
              </a:cxn>
              <a:cxn ang="0">
                <a:pos x="T2" y="T3"/>
              </a:cxn>
              <a:cxn ang="0">
                <a:pos x="T4" y="T5"/>
              </a:cxn>
              <a:cxn ang="0">
                <a:pos x="T6" y="T7"/>
              </a:cxn>
              <a:cxn ang="0">
                <a:pos x="T8" y="T9"/>
              </a:cxn>
            </a:cxnLst>
            <a:rect l="0" t="0" r="r" b="b"/>
            <a:pathLst>
              <a:path w="432" h="384">
                <a:moveTo>
                  <a:pt x="0" y="0"/>
                </a:moveTo>
                <a:lnTo>
                  <a:pt x="432" y="0"/>
                </a:lnTo>
                <a:lnTo>
                  <a:pt x="432" y="144"/>
                </a:lnTo>
                <a:lnTo>
                  <a:pt x="0" y="384"/>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31431" name="Group 7"/>
          <p:cNvGrpSpPr>
            <a:grpSpLocks/>
          </p:cNvGrpSpPr>
          <p:nvPr/>
        </p:nvGrpSpPr>
        <p:grpSpPr bwMode="auto">
          <a:xfrm>
            <a:off x="914400" y="1892300"/>
            <a:ext cx="2514600" cy="2908300"/>
            <a:chOff x="1920" y="1288"/>
            <a:chExt cx="1584" cy="1832"/>
          </a:xfrm>
        </p:grpSpPr>
        <p:grpSp>
          <p:nvGrpSpPr>
            <p:cNvPr id="231432" name="Group 8"/>
            <p:cNvGrpSpPr>
              <a:grpSpLocks/>
            </p:cNvGrpSpPr>
            <p:nvPr/>
          </p:nvGrpSpPr>
          <p:grpSpPr bwMode="auto">
            <a:xfrm>
              <a:off x="1920" y="2304"/>
              <a:ext cx="1584" cy="816"/>
              <a:chOff x="2064" y="1104"/>
              <a:chExt cx="1584" cy="816"/>
            </a:xfrm>
          </p:grpSpPr>
          <p:sp>
            <p:nvSpPr>
              <p:cNvPr id="231433" name="Line 9"/>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4" name="Line 10"/>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5" name="Line 11"/>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6" name="Line 12"/>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7" name="Line 13"/>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8" name="Line 14"/>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39" name="Line 15"/>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1440" name="Line 16"/>
            <p:cNvSpPr>
              <a:spLocks noChangeShapeType="1"/>
            </p:cNvSpPr>
            <p:nvPr/>
          </p:nvSpPr>
          <p:spPr bwMode="auto">
            <a:xfrm flipV="1">
              <a:off x="192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41" name="Line 17"/>
            <p:cNvSpPr>
              <a:spLocks noChangeShapeType="1"/>
            </p:cNvSpPr>
            <p:nvPr/>
          </p:nvSpPr>
          <p:spPr bwMode="auto">
            <a:xfrm>
              <a:off x="1920" y="128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42" name="Line 18"/>
            <p:cNvSpPr>
              <a:spLocks noChangeShapeType="1"/>
            </p:cNvSpPr>
            <p:nvPr/>
          </p:nvSpPr>
          <p:spPr bwMode="auto">
            <a:xfrm flipV="1">
              <a:off x="240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1443" name="Group 19"/>
          <p:cNvGrpSpPr>
            <a:grpSpLocks/>
          </p:cNvGrpSpPr>
          <p:nvPr/>
        </p:nvGrpSpPr>
        <p:grpSpPr bwMode="auto">
          <a:xfrm>
            <a:off x="914400" y="4114800"/>
            <a:ext cx="2514600" cy="685800"/>
            <a:chOff x="1920" y="2688"/>
            <a:chExt cx="1584" cy="432"/>
          </a:xfrm>
        </p:grpSpPr>
        <p:sp>
          <p:nvSpPr>
            <p:cNvPr id="231444" name="Line 20"/>
            <p:cNvSpPr>
              <a:spLocks noChangeShapeType="1"/>
            </p:cNvSpPr>
            <p:nvPr/>
          </p:nvSpPr>
          <p:spPr bwMode="auto">
            <a:xfrm flipH="1">
              <a:off x="1920" y="2688"/>
              <a:ext cx="48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45" name="Line 21"/>
            <p:cNvSpPr>
              <a:spLocks noChangeShapeType="1"/>
            </p:cNvSpPr>
            <p:nvPr/>
          </p:nvSpPr>
          <p:spPr bwMode="auto">
            <a:xfrm>
              <a:off x="3072" y="2688"/>
              <a:ext cx="432"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46" name="Line 22"/>
            <p:cNvSpPr>
              <a:spLocks noChangeShapeType="1"/>
            </p:cNvSpPr>
            <p:nvPr/>
          </p:nvSpPr>
          <p:spPr bwMode="auto">
            <a:xfrm>
              <a:off x="2400"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47" name="Line 23"/>
            <p:cNvSpPr>
              <a:spLocks noChangeShapeType="1"/>
            </p:cNvSpPr>
            <p:nvPr/>
          </p:nvSpPr>
          <p:spPr bwMode="auto">
            <a:xfrm>
              <a:off x="3072"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1448" name="Rectangle 24"/>
          <p:cNvSpPr>
            <a:spLocks noGrp="1" noChangeArrowheads="1"/>
          </p:cNvSpPr>
          <p:nvPr>
            <p:ph type="title"/>
          </p:nvPr>
        </p:nvSpPr>
        <p:spPr/>
        <p:txBody>
          <a:bodyPr/>
          <a:lstStyle/>
          <a:p>
            <a:r>
              <a:rPr lang="en-US" smtClean="0"/>
              <a:t>Criticality-Based Discretization</a:t>
            </a:r>
            <a:endParaRPr lang="en-US"/>
          </a:p>
        </p:txBody>
      </p:sp>
      <p:sp>
        <p:nvSpPr>
          <p:cNvPr id="3" name="Content Placeholder 2"/>
          <p:cNvSpPr>
            <a:spLocks noGrp="1"/>
          </p:cNvSpPr>
          <p:nvPr>
            <p:ph sz="quarter" idx="1"/>
          </p:nvPr>
        </p:nvSpPr>
        <p:spPr/>
        <p:txBody>
          <a:bodyPr/>
          <a:lstStyle/>
          <a:p>
            <a:endParaRPr lang="en-US"/>
          </a:p>
        </p:txBody>
      </p:sp>
      <p:grpSp>
        <p:nvGrpSpPr>
          <p:cNvPr id="231449" name="Group 25"/>
          <p:cNvGrpSpPr>
            <a:grpSpLocks/>
          </p:cNvGrpSpPr>
          <p:nvPr/>
        </p:nvGrpSpPr>
        <p:grpSpPr bwMode="auto">
          <a:xfrm>
            <a:off x="914400" y="1905000"/>
            <a:ext cx="2514600" cy="2895600"/>
            <a:chOff x="1920" y="1296"/>
            <a:chExt cx="1584" cy="1824"/>
          </a:xfrm>
        </p:grpSpPr>
        <p:sp>
          <p:nvSpPr>
            <p:cNvPr id="231450" name="Rectangle 26"/>
            <p:cNvSpPr>
              <a:spLocks noChangeArrowheads="1"/>
            </p:cNvSpPr>
            <p:nvPr/>
          </p:nvSpPr>
          <p:spPr bwMode="auto">
            <a:xfrm>
              <a:off x="1920" y="1296"/>
              <a:ext cx="480" cy="1392"/>
            </a:xfrm>
            <a:prstGeom prst="rect">
              <a:avLst/>
            </a:prstGeom>
            <a:noFill/>
            <a:ln>
              <a:noFill/>
            </a:ln>
            <a:effectLst/>
            <a:extLst>
              <a:ext uri="{909E8E84-426E-40dd-AFC4-6F175D3DCCD1}">
                <a14:hiddenFill xmlns:a14="http://schemas.microsoft.com/office/drawing/2010/main">
                  <a:solidFill>
                    <a:srgbClr val="D5EBE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A</a:t>
              </a:r>
            </a:p>
          </p:txBody>
        </p:sp>
        <p:sp>
          <p:nvSpPr>
            <p:cNvPr id="231451" name="Rectangle 27"/>
            <p:cNvSpPr>
              <a:spLocks noChangeArrowheads="1"/>
            </p:cNvSpPr>
            <p:nvPr/>
          </p:nvSpPr>
          <p:spPr bwMode="auto">
            <a:xfrm>
              <a:off x="1920" y="2688"/>
              <a:ext cx="480" cy="4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B</a:t>
              </a:r>
            </a:p>
          </p:txBody>
        </p:sp>
        <p:sp>
          <p:nvSpPr>
            <p:cNvPr id="231452" name="Rectangle 28"/>
            <p:cNvSpPr>
              <a:spLocks noChangeArrowheads="1"/>
            </p:cNvSpPr>
            <p:nvPr/>
          </p:nvSpPr>
          <p:spPr bwMode="auto">
            <a:xfrm>
              <a:off x="2400" y="2688"/>
              <a:ext cx="672" cy="43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      C</a:t>
              </a:r>
            </a:p>
          </p:txBody>
        </p:sp>
        <p:sp>
          <p:nvSpPr>
            <p:cNvPr id="231453" name="Rectangle 29"/>
            <p:cNvSpPr>
              <a:spLocks noChangeArrowheads="1"/>
            </p:cNvSpPr>
            <p:nvPr/>
          </p:nvSpPr>
          <p:spPr bwMode="auto">
            <a:xfrm>
              <a:off x="3072" y="2688"/>
              <a:ext cx="432" cy="43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D</a:t>
              </a:r>
            </a:p>
          </p:txBody>
        </p:sp>
        <p:sp>
          <p:nvSpPr>
            <p:cNvPr id="231454" name="Rectangle 30"/>
            <p:cNvSpPr>
              <a:spLocks noChangeArrowheads="1"/>
            </p:cNvSpPr>
            <p:nvPr/>
          </p:nvSpPr>
          <p:spPr bwMode="auto">
            <a:xfrm>
              <a:off x="3072" y="2304"/>
              <a:ext cx="432" cy="384"/>
            </a:xfrm>
            <a:prstGeom prst="rect">
              <a:avLst/>
            </a:prstGeom>
            <a:noFill/>
            <a:ln>
              <a:noFill/>
            </a:ln>
            <a:effectLst/>
            <a:extLst>
              <a:ext uri="{909E8E84-426E-40dd-AFC4-6F175D3DCCD1}">
                <a14:hiddenFill xmlns:a14="http://schemas.microsoft.com/office/drawing/2010/main">
                  <a:solidFill>
                    <a:srgbClr val="E1D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E</a:t>
              </a:r>
            </a:p>
          </p:txBody>
        </p:sp>
      </p:grpSp>
      <p:sp>
        <p:nvSpPr>
          <p:cNvPr id="231455" name="Oval 31"/>
          <p:cNvSpPr>
            <a:spLocks noChangeArrowheads="1"/>
          </p:cNvSpPr>
          <p:nvPr/>
        </p:nvSpPr>
        <p:spPr bwMode="auto">
          <a:xfrm>
            <a:off x="2133600" y="43434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1456" name="Group 32"/>
          <p:cNvGrpSpPr>
            <a:grpSpLocks/>
          </p:cNvGrpSpPr>
          <p:nvPr/>
        </p:nvGrpSpPr>
        <p:grpSpPr bwMode="auto">
          <a:xfrm>
            <a:off x="6019800" y="1600200"/>
            <a:ext cx="1349375" cy="396875"/>
            <a:chOff x="3792" y="1296"/>
            <a:chExt cx="850" cy="250"/>
          </a:xfrm>
        </p:grpSpPr>
        <p:sp>
          <p:nvSpPr>
            <p:cNvPr id="231457" name="Oval 33"/>
            <p:cNvSpPr>
              <a:spLocks noChangeArrowheads="1"/>
            </p:cNvSpPr>
            <p:nvPr/>
          </p:nvSpPr>
          <p:spPr bwMode="auto">
            <a:xfrm>
              <a:off x="3792" y="1344"/>
              <a:ext cx="192" cy="19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8" name="Text Box 34"/>
            <p:cNvSpPr txBox="1">
              <a:spLocks noChangeArrowheads="1"/>
            </p:cNvSpPr>
            <p:nvPr/>
          </p:nvSpPr>
          <p:spPr bwMode="auto">
            <a:xfrm>
              <a:off x="3984" y="1296"/>
              <a:ext cx="6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1)</a:t>
              </a:r>
            </a:p>
          </p:txBody>
        </p:sp>
      </p:grpSp>
      <p:grpSp>
        <p:nvGrpSpPr>
          <p:cNvPr id="231459" name="Group 35"/>
          <p:cNvGrpSpPr>
            <a:grpSpLocks/>
          </p:cNvGrpSpPr>
          <p:nvPr/>
        </p:nvGrpSpPr>
        <p:grpSpPr bwMode="auto">
          <a:xfrm>
            <a:off x="4343400" y="1981200"/>
            <a:ext cx="3633788" cy="1387475"/>
            <a:chOff x="2736" y="1536"/>
            <a:chExt cx="2289" cy="874"/>
          </a:xfrm>
        </p:grpSpPr>
        <p:sp>
          <p:nvSpPr>
            <p:cNvPr id="231460" name="Line 36"/>
            <p:cNvSpPr>
              <a:spLocks noChangeShapeType="1"/>
            </p:cNvSpPr>
            <p:nvPr/>
          </p:nvSpPr>
          <p:spPr bwMode="auto">
            <a:xfrm flipH="1">
              <a:off x="3360"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61" name="Line 37"/>
            <p:cNvSpPr>
              <a:spLocks noChangeShapeType="1"/>
            </p:cNvSpPr>
            <p:nvPr/>
          </p:nvSpPr>
          <p:spPr bwMode="auto">
            <a:xfrm>
              <a:off x="3888"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1462" name="Oval 38"/>
            <p:cNvSpPr>
              <a:spLocks noChangeArrowheads="1"/>
            </p:cNvSpPr>
            <p:nvPr/>
          </p:nvSpPr>
          <p:spPr bwMode="auto">
            <a:xfrm>
              <a:off x="4320" y="2208"/>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63" name="Oval 39"/>
            <p:cNvSpPr>
              <a:spLocks noChangeArrowheads="1"/>
            </p:cNvSpPr>
            <p:nvPr/>
          </p:nvSpPr>
          <p:spPr bwMode="auto">
            <a:xfrm>
              <a:off x="3264" y="2208"/>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64" name="Text Box 40"/>
            <p:cNvSpPr txBox="1">
              <a:spLocks noChangeArrowheads="1"/>
            </p:cNvSpPr>
            <p:nvPr/>
          </p:nvSpPr>
          <p:spPr bwMode="auto">
            <a:xfrm>
              <a:off x="4512" y="2160"/>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1465" name="Text Box 41"/>
            <p:cNvSpPr txBox="1">
              <a:spLocks noChangeArrowheads="1"/>
            </p:cNvSpPr>
            <p:nvPr/>
          </p:nvSpPr>
          <p:spPr bwMode="auto">
            <a:xfrm>
              <a:off x="2736" y="2160"/>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1)</a:t>
              </a:r>
            </a:p>
          </p:txBody>
        </p:sp>
      </p:grpSp>
    </p:spTree>
    <p:extLst>
      <p:ext uri="{BB962C8B-B14F-4D97-AF65-F5344CB8AC3E}">
        <p14:creationId xmlns:p14="http://schemas.microsoft.com/office/powerpoint/2010/main" val="1717136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914400" y="1905000"/>
            <a:ext cx="762000" cy="2209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475" name="Freeform 3"/>
          <p:cNvSpPr>
            <a:spLocks/>
          </p:cNvSpPr>
          <p:nvPr/>
        </p:nvSpPr>
        <p:spPr bwMode="auto">
          <a:xfrm>
            <a:off x="914400" y="3505200"/>
            <a:ext cx="2514600" cy="1295400"/>
          </a:xfrm>
          <a:custGeom>
            <a:avLst/>
            <a:gdLst>
              <a:gd name="T0" fmla="*/ 0 w 1584"/>
              <a:gd name="T1" fmla="*/ 288 h 816"/>
              <a:gd name="T2" fmla="*/ 0 w 1584"/>
              <a:gd name="T3" fmla="*/ 816 h 816"/>
              <a:gd name="T4" fmla="*/ 1584 w 1584"/>
              <a:gd name="T5" fmla="*/ 816 h 816"/>
              <a:gd name="T6" fmla="*/ 1584 w 1584"/>
              <a:gd name="T7" fmla="*/ 0 h 816"/>
              <a:gd name="T8" fmla="*/ 1152 w 1584"/>
              <a:gd name="T9" fmla="*/ 0 h 816"/>
              <a:gd name="T10" fmla="*/ 1152 w 1584"/>
              <a:gd name="T11" fmla="*/ 384 h 816"/>
              <a:gd name="T12" fmla="*/ 480 w 1584"/>
              <a:gd name="T13" fmla="*/ 384 h 816"/>
              <a:gd name="T14" fmla="*/ 0 w 1584"/>
              <a:gd name="T15" fmla="*/ 288 h 8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4" h="816">
                <a:moveTo>
                  <a:pt x="0" y="288"/>
                </a:moveTo>
                <a:lnTo>
                  <a:pt x="0" y="816"/>
                </a:lnTo>
                <a:lnTo>
                  <a:pt x="1584" y="816"/>
                </a:lnTo>
                <a:lnTo>
                  <a:pt x="1584" y="0"/>
                </a:lnTo>
                <a:lnTo>
                  <a:pt x="1152" y="0"/>
                </a:lnTo>
                <a:lnTo>
                  <a:pt x="1152" y="384"/>
                </a:lnTo>
                <a:lnTo>
                  <a:pt x="480" y="384"/>
                </a:lnTo>
                <a:lnTo>
                  <a:pt x="0" y="288"/>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33476" name="Group 4"/>
          <p:cNvGrpSpPr>
            <a:grpSpLocks/>
          </p:cNvGrpSpPr>
          <p:nvPr/>
        </p:nvGrpSpPr>
        <p:grpSpPr bwMode="auto">
          <a:xfrm>
            <a:off x="914400" y="1892300"/>
            <a:ext cx="2514600" cy="2908300"/>
            <a:chOff x="1920" y="1288"/>
            <a:chExt cx="1584" cy="1832"/>
          </a:xfrm>
        </p:grpSpPr>
        <p:grpSp>
          <p:nvGrpSpPr>
            <p:cNvPr id="233477" name="Group 5"/>
            <p:cNvGrpSpPr>
              <a:grpSpLocks/>
            </p:cNvGrpSpPr>
            <p:nvPr/>
          </p:nvGrpSpPr>
          <p:grpSpPr bwMode="auto">
            <a:xfrm>
              <a:off x="1920" y="2304"/>
              <a:ext cx="1584" cy="816"/>
              <a:chOff x="2064" y="1104"/>
              <a:chExt cx="1584" cy="816"/>
            </a:xfrm>
          </p:grpSpPr>
          <p:sp>
            <p:nvSpPr>
              <p:cNvPr id="233478" name="Line 6"/>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79" name="Line 7"/>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0" name="Line 8"/>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1" name="Line 9"/>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2" name="Line 10"/>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3" name="Line 11"/>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4" name="Line 12"/>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3485" name="Line 13"/>
            <p:cNvSpPr>
              <a:spLocks noChangeShapeType="1"/>
            </p:cNvSpPr>
            <p:nvPr/>
          </p:nvSpPr>
          <p:spPr bwMode="auto">
            <a:xfrm flipV="1">
              <a:off x="192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6" name="Line 14"/>
            <p:cNvSpPr>
              <a:spLocks noChangeShapeType="1"/>
            </p:cNvSpPr>
            <p:nvPr/>
          </p:nvSpPr>
          <p:spPr bwMode="auto">
            <a:xfrm>
              <a:off x="1920" y="128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87" name="Line 15"/>
            <p:cNvSpPr>
              <a:spLocks noChangeShapeType="1"/>
            </p:cNvSpPr>
            <p:nvPr/>
          </p:nvSpPr>
          <p:spPr bwMode="auto">
            <a:xfrm flipV="1">
              <a:off x="240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3488" name="Group 16"/>
          <p:cNvGrpSpPr>
            <a:grpSpLocks/>
          </p:cNvGrpSpPr>
          <p:nvPr/>
        </p:nvGrpSpPr>
        <p:grpSpPr bwMode="auto">
          <a:xfrm>
            <a:off x="914400" y="4114800"/>
            <a:ext cx="2514600" cy="685800"/>
            <a:chOff x="1920" y="2688"/>
            <a:chExt cx="1584" cy="432"/>
          </a:xfrm>
        </p:grpSpPr>
        <p:sp>
          <p:nvSpPr>
            <p:cNvPr id="233489" name="Line 17"/>
            <p:cNvSpPr>
              <a:spLocks noChangeShapeType="1"/>
            </p:cNvSpPr>
            <p:nvPr/>
          </p:nvSpPr>
          <p:spPr bwMode="auto">
            <a:xfrm flipH="1">
              <a:off x="1920" y="2688"/>
              <a:ext cx="48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90" name="Line 18"/>
            <p:cNvSpPr>
              <a:spLocks noChangeShapeType="1"/>
            </p:cNvSpPr>
            <p:nvPr/>
          </p:nvSpPr>
          <p:spPr bwMode="auto">
            <a:xfrm>
              <a:off x="3072" y="2688"/>
              <a:ext cx="432"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91" name="Line 19"/>
            <p:cNvSpPr>
              <a:spLocks noChangeShapeType="1"/>
            </p:cNvSpPr>
            <p:nvPr/>
          </p:nvSpPr>
          <p:spPr bwMode="auto">
            <a:xfrm>
              <a:off x="2400"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492" name="Line 20"/>
            <p:cNvSpPr>
              <a:spLocks noChangeShapeType="1"/>
            </p:cNvSpPr>
            <p:nvPr/>
          </p:nvSpPr>
          <p:spPr bwMode="auto">
            <a:xfrm>
              <a:off x="3072"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3493" name="Rectangle 21"/>
          <p:cNvSpPr>
            <a:spLocks noGrp="1" noChangeArrowheads="1"/>
          </p:cNvSpPr>
          <p:nvPr>
            <p:ph type="title"/>
          </p:nvPr>
        </p:nvSpPr>
        <p:spPr/>
        <p:txBody>
          <a:bodyPr/>
          <a:lstStyle/>
          <a:p>
            <a:r>
              <a:rPr lang="en-US" smtClean="0"/>
              <a:t>Criticality-Based Discretization</a:t>
            </a:r>
            <a:endParaRPr lang="en-US"/>
          </a:p>
        </p:txBody>
      </p:sp>
      <p:sp>
        <p:nvSpPr>
          <p:cNvPr id="3" name="Content Placeholder 2"/>
          <p:cNvSpPr>
            <a:spLocks noGrp="1"/>
          </p:cNvSpPr>
          <p:nvPr>
            <p:ph sz="quarter" idx="1"/>
          </p:nvPr>
        </p:nvSpPr>
        <p:spPr/>
        <p:txBody>
          <a:bodyPr/>
          <a:lstStyle/>
          <a:p>
            <a:endParaRPr lang="en-US"/>
          </a:p>
        </p:txBody>
      </p:sp>
      <p:grpSp>
        <p:nvGrpSpPr>
          <p:cNvPr id="233494" name="Group 22"/>
          <p:cNvGrpSpPr>
            <a:grpSpLocks/>
          </p:cNvGrpSpPr>
          <p:nvPr/>
        </p:nvGrpSpPr>
        <p:grpSpPr bwMode="auto">
          <a:xfrm>
            <a:off x="914400" y="1905000"/>
            <a:ext cx="2514600" cy="2895600"/>
            <a:chOff x="1920" y="1296"/>
            <a:chExt cx="1584" cy="1824"/>
          </a:xfrm>
        </p:grpSpPr>
        <p:sp>
          <p:nvSpPr>
            <p:cNvPr id="233495" name="Rectangle 23"/>
            <p:cNvSpPr>
              <a:spLocks noChangeArrowheads="1"/>
            </p:cNvSpPr>
            <p:nvPr/>
          </p:nvSpPr>
          <p:spPr bwMode="auto">
            <a:xfrm>
              <a:off x="1920" y="1296"/>
              <a:ext cx="480" cy="1392"/>
            </a:xfrm>
            <a:prstGeom prst="rect">
              <a:avLst/>
            </a:prstGeom>
            <a:noFill/>
            <a:ln>
              <a:noFill/>
            </a:ln>
            <a:effectLst/>
            <a:extLst>
              <a:ext uri="{909E8E84-426E-40dd-AFC4-6F175D3DCCD1}">
                <a14:hiddenFill xmlns:a14="http://schemas.microsoft.com/office/drawing/2010/main">
                  <a:solidFill>
                    <a:srgbClr val="D5EBE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A</a:t>
              </a:r>
            </a:p>
          </p:txBody>
        </p:sp>
        <p:sp>
          <p:nvSpPr>
            <p:cNvPr id="233496" name="Rectangle 24"/>
            <p:cNvSpPr>
              <a:spLocks noChangeArrowheads="1"/>
            </p:cNvSpPr>
            <p:nvPr/>
          </p:nvSpPr>
          <p:spPr bwMode="auto">
            <a:xfrm>
              <a:off x="1920" y="2688"/>
              <a:ext cx="480" cy="4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B</a:t>
              </a:r>
            </a:p>
          </p:txBody>
        </p:sp>
        <p:sp>
          <p:nvSpPr>
            <p:cNvPr id="233497" name="Rectangle 25"/>
            <p:cNvSpPr>
              <a:spLocks noChangeArrowheads="1"/>
            </p:cNvSpPr>
            <p:nvPr/>
          </p:nvSpPr>
          <p:spPr bwMode="auto">
            <a:xfrm>
              <a:off x="2400" y="2688"/>
              <a:ext cx="672" cy="43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C</a:t>
              </a:r>
            </a:p>
          </p:txBody>
        </p:sp>
        <p:sp>
          <p:nvSpPr>
            <p:cNvPr id="233498" name="Rectangle 26"/>
            <p:cNvSpPr>
              <a:spLocks noChangeArrowheads="1"/>
            </p:cNvSpPr>
            <p:nvPr/>
          </p:nvSpPr>
          <p:spPr bwMode="auto">
            <a:xfrm>
              <a:off x="3072" y="2688"/>
              <a:ext cx="432" cy="43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   D</a:t>
              </a:r>
            </a:p>
          </p:txBody>
        </p:sp>
        <p:sp>
          <p:nvSpPr>
            <p:cNvPr id="233499" name="Rectangle 27"/>
            <p:cNvSpPr>
              <a:spLocks noChangeArrowheads="1"/>
            </p:cNvSpPr>
            <p:nvPr/>
          </p:nvSpPr>
          <p:spPr bwMode="auto">
            <a:xfrm>
              <a:off x="3072" y="2304"/>
              <a:ext cx="432" cy="384"/>
            </a:xfrm>
            <a:prstGeom prst="rect">
              <a:avLst/>
            </a:prstGeom>
            <a:noFill/>
            <a:ln>
              <a:noFill/>
            </a:ln>
            <a:effectLst/>
            <a:extLst>
              <a:ext uri="{909E8E84-426E-40dd-AFC4-6F175D3DCCD1}">
                <a14:hiddenFill xmlns:a14="http://schemas.microsoft.com/office/drawing/2010/main">
                  <a:solidFill>
                    <a:srgbClr val="E1D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E</a:t>
              </a:r>
            </a:p>
          </p:txBody>
        </p:sp>
      </p:grpSp>
      <p:sp>
        <p:nvSpPr>
          <p:cNvPr id="233500" name="Oval 28"/>
          <p:cNvSpPr>
            <a:spLocks noChangeArrowheads="1"/>
          </p:cNvSpPr>
          <p:nvPr/>
        </p:nvSpPr>
        <p:spPr bwMode="auto">
          <a:xfrm>
            <a:off x="2895600" y="43434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3501" name="Group 29"/>
          <p:cNvGrpSpPr>
            <a:grpSpLocks/>
          </p:cNvGrpSpPr>
          <p:nvPr/>
        </p:nvGrpSpPr>
        <p:grpSpPr bwMode="auto">
          <a:xfrm>
            <a:off x="6019800" y="1600200"/>
            <a:ext cx="1349375" cy="396875"/>
            <a:chOff x="3792" y="1296"/>
            <a:chExt cx="850" cy="250"/>
          </a:xfrm>
        </p:grpSpPr>
        <p:sp>
          <p:nvSpPr>
            <p:cNvPr id="233502" name="Oval 30"/>
            <p:cNvSpPr>
              <a:spLocks noChangeArrowheads="1"/>
            </p:cNvSpPr>
            <p:nvPr/>
          </p:nvSpPr>
          <p:spPr bwMode="auto">
            <a:xfrm>
              <a:off x="3792" y="1344"/>
              <a:ext cx="192" cy="19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503" name="Text Box 31"/>
            <p:cNvSpPr txBox="1">
              <a:spLocks noChangeArrowheads="1"/>
            </p:cNvSpPr>
            <p:nvPr/>
          </p:nvSpPr>
          <p:spPr bwMode="auto">
            <a:xfrm>
              <a:off x="3984" y="1296"/>
              <a:ext cx="6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1)</a:t>
              </a:r>
            </a:p>
          </p:txBody>
        </p:sp>
      </p:grpSp>
      <p:grpSp>
        <p:nvGrpSpPr>
          <p:cNvPr id="233504" name="Group 32"/>
          <p:cNvGrpSpPr>
            <a:grpSpLocks/>
          </p:cNvGrpSpPr>
          <p:nvPr/>
        </p:nvGrpSpPr>
        <p:grpSpPr bwMode="auto">
          <a:xfrm>
            <a:off x="4343400" y="1981200"/>
            <a:ext cx="3633788" cy="1387475"/>
            <a:chOff x="2736" y="1536"/>
            <a:chExt cx="2289" cy="874"/>
          </a:xfrm>
        </p:grpSpPr>
        <p:sp>
          <p:nvSpPr>
            <p:cNvPr id="233505" name="Line 33"/>
            <p:cNvSpPr>
              <a:spLocks noChangeShapeType="1"/>
            </p:cNvSpPr>
            <p:nvPr/>
          </p:nvSpPr>
          <p:spPr bwMode="auto">
            <a:xfrm flipH="1">
              <a:off x="3360"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506" name="Line 34"/>
            <p:cNvSpPr>
              <a:spLocks noChangeShapeType="1"/>
            </p:cNvSpPr>
            <p:nvPr/>
          </p:nvSpPr>
          <p:spPr bwMode="auto">
            <a:xfrm>
              <a:off x="3888"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507" name="Oval 35"/>
            <p:cNvSpPr>
              <a:spLocks noChangeArrowheads="1"/>
            </p:cNvSpPr>
            <p:nvPr/>
          </p:nvSpPr>
          <p:spPr bwMode="auto">
            <a:xfrm>
              <a:off x="4320" y="2208"/>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508" name="Oval 36"/>
            <p:cNvSpPr>
              <a:spLocks noChangeArrowheads="1"/>
            </p:cNvSpPr>
            <p:nvPr/>
          </p:nvSpPr>
          <p:spPr bwMode="auto">
            <a:xfrm>
              <a:off x="3264" y="2208"/>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509" name="Text Box 37"/>
            <p:cNvSpPr txBox="1">
              <a:spLocks noChangeArrowheads="1"/>
            </p:cNvSpPr>
            <p:nvPr/>
          </p:nvSpPr>
          <p:spPr bwMode="auto">
            <a:xfrm>
              <a:off x="4512" y="2160"/>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3510" name="Text Box 38"/>
            <p:cNvSpPr txBox="1">
              <a:spLocks noChangeArrowheads="1"/>
            </p:cNvSpPr>
            <p:nvPr/>
          </p:nvSpPr>
          <p:spPr bwMode="auto">
            <a:xfrm>
              <a:off x="2736" y="2160"/>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1)</a:t>
              </a:r>
            </a:p>
          </p:txBody>
        </p:sp>
      </p:grpSp>
      <p:grpSp>
        <p:nvGrpSpPr>
          <p:cNvPr id="233511" name="Group 39"/>
          <p:cNvGrpSpPr>
            <a:grpSpLocks/>
          </p:cNvGrpSpPr>
          <p:nvPr/>
        </p:nvGrpSpPr>
        <p:grpSpPr bwMode="auto">
          <a:xfrm>
            <a:off x="5791200" y="3352800"/>
            <a:ext cx="3000375" cy="1387475"/>
            <a:chOff x="3648" y="2112"/>
            <a:chExt cx="1890" cy="874"/>
          </a:xfrm>
        </p:grpSpPr>
        <p:sp>
          <p:nvSpPr>
            <p:cNvPr id="233512" name="Oval 40"/>
            <p:cNvSpPr>
              <a:spLocks noChangeArrowheads="1"/>
            </p:cNvSpPr>
            <p:nvPr/>
          </p:nvSpPr>
          <p:spPr bwMode="auto">
            <a:xfrm>
              <a:off x="4848" y="2784"/>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513" name="Text Box 41"/>
            <p:cNvSpPr txBox="1">
              <a:spLocks noChangeArrowheads="1"/>
            </p:cNvSpPr>
            <p:nvPr/>
          </p:nvSpPr>
          <p:spPr bwMode="auto">
            <a:xfrm>
              <a:off x="5040" y="2736"/>
              <a:ext cx="4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(E, 1)</a:t>
              </a:r>
            </a:p>
          </p:txBody>
        </p:sp>
        <p:sp>
          <p:nvSpPr>
            <p:cNvPr id="233514" name="Oval 42"/>
            <p:cNvSpPr>
              <a:spLocks noChangeArrowheads="1"/>
            </p:cNvSpPr>
            <p:nvPr/>
          </p:nvSpPr>
          <p:spPr bwMode="auto">
            <a:xfrm>
              <a:off x="3648" y="2784"/>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515" name="Text Box 43"/>
            <p:cNvSpPr txBox="1">
              <a:spLocks noChangeArrowheads="1"/>
            </p:cNvSpPr>
            <p:nvPr/>
          </p:nvSpPr>
          <p:spPr bwMode="auto">
            <a:xfrm>
              <a:off x="3840" y="2736"/>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0)</a:t>
              </a:r>
            </a:p>
          </p:txBody>
        </p:sp>
        <p:sp>
          <p:nvSpPr>
            <p:cNvPr id="233516" name="Line 44"/>
            <p:cNvSpPr>
              <a:spLocks noChangeShapeType="1"/>
            </p:cNvSpPr>
            <p:nvPr/>
          </p:nvSpPr>
          <p:spPr bwMode="auto">
            <a:xfrm flipH="1">
              <a:off x="3744" y="2112"/>
              <a:ext cx="672"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3517" name="Line 45"/>
            <p:cNvSpPr>
              <a:spLocks noChangeShapeType="1"/>
            </p:cNvSpPr>
            <p:nvPr/>
          </p:nvSpPr>
          <p:spPr bwMode="auto">
            <a:xfrm>
              <a:off x="4416" y="2112"/>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381087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914400" y="1905000"/>
            <a:ext cx="762000" cy="22098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523" name="Group 3"/>
          <p:cNvGrpSpPr>
            <a:grpSpLocks/>
          </p:cNvGrpSpPr>
          <p:nvPr/>
        </p:nvGrpSpPr>
        <p:grpSpPr bwMode="auto">
          <a:xfrm>
            <a:off x="914400" y="3733800"/>
            <a:ext cx="2514600" cy="1066800"/>
            <a:chOff x="384" y="1440"/>
            <a:chExt cx="1584" cy="672"/>
          </a:xfrm>
        </p:grpSpPr>
        <p:sp>
          <p:nvSpPr>
            <p:cNvPr id="235524" name="Rectangle 4"/>
            <p:cNvSpPr>
              <a:spLocks noChangeArrowheads="1"/>
            </p:cNvSpPr>
            <p:nvPr/>
          </p:nvSpPr>
          <p:spPr bwMode="auto">
            <a:xfrm>
              <a:off x="864" y="1680"/>
              <a:ext cx="672"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5" name="Freeform 5"/>
            <p:cNvSpPr>
              <a:spLocks/>
            </p:cNvSpPr>
            <p:nvPr/>
          </p:nvSpPr>
          <p:spPr bwMode="auto">
            <a:xfrm>
              <a:off x="384" y="1440"/>
              <a:ext cx="1584" cy="672"/>
            </a:xfrm>
            <a:custGeom>
              <a:avLst/>
              <a:gdLst>
                <a:gd name="T0" fmla="*/ 0 w 1584"/>
                <a:gd name="T1" fmla="*/ 0 h 672"/>
                <a:gd name="T2" fmla="*/ 816 w 1584"/>
                <a:gd name="T3" fmla="*/ 432 h 672"/>
                <a:gd name="T4" fmla="*/ 1584 w 1584"/>
                <a:gd name="T5" fmla="*/ 0 h 672"/>
                <a:gd name="T6" fmla="*/ 1584 w 1584"/>
                <a:gd name="T7" fmla="*/ 672 h 672"/>
                <a:gd name="T8" fmla="*/ 0 w 1584"/>
                <a:gd name="T9" fmla="*/ 672 h 672"/>
                <a:gd name="T10" fmla="*/ 0 w 1584"/>
                <a:gd name="T11" fmla="*/ 0 h 672"/>
              </a:gdLst>
              <a:ahLst/>
              <a:cxnLst>
                <a:cxn ang="0">
                  <a:pos x="T0" y="T1"/>
                </a:cxn>
                <a:cxn ang="0">
                  <a:pos x="T2" y="T3"/>
                </a:cxn>
                <a:cxn ang="0">
                  <a:pos x="T4" y="T5"/>
                </a:cxn>
                <a:cxn ang="0">
                  <a:pos x="T6" y="T7"/>
                </a:cxn>
                <a:cxn ang="0">
                  <a:pos x="T8" y="T9"/>
                </a:cxn>
                <a:cxn ang="0">
                  <a:pos x="T10" y="T11"/>
                </a:cxn>
              </a:cxnLst>
              <a:rect l="0" t="0" r="r" b="b"/>
              <a:pathLst>
                <a:path w="1584" h="672">
                  <a:moveTo>
                    <a:pt x="0" y="0"/>
                  </a:moveTo>
                  <a:lnTo>
                    <a:pt x="816" y="432"/>
                  </a:lnTo>
                  <a:lnTo>
                    <a:pt x="1584" y="0"/>
                  </a:lnTo>
                  <a:lnTo>
                    <a:pt x="1584" y="672"/>
                  </a:lnTo>
                  <a:lnTo>
                    <a:pt x="0" y="672"/>
                  </a:lnTo>
                  <a:lnTo>
                    <a:pt x="0" y="0"/>
                  </a:lnTo>
                  <a:close/>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5526" name="Group 6"/>
          <p:cNvGrpSpPr>
            <a:grpSpLocks/>
          </p:cNvGrpSpPr>
          <p:nvPr/>
        </p:nvGrpSpPr>
        <p:grpSpPr bwMode="auto">
          <a:xfrm>
            <a:off x="914400" y="1892300"/>
            <a:ext cx="2514600" cy="2908300"/>
            <a:chOff x="1920" y="1288"/>
            <a:chExt cx="1584" cy="1832"/>
          </a:xfrm>
        </p:grpSpPr>
        <p:grpSp>
          <p:nvGrpSpPr>
            <p:cNvPr id="235527" name="Group 7"/>
            <p:cNvGrpSpPr>
              <a:grpSpLocks/>
            </p:cNvGrpSpPr>
            <p:nvPr/>
          </p:nvGrpSpPr>
          <p:grpSpPr bwMode="auto">
            <a:xfrm>
              <a:off x="1920" y="2304"/>
              <a:ext cx="1584" cy="816"/>
              <a:chOff x="2064" y="1104"/>
              <a:chExt cx="1584" cy="816"/>
            </a:xfrm>
          </p:grpSpPr>
          <p:sp>
            <p:nvSpPr>
              <p:cNvPr id="235528" name="Line 8"/>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29" name="Line 9"/>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0" name="Line 10"/>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1" name="Line 11"/>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2" name="Line 12"/>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3" name="Line 13"/>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4" name="Line 14"/>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5535" name="Line 15"/>
            <p:cNvSpPr>
              <a:spLocks noChangeShapeType="1"/>
            </p:cNvSpPr>
            <p:nvPr/>
          </p:nvSpPr>
          <p:spPr bwMode="auto">
            <a:xfrm flipV="1">
              <a:off x="192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6" name="Line 16"/>
            <p:cNvSpPr>
              <a:spLocks noChangeShapeType="1"/>
            </p:cNvSpPr>
            <p:nvPr/>
          </p:nvSpPr>
          <p:spPr bwMode="auto">
            <a:xfrm>
              <a:off x="1920" y="128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37" name="Line 17"/>
            <p:cNvSpPr>
              <a:spLocks noChangeShapeType="1"/>
            </p:cNvSpPr>
            <p:nvPr/>
          </p:nvSpPr>
          <p:spPr bwMode="auto">
            <a:xfrm flipV="1">
              <a:off x="240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5538" name="Group 18"/>
          <p:cNvGrpSpPr>
            <a:grpSpLocks/>
          </p:cNvGrpSpPr>
          <p:nvPr/>
        </p:nvGrpSpPr>
        <p:grpSpPr bwMode="auto">
          <a:xfrm>
            <a:off x="914400" y="4114800"/>
            <a:ext cx="2514600" cy="685800"/>
            <a:chOff x="1920" y="2688"/>
            <a:chExt cx="1584" cy="432"/>
          </a:xfrm>
        </p:grpSpPr>
        <p:sp>
          <p:nvSpPr>
            <p:cNvPr id="235539" name="Line 19"/>
            <p:cNvSpPr>
              <a:spLocks noChangeShapeType="1"/>
            </p:cNvSpPr>
            <p:nvPr/>
          </p:nvSpPr>
          <p:spPr bwMode="auto">
            <a:xfrm flipH="1">
              <a:off x="1920" y="2688"/>
              <a:ext cx="48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40" name="Line 20"/>
            <p:cNvSpPr>
              <a:spLocks noChangeShapeType="1"/>
            </p:cNvSpPr>
            <p:nvPr/>
          </p:nvSpPr>
          <p:spPr bwMode="auto">
            <a:xfrm>
              <a:off x="3072" y="2688"/>
              <a:ext cx="432"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41" name="Line 21"/>
            <p:cNvSpPr>
              <a:spLocks noChangeShapeType="1"/>
            </p:cNvSpPr>
            <p:nvPr/>
          </p:nvSpPr>
          <p:spPr bwMode="auto">
            <a:xfrm>
              <a:off x="2400"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42" name="Line 22"/>
            <p:cNvSpPr>
              <a:spLocks noChangeShapeType="1"/>
            </p:cNvSpPr>
            <p:nvPr/>
          </p:nvSpPr>
          <p:spPr bwMode="auto">
            <a:xfrm>
              <a:off x="3072"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5543" name="Rectangle 23"/>
          <p:cNvSpPr>
            <a:spLocks noGrp="1" noChangeArrowheads="1"/>
          </p:cNvSpPr>
          <p:nvPr>
            <p:ph type="title"/>
          </p:nvPr>
        </p:nvSpPr>
        <p:spPr/>
        <p:txBody>
          <a:bodyPr/>
          <a:lstStyle/>
          <a:p>
            <a:r>
              <a:rPr lang="en-US" smtClean="0"/>
              <a:t>Criticality-Based Discretization</a:t>
            </a:r>
            <a:endParaRPr lang="en-US"/>
          </a:p>
        </p:txBody>
      </p:sp>
      <p:sp>
        <p:nvSpPr>
          <p:cNvPr id="3" name="Content Placeholder 2"/>
          <p:cNvSpPr>
            <a:spLocks noGrp="1"/>
          </p:cNvSpPr>
          <p:nvPr>
            <p:ph sz="quarter" idx="1"/>
          </p:nvPr>
        </p:nvSpPr>
        <p:spPr/>
        <p:txBody>
          <a:bodyPr/>
          <a:lstStyle/>
          <a:p>
            <a:endParaRPr lang="en-US"/>
          </a:p>
        </p:txBody>
      </p:sp>
      <p:grpSp>
        <p:nvGrpSpPr>
          <p:cNvPr id="235544" name="Group 24"/>
          <p:cNvGrpSpPr>
            <a:grpSpLocks/>
          </p:cNvGrpSpPr>
          <p:nvPr/>
        </p:nvGrpSpPr>
        <p:grpSpPr bwMode="auto">
          <a:xfrm>
            <a:off x="914400" y="1905000"/>
            <a:ext cx="2514600" cy="2895600"/>
            <a:chOff x="1920" y="1296"/>
            <a:chExt cx="1584" cy="1824"/>
          </a:xfrm>
        </p:grpSpPr>
        <p:sp>
          <p:nvSpPr>
            <p:cNvPr id="235545" name="Rectangle 25"/>
            <p:cNvSpPr>
              <a:spLocks noChangeArrowheads="1"/>
            </p:cNvSpPr>
            <p:nvPr/>
          </p:nvSpPr>
          <p:spPr bwMode="auto">
            <a:xfrm>
              <a:off x="1920" y="1296"/>
              <a:ext cx="480" cy="1392"/>
            </a:xfrm>
            <a:prstGeom prst="rect">
              <a:avLst/>
            </a:prstGeom>
            <a:noFill/>
            <a:ln>
              <a:noFill/>
            </a:ln>
            <a:effectLst/>
            <a:extLst>
              <a:ext uri="{909E8E84-426E-40dd-AFC4-6F175D3DCCD1}">
                <a14:hiddenFill xmlns:a14="http://schemas.microsoft.com/office/drawing/2010/main">
                  <a:solidFill>
                    <a:srgbClr val="D5EBE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A</a:t>
              </a:r>
            </a:p>
          </p:txBody>
        </p:sp>
        <p:sp>
          <p:nvSpPr>
            <p:cNvPr id="235546" name="Rectangle 26"/>
            <p:cNvSpPr>
              <a:spLocks noChangeArrowheads="1"/>
            </p:cNvSpPr>
            <p:nvPr/>
          </p:nvSpPr>
          <p:spPr bwMode="auto">
            <a:xfrm>
              <a:off x="1920" y="2688"/>
              <a:ext cx="480" cy="4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B</a:t>
              </a:r>
            </a:p>
          </p:txBody>
        </p:sp>
        <p:sp>
          <p:nvSpPr>
            <p:cNvPr id="235547" name="Rectangle 27"/>
            <p:cNvSpPr>
              <a:spLocks noChangeArrowheads="1"/>
            </p:cNvSpPr>
            <p:nvPr/>
          </p:nvSpPr>
          <p:spPr bwMode="auto">
            <a:xfrm>
              <a:off x="2400" y="2688"/>
              <a:ext cx="672" cy="43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      C</a:t>
              </a:r>
            </a:p>
          </p:txBody>
        </p:sp>
        <p:sp>
          <p:nvSpPr>
            <p:cNvPr id="235548" name="Rectangle 28"/>
            <p:cNvSpPr>
              <a:spLocks noChangeArrowheads="1"/>
            </p:cNvSpPr>
            <p:nvPr/>
          </p:nvSpPr>
          <p:spPr bwMode="auto">
            <a:xfrm>
              <a:off x="3072" y="2688"/>
              <a:ext cx="432" cy="43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D</a:t>
              </a:r>
            </a:p>
          </p:txBody>
        </p:sp>
        <p:sp>
          <p:nvSpPr>
            <p:cNvPr id="235549" name="Rectangle 29"/>
            <p:cNvSpPr>
              <a:spLocks noChangeArrowheads="1"/>
            </p:cNvSpPr>
            <p:nvPr/>
          </p:nvSpPr>
          <p:spPr bwMode="auto">
            <a:xfrm>
              <a:off x="3072" y="2304"/>
              <a:ext cx="432" cy="384"/>
            </a:xfrm>
            <a:prstGeom prst="rect">
              <a:avLst/>
            </a:prstGeom>
            <a:noFill/>
            <a:ln>
              <a:noFill/>
            </a:ln>
            <a:effectLst/>
            <a:extLst>
              <a:ext uri="{909E8E84-426E-40dd-AFC4-6F175D3DCCD1}">
                <a14:hiddenFill xmlns:a14="http://schemas.microsoft.com/office/drawing/2010/main">
                  <a:solidFill>
                    <a:srgbClr val="E1D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E</a:t>
              </a:r>
            </a:p>
          </p:txBody>
        </p:sp>
      </p:grpSp>
      <p:grpSp>
        <p:nvGrpSpPr>
          <p:cNvPr id="235550" name="Group 30"/>
          <p:cNvGrpSpPr>
            <a:grpSpLocks/>
          </p:cNvGrpSpPr>
          <p:nvPr/>
        </p:nvGrpSpPr>
        <p:grpSpPr bwMode="auto">
          <a:xfrm>
            <a:off x="6019800" y="1600200"/>
            <a:ext cx="1349375" cy="396875"/>
            <a:chOff x="3792" y="1296"/>
            <a:chExt cx="850" cy="250"/>
          </a:xfrm>
        </p:grpSpPr>
        <p:sp>
          <p:nvSpPr>
            <p:cNvPr id="235551" name="Oval 31"/>
            <p:cNvSpPr>
              <a:spLocks noChangeArrowheads="1"/>
            </p:cNvSpPr>
            <p:nvPr/>
          </p:nvSpPr>
          <p:spPr bwMode="auto">
            <a:xfrm>
              <a:off x="3792" y="1344"/>
              <a:ext cx="192" cy="19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2" name="Text Box 32"/>
            <p:cNvSpPr txBox="1">
              <a:spLocks noChangeArrowheads="1"/>
            </p:cNvSpPr>
            <p:nvPr/>
          </p:nvSpPr>
          <p:spPr bwMode="auto">
            <a:xfrm>
              <a:off x="3984" y="1296"/>
              <a:ext cx="6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1)</a:t>
              </a:r>
            </a:p>
          </p:txBody>
        </p:sp>
      </p:grpSp>
      <p:grpSp>
        <p:nvGrpSpPr>
          <p:cNvPr id="235553" name="Group 33"/>
          <p:cNvGrpSpPr>
            <a:grpSpLocks/>
          </p:cNvGrpSpPr>
          <p:nvPr/>
        </p:nvGrpSpPr>
        <p:grpSpPr bwMode="auto">
          <a:xfrm>
            <a:off x="4343400" y="1981200"/>
            <a:ext cx="3633788" cy="1387475"/>
            <a:chOff x="2736" y="1536"/>
            <a:chExt cx="2289" cy="874"/>
          </a:xfrm>
        </p:grpSpPr>
        <p:sp>
          <p:nvSpPr>
            <p:cNvPr id="235554" name="Line 34"/>
            <p:cNvSpPr>
              <a:spLocks noChangeShapeType="1"/>
            </p:cNvSpPr>
            <p:nvPr/>
          </p:nvSpPr>
          <p:spPr bwMode="auto">
            <a:xfrm flipH="1">
              <a:off x="3360"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55" name="Line 35"/>
            <p:cNvSpPr>
              <a:spLocks noChangeShapeType="1"/>
            </p:cNvSpPr>
            <p:nvPr/>
          </p:nvSpPr>
          <p:spPr bwMode="auto">
            <a:xfrm>
              <a:off x="3888"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56" name="Oval 36"/>
            <p:cNvSpPr>
              <a:spLocks noChangeArrowheads="1"/>
            </p:cNvSpPr>
            <p:nvPr/>
          </p:nvSpPr>
          <p:spPr bwMode="auto">
            <a:xfrm>
              <a:off x="4320" y="2208"/>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7" name="Oval 37"/>
            <p:cNvSpPr>
              <a:spLocks noChangeArrowheads="1"/>
            </p:cNvSpPr>
            <p:nvPr/>
          </p:nvSpPr>
          <p:spPr bwMode="auto">
            <a:xfrm>
              <a:off x="3264" y="2208"/>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8" name="Text Box 38"/>
            <p:cNvSpPr txBox="1">
              <a:spLocks noChangeArrowheads="1"/>
            </p:cNvSpPr>
            <p:nvPr/>
          </p:nvSpPr>
          <p:spPr bwMode="auto">
            <a:xfrm>
              <a:off x="4512" y="2160"/>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5559" name="Text Box 39"/>
            <p:cNvSpPr txBox="1">
              <a:spLocks noChangeArrowheads="1"/>
            </p:cNvSpPr>
            <p:nvPr/>
          </p:nvSpPr>
          <p:spPr bwMode="auto">
            <a:xfrm>
              <a:off x="2736" y="2160"/>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1)</a:t>
              </a:r>
            </a:p>
          </p:txBody>
        </p:sp>
      </p:grpSp>
      <p:grpSp>
        <p:nvGrpSpPr>
          <p:cNvPr id="235560" name="Group 40"/>
          <p:cNvGrpSpPr>
            <a:grpSpLocks/>
          </p:cNvGrpSpPr>
          <p:nvPr/>
        </p:nvGrpSpPr>
        <p:grpSpPr bwMode="auto">
          <a:xfrm>
            <a:off x="5791200" y="3352800"/>
            <a:ext cx="3000375" cy="1387475"/>
            <a:chOff x="3648" y="2112"/>
            <a:chExt cx="1890" cy="874"/>
          </a:xfrm>
        </p:grpSpPr>
        <p:sp>
          <p:nvSpPr>
            <p:cNvPr id="235561" name="Oval 41"/>
            <p:cNvSpPr>
              <a:spLocks noChangeArrowheads="1"/>
            </p:cNvSpPr>
            <p:nvPr/>
          </p:nvSpPr>
          <p:spPr bwMode="auto">
            <a:xfrm>
              <a:off x="4848" y="2784"/>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2" name="Text Box 42"/>
            <p:cNvSpPr txBox="1">
              <a:spLocks noChangeArrowheads="1"/>
            </p:cNvSpPr>
            <p:nvPr/>
          </p:nvSpPr>
          <p:spPr bwMode="auto">
            <a:xfrm>
              <a:off x="5040" y="2736"/>
              <a:ext cx="4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(E, 1)</a:t>
              </a:r>
            </a:p>
          </p:txBody>
        </p:sp>
        <p:sp>
          <p:nvSpPr>
            <p:cNvPr id="235563" name="Oval 43"/>
            <p:cNvSpPr>
              <a:spLocks noChangeArrowheads="1"/>
            </p:cNvSpPr>
            <p:nvPr/>
          </p:nvSpPr>
          <p:spPr bwMode="auto">
            <a:xfrm>
              <a:off x="3648" y="2784"/>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4" name="Text Box 44"/>
            <p:cNvSpPr txBox="1">
              <a:spLocks noChangeArrowheads="1"/>
            </p:cNvSpPr>
            <p:nvPr/>
          </p:nvSpPr>
          <p:spPr bwMode="auto">
            <a:xfrm>
              <a:off x="3840" y="2736"/>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0)</a:t>
              </a:r>
            </a:p>
          </p:txBody>
        </p:sp>
        <p:sp>
          <p:nvSpPr>
            <p:cNvPr id="235565" name="Line 45"/>
            <p:cNvSpPr>
              <a:spLocks noChangeShapeType="1"/>
            </p:cNvSpPr>
            <p:nvPr/>
          </p:nvSpPr>
          <p:spPr bwMode="auto">
            <a:xfrm flipH="1">
              <a:off x="3744" y="2112"/>
              <a:ext cx="672"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66" name="Line 46"/>
            <p:cNvSpPr>
              <a:spLocks noChangeShapeType="1"/>
            </p:cNvSpPr>
            <p:nvPr/>
          </p:nvSpPr>
          <p:spPr bwMode="auto">
            <a:xfrm>
              <a:off x="4416" y="2112"/>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5567" name="Group 47"/>
          <p:cNvGrpSpPr>
            <a:grpSpLocks/>
          </p:cNvGrpSpPr>
          <p:nvPr/>
        </p:nvGrpSpPr>
        <p:grpSpPr bwMode="auto">
          <a:xfrm>
            <a:off x="4876800" y="4724400"/>
            <a:ext cx="2871788" cy="1311275"/>
            <a:chOff x="3072" y="2976"/>
            <a:chExt cx="1809" cy="826"/>
          </a:xfrm>
        </p:grpSpPr>
        <p:sp>
          <p:nvSpPr>
            <p:cNvPr id="235568" name="Oval 48"/>
            <p:cNvSpPr>
              <a:spLocks noChangeArrowheads="1"/>
            </p:cNvSpPr>
            <p:nvPr/>
          </p:nvSpPr>
          <p:spPr bwMode="auto">
            <a:xfrm>
              <a:off x="3072" y="3600"/>
              <a:ext cx="192" cy="192"/>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9" name="Text Box 49"/>
            <p:cNvSpPr txBox="1">
              <a:spLocks noChangeArrowheads="1"/>
            </p:cNvSpPr>
            <p:nvPr/>
          </p:nvSpPr>
          <p:spPr bwMode="auto">
            <a:xfrm>
              <a:off x="3264" y="3552"/>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0)</a:t>
              </a:r>
            </a:p>
          </p:txBody>
        </p:sp>
        <p:sp>
          <p:nvSpPr>
            <p:cNvPr id="235570" name="Oval 50"/>
            <p:cNvSpPr>
              <a:spLocks noChangeArrowheads="1"/>
            </p:cNvSpPr>
            <p:nvPr/>
          </p:nvSpPr>
          <p:spPr bwMode="auto">
            <a:xfrm>
              <a:off x="4176" y="3600"/>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1" name="Text Box 51"/>
            <p:cNvSpPr txBox="1">
              <a:spLocks noChangeArrowheads="1"/>
            </p:cNvSpPr>
            <p:nvPr/>
          </p:nvSpPr>
          <p:spPr bwMode="auto">
            <a:xfrm>
              <a:off x="4368" y="3552"/>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5572" name="Line 52"/>
            <p:cNvSpPr>
              <a:spLocks noChangeShapeType="1"/>
            </p:cNvSpPr>
            <p:nvPr/>
          </p:nvSpPr>
          <p:spPr bwMode="auto">
            <a:xfrm flipH="1">
              <a:off x="3168" y="2976"/>
              <a:ext cx="57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5573" name="Line 53"/>
            <p:cNvSpPr>
              <a:spLocks noChangeShapeType="1"/>
            </p:cNvSpPr>
            <p:nvPr/>
          </p:nvSpPr>
          <p:spPr bwMode="auto">
            <a:xfrm>
              <a:off x="3744" y="2976"/>
              <a:ext cx="52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5574" name="Oval 54"/>
          <p:cNvSpPr>
            <a:spLocks noChangeArrowheads="1"/>
          </p:cNvSpPr>
          <p:nvPr/>
        </p:nvSpPr>
        <p:spPr bwMode="auto">
          <a:xfrm>
            <a:off x="2133600" y="43434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86315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Freeform 2"/>
          <p:cNvSpPr>
            <a:spLocks/>
          </p:cNvSpPr>
          <p:nvPr/>
        </p:nvSpPr>
        <p:spPr bwMode="auto">
          <a:xfrm>
            <a:off x="914400" y="3930650"/>
            <a:ext cx="2514600" cy="869950"/>
          </a:xfrm>
          <a:custGeom>
            <a:avLst/>
            <a:gdLst>
              <a:gd name="T0" fmla="*/ 288 w 1584"/>
              <a:gd name="T1" fmla="*/ 356 h 548"/>
              <a:gd name="T2" fmla="*/ 1584 w 1584"/>
              <a:gd name="T3" fmla="*/ 0 h 548"/>
              <a:gd name="T4" fmla="*/ 1584 w 1584"/>
              <a:gd name="T5" fmla="*/ 548 h 548"/>
              <a:gd name="T6" fmla="*/ 0 w 1584"/>
              <a:gd name="T7" fmla="*/ 548 h 548"/>
              <a:gd name="T8" fmla="*/ 0 w 1584"/>
              <a:gd name="T9" fmla="*/ 116 h 548"/>
              <a:gd name="T10" fmla="*/ 1152 w 1584"/>
              <a:gd name="T11" fmla="*/ 116 h 548"/>
            </a:gdLst>
            <a:ahLst/>
            <a:cxnLst>
              <a:cxn ang="0">
                <a:pos x="T0" y="T1"/>
              </a:cxn>
              <a:cxn ang="0">
                <a:pos x="T2" y="T3"/>
              </a:cxn>
              <a:cxn ang="0">
                <a:pos x="T4" y="T5"/>
              </a:cxn>
              <a:cxn ang="0">
                <a:pos x="T6" y="T7"/>
              </a:cxn>
              <a:cxn ang="0">
                <a:pos x="T8" y="T9"/>
              </a:cxn>
              <a:cxn ang="0">
                <a:pos x="T10" y="T11"/>
              </a:cxn>
            </a:cxnLst>
            <a:rect l="0" t="0" r="r" b="b"/>
            <a:pathLst>
              <a:path w="1584" h="548">
                <a:moveTo>
                  <a:pt x="288" y="356"/>
                </a:moveTo>
                <a:lnTo>
                  <a:pt x="1584" y="0"/>
                </a:lnTo>
                <a:lnTo>
                  <a:pt x="1584" y="548"/>
                </a:lnTo>
                <a:lnTo>
                  <a:pt x="0" y="548"/>
                </a:lnTo>
                <a:lnTo>
                  <a:pt x="0" y="116"/>
                </a:lnTo>
                <a:lnTo>
                  <a:pt x="1152" y="116"/>
                </a:lnTo>
              </a:path>
            </a:pathLst>
          </a:cu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1" name="Rectangle 3"/>
          <p:cNvSpPr>
            <a:spLocks noChangeArrowheads="1"/>
          </p:cNvSpPr>
          <p:nvPr/>
        </p:nvSpPr>
        <p:spPr bwMode="auto">
          <a:xfrm>
            <a:off x="914400" y="1905000"/>
            <a:ext cx="762000" cy="2209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7572" name="Group 4"/>
          <p:cNvGrpSpPr>
            <a:grpSpLocks/>
          </p:cNvGrpSpPr>
          <p:nvPr/>
        </p:nvGrpSpPr>
        <p:grpSpPr bwMode="auto">
          <a:xfrm>
            <a:off x="914400" y="1892300"/>
            <a:ext cx="2514600" cy="2908300"/>
            <a:chOff x="1920" y="1288"/>
            <a:chExt cx="1584" cy="1832"/>
          </a:xfrm>
        </p:grpSpPr>
        <p:grpSp>
          <p:nvGrpSpPr>
            <p:cNvPr id="237573" name="Group 5"/>
            <p:cNvGrpSpPr>
              <a:grpSpLocks/>
            </p:cNvGrpSpPr>
            <p:nvPr/>
          </p:nvGrpSpPr>
          <p:grpSpPr bwMode="auto">
            <a:xfrm>
              <a:off x="1920" y="2304"/>
              <a:ext cx="1584" cy="816"/>
              <a:chOff x="2064" y="1104"/>
              <a:chExt cx="1584" cy="816"/>
            </a:xfrm>
          </p:grpSpPr>
          <p:sp>
            <p:nvSpPr>
              <p:cNvPr id="237574" name="Line 6"/>
              <p:cNvSpPr>
                <a:spLocks noChangeShapeType="1"/>
              </p:cNvSpPr>
              <p:nvPr/>
            </p:nvSpPr>
            <p:spPr bwMode="auto">
              <a:xfrm>
                <a:off x="2544" y="120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5" name="Line 7"/>
              <p:cNvSpPr>
                <a:spLocks noChangeShapeType="1"/>
              </p:cNvSpPr>
              <p:nvPr/>
            </p:nvSpPr>
            <p:spPr bwMode="auto">
              <a:xfrm>
                <a:off x="2544" y="148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6" name="Line 8"/>
              <p:cNvSpPr>
                <a:spLocks noChangeShapeType="1"/>
              </p:cNvSpPr>
              <p:nvPr/>
            </p:nvSpPr>
            <p:spPr bwMode="auto">
              <a:xfrm flipV="1">
                <a:off x="3216" y="110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7" name="Line 9"/>
              <p:cNvSpPr>
                <a:spLocks noChangeShapeType="1"/>
              </p:cNvSpPr>
              <p:nvPr/>
            </p:nvSpPr>
            <p:spPr bwMode="auto">
              <a:xfrm>
                <a:off x="3216" y="11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8" name="Line 10"/>
              <p:cNvSpPr>
                <a:spLocks noChangeShapeType="1"/>
              </p:cNvSpPr>
              <p:nvPr/>
            </p:nvSpPr>
            <p:spPr bwMode="auto">
              <a:xfrm>
                <a:off x="3648" y="1104"/>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79" name="Line 11"/>
              <p:cNvSpPr>
                <a:spLocks noChangeShapeType="1"/>
              </p:cNvSpPr>
              <p:nvPr/>
            </p:nvSpPr>
            <p:spPr bwMode="auto">
              <a:xfrm>
                <a:off x="2064" y="1920"/>
                <a:ext cx="1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0" name="Line 12"/>
              <p:cNvSpPr>
                <a:spLocks noChangeShapeType="1"/>
              </p:cNvSpPr>
              <p:nvPr/>
            </p:nvSpPr>
            <p:spPr bwMode="auto">
              <a:xfrm flipV="1">
                <a:off x="2064" y="1200"/>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7581" name="Line 13"/>
            <p:cNvSpPr>
              <a:spLocks noChangeShapeType="1"/>
            </p:cNvSpPr>
            <p:nvPr/>
          </p:nvSpPr>
          <p:spPr bwMode="auto">
            <a:xfrm flipV="1">
              <a:off x="192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2" name="Line 14"/>
            <p:cNvSpPr>
              <a:spLocks noChangeShapeType="1"/>
            </p:cNvSpPr>
            <p:nvPr/>
          </p:nvSpPr>
          <p:spPr bwMode="auto">
            <a:xfrm>
              <a:off x="1920" y="128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3" name="Line 15"/>
            <p:cNvSpPr>
              <a:spLocks noChangeShapeType="1"/>
            </p:cNvSpPr>
            <p:nvPr/>
          </p:nvSpPr>
          <p:spPr bwMode="auto">
            <a:xfrm flipV="1">
              <a:off x="2400" y="1288"/>
              <a:ext cx="0" cy="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7584" name="Group 16"/>
          <p:cNvGrpSpPr>
            <a:grpSpLocks/>
          </p:cNvGrpSpPr>
          <p:nvPr/>
        </p:nvGrpSpPr>
        <p:grpSpPr bwMode="auto">
          <a:xfrm>
            <a:off x="914400" y="4114800"/>
            <a:ext cx="2514600" cy="685800"/>
            <a:chOff x="1920" y="2688"/>
            <a:chExt cx="1584" cy="432"/>
          </a:xfrm>
        </p:grpSpPr>
        <p:sp>
          <p:nvSpPr>
            <p:cNvPr id="237585" name="Line 17"/>
            <p:cNvSpPr>
              <a:spLocks noChangeShapeType="1"/>
            </p:cNvSpPr>
            <p:nvPr/>
          </p:nvSpPr>
          <p:spPr bwMode="auto">
            <a:xfrm flipH="1">
              <a:off x="1920" y="2688"/>
              <a:ext cx="480"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6" name="Line 18"/>
            <p:cNvSpPr>
              <a:spLocks noChangeShapeType="1"/>
            </p:cNvSpPr>
            <p:nvPr/>
          </p:nvSpPr>
          <p:spPr bwMode="auto">
            <a:xfrm>
              <a:off x="3072" y="2688"/>
              <a:ext cx="432" cy="0"/>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7" name="Line 19"/>
            <p:cNvSpPr>
              <a:spLocks noChangeShapeType="1"/>
            </p:cNvSpPr>
            <p:nvPr/>
          </p:nvSpPr>
          <p:spPr bwMode="auto">
            <a:xfrm>
              <a:off x="2400"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588" name="Line 20"/>
            <p:cNvSpPr>
              <a:spLocks noChangeShapeType="1"/>
            </p:cNvSpPr>
            <p:nvPr/>
          </p:nvSpPr>
          <p:spPr bwMode="auto">
            <a:xfrm>
              <a:off x="3072" y="2688"/>
              <a:ext cx="0" cy="432"/>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7589" name="Rectangle 21"/>
          <p:cNvSpPr>
            <a:spLocks noGrp="1" noChangeArrowheads="1"/>
          </p:cNvSpPr>
          <p:nvPr>
            <p:ph type="title"/>
          </p:nvPr>
        </p:nvSpPr>
        <p:spPr/>
        <p:txBody>
          <a:bodyPr/>
          <a:lstStyle/>
          <a:p>
            <a:r>
              <a:rPr lang="en-US" smtClean="0"/>
              <a:t>Criticality-Based Discretization</a:t>
            </a:r>
            <a:endParaRPr lang="en-US"/>
          </a:p>
        </p:txBody>
      </p:sp>
      <p:sp>
        <p:nvSpPr>
          <p:cNvPr id="3" name="Content Placeholder 2"/>
          <p:cNvSpPr>
            <a:spLocks noGrp="1"/>
          </p:cNvSpPr>
          <p:nvPr>
            <p:ph sz="quarter" idx="1"/>
          </p:nvPr>
        </p:nvSpPr>
        <p:spPr/>
        <p:txBody>
          <a:bodyPr/>
          <a:lstStyle/>
          <a:p>
            <a:endParaRPr lang="en-US"/>
          </a:p>
        </p:txBody>
      </p:sp>
      <p:grpSp>
        <p:nvGrpSpPr>
          <p:cNvPr id="237590" name="Group 22"/>
          <p:cNvGrpSpPr>
            <a:grpSpLocks/>
          </p:cNvGrpSpPr>
          <p:nvPr/>
        </p:nvGrpSpPr>
        <p:grpSpPr bwMode="auto">
          <a:xfrm>
            <a:off x="914400" y="1905000"/>
            <a:ext cx="2514600" cy="2895600"/>
            <a:chOff x="1920" y="1296"/>
            <a:chExt cx="1584" cy="1824"/>
          </a:xfrm>
        </p:grpSpPr>
        <p:sp>
          <p:nvSpPr>
            <p:cNvPr id="237591" name="Rectangle 23"/>
            <p:cNvSpPr>
              <a:spLocks noChangeArrowheads="1"/>
            </p:cNvSpPr>
            <p:nvPr/>
          </p:nvSpPr>
          <p:spPr bwMode="auto">
            <a:xfrm>
              <a:off x="1920" y="1296"/>
              <a:ext cx="480" cy="1392"/>
            </a:xfrm>
            <a:prstGeom prst="rect">
              <a:avLst/>
            </a:prstGeom>
            <a:noFill/>
            <a:ln>
              <a:noFill/>
            </a:ln>
            <a:effectLst/>
            <a:extLst>
              <a:ext uri="{909E8E84-426E-40dd-AFC4-6F175D3DCCD1}">
                <a14:hiddenFill xmlns:a14="http://schemas.microsoft.com/office/drawing/2010/main">
                  <a:solidFill>
                    <a:srgbClr val="D5EBE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A</a:t>
              </a:r>
            </a:p>
          </p:txBody>
        </p:sp>
        <p:sp>
          <p:nvSpPr>
            <p:cNvPr id="237592" name="Rectangle 24"/>
            <p:cNvSpPr>
              <a:spLocks noChangeArrowheads="1"/>
            </p:cNvSpPr>
            <p:nvPr/>
          </p:nvSpPr>
          <p:spPr bwMode="auto">
            <a:xfrm>
              <a:off x="1920" y="2688"/>
              <a:ext cx="480" cy="4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800">
                <a:latin typeface="Comic Sans MS" pitchFamily="66" charset="0"/>
              </a:endParaRPr>
            </a:p>
          </p:txBody>
        </p:sp>
        <p:sp>
          <p:nvSpPr>
            <p:cNvPr id="237593" name="Rectangle 25"/>
            <p:cNvSpPr>
              <a:spLocks noChangeArrowheads="1"/>
            </p:cNvSpPr>
            <p:nvPr/>
          </p:nvSpPr>
          <p:spPr bwMode="auto">
            <a:xfrm>
              <a:off x="2400" y="2688"/>
              <a:ext cx="672" cy="432"/>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C</a:t>
              </a:r>
            </a:p>
          </p:txBody>
        </p:sp>
        <p:sp>
          <p:nvSpPr>
            <p:cNvPr id="237594" name="Rectangle 26"/>
            <p:cNvSpPr>
              <a:spLocks noChangeArrowheads="1"/>
            </p:cNvSpPr>
            <p:nvPr/>
          </p:nvSpPr>
          <p:spPr bwMode="auto">
            <a:xfrm>
              <a:off x="3072" y="2688"/>
              <a:ext cx="432" cy="43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D</a:t>
              </a:r>
            </a:p>
          </p:txBody>
        </p:sp>
        <p:sp>
          <p:nvSpPr>
            <p:cNvPr id="237595" name="Rectangle 27"/>
            <p:cNvSpPr>
              <a:spLocks noChangeArrowheads="1"/>
            </p:cNvSpPr>
            <p:nvPr/>
          </p:nvSpPr>
          <p:spPr bwMode="auto">
            <a:xfrm>
              <a:off x="3072" y="2304"/>
              <a:ext cx="432" cy="384"/>
            </a:xfrm>
            <a:prstGeom prst="rect">
              <a:avLst/>
            </a:prstGeom>
            <a:noFill/>
            <a:ln>
              <a:noFill/>
            </a:ln>
            <a:effectLst/>
            <a:extLst>
              <a:ext uri="{909E8E84-426E-40dd-AFC4-6F175D3DCCD1}">
                <a14:hiddenFill xmlns:a14="http://schemas.microsoft.com/office/drawing/2010/main">
                  <a:solidFill>
                    <a:srgbClr val="E1D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Comic Sans MS" pitchFamily="66" charset="0"/>
                </a:rPr>
                <a:t>E</a:t>
              </a:r>
            </a:p>
          </p:txBody>
        </p:sp>
      </p:grpSp>
      <p:grpSp>
        <p:nvGrpSpPr>
          <p:cNvPr id="237596" name="Group 28"/>
          <p:cNvGrpSpPr>
            <a:grpSpLocks/>
          </p:cNvGrpSpPr>
          <p:nvPr/>
        </p:nvGrpSpPr>
        <p:grpSpPr bwMode="auto">
          <a:xfrm>
            <a:off x="6019800" y="1600200"/>
            <a:ext cx="1349375" cy="396875"/>
            <a:chOff x="3792" y="1296"/>
            <a:chExt cx="850" cy="250"/>
          </a:xfrm>
        </p:grpSpPr>
        <p:sp>
          <p:nvSpPr>
            <p:cNvPr id="237597" name="Oval 29"/>
            <p:cNvSpPr>
              <a:spLocks noChangeArrowheads="1"/>
            </p:cNvSpPr>
            <p:nvPr/>
          </p:nvSpPr>
          <p:spPr bwMode="auto">
            <a:xfrm>
              <a:off x="3792" y="1344"/>
              <a:ext cx="192" cy="19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98" name="Text Box 30"/>
            <p:cNvSpPr txBox="1">
              <a:spLocks noChangeArrowheads="1"/>
            </p:cNvSpPr>
            <p:nvPr/>
          </p:nvSpPr>
          <p:spPr bwMode="auto">
            <a:xfrm>
              <a:off x="3984" y="1296"/>
              <a:ext cx="6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1)</a:t>
              </a:r>
            </a:p>
          </p:txBody>
        </p:sp>
      </p:grpSp>
      <p:grpSp>
        <p:nvGrpSpPr>
          <p:cNvPr id="237599" name="Group 31"/>
          <p:cNvGrpSpPr>
            <a:grpSpLocks/>
          </p:cNvGrpSpPr>
          <p:nvPr/>
        </p:nvGrpSpPr>
        <p:grpSpPr bwMode="auto">
          <a:xfrm>
            <a:off x="4343400" y="1981200"/>
            <a:ext cx="3633788" cy="1387475"/>
            <a:chOff x="2736" y="1536"/>
            <a:chExt cx="2289" cy="874"/>
          </a:xfrm>
        </p:grpSpPr>
        <p:sp>
          <p:nvSpPr>
            <p:cNvPr id="237600" name="Line 32"/>
            <p:cNvSpPr>
              <a:spLocks noChangeShapeType="1"/>
            </p:cNvSpPr>
            <p:nvPr/>
          </p:nvSpPr>
          <p:spPr bwMode="auto">
            <a:xfrm flipH="1">
              <a:off x="3360"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601" name="Line 33"/>
            <p:cNvSpPr>
              <a:spLocks noChangeShapeType="1"/>
            </p:cNvSpPr>
            <p:nvPr/>
          </p:nvSpPr>
          <p:spPr bwMode="auto">
            <a:xfrm>
              <a:off x="3888" y="1536"/>
              <a:ext cx="528"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602" name="Oval 34"/>
            <p:cNvSpPr>
              <a:spLocks noChangeArrowheads="1"/>
            </p:cNvSpPr>
            <p:nvPr/>
          </p:nvSpPr>
          <p:spPr bwMode="auto">
            <a:xfrm>
              <a:off x="4320" y="2208"/>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3" name="Oval 35"/>
            <p:cNvSpPr>
              <a:spLocks noChangeArrowheads="1"/>
            </p:cNvSpPr>
            <p:nvPr/>
          </p:nvSpPr>
          <p:spPr bwMode="auto">
            <a:xfrm>
              <a:off x="3264" y="2208"/>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4" name="Text Box 36"/>
            <p:cNvSpPr txBox="1">
              <a:spLocks noChangeArrowheads="1"/>
            </p:cNvSpPr>
            <p:nvPr/>
          </p:nvSpPr>
          <p:spPr bwMode="auto">
            <a:xfrm>
              <a:off x="4512" y="2160"/>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7605" name="Text Box 37"/>
            <p:cNvSpPr txBox="1">
              <a:spLocks noChangeArrowheads="1"/>
            </p:cNvSpPr>
            <p:nvPr/>
          </p:nvSpPr>
          <p:spPr bwMode="auto">
            <a:xfrm>
              <a:off x="2736" y="2160"/>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1)</a:t>
              </a:r>
            </a:p>
          </p:txBody>
        </p:sp>
      </p:grpSp>
      <p:grpSp>
        <p:nvGrpSpPr>
          <p:cNvPr id="237606" name="Group 38"/>
          <p:cNvGrpSpPr>
            <a:grpSpLocks/>
          </p:cNvGrpSpPr>
          <p:nvPr/>
        </p:nvGrpSpPr>
        <p:grpSpPr bwMode="auto">
          <a:xfrm>
            <a:off x="5791200" y="3352800"/>
            <a:ext cx="3000375" cy="1387475"/>
            <a:chOff x="3648" y="2112"/>
            <a:chExt cx="1890" cy="874"/>
          </a:xfrm>
        </p:grpSpPr>
        <p:sp>
          <p:nvSpPr>
            <p:cNvPr id="237607" name="Oval 39"/>
            <p:cNvSpPr>
              <a:spLocks noChangeArrowheads="1"/>
            </p:cNvSpPr>
            <p:nvPr/>
          </p:nvSpPr>
          <p:spPr bwMode="auto">
            <a:xfrm>
              <a:off x="4848" y="2784"/>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08" name="Text Box 40"/>
            <p:cNvSpPr txBox="1">
              <a:spLocks noChangeArrowheads="1"/>
            </p:cNvSpPr>
            <p:nvPr/>
          </p:nvSpPr>
          <p:spPr bwMode="auto">
            <a:xfrm>
              <a:off x="5040" y="2736"/>
              <a:ext cx="4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(E, 1)</a:t>
              </a:r>
            </a:p>
          </p:txBody>
        </p:sp>
        <p:sp>
          <p:nvSpPr>
            <p:cNvPr id="237609" name="Oval 41"/>
            <p:cNvSpPr>
              <a:spLocks noChangeArrowheads="1"/>
            </p:cNvSpPr>
            <p:nvPr/>
          </p:nvSpPr>
          <p:spPr bwMode="auto">
            <a:xfrm>
              <a:off x="3648" y="2784"/>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0" name="Text Box 42"/>
            <p:cNvSpPr txBox="1">
              <a:spLocks noChangeArrowheads="1"/>
            </p:cNvSpPr>
            <p:nvPr/>
          </p:nvSpPr>
          <p:spPr bwMode="auto">
            <a:xfrm>
              <a:off x="3840" y="2736"/>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(C, 1, 0)</a:t>
              </a:r>
            </a:p>
          </p:txBody>
        </p:sp>
        <p:sp>
          <p:nvSpPr>
            <p:cNvPr id="237611" name="Line 43"/>
            <p:cNvSpPr>
              <a:spLocks noChangeShapeType="1"/>
            </p:cNvSpPr>
            <p:nvPr/>
          </p:nvSpPr>
          <p:spPr bwMode="auto">
            <a:xfrm flipH="1">
              <a:off x="3744" y="2112"/>
              <a:ext cx="672"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612" name="Line 44"/>
            <p:cNvSpPr>
              <a:spLocks noChangeShapeType="1"/>
            </p:cNvSpPr>
            <p:nvPr/>
          </p:nvSpPr>
          <p:spPr bwMode="auto">
            <a:xfrm>
              <a:off x="4416" y="2112"/>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37613" name="Group 45"/>
          <p:cNvGrpSpPr>
            <a:grpSpLocks/>
          </p:cNvGrpSpPr>
          <p:nvPr/>
        </p:nvGrpSpPr>
        <p:grpSpPr bwMode="auto">
          <a:xfrm>
            <a:off x="4876800" y="4724400"/>
            <a:ext cx="2871788" cy="1311275"/>
            <a:chOff x="3072" y="2976"/>
            <a:chExt cx="1809" cy="826"/>
          </a:xfrm>
        </p:grpSpPr>
        <p:sp>
          <p:nvSpPr>
            <p:cNvPr id="237614" name="Oval 46"/>
            <p:cNvSpPr>
              <a:spLocks noChangeArrowheads="1"/>
            </p:cNvSpPr>
            <p:nvPr/>
          </p:nvSpPr>
          <p:spPr bwMode="auto">
            <a:xfrm>
              <a:off x="3072" y="3600"/>
              <a:ext cx="192" cy="19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5" name="Text Box 47"/>
            <p:cNvSpPr txBox="1">
              <a:spLocks noChangeArrowheads="1"/>
            </p:cNvSpPr>
            <p:nvPr/>
          </p:nvSpPr>
          <p:spPr bwMode="auto">
            <a:xfrm>
              <a:off x="3264" y="3552"/>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(B, 0)</a:t>
              </a:r>
            </a:p>
          </p:txBody>
        </p:sp>
        <p:sp>
          <p:nvSpPr>
            <p:cNvPr id="237616" name="Oval 48"/>
            <p:cNvSpPr>
              <a:spLocks noChangeArrowheads="1"/>
            </p:cNvSpPr>
            <p:nvPr/>
          </p:nvSpPr>
          <p:spPr bwMode="auto">
            <a:xfrm>
              <a:off x="4176" y="3600"/>
              <a:ext cx="192" cy="19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17" name="Text Box 49"/>
            <p:cNvSpPr txBox="1">
              <a:spLocks noChangeArrowheads="1"/>
            </p:cNvSpPr>
            <p:nvPr/>
          </p:nvSpPr>
          <p:spPr bwMode="auto">
            <a:xfrm>
              <a:off x="4368" y="3552"/>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(D, 1)</a:t>
              </a:r>
            </a:p>
          </p:txBody>
        </p:sp>
        <p:sp>
          <p:nvSpPr>
            <p:cNvPr id="237618" name="Line 50"/>
            <p:cNvSpPr>
              <a:spLocks noChangeShapeType="1"/>
            </p:cNvSpPr>
            <p:nvPr/>
          </p:nvSpPr>
          <p:spPr bwMode="auto">
            <a:xfrm flipH="1">
              <a:off x="3168" y="2976"/>
              <a:ext cx="57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7619" name="Line 51"/>
            <p:cNvSpPr>
              <a:spLocks noChangeShapeType="1"/>
            </p:cNvSpPr>
            <p:nvPr/>
          </p:nvSpPr>
          <p:spPr bwMode="auto">
            <a:xfrm>
              <a:off x="3744" y="2976"/>
              <a:ext cx="528"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7620" name="Text Box 52"/>
          <p:cNvSpPr txBox="1">
            <a:spLocks noChangeArrowheads="1"/>
          </p:cNvSpPr>
          <p:nvPr/>
        </p:nvSpPr>
        <p:spPr bwMode="auto">
          <a:xfrm>
            <a:off x="457200" y="5486400"/>
            <a:ext cx="391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Much smaller search tree than </a:t>
            </a:r>
          </a:p>
          <a:p>
            <a:r>
              <a:rPr lang="en-US" sz="2000">
                <a:latin typeface="Comic Sans MS" pitchFamily="66" charset="0"/>
              </a:rPr>
              <a:t>with grid-based discretization !</a:t>
            </a:r>
          </a:p>
        </p:txBody>
      </p:sp>
      <p:sp>
        <p:nvSpPr>
          <p:cNvPr id="237621" name="Oval 53"/>
          <p:cNvSpPr>
            <a:spLocks noChangeArrowheads="1"/>
          </p:cNvSpPr>
          <p:nvPr/>
        </p:nvSpPr>
        <p:spPr bwMode="auto">
          <a:xfrm>
            <a:off x="1295400" y="4419600"/>
            <a:ext cx="152400" cy="152400"/>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622" name="Text Box 54"/>
          <p:cNvSpPr txBox="1">
            <a:spLocks noChangeArrowheads="1"/>
          </p:cNvSpPr>
          <p:nvPr/>
        </p:nvSpPr>
        <p:spPr bwMode="auto">
          <a:xfrm>
            <a:off x="914400" y="4191000"/>
            <a:ext cx="407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Comic Sans MS" pitchFamily="66" charset="0"/>
              </a:rPr>
              <a:t>B</a:t>
            </a:r>
          </a:p>
        </p:txBody>
      </p:sp>
    </p:spTree>
    <p:extLst>
      <p:ext uri="{BB962C8B-B14F-4D97-AF65-F5344CB8AC3E}">
        <p14:creationId xmlns:p14="http://schemas.microsoft.com/office/powerpoint/2010/main" val="880037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Sensorless Planning</a:t>
            </a:r>
          </a:p>
        </p:txBody>
      </p:sp>
      <p:sp>
        <p:nvSpPr>
          <p:cNvPr id="220163" name="Rectangle 3"/>
          <p:cNvSpPr>
            <a:spLocks noGrp="1" noChangeArrowheads="1"/>
          </p:cNvSpPr>
          <p:nvPr>
            <p:ph type="body" idx="1"/>
          </p:nvPr>
        </p:nvSpPr>
        <p:spPr/>
        <p:txBody>
          <a:bodyPr/>
          <a:lstStyle/>
          <a:p>
            <a:endParaRPr lang="en-US"/>
          </a:p>
        </p:txBody>
      </p:sp>
      <p:pic>
        <p:nvPicPr>
          <p:cNvPr id="220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825" y="1676400"/>
            <a:ext cx="45751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01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41910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0166" name="Line 6"/>
          <p:cNvSpPr>
            <a:spLocks noChangeShapeType="1"/>
          </p:cNvSpPr>
          <p:nvPr/>
        </p:nvSpPr>
        <p:spPr bwMode="auto">
          <a:xfrm flipH="1">
            <a:off x="2514600" y="3429000"/>
            <a:ext cx="685800" cy="1524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7" name="Line 7"/>
          <p:cNvSpPr>
            <a:spLocks noChangeShapeType="1"/>
          </p:cNvSpPr>
          <p:nvPr/>
        </p:nvSpPr>
        <p:spPr bwMode="auto">
          <a:xfrm flipH="1">
            <a:off x="2667000" y="3581400"/>
            <a:ext cx="685800" cy="1524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a:off x="2895600" y="3733800"/>
            <a:ext cx="685800" cy="152400"/>
          </a:xfrm>
          <a:prstGeom prst="line">
            <a:avLst/>
          </a:prstGeom>
          <a:noFill/>
          <a:ln w="762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620684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838200" y="1143000"/>
            <a:ext cx="5410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65138">
              <a:defRPr>
                <a:solidFill>
                  <a:schemeClr val="tx1"/>
                </a:solidFill>
                <a:latin typeface="Arial" charset="0"/>
                <a:cs typeface="Arial" charset="0"/>
              </a:defRPr>
            </a:lvl1pPr>
            <a:lvl2pPr defTabSz="465138">
              <a:defRPr>
                <a:solidFill>
                  <a:schemeClr val="tx1"/>
                </a:solidFill>
                <a:latin typeface="Arial" charset="0"/>
                <a:cs typeface="Arial" charset="0"/>
              </a:defRPr>
            </a:lvl2pPr>
            <a:lvl3pPr defTabSz="465138">
              <a:defRPr>
                <a:solidFill>
                  <a:schemeClr val="tx1"/>
                </a:solidFill>
                <a:latin typeface="Arial" charset="0"/>
                <a:cs typeface="Arial" charset="0"/>
              </a:defRPr>
            </a:lvl3pPr>
            <a:lvl4pPr defTabSz="465138">
              <a:defRPr>
                <a:solidFill>
                  <a:schemeClr val="tx1"/>
                </a:solidFill>
                <a:latin typeface="Arial" charset="0"/>
                <a:cs typeface="Arial" charset="0"/>
              </a:defRPr>
            </a:lvl4pPr>
            <a:lvl5pPr defTabSz="465138">
              <a:defRPr>
                <a:solidFill>
                  <a:schemeClr val="tx1"/>
                </a:solidFill>
                <a:latin typeface="Arial" charset="0"/>
                <a:cs typeface="Arial" charset="0"/>
              </a:defRPr>
            </a:lvl5pPr>
            <a:lvl6pPr defTabSz="465138" fontAlgn="base">
              <a:spcBef>
                <a:spcPct val="0"/>
              </a:spcBef>
              <a:spcAft>
                <a:spcPct val="0"/>
              </a:spcAft>
              <a:defRPr>
                <a:solidFill>
                  <a:schemeClr val="tx1"/>
                </a:solidFill>
                <a:latin typeface="Arial" charset="0"/>
                <a:cs typeface="Arial" charset="0"/>
              </a:defRPr>
            </a:lvl6pPr>
            <a:lvl7pPr defTabSz="465138" fontAlgn="base">
              <a:spcBef>
                <a:spcPct val="0"/>
              </a:spcBef>
              <a:spcAft>
                <a:spcPct val="0"/>
              </a:spcAft>
              <a:defRPr>
                <a:solidFill>
                  <a:schemeClr val="tx1"/>
                </a:solidFill>
                <a:latin typeface="Arial" charset="0"/>
                <a:cs typeface="Arial" charset="0"/>
              </a:defRPr>
            </a:lvl7pPr>
            <a:lvl8pPr defTabSz="465138" fontAlgn="base">
              <a:spcBef>
                <a:spcPct val="0"/>
              </a:spcBef>
              <a:spcAft>
                <a:spcPct val="0"/>
              </a:spcAft>
              <a:defRPr>
                <a:solidFill>
                  <a:schemeClr val="tx1"/>
                </a:solidFill>
                <a:latin typeface="Arial" charset="0"/>
                <a:cs typeface="Arial" charset="0"/>
              </a:defRPr>
            </a:lvl8pPr>
            <a:lvl9pPr defTabSz="465138" fontAlgn="base">
              <a:spcBef>
                <a:spcPct val="0"/>
              </a:spcBef>
              <a:spcAft>
                <a:spcPct val="0"/>
              </a:spcAft>
              <a:defRPr>
                <a:solidFill>
                  <a:schemeClr val="tx1"/>
                </a:solidFill>
                <a:latin typeface="Arial" charset="0"/>
                <a:cs typeface="Arial" charset="0"/>
              </a:defRPr>
            </a:lvl9pPr>
          </a:lstStyle>
          <a:p>
            <a:pPr>
              <a:buClr>
                <a:schemeClr val="tx1"/>
              </a:buClr>
              <a:buFont typeface="Wingdings" pitchFamily="2" charset="2"/>
              <a:buNone/>
            </a:pPr>
            <a:r>
              <a:rPr lang="en-US" sz="3200" b="1" dirty="0" smtClean="0">
                <a:latin typeface="Comic Sans MS" pitchFamily="66" charset="0"/>
                <a:sym typeface="Symbol" pitchFamily="18" charset="2"/>
              </a:rPr>
              <a:t>Suck</a:t>
            </a:r>
          </a:p>
          <a:p>
            <a:pPr>
              <a:buClr>
                <a:schemeClr val="tx1"/>
              </a:buClr>
              <a:buFont typeface="Wingdings" pitchFamily="2" charset="2"/>
              <a:buNone/>
            </a:pPr>
            <a:r>
              <a:rPr lang="en-US" sz="3200" dirty="0">
                <a:solidFill>
                  <a:schemeClr val="bg1">
                    <a:lumMod val="50000"/>
                  </a:schemeClr>
                </a:solidFill>
                <a:latin typeface="Comic Sans MS" pitchFamily="66" charset="0"/>
                <a:sym typeface="Symbol" pitchFamily="18" charset="2"/>
              </a:rPr>
              <a:t>	</a:t>
            </a:r>
            <a:r>
              <a:rPr lang="en-US" sz="3200" dirty="0" smtClean="0">
                <a:solidFill>
                  <a:schemeClr val="bg1">
                    <a:lumMod val="50000"/>
                  </a:schemeClr>
                </a:solidFill>
                <a:latin typeface="Comic Sans MS" pitchFamily="66" charset="0"/>
                <a:sym typeface="Symbol" pitchFamily="18" charset="2"/>
              </a:rPr>
              <a:t>if(In(R</a:t>
            </a:r>
            <a:r>
              <a:rPr lang="en-US" sz="3200" baseline="-25000" dirty="0" smtClean="0">
                <a:solidFill>
                  <a:schemeClr val="bg1">
                    <a:lumMod val="50000"/>
                  </a:schemeClr>
                </a:solidFill>
                <a:latin typeface="Comic Sans MS" pitchFamily="66" charset="0"/>
                <a:sym typeface="Symbol" pitchFamily="18" charset="2"/>
              </a:rPr>
              <a:t>1</a:t>
            </a:r>
            <a:r>
              <a:rPr lang="en-US" sz="3200" dirty="0" smtClean="0">
                <a:solidFill>
                  <a:schemeClr val="bg1">
                    <a:lumMod val="50000"/>
                  </a:schemeClr>
                </a:solidFill>
                <a:latin typeface="Comic Sans MS" pitchFamily="66" charset="0"/>
                <a:sym typeface="Symbol" pitchFamily="18" charset="2"/>
              </a:rPr>
              <a:t>) holds in s)</a:t>
            </a:r>
            <a:endParaRPr lang="en-US" sz="3200" dirty="0">
              <a:solidFill>
                <a:schemeClr val="bg1">
                  <a:lumMod val="50000"/>
                </a:schemeClr>
              </a:solidFill>
              <a:latin typeface="Comic Sans MS" pitchFamily="66" charset="0"/>
              <a:sym typeface="Symbol" pitchFamily="18" charset="2"/>
            </a:endParaRPr>
          </a:p>
          <a:p>
            <a:pPr>
              <a:buClr>
                <a:schemeClr val="tx1"/>
              </a:buClr>
              <a:buFont typeface="Wingdings" pitchFamily="2" charset="2"/>
              <a:buNone/>
            </a:pP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 </a:t>
            </a: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Clean(R</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p:txBody>
      </p:sp>
      <p:sp>
        <p:nvSpPr>
          <p:cNvPr id="27653" name="Text Box 5"/>
          <p:cNvSpPr txBox="1">
            <a:spLocks noChangeArrowheads="1"/>
          </p:cNvSpPr>
          <p:nvPr/>
        </p:nvSpPr>
        <p:spPr bwMode="auto">
          <a:xfrm>
            <a:off x="3276600" y="4038600"/>
            <a:ext cx="4876800" cy="946150"/>
          </a:xfrm>
          <a:prstGeom prst="rect">
            <a:avLst/>
          </a:prstGeom>
          <a:solidFill>
            <a:srgbClr val="E3E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a:latin typeface="+mn-lt"/>
              </a:rPr>
              <a:t>Suck(R</a:t>
            </a:r>
            <a:r>
              <a:rPr lang="en-US" sz="2800" b="1" baseline="-25000">
                <a:latin typeface="+mn-lt"/>
              </a:rPr>
              <a:t>1</a:t>
            </a:r>
            <a:r>
              <a:rPr lang="en-US" sz="2800" b="1">
                <a:latin typeface="+mn-lt"/>
              </a:rPr>
              <a:t>)</a:t>
            </a:r>
            <a:r>
              <a:rPr lang="en-US" sz="2800">
                <a:latin typeface="+mn-lt"/>
              </a:rPr>
              <a:t> always leads the robot to do the right thing</a:t>
            </a:r>
          </a:p>
        </p:txBody>
      </p:sp>
    </p:spTree>
    <p:extLst>
      <p:ext uri="{BB962C8B-B14F-4D97-AF65-F5344CB8AC3E}">
        <p14:creationId xmlns:p14="http://schemas.microsoft.com/office/powerpoint/2010/main" val="2530458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838200" y="1143000"/>
            <a:ext cx="54102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65138">
              <a:defRPr>
                <a:solidFill>
                  <a:schemeClr val="tx1"/>
                </a:solidFill>
                <a:latin typeface="Arial" charset="0"/>
                <a:cs typeface="Arial" charset="0"/>
              </a:defRPr>
            </a:lvl1pPr>
            <a:lvl2pPr defTabSz="465138">
              <a:defRPr>
                <a:solidFill>
                  <a:schemeClr val="tx1"/>
                </a:solidFill>
                <a:latin typeface="Arial" charset="0"/>
                <a:cs typeface="Arial" charset="0"/>
              </a:defRPr>
            </a:lvl2pPr>
            <a:lvl3pPr defTabSz="465138">
              <a:defRPr>
                <a:solidFill>
                  <a:schemeClr val="tx1"/>
                </a:solidFill>
                <a:latin typeface="Arial" charset="0"/>
                <a:cs typeface="Arial" charset="0"/>
              </a:defRPr>
            </a:lvl3pPr>
            <a:lvl4pPr defTabSz="465138">
              <a:defRPr>
                <a:solidFill>
                  <a:schemeClr val="tx1"/>
                </a:solidFill>
                <a:latin typeface="Arial" charset="0"/>
                <a:cs typeface="Arial" charset="0"/>
              </a:defRPr>
            </a:lvl4pPr>
            <a:lvl5pPr defTabSz="465138">
              <a:defRPr>
                <a:solidFill>
                  <a:schemeClr val="tx1"/>
                </a:solidFill>
                <a:latin typeface="Arial" charset="0"/>
                <a:cs typeface="Arial" charset="0"/>
              </a:defRPr>
            </a:lvl5pPr>
            <a:lvl6pPr defTabSz="465138" fontAlgn="base">
              <a:spcBef>
                <a:spcPct val="0"/>
              </a:spcBef>
              <a:spcAft>
                <a:spcPct val="0"/>
              </a:spcAft>
              <a:defRPr>
                <a:solidFill>
                  <a:schemeClr val="tx1"/>
                </a:solidFill>
                <a:latin typeface="Arial" charset="0"/>
                <a:cs typeface="Arial" charset="0"/>
              </a:defRPr>
            </a:lvl6pPr>
            <a:lvl7pPr defTabSz="465138" fontAlgn="base">
              <a:spcBef>
                <a:spcPct val="0"/>
              </a:spcBef>
              <a:spcAft>
                <a:spcPct val="0"/>
              </a:spcAft>
              <a:defRPr>
                <a:solidFill>
                  <a:schemeClr val="tx1"/>
                </a:solidFill>
                <a:latin typeface="Arial" charset="0"/>
                <a:cs typeface="Arial" charset="0"/>
              </a:defRPr>
            </a:lvl7pPr>
            <a:lvl8pPr defTabSz="465138" fontAlgn="base">
              <a:spcBef>
                <a:spcPct val="0"/>
              </a:spcBef>
              <a:spcAft>
                <a:spcPct val="0"/>
              </a:spcAft>
              <a:defRPr>
                <a:solidFill>
                  <a:schemeClr val="tx1"/>
                </a:solidFill>
                <a:latin typeface="Arial" charset="0"/>
                <a:cs typeface="Arial" charset="0"/>
              </a:defRPr>
            </a:lvl8pPr>
            <a:lvl9pPr defTabSz="465138" fontAlgn="base">
              <a:spcBef>
                <a:spcPct val="0"/>
              </a:spcBef>
              <a:spcAft>
                <a:spcPct val="0"/>
              </a:spcAft>
              <a:defRPr>
                <a:solidFill>
                  <a:schemeClr val="tx1"/>
                </a:solidFill>
                <a:latin typeface="Arial" charset="0"/>
                <a:cs typeface="Arial" charset="0"/>
              </a:defRPr>
            </a:lvl9pPr>
          </a:lstStyle>
          <a:p>
            <a:pPr>
              <a:buClr>
                <a:schemeClr val="tx1"/>
              </a:buClr>
              <a:buFont typeface="Wingdings" pitchFamily="2" charset="2"/>
              <a:buNone/>
            </a:pPr>
            <a:r>
              <a:rPr lang="en-US" sz="3200" b="1" dirty="0" smtClean="0">
                <a:latin typeface="Comic Sans MS" pitchFamily="66" charset="0"/>
                <a:sym typeface="Symbol" pitchFamily="18" charset="2"/>
              </a:rPr>
              <a:t>Suck</a:t>
            </a:r>
          </a:p>
          <a:p>
            <a:pPr>
              <a:buClr>
                <a:schemeClr val="tx1"/>
              </a:buClr>
              <a:buFont typeface="Wingdings" pitchFamily="2" charset="2"/>
              <a:buNone/>
            </a:pPr>
            <a:r>
              <a:rPr lang="en-US" sz="3200" dirty="0">
                <a:solidFill>
                  <a:schemeClr val="bg1">
                    <a:lumMod val="50000"/>
                  </a:schemeClr>
                </a:solidFill>
                <a:latin typeface="Comic Sans MS" pitchFamily="66" charset="0"/>
                <a:sym typeface="Symbol" pitchFamily="18" charset="2"/>
              </a:rPr>
              <a:t>	</a:t>
            </a:r>
            <a:r>
              <a:rPr lang="en-US" sz="3200" dirty="0" smtClean="0">
                <a:solidFill>
                  <a:schemeClr val="bg1">
                    <a:lumMod val="50000"/>
                  </a:schemeClr>
                </a:solidFill>
                <a:latin typeface="Comic Sans MS" pitchFamily="66" charset="0"/>
                <a:sym typeface="Symbol" pitchFamily="18" charset="2"/>
              </a:rPr>
              <a:t>if(In(R</a:t>
            </a:r>
            <a:r>
              <a:rPr lang="en-US" sz="3200" baseline="-25000" dirty="0" smtClean="0">
                <a:solidFill>
                  <a:schemeClr val="bg1">
                    <a:lumMod val="50000"/>
                  </a:schemeClr>
                </a:solidFill>
                <a:latin typeface="Comic Sans MS" pitchFamily="66" charset="0"/>
                <a:sym typeface="Symbol" pitchFamily="18" charset="2"/>
              </a:rPr>
              <a:t>1</a:t>
            </a:r>
            <a:r>
              <a:rPr lang="en-US" sz="3200" dirty="0" smtClean="0">
                <a:solidFill>
                  <a:schemeClr val="bg1">
                    <a:lumMod val="50000"/>
                  </a:schemeClr>
                </a:solidFill>
                <a:latin typeface="Comic Sans MS" pitchFamily="66" charset="0"/>
                <a:sym typeface="Symbol" pitchFamily="18" charset="2"/>
              </a:rPr>
              <a:t>) holds in s)</a:t>
            </a:r>
            <a:endParaRPr lang="en-US" sz="3200" dirty="0">
              <a:solidFill>
                <a:schemeClr val="bg1">
                  <a:lumMod val="50000"/>
                </a:schemeClr>
              </a:solidFill>
              <a:latin typeface="Comic Sans MS" pitchFamily="66" charset="0"/>
              <a:sym typeface="Symbol" pitchFamily="18" charset="2"/>
            </a:endParaRPr>
          </a:p>
          <a:p>
            <a:pPr>
              <a:buClr>
                <a:schemeClr val="tx1"/>
              </a:buClr>
              <a:buFont typeface="Wingdings" pitchFamily="2" charset="2"/>
              <a:buNone/>
            </a:pP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 </a:t>
            </a:r>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Clean(R</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a:t>
            </a:r>
          </a:p>
          <a:p>
            <a:pPr>
              <a:buClr>
                <a:schemeClr val="tx1"/>
              </a:buClr>
            </a:pPr>
            <a:r>
              <a:rPr lang="en-US" sz="3200" dirty="0" smtClean="0">
                <a:solidFill>
                  <a:schemeClr val="bg1">
                    <a:lumMod val="50000"/>
                  </a:schemeClr>
                </a:solidFill>
                <a:latin typeface="Comic Sans MS" pitchFamily="66" charset="0"/>
                <a:sym typeface="Symbol" pitchFamily="18" charset="2"/>
              </a:rPr>
              <a:t>	else</a:t>
            </a:r>
          </a:p>
          <a:p>
            <a:r>
              <a:rPr lang="en-US" sz="3200" dirty="0" smtClean="0">
                <a:solidFill>
                  <a:srgbClr val="990000"/>
                </a:solidFill>
                <a:latin typeface="Comic Sans MS" pitchFamily="66" charset="0"/>
                <a:sym typeface="Symbol" pitchFamily="18" charset="2"/>
              </a:rPr>
              <a:t>	{s</a:t>
            </a:r>
            <a:r>
              <a:rPr lang="en-US" sz="3200" baseline="-25000" dirty="0" smtClean="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 = </a:t>
            </a:r>
            <a:r>
              <a:rPr lang="en-US" sz="3200" dirty="0">
                <a:solidFill>
                  <a:srgbClr val="990000"/>
                </a:solidFill>
                <a:latin typeface="Comic Sans MS" pitchFamily="66" charset="0"/>
                <a:sym typeface="Symbol" pitchFamily="18" charset="2"/>
              </a:rPr>
              <a:t>Clean(R</a:t>
            </a:r>
            <a:r>
              <a:rPr lang="en-US" sz="3200" baseline="-25000" dirty="0">
                <a:solidFill>
                  <a:srgbClr val="990000"/>
                </a:solidFill>
                <a:latin typeface="Comic Sans MS" pitchFamily="66" charset="0"/>
                <a:sym typeface="Symbol" pitchFamily="18" charset="2"/>
              </a:rPr>
              <a:t>2</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a:p>
            <a:r>
              <a:rPr lang="en-US" sz="3200" dirty="0">
                <a:solidFill>
                  <a:srgbClr val="990000"/>
                </a:solidFill>
                <a:latin typeface="Comic Sans MS" pitchFamily="66" charset="0"/>
                <a:sym typeface="Symbol" pitchFamily="18" charset="2"/>
              </a:rPr>
              <a:t>	 </a:t>
            </a:r>
            <a:r>
              <a:rPr lang="en-US" sz="3200" dirty="0" smtClean="0">
                <a:solidFill>
                  <a:srgbClr val="990000"/>
                </a:solidFill>
                <a:latin typeface="Comic Sans MS" pitchFamily="66" charset="0"/>
                <a:sym typeface="Symbol" pitchFamily="18" charset="2"/>
              </a:rPr>
              <a:t>s</a:t>
            </a:r>
            <a:r>
              <a:rPr lang="en-US" sz="3200" baseline="-25000" dirty="0" smtClean="0">
                <a:solidFill>
                  <a:srgbClr val="990000"/>
                </a:solidFill>
                <a:latin typeface="Comic Sans MS" pitchFamily="66" charset="0"/>
                <a:sym typeface="Symbol" pitchFamily="18" charset="2"/>
              </a:rPr>
              <a:t>2</a:t>
            </a:r>
            <a:r>
              <a:rPr lang="en-US" sz="3200" dirty="0" smtClean="0">
                <a:solidFill>
                  <a:srgbClr val="990000"/>
                </a:solidFill>
                <a:latin typeface="Comic Sans MS" pitchFamily="66" charset="0"/>
                <a:sym typeface="Symbol" pitchFamily="18" charset="2"/>
              </a:rPr>
              <a:t>= Clean(R</a:t>
            </a:r>
            <a:r>
              <a:rPr lang="en-US" sz="3200" baseline="-25000" dirty="0" smtClean="0">
                <a:solidFill>
                  <a:srgbClr val="990000"/>
                </a:solidFill>
                <a:latin typeface="Comic Sans MS" pitchFamily="66" charset="0"/>
                <a:sym typeface="Symbol" pitchFamily="18" charset="2"/>
              </a:rPr>
              <a:t>2</a:t>
            </a:r>
            <a:r>
              <a:rPr lang="en-US" sz="3200" dirty="0">
                <a:solidFill>
                  <a:srgbClr val="990000"/>
                </a:solidFill>
                <a:latin typeface="Comic Sans MS" pitchFamily="66" charset="0"/>
                <a:sym typeface="Symbol" pitchFamily="18" charset="2"/>
              </a:rPr>
              <a:t>), In(R</a:t>
            </a:r>
            <a:r>
              <a:rPr lang="en-US" sz="3200" baseline="-25000" dirty="0">
                <a:solidFill>
                  <a:srgbClr val="990000"/>
                </a:solidFill>
                <a:latin typeface="Comic Sans MS" pitchFamily="66" charset="0"/>
                <a:sym typeface="Symbol" pitchFamily="18" charset="2"/>
              </a:rPr>
              <a:t>1</a:t>
            </a:r>
            <a:r>
              <a:rPr lang="en-US" sz="3200" dirty="0" smtClean="0">
                <a:solidFill>
                  <a:srgbClr val="990000"/>
                </a:solidFill>
                <a:latin typeface="Comic Sans MS" pitchFamily="66" charset="0"/>
                <a:sym typeface="Symbol" pitchFamily="18" charset="2"/>
              </a:rPr>
              <a:t>)}</a:t>
            </a:r>
            <a:endParaRPr lang="en-US" sz="3200" dirty="0">
              <a:solidFill>
                <a:srgbClr val="990000"/>
              </a:solidFill>
              <a:latin typeface="Comic Sans MS" pitchFamily="66" charset="0"/>
              <a:sym typeface="Symbol" pitchFamily="18" charset="2"/>
            </a:endParaRPr>
          </a:p>
          <a:p>
            <a:pPr>
              <a:buClr>
                <a:schemeClr val="tx1"/>
              </a:buClr>
            </a:pPr>
            <a:endParaRPr lang="en-US" sz="3200" dirty="0">
              <a:solidFill>
                <a:schemeClr val="bg1">
                  <a:lumMod val="50000"/>
                </a:schemeClr>
              </a:solidFill>
              <a:latin typeface="Comic Sans MS" pitchFamily="66" charset="0"/>
              <a:sym typeface="Symbol" pitchFamily="18" charset="2"/>
            </a:endParaRPr>
          </a:p>
          <a:p>
            <a:pPr>
              <a:buClr>
                <a:schemeClr val="tx1"/>
              </a:buClr>
              <a:buFont typeface="Wingdings" pitchFamily="2" charset="2"/>
              <a:buNone/>
            </a:pPr>
            <a:endParaRPr lang="en-US" sz="3200" dirty="0">
              <a:solidFill>
                <a:srgbClr val="990000"/>
              </a:solidFill>
              <a:latin typeface="Comic Sans MS" pitchFamily="66" charset="0"/>
              <a:sym typeface="Symbol" pitchFamily="18" charset="2"/>
            </a:endParaRPr>
          </a:p>
        </p:txBody>
      </p:sp>
      <p:sp>
        <p:nvSpPr>
          <p:cNvPr id="4" name="Text Box 3"/>
          <p:cNvSpPr txBox="1">
            <a:spLocks noChangeArrowheads="1"/>
          </p:cNvSpPr>
          <p:nvPr/>
        </p:nvSpPr>
        <p:spPr bwMode="auto">
          <a:xfrm>
            <a:off x="3283527" y="5273675"/>
            <a:ext cx="5105400" cy="946150"/>
          </a:xfrm>
          <a:prstGeom prst="rect">
            <a:avLst/>
          </a:prstGeom>
          <a:solidFill>
            <a:srgbClr val="E3E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latin typeface="+mj-lt"/>
              </a:rPr>
              <a:t>But </a:t>
            </a:r>
            <a:r>
              <a:rPr lang="en-US" sz="2800" b="1">
                <a:latin typeface="+mj-lt"/>
              </a:rPr>
              <a:t>Suck(R</a:t>
            </a:r>
            <a:r>
              <a:rPr lang="en-US" sz="2800" b="1" baseline="-25000">
                <a:latin typeface="+mj-lt"/>
              </a:rPr>
              <a:t>2</a:t>
            </a:r>
            <a:r>
              <a:rPr lang="en-US" sz="2800" b="1">
                <a:latin typeface="+mj-lt"/>
              </a:rPr>
              <a:t>)</a:t>
            </a:r>
            <a:r>
              <a:rPr lang="en-US" sz="2800">
                <a:latin typeface="+mj-lt"/>
              </a:rPr>
              <a:t> may also cause the robot to move to R</a:t>
            </a:r>
            <a:r>
              <a:rPr lang="en-US" sz="2800" baseline="-25000">
                <a:latin typeface="+mj-lt"/>
              </a:rPr>
              <a:t>1</a:t>
            </a:r>
            <a:endParaRPr lang="en-US" sz="2800">
              <a:latin typeface="+mj-lt"/>
            </a:endParaRPr>
          </a:p>
        </p:txBody>
      </p:sp>
    </p:spTree>
    <p:extLst>
      <p:ext uri="{BB962C8B-B14F-4D97-AF65-F5344CB8AC3E}">
        <p14:creationId xmlns:p14="http://schemas.microsoft.com/office/powerpoint/2010/main" val="36368308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Problem</a:t>
            </a:r>
            <a:endParaRPr lang="en-US"/>
          </a:p>
        </p:txBody>
      </p:sp>
      <p:sp>
        <p:nvSpPr>
          <p:cNvPr id="29699" name="Rectangle 3"/>
          <p:cNvSpPr>
            <a:spLocks noGrp="1" noChangeArrowheads="1"/>
          </p:cNvSpPr>
          <p:nvPr>
            <p:ph type="body" idx="1"/>
          </p:nvPr>
        </p:nvSpPr>
        <p:spPr/>
        <p:txBody>
          <a:bodyPr>
            <a:normAutofit lnSpcReduction="10000"/>
          </a:bodyPr>
          <a:lstStyle/>
          <a:p>
            <a:r>
              <a:rPr lang="en-US" dirty="0" smtClean="0"/>
              <a:t>From the initial state:</a:t>
            </a:r>
          </a:p>
          <a:p>
            <a:endParaRPr lang="en-US" dirty="0" smtClean="0"/>
          </a:p>
          <a:p>
            <a:endParaRPr lang="en-US" dirty="0" smtClean="0"/>
          </a:p>
          <a:p>
            <a:endParaRPr lang="en-US" dirty="0" smtClean="0"/>
          </a:p>
          <a:p>
            <a:endParaRPr lang="en-US" dirty="0" smtClean="0"/>
          </a:p>
          <a:p>
            <a:endParaRPr lang="en-US" dirty="0" smtClean="0"/>
          </a:p>
          <a:p>
            <a:r>
              <a:rPr lang="en-US" dirty="0" smtClean="0"/>
              <a:t>our devious vacuum robot must achieve the goal </a:t>
            </a:r>
            <a:r>
              <a:rPr lang="en-US" dirty="0" smtClean="0">
                <a:latin typeface="Comic Sans MS" pitchFamily="66" charset="0"/>
              </a:rPr>
              <a:t>Clean(R</a:t>
            </a:r>
            <a:r>
              <a:rPr lang="en-US" baseline="-25000" dirty="0" smtClean="0">
                <a:latin typeface="Comic Sans MS" pitchFamily="66" charset="0"/>
              </a:rPr>
              <a:t>1</a:t>
            </a:r>
            <a:r>
              <a:rPr lang="en-US" dirty="0" smtClean="0">
                <a:latin typeface="Comic Sans MS" pitchFamily="66" charset="0"/>
              </a:rPr>
              <a:t>) </a:t>
            </a:r>
            <a:r>
              <a:rPr lang="en-US" dirty="0" smtClean="0">
                <a:latin typeface="Comic Sans MS" pitchFamily="66" charset="0"/>
                <a:sym typeface="Symbol" pitchFamily="18" charset="2"/>
              </a:rPr>
              <a:t></a:t>
            </a:r>
            <a:r>
              <a:rPr lang="en-US" dirty="0" smtClean="0">
                <a:latin typeface="Comic Sans MS" pitchFamily="66" charset="0"/>
              </a:rPr>
              <a:t> Clean(R</a:t>
            </a:r>
            <a:r>
              <a:rPr lang="en-US" baseline="-25000" dirty="0" smtClean="0">
                <a:latin typeface="Comic Sans MS" pitchFamily="66" charset="0"/>
              </a:rPr>
              <a:t>2</a:t>
            </a:r>
            <a:r>
              <a:rPr lang="en-US" dirty="0" smtClean="0">
                <a:latin typeface="Comic Sans MS" pitchFamily="66" charset="0"/>
              </a:rPr>
              <a:t>)</a:t>
            </a:r>
            <a:r>
              <a:rPr lang="en-US" dirty="0" smtClean="0"/>
              <a:t/>
            </a:r>
            <a:br>
              <a:rPr lang="en-US" dirty="0" smtClean="0"/>
            </a:br>
            <a:endParaRPr lang="en-US" dirty="0" smtClean="0"/>
          </a:p>
          <a:p>
            <a:r>
              <a:rPr lang="en-US" dirty="0" smtClean="0"/>
              <a:t>We want a guaranteed plan, i.e., one that works regardless of which action outcomes actually occur</a:t>
            </a:r>
            <a:endParaRPr lang="en-US" dirty="0"/>
          </a:p>
        </p:txBody>
      </p:sp>
      <p:grpSp>
        <p:nvGrpSpPr>
          <p:cNvPr id="29700" name="Group 4"/>
          <p:cNvGrpSpPr>
            <a:grpSpLocks/>
          </p:cNvGrpSpPr>
          <p:nvPr/>
        </p:nvGrpSpPr>
        <p:grpSpPr bwMode="auto">
          <a:xfrm>
            <a:off x="3124200" y="2133600"/>
            <a:ext cx="3048000" cy="1828800"/>
            <a:chOff x="288" y="2304"/>
            <a:chExt cx="1920" cy="1152"/>
          </a:xfrm>
        </p:grpSpPr>
        <p:grpSp>
          <p:nvGrpSpPr>
            <p:cNvPr id="29701" name="Group 5"/>
            <p:cNvGrpSpPr>
              <a:grpSpLocks/>
            </p:cNvGrpSpPr>
            <p:nvPr/>
          </p:nvGrpSpPr>
          <p:grpSpPr bwMode="auto">
            <a:xfrm>
              <a:off x="288" y="2304"/>
              <a:ext cx="1920" cy="1152"/>
              <a:chOff x="720" y="528"/>
              <a:chExt cx="2016" cy="1344"/>
            </a:xfrm>
          </p:grpSpPr>
          <p:sp>
            <p:nvSpPr>
              <p:cNvPr id="29702" name="Rectangle 6"/>
              <p:cNvSpPr>
                <a:spLocks noChangeArrowheads="1"/>
              </p:cNvSpPr>
              <p:nvPr/>
            </p:nvSpPr>
            <p:spPr bwMode="auto">
              <a:xfrm>
                <a:off x="720" y="528"/>
                <a:ext cx="1481"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9703" name="Rectangle 7"/>
              <p:cNvSpPr>
                <a:spLocks noChangeArrowheads="1"/>
              </p:cNvSpPr>
              <p:nvPr/>
            </p:nvSpPr>
            <p:spPr bwMode="auto">
              <a:xfrm>
                <a:off x="1728" y="528"/>
                <a:ext cx="1008" cy="1344"/>
              </a:xfrm>
              <a:prstGeom prst="rect">
                <a:avLst/>
              </a:prstGeom>
              <a:solidFill>
                <a:srgbClr val="FFF3B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9704" name="Picture 8" descr="Rob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1056"/>
                <a:ext cx="483" cy="753"/>
              </a:xfrm>
              <a:prstGeom prst="rect">
                <a:avLst/>
              </a:prstGeom>
              <a:noFill/>
              <a:extLst>
                <a:ext uri="{909E8E84-426E-40dd-AFC4-6F175D3DCCD1}">
                  <a14:hiddenFill xmlns:a14="http://schemas.microsoft.com/office/drawing/2010/main">
                    <a:solidFill>
                      <a:srgbClr val="FFFFFF"/>
                    </a:solidFill>
                  </a14:hiddenFill>
                </a:ext>
              </a:extLst>
            </p:spPr>
          </p:pic>
          <p:grpSp>
            <p:nvGrpSpPr>
              <p:cNvPr id="29705" name="Group 9"/>
              <p:cNvGrpSpPr>
                <a:grpSpLocks/>
              </p:cNvGrpSpPr>
              <p:nvPr/>
            </p:nvGrpSpPr>
            <p:grpSpPr bwMode="auto">
              <a:xfrm>
                <a:off x="2208" y="1584"/>
                <a:ext cx="336" cy="203"/>
                <a:chOff x="2736" y="1776"/>
                <a:chExt cx="288" cy="192"/>
              </a:xfrm>
            </p:grpSpPr>
            <p:sp>
              <p:nvSpPr>
                <p:cNvPr id="29706" name="Oval 10"/>
                <p:cNvSpPr>
                  <a:spLocks noChangeArrowheads="1"/>
                </p:cNvSpPr>
                <p:nvPr/>
              </p:nvSpPr>
              <p:spPr bwMode="auto">
                <a:xfrm>
                  <a:off x="2736"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Oval 11"/>
                <p:cNvSpPr>
                  <a:spLocks noChangeArrowheads="1"/>
                </p:cNvSpPr>
                <p:nvPr/>
              </p:nvSpPr>
              <p:spPr bwMode="auto">
                <a:xfrm>
                  <a:off x="28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Oval 12"/>
                <p:cNvSpPr>
                  <a:spLocks noChangeArrowheads="1"/>
                </p:cNvSpPr>
                <p:nvPr/>
              </p:nvSpPr>
              <p:spPr bwMode="auto">
                <a:xfrm>
                  <a:off x="2784"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Oval 13"/>
                <p:cNvSpPr>
                  <a:spLocks noChangeArrowheads="1"/>
                </p:cNvSpPr>
                <p:nvPr/>
              </p:nvSpPr>
              <p:spPr bwMode="auto">
                <a:xfrm>
                  <a:off x="2832" y="17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Oval 14"/>
                <p:cNvSpPr>
                  <a:spLocks noChangeArrowheads="1"/>
                </p:cNvSpPr>
                <p:nvPr/>
              </p:nvSpPr>
              <p:spPr bwMode="auto">
                <a:xfrm>
                  <a:off x="2928" y="182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Oval 15"/>
                <p:cNvSpPr>
                  <a:spLocks noChangeArrowheads="1"/>
                </p:cNvSpPr>
                <p:nvPr/>
              </p:nvSpPr>
              <p:spPr bwMode="auto">
                <a:xfrm>
                  <a:off x="2880"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Oval 16"/>
                <p:cNvSpPr>
                  <a:spLocks noChangeArrowheads="1"/>
                </p:cNvSpPr>
                <p:nvPr/>
              </p:nvSpPr>
              <p:spPr bwMode="auto">
                <a:xfrm>
                  <a:off x="297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Oval 17"/>
                <p:cNvSpPr>
                  <a:spLocks noChangeArrowheads="1"/>
                </p:cNvSpPr>
                <p:nvPr/>
              </p:nvSpPr>
              <p:spPr bwMode="auto">
                <a:xfrm>
                  <a:off x="2736"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Oval 18"/>
                <p:cNvSpPr>
                  <a:spLocks noChangeArrowheads="1"/>
                </p:cNvSpPr>
                <p:nvPr/>
              </p:nvSpPr>
              <p:spPr bwMode="auto">
                <a:xfrm>
                  <a:off x="2928" y="19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9715" name="Text Box 19"/>
            <p:cNvSpPr txBox="1">
              <a:spLocks noChangeArrowheads="1"/>
            </p:cNvSpPr>
            <p:nvPr/>
          </p:nvSpPr>
          <p:spPr bwMode="auto">
            <a:xfrm>
              <a:off x="331" y="2340"/>
              <a:ext cx="2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1</a:t>
              </a:r>
            </a:p>
          </p:txBody>
        </p:sp>
        <p:sp>
          <p:nvSpPr>
            <p:cNvPr id="29716" name="Text Box 20"/>
            <p:cNvSpPr txBox="1">
              <a:spLocks noChangeArrowheads="1"/>
            </p:cNvSpPr>
            <p:nvPr/>
          </p:nvSpPr>
          <p:spPr bwMode="auto">
            <a:xfrm>
              <a:off x="1312" y="234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mic Sans MS" pitchFamily="66" charset="0"/>
                </a:rPr>
                <a:t>R</a:t>
              </a:r>
              <a:r>
                <a:rPr lang="en-US" sz="2400" baseline="-25000">
                  <a:latin typeface="Comic Sans MS" pitchFamily="66" charset="0"/>
                </a:rPr>
                <a:t>2</a:t>
              </a:r>
            </a:p>
          </p:txBody>
        </p:sp>
      </p:grpSp>
    </p:spTree>
    <p:extLst>
      <p:ext uri="{BB962C8B-B14F-4D97-AF65-F5344CB8AC3E}">
        <p14:creationId xmlns:p14="http://schemas.microsoft.com/office/powerpoint/2010/main" val="320824734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781</TotalTime>
  <Words>2348</Words>
  <Application>Microsoft Macintosh PowerPoint</Application>
  <PresentationFormat>On-screen Show (4:3)</PresentationFormat>
  <Paragraphs>567</Paragraphs>
  <Slides>65</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Oriel</vt:lpstr>
      <vt:lpstr>Equation</vt:lpstr>
      <vt:lpstr>Decision-Making Under Uncertainty </vt:lpstr>
      <vt:lpstr>Overview</vt:lpstr>
      <vt:lpstr>Game Playing Review</vt:lpstr>
      <vt:lpstr>Action Uncertainty</vt:lpstr>
      <vt:lpstr>Example: Devious Vacuum Robot</vt:lpstr>
      <vt:lpstr>PowerPoint Presentation</vt:lpstr>
      <vt:lpstr>PowerPoint Presentation</vt:lpstr>
      <vt:lpstr>PowerPoint Presentation</vt:lpstr>
      <vt:lpstr>Problem</vt:lpstr>
      <vt:lpstr>AND/OR Tree</vt:lpstr>
      <vt:lpstr>AND/OR Tree</vt:lpstr>
      <vt:lpstr>Labeling an AND/OR Tree</vt:lpstr>
      <vt:lpstr>Labeling an AND/OR Tree</vt:lpstr>
      <vt:lpstr>Labeling an AND/OR Tree</vt:lpstr>
      <vt:lpstr>Labeling an AND/OR Tree</vt:lpstr>
      <vt:lpstr>Labeling an AND/OR Tree</vt:lpstr>
      <vt:lpstr>Solution of an AND/OR Tree</vt:lpstr>
      <vt:lpstr>OR Sub-Tree</vt:lpstr>
      <vt:lpstr>AND/OR Tree</vt:lpstr>
      <vt:lpstr>AND/OR Tree</vt:lpstr>
      <vt:lpstr>OR Sub-Tree</vt:lpstr>
      <vt:lpstr>Another OR Sub-Tree</vt:lpstr>
      <vt:lpstr>Another OR Sub-Tree</vt:lpstr>
      <vt:lpstr>Best-First Search</vt:lpstr>
      <vt:lpstr>Dealing with Revisited States</vt:lpstr>
      <vt:lpstr>Solution #2 – Case #1</vt:lpstr>
      <vt:lpstr>Solution #2 – Case #1</vt:lpstr>
      <vt:lpstr>Solution #2 – Case #2</vt:lpstr>
      <vt:lpstr>Example</vt:lpstr>
      <vt:lpstr>Example</vt:lpstr>
      <vt:lpstr>Example</vt:lpstr>
      <vt:lpstr>Example</vt:lpstr>
      <vt:lpstr>Example</vt:lpstr>
      <vt:lpstr>PowerPoint Presentation</vt:lpstr>
      <vt:lpstr>PowerPoint Presentation</vt:lpstr>
      <vt:lpstr>PowerPoint Presentation</vt:lpstr>
      <vt:lpstr>PowerPoint Presentation</vt:lpstr>
      <vt:lpstr>Does this always work?</vt:lpstr>
      <vt:lpstr>PowerPoint Presentation</vt:lpstr>
      <vt:lpstr>Does this always work?</vt:lpstr>
      <vt:lpstr>Planning with Uncertainty in Sensing and Action</vt:lpstr>
      <vt:lpstr>Sensing Feedback</vt:lpstr>
      <vt:lpstr>Belief State</vt:lpstr>
      <vt:lpstr>Sensor Model</vt:lpstr>
      <vt:lpstr>Vacuum Robot Action Model</vt:lpstr>
      <vt:lpstr>Transition Between Belief States</vt:lpstr>
      <vt:lpstr>Transition Between Belief States</vt:lpstr>
      <vt:lpstr>AND/OR Tree of Belief States</vt:lpstr>
      <vt:lpstr>PowerPoint Presentation</vt:lpstr>
      <vt:lpstr>PowerPoint Presentation</vt:lpstr>
      <vt:lpstr>Belief State Representation</vt:lpstr>
      <vt:lpstr>Belief State Representation</vt:lpstr>
      <vt:lpstr>Successor of a Belief State  Through an Action </vt:lpstr>
      <vt:lpstr>Sensory Actions</vt:lpstr>
      <vt:lpstr>Example</vt:lpstr>
      <vt:lpstr>Intruder Finding Problem</vt:lpstr>
      <vt:lpstr>Does a solution always exist?</vt:lpstr>
      <vt:lpstr>Information State</vt:lpstr>
      <vt:lpstr>Critical Line</vt:lpstr>
      <vt:lpstr>Criticality-Based Discretization</vt:lpstr>
      <vt:lpstr>Criticality-Based Discretization</vt:lpstr>
      <vt:lpstr>Criticality-Based Discretization</vt:lpstr>
      <vt:lpstr>Criticality-Based Discretization</vt:lpstr>
      <vt:lpstr>Criticality-Based Discretization</vt:lpstr>
      <vt:lpstr>Sensorless Planning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Decision-Making with Probabilistic Uncertainty</dc:title>
  <dc:creator>Kris Hauser</dc:creator>
  <cp:lastModifiedBy>Chaitanya Bilgikar</cp:lastModifiedBy>
  <cp:revision>94</cp:revision>
  <dcterms:created xsi:type="dcterms:W3CDTF">2009-10-22T16:03:12Z</dcterms:created>
  <dcterms:modified xsi:type="dcterms:W3CDTF">2012-12-11T08:43:27Z</dcterms:modified>
</cp:coreProperties>
</file>